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8"/>
  </p:notesMasterIdLst>
  <p:sldIdLst>
    <p:sldId id="257" r:id="rId2"/>
    <p:sldId id="259" r:id="rId3"/>
    <p:sldId id="281" r:id="rId4"/>
    <p:sldId id="282" r:id="rId5"/>
    <p:sldId id="283" r:id="rId6"/>
    <p:sldId id="284" r:id="rId7"/>
    <p:sldId id="285" r:id="rId8"/>
    <p:sldId id="289" r:id="rId9"/>
    <p:sldId id="287" r:id="rId10"/>
    <p:sldId id="286" r:id="rId11"/>
    <p:sldId id="288" r:id="rId12"/>
    <p:sldId id="290" r:id="rId13"/>
    <p:sldId id="292" r:id="rId14"/>
    <p:sldId id="293" r:id="rId15"/>
    <p:sldId id="297" r:id="rId16"/>
    <p:sldId id="298" r:id="rId17"/>
    <p:sldId id="299" r:id="rId18"/>
    <p:sldId id="329" r:id="rId19"/>
    <p:sldId id="300" r:id="rId20"/>
    <p:sldId id="302" r:id="rId21"/>
    <p:sldId id="303" r:id="rId22"/>
    <p:sldId id="330" r:id="rId23"/>
    <p:sldId id="304" r:id="rId24"/>
    <p:sldId id="305" r:id="rId25"/>
    <p:sldId id="261" r:id="rId26"/>
    <p:sldId id="262" r:id="rId27"/>
    <p:sldId id="308" r:id="rId28"/>
    <p:sldId id="263" r:id="rId29"/>
    <p:sldId id="264" r:id="rId30"/>
    <p:sldId id="265" r:id="rId31"/>
    <p:sldId id="309" r:id="rId32"/>
    <p:sldId id="310" r:id="rId33"/>
    <p:sldId id="267" r:id="rId34"/>
    <p:sldId id="268" r:id="rId35"/>
    <p:sldId id="311" r:id="rId36"/>
    <p:sldId id="312" r:id="rId37"/>
    <p:sldId id="314" r:id="rId38"/>
    <p:sldId id="317" r:id="rId39"/>
    <p:sldId id="319" r:id="rId40"/>
    <p:sldId id="322" r:id="rId41"/>
    <p:sldId id="323" r:id="rId42"/>
    <p:sldId id="324" r:id="rId43"/>
    <p:sldId id="325" r:id="rId44"/>
    <p:sldId id="326" r:id="rId45"/>
    <p:sldId id="327" r:id="rId46"/>
    <p:sldId id="328" r:id="rId4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008000"/>
    <a:srgbClr val="663300"/>
    <a:srgbClr val="FFFFC9"/>
    <a:srgbClr val="0711D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67" d="100"/>
          <a:sy n="67" d="100"/>
        </p:scale>
        <p:origin x="-13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B3FD665-103C-49BA-ADA1-95AFFEFAAC63}" type="datetimeFigureOut">
              <a:rPr lang="ar-SA" smtClean="0"/>
              <a:pPr/>
              <a:t>18/03/1437</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19C1375-D590-4D5B-A982-C166C14553A6}"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245159BF-BAA5-4D5E-BF93-D2EE82CE0C20}" type="datetimeFigureOut">
              <a:rPr lang="ar-SA" smtClean="0"/>
              <a:pPr/>
              <a:t>18/03/1437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723A1BA-ED0B-48DE-B509-C16DD9015C4B}" type="slidenum">
              <a:rPr lang="ar-SA" smtClean="0"/>
              <a:pPr/>
              <a:t>‹#›</a:t>
            </a:fld>
            <a:endParaRPr lang="ar-SA"/>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245159BF-BAA5-4D5E-BF93-D2EE82CE0C20}" type="datetimeFigureOut">
              <a:rPr lang="ar-SA" smtClean="0"/>
              <a:pPr/>
              <a:t>18/03/1437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723A1BA-ED0B-48DE-B509-C16DD9015C4B}" type="slidenum">
              <a:rPr lang="ar-SA" smtClean="0"/>
              <a:pPr/>
              <a:t>‹#›</a:t>
            </a:fld>
            <a:endParaRPr lang="ar-SA"/>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245159BF-BAA5-4D5E-BF93-D2EE82CE0C20}" type="datetimeFigureOut">
              <a:rPr lang="ar-SA" smtClean="0"/>
              <a:pPr/>
              <a:t>18/03/1437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723A1BA-ED0B-48DE-B509-C16DD9015C4B}" type="slidenum">
              <a:rPr lang="ar-SA" smtClean="0"/>
              <a:pPr/>
              <a:t>‹#›</a:t>
            </a:fld>
            <a:endParaRPr lang="ar-SA"/>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245159BF-BAA5-4D5E-BF93-D2EE82CE0C20}" type="datetimeFigureOut">
              <a:rPr lang="ar-SA" smtClean="0"/>
              <a:pPr/>
              <a:t>18/03/1437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723A1BA-ED0B-48DE-B509-C16DD9015C4B}" type="slidenum">
              <a:rPr lang="ar-SA" smtClean="0"/>
              <a:pPr/>
              <a:t>‹#›</a:t>
            </a:fld>
            <a:endParaRPr lang="ar-SA"/>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245159BF-BAA5-4D5E-BF93-D2EE82CE0C20}" type="datetimeFigureOut">
              <a:rPr lang="ar-SA" smtClean="0"/>
              <a:pPr/>
              <a:t>18/03/1437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723A1BA-ED0B-48DE-B509-C16DD9015C4B}" type="slidenum">
              <a:rPr lang="ar-SA" smtClean="0"/>
              <a:pPr/>
              <a:t>‹#›</a:t>
            </a:fld>
            <a:endParaRPr lang="ar-SA"/>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245159BF-BAA5-4D5E-BF93-D2EE82CE0C20}" type="datetimeFigureOut">
              <a:rPr lang="ar-SA" smtClean="0"/>
              <a:pPr/>
              <a:t>18/03/1437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2723A1BA-ED0B-48DE-B509-C16DD9015C4B}" type="slidenum">
              <a:rPr lang="ar-SA" smtClean="0"/>
              <a:pPr/>
              <a:t>‹#›</a:t>
            </a:fld>
            <a:endParaRPr lang="ar-SA"/>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245159BF-BAA5-4D5E-BF93-D2EE82CE0C20}" type="datetimeFigureOut">
              <a:rPr lang="ar-SA" smtClean="0"/>
              <a:pPr/>
              <a:t>18/03/1437</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2723A1BA-ED0B-48DE-B509-C16DD9015C4B}" type="slidenum">
              <a:rPr lang="ar-SA" smtClean="0"/>
              <a:pPr/>
              <a:t>‹#›</a:t>
            </a:fld>
            <a:endParaRPr lang="ar-SA"/>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245159BF-BAA5-4D5E-BF93-D2EE82CE0C20}" type="datetimeFigureOut">
              <a:rPr lang="ar-SA" smtClean="0"/>
              <a:pPr/>
              <a:t>18/03/1437</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2723A1BA-ED0B-48DE-B509-C16DD9015C4B}" type="slidenum">
              <a:rPr lang="ar-SA" smtClean="0"/>
              <a:pPr/>
              <a:t>‹#›</a:t>
            </a:fld>
            <a:endParaRPr lang="ar-SA"/>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245159BF-BAA5-4D5E-BF93-D2EE82CE0C20}" type="datetimeFigureOut">
              <a:rPr lang="ar-SA" smtClean="0"/>
              <a:pPr/>
              <a:t>18/03/1437</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2723A1BA-ED0B-48DE-B509-C16DD9015C4B}" type="slidenum">
              <a:rPr lang="ar-SA" smtClean="0"/>
              <a:pPr/>
              <a:t>‹#›</a:t>
            </a:fld>
            <a:endParaRPr lang="ar-SA"/>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45159BF-BAA5-4D5E-BF93-D2EE82CE0C20}" type="datetimeFigureOut">
              <a:rPr lang="ar-SA" smtClean="0"/>
              <a:pPr/>
              <a:t>18/03/1437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2723A1BA-ED0B-48DE-B509-C16DD9015C4B}" type="slidenum">
              <a:rPr lang="ar-SA" smtClean="0"/>
              <a:pPr/>
              <a:t>‹#›</a:t>
            </a:fld>
            <a:endParaRPr lang="ar-SA"/>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45159BF-BAA5-4D5E-BF93-D2EE82CE0C20}" type="datetimeFigureOut">
              <a:rPr lang="ar-SA" smtClean="0"/>
              <a:pPr/>
              <a:t>18/03/1437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2723A1BA-ED0B-48DE-B509-C16DD9015C4B}" type="slidenum">
              <a:rPr lang="ar-SA" smtClean="0"/>
              <a:pPr/>
              <a:t>‹#›</a:t>
            </a:fld>
            <a:endParaRPr lang="ar-SA"/>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45159BF-BAA5-4D5E-BF93-D2EE82CE0C20}" type="datetimeFigureOut">
              <a:rPr lang="ar-SA" smtClean="0"/>
              <a:pPr/>
              <a:t>18/03/1437</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723A1BA-ED0B-48DE-B509-C16DD9015C4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dissolve/>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hyperlink" Target="http://www.chegg.com/homework-help/questions-and-answers/physics-archive-2009-july-28"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7.xml"/><Relationship Id="rId1" Type="http://schemas.openxmlformats.org/officeDocument/2006/relationships/video" Target="file:///F:\&#1575;&#1604;&#1575;&#1606;&#1593;&#1603;&#1575;&#1587;%20&#1575;&#1604;&#1603;&#1604;&#1610;%20&#1608;&#1575;&#1604;&#1586;&#1575;&#1608;&#1610;&#1577;%20&#1575;&#1604;&#1581;&#1585;&#1580;&#1577;%20Total%20reflection%20and%20Critical.wmv"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file:///F:\&#1575;&#1604;&#1578;&#1580;&#1585;&#1576;&#1577;%20&#1575;&#1604;&#1579;&#1575;&#1604;&#1579;&#1577;%20-%20&#1575;&#1606;&#1603;&#1587;&#1575;&#1585;%20&#1575;&#1604;&#1590;&#1608;&#1569;%2000_00_00-00_02_55.wmv" TargetMode="Externa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7.xml"/><Relationship Id="rId1" Type="http://schemas.openxmlformats.org/officeDocument/2006/relationships/video" Target="file:///F:\&#1603;&#1610;&#1601;%20&#1578;&#1593;&#1605;&#1604;%20&#1575;&#1604;&#1571;&#1604;&#1610;&#1575;&#1601;%20&#1575;&#1604;&#1590;&#1608;&#1574;&#1610;&#1577;%20-&#1605;&#1578;&#1585;&#1580;&#1605;%2000_00_22-00_05_39.wmv"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7.xml"/><Relationship Id="rId1" Type="http://schemas.openxmlformats.org/officeDocument/2006/relationships/video" Target="file:///F:\&#1578;&#1581;&#1604;&#1610;&#1604;%20&#1575;&#1604;&#1590;&#1608;&#1569;%20&#1608;&#1575;&#1604;&#1605;&#1606;&#1588;&#1608;&#1585;%20&#1575;&#1604;&#1579;&#1604;&#1575;&#1579;&#1610;%20_%20&#1575;&#1606;&#1593;&#1603;&#1575;&#1587;%20&#1608;%20&#1575;&#1606;&#1603;&#1587;&#1575;&#1585;%20&#1575;&#1604;&#1590;&#1608;&#1569;%20_%20&#1593;&#1604;&#1608;&#1605;%20.wmv" TargetMode="External"/><Relationship Id="rId5" Type="http://schemas.openxmlformats.org/officeDocument/2006/relationships/image" Target="../media/image54.png"/><Relationship Id="rId4" Type="http://schemas.openxmlformats.org/officeDocument/2006/relationships/image" Target="../media/image53.jpeg"/></Relationships>
</file>

<file path=ppt/slides/_rels/slide2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slideLayout" Target="../slideLayouts/slideLayout7.xml"/><Relationship Id="rId1" Type="http://schemas.openxmlformats.org/officeDocument/2006/relationships/video" Target="file:///F:\Burning%20up%20the%20paper%20with%20a%20magnifying%20glass.wmv" TargetMode="External"/><Relationship Id="rId4" Type="http://schemas.openxmlformats.org/officeDocument/2006/relationships/image" Target="../media/image62.png"/></Relationships>
</file>

<file path=ppt/slides/_rels/slide3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6.xml"/><Relationship Id="rId4" Type="http://schemas.openxmlformats.org/officeDocument/2006/relationships/image" Target="../media/image68.jpeg"/></Relationships>
</file>

<file path=ppt/slides/_rels/slide3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69.jpeg"/><Relationship Id="rId1" Type="http://schemas.openxmlformats.org/officeDocument/2006/relationships/slideLayout" Target="../slideLayouts/slideLayout7.xml"/><Relationship Id="rId4" Type="http://schemas.openxmlformats.org/officeDocument/2006/relationships/image" Target="../media/image72.jpeg"/></Relationships>
</file>

<file path=ppt/slides/_rels/slide3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jpeg"/><Relationship Id="rId1" Type="http://schemas.openxmlformats.org/officeDocument/2006/relationships/slideLayout" Target="../slideLayouts/slideLayout7.xml"/><Relationship Id="rId4" Type="http://schemas.openxmlformats.org/officeDocument/2006/relationships/image" Target="../media/image7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5.jpeg"/><Relationship Id="rId1" Type="http://schemas.openxmlformats.org/officeDocument/2006/relationships/slideLayout" Target="../slideLayouts/slideLayout7.xml"/><Relationship Id="rId5" Type="http://schemas.openxmlformats.org/officeDocument/2006/relationships/image" Target="../media/image80.jpeg"/><Relationship Id="rId4" Type="http://schemas.openxmlformats.org/officeDocument/2006/relationships/image" Target="../media/image79.jpeg"/></Relationships>
</file>

<file path=ppt/slides/_rels/slide4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75.jpeg"/><Relationship Id="rId1" Type="http://schemas.openxmlformats.org/officeDocument/2006/relationships/slideLayout" Target="../slideLayouts/slideLayout7.xml"/><Relationship Id="rId4" Type="http://schemas.openxmlformats.org/officeDocument/2006/relationships/image" Target="../media/image82.png"/></Relationships>
</file>

<file path=ppt/slides/_rels/slide42.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7.xml"/><Relationship Id="rId4" Type="http://schemas.openxmlformats.org/officeDocument/2006/relationships/image" Target="../media/image85.jpeg"/></Relationships>
</file>

<file path=ppt/slides/_rels/slide43.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7.xml"/><Relationship Id="rId5" Type="http://schemas.openxmlformats.org/officeDocument/2006/relationships/image" Target="../media/image90.jpeg"/><Relationship Id="rId4" Type="http://schemas.openxmlformats.org/officeDocument/2006/relationships/image" Target="http://media-market1.com/images/2014/12/20/257/%D8%A7%D9%84%D9%85%D9%86%D8%B8%D8%A7%D8%B1_1.jpg"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88.jpeg"/><Relationship Id="rId1" Type="http://schemas.openxmlformats.org/officeDocument/2006/relationships/slideLayout" Target="../slideLayouts/slideLayout7.xml"/><Relationship Id="rId5" Type="http://schemas.openxmlformats.org/officeDocument/2006/relationships/image" Target="../media/image94.jpeg"/><Relationship Id="rId4" Type="http://schemas.openxmlformats.org/officeDocument/2006/relationships/hyperlink" Target="http://www.a7tajk.com/vb/a7t-t30490.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hyperlink" Target="&#1575;&#1579;&#1585;%20&#1583;&#1585;&#1580;&#1577;%20&#1575;&#1604;&#1581;&#1585;&#1575;&#1585;&#1577;%20&#1593;&#1604;&#1609;%20&#1581;&#1585;&#1603;&#1577;%20&#1580;&#1586;&#1610;&#1574;&#1575;&#1578;%20&#1575;&#1604;&#1605;&#1575;&#1583;&#1577;%20-%20YouTube.fl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مربع نص 1"/>
          <p:cNvSpPr txBox="1"/>
          <p:nvPr/>
        </p:nvSpPr>
        <p:spPr>
          <a:xfrm>
            <a:off x="4857752" y="2714620"/>
            <a:ext cx="3571900" cy="2928958"/>
          </a:xfrm>
          <a:prstGeom prst="rect">
            <a:avLst/>
          </a:prstGeom>
          <a:noFill/>
        </p:spPr>
        <p:txBody>
          <a:bodyPr wrap="square" rtlCol="1">
            <a:prstTxWarp prst="textCanUp">
              <a:avLst/>
            </a:prstTxWarp>
            <a:spAutoFit/>
            <a:scene3d>
              <a:camera prst="orthographicFront"/>
              <a:lightRig rig="threePt" dir="t"/>
            </a:scene3d>
            <a:sp3d extrusionH="57150">
              <a:bevelT w="38100" h="38100" prst="convex"/>
            </a:sp3d>
          </a:bodyPr>
          <a:lstStyle/>
          <a:p>
            <a:pPr algn="ctr"/>
            <a:r>
              <a:rPr lang="ar-SA" sz="7200" dirty="0" smtClean="0">
                <a:ln>
                  <a:solidFill>
                    <a:sysClr val="windowText" lastClr="000000"/>
                  </a:solidFill>
                </a:ln>
                <a:solidFill>
                  <a:schemeClr val="accent1"/>
                </a:solidFill>
                <a:cs typeface="PT Bold Heading" pitchFamily="2" charset="-78"/>
              </a:rPr>
              <a:t>الانكسار والعدسات</a:t>
            </a:r>
            <a:endParaRPr lang="ar-SA" sz="7200" dirty="0">
              <a:ln>
                <a:solidFill>
                  <a:sysClr val="windowText" lastClr="000000"/>
                </a:solidFill>
              </a:ln>
              <a:solidFill>
                <a:schemeClr val="accent1"/>
              </a:solidFill>
              <a:cs typeface="PT Bold Heading" pitchFamily="2" charset="-78"/>
            </a:endParaRPr>
          </a:p>
        </p:txBody>
      </p:sp>
      <p:sp>
        <p:nvSpPr>
          <p:cNvPr id="3" name="مربع نص 2"/>
          <p:cNvSpPr txBox="1"/>
          <p:nvPr/>
        </p:nvSpPr>
        <p:spPr>
          <a:xfrm>
            <a:off x="5286380" y="1928802"/>
            <a:ext cx="2357454" cy="523220"/>
          </a:xfrm>
          <a:prstGeom prst="rect">
            <a:avLst/>
          </a:prstGeom>
          <a:noFill/>
        </p:spPr>
        <p:txBody>
          <a:bodyPr wrap="square" rtlCol="1">
            <a:spAutoFit/>
          </a:bodyPr>
          <a:lstStyle/>
          <a:p>
            <a:r>
              <a:rPr lang="ar-SA" sz="2800" dirty="0" smtClean="0">
                <a:ln>
                  <a:solidFill>
                    <a:schemeClr val="bg1"/>
                  </a:solidFill>
                </a:ln>
                <a:solidFill>
                  <a:srgbClr val="C00000"/>
                </a:solidFill>
                <a:cs typeface="PT Bold Heading" pitchFamily="2" charset="-78"/>
              </a:rPr>
              <a:t>الفصل الثالث</a:t>
            </a:r>
            <a:endParaRPr lang="ar-SA" sz="2800" dirty="0">
              <a:ln>
                <a:solidFill>
                  <a:schemeClr val="bg1"/>
                </a:solidFill>
              </a:ln>
              <a:solidFill>
                <a:srgbClr val="C00000"/>
              </a:solidFill>
              <a:cs typeface="PT Bold Heading" pitchFamily="2" charset="-78"/>
            </a:endParaRPr>
          </a:p>
        </p:txBody>
      </p:sp>
      <p:sp>
        <p:nvSpPr>
          <p:cNvPr id="4" name="مربع نص 3"/>
          <p:cNvSpPr txBox="1"/>
          <p:nvPr/>
        </p:nvSpPr>
        <p:spPr>
          <a:xfrm>
            <a:off x="5714976" y="785794"/>
            <a:ext cx="3429024" cy="830997"/>
          </a:xfrm>
          <a:prstGeom prst="rect">
            <a:avLst/>
          </a:prstGeom>
          <a:noFill/>
        </p:spPr>
        <p:txBody>
          <a:bodyPr wrap="square" rtlCol="1">
            <a:spAutoFit/>
          </a:bodyPr>
          <a:lstStyle/>
          <a:p>
            <a:pPr algn="ctr"/>
            <a:r>
              <a:rPr lang="ar-SA" sz="2400" dirty="0" smtClean="0">
                <a:solidFill>
                  <a:schemeClr val="accent4">
                    <a:lumMod val="75000"/>
                  </a:schemeClr>
                </a:solidFill>
                <a:cs typeface="PT Bold Heading" pitchFamily="2" charset="-78"/>
              </a:rPr>
              <a:t>فيزيـــــــــاء 3</a:t>
            </a:r>
          </a:p>
          <a:p>
            <a:pPr algn="ctr"/>
            <a:r>
              <a:rPr lang="ar-SA" sz="2400" dirty="0" smtClean="0">
                <a:solidFill>
                  <a:schemeClr val="accent4">
                    <a:lumMod val="75000"/>
                  </a:schemeClr>
                </a:solidFill>
                <a:cs typeface="PT Bold Heading" pitchFamily="2" charset="-78"/>
              </a:rPr>
              <a:t>الصف الثالث ثانوي</a:t>
            </a:r>
            <a:endParaRPr lang="ar-SA" sz="2400" dirty="0">
              <a:solidFill>
                <a:schemeClr val="accent4">
                  <a:lumMod val="75000"/>
                </a:schemeClr>
              </a:solidFill>
              <a:cs typeface="PT Bold Heading" pitchFamily="2" charset="-78"/>
            </a:endParaRPr>
          </a:p>
        </p:txBody>
      </p:sp>
      <p:sp>
        <p:nvSpPr>
          <p:cNvPr id="5" name="مربع نص 4"/>
          <p:cNvSpPr txBox="1"/>
          <p:nvPr/>
        </p:nvSpPr>
        <p:spPr>
          <a:xfrm>
            <a:off x="5143504" y="5500702"/>
            <a:ext cx="3071834" cy="830997"/>
          </a:xfrm>
          <a:prstGeom prst="rect">
            <a:avLst/>
          </a:prstGeom>
          <a:noFill/>
        </p:spPr>
        <p:txBody>
          <a:bodyPr wrap="square" rtlCol="1">
            <a:spAutoFit/>
          </a:bodyPr>
          <a:lstStyle/>
          <a:p>
            <a:pPr algn="ctr"/>
            <a:r>
              <a:rPr lang="ar-SA" sz="2400" b="1" dirty="0" smtClean="0">
                <a:ln w="1905">
                  <a:solidFill>
                    <a:schemeClr val="bg1"/>
                  </a:solidFill>
                </a:ln>
                <a:solidFill>
                  <a:schemeClr val="accent2">
                    <a:lumMod val="75000"/>
                  </a:schemeClr>
                </a:solidFill>
                <a:effectLst>
                  <a:innerShdw blurRad="69850" dist="43180" dir="5400000">
                    <a:srgbClr val="000000">
                      <a:alpha val="65000"/>
                    </a:srgbClr>
                  </a:innerShdw>
                </a:effectLst>
                <a:cs typeface="PT Bold Heading" pitchFamily="2" charset="-78"/>
              </a:rPr>
              <a:t>إعداد مشرفة العلوم</a:t>
            </a:r>
          </a:p>
          <a:p>
            <a:pPr algn="ctr"/>
            <a:r>
              <a:rPr lang="ar-SA" sz="2400" b="1" dirty="0" smtClean="0">
                <a:ln w="1905">
                  <a:solidFill>
                    <a:schemeClr val="bg1"/>
                  </a:solidFill>
                </a:ln>
                <a:solidFill>
                  <a:schemeClr val="accent2">
                    <a:lumMod val="75000"/>
                  </a:schemeClr>
                </a:solidFill>
                <a:effectLst>
                  <a:innerShdw blurRad="69850" dist="43180" dir="5400000">
                    <a:srgbClr val="000000">
                      <a:alpha val="65000"/>
                    </a:srgbClr>
                  </a:innerShdw>
                </a:effectLst>
                <a:cs typeface="PT Bold Heading" pitchFamily="2" charset="-78"/>
              </a:rPr>
              <a:t>منــــال عـــون</a:t>
            </a:r>
            <a:endParaRPr lang="ar-SA" sz="2400" b="1" dirty="0">
              <a:ln w="1905">
                <a:solidFill>
                  <a:schemeClr val="bg1"/>
                </a:solidFill>
              </a:ln>
              <a:solidFill>
                <a:schemeClr val="accent2">
                  <a:lumMod val="75000"/>
                </a:schemeClr>
              </a:solidFill>
              <a:effectLst>
                <a:innerShdw blurRad="69850" dist="43180" dir="5400000">
                  <a:srgbClr val="000000">
                    <a:alpha val="65000"/>
                  </a:srgbClr>
                </a:innerShdw>
              </a:effectLst>
              <a:cs typeface="PT Bold Heading" pitchFamily="2" charset="-78"/>
            </a:endParaRPr>
          </a:p>
        </p:txBody>
      </p:sp>
      <p:pic>
        <p:nvPicPr>
          <p:cNvPr id="6" name="Picture 2" descr="imag0040"/>
          <p:cNvPicPr>
            <a:picLocks noChangeAspect="1" noChangeArrowheads="1"/>
          </p:cNvPicPr>
          <p:nvPr/>
        </p:nvPicPr>
        <p:blipFill>
          <a:blip r:embed="rId3" cstate="print">
            <a:lum bright="10000"/>
          </a:blip>
          <a:srcRect/>
          <a:stretch>
            <a:fillRect/>
          </a:stretch>
        </p:blipFill>
        <p:spPr bwMode="auto">
          <a:xfrm>
            <a:off x="5214942" y="571480"/>
            <a:ext cx="873132" cy="1143009"/>
          </a:xfrm>
          <a:prstGeom prst="rect">
            <a:avLst/>
          </a:prstGeom>
          <a:noFill/>
          <a:ln w="9525">
            <a:noFill/>
            <a:miter lim="800000"/>
            <a:headEnd/>
            <a:tailEnd/>
          </a:ln>
        </p:spPr>
      </p:pic>
      <p:pic>
        <p:nvPicPr>
          <p:cNvPr id="7170" name="Picture 2" descr="2BBFFC85"/>
          <p:cNvPicPr>
            <a:picLocks noChangeAspect="1" noChangeArrowheads="1"/>
          </p:cNvPicPr>
          <p:nvPr/>
        </p:nvPicPr>
        <p:blipFill>
          <a:blip r:embed="rId4">
            <a:lum bright="-10000" contrast="20000"/>
          </a:blip>
          <a:srcRect l="12115" t="17346" r="37433" b="6964"/>
          <a:stretch>
            <a:fillRect/>
          </a:stretch>
        </p:blipFill>
        <p:spPr bwMode="auto">
          <a:xfrm>
            <a:off x="428596" y="357166"/>
            <a:ext cx="4286280" cy="6143644"/>
          </a:xfrm>
          <a:prstGeom prst="ellipse">
            <a:avLst/>
          </a:prstGeom>
          <a:no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45" presetClass="entr" presetSubtype="0" fill="hold" grpId="0" nodeType="afterEffect">
                                  <p:stCondLst>
                                    <p:cond delay="0"/>
                                  </p:stCondLst>
                                  <p:iterate type="wd">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ppt_w</p:attrName>
                                        </p:attrNameLst>
                                      </p:cBhvr>
                                      <p:tavLst>
                                        <p:tav tm="0" fmla="#ppt_w*sin(2.5*pi*$)">
                                          <p:val>
                                            <p:fltVal val="0"/>
                                          </p:val>
                                        </p:tav>
                                        <p:tav tm="100000">
                                          <p:val>
                                            <p:fltVal val="1"/>
                                          </p:val>
                                        </p:tav>
                                      </p:tavLst>
                                    </p:anim>
                                    <p:anim calcmode="lin" valueType="num">
                                      <p:cBhvr>
                                        <p:cTn id="15" dur="2000" fill="hold"/>
                                        <p:tgtEl>
                                          <p:spTgt spid="2"/>
                                        </p:tgtEl>
                                        <p:attrNameLst>
                                          <p:attrName>ppt_h</p:attrName>
                                        </p:attrNameLst>
                                      </p:cBhvr>
                                      <p:tavLst>
                                        <p:tav tm="0">
                                          <p:val>
                                            <p:strVal val="#ppt_h"/>
                                          </p:val>
                                        </p:tav>
                                        <p:tav tm="100000">
                                          <p:val>
                                            <p:strVal val="#ppt_h"/>
                                          </p:val>
                                        </p:tav>
                                      </p:tavLst>
                                    </p:anim>
                                  </p:childTnLst>
                                </p:cTn>
                              </p:par>
                            </p:childTnLst>
                          </p:cTn>
                        </p:par>
                        <p:par>
                          <p:cTn id="16" fill="hold">
                            <p:stCondLst>
                              <p:cond delay="3200"/>
                            </p:stCondLst>
                            <p:childTnLst>
                              <p:par>
                                <p:cTn id="17" presetID="56" presetClass="entr" presetSubtype="0" fill="hold" grpId="0" nodeType="afterEffect">
                                  <p:stCondLst>
                                    <p:cond delay="0"/>
                                  </p:stCondLst>
                                  <p:iterate type="wd">
                                    <p:tmPct val="10000"/>
                                  </p:iterate>
                                  <p:childTnLst>
                                    <p:set>
                                      <p:cBhvr>
                                        <p:cTn id="18" dur="1" fill="hold">
                                          <p:stCondLst>
                                            <p:cond delay="0"/>
                                          </p:stCondLst>
                                        </p:cTn>
                                        <p:tgtEl>
                                          <p:spTgt spid="5"/>
                                        </p:tgtEl>
                                        <p:attrNameLst>
                                          <p:attrName>style.visibility</p:attrName>
                                        </p:attrNameLst>
                                      </p:cBhvr>
                                      <p:to>
                                        <p:strVal val="visible"/>
                                      </p:to>
                                    </p:set>
                                    <p:anim by="(-#ppt_w*2)" calcmode="lin" valueType="num">
                                      <p:cBhvr rctx="PPT">
                                        <p:cTn id="19" dur="500" autoRev="1" fill="hold">
                                          <p:stCondLst>
                                            <p:cond delay="0"/>
                                          </p:stCondLst>
                                        </p:cTn>
                                        <p:tgtEl>
                                          <p:spTgt spid="5"/>
                                        </p:tgtEl>
                                        <p:attrNameLst>
                                          <p:attrName>ppt_w</p:attrName>
                                        </p:attrNameLst>
                                      </p:cBhvr>
                                    </p:anim>
                                    <p:anim by="(#ppt_w*0.50)" calcmode="lin" valueType="num">
                                      <p:cBhvr>
                                        <p:cTn id="20" dur="500" decel="50000" autoRev="1" fill="hold">
                                          <p:stCondLst>
                                            <p:cond delay="0"/>
                                          </p:stCondLst>
                                        </p:cTn>
                                        <p:tgtEl>
                                          <p:spTgt spid="5"/>
                                        </p:tgtEl>
                                        <p:attrNameLst>
                                          <p:attrName>ppt_x</p:attrName>
                                        </p:attrNameLst>
                                      </p:cBhvr>
                                    </p:anim>
                                    <p:anim from="(-#ppt_h/2)" to="(#ppt_y)" calcmode="lin" valueType="num">
                                      <p:cBhvr>
                                        <p:cTn id="21" dur="1000" fill="hold">
                                          <p:stCondLst>
                                            <p:cond delay="0"/>
                                          </p:stCondLst>
                                        </p:cTn>
                                        <p:tgtEl>
                                          <p:spTgt spid="5"/>
                                        </p:tgtEl>
                                        <p:attrNameLst>
                                          <p:attrName>ppt_y</p:attrName>
                                        </p:attrNameLst>
                                      </p:cBhvr>
                                    </p:anim>
                                    <p:animRot by="21600000">
                                      <p:cBhvr>
                                        <p:cTn id="22"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مستطيل 3"/>
          <p:cNvSpPr/>
          <p:nvPr/>
        </p:nvSpPr>
        <p:spPr>
          <a:xfrm>
            <a:off x="4357686" y="2643182"/>
            <a:ext cx="3997646" cy="2554545"/>
          </a:xfrm>
          <a:prstGeom prst="rect">
            <a:avLst/>
          </a:prstGeom>
        </p:spPr>
        <p:txBody>
          <a:bodyPr wrap="square">
            <a:spAutoFit/>
          </a:bodyPr>
          <a:lstStyle/>
          <a:p>
            <a:pPr lvl="0" algn="justLow" eaLnBrk="0" fontAlgn="base" hangingPunct="0">
              <a:spcBef>
                <a:spcPct val="0"/>
              </a:spcBef>
              <a:spcAft>
                <a:spcPct val="0"/>
              </a:spcAft>
            </a:pPr>
            <a:r>
              <a:rPr lang="ar-SA" sz="3200" dirty="0" smtClean="0">
                <a:latin typeface="ALW Cool Shafa.  " pitchFamily="2" charset="0"/>
                <a:ea typeface="Calibri" pitchFamily="34" charset="0"/>
                <a:cs typeface="PT Bold Heading" pitchFamily="2" charset="-78"/>
              </a:rPr>
              <a:t>1- خصائص الوسطين الشفافين .</a:t>
            </a:r>
            <a:endParaRPr lang="en-US" sz="3200" dirty="0" smtClean="0">
              <a:latin typeface="ALW Cool Shafa.  " pitchFamily="2" charset="0"/>
              <a:cs typeface="PT Bold Heading" pitchFamily="2" charset="-78"/>
            </a:endParaRPr>
          </a:p>
          <a:p>
            <a:pPr lvl="0" algn="justLow" eaLnBrk="0" fontAlgn="base" hangingPunct="0">
              <a:spcBef>
                <a:spcPct val="0"/>
              </a:spcBef>
              <a:spcAft>
                <a:spcPct val="0"/>
              </a:spcAft>
            </a:pPr>
            <a:endParaRPr lang="ar-SA" sz="3200" dirty="0" smtClean="0">
              <a:latin typeface="ALW Cool Shafa.  " pitchFamily="2" charset="0"/>
              <a:ea typeface="Calibri" pitchFamily="34" charset="0"/>
              <a:cs typeface="PT Bold Heading" pitchFamily="2" charset="-78"/>
            </a:endParaRPr>
          </a:p>
          <a:p>
            <a:pPr lvl="0" algn="justLow" eaLnBrk="0" fontAlgn="base" hangingPunct="0">
              <a:spcBef>
                <a:spcPct val="0"/>
              </a:spcBef>
              <a:spcAft>
                <a:spcPct val="0"/>
              </a:spcAft>
            </a:pPr>
            <a:r>
              <a:rPr lang="ar-SA" sz="3200" dirty="0" smtClean="0">
                <a:latin typeface="ALW Cool Shafa.  " pitchFamily="2" charset="0"/>
                <a:ea typeface="Calibri" pitchFamily="34" charset="0"/>
                <a:cs typeface="PT Bold Heading" pitchFamily="2" charset="-78"/>
              </a:rPr>
              <a:t>2- زاوية السقوط على الحد الفاصل.</a:t>
            </a:r>
            <a:endParaRPr lang="en-US" sz="3200" dirty="0" smtClean="0">
              <a:latin typeface="ALW Cool Shafa.  " pitchFamily="2" charset="0"/>
              <a:cs typeface="PT Bold Heading" pitchFamily="2" charset="-78"/>
            </a:endParaRPr>
          </a:p>
        </p:txBody>
      </p:sp>
      <p:pic>
        <p:nvPicPr>
          <p:cNvPr id="3" name="Picture 1"/>
          <p:cNvPicPr>
            <a:picLocks noChangeAspect="1" noChangeArrowheads="1"/>
          </p:cNvPicPr>
          <p:nvPr/>
        </p:nvPicPr>
        <p:blipFill>
          <a:blip r:embed="rId3" cstate="print"/>
          <a:srcRect l="25731" t="20183" r="59326" b="51797"/>
          <a:stretch>
            <a:fillRect/>
          </a:stretch>
        </p:blipFill>
        <p:spPr bwMode="auto">
          <a:xfrm>
            <a:off x="785786" y="2071678"/>
            <a:ext cx="3354200" cy="3536151"/>
          </a:xfrm>
          <a:prstGeom prst="rect">
            <a:avLst/>
          </a:prstGeom>
          <a:noFill/>
          <a:ln w="9525">
            <a:noFill/>
            <a:miter lim="800000"/>
            <a:headEnd/>
            <a:tailEnd/>
          </a:ln>
        </p:spPr>
      </p:pic>
      <p:sp>
        <p:nvSpPr>
          <p:cNvPr id="5" name="مستطيل 4"/>
          <p:cNvSpPr/>
          <p:nvPr/>
        </p:nvSpPr>
        <p:spPr>
          <a:xfrm>
            <a:off x="1928794" y="571480"/>
            <a:ext cx="5218095" cy="646331"/>
          </a:xfrm>
          <a:prstGeom prst="rect">
            <a:avLst/>
          </a:prstGeom>
        </p:spPr>
        <p:txBody>
          <a:bodyPr wrap="none">
            <a:spAutoFit/>
          </a:bodyPr>
          <a:lstStyle/>
          <a:p>
            <a:pPr lvl="0" fontAlgn="base">
              <a:spcBef>
                <a:spcPct val="0"/>
              </a:spcBef>
              <a:spcAft>
                <a:spcPct val="0"/>
              </a:spcAft>
            </a:pPr>
            <a:r>
              <a:rPr lang="ar-SA" sz="3600" dirty="0" smtClean="0">
                <a:solidFill>
                  <a:srgbClr val="CC0066"/>
                </a:solidFill>
                <a:latin typeface="ALW Cool Shafa.  " pitchFamily="2" charset="0"/>
                <a:ea typeface="Calibri" pitchFamily="34" charset="0"/>
                <a:cs typeface="PT Bold Heading" pitchFamily="2" charset="-78"/>
              </a:rPr>
              <a:t>ما العوامل المؤثرة في الانكسار </a:t>
            </a:r>
            <a:endParaRPr lang="en-US" sz="3600" dirty="0" smtClean="0">
              <a:solidFill>
                <a:srgbClr val="CC0066"/>
              </a:solidFill>
              <a:latin typeface="ALW Cool Shafa.  " pitchFamily="2" charset="0"/>
              <a:cs typeface="PT Bold Heading" pitchFamily="2" charset="-78"/>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700"/>
                            </p:stCondLst>
                            <p:childTnLst>
                              <p:par>
                                <p:cTn id="13" presetID="10" presetClass="entr" presetSubtype="0" fill="hold"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مربع نص 4"/>
          <p:cNvSpPr txBox="1"/>
          <p:nvPr/>
        </p:nvSpPr>
        <p:spPr>
          <a:xfrm>
            <a:off x="857224" y="285728"/>
            <a:ext cx="7358114" cy="2092881"/>
          </a:xfrm>
          <a:prstGeom prst="rect">
            <a:avLst/>
          </a:prstGeom>
          <a:noFill/>
        </p:spPr>
        <p:txBody>
          <a:bodyPr wrap="square" rtlCol="1">
            <a:spAutoFit/>
          </a:bodyPr>
          <a:lstStyle/>
          <a:p>
            <a:pPr algn="justLow"/>
            <a:r>
              <a:rPr lang="ar-SA" sz="2600" dirty="0" smtClean="0">
                <a:cs typeface="PT Bold Heading" pitchFamily="2" charset="-78"/>
              </a:rPr>
              <a:t>ينحرف الضوء مقترباً من العمود المقام  عند انتقاله من الهواء إلى الزجاج .</a:t>
            </a:r>
          </a:p>
          <a:p>
            <a:pPr algn="justLow"/>
            <a:endParaRPr lang="ar-SA" sz="2600" dirty="0" smtClean="0">
              <a:cs typeface="PT Bold Heading" pitchFamily="2" charset="-78"/>
            </a:endParaRPr>
          </a:p>
          <a:p>
            <a:pPr algn="justLow"/>
            <a:r>
              <a:rPr lang="ar-SA" sz="2600" dirty="0" smtClean="0">
                <a:cs typeface="PT Bold Heading" pitchFamily="2" charset="-78"/>
              </a:rPr>
              <a:t>وينحرف مبتعداً عن العمود المقام عند انتقاله من الزجاج الى الهواء .</a:t>
            </a:r>
          </a:p>
        </p:txBody>
      </p:sp>
      <p:pic>
        <p:nvPicPr>
          <p:cNvPr id="6" name="Picture 1"/>
          <p:cNvPicPr>
            <a:picLocks noChangeAspect="1" noChangeArrowheads="1"/>
          </p:cNvPicPr>
          <p:nvPr/>
        </p:nvPicPr>
        <p:blipFill>
          <a:blip r:embed="rId3" cstate="print"/>
          <a:srcRect l="25731" t="16703" r="59326" b="51797"/>
          <a:stretch>
            <a:fillRect/>
          </a:stretch>
        </p:blipFill>
        <p:spPr bwMode="auto">
          <a:xfrm>
            <a:off x="1000100" y="2428868"/>
            <a:ext cx="3214710" cy="3810026"/>
          </a:xfrm>
          <a:prstGeom prst="rect">
            <a:avLst/>
          </a:prstGeom>
          <a:noFill/>
          <a:ln w="9525">
            <a:noFill/>
            <a:miter lim="800000"/>
            <a:headEnd/>
            <a:tailEnd/>
          </a:ln>
        </p:spPr>
      </p:pic>
      <p:pic>
        <p:nvPicPr>
          <p:cNvPr id="4" name="Picture 2" descr="http://s3.amazonaws.com/answer-board-image/20097281817166338440183606007666242.jpg">
            <a:hlinkClick r:id="rId4"/>
          </p:cNvPr>
          <p:cNvPicPr>
            <a:picLocks noChangeAspect="1" noChangeArrowheads="1"/>
          </p:cNvPicPr>
          <p:nvPr/>
        </p:nvPicPr>
        <p:blipFill>
          <a:blip r:embed="rId5" cstate="print"/>
          <a:srcRect/>
          <a:stretch>
            <a:fillRect/>
          </a:stretch>
        </p:blipFill>
        <p:spPr bwMode="auto">
          <a:xfrm>
            <a:off x="4857752" y="3429000"/>
            <a:ext cx="3396890" cy="2759974"/>
          </a:xfrm>
          <a:prstGeom prst="rect">
            <a:avLst/>
          </a:prstGeom>
          <a:noFill/>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p:cTn id="12"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71472" y="1285860"/>
            <a:ext cx="3611886" cy="144655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4400" i="0" strike="noStrike" cap="none" normalizeH="0" baseline="0" dirty="0" smtClean="0">
                <a:ln>
                  <a:noFill/>
                </a:ln>
                <a:solidFill>
                  <a:schemeClr val="tx2"/>
                </a:solidFill>
                <a:effectLst/>
                <a:latin typeface="Calibri" pitchFamily="34" charset="0"/>
                <a:ea typeface="Calibri" pitchFamily="34" charset="0"/>
                <a:cs typeface="PT Bold Heading" pitchFamily="2" charset="-78"/>
              </a:rPr>
              <a:t>النموذج </a:t>
            </a:r>
            <a:r>
              <a:rPr kumimoji="0" lang="ar-SA" sz="4400" i="0" strike="noStrike" cap="none" normalizeH="0" baseline="0" dirty="0" err="1" smtClean="0">
                <a:ln>
                  <a:noFill/>
                </a:ln>
                <a:solidFill>
                  <a:schemeClr val="tx2"/>
                </a:solidFill>
                <a:effectLst/>
                <a:latin typeface="Calibri" pitchFamily="34" charset="0"/>
                <a:ea typeface="Calibri" pitchFamily="34" charset="0"/>
                <a:cs typeface="PT Bold Heading" pitchFamily="2" charset="-78"/>
              </a:rPr>
              <a:t>الموجي</a:t>
            </a:r>
            <a:r>
              <a:rPr kumimoji="0" lang="ar-SA" sz="4400" i="0" strike="noStrike" cap="none" normalizeH="0" baseline="0" dirty="0" smtClean="0">
                <a:ln>
                  <a:noFill/>
                </a:ln>
                <a:solidFill>
                  <a:schemeClr val="tx2"/>
                </a:solidFill>
                <a:effectLst/>
                <a:latin typeface="Calibri" pitchFamily="34" charset="0"/>
                <a:ea typeface="Calibri" pitchFamily="34" charset="0"/>
                <a:cs typeface="PT Bold Heading" pitchFamily="2" charset="-78"/>
              </a:rPr>
              <a:t> </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4400" i="0" strike="noStrike" cap="none" normalizeH="0" baseline="0" dirty="0" smtClean="0">
                <a:ln>
                  <a:noFill/>
                </a:ln>
                <a:solidFill>
                  <a:schemeClr val="tx2"/>
                </a:solidFill>
                <a:effectLst/>
                <a:latin typeface="Calibri" pitchFamily="34" charset="0"/>
                <a:ea typeface="Calibri" pitchFamily="34" charset="0"/>
                <a:cs typeface="PT Bold Heading" pitchFamily="2" charset="-78"/>
              </a:rPr>
              <a:t>في الانكسار </a:t>
            </a:r>
            <a:endParaRPr kumimoji="0" lang="ar-SA" sz="4400" i="0" strike="noStrike" cap="none" normalizeH="0" baseline="0" dirty="0" smtClean="0">
              <a:ln>
                <a:noFill/>
              </a:ln>
              <a:solidFill>
                <a:schemeClr val="tx2"/>
              </a:solidFill>
              <a:effectLst/>
              <a:latin typeface="Arial" pitchFamily="34" charset="0"/>
              <a:cs typeface="PT Bold Heading" pitchFamily="2" charset="-78"/>
            </a:endParaRPr>
          </a:p>
        </p:txBody>
      </p:sp>
      <p:sp>
        <p:nvSpPr>
          <p:cNvPr id="4" name="مستطيل 3"/>
          <p:cNvSpPr/>
          <p:nvPr/>
        </p:nvSpPr>
        <p:spPr>
          <a:xfrm>
            <a:off x="1000100" y="3071810"/>
            <a:ext cx="7500990" cy="461665"/>
          </a:xfrm>
          <a:prstGeom prst="rect">
            <a:avLst/>
          </a:prstGeom>
        </p:spPr>
        <p:txBody>
          <a:bodyPr wrap="square">
            <a:spAutoFit/>
          </a:bodyPr>
          <a:lstStyle/>
          <a:p>
            <a:pPr lvl="0" algn="justLow" fontAlgn="base">
              <a:spcBef>
                <a:spcPct val="0"/>
              </a:spcBef>
              <a:spcAft>
                <a:spcPct val="0"/>
              </a:spcAft>
            </a:pPr>
            <a:r>
              <a:rPr lang="ar-SA" sz="2400" dirty="0" smtClean="0">
                <a:solidFill>
                  <a:schemeClr val="tx2">
                    <a:lumMod val="75000"/>
                  </a:schemeClr>
                </a:solidFill>
                <a:latin typeface="Calibri" pitchFamily="34" charset="0"/>
                <a:ea typeface="Calibri" pitchFamily="34" charset="0"/>
                <a:cs typeface="PT Bold Heading" pitchFamily="2" charset="-78"/>
              </a:rPr>
              <a:t>عللي : </a:t>
            </a:r>
            <a:r>
              <a:rPr lang="ar-SA" sz="2400" dirty="0" smtClean="0">
                <a:solidFill>
                  <a:schemeClr val="bg2">
                    <a:lumMod val="50000"/>
                  </a:schemeClr>
                </a:solidFill>
                <a:latin typeface="Calibri" pitchFamily="34" charset="0"/>
                <a:ea typeface="Calibri" pitchFamily="34" charset="0"/>
                <a:cs typeface="PT Bold Heading" pitchFamily="2" charset="-78"/>
              </a:rPr>
              <a:t>الضوء يتحرك بسرعة أقل عند انتقاله من الفراغ إلى الوسط .</a:t>
            </a:r>
          </a:p>
        </p:txBody>
      </p:sp>
      <p:sp>
        <p:nvSpPr>
          <p:cNvPr id="6" name="مستطيل 5"/>
          <p:cNvSpPr/>
          <p:nvPr/>
        </p:nvSpPr>
        <p:spPr>
          <a:xfrm>
            <a:off x="1500166" y="3643314"/>
            <a:ext cx="6929454" cy="461665"/>
          </a:xfrm>
          <a:prstGeom prst="rect">
            <a:avLst/>
          </a:prstGeom>
        </p:spPr>
        <p:txBody>
          <a:bodyPr wrap="square">
            <a:spAutoFit/>
          </a:bodyPr>
          <a:lstStyle/>
          <a:p>
            <a:pPr lvl="0" algn="justLow" fontAlgn="base">
              <a:spcBef>
                <a:spcPct val="0"/>
              </a:spcBef>
              <a:spcAft>
                <a:spcPct val="0"/>
              </a:spcAft>
            </a:pPr>
            <a:r>
              <a:rPr lang="ar-SA" sz="2400" dirty="0" smtClean="0">
                <a:latin typeface="Calibri" pitchFamily="34" charset="0"/>
                <a:ea typeface="Calibri" pitchFamily="34" charset="0"/>
                <a:cs typeface="PT Bold Heading" pitchFamily="2" charset="-78"/>
              </a:rPr>
              <a:t>لأن الضوء يتفاعل مع </a:t>
            </a:r>
            <a:r>
              <a:rPr lang="ar-SA" sz="2400" dirty="0" err="1" smtClean="0">
                <a:latin typeface="Calibri" pitchFamily="34" charset="0"/>
                <a:ea typeface="Calibri" pitchFamily="34" charset="0"/>
                <a:cs typeface="PT Bold Heading" pitchFamily="2" charset="-78"/>
              </a:rPr>
              <a:t>الذرات</a:t>
            </a:r>
            <a:r>
              <a:rPr lang="ar-SA" sz="2400" dirty="0" smtClean="0">
                <a:latin typeface="Calibri" pitchFamily="34" charset="0"/>
                <a:ea typeface="Calibri" pitchFamily="34" charset="0"/>
                <a:cs typeface="PT Bold Heading" pitchFamily="2" charset="-78"/>
              </a:rPr>
              <a:t> عند انتقاله خلال الوسط </a:t>
            </a:r>
            <a:endParaRPr lang="en-US" sz="2400" dirty="0" smtClean="0">
              <a:latin typeface="Arial" pitchFamily="34" charset="0"/>
              <a:cs typeface="PT Bold Heading" pitchFamily="2" charset="-78"/>
            </a:endParaRPr>
          </a:p>
        </p:txBody>
      </p:sp>
      <p:pic>
        <p:nvPicPr>
          <p:cNvPr id="39937" name="Picture 1" descr="GP070406"/>
          <p:cNvPicPr>
            <a:picLocks noChangeAspect="1" noChangeArrowheads="1"/>
          </p:cNvPicPr>
          <p:nvPr/>
        </p:nvPicPr>
        <p:blipFill>
          <a:blip r:embed="rId3"/>
          <a:srcRect/>
          <a:stretch>
            <a:fillRect/>
          </a:stretch>
        </p:blipFill>
        <p:spPr bwMode="auto">
          <a:xfrm>
            <a:off x="2571736" y="4357694"/>
            <a:ext cx="4572032" cy="2171700"/>
          </a:xfrm>
          <a:prstGeom prst="rect">
            <a:avLst/>
          </a:prstGeom>
          <a:noFill/>
          <a:ln w="9525">
            <a:noFill/>
            <a:miter lim="800000"/>
            <a:headEnd/>
            <a:tailEnd/>
          </a:ln>
        </p:spPr>
      </p:pic>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iterate type="wd">
                                    <p:tmPct val="10000"/>
                                  </p:iterate>
                                  <p:childTnLst>
                                    <p:set>
                                      <p:cBhvr>
                                        <p:cTn id="6" dur="1" fill="hold">
                                          <p:stCondLst>
                                            <p:cond delay="0"/>
                                          </p:stCondLst>
                                        </p:cTn>
                                        <p:tgtEl>
                                          <p:spTgt spid="1025"/>
                                        </p:tgtEl>
                                        <p:attrNameLst>
                                          <p:attrName>style.visibility</p:attrName>
                                        </p:attrNameLst>
                                      </p:cBhvr>
                                      <p:to>
                                        <p:strVal val="visible"/>
                                      </p:to>
                                    </p:set>
                                    <p:anim calcmode="lin" valueType="num">
                                      <p:cBhvr>
                                        <p:cTn id="7" dur="1000" fill="hold"/>
                                        <p:tgtEl>
                                          <p:spTgt spid="1025"/>
                                        </p:tgtEl>
                                        <p:attrNameLst>
                                          <p:attrName>ppt_w</p:attrName>
                                        </p:attrNameLst>
                                      </p:cBhvr>
                                      <p:tavLst>
                                        <p:tav tm="0">
                                          <p:val>
                                            <p:fltVal val="0"/>
                                          </p:val>
                                        </p:tav>
                                        <p:tav tm="100000">
                                          <p:val>
                                            <p:strVal val="#ppt_w"/>
                                          </p:val>
                                        </p:tav>
                                      </p:tavLst>
                                    </p:anim>
                                    <p:anim calcmode="lin" valueType="num">
                                      <p:cBhvr>
                                        <p:cTn id="8" dur="1000" fill="hold"/>
                                        <p:tgtEl>
                                          <p:spTgt spid="1025"/>
                                        </p:tgtEl>
                                        <p:attrNameLst>
                                          <p:attrName>ppt_h</p:attrName>
                                        </p:attrNameLst>
                                      </p:cBhvr>
                                      <p:tavLst>
                                        <p:tav tm="0">
                                          <p:val>
                                            <p:fltVal val="0"/>
                                          </p:val>
                                        </p:tav>
                                        <p:tav tm="100000">
                                          <p:val>
                                            <p:strVal val="#ppt_h"/>
                                          </p:val>
                                        </p:tav>
                                      </p:tavLst>
                                    </p:anim>
                                    <p:anim calcmode="lin" valueType="num">
                                      <p:cBhvr>
                                        <p:cTn id="9" dur="1000" fill="hold"/>
                                        <p:tgtEl>
                                          <p:spTgt spid="102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2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300"/>
                            </p:stCondLst>
                            <p:childTnLst>
                              <p:par>
                                <p:cTn id="12" presetID="34"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from="(-#ppt_w/2)" to="(#ppt_x)" calcmode="lin" valueType="num">
                                      <p:cBhvr>
                                        <p:cTn id="14" dur="600" fill="hold">
                                          <p:stCondLst>
                                            <p:cond delay="0"/>
                                          </p:stCondLst>
                                        </p:cTn>
                                        <p:tgtEl>
                                          <p:spTgt spid="4"/>
                                        </p:tgtEl>
                                        <p:attrNameLst>
                                          <p:attrName>ppt_x</p:attrName>
                                        </p:attrNameLst>
                                      </p:cBhvr>
                                    </p:anim>
                                    <p:anim from="0" to="-1.0" calcmode="lin" valueType="num">
                                      <p:cBhvr>
                                        <p:cTn id="15" dur="200" decel="50000" autoRev="1" fill="hold">
                                          <p:stCondLst>
                                            <p:cond delay="600"/>
                                          </p:stCondLst>
                                        </p:cTn>
                                        <p:tgtEl>
                                          <p:spTgt spid="4"/>
                                        </p:tgtEl>
                                        <p:attrNameLst>
                                          <p:attrName>xshear</p:attrName>
                                        </p:attrNameLst>
                                      </p:cBhvr>
                                    </p:anim>
                                    <p:animScale>
                                      <p:cBhvr>
                                        <p:cTn id="16" dur="200" decel="100000" autoRev="1" fill="hold">
                                          <p:stCondLst>
                                            <p:cond delay="600"/>
                                          </p:stCondLst>
                                        </p:cTn>
                                        <p:tgtEl>
                                          <p:spTgt spid="4"/>
                                        </p:tgtEl>
                                      </p:cBhvr>
                                      <p:from x="100000" y="100000"/>
                                      <p:to x="80000" y="100000"/>
                                    </p:animScale>
                                    <p:anim by="(#ppt_h/3+#ppt_w*0.1)" calcmode="lin" valueType="num">
                                      <p:cBhvr additive="sum">
                                        <p:cTn id="17" dur="200" decel="100000" autoRev="1" fill="hold">
                                          <p:stCondLst>
                                            <p:cond delay="600"/>
                                          </p:stCondLst>
                                        </p:cTn>
                                        <p:tgtEl>
                                          <p:spTgt spid="4"/>
                                        </p:tgtEl>
                                        <p:attrNameLst>
                                          <p:attrName>ppt_x</p:attrName>
                                        </p:attrNameLst>
                                      </p:cBhvr>
                                    </p:anim>
                                  </p:childTnLst>
                                </p:cTn>
                              </p:par>
                            </p:childTnLst>
                          </p:cTn>
                        </p:par>
                        <p:par>
                          <p:cTn id="18" fill="hold">
                            <p:stCondLst>
                              <p:cond delay="2300"/>
                            </p:stCondLst>
                            <p:childTnLst>
                              <p:par>
                                <p:cTn id="19" presetID="15" presetClass="entr" presetSubtype="0" fill="hold" grpId="0" nodeType="afterEffect">
                                  <p:stCondLst>
                                    <p:cond delay="0"/>
                                  </p:stCondLst>
                                  <p:iterate type="wd">
                                    <p:tmPct val="10000"/>
                                  </p:iterate>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6"/>
                                        </p:tgtEl>
                                        <p:attrNameLst>
                                          <p:attrName>ppt_y</p:attrName>
                                        </p:attrNameLst>
                                      </p:cBhvr>
                                      <p:tavLst>
                                        <p:tav tm="0" fmla="#ppt_y+(sin(-2*pi*(1-$))*-#ppt_x+cos(-2*pi*(1-$))*(1-#ppt_y))*(1-$)">
                                          <p:val>
                                            <p:fltVal val="0"/>
                                          </p:val>
                                        </p:tav>
                                        <p:tav tm="100000">
                                          <p:val>
                                            <p:fltVal val="1"/>
                                          </p:val>
                                        </p:tav>
                                      </p:tavLst>
                                    </p:anim>
                                  </p:childTnLst>
                                </p:cTn>
                              </p:par>
                              <p:par>
                                <p:cTn id="25" presetID="39" presetClass="entr" presetSubtype="0" accel="100000" fill="hold" nodeType="withEffect">
                                  <p:stCondLst>
                                    <p:cond delay="0"/>
                                  </p:stCondLst>
                                  <p:childTnLst>
                                    <p:set>
                                      <p:cBhvr>
                                        <p:cTn id="26" dur="1" fill="hold">
                                          <p:stCondLst>
                                            <p:cond delay="0"/>
                                          </p:stCondLst>
                                        </p:cTn>
                                        <p:tgtEl>
                                          <p:spTgt spid="39937"/>
                                        </p:tgtEl>
                                        <p:attrNameLst>
                                          <p:attrName>style.visibility</p:attrName>
                                        </p:attrNameLst>
                                      </p:cBhvr>
                                      <p:to>
                                        <p:strVal val="visible"/>
                                      </p:to>
                                    </p:set>
                                    <p:anim calcmode="lin" valueType="num">
                                      <p:cBhvr>
                                        <p:cTn id="27" dur="500" fill="hold"/>
                                        <p:tgtEl>
                                          <p:spTgt spid="39937"/>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39937"/>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39937"/>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399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مستطيل 3"/>
          <p:cNvSpPr/>
          <p:nvPr/>
        </p:nvSpPr>
        <p:spPr>
          <a:xfrm>
            <a:off x="642910" y="2928934"/>
            <a:ext cx="7995168" cy="954107"/>
          </a:xfrm>
          <a:prstGeom prst="rect">
            <a:avLst/>
          </a:prstGeom>
        </p:spPr>
        <p:txBody>
          <a:bodyPr wrap="square">
            <a:spAutoFit/>
          </a:bodyPr>
          <a:lstStyle/>
          <a:p>
            <a:pPr lvl="0" algn="justLow" eaLnBrk="0" fontAlgn="base" hangingPunct="0">
              <a:spcBef>
                <a:spcPct val="0"/>
              </a:spcBef>
              <a:spcAft>
                <a:spcPct val="0"/>
              </a:spcAft>
            </a:pPr>
            <a:r>
              <a:rPr lang="ar-SA" sz="2800" dirty="0" smtClean="0">
                <a:latin typeface="Calibri" pitchFamily="34" charset="0"/>
                <a:ea typeface="Calibri" pitchFamily="34" charset="0"/>
                <a:cs typeface="PT Bold Heading" pitchFamily="2" charset="-78"/>
              </a:rPr>
              <a:t>سرعة الضوء تتناسب طرديا مع الطول </a:t>
            </a:r>
            <a:r>
              <a:rPr lang="ar-SA" sz="2800" dirty="0" err="1" smtClean="0">
                <a:latin typeface="Calibri" pitchFamily="34" charset="0"/>
                <a:ea typeface="Calibri" pitchFamily="34" charset="0"/>
                <a:cs typeface="PT Bold Heading" pitchFamily="2" charset="-78"/>
              </a:rPr>
              <a:t>الموجي</a:t>
            </a:r>
            <a:r>
              <a:rPr lang="ar-SA" sz="2800" dirty="0" smtClean="0">
                <a:latin typeface="Calibri" pitchFamily="34" charset="0"/>
                <a:ea typeface="Calibri" pitchFamily="34" charset="0"/>
                <a:cs typeface="PT Bold Heading" pitchFamily="2" charset="-78"/>
              </a:rPr>
              <a:t> وينقص الطول </a:t>
            </a:r>
            <a:r>
              <a:rPr lang="ar-SA" sz="2800" dirty="0" err="1" smtClean="0">
                <a:latin typeface="Calibri" pitchFamily="34" charset="0"/>
                <a:ea typeface="Calibri" pitchFamily="34" charset="0"/>
                <a:cs typeface="PT Bold Heading" pitchFamily="2" charset="-78"/>
              </a:rPr>
              <a:t>الموجي</a:t>
            </a:r>
            <a:r>
              <a:rPr lang="ar-SA" sz="2800" dirty="0" smtClean="0">
                <a:latin typeface="Calibri" pitchFamily="34" charset="0"/>
                <a:ea typeface="Calibri" pitchFamily="34" charset="0"/>
                <a:cs typeface="PT Bold Heading" pitchFamily="2" charset="-78"/>
              </a:rPr>
              <a:t> للضوء عندما تنقص سرعة الضوء .</a:t>
            </a:r>
            <a:endParaRPr lang="ar-SA" sz="2800" dirty="0" smtClean="0">
              <a:latin typeface="Arial" pitchFamily="34" charset="0"/>
              <a:cs typeface="PT Bold Heading" pitchFamily="2" charset="-78"/>
            </a:endParaRPr>
          </a:p>
        </p:txBody>
      </p:sp>
      <p:sp>
        <p:nvSpPr>
          <p:cNvPr id="2" name="مستطيل 1"/>
          <p:cNvSpPr/>
          <p:nvPr/>
        </p:nvSpPr>
        <p:spPr>
          <a:xfrm>
            <a:off x="500034" y="1142984"/>
            <a:ext cx="3603872" cy="707886"/>
          </a:xfrm>
          <a:prstGeom prst="rect">
            <a:avLst/>
          </a:prstGeom>
        </p:spPr>
        <p:txBody>
          <a:bodyPr wrap="none">
            <a:spAutoFit/>
          </a:bodyPr>
          <a:lstStyle/>
          <a:p>
            <a:pPr lvl="0" algn="justLow" eaLnBrk="0" fontAlgn="base" hangingPunct="0">
              <a:spcBef>
                <a:spcPct val="0"/>
              </a:spcBef>
              <a:spcAft>
                <a:spcPct val="0"/>
              </a:spcAft>
            </a:pPr>
            <a:r>
              <a:rPr lang="ar-SA" sz="4000" dirty="0">
                <a:ln>
                  <a:solidFill>
                    <a:schemeClr val="tx2"/>
                  </a:solidFill>
                </a:ln>
                <a:solidFill>
                  <a:schemeClr val="bg2">
                    <a:lumMod val="50000"/>
                  </a:schemeClr>
                </a:solidFill>
                <a:latin typeface="Calibri" pitchFamily="34" charset="0"/>
                <a:ea typeface="Calibri" pitchFamily="34" charset="0"/>
                <a:cs typeface="PT Bold Heading" pitchFamily="2" charset="-78"/>
              </a:rPr>
              <a:t>عند ثبوت التردد  </a:t>
            </a:r>
          </a:p>
        </p:txBody>
      </p:sp>
      <p:sp>
        <p:nvSpPr>
          <p:cNvPr id="9" name="مستطيل 8"/>
          <p:cNvSpPr/>
          <p:nvPr/>
        </p:nvSpPr>
        <p:spPr>
          <a:xfrm>
            <a:off x="2143108" y="4357694"/>
            <a:ext cx="5072066" cy="1638910"/>
          </a:xfrm>
          <a:prstGeom prst="rect">
            <a:avLst/>
          </a:prstGeom>
          <a:solidFill>
            <a:schemeClr val="accent6">
              <a:lumMod val="20000"/>
              <a:lumOff val="80000"/>
            </a:schemeClr>
          </a:solidFill>
          <a:ln w="12700">
            <a:solidFill>
              <a:schemeClr val="tx1"/>
            </a:solidFill>
          </a:ln>
        </p:spPr>
        <p:txBody>
          <a:bodyPr wrap="square">
            <a:spAutoFit/>
          </a:bodyPr>
          <a:lstStyle/>
          <a:p>
            <a:pPr algn="justLow">
              <a:lnSpc>
                <a:spcPct val="150000"/>
              </a:lnSpc>
            </a:pPr>
            <a:r>
              <a:rPr lang="ar-SA" sz="2800" dirty="0" smtClean="0">
                <a:latin typeface="Calibri" pitchFamily="34" charset="0"/>
                <a:ea typeface="Calibri" pitchFamily="34" charset="0"/>
                <a:cs typeface="PT Bold Heading" pitchFamily="2" charset="-78"/>
              </a:rPr>
              <a:t>الطول </a:t>
            </a:r>
            <a:r>
              <a:rPr lang="ar-SA" sz="2800" dirty="0" err="1" smtClean="0">
                <a:latin typeface="Calibri" pitchFamily="34" charset="0"/>
                <a:ea typeface="Calibri" pitchFamily="34" charset="0"/>
                <a:cs typeface="PT Bold Heading" pitchFamily="2" charset="-78"/>
              </a:rPr>
              <a:t>الموجي</a:t>
            </a:r>
            <a:r>
              <a:rPr lang="ar-SA" sz="2800" dirty="0" smtClean="0">
                <a:latin typeface="Calibri" pitchFamily="34" charset="0"/>
                <a:ea typeface="Calibri" pitchFamily="34" charset="0"/>
                <a:cs typeface="PT Bold Heading" pitchFamily="2" charset="-78"/>
              </a:rPr>
              <a:t> للضوء في أي وسط أقصر من الطول </a:t>
            </a:r>
            <a:r>
              <a:rPr lang="ar-SA" sz="2800" dirty="0" err="1" smtClean="0">
                <a:latin typeface="Calibri" pitchFamily="34" charset="0"/>
                <a:ea typeface="Calibri" pitchFamily="34" charset="0"/>
                <a:cs typeface="PT Bold Heading" pitchFamily="2" charset="-78"/>
              </a:rPr>
              <a:t>الموجي</a:t>
            </a:r>
            <a:r>
              <a:rPr lang="ar-SA" sz="2800" dirty="0" smtClean="0">
                <a:latin typeface="Calibri" pitchFamily="34" charset="0"/>
                <a:ea typeface="Calibri" pitchFamily="34" charset="0"/>
                <a:cs typeface="PT Bold Heading" pitchFamily="2" charset="-78"/>
              </a:rPr>
              <a:t> للضوء في الفراغ .</a:t>
            </a:r>
          </a:p>
          <a:p>
            <a:pPr algn="justLow">
              <a:lnSpc>
                <a:spcPct val="150000"/>
              </a:lnSpc>
            </a:pPr>
            <a:endParaRPr lang="ar-SA" sz="1050" dirty="0" smtClean="0">
              <a:latin typeface="Calibri" pitchFamily="34" charset="0"/>
              <a:ea typeface="Calibri" pitchFamily="34" charset="0"/>
              <a:cs typeface="PT Bold Heading" pitchFamily="2" charset="-78"/>
            </a:endParaRPr>
          </a:p>
        </p:txBody>
      </p:sp>
      <p:sp>
        <p:nvSpPr>
          <p:cNvPr id="13" name="مربع نص 12"/>
          <p:cNvSpPr txBox="1"/>
          <p:nvPr/>
        </p:nvSpPr>
        <p:spPr>
          <a:xfrm>
            <a:off x="1428728" y="2071678"/>
            <a:ext cx="1571636" cy="523220"/>
          </a:xfrm>
          <a:prstGeom prst="rect">
            <a:avLst/>
          </a:prstGeom>
          <a:solidFill>
            <a:schemeClr val="accent3">
              <a:lumMod val="20000"/>
              <a:lumOff val="80000"/>
            </a:schemeClr>
          </a:solidFill>
          <a:ln>
            <a:solidFill>
              <a:schemeClr val="tx1"/>
            </a:solidFill>
          </a:ln>
        </p:spPr>
        <p:txBody>
          <a:bodyPr wrap="square" rtlCol="1">
            <a:spAutoFit/>
          </a:bodyPr>
          <a:lstStyle/>
          <a:p>
            <a:pPr algn="ctr"/>
            <a:r>
              <a:rPr lang="en-US" sz="2800" b="1" dirty="0" smtClean="0">
                <a:solidFill>
                  <a:srgbClr val="C00000"/>
                </a:solidFill>
                <a:sym typeface="Symbol"/>
              </a:rPr>
              <a:t> = u / f</a:t>
            </a:r>
            <a:endParaRPr lang="en-US" sz="2800" b="1" dirty="0" smtClean="0">
              <a:solidFill>
                <a:srgbClr val="C00000"/>
              </a:solidFill>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fltVal val="0"/>
                                          </p:val>
                                        </p:tav>
                                        <p:tav tm="100000">
                                          <p:val>
                                            <p:strVal val="#ppt_w"/>
                                          </p:val>
                                        </p:tav>
                                      </p:tavLst>
                                    </p:anim>
                                    <p:anim calcmode="lin" valueType="num">
                                      <p:cBhvr>
                                        <p:cTn id="15" dur="1000" fill="hold"/>
                                        <p:tgtEl>
                                          <p:spTgt spid="13"/>
                                        </p:tgtEl>
                                        <p:attrNameLst>
                                          <p:attrName>ppt_h</p:attrName>
                                        </p:attrNameLst>
                                      </p:cBhvr>
                                      <p:tavLst>
                                        <p:tav tm="0">
                                          <p:val>
                                            <p:fltVal val="0"/>
                                          </p:val>
                                        </p:tav>
                                        <p:tav tm="100000">
                                          <p:val>
                                            <p:strVal val="#ppt_h"/>
                                          </p:val>
                                        </p:tav>
                                      </p:tavLst>
                                    </p:anim>
                                    <p:anim calcmode="lin" valueType="num">
                                      <p:cBhvr>
                                        <p:cTn id="16"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4" presetClass="entr" presetSubtype="10" fill="hold" nodeType="afterEffect">
                                  <p:stCondLst>
                                    <p:cond delay="0"/>
                                  </p:stCondLst>
                                  <p:iterate type="wd">
                                    <p:tmPct val="10000"/>
                                  </p:iterate>
                                  <p:childTnLst>
                                    <p:set>
                                      <p:cBhvr>
                                        <p:cTn id="20"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1" dur="500"/>
                                        <p:tgtEl>
                                          <p:spTgt spid="4">
                                            <p:txEl>
                                              <p:pRg st="0" end="0"/>
                                            </p:txEl>
                                          </p:spTgt>
                                        </p:tgtEl>
                                      </p:cBhvr>
                                    </p:animEffect>
                                  </p:childTnLst>
                                </p:cTn>
                              </p:par>
                            </p:childTnLst>
                          </p:cTn>
                        </p:par>
                        <p:par>
                          <p:cTn id="22" fill="hold">
                            <p:stCondLst>
                              <p:cond delay="3250"/>
                            </p:stCondLst>
                            <p:childTnLst>
                              <p:par>
                                <p:cTn id="23" presetID="23" presetClass="entr" presetSubtype="16"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4198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714744" y="1299977"/>
            <a:ext cx="2357454" cy="1214446"/>
          </a:xfrm>
          <a:prstGeom prst="rect">
            <a:avLst/>
          </a:prstGeom>
          <a:solidFill>
            <a:srgbClr val="00FFCC"/>
          </a:solidFill>
        </p:spPr>
      </p:pic>
      <p:sp>
        <p:nvSpPr>
          <p:cNvPr id="41988" name="Rectangle 4"/>
          <p:cNvSpPr>
            <a:spLocks noChangeArrowheads="1"/>
          </p:cNvSpPr>
          <p:nvPr/>
        </p:nvSpPr>
        <p:spPr bwMode="auto">
          <a:xfrm>
            <a:off x="2214546" y="514159"/>
            <a:ext cx="4658647"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3600" i="0" strike="noStrike" cap="none" normalizeH="0" baseline="0" dirty="0" smtClean="0">
                <a:ln>
                  <a:solidFill>
                    <a:schemeClr val="bg1"/>
                  </a:solidFill>
                </a:ln>
                <a:solidFill>
                  <a:schemeClr val="tx2"/>
                </a:solidFill>
                <a:effectLst/>
                <a:latin typeface="Calibri" pitchFamily="34" charset="0"/>
                <a:ea typeface="Calibri" pitchFamily="34" charset="0"/>
                <a:cs typeface="PT Bold Heading" pitchFamily="2" charset="-78"/>
              </a:rPr>
              <a:t>صوره أخرى لقانون </a:t>
            </a:r>
            <a:r>
              <a:rPr kumimoji="0" lang="ar-SA" sz="3600" i="0" strike="noStrike" cap="none" normalizeH="0" baseline="0" dirty="0" err="1" smtClean="0">
                <a:ln>
                  <a:solidFill>
                    <a:schemeClr val="bg1"/>
                  </a:solidFill>
                </a:ln>
                <a:solidFill>
                  <a:schemeClr val="tx2"/>
                </a:solidFill>
                <a:effectLst/>
                <a:latin typeface="Calibri" pitchFamily="34" charset="0"/>
                <a:ea typeface="Calibri" pitchFamily="34" charset="0"/>
                <a:cs typeface="PT Bold Heading" pitchFamily="2" charset="-78"/>
              </a:rPr>
              <a:t>سنل</a:t>
            </a:r>
            <a:r>
              <a:rPr kumimoji="0" lang="ar-SA" sz="3600" i="0" strike="noStrike" cap="none" normalizeH="0" baseline="0" dirty="0" smtClean="0">
                <a:ln>
                  <a:solidFill>
                    <a:schemeClr val="bg1"/>
                  </a:solidFill>
                </a:ln>
                <a:solidFill>
                  <a:schemeClr val="tx2"/>
                </a:solidFill>
                <a:effectLst/>
                <a:latin typeface="Calibri" pitchFamily="34" charset="0"/>
                <a:ea typeface="Calibri" pitchFamily="34" charset="0"/>
                <a:cs typeface="PT Bold Heading" pitchFamily="2" charset="-78"/>
              </a:rPr>
              <a:t>   </a:t>
            </a:r>
            <a:endParaRPr kumimoji="0" lang="ar-SA" sz="3600" i="0" strike="noStrike" cap="none" normalizeH="0" baseline="0" dirty="0" smtClean="0">
              <a:ln>
                <a:solidFill>
                  <a:schemeClr val="bg1"/>
                </a:solidFill>
              </a:ln>
              <a:solidFill>
                <a:schemeClr val="tx2"/>
              </a:solidFill>
              <a:effectLst/>
              <a:latin typeface="Arial" pitchFamily="34" charset="0"/>
              <a:cs typeface="PT Bold Heading" pitchFamily="2" charset="-78"/>
            </a:endParaRPr>
          </a:p>
        </p:txBody>
      </p:sp>
      <p:sp>
        <p:nvSpPr>
          <p:cNvPr id="5" name="عنوان 3"/>
          <p:cNvSpPr>
            <a:spLocks noGrp="1"/>
          </p:cNvSpPr>
          <p:nvPr>
            <p:ph type="title"/>
          </p:nvPr>
        </p:nvSpPr>
        <p:spPr>
          <a:xfrm>
            <a:off x="2714612" y="2943051"/>
            <a:ext cx="3954929" cy="646331"/>
          </a:xfrm>
          <a:prstGeom prst="rect">
            <a:avLst/>
          </a:prstGeom>
        </p:spPr>
        <p:txBody>
          <a:bodyPr wrap="none">
            <a:spAutoFit/>
          </a:bodyPr>
          <a:lstStyle/>
          <a:p>
            <a:pPr lvl="0" algn="r" fontAlgn="base">
              <a:spcBef>
                <a:spcPct val="0"/>
              </a:spcBef>
              <a:spcAft>
                <a:spcPct val="0"/>
              </a:spcAft>
            </a:pPr>
            <a:r>
              <a:rPr lang="ar-SA" sz="3600" dirty="0" smtClean="0">
                <a:ln>
                  <a:solidFill>
                    <a:schemeClr val="bg1"/>
                  </a:solidFill>
                </a:ln>
                <a:solidFill>
                  <a:schemeClr val="tx2"/>
                </a:solidFill>
                <a:latin typeface="Calibri" pitchFamily="34" charset="0"/>
                <a:ea typeface="Calibri" pitchFamily="34" charset="0"/>
                <a:cs typeface="PT Bold Heading" pitchFamily="2" charset="-78"/>
              </a:rPr>
              <a:t>معامل الانكسار لوسط </a:t>
            </a:r>
            <a:endParaRPr lang="en-US" sz="3600" dirty="0" smtClean="0">
              <a:ln>
                <a:solidFill>
                  <a:schemeClr val="bg1"/>
                </a:solidFill>
              </a:ln>
              <a:solidFill>
                <a:schemeClr val="tx2"/>
              </a:solidFill>
              <a:latin typeface="Calibri" pitchFamily="34" charset="0"/>
              <a:ea typeface="Calibri" pitchFamily="34" charset="0"/>
              <a:cs typeface="PT Bold Heading" pitchFamily="2" charset="-78"/>
            </a:endParaRPr>
          </a:p>
        </p:txBody>
      </p:sp>
      <p:pic>
        <p:nvPicPr>
          <p:cNvPr id="6"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71538" y="3643314"/>
            <a:ext cx="1241890" cy="1100766"/>
          </a:xfrm>
          <a:prstGeom prst="rect">
            <a:avLst/>
          </a:prstGeom>
        </p:spPr>
        <p:style>
          <a:lnRef idx="2">
            <a:schemeClr val="dk1"/>
          </a:lnRef>
          <a:fillRef idx="1">
            <a:schemeClr val="lt1"/>
          </a:fillRef>
          <a:effectRef idx="0">
            <a:schemeClr val="dk1"/>
          </a:effectRef>
          <a:fontRef idx="minor">
            <a:schemeClr val="dk1"/>
          </a:fontRef>
        </p:style>
      </p:pic>
      <p:sp>
        <p:nvSpPr>
          <p:cNvPr id="7" name="Rectangle 1"/>
          <p:cNvSpPr>
            <a:spLocks noChangeArrowheads="1"/>
          </p:cNvSpPr>
          <p:nvPr/>
        </p:nvSpPr>
        <p:spPr bwMode="auto">
          <a:xfrm>
            <a:off x="2500298" y="3800307"/>
            <a:ext cx="5925778" cy="1200329"/>
          </a:xfrm>
          <a:prstGeom prst="rect">
            <a:avLst/>
          </a:prstGeom>
          <a:noFill/>
          <a:ln>
            <a:noFill/>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800" i="0" u="none" strike="noStrike" cap="none" normalizeH="0" baseline="0" dirty="0" smtClean="0">
                <a:ln>
                  <a:noFill/>
                </a:ln>
                <a:solidFill>
                  <a:schemeClr val="tx1"/>
                </a:solidFill>
                <a:latin typeface="Calibri" pitchFamily="34" charset="0"/>
                <a:ea typeface="Calibri" pitchFamily="34" charset="0"/>
                <a:cs typeface="PT Bold Heading" pitchFamily="2" charset="-78"/>
              </a:rPr>
              <a:t>سرعة الضوء في الفراغ مقسومة على سرعته في الوسط .</a:t>
            </a:r>
            <a:endParaRPr kumimoji="0" lang="en-US" sz="2800" i="0" u="none" strike="noStrike" cap="none" normalizeH="0" baseline="0" dirty="0" smtClean="0">
              <a:ln>
                <a:noFill/>
              </a:ln>
              <a:solidFill>
                <a:schemeClr val="tx1"/>
              </a:solidFill>
              <a:latin typeface="Arial" pitchFamily="34" charset="0"/>
              <a:cs typeface="PT Bold Heading" pitchFamily="2" charset="-78"/>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dirty="0" smtClean="0">
              <a:ln>
                <a:noFill/>
              </a:ln>
              <a:solidFill>
                <a:schemeClr val="tx1"/>
              </a:solidFill>
              <a:latin typeface="Arial" pitchFamily="34" charset="0"/>
              <a:cs typeface="PT Bold Heading" pitchFamily="2" charset="-78"/>
            </a:endParaRPr>
          </a:p>
        </p:txBody>
      </p:sp>
      <p:sp>
        <p:nvSpPr>
          <p:cNvPr id="10" name="مستطيل 9"/>
          <p:cNvSpPr/>
          <p:nvPr/>
        </p:nvSpPr>
        <p:spPr>
          <a:xfrm>
            <a:off x="4071934" y="5500702"/>
            <a:ext cx="4019049" cy="523220"/>
          </a:xfrm>
          <a:prstGeom prst="rect">
            <a:avLst/>
          </a:prstGeom>
        </p:spPr>
        <p:txBody>
          <a:bodyPr wrap="none">
            <a:spAutoFit/>
          </a:bodyPr>
          <a:lstStyle/>
          <a:p>
            <a:pPr lvl="0" algn="ctr">
              <a:spcBef>
                <a:spcPct val="0"/>
              </a:spcBef>
              <a:defRPr/>
            </a:pPr>
            <a:r>
              <a:rPr lang="ar-SA" sz="2800" dirty="0" smtClean="0">
                <a:solidFill>
                  <a:srgbClr val="C00000"/>
                </a:solidFill>
                <a:latin typeface="Calibri" pitchFamily="34" charset="0"/>
                <a:ea typeface="Calibri" pitchFamily="34" charset="0"/>
                <a:cs typeface="PT Bold Heading" pitchFamily="2" charset="-78"/>
              </a:rPr>
              <a:t>الطول </a:t>
            </a:r>
            <a:r>
              <a:rPr lang="ar-SA" sz="2800" dirty="0" err="1" smtClean="0">
                <a:solidFill>
                  <a:srgbClr val="C00000"/>
                </a:solidFill>
                <a:latin typeface="Calibri" pitchFamily="34" charset="0"/>
                <a:ea typeface="Calibri" pitchFamily="34" charset="0"/>
                <a:cs typeface="PT Bold Heading" pitchFamily="2" charset="-78"/>
              </a:rPr>
              <a:t>الموجي</a:t>
            </a:r>
            <a:r>
              <a:rPr lang="ar-SA" sz="2800" dirty="0" smtClean="0">
                <a:solidFill>
                  <a:srgbClr val="C00000"/>
                </a:solidFill>
                <a:latin typeface="Calibri" pitchFamily="34" charset="0"/>
                <a:ea typeface="Calibri" pitchFamily="34" charset="0"/>
                <a:cs typeface="PT Bold Heading" pitchFamily="2" charset="-78"/>
              </a:rPr>
              <a:t> للضوء في الفراغ</a:t>
            </a:r>
            <a:endParaRPr lang="ar-SA" sz="2800" dirty="0">
              <a:solidFill>
                <a:srgbClr val="C00000"/>
              </a:solidFill>
              <a:latin typeface="Calibri" pitchFamily="34" charset="0"/>
              <a:ea typeface="Calibri" pitchFamily="34" charset="0"/>
              <a:cs typeface="PT Bold Heading" pitchFamily="2" charset="-78"/>
            </a:endParaRPr>
          </a:p>
        </p:txBody>
      </p:sp>
      <p:pic>
        <p:nvPicPr>
          <p:cNvPr id="11" name="Picture 1"/>
          <p:cNvPicPr>
            <a:picLocks noChangeAspect="1" noChangeArrowheads="1"/>
          </p:cNvPicPr>
          <p:nvPr/>
        </p:nvPicPr>
        <p:blipFill>
          <a:blip r:embed="rId5"/>
          <a:srcRect l="35156" t="44922" r="50928" b="40846"/>
          <a:stretch>
            <a:fillRect/>
          </a:stretch>
        </p:blipFill>
        <p:spPr bwMode="auto">
          <a:xfrm>
            <a:off x="1000100" y="5072074"/>
            <a:ext cx="1357322" cy="1041033"/>
          </a:xfrm>
          <a:prstGeom prst="rect">
            <a:avLst/>
          </a:prstGeom>
          <a:noFill/>
          <a:ln w="9525">
            <a:solidFill>
              <a:schemeClr val="tx1"/>
            </a:solidFill>
            <a:miter lim="800000"/>
            <a:headEnd/>
            <a:tailEnd/>
          </a:ln>
          <a:effectLst/>
        </p:spPr>
      </p:pic>
    </p:spTree>
  </p:cSld>
  <p:clrMapOvr>
    <a:masterClrMapping/>
  </p:clrMapOvr>
  <p:transition spd="slow">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wd">
                                    <p:tmPct val="10000"/>
                                  </p:iterate>
                                  <p:childTnLst>
                                    <p:set>
                                      <p:cBhvr>
                                        <p:cTn id="6" dur="1" fill="hold">
                                          <p:stCondLst>
                                            <p:cond delay="0"/>
                                          </p:stCondLst>
                                        </p:cTn>
                                        <p:tgtEl>
                                          <p:spTgt spid="41988"/>
                                        </p:tgtEl>
                                        <p:attrNameLst>
                                          <p:attrName>style.visibility</p:attrName>
                                        </p:attrNameLst>
                                      </p:cBhvr>
                                      <p:to>
                                        <p:strVal val="visible"/>
                                      </p:to>
                                    </p:set>
                                    <p:anim calcmode="lin" valueType="num">
                                      <p:cBhvr>
                                        <p:cTn id="7" dur="500" fill="hold"/>
                                        <p:tgtEl>
                                          <p:spTgt spid="4198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1988"/>
                                        </p:tgtEl>
                                        <p:attrNameLst>
                                          <p:attrName>ppt_y</p:attrName>
                                        </p:attrNameLst>
                                      </p:cBhvr>
                                      <p:tavLst>
                                        <p:tav tm="0">
                                          <p:val>
                                            <p:strVal val="#ppt_y"/>
                                          </p:val>
                                        </p:tav>
                                        <p:tav tm="100000">
                                          <p:val>
                                            <p:strVal val="#ppt_y"/>
                                          </p:val>
                                        </p:tav>
                                      </p:tavLst>
                                    </p:anim>
                                    <p:anim calcmode="lin" valueType="num">
                                      <p:cBhvr>
                                        <p:cTn id="9" dur="500" fill="hold"/>
                                        <p:tgtEl>
                                          <p:spTgt spid="4198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198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1988"/>
                                        </p:tgtEl>
                                      </p:cBhvr>
                                    </p:animEffect>
                                  </p:childTnLst>
                                </p:cTn>
                              </p:par>
                            </p:childTnLst>
                          </p:cTn>
                        </p:par>
                        <p:par>
                          <p:cTn id="12" fill="hold">
                            <p:stCondLst>
                              <p:cond delay="650"/>
                            </p:stCondLst>
                            <p:childTnLst>
                              <p:par>
                                <p:cTn id="13" presetID="39" presetClass="entr" presetSubtype="0" accel="100000" fill="hold" nodeType="afterEffect">
                                  <p:stCondLst>
                                    <p:cond delay="0"/>
                                  </p:stCondLst>
                                  <p:childTnLst>
                                    <p:set>
                                      <p:cBhvr>
                                        <p:cTn id="14" dur="1" fill="hold">
                                          <p:stCondLst>
                                            <p:cond delay="0"/>
                                          </p:stCondLst>
                                        </p:cTn>
                                        <p:tgtEl>
                                          <p:spTgt spid="41985"/>
                                        </p:tgtEl>
                                        <p:attrNameLst>
                                          <p:attrName>style.visibility</p:attrName>
                                        </p:attrNameLst>
                                      </p:cBhvr>
                                      <p:to>
                                        <p:strVal val="visible"/>
                                      </p:to>
                                    </p:set>
                                    <p:anim calcmode="lin" valueType="num">
                                      <p:cBhvr>
                                        <p:cTn id="15" dur="500" fill="hold"/>
                                        <p:tgtEl>
                                          <p:spTgt spid="41985"/>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41985"/>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41985"/>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41985"/>
                                        </p:tgtEl>
                                        <p:attrNameLst>
                                          <p:attrName>ppt_y</p:attrName>
                                        </p:attrNameLst>
                                      </p:cBhvr>
                                      <p:tavLst>
                                        <p:tav tm="0">
                                          <p:val>
                                            <p:strVal val="#ppt_y"/>
                                          </p:val>
                                        </p:tav>
                                        <p:tav tm="100000">
                                          <p:val>
                                            <p:strVal val="#ppt_y"/>
                                          </p:val>
                                        </p:tav>
                                      </p:tavLst>
                                    </p:anim>
                                  </p:childTnLst>
                                </p:cTn>
                              </p:par>
                            </p:childTnLst>
                          </p:cTn>
                        </p:par>
                        <p:par>
                          <p:cTn id="19" fill="hold">
                            <p:stCondLst>
                              <p:cond delay="1150"/>
                            </p:stCondLst>
                            <p:childTnLst>
                              <p:par>
                                <p:cTn id="20" presetID="26"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80">
                                          <p:stCondLst>
                                            <p:cond delay="0"/>
                                          </p:stCondLst>
                                        </p:cTn>
                                        <p:tgtEl>
                                          <p:spTgt spid="5"/>
                                        </p:tgtEl>
                                      </p:cBhvr>
                                    </p:animEffect>
                                    <p:anim calcmode="lin" valueType="num">
                                      <p:cBhvr>
                                        <p:cTn id="2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8" dur="26">
                                          <p:stCondLst>
                                            <p:cond delay="650"/>
                                          </p:stCondLst>
                                        </p:cTn>
                                        <p:tgtEl>
                                          <p:spTgt spid="5"/>
                                        </p:tgtEl>
                                      </p:cBhvr>
                                      <p:to x="100000" y="60000"/>
                                    </p:animScale>
                                    <p:animScale>
                                      <p:cBhvr>
                                        <p:cTn id="29" dur="166" decel="50000">
                                          <p:stCondLst>
                                            <p:cond delay="676"/>
                                          </p:stCondLst>
                                        </p:cTn>
                                        <p:tgtEl>
                                          <p:spTgt spid="5"/>
                                        </p:tgtEl>
                                      </p:cBhvr>
                                      <p:to x="100000" y="100000"/>
                                    </p:animScale>
                                    <p:animScale>
                                      <p:cBhvr>
                                        <p:cTn id="30" dur="26">
                                          <p:stCondLst>
                                            <p:cond delay="1312"/>
                                          </p:stCondLst>
                                        </p:cTn>
                                        <p:tgtEl>
                                          <p:spTgt spid="5"/>
                                        </p:tgtEl>
                                      </p:cBhvr>
                                      <p:to x="100000" y="80000"/>
                                    </p:animScale>
                                    <p:animScale>
                                      <p:cBhvr>
                                        <p:cTn id="31" dur="166" decel="50000">
                                          <p:stCondLst>
                                            <p:cond delay="1338"/>
                                          </p:stCondLst>
                                        </p:cTn>
                                        <p:tgtEl>
                                          <p:spTgt spid="5"/>
                                        </p:tgtEl>
                                      </p:cBhvr>
                                      <p:to x="100000" y="100000"/>
                                    </p:animScale>
                                    <p:animScale>
                                      <p:cBhvr>
                                        <p:cTn id="32" dur="26">
                                          <p:stCondLst>
                                            <p:cond delay="1642"/>
                                          </p:stCondLst>
                                        </p:cTn>
                                        <p:tgtEl>
                                          <p:spTgt spid="5"/>
                                        </p:tgtEl>
                                      </p:cBhvr>
                                      <p:to x="100000" y="90000"/>
                                    </p:animScale>
                                    <p:animScale>
                                      <p:cBhvr>
                                        <p:cTn id="33" dur="166" decel="50000">
                                          <p:stCondLst>
                                            <p:cond delay="1668"/>
                                          </p:stCondLst>
                                        </p:cTn>
                                        <p:tgtEl>
                                          <p:spTgt spid="5"/>
                                        </p:tgtEl>
                                      </p:cBhvr>
                                      <p:to x="100000" y="100000"/>
                                    </p:animScale>
                                    <p:animScale>
                                      <p:cBhvr>
                                        <p:cTn id="34" dur="26">
                                          <p:stCondLst>
                                            <p:cond delay="1808"/>
                                          </p:stCondLst>
                                        </p:cTn>
                                        <p:tgtEl>
                                          <p:spTgt spid="5"/>
                                        </p:tgtEl>
                                      </p:cBhvr>
                                      <p:to x="100000" y="95000"/>
                                    </p:animScale>
                                    <p:animScale>
                                      <p:cBhvr>
                                        <p:cTn id="35" dur="166" decel="50000">
                                          <p:stCondLst>
                                            <p:cond delay="1834"/>
                                          </p:stCondLst>
                                        </p:cTn>
                                        <p:tgtEl>
                                          <p:spTgt spid="5"/>
                                        </p:tgtEl>
                                      </p:cBhvr>
                                      <p:to x="100000" y="100000"/>
                                    </p:animScale>
                                  </p:childTnLst>
                                </p:cTn>
                              </p:par>
                            </p:childTnLst>
                          </p:cTn>
                        </p:par>
                        <p:par>
                          <p:cTn id="36" fill="hold">
                            <p:stCondLst>
                              <p:cond delay="3150"/>
                            </p:stCondLst>
                            <p:childTnLst>
                              <p:par>
                                <p:cTn id="37" presetID="17" presetClass="entr" presetSubtype="1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strVal val="#ppt_h"/>
                                          </p:val>
                                        </p:tav>
                                        <p:tav tm="100000">
                                          <p:val>
                                            <p:strVal val="#ppt_h"/>
                                          </p:val>
                                        </p:tav>
                                      </p:tavLst>
                                    </p:anim>
                                  </p:childTnLst>
                                </p:cTn>
                              </p:par>
                            </p:childTnLst>
                          </p:cTn>
                        </p:par>
                        <p:par>
                          <p:cTn id="41" fill="hold">
                            <p:stCondLst>
                              <p:cond delay="3650"/>
                            </p:stCondLst>
                            <p:childTnLst>
                              <p:par>
                                <p:cTn id="42" presetID="26" presetClass="entr" presetSubtype="0"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down)">
                                      <p:cBhvr>
                                        <p:cTn id="44" dur="580">
                                          <p:stCondLst>
                                            <p:cond delay="0"/>
                                          </p:stCondLst>
                                        </p:cTn>
                                        <p:tgtEl>
                                          <p:spTgt spid="6"/>
                                        </p:tgtEl>
                                      </p:cBhvr>
                                    </p:animEffect>
                                    <p:anim calcmode="lin" valueType="num">
                                      <p:cBhvr>
                                        <p:cTn id="4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0" dur="26">
                                          <p:stCondLst>
                                            <p:cond delay="650"/>
                                          </p:stCondLst>
                                        </p:cTn>
                                        <p:tgtEl>
                                          <p:spTgt spid="6"/>
                                        </p:tgtEl>
                                      </p:cBhvr>
                                      <p:to x="100000" y="60000"/>
                                    </p:animScale>
                                    <p:animScale>
                                      <p:cBhvr>
                                        <p:cTn id="51" dur="166" decel="50000">
                                          <p:stCondLst>
                                            <p:cond delay="676"/>
                                          </p:stCondLst>
                                        </p:cTn>
                                        <p:tgtEl>
                                          <p:spTgt spid="6"/>
                                        </p:tgtEl>
                                      </p:cBhvr>
                                      <p:to x="100000" y="100000"/>
                                    </p:animScale>
                                    <p:animScale>
                                      <p:cBhvr>
                                        <p:cTn id="52" dur="26">
                                          <p:stCondLst>
                                            <p:cond delay="1312"/>
                                          </p:stCondLst>
                                        </p:cTn>
                                        <p:tgtEl>
                                          <p:spTgt spid="6"/>
                                        </p:tgtEl>
                                      </p:cBhvr>
                                      <p:to x="100000" y="80000"/>
                                    </p:animScale>
                                    <p:animScale>
                                      <p:cBhvr>
                                        <p:cTn id="53" dur="166" decel="50000">
                                          <p:stCondLst>
                                            <p:cond delay="1338"/>
                                          </p:stCondLst>
                                        </p:cTn>
                                        <p:tgtEl>
                                          <p:spTgt spid="6"/>
                                        </p:tgtEl>
                                      </p:cBhvr>
                                      <p:to x="100000" y="100000"/>
                                    </p:animScale>
                                    <p:animScale>
                                      <p:cBhvr>
                                        <p:cTn id="54" dur="26">
                                          <p:stCondLst>
                                            <p:cond delay="1642"/>
                                          </p:stCondLst>
                                        </p:cTn>
                                        <p:tgtEl>
                                          <p:spTgt spid="6"/>
                                        </p:tgtEl>
                                      </p:cBhvr>
                                      <p:to x="100000" y="90000"/>
                                    </p:animScale>
                                    <p:animScale>
                                      <p:cBhvr>
                                        <p:cTn id="55" dur="166" decel="50000">
                                          <p:stCondLst>
                                            <p:cond delay="1668"/>
                                          </p:stCondLst>
                                        </p:cTn>
                                        <p:tgtEl>
                                          <p:spTgt spid="6"/>
                                        </p:tgtEl>
                                      </p:cBhvr>
                                      <p:to x="100000" y="100000"/>
                                    </p:animScale>
                                    <p:animScale>
                                      <p:cBhvr>
                                        <p:cTn id="56" dur="26">
                                          <p:stCondLst>
                                            <p:cond delay="1808"/>
                                          </p:stCondLst>
                                        </p:cTn>
                                        <p:tgtEl>
                                          <p:spTgt spid="6"/>
                                        </p:tgtEl>
                                      </p:cBhvr>
                                      <p:to x="100000" y="95000"/>
                                    </p:animScale>
                                    <p:animScale>
                                      <p:cBhvr>
                                        <p:cTn id="57" dur="166" decel="50000">
                                          <p:stCondLst>
                                            <p:cond delay="1834"/>
                                          </p:stCondLst>
                                        </p:cTn>
                                        <p:tgtEl>
                                          <p:spTgt spid="6"/>
                                        </p:tgtEl>
                                      </p:cBhvr>
                                      <p:to x="100000" y="100000"/>
                                    </p:animScale>
                                  </p:childTnLst>
                                </p:cTn>
                              </p:par>
                            </p:childTnLst>
                          </p:cTn>
                        </p:par>
                        <p:par>
                          <p:cTn id="58" fill="hold">
                            <p:stCondLst>
                              <p:cond delay="5650"/>
                            </p:stCondLst>
                            <p:childTnLst>
                              <p:par>
                                <p:cTn id="59" presetID="25" presetClass="entr" presetSubtype="0"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6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64" dur="1000" fill="hold"/>
                                        <p:tgtEl>
                                          <p:spTgt spid="10"/>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10"/>
                                        </p:tgtEl>
                                      </p:cBhvr>
                                    </p:animEffect>
                                  </p:childTnLst>
                                </p:cTn>
                              </p:par>
                            </p:childTnLst>
                          </p:cTn>
                        </p:par>
                        <p:par>
                          <p:cTn id="69" fill="hold">
                            <p:stCondLst>
                              <p:cond delay="6650"/>
                            </p:stCondLst>
                            <p:childTnLst>
                              <p:par>
                                <p:cTn id="70" presetID="22" presetClass="entr" presetSubtype="4" fill="hold" nodeType="after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wipe(down)">
                                      <p:cBhvr>
                                        <p:cTn id="7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P spid="5" grpId="0"/>
      <p:bldP spid="7"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5216" t="26081" r="67074" b="37375"/>
          <a:stretch>
            <a:fillRect/>
          </a:stretch>
        </p:blipFill>
        <p:spPr bwMode="auto">
          <a:xfrm>
            <a:off x="142844" y="1285860"/>
            <a:ext cx="3509929" cy="4740410"/>
          </a:xfrm>
          <a:prstGeom prst="rect">
            <a:avLst/>
          </a:prstGeom>
          <a:noFill/>
          <a:ln w="9525">
            <a:noFill/>
            <a:miter lim="800000"/>
            <a:headEnd/>
            <a:tailEnd/>
          </a:ln>
        </p:spPr>
      </p:pic>
      <p:sp>
        <p:nvSpPr>
          <p:cNvPr id="6" name="مستطيل 5"/>
          <p:cNvSpPr/>
          <p:nvPr/>
        </p:nvSpPr>
        <p:spPr>
          <a:xfrm>
            <a:off x="4214810" y="3714752"/>
            <a:ext cx="2504565" cy="164000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algn="justLow" eaLnBrk="0" fontAlgn="base" hangingPunct="0">
              <a:lnSpc>
                <a:spcPct val="150000"/>
              </a:lnSpc>
              <a:spcBef>
                <a:spcPct val="0"/>
              </a:spcBef>
              <a:spcAft>
                <a:spcPct val="0"/>
              </a:spcAft>
              <a:tabLst>
                <a:tab pos="323850" algn="l"/>
              </a:tabLst>
            </a:pPr>
            <a:r>
              <a:rPr kumimoji="0" lang="ar-SA" sz="230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عند زيادة زاوية السقوط تزداد زاوية </a:t>
            </a:r>
            <a:r>
              <a:rPr kumimoji="0" lang="ar-SA" sz="2300" i="0" u="none" strike="noStrike" cap="none" normalizeH="0" baseline="0" dirty="0" err="1" smtClean="0">
                <a:ln>
                  <a:noFill/>
                </a:ln>
                <a:solidFill>
                  <a:schemeClr val="tx1"/>
                </a:solidFill>
                <a:effectLst/>
                <a:latin typeface="Calibri" pitchFamily="34" charset="0"/>
                <a:ea typeface="Calibri" pitchFamily="34" charset="0"/>
                <a:cs typeface="PT Bold Heading" pitchFamily="2" charset="-78"/>
              </a:rPr>
              <a:t>الانكسار .</a:t>
            </a:r>
            <a:endParaRPr kumimoji="0" lang="en-US" sz="2300" i="0" u="none" strike="noStrike" cap="none" normalizeH="0" baseline="0" dirty="0" smtClean="0">
              <a:ln>
                <a:noFill/>
              </a:ln>
              <a:solidFill>
                <a:schemeClr val="tx1"/>
              </a:solidFill>
              <a:effectLst/>
              <a:latin typeface="Arial" pitchFamily="34" charset="0"/>
              <a:cs typeface="PT Bold Heading" pitchFamily="2" charset="-78"/>
            </a:endParaRPr>
          </a:p>
        </p:txBody>
      </p:sp>
      <p:sp>
        <p:nvSpPr>
          <p:cNvPr id="2" name="مستطيل 1"/>
          <p:cNvSpPr/>
          <p:nvPr/>
        </p:nvSpPr>
        <p:spPr>
          <a:xfrm>
            <a:off x="4000496" y="1871481"/>
            <a:ext cx="3470774" cy="120032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lvl="0" algn="justLow" fontAlgn="base">
              <a:lnSpc>
                <a:spcPct val="150000"/>
              </a:lnSpc>
              <a:spcBef>
                <a:spcPct val="0"/>
              </a:spcBef>
              <a:spcAft>
                <a:spcPct val="0"/>
              </a:spcAft>
              <a:tabLst>
                <a:tab pos="323850" algn="l"/>
              </a:tabLst>
            </a:pPr>
            <a:r>
              <a:rPr lang="ar-SA" sz="2400" dirty="0">
                <a:solidFill>
                  <a:srgbClr val="0070C0"/>
                </a:solidFill>
                <a:latin typeface="Calibri" pitchFamily="34" charset="0"/>
                <a:ea typeface="Calibri" pitchFamily="34" charset="0"/>
                <a:cs typeface="PT Bold Heading" pitchFamily="2" charset="-78"/>
              </a:rPr>
              <a:t>عندما يعبر الضوء إلى </a:t>
            </a:r>
            <a:r>
              <a:rPr lang="ar-SA" sz="2400" dirty="0" smtClean="0">
                <a:solidFill>
                  <a:srgbClr val="0070C0"/>
                </a:solidFill>
                <a:latin typeface="Calibri" pitchFamily="34" charset="0"/>
                <a:ea typeface="Calibri" pitchFamily="34" charset="0"/>
                <a:cs typeface="PT Bold Heading" pitchFamily="2" charset="-78"/>
              </a:rPr>
              <a:t>وسط </a:t>
            </a:r>
            <a:r>
              <a:rPr lang="ar-SA" sz="2400" dirty="0">
                <a:solidFill>
                  <a:srgbClr val="0070C0"/>
                </a:solidFill>
                <a:latin typeface="Calibri" pitchFamily="34" charset="0"/>
                <a:ea typeface="Calibri" pitchFamily="34" charset="0"/>
                <a:cs typeface="PT Bold Heading" pitchFamily="2" charset="-78"/>
              </a:rPr>
              <a:t>معامل انكساره </a:t>
            </a:r>
            <a:r>
              <a:rPr lang="ar-SA" sz="2400" dirty="0" smtClean="0">
                <a:solidFill>
                  <a:srgbClr val="0070C0"/>
                </a:solidFill>
                <a:latin typeface="Calibri" pitchFamily="34" charset="0"/>
                <a:ea typeface="Calibri" pitchFamily="34" charset="0"/>
                <a:cs typeface="PT Bold Heading" pitchFamily="2" charset="-78"/>
              </a:rPr>
              <a:t>أقل .</a:t>
            </a:r>
            <a:endParaRPr lang="ar-SA" sz="2400" dirty="0">
              <a:solidFill>
                <a:srgbClr val="0070C0"/>
              </a:solidFill>
              <a:latin typeface="Calibri" pitchFamily="34" charset="0"/>
              <a:ea typeface="Calibri" pitchFamily="34" charset="0"/>
              <a:cs typeface="PT Bold Heading" pitchFamily="2" charset="-78"/>
            </a:endParaRPr>
          </a:p>
        </p:txBody>
      </p:sp>
      <p:sp>
        <p:nvSpPr>
          <p:cNvPr id="8" name="مستطيل 7"/>
          <p:cNvSpPr/>
          <p:nvPr/>
        </p:nvSpPr>
        <p:spPr>
          <a:xfrm>
            <a:off x="3857620" y="428604"/>
            <a:ext cx="3714744" cy="1330108"/>
          </a:xfrm>
          <a:prstGeom prst="rect">
            <a:avLst/>
          </a:prstGeom>
        </p:spPr>
        <p:txBody>
          <a:bodyPr wrap="square">
            <a:spAutoFit/>
          </a:bodyPr>
          <a:lstStyle/>
          <a:p>
            <a:pPr lvl="0" algn="justLow" fontAlgn="base">
              <a:lnSpc>
                <a:spcPct val="150000"/>
              </a:lnSpc>
              <a:spcBef>
                <a:spcPct val="0"/>
              </a:spcBef>
              <a:spcAft>
                <a:spcPct val="0"/>
              </a:spcAft>
              <a:tabLst>
                <a:tab pos="323850" algn="l"/>
              </a:tabLst>
            </a:pPr>
            <a:r>
              <a:rPr lang="ar-SA" sz="2800" dirty="0" smtClean="0">
                <a:latin typeface="Calibri" pitchFamily="34" charset="0"/>
                <a:ea typeface="Calibri" pitchFamily="34" charset="0"/>
                <a:cs typeface="PT Bold Heading" pitchFamily="2" charset="-78"/>
              </a:rPr>
              <a:t>متى تكون زاوية الانكسار أكبر من زاوية السقوط ؟</a:t>
            </a:r>
            <a:endParaRPr lang="ar-SA" sz="2800" dirty="0"/>
          </a:p>
        </p:txBody>
      </p:sp>
    </p:spTree>
    <p:extLst>
      <p:ext uri="{BB962C8B-B14F-4D97-AF65-F5344CB8AC3E}">
        <p14:creationId xmlns:p14="http://schemas.microsoft.com/office/powerpoint/2010/main" xmlns="" val="4032719303"/>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t="-6338" r="-3210" b="-4930"/>
          </a:stretch>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714612" y="428604"/>
            <a:ext cx="5126416" cy="392529"/>
          </a:xfrm>
        </p:spPr>
        <p:txBody>
          <a:bodyPr>
            <a:noAutofit/>
          </a:bodyPr>
          <a:lstStyle/>
          <a:p>
            <a:pPr algn="ctr">
              <a:buNone/>
            </a:pPr>
            <a:r>
              <a:rPr lang="ar-SA" dirty="0" smtClean="0">
                <a:solidFill>
                  <a:srgbClr val="CC0066"/>
                </a:solidFill>
                <a:cs typeface="PT Bold Heading" pitchFamily="2" charset="-78"/>
              </a:rPr>
              <a:t>ماذا يحدث عند الزاوية الحرجة</a:t>
            </a:r>
          </a:p>
        </p:txBody>
      </p:sp>
      <p:pic>
        <p:nvPicPr>
          <p:cNvPr id="5" name="Picture 2"/>
          <p:cNvPicPr>
            <a:picLocks noChangeAspect="1" noChangeArrowheads="1"/>
          </p:cNvPicPr>
          <p:nvPr/>
        </p:nvPicPr>
        <p:blipFill>
          <a:blip r:embed="rId3" cstate="print">
            <a:clrChange>
              <a:clrFrom>
                <a:srgbClr val="FFFFFF"/>
              </a:clrFrom>
              <a:clrTo>
                <a:srgbClr val="FFFFFF">
                  <a:alpha val="0"/>
                </a:srgbClr>
              </a:clrTo>
            </a:clrChange>
          </a:blip>
          <a:srcRect l="15340" t="17560" r="66842" b="53125"/>
          <a:stretch>
            <a:fillRect/>
          </a:stretch>
        </p:blipFill>
        <p:spPr bwMode="auto">
          <a:xfrm>
            <a:off x="285720" y="2928934"/>
            <a:ext cx="3191706" cy="3524743"/>
          </a:xfrm>
          <a:prstGeom prst="rect">
            <a:avLst/>
          </a:prstGeom>
          <a:noFill/>
          <a:ln w="9525">
            <a:noFill/>
            <a:miter lim="800000"/>
            <a:headEnd/>
            <a:tailEnd/>
          </a:ln>
        </p:spPr>
      </p:pic>
      <p:sp>
        <p:nvSpPr>
          <p:cNvPr id="6" name="مربع نص 5"/>
          <p:cNvSpPr txBox="1"/>
          <p:nvPr/>
        </p:nvSpPr>
        <p:spPr>
          <a:xfrm>
            <a:off x="4214810" y="2071678"/>
            <a:ext cx="3406796" cy="461665"/>
          </a:xfrm>
          <a:prstGeom prst="rect">
            <a:avLst/>
          </a:prstGeom>
          <a:noFill/>
          <a:ln>
            <a:noFill/>
          </a:ln>
        </p:spPr>
        <p:txBody>
          <a:bodyPr wrap="square" rtlCol="1">
            <a:spAutoFit/>
          </a:bodyPr>
          <a:lstStyle/>
          <a:p>
            <a:pPr algn="justLow"/>
            <a:r>
              <a:rPr lang="ar-SA" sz="2400" dirty="0" smtClean="0">
                <a:solidFill>
                  <a:schemeClr val="tx2"/>
                </a:solidFill>
                <a:cs typeface="PT Bold Heading" pitchFamily="2" charset="-78"/>
              </a:rPr>
              <a:t>ويكون  مقدار زاوية الانكسار </a:t>
            </a:r>
            <a:endParaRPr lang="ar-SA" sz="2200" dirty="0">
              <a:solidFill>
                <a:schemeClr val="tx2"/>
              </a:solidFill>
              <a:cs typeface="PT Bold Heading" pitchFamily="2" charset="-78"/>
            </a:endParaRPr>
          </a:p>
        </p:txBody>
      </p:sp>
      <p:pic>
        <p:nvPicPr>
          <p:cNvPr id="6147"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786182" y="2000240"/>
            <a:ext cx="575196" cy="566737"/>
          </a:xfrm>
          <a:prstGeom prst="rect">
            <a:avLst/>
          </a:prstGeom>
          <a:noFill/>
        </p:spPr>
      </p:pic>
      <p:sp>
        <p:nvSpPr>
          <p:cNvPr id="6149" name="Rectangle 5"/>
          <p:cNvSpPr>
            <a:spLocks noChangeArrowheads="1"/>
          </p:cNvSpPr>
          <p:nvPr/>
        </p:nvSpPr>
        <p:spPr bwMode="auto">
          <a:xfrm>
            <a:off x="0" y="1095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pic>
        <p:nvPicPr>
          <p:cNvPr id="6150"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428860" y="428604"/>
            <a:ext cx="491108" cy="582624"/>
          </a:xfrm>
          <a:prstGeom prst="rect">
            <a:avLst/>
          </a:prstGeom>
          <a:solidFill>
            <a:srgbClr val="FFFF99"/>
          </a:solidFill>
        </p:spPr>
      </p:pic>
      <p:sp>
        <p:nvSpPr>
          <p:cNvPr id="6152" name="Rectangle 8"/>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مربع نص 1"/>
          <p:cNvSpPr txBox="1"/>
          <p:nvPr/>
        </p:nvSpPr>
        <p:spPr>
          <a:xfrm>
            <a:off x="3714744" y="4000504"/>
            <a:ext cx="4429213" cy="1573508"/>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1">
            <a:spAutoFit/>
          </a:bodyPr>
          <a:lstStyle/>
          <a:p>
            <a:pPr algn="justLow">
              <a:lnSpc>
                <a:spcPct val="150000"/>
              </a:lnSpc>
            </a:pPr>
            <a:r>
              <a:rPr lang="ar-SA" sz="2200" dirty="0" smtClean="0">
                <a:cs typeface="PT Bold Heading" pitchFamily="2" charset="-78"/>
              </a:rPr>
              <a:t>هي زاوية السقوط التي ينكسر عندها الشعاع على امتداد الحد الفاصل  بين الوسطين .</a:t>
            </a:r>
            <a:endParaRPr lang="ar-SA" sz="2200" dirty="0">
              <a:cs typeface="PT Bold Heading" pitchFamily="2" charset="-78"/>
            </a:endParaRPr>
          </a:p>
        </p:txBody>
      </p:sp>
      <p:sp>
        <p:nvSpPr>
          <p:cNvPr id="4" name="مربع نص 3"/>
          <p:cNvSpPr txBox="1"/>
          <p:nvPr/>
        </p:nvSpPr>
        <p:spPr>
          <a:xfrm>
            <a:off x="4286248" y="3214686"/>
            <a:ext cx="3203121" cy="584775"/>
          </a:xfrm>
          <a:prstGeom prst="rect">
            <a:avLst/>
          </a:prstGeom>
          <a:noFill/>
        </p:spPr>
        <p:txBody>
          <a:bodyPr wrap="none" rtlCol="1">
            <a:spAutoFit/>
          </a:bodyPr>
          <a:lstStyle/>
          <a:p>
            <a:pPr algn="justLow"/>
            <a:r>
              <a:rPr lang="ar-SA" sz="3200" dirty="0" smtClean="0">
                <a:solidFill>
                  <a:srgbClr val="CC0066"/>
                </a:solidFill>
                <a:cs typeface="PT Bold Heading" pitchFamily="2" charset="-78"/>
              </a:rPr>
              <a:t>عرفي الزاوية الحرجة؟</a:t>
            </a:r>
            <a:endParaRPr lang="ar-SA" sz="3200" dirty="0">
              <a:solidFill>
                <a:srgbClr val="CC0066"/>
              </a:solidFill>
              <a:cs typeface="PT Bold Heading" pitchFamily="2" charset="-78"/>
            </a:endParaRPr>
          </a:p>
        </p:txBody>
      </p:sp>
      <p:sp>
        <p:nvSpPr>
          <p:cNvPr id="12" name="مستطيل 11"/>
          <p:cNvSpPr/>
          <p:nvPr/>
        </p:nvSpPr>
        <p:spPr>
          <a:xfrm>
            <a:off x="1785918" y="1357298"/>
            <a:ext cx="6118983" cy="461665"/>
          </a:xfrm>
          <a:prstGeom prst="rect">
            <a:avLst/>
          </a:prstGeom>
        </p:spPr>
        <p:txBody>
          <a:bodyPr wrap="none">
            <a:spAutoFit/>
          </a:bodyPr>
          <a:lstStyle/>
          <a:p>
            <a:pPr algn="justLow">
              <a:buNone/>
            </a:pPr>
            <a:r>
              <a:rPr lang="ar-SA" sz="2400" dirty="0" smtClean="0">
                <a:cs typeface="PT Bold Heading" pitchFamily="2" charset="-78"/>
              </a:rPr>
              <a:t>ينكسر الشعاع على امتداد الحد الفاصل بين الوسطين </a:t>
            </a:r>
            <a:endParaRPr lang="en-US" sz="2400" dirty="0">
              <a:cs typeface="PT Bold Heading" pitchFamily="2" charset="-78"/>
            </a:endParaRPr>
          </a:p>
        </p:txBody>
      </p:sp>
    </p:spTree>
    <p:extLst>
      <p:ext uri="{BB962C8B-B14F-4D97-AF65-F5344CB8AC3E}">
        <p14:creationId xmlns:p14="http://schemas.microsoft.com/office/powerpoint/2010/main" xmlns="" val="1115987222"/>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3">
                                            <p:txEl>
                                              <p:pRg st="0" end="0"/>
                                            </p:txEl>
                                          </p:spTgt>
                                        </p:tgtEl>
                                      </p:cBhvr>
                                    </p:animEffect>
                                  </p:childTnLst>
                                </p:cTn>
                              </p:par>
                            </p:childTnLst>
                          </p:cTn>
                        </p:par>
                        <p:par>
                          <p:cTn id="11" fill="hold">
                            <p:stCondLst>
                              <p:cond delay="1000"/>
                            </p:stCondLst>
                            <p:childTnLst>
                              <p:par>
                                <p:cTn id="12" presetID="58" presetClass="entr" presetSubtype="0" accel="100000" fill="hold" nodeType="afterEffect">
                                  <p:stCondLst>
                                    <p:cond delay="0"/>
                                  </p:stCondLst>
                                  <p:childTnLst>
                                    <p:set>
                                      <p:cBhvr>
                                        <p:cTn id="13" dur="1" fill="hold">
                                          <p:stCondLst>
                                            <p:cond delay="0"/>
                                          </p:stCondLst>
                                        </p:cTn>
                                        <p:tgtEl>
                                          <p:spTgt spid="6150"/>
                                        </p:tgtEl>
                                        <p:attrNameLst>
                                          <p:attrName>style.visibility</p:attrName>
                                        </p:attrNameLst>
                                      </p:cBhvr>
                                      <p:to>
                                        <p:strVal val="visible"/>
                                      </p:to>
                                    </p:set>
                                    <p:anim calcmode="lin" valueType="num">
                                      <p:cBhvr>
                                        <p:cTn id="14" dur="500" fill="hold"/>
                                        <p:tgtEl>
                                          <p:spTgt spid="6150"/>
                                        </p:tgtEl>
                                        <p:attrNameLst>
                                          <p:attrName>ppt_w</p:attrName>
                                        </p:attrNameLst>
                                      </p:cBhvr>
                                      <p:tavLst>
                                        <p:tav tm="0">
                                          <p:val>
                                            <p:strVal val="#ppt_w*2.5"/>
                                          </p:val>
                                        </p:tav>
                                        <p:tav tm="100000">
                                          <p:val>
                                            <p:strVal val="#ppt_w"/>
                                          </p:val>
                                        </p:tav>
                                      </p:tavLst>
                                    </p:anim>
                                    <p:anim calcmode="lin" valueType="num">
                                      <p:cBhvr>
                                        <p:cTn id="15" dur="500" fill="hold"/>
                                        <p:tgtEl>
                                          <p:spTgt spid="6150"/>
                                        </p:tgtEl>
                                        <p:attrNameLst>
                                          <p:attrName>ppt_h</p:attrName>
                                        </p:attrNameLst>
                                      </p:cBhvr>
                                      <p:tavLst>
                                        <p:tav tm="0">
                                          <p:val>
                                            <p:strVal val="#ppt_h*0.01"/>
                                          </p:val>
                                        </p:tav>
                                        <p:tav tm="100000">
                                          <p:val>
                                            <p:strVal val="#ppt_h"/>
                                          </p:val>
                                        </p:tav>
                                      </p:tavLst>
                                    </p:anim>
                                    <p:anim calcmode="lin" valueType="num">
                                      <p:cBhvr>
                                        <p:cTn id="16" dur="500" fill="hold"/>
                                        <p:tgtEl>
                                          <p:spTgt spid="6150"/>
                                        </p:tgtEl>
                                        <p:attrNameLst>
                                          <p:attrName>ppt_x</p:attrName>
                                        </p:attrNameLst>
                                      </p:cBhvr>
                                      <p:tavLst>
                                        <p:tav tm="0">
                                          <p:val>
                                            <p:strVal val="#ppt_x"/>
                                          </p:val>
                                        </p:tav>
                                        <p:tav tm="100000">
                                          <p:val>
                                            <p:strVal val="#ppt_x"/>
                                          </p:val>
                                        </p:tav>
                                      </p:tavLst>
                                    </p:anim>
                                    <p:anim calcmode="lin" valueType="num">
                                      <p:cBhvr>
                                        <p:cTn id="17" dur="500" fill="hold"/>
                                        <p:tgtEl>
                                          <p:spTgt spid="6150"/>
                                        </p:tgtEl>
                                        <p:attrNameLst>
                                          <p:attrName>ppt_y</p:attrName>
                                        </p:attrNameLst>
                                      </p:cBhvr>
                                      <p:tavLst>
                                        <p:tav tm="0">
                                          <p:val>
                                            <p:strVal val="#ppt_h+1"/>
                                          </p:val>
                                        </p:tav>
                                        <p:tav tm="100000">
                                          <p:val>
                                            <p:strVal val="#ppt_y"/>
                                          </p:val>
                                        </p:tav>
                                      </p:tavLst>
                                    </p:anim>
                                    <p:animEffect transition="in" filter="fade">
                                      <p:cBhvr>
                                        <p:cTn id="18" dur="500"/>
                                        <p:tgtEl>
                                          <p:spTgt spid="6150"/>
                                        </p:tgtEl>
                                      </p:cBhvr>
                                    </p:animEffect>
                                  </p:childTnLst>
                                </p:cTn>
                              </p:par>
                            </p:childTnLst>
                          </p:cTn>
                        </p:par>
                        <p:par>
                          <p:cTn id="19" fill="hold">
                            <p:stCondLst>
                              <p:cond delay="1500"/>
                            </p:stCondLst>
                            <p:childTnLst>
                              <p:par>
                                <p:cTn id="20" presetID="27" presetClass="entr" presetSubtype="0" fill="hold" grpId="0" nodeType="afterEffect">
                                  <p:stCondLst>
                                    <p:cond delay="0"/>
                                  </p:stCondLst>
                                  <p:iterate type="lt">
                                    <p:tmPct val="50000"/>
                                  </p:iterate>
                                  <p:childTnLst>
                                    <p:set>
                                      <p:cBhvr>
                                        <p:cTn id="21" dur="1" fill="hold">
                                          <p:stCondLst>
                                            <p:cond delay="0"/>
                                          </p:stCondLst>
                                        </p:cTn>
                                        <p:tgtEl>
                                          <p:spTgt spid="12"/>
                                        </p:tgtEl>
                                        <p:attrNameLst>
                                          <p:attrName>style.visibility</p:attrName>
                                        </p:attrNameLst>
                                      </p:cBhvr>
                                      <p:to>
                                        <p:strVal val="visible"/>
                                      </p:to>
                                    </p:set>
                                    <p:anim calcmode="discrete" valueType="clr">
                                      <p:cBhvr override="childStyle">
                                        <p:cTn id="22"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12"/>
                                        </p:tgtEl>
                                        <p:attrNameLst>
                                          <p:attrName>fillcolor</p:attrName>
                                        </p:attrNameLst>
                                      </p:cBhvr>
                                      <p:tavLst>
                                        <p:tav tm="0">
                                          <p:val>
                                            <p:clrVal>
                                              <a:schemeClr val="accent2"/>
                                            </p:clrVal>
                                          </p:val>
                                        </p:tav>
                                        <p:tav tm="50000">
                                          <p:val>
                                            <p:clrVal>
                                              <a:schemeClr val="hlink"/>
                                            </p:clrVal>
                                          </p:val>
                                        </p:tav>
                                      </p:tavLst>
                                    </p:anim>
                                    <p:set>
                                      <p:cBhvr>
                                        <p:cTn id="24" dur="80"/>
                                        <p:tgtEl>
                                          <p:spTgt spid="12"/>
                                        </p:tgtEl>
                                        <p:attrNameLst>
                                          <p:attrName>fill.type</p:attrName>
                                        </p:attrNameLst>
                                      </p:cBhvr>
                                      <p:to>
                                        <p:strVal val="solid"/>
                                      </p:to>
                                    </p:set>
                                  </p:childTnLst>
                                </p:cTn>
                              </p:par>
                            </p:childTnLst>
                          </p:cTn>
                        </p:par>
                        <p:par>
                          <p:cTn id="25" fill="hold">
                            <p:stCondLst>
                              <p:cond delay="3140"/>
                            </p:stCondLst>
                            <p:childTnLst>
                              <p:par>
                                <p:cTn id="26" presetID="14" presetClass="entr" presetSubtype="1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randombar(horizontal)">
                                      <p:cBhvr>
                                        <p:cTn id="28" dur="500"/>
                                        <p:tgtEl>
                                          <p:spTgt spid="6"/>
                                        </p:tgtEl>
                                      </p:cBhvr>
                                    </p:animEffect>
                                  </p:childTnLst>
                                </p:cTn>
                              </p:par>
                            </p:childTnLst>
                          </p:cTn>
                        </p:par>
                        <p:par>
                          <p:cTn id="29" fill="hold">
                            <p:stCondLst>
                              <p:cond delay="3640"/>
                            </p:stCondLst>
                            <p:childTnLst>
                              <p:par>
                                <p:cTn id="30" presetID="14" presetClass="entr" presetSubtype="10" fill="hold" nodeType="afterEffect">
                                  <p:stCondLst>
                                    <p:cond delay="0"/>
                                  </p:stCondLst>
                                  <p:childTnLst>
                                    <p:set>
                                      <p:cBhvr>
                                        <p:cTn id="31" dur="1" fill="hold">
                                          <p:stCondLst>
                                            <p:cond delay="0"/>
                                          </p:stCondLst>
                                        </p:cTn>
                                        <p:tgtEl>
                                          <p:spTgt spid="6147"/>
                                        </p:tgtEl>
                                        <p:attrNameLst>
                                          <p:attrName>style.visibility</p:attrName>
                                        </p:attrNameLst>
                                      </p:cBhvr>
                                      <p:to>
                                        <p:strVal val="visible"/>
                                      </p:to>
                                    </p:set>
                                    <p:animEffect transition="in" filter="randombar(horizontal)">
                                      <p:cBhvr>
                                        <p:cTn id="32" dur="500"/>
                                        <p:tgtEl>
                                          <p:spTgt spid="6147"/>
                                        </p:tgtEl>
                                      </p:cBhvr>
                                    </p:animEffect>
                                  </p:childTnLst>
                                </p:cTn>
                              </p:par>
                            </p:childTnLst>
                          </p:cTn>
                        </p:par>
                        <p:par>
                          <p:cTn id="33" fill="hold">
                            <p:stCondLst>
                              <p:cond delay="4140"/>
                            </p:stCondLst>
                            <p:childTnLst>
                              <p:par>
                                <p:cTn id="34" presetID="14" presetClass="entr" presetSubtype="10"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randombar(horizontal)">
                                      <p:cBhvr>
                                        <p:cTn id="36" dur="500"/>
                                        <p:tgtEl>
                                          <p:spTgt spid="4"/>
                                        </p:tgtEl>
                                      </p:cBhvr>
                                    </p:animEffect>
                                  </p:childTnLst>
                                </p:cTn>
                              </p:par>
                            </p:childTnLst>
                          </p:cTn>
                        </p:par>
                        <p:par>
                          <p:cTn id="37" fill="hold">
                            <p:stCondLst>
                              <p:cond delay="4640"/>
                            </p:stCondLst>
                            <p:childTnLst>
                              <p:par>
                                <p:cTn id="38" presetID="14" presetClass="entr" presetSubtype="10" fill="hold"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randombar(horizontal)">
                                      <p:cBhvr>
                                        <p:cTn id="4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4"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t="-6338" r="-3210" b="-4930"/>
          </a:stretch>
        </a:blip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l="15215" t="62624" r="67629" b="8829"/>
          <a:stretch>
            <a:fillRect/>
          </a:stretch>
        </p:blipFill>
        <p:spPr bwMode="auto">
          <a:xfrm>
            <a:off x="642910" y="1500174"/>
            <a:ext cx="2857520" cy="3929090"/>
          </a:xfrm>
          <a:prstGeom prst="rect">
            <a:avLst/>
          </a:prstGeom>
          <a:noFill/>
          <a:ln w="9525">
            <a:noFill/>
            <a:miter lim="800000"/>
            <a:headEnd/>
            <a:tailEnd/>
          </a:ln>
        </p:spPr>
      </p:pic>
      <p:sp>
        <p:nvSpPr>
          <p:cNvPr id="2" name="مربع نص 1"/>
          <p:cNvSpPr txBox="1"/>
          <p:nvPr/>
        </p:nvSpPr>
        <p:spPr>
          <a:xfrm>
            <a:off x="6572264" y="1214422"/>
            <a:ext cx="1800200" cy="523220"/>
          </a:xfrm>
          <a:prstGeom prst="rect">
            <a:avLst/>
          </a:prstGeom>
          <a:noFill/>
          <a:ln>
            <a:noFill/>
          </a:ln>
        </p:spPr>
        <p:txBody>
          <a:bodyPr wrap="square" rtlCol="1">
            <a:spAutoFit/>
          </a:bodyPr>
          <a:lstStyle/>
          <a:p>
            <a:pPr algn="justLow"/>
            <a:r>
              <a:rPr lang="ar-SA" sz="2800" dirty="0" smtClean="0">
                <a:solidFill>
                  <a:schemeClr val="tx2">
                    <a:lumMod val="60000"/>
                    <a:lumOff val="40000"/>
                  </a:schemeClr>
                </a:solidFill>
                <a:cs typeface="PT Bold Heading" pitchFamily="2" charset="-78"/>
              </a:rPr>
              <a:t>متى يحدث ؟</a:t>
            </a:r>
            <a:endParaRPr lang="ar-SA" sz="2800" dirty="0">
              <a:solidFill>
                <a:schemeClr val="tx2">
                  <a:lumMod val="60000"/>
                  <a:lumOff val="40000"/>
                </a:schemeClr>
              </a:solidFill>
              <a:cs typeface="PT Bold Heading" pitchFamily="2" charset="-78"/>
            </a:endParaRPr>
          </a:p>
        </p:txBody>
      </p:sp>
      <p:sp>
        <p:nvSpPr>
          <p:cNvPr id="7" name="مستطيل 6"/>
          <p:cNvSpPr/>
          <p:nvPr/>
        </p:nvSpPr>
        <p:spPr>
          <a:xfrm>
            <a:off x="3714744" y="3571876"/>
            <a:ext cx="4529130" cy="2171748"/>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lvl="0" algn="justLow" eaLnBrk="0" fontAlgn="base" hangingPunct="0">
              <a:lnSpc>
                <a:spcPct val="150000"/>
              </a:lnSpc>
              <a:spcBef>
                <a:spcPct val="0"/>
              </a:spcBef>
              <a:spcAft>
                <a:spcPct val="0"/>
              </a:spcAft>
            </a:pPr>
            <a:r>
              <a:rPr lang="ar-SA" sz="2300" dirty="0" smtClean="0">
                <a:solidFill>
                  <a:srgbClr val="C00000"/>
                </a:solidFill>
                <a:latin typeface="Calibri" pitchFamily="34" charset="0"/>
                <a:ea typeface="Calibri" pitchFamily="34" charset="0"/>
                <a:cs typeface="PT Bold Heading" pitchFamily="2" charset="-78"/>
              </a:rPr>
              <a:t>الشرط :</a:t>
            </a:r>
          </a:p>
          <a:p>
            <a:pPr lvl="0" algn="justLow" eaLnBrk="0" fontAlgn="base" hangingPunct="0">
              <a:lnSpc>
                <a:spcPct val="150000"/>
              </a:lnSpc>
              <a:spcBef>
                <a:spcPct val="0"/>
              </a:spcBef>
              <a:spcAft>
                <a:spcPct val="0"/>
              </a:spcAft>
            </a:pPr>
            <a:r>
              <a:rPr lang="ar-SA" sz="2300" dirty="0" smtClean="0">
                <a:latin typeface="Calibri" pitchFamily="34" charset="0"/>
                <a:ea typeface="Calibri" pitchFamily="34" charset="0"/>
                <a:cs typeface="PT Bold Heading" pitchFamily="2" charset="-78"/>
              </a:rPr>
              <a:t>عندما </a:t>
            </a:r>
            <a:r>
              <a:rPr lang="ar-SA" sz="2300" dirty="0">
                <a:latin typeface="Calibri" pitchFamily="34" charset="0"/>
                <a:ea typeface="Calibri" pitchFamily="34" charset="0"/>
                <a:cs typeface="PT Bold Heading" pitchFamily="2" charset="-78"/>
              </a:rPr>
              <a:t>ينتقل الضوء من وسط معامل انكساره كبير الى وسط معامل انكساره أقل </a:t>
            </a:r>
            <a:r>
              <a:rPr lang="ar-SA" sz="2300" dirty="0" smtClean="0">
                <a:latin typeface="Calibri" pitchFamily="34" charset="0"/>
                <a:ea typeface="Calibri" pitchFamily="34" charset="0"/>
                <a:cs typeface="PT Bold Heading" pitchFamily="2" charset="-78"/>
              </a:rPr>
              <a:t>.</a:t>
            </a:r>
            <a:endParaRPr lang="ar-SA" sz="2300" dirty="0">
              <a:latin typeface="Calibri" pitchFamily="34" charset="0"/>
              <a:ea typeface="Calibri" pitchFamily="34" charset="0"/>
              <a:cs typeface="PT Bold Heading" pitchFamily="2" charset="-78"/>
            </a:endParaRPr>
          </a:p>
        </p:txBody>
      </p:sp>
      <p:sp>
        <p:nvSpPr>
          <p:cNvPr id="8" name="مربع نص 7"/>
          <p:cNvSpPr txBox="1"/>
          <p:nvPr/>
        </p:nvSpPr>
        <p:spPr>
          <a:xfrm>
            <a:off x="2428860" y="357166"/>
            <a:ext cx="4429156" cy="646331"/>
          </a:xfrm>
          <a:prstGeom prst="rect">
            <a:avLst/>
          </a:prstGeom>
          <a:noFill/>
        </p:spPr>
        <p:txBody>
          <a:bodyPr wrap="square" rtlCol="1">
            <a:spAutoFit/>
          </a:bodyPr>
          <a:lstStyle/>
          <a:p>
            <a:pPr algn="ctr"/>
            <a:r>
              <a:rPr lang="ar-SA" sz="3600" dirty="0" smtClean="0">
                <a:solidFill>
                  <a:srgbClr val="CC0066"/>
                </a:solidFill>
                <a:cs typeface="PT Bold Heading" pitchFamily="2" charset="-78"/>
              </a:rPr>
              <a:t>الانعكاس الكلي الداخلي</a:t>
            </a:r>
            <a:endParaRPr lang="ar-SA" sz="3600" dirty="0">
              <a:solidFill>
                <a:srgbClr val="CC0066"/>
              </a:solidFill>
              <a:cs typeface="PT Bold Heading" pitchFamily="2" charset="-78"/>
            </a:endParaRPr>
          </a:p>
        </p:txBody>
      </p:sp>
      <p:sp>
        <p:nvSpPr>
          <p:cNvPr id="9" name="مستطيل 8"/>
          <p:cNvSpPr/>
          <p:nvPr/>
        </p:nvSpPr>
        <p:spPr>
          <a:xfrm>
            <a:off x="3714744" y="1857364"/>
            <a:ext cx="4572000" cy="1109919"/>
          </a:xfrm>
          <a:prstGeom prst="rect">
            <a:avLst/>
          </a:prstGeom>
        </p:spPr>
        <p:txBody>
          <a:bodyPr>
            <a:spAutoFit/>
          </a:bodyPr>
          <a:lstStyle/>
          <a:p>
            <a:pPr lvl="0" algn="justLow" eaLnBrk="0" fontAlgn="base" hangingPunct="0">
              <a:lnSpc>
                <a:spcPct val="150000"/>
              </a:lnSpc>
              <a:spcBef>
                <a:spcPct val="0"/>
              </a:spcBef>
              <a:spcAft>
                <a:spcPct val="0"/>
              </a:spcAft>
            </a:pPr>
            <a:r>
              <a:rPr lang="ar-SA" sz="2300" dirty="0" smtClean="0">
                <a:solidFill>
                  <a:srgbClr val="002E15"/>
                </a:solidFill>
                <a:latin typeface="Calibri" pitchFamily="34" charset="0"/>
                <a:ea typeface="Calibri" pitchFamily="34" charset="0"/>
                <a:cs typeface="PT Bold Heading" pitchFamily="2" charset="-78"/>
              </a:rPr>
              <a:t>عندما يسقط الضوء على الحد الفاصل بزاوية أكبر من الزاوية الحرجة .</a:t>
            </a:r>
          </a:p>
        </p:txBody>
      </p:sp>
    </p:spTree>
    <p:extLst>
      <p:ext uri="{BB962C8B-B14F-4D97-AF65-F5344CB8AC3E}">
        <p14:creationId xmlns:p14="http://schemas.microsoft.com/office/powerpoint/2010/main" xmlns="" val="670736662"/>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par>
                          <p:cTn id="15" fill="hold">
                            <p:stCondLst>
                              <p:cond delay="1000"/>
                            </p:stCondLst>
                            <p:childTnLst>
                              <p:par>
                                <p:cTn id="16" presetID="50" presetClass="entr" presetSubtype="0" decel="10000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strVal val="#ppt_w+.3"/>
                                          </p:val>
                                        </p:tav>
                                        <p:tav tm="100000">
                                          <p:val>
                                            <p:strVal val="#ppt_w"/>
                                          </p:val>
                                        </p:tav>
                                      </p:tavLst>
                                    </p:anim>
                                    <p:anim calcmode="lin" valueType="num">
                                      <p:cBhvr>
                                        <p:cTn id="19" dur="1000" fill="hold"/>
                                        <p:tgtEl>
                                          <p:spTgt spid="9"/>
                                        </p:tgtEl>
                                        <p:attrNameLst>
                                          <p:attrName>ppt_h</p:attrName>
                                        </p:attrNameLst>
                                      </p:cBhvr>
                                      <p:tavLst>
                                        <p:tav tm="0">
                                          <p:val>
                                            <p:strVal val="#ppt_h"/>
                                          </p:val>
                                        </p:tav>
                                        <p:tav tm="100000">
                                          <p:val>
                                            <p:strVal val="#ppt_h"/>
                                          </p:val>
                                        </p:tav>
                                      </p:tavLst>
                                    </p:anim>
                                    <p:animEffect transition="in" filter="fade">
                                      <p:cBhvr>
                                        <p:cTn id="20" dur="10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right)">
                                      <p:cBhvr>
                                        <p:cTn id="24" dur="500"/>
                                        <p:tgtEl>
                                          <p:spTgt spid="4"/>
                                        </p:tgtEl>
                                      </p:cBhvr>
                                    </p:animEffect>
                                  </p:childTnLst>
                                </p:cTn>
                              </p:par>
                            </p:childTnLst>
                          </p:cTn>
                        </p:par>
                        <p:par>
                          <p:cTn id="25" fill="hold">
                            <p:stCondLst>
                              <p:cond delay="2500"/>
                            </p:stCondLst>
                            <p:childTnLst>
                              <p:par>
                                <p:cTn id="26" presetID="14" presetClass="entr" presetSubtype="1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الانعكاس الكلي والزاوية الحرجة Total reflection and Critical.wmv">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304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showWhenStopped="0">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6" name="مستطيل 5"/>
          <p:cNvSpPr/>
          <p:nvPr/>
        </p:nvSpPr>
        <p:spPr>
          <a:xfrm>
            <a:off x="5588322" y="1714488"/>
            <a:ext cx="3055644" cy="584775"/>
          </a:xfrm>
          <a:prstGeom prst="rect">
            <a:avLst/>
          </a:prstGeom>
        </p:spPr>
        <p:txBody>
          <a:bodyPr wrap="none">
            <a:spAutoFit/>
          </a:bodyPr>
          <a:lstStyle/>
          <a:p>
            <a:r>
              <a:rPr lang="ar-SA" sz="3200" dirty="0" smtClean="0">
                <a:solidFill>
                  <a:srgbClr val="00FFCC"/>
                </a:solidFill>
                <a:cs typeface="PT Bold Heading" pitchFamily="2" charset="-78"/>
              </a:rPr>
              <a:t>1- الألياف </a:t>
            </a:r>
            <a:r>
              <a:rPr lang="ar-SA" sz="3200" dirty="0">
                <a:solidFill>
                  <a:srgbClr val="00FFCC"/>
                </a:solidFill>
                <a:cs typeface="PT Bold Heading" pitchFamily="2" charset="-78"/>
              </a:rPr>
              <a:t>البصرية </a:t>
            </a:r>
          </a:p>
        </p:txBody>
      </p:sp>
      <p:sp>
        <p:nvSpPr>
          <p:cNvPr id="7" name="مستطيل 6"/>
          <p:cNvSpPr/>
          <p:nvPr/>
        </p:nvSpPr>
        <p:spPr>
          <a:xfrm>
            <a:off x="1785886" y="428604"/>
            <a:ext cx="7358114" cy="584775"/>
          </a:xfrm>
          <a:prstGeom prst="rect">
            <a:avLst/>
          </a:prstGeom>
        </p:spPr>
        <p:txBody>
          <a:bodyPr wrap="square">
            <a:spAutoFit/>
          </a:bodyPr>
          <a:lstStyle/>
          <a:p>
            <a:pPr algn="ctr"/>
            <a:r>
              <a:rPr lang="ar-SA" dirty="0">
                <a:solidFill>
                  <a:schemeClr val="accent5">
                    <a:lumMod val="40000"/>
                    <a:lumOff val="60000"/>
                  </a:schemeClr>
                </a:solidFill>
                <a:cs typeface="PT Bold Heading" pitchFamily="2" charset="-78"/>
              </a:rPr>
              <a:t> </a:t>
            </a:r>
            <a:r>
              <a:rPr lang="ar-SA" sz="3200" dirty="0" smtClean="0">
                <a:solidFill>
                  <a:schemeClr val="accent5">
                    <a:lumMod val="40000"/>
                    <a:lumOff val="60000"/>
                  </a:schemeClr>
                </a:solidFill>
                <a:cs typeface="PT Bold Heading" pitchFamily="2" charset="-78"/>
              </a:rPr>
              <a:t>تطبيقات </a:t>
            </a:r>
            <a:r>
              <a:rPr lang="ar-SA" sz="3200" dirty="0">
                <a:solidFill>
                  <a:schemeClr val="accent5">
                    <a:lumMod val="40000"/>
                    <a:lumOff val="60000"/>
                  </a:schemeClr>
                </a:solidFill>
                <a:cs typeface="PT Bold Heading" pitchFamily="2" charset="-78"/>
              </a:rPr>
              <a:t>مهمة </a:t>
            </a:r>
            <a:r>
              <a:rPr lang="ar-SA" sz="3200" dirty="0" smtClean="0">
                <a:solidFill>
                  <a:schemeClr val="accent5">
                    <a:lumMod val="40000"/>
                    <a:lumOff val="60000"/>
                  </a:schemeClr>
                </a:solidFill>
                <a:cs typeface="PT Bold Heading" pitchFamily="2" charset="-78"/>
              </a:rPr>
              <a:t>للانعكاس الكلي الداخلي</a:t>
            </a:r>
            <a:endParaRPr lang="ar-SA" sz="3200" dirty="0">
              <a:solidFill>
                <a:schemeClr val="accent5">
                  <a:lumMod val="40000"/>
                  <a:lumOff val="60000"/>
                </a:schemeClr>
              </a:solidFill>
              <a:cs typeface="PT Bold Heading" pitchFamily="2" charset="-78"/>
            </a:endParaRPr>
          </a:p>
        </p:txBody>
      </p:sp>
      <p:pic>
        <p:nvPicPr>
          <p:cNvPr id="29697" name="Picture 1" descr="20151125100"/>
          <p:cNvPicPr>
            <a:picLocks noChangeAspect="1" noChangeArrowheads="1"/>
          </p:cNvPicPr>
          <p:nvPr/>
        </p:nvPicPr>
        <p:blipFill>
          <a:blip r:embed="rId3">
            <a:clrChange>
              <a:clrFrom>
                <a:srgbClr val="010101"/>
              </a:clrFrom>
              <a:clrTo>
                <a:srgbClr val="010101">
                  <a:alpha val="0"/>
                </a:srgbClr>
              </a:clrTo>
            </a:clrChange>
          </a:blip>
          <a:srcRect/>
          <a:stretch>
            <a:fillRect/>
          </a:stretch>
        </p:blipFill>
        <p:spPr bwMode="auto">
          <a:xfrm>
            <a:off x="2857488" y="1071546"/>
            <a:ext cx="2428892" cy="1516516"/>
          </a:xfrm>
          <a:prstGeom prst="rect">
            <a:avLst/>
          </a:prstGeom>
          <a:noFill/>
          <a:ln w="9525">
            <a:noFill/>
            <a:miter lim="800000"/>
            <a:headEnd/>
            <a:tailEnd/>
          </a:ln>
        </p:spPr>
      </p:pic>
      <p:sp>
        <p:nvSpPr>
          <p:cNvPr id="8" name="مستطيل 7"/>
          <p:cNvSpPr/>
          <p:nvPr/>
        </p:nvSpPr>
        <p:spPr>
          <a:xfrm>
            <a:off x="3571868" y="2797633"/>
            <a:ext cx="5040560" cy="3631763"/>
          </a:xfrm>
          <a:prstGeom prst="rect">
            <a:avLst/>
          </a:prstGeom>
        </p:spPr>
        <p:txBody>
          <a:bodyPr wrap="square">
            <a:spAutoFit/>
          </a:bodyPr>
          <a:lstStyle/>
          <a:p>
            <a:pPr algn="justLow"/>
            <a:r>
              <a:rPr lang="ar-SA" sz="2300" dirty="0" smtClean="0">
                <a:solidFill>
                  <a:srgbClr val="FFFFC9"/>
                </a:solidFill>
                <a:cs typeface="PT Bold Heading" pitchFamily="2" charset="-78"/>
              </a:rPr>
              <a:t>* هي ألياف مصنوعة من الزجاج النقي .</a:t>
            </a:r>
          </a:p>
          <a:p>
            <a:pPr algn="justLow"/>
            <a:endParaRPr lang="ar-SA" sz="2300" dirty="0" smtClean="0">
              <a:solidFill>
                <a:srgbClr val="FFFFC9"/>
              </a:solidFill>
              <a:cs typeface="PT Bold Heading" pitchFamily="2" charset="-78"/>
            </a:endParaRPr>
          </a:p>
          <a:p>
            <a:pPr algn="justLow"/>
            <a:r>
              <a:rPr lang="ar-SA" sz="2300" dirty="0" smtClean="0">
                <a:solidFill>
                  <a:srgbClr val="FFFFC9"/>
                </a:solidFill>
                <a:cs typeface="PT Bold Heading" pitchFamily="2" charset="-78"/>
              </a:rPr>
              <a:t>* تكون طويلة ورفيعة ولا يتعدى سمكها سمك الشعرة. </a:t>
            </a:r>
          </a:p>
          <a:p>
            <a:pPr algn="justLow"/>
            <a:endParaRPr lang="ar-SA" sz="2300" dirty="0" smtClean="0">
              <a:solidFill>
                <a:srgbClr val="FFFFC9"/>
              </a:solidFill>
              <a:cs typeface="PT Bold Heading" pitchFamily="2" charset="-78"/>
            </a:endParaRPr>
          </a:p>
          <a:p>
            <a:pPr algn="justLow"/>
            <a:r>
              <a:rPr lang="ar-SA" sz="2300" dirty="0" smtClean="0">
                <a:solidFill>
                  <a:srgbClr val="FFFFC9"/>
                </a:solidFill>
                <a:cs typeface="PT Bold Heading" pitchFamily="2" charset="-78"/>
              </a:rPr>
              <a:t>* يجمع العديد من هذه الألياف في حزم داخل </a:t>
            </a:r>
            <a:r>
              <a:rPr lang="ar-SA" sz="2300" dirty="0" err="1" smtClean="0">
                <a:solidFill>
                  <a:srgbClr val="FFFFC9"/>
                </a:solidFill>
                <a:cs typeface="PT Bold Heading" pitchFamily="2" charset="-78"/>
              </a:rPr>
              <a:t>الكيبلات</a:t>
            </a:r>
            <a:r>
              <a:rPr lang="ar-SA" sz="2300" dirty="0" smtClean="0">
                <a:solidFill>
                  <a:srgbClr val="FFFFC9"/>
                </a:solidFill>
                <a:cs typeface="PT Bold Heading" pitchFamily="2" charset="-78"/>
              </a:rPr>
              <a:t> البصرية .</a:t>
            </a:r>
          </a:p>
          <a:p>
            <a:pPr algn="justLow"/>
            <a:endParaRPr lang="ar-SA" sz="2300" dirty="0">
              <a:solidFill>
                <a:srgbClr val="FFFFC9"/>
              </a:solidFill>
              <a:cs typeface="PT Bold Heading" pitchFamily="2" charset="-78"/>
            </a:endParaRPr>
          </a:p>
          <a:p>
            <a:pPr algn="justLow"/>
            <a:r>
              <a:rPr lang="ar-SA" sz="2300" dirty="0" smtClean="0">
                <a:solidFill>
                  <a:srgbClr val="FFFFC9"/>
                </a:solidFill>
                <a:cs typeface="PT Bold Heading" pitchFamily="2" charset="-78"/>
              </a:rPr>
              <a:t>*  وتستخدم في نقل الإشارات الضوئية لمسافات بعيدة جداً.</a:t>
            </a:r>
            <a:endParaRPr lang="ar-SA" sz="2300" dirty="0">
              <a:solidFill>
                <a:srgbClr val="FFFFC9"/>
              </a:solidFill>
              <a:cs typeface="PT Bold Heading" pitchFamily="2" charset="-78"/>
            </a:endParaRPr>
          </a:p>
        </p:txBody>
      </p:sp>
    </p:spTree>
    <p:extLst>
      <p:ext uri="{BB962C8B-B14F-4D97-AF65-F5344CB8AC3E}">
        <p14:creationId xmlns:p14="http://schemas.microsoft.com/office/powerpoint/2010/main" xmlns="" val="3019046102"/>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wd">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250"/>
                            </p:stCondLst>
                            <p:childTnLst>
                              <p:par>
                                <p:cTn id="12" presetID="50" presetClass="entr" presetSubtype="0" decel="100000" fill="hold" nodeType="afterEffect">
                                  <p:stCondLst>
                                    <p:cond delay="0"/>
                                  </p:stCondLst>
                                  <p:childTnLst>
                                    <p:set>
                                      <p:cBhvr>
                                        <p:cTn id="13" dur="1" fill="hold">
                                          <p:stCondLst>
                                            <p:cond delay="0"/>
                                          </p:stCondLst>
                                        </p:cTn>
                                        <p:tgtEl>
                                          <p:spTgt spid="29697"/>
                                        </p:tgtEl>
                                        <p:attrNameLst>
                                          <p:attrName>style.visibility</p:attrName>
                                        </p:attrNameLst>
                                      </p:cBhvr>
                                      <p:to>
                                        <p:strVal val="visible"/>
                                      </p:to>
                                    </p:set>
                                    <p:anim calcmode="lin" valueType="num">
                                      <p:cBhvr>
                                        <p:cTn id="14" dur="1000" fill="hold"/>
                                        <p:tgtEl>
                                          <p:spTgt spid="29697"/>
                                        </p:tgtEl>
                                        <p:attrNameLst>
                                          <p:attrName>ppt_w</p:attrName>
                                        </p:attrNameLst>
                                      </p:cBhvr>
                                      <p:tavLst>
                                        <p:tav tm="0">
                                          <p:val>
                                            <p:strVal val="#ppt_w+.3"/>
                                          </p:val>
                                        </p:tav>
                                        <p:tav tm="100000">
                                          <p:val>
                                            <p:strVal val="#ppt_w"/>
                                          </p:val>
                                        </p:tav>
                                      </p:tavLst>
                                    </p:anim>
                                    <p:anim calcmode="lin" valueType="num">
                                      <p:cBhvr>
                                        <p:cTn id="15" dur="1000" fill="hold"/>
                                        <p:tgtEl>
                                          <p:spTgt spid="29697"/>
                                        </p:tgtEl>
                                        <p:attrNameLst>
                                          <p:attrName>ppt_h</p:attrName>
                                        </p:attrNameLst>
                                      </p:cBhvr>
                                      <p:tavLst>
                                        <p:tav tm="0">
                                          <p:val>
                                            <p:strVal val="#ppt_h"/>
                                          </p:val>
                                        </p:tav>
                                        <p:tav tm="100000">
                                          <p:val>
                                            <p:strVal val="#ppt_h"/>
                                          </p:val>
                                        </p:tav>
                                      </p:tavLst>
                                    </p:anim>
                                    <p:animEffect transition="in" filter="fade">
                                      <p:cBhvr>
                                        <p:cTn id="16" dur="1000"/>
                                        <p:tgtEl>
                                          <p:spTgt spid="29697"/>
                                        </p:tgtEl>
                                      </p:cBhvr>
                                    </p:animEffect>
                                  </p:childTnLst>
                                </p:cTn>
                              </p:par>
                            </p:childTnLst>
                          </p:cTn>
                        </p:par>
                        <p:par>
                          <p:cTn id="17" fill="hold">
                            <p:stCondLst>
                              <p:cond delay="2250"/>
                            </p:stCondLst>
                            <p:childTnLst>
                              <p:par>
                                <p:cTn id="18" presetID="23" presetClass="entr" presetSubtype="16"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childTnLst>
                                </p:cTn>
                              </p:par>
                            </p:childTnLst>
                          </p:cTn>
                        </p:par>
                        <p:par>
                          <p:cTn id="22" fill="hold">
                            <p:stCondLst>
                              <p:cond delay="2750"/>
                            </p:stCondLst>
                            <p:childTnLst>
                              <p:par>
                                <p:cTn id="23" presetID="23" presetClass="entr" presetSubtype="16" fill="hold" nodeType="after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p:cTn id="2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8">
                                            <p:txEl>
                                              <p:pRg st="0" end="0"/>
                                            </p:txEl>
                                          </p:spTgt>
                                        </p:tgtEl>
                                        <p:attrNameLst>
                                          <p:attrName>ppt_h</p:attrName>
                                        </p:attrNameLst>
                                      </p:cBhvr>
                                      <p:tavLst>
                                        <p:tav tm="0">
                                          <p:val>
                                            <p:fltVal val="0"/>
                                          </p:val>
                                        </p:tav>
                                        <p:tav tm="100000">
                                          <p:val>
                                            <p:strVal val="#ppt_h"/>
                                          </p:val>
                                        </p:tav>
                                      </p:tavLst>
                                    </p:anim>
                                  </p:childTnLst>
                                </p:cTn>
                              </p:par>
                            </p:childTnLst>
                          </p:cTn>
                        </p:par>
                        <p:par>
                          <p:cTn id="27" fill="hold">
                            <p:stCondLst>
                              <p:cond delay="3250"/>
                            </p:stCondLst>
                            <p:childTnLst>
                              <p:par>
                                <p:cTn id="28" presetID="23" presetClass="entr" presetSubtype="16" fill="hold" nodeType="after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anim calcmode="lin" valueType="num">
                                      <p:cBhvr>
                                        <p:cTn id="30"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8">
                                            <p:txEl>
                                              <p:pRg st="2" end="2"/>
                                            </p:txEl>
                                          </p:spTgt>
                                        </p:tgtEl>
                                        <p:attrNameLst>
                                          <p:attrName>ppt_h</p:attrName>
                                        </p:attrNameLst>
                                      </p:cBhvr>
                                      <p:tavLst>
                                        <p:tav tm="0">
                                          <p:val>
                                            <p:fltVal val="0"/>
                                          </p:val>
                                        </p:tav>
                                        <p:tav tm="100000">
                                          <p:val>
                                            <p:strVal val="#ppt_h"/>
                                          </p:val>
                                        </p:tav>
                                      </p:tavLst>
                                    </p:anim>
                                  </p:childTnLst>
                                </p:cTn>
                              </p:par>
                            </p:childTnLst>
                          </p:cTn>
                        </p:par>
                        <p:par>
                          <p:cTn id="32" fill="hold">
                            <p:stCondLst>
                              <p:cond delay="3750"/>
                            </p:stCondLst>
                            <p:childTnLst>
                              <p:par>
                                <p:cTn id="33" presetID="17" presetClass="entr" presetSubtype="10" fill="hold" nodeType="after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p:cTn id="35"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4" end="4"/>
                                            </p:txEl>
                                          </p:spTgt>
                                        </p:tgtEl>
                                        <p:attrNameLst>
                                          <p:attrName>ppt_h</p:attrName>
                                        </p:attrNameLst>
                                      </p:cBhvr>
                                      <p:tavLst>
                                        <p:tav tm="0">
                                          <p:val>
                                            <p:strVal val="#ppt_h"/>
                                          </p:val>
                                        </p:tav>
                                        <p:tav tm="100000">
                                          <p:val>
                                            <p:strVal val="#ppt_h"/>
                                          </p:val>
                                        </p:tav>
                                      </p:tavLst>
                                    </p:anim>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8">
                                            <p:txEl>
                                              <p:pRg st="6" end="6"/>
                                            </p:txEl>
                                          </p:spTgt>
                                        </p:tgtEl>
                                        <p:attrNameLst>
                                          <p:attrName>style.visibility</p:attrName>
                                        </p:attrNameLst>
                                      </p:cBhvr>
                                      <p:to>
                                        <p:strVal val="visible"/>
                                      </p:to>
                                    </p:set>
                                    <p:anim calcmode="lin" valueType="num">
                                      <p:cBhvr>
                                        <p:cTn id="40"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41" dur="500" fill="hold"/>
                                        <p:tgtEl>
                                          <p:spTgt spid="8">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3" name="مستطيل 2"/>
          <p:cNvSpPr/>
          <p:nvPr/>
        </p:nvSpPr>
        <p:spPr>
          <a:xfrm>
            <a:off x="642910" y="571480"/>
            <a:ext cx="7643866" cy="461665"/>
          </a:xfrm>
          <a:prstGeom prst="rect">
            <a:avLst/>
          </a:prstGeom>
        </p:spPr>
        <p:txBody>
          <a:bodyPr wrap="square">
            <a:spAutoFit/>
          </a:bodyPr>
          <a:lstStyle/>
          <a:p>
            <a:pPr algn="ctr"/>
            <a:r>
              <a:rPr lang="ar-SA" sz="2400" dirty="0" smtClean="0">
                <a:solidFill>
                  <a:schemeClr val="accent2">
                    <a:lumMod val="75000"/>
                  </a:schemeClr>
                </a:solidFill>
                <a:cs typeface="PT Bold Heading" pitchFamily="2" charset="-78"/>
              </a:rPr>
              <a:t>كيف يبدو قلم رصاص موضوع في سائل عند النظر إليه جانبياً  ؟</a:t>
            </a:r>
            <a:endParaRPr lang="ar-SA" sz="2400" dirty="0">
              <a:solidFill>
                <a:schemeClr val="accent2">
                  <a:lumMod val="75000"/>
                </a:schemeClr>
              </a:solidFill>
              <a:cs typeface="PT Bold Heading" pitchFamily="2" charset="-78"/>
            </a:endParaRPr>
          </a:p>
        </p:txBody>
      </p:sp>
      <p:pic>
        <p:nvPicPr>
          <p:cNvPr id="4" name="التجربة الثالثة - انكسار الضوء 00_00_00-00_02_55.wmv">
            <a:hlinkClick r:id="" action="ppaction://media"/>
          </p:cNvPr>
          <p:cNvPicPr>
            <a:picLocks noRot="1" noChangeAspect="1"/>
          </p:cNvPicPr>
          <p:nvPr>
            <a:videoFile r:link="rId1"/>
          </p:nvPr>
        </p:nvPicPr>
        <p:blipFill>
          <a:blip r:embed="rId4"/>
          <a:stretch>
            <a:fillRect/>
          </a:stretch>
        </p:blipFill>
        <p:spPr>
          <a:xfrm>
            <a:off x="857224" y="1428736"/>
            <a:ext cx="7429552" cy="4786346"/>
          </a:xfrm>
          <a:prstGeom prst="rect">
            <a:avLst/>
          </a:prstGeom>
        </p:spPr>
      </p:pic>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 presetClass="mediacall" presetSubtype="0" fill="hold" nodeType="afterEffect">
                                  <p:stCondLst>
                                    <p:cond delay="0"/>
                                  </p:stCondLst>
                                  <p:childTnLst>
                                    <p:cmd type="call" cmd="playFrom(0.0)">
                                      <p:cBhvr>
                                        <p:cTn id="11" dur="17502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2" fill="hold" display="0">
                  <p:stCondLst>
                    <p:cond delay="indefinite"/>
                  </p:stCondLst>
                  <p:endCondLst>
                    <p:cond evt="onNext" delay="0">
                      <p:tgtEl>
                        <p:sldTgt/>
                      </p:tgtEl>
                    </p:cond>
                    <p:cond evt="onPrev" delay="0">
                      <p:tgtEl>
                        <p:sldTgt/>
                      </p:tgtEl>
                    </p:cond>
                  </p:endCondLst>
                </p:cTn>
                <p:tgtEl>
                  <p:spTgt spid="4"/>
                </p:tgtEl>
              </p:cMediaNode>
            </p:video>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4"/>
                                        </p:tgtEl>
                                      </p:cBhvr>
                                    </p:cmd>
                                  </p:childTnLst>
                                </p:cTn>
                              </p:par>
                            </p:childTnLst>
                          </p:cTn>
                        </p:par>
                      </p:childTnLst>
                    </p:cTn>
                  </p:par>
                </p:childTnLst>
              </p:cTn>
              <p:nextCondLst>
                <p:cond evt="onClick" delay="0">
                  <p:tgtEl>
                    <p:spTgt spid="4"/>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t="-6338" r="-3210" b="-4930"/>
          </a:stretch>
        </a:blipFill>
        <a:effectLst/>
      </p:bgPr>
    </p:bg>
    <p:spTree>
      <p:nvGrpSpPr>
        <p:cNvPr id="1" name=""/>
        <p:cNvGrpSpPr/>
        <p:nvPr/>
      </p:nvGrpSpPr>
      <p:grpSpPr>
        <a:xfrm>
          <a:off x="0" y="0"/>
          <a:ext cx="0" cy="0"/>
          <a:chOff x="0" y="0"/>
          <a:chExt cx="0" cy="0"/>
        </a:xfrm>
      </p:grpSpPr>
      <p:pic>
        <p:nvPicPr>
          <p:cNvPr id="27650" name="Picture 2" descr="fibraottica1"/>
          <p:cNvPicPr>
            <a:picLocks noChangeAspect="1" noChangeArrowheads="1"/>
          </p:cNvPicPr>
          <p:nvPr/>
        </p:nvPicPr>
        <p:blipFill>
          <a:blip r:embed="rId3"/>
          <a:srcRect/>
          <a:stretch>
            <a:fillRect/>
          </a:stretch>
        </p:blipFill>
        <p:spPr bwMode="auto">
          <a:xfrm>
            <a:off x="1928794" y="3286124"/>
            <a:ext cx="5500726" cy="3571876"/>
          </a:xfrm>
          <a:prstGeom prst="rect">
            <a:avLst/>
          </a:prstGeom>
          <a:noFill/>
          <a:ln w="9525">
            <a:noFill/>
            <a:miter lim="800000"/>
            <a:headEnd/>
            <a:tailEnd/>
          </a:ln>
        </p:spPr>
      </p:pic>
      <p:sp>
        <p:nvSpPr>
          <p:cNvPr id="19457" name="Rectangle 1"/>
          <p:cNvSpPr>
            <a:spLocks noChangeArrowheads="1"/>
          </p:cNvSpPr>
          <p:nvPr/>
        </p:nvSpPr>
        <p:spPr bwMode="auto">
          <a:xfrm>
            <a:off x="1000100" y="1500174"/>
            <a:ext cx="7322222" cy="16158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50000"/>
              </a:lnSpc>
              <a:spcBef>
                <a:spcPct val="0"/>
              </a:spcBef>
              <a:spcAft>
                <a:spcPct val="0"/>
              </a:spcAft>
              <a:buClrTx/>
              <a:buSzTx/>
              <a:buFontTx/>
              <a:buNone/>
              <a:tabLst/>
            </a:pPr>
            <a:r>
              <a:rPr kumimoji="0" lang="ar-SA" sz="2200" i="0" u="none" strike="noStrike" cap="none" normalizeH="0" baseline="0" dirty="0" smtClean="0">
                <a:ln>
                  <a:noFill/>
                </a:ln>
                <a:solidFill>
                  <a:srgbClr val="FFFFC9"/>
                </a:solidFill>
                <a:effectLst/>
                <a:latin typeface="Calibri" pitchFamily="34" charset="0"/>
                <a:ea typeface="Calibri" pitchFamily="34" charset="0"/>
                <a:cs typeface="PT Bold Heading" pitchFamily="2" charset="-78"/>
              </a:rPr>
              <a:t>الضوء الذي ينتقل خلال الليف الشفاف </a:t>
            </a:r>
          </a:p>
          <a:p>
            <a:pPr marL="0" marR="0" lvl="0" indent="0" algn="justLow" defTabSz="914400" rtl="1" eaLnBrk="0" fontAlgn="base" latinLnBrk="0" hangingPunct="0">
              <a:lnSpc>
                <a:spcPct val="150000"/>
              </a:lnSpc>
              <a:spcBef>
                <a:spcPct val="0"/>
              </a:spcBef>
              <a:spcAft>
                <a:spcPct val="0"/>
              </a:spcAft>
              <a:buClrTx/>
              <a:buSzTx/>
              <a:buFontTx/>
              <a:buNone/>
              <a:tabLst/>
            </a:pPr>
            <a:r>
              <a:rPr kumimoji="0" lang="ar-SA" sz="2200" i="0" u="none" strike="noStrike" cap="none" normalizeH="0" baseline="0" dirty="0" smtClean="0">
                <a:ln>
                  <a:noFill/>
                </a:ln>
                <a:solidFill>
                  <a:srgbClr val="FFFFC9"/>
                </a:solidFill>
                <a:effectLst/>
                <a:latin typeface="Calibri" pitchFamily="34" charset="0"/>
                <a:ea typeface="Calibri" pitchFamily="34" charset="0"/>
                <a:cs typeface="PT Bold Heading" pitchFamily="2" charset="-78"/>
              </a:rPr>
              <a:t>يصطدم بالسطح الداخلي لليف البصري بزاوية أكبر من الزاوية الحرجة </a:t>
            </a:r>
          </a:p>
          <a:p>
            <a:pPr marL="0" marR="0" lvl="0" indent="0" algn="justLow" defTabSz="914400" rtl="1" eaLnBrk="0" fontAlgn="base" latinLnBrk="0" hangingPunct="0">
              <a:lnSpc>
                <a:spcPct val="150000"/>
              </a:lnSpc>
              <a:spcBef>
                <a:spcPct val="0"/>
              </a:spcBef>
              <a:spcAft>
                <a:spcPct val="0"/>
              </a:spcAft>
              <a:buClrTx/>
              <a:buSzTx/>
              <a:buFontTx/>
              <a:buNone/>
              <a:tabLst/>
            </a:pPr>
            <a:r>
              <a:rPr kumimoji="0" lang="ar-SA" sz="2200" i="0" u="none" strike="noStrike" cap="none" normalizeH="0" baseline="0" dirty="0" smtClean="0">
                <a:ln>
                  <a:noFill/>
                </a:ln>
                <a:solidFill>
                  <a:srgbClr val="FFFFC9"/>
                </a:solidFill>
                <a:effectLst/>
                <a:latin typeface="Calibri" pitchFamily="34" charset="0"/>
                <a:ea typeface="Calibri" pitchFamily="34" charset="0"/>
                <a:cs typeface="PT Bold Heading" pitchFamily="2" charset="-78"/>
              </a:rPr>
              <a:t>فينعكس الضوء جميعه ولا ينفذ أي جزء خلال الحد الفاصل </a:t>
            </a:r>
            <a:r>
              <a:rPr kumimoji="0" lang="ar-SA" sz="2200" i="0" u="none" strike="noStrike" cap="none" normalizeH="0" baseline="0" dirty="0" smtClean="0">
                <a:ln>
                  <a:noFill/>
                </a:ln>
                <a:solidFill>
                  <a:srgbClr val="FFFFC9"/>
                </a:solidFill>
                <a:effectLst/>
                <a:latin typeface="Arial" pitchFamily="34" charset="0"/>
                <a:ea typeface="Calibri" pitchFamily="34" charset="0"/>
                <a:cs typeface="PT Bold Heading" pitchFamily="2" charset="-78"/>
              </a:rPr>
              <a:t>.</a:t>
            </a:r>
            <a:endParaRPr kumimoji="0" lang="en-US" sz="2200" i="0" u="none" strike="noStrike" cap="none" normalizeH="0" baseline="0" dirty="0" smtClean="0">
              <a:ln>
                <a:noFill/>
              </a:ln>
              <a:solidFill>
                <a:srgbClr val="FFFFC9"/>
              </a:solidFill>
              <a:effectLst/>
              <a:latin typeface="Arial" pitchFamily="34" charset="0"/>
              <a:cs typeface="PT Bold Heading" pitchFamily="2" charset="-78"/>
            </a:endParaRPr>
          </a:p>
        </p:txBody>
      </p:sp>
      <p:pic>
        <p:nvPicPr>
          <p:cNvPr id="19458" name="Picture 2"/>
          <p:cNvPicPr>
            <a:picLocks noChangeAspect="1" noChangeArrowheads="1"/>
          </p:cNvPicPr>
          <p:nvPr/>
        </p:nvPicPr>
        <p:blipFill>
          <a:blip r:embed="rId4" cstate="print"/>
          <a:srcRect l="68072" t="60609" r="13893" b="23071"/>
          <a:stretch>
            <a:fillRect/>
          </a:stretch>
        </p:blipFill>
        <p:spPr bwMode="auto">
          <a:xfrm>
            <a:off x="785786" y="4286256"/>
            <a:ext cx="4071966" cy="2071702"/>
          </a:xfrm>
          <a:prstGeom prst="rect">
            <a:avLst/>
          </a:prstGeom>
          <a:noFill/>
          <a:ln w="9525">
            <a:noFill/>
            <a:miter lim="800000"/>
            <a:headEnd/>
            <a:tailEnd/>
          </a:ln>
        </p:spPr>
      </p:pic>
      <p:sp>
        <p:nvSpPr>
          <p:cNvPr id="2" name="مربع نص 1"/>
          <p:cNvSpPr txBox="1"/>
          <p:nvPr/>
        </p:nvSpPr>
        <p:spPr>
          <a:xfrm>
            <a:off x="5143504" y="4214818"/>
            <a:ext cx="3100904" cy="2262158"/>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a:lnSpc>
                <a:spcPct val="150000"/>
              </a:lnSpc>
            </a:pPr>
            <a:r>
              <a:rPr lang="ar-SA" sz="2400" dirty="0" smtClean="0">
                <a:solidFill>
                  <a:schemeClr val="tx2"/>
                </a:solidFill>
                <a:cs typeface="PT Bold Heading" pitchFamily="2" charset="-78"/>
              </a:rPr>
              <a:t>غلاف الليف  البصري يجب  ان يكون له معامل انكسار  أقل من معامل انكسار قلب الليف </a:t>
            </a:r>
            <a:endParaRPr lang="ar-SA" sz="2400" dirty="0">
              <a:solidFill>
                <a:schemeClr val="tx2"/>
              </a:solidFill>
              <a:cs typeface="PT Bold Heading" pitchFamily="2" charset="-78"/>
            </a:endParaRPr>
          </a:p>
        </p:txBody>
      </p:sp>
      <p:sp>
        <p:nvSpPr>
          <p:cNvPr id="5" name="مستطيل 4"/>
          <p:cNvSpPr/>
          <p:nvPr/>
        </p:nvSpPr>
        <p:spPr>
          <a:xfrm>
            <a:off x="5715008" y="642918"/>
            <a:ext cx="2642070" cy="769441"/>
          </a:xfrm>
          <a:prstGeom prst="rect">
            <a:avLst/>
          </a:prstGeom>
        </p:spPr>
        <p:txBody>
          <a:bodyPr wrap="none">
            <a:spAutoFit/>
          </a:bodyPr>
          <a:lstStyle/>
          <a:p>
            <a:pPr lvl="0" algn="justLow" eaLnBrk="0" fontAlgn="base" hangingPunct="0">
              <a:lnSpc>
                <a:spcPct val="150000"/>
              </a:lnSpc>
              <a:spcBef>
                <a:spcPct val="0"/>
              </a:spcBef>
              <a:spcAft>
                <a:spcPct val="0"/>
              </a:spcAft>
            </a:pPr>
            <a:r>
              <a:rPr lang="ar-SA" sz="3200" dirty="0" smtClean="0">
                <a:solidFill>
                  <a:schemeClr val="tx2">
                    <a:lumMod val="20000"/>
                    <a:lumOff val="80000"/>
                  </a:schemeClr>
                </a:solidFill>
                <a:latin typeface="Calibri" pitchFamily="34" charset="0"/>
                <a:ea typeface="Calibri" pitchFamily="34" charset="0"/>
                <a:cs typeface="PT Bold Heading" pitchFamily="2" charset="-78"/>
              </a:rPr>
              <a:t>طريقة عملهــا  :</a:t>
            </a:r>
            <a:endParaRPr lang="ar-SA" sz="3200" dirty="0">
              <a:solidFill>
                <a:schemeClr val="tx2">
                  <a:lumMod val="20000"/>
                  <a:lumOff val="80000"/>
                </a:schemeClr>
              </a:solidFill>
              <a:latin typeface="Calibri" pitchFamily="34" charset="0"/>
              <a:ea typeface="Calibri" pitchFamily="34" charset="0"/>
              <a:cs typeface="PT Bold Heading" pitchFamily="2" charset="-78"/>
            </a:endParaRPr>
          </a:p>
        </p:txBody>
      </p:sp>
      <p:pic>
        <p:nvPicPr>
          <p:cNvPr id="27649" name="Picture 1" descr="fiber-optics"/>
          <p:cNvPicPr>
            <a:picLocks noChangeAspect="1" noChangeArrowheads="1"/>
          </p:cNvPicPr>
          <p:nvPr/>
        </p:nvPicPr>
        <p:blipFill>
          <a:blip r:embed="rId5" cstate="print"/>
          <a:srcRect t="20245"/>
          <a:stretch>
            <a:fillRect/>
          </a:stretch>
        </p:blipFill>
        <p:spPr bwMode="auto">
          <a:xfrm>
            <a:off x="1071538" y="571480"/>
            <a:ext cx="2857488" cy="1407162"/>
          </a:xfrm>
          <a:prstGeom prst="rect">
            <a:avLst/>
          </a:prstGeom>
          <a:ln>
            <a:noFill/>
          </a:ln>
          <a:effectLst>
            <a:softEdge rad="112500"/>
          </a:effectLst>
        </p:spPr>
      </p:pic>
    </p:spTree>
    <p:extLst>
      <p:ext uri="{BB962C8B-B14F-4D97-AF65-F5344CB8AC3E}">
        <p14:creationId xmlns:p14="http://schemas.microsoft.com/office/powerpoint/2010/main" xmlns="" val="11381366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2.5"/>
                                          </p:val>
                                        </p:tav>
                                        <p:tav tm="100000">
                                          <p:val>
                                            <p:strVal val="#ppt_w"/>
                                          </p:val>
                                        </p:tav>
                                      </p:tavLst>
                                    </p:anim>
                                    <p:anim calcmode="lin" valueType="num">
                                      <p:cBhvr>
                                        <p:cTn id="8" dur="500" fill="hold"/>
                                        <p:tgtEl>
                                          <p:spTgt spid="5"/>
                                        </p:tgtEl>
                                        <p:attrNameLst>
                                          <p:attrName>ppt_h</p:attrName>
                                        </p:attrNameLst>
                                      </p:cBhvr>
                                      <p:tavLst>
                                        <p:tav tm="0">
                                          <p:val>
                                            <p:strVal val="#ppt_h*0.01"/>
                                          </p:val>
                                        </p:tav>
                                        <p:tav tm="100000">
                                          <p:val>
                                            <p:strVal val="#ppt_h"/>
                                          </p:val>
                                        </p:tav>
                                      </p:tavLst>
                                    </p:anim>
                                    <p:anim calcmode="lin" valueType="num">
                                      <p:cBhvr>
                                        <p:cTn id="9" dur="500" fill="hold"/>
                                        <p:tgtEl>
                                          <p:spTgt spid="5"/>
                                        </p:tgtEl>
                                        <p:attrNameLst>
                                          <p:attrName>ppt_x</p:attrName>
                                        </p:attrNameLst>
                                      </p:cBhvr>
                                      <p:tavLst>
                                        <p:tav tm="0">
                                          <p:val>
                                            <p:strVal val="#ppt_x"/>
                                          </p:val>
                                        </p:tav>
                                        <p:tav tm="100000">
                                          <p:val>
                                            <p:strVal val="#ppt_x"/>
                                          </p:val>
                                        </p:tav>
                                      </p:tavLst>
                                    </p:anim>
                                    <p:anim calcmode="lin" valueType="num">
                                      <p:cBhvr>
                                        <p:cTn id="10" dur="500" fill="hold"/>
                                        <p:tgtEl>
                                          <p:spTgt spid="5"/>
                                        </p:tgtEl>
                                        <p:attrNameLst>
                                          <p:attrName>ppt_y</p:attrName>
                                        </p:attrNameLst>
                                      </p:cBhvr>
                                      <p:tavLst>
                                        <p:tav tm="0">
                                          <p:val>
                                            <p:strVal val="#ppt_h+1"/>
                                          </p:val>
                                        </p:tav>
                                        <p:tav tm="100000">
                                          <p:val>
                                            <p:strVal val="#ppt_y"/>
                                          </p:val>
                                        </p:tav>
                                      </p:tavLst>
                                    </p:anim>
                                    <p:animEffect transition="in" filter="fade">
                                      <p:cBhvr>
                                        <p:cTn id="11" dur="500"/>
                                        <p:tgtEl>
                                          <p:spTgt spid="5"/>
                                        </p:tgtEl>
                                      </p:cBhvr>
                                    </p:animEffect>
                                  </p:childTnLst>
                                </p:cTn>
                              </p:par>
                            </p:childTnLst>
                          </p:cTn>
                        </p:par>
                        <p:par>
                          <p:cTn id="12" fill="hold">
                            <p:stCondLst>
                              <p:cond delay="500"/>
                            </p:stCondLst>
                            <p:childTnLst>
                              <p:par>
                                <p:cTn id="13" presetID="17" presetClass="entr" presetSubtype="10" fill="hold" nodeType="afterEffect">
                                  <p:stCondLst>
                                    <p:cond delay="0"/>
                                  </p:stCondLst>
                                  <p:childTnLst>
                                    <p:set>
                                      <p:cBhvr>
                                        <p:cTn id="14" dur="1" fill="hold">
                                          <p:stCondLst>
                                            <p:cond delay="0"/>
                                          </p:stCondLst>
                                        </p:cTn>
                                        <p:tgtEl>
                                          <p:spTgt spid="19457">
                                            <p:txEl>
                                              <p:pRg st="0" end="0"/>
                                            </p:txEl>
                                          </p:spTgt>
                                        </p:tgtEl>
                                        <p:attrNameLst>
                                          <p:attrName>style.visibility</p:attrName>
                                        </p:attrNameLst>
                                      </p:cBhvr>
                                      <p:to>
                                        <p:strVal val="visible"/>
                                      </p:to>
                                    </p:set>
                                    <p:anim calcmode="lin" valueType="num">
                                      <p:cBhvr>
                                        <p:cTn id="15" dur="500" fill="hold"/>
                                        <p:tgtEl>
                                          <p:spTgt spid="1945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9457">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1000"/>
                            </p:stCondLst>
                            <p:childTnLst>
                              <p:par>
                                <p:cTn id="18" presetID="17" presetClass="entr" presetSubtype="10" fill="hold" nodeType="afterEffect">
                                  <p:stCondLst>
                                    <p:cond delay="0"/>
                                  </p:stCondLst>
                                  <p:childTnLst>
                                    <p:set>
                                      <p:cBhvr>
                                        <p:cTn id="19" dur="1" fill="hold">
                                          <p:stCondLst>
                                            <p:cond delay="0"/>
                                          </p:stCondLst>
                                        </p:cTn>
                                        <p:tgtEl>
                                          <p:spTgt spid="19457">
                                            <p:txEl>
                                              <p:pRg st="1" end="1"/>
                                            </p:txEl>
                                          </p:spTgt>
                                        </p:tgtEl>
                                        <p:attrNameLst>
                                          <p:attrName>style.visibility</p:attrName>
                                        </p:attrNameLst>
                                      </p:cBhvr>
                                      <p:to>
                                        <p:strVal val="visible"/>
                                      </p:to>
                                    </p:set>
                                    <p:anim calcmode="lin" valueType="num">
                                      <p:cBhvr>
                                        <p:cTn id="20" dur="500" fill="hold"/>
                                        <p:tgtEl>
                                          <p:spTgt spid="19457">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19457">
                                            <p:txEl>
                                              <p:pRg st="1" end="1"/>
                                            </p:txEl>
                                          </p:spTgt>
                                        </p:tgtEl>
                                        <p:attrNameLst>
                                          <p:attrName>ppt_h</p:attrName>
                                        </p:attrNameLst>
                                      </p:cBhvr>
                                      <p:tavLst>
                                        <p:tav tm="0">
                                          <p:val>
                                            <p:strVal val="#ppt_h"/>
                                          </p:val>
                                        </p:tav>
                                        <p:tav tm="100000">
                                          <p:val>
                                            <p:strVal val="#ppt_h"/>
                                          </p:val>
                                        </p:tav>
                                      </p:tavLst>
                                    </p:anim>
                                  </p:childTnLst>
                                </p:cTn>
                              </p:par>
                            </p:childTnLst>
                          </p:cTn>
                        </p:par>
                        <p:par>
                          <p:cTn id="22" fill="hold">
                            <p:stCondLst>
                              <p:cond delay="1500"/>
                            </p:stCondLst>
                            <p:childTnLst>
                              <p:par>
                                <p:cTn id="23" presetID="17" presetClass="entr" presetSubtype="10" fill="hold" nodeType="afterEffect">
                                  <p:stCondLst>
                                    <p:cond delay="0"/>
                                  </p:stCondLst>
                                  <p:childTnLst>
                                    <p:set>
                                      <p:cBhvr>
                                        <p:cTn id="24" dur="1" fill="hold">
                                          <p:stCondLst>
                                            <p:cond delay="0"/>
                                          </p:stCondLst>
                                        </p:cTn>
                                        <p:tgtEl>
                                          <p:spTgt spid="19457">
                                            <p:txEl>
                                              <p:pRg st="2" end="2"/>
                                            </p:txEl>
                                          </p:spTgt>
                                        </p:tgtEl>
                                        <p:attrNameLst>
                                          <p:attrName>style.visibility</p:attrName>
                                        </p:attrNameLst>
                                      </p:cBhvr>
                                      <p:to>
                                        <p:strVal val="visible"/>
                                      </p:to>
                                    </p:set>
                                    <p:anim calcmode="lin" valueType="num">
                                      <p:cBhvr>
                                        <p:cTn id="25" dur="500" fill="hold"/>
                                        <p:tgtEl>
                                          <p:spTgt spid="19457">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9457">
                                            <p:txEl>
                                              <p:pRg st="2" end="2"/>
                                            </p:txEl>
                                          </p:spTgt>
                                        </p:tgtEl>
                                        <p:attrNameLst>
                                          <p:attrName>ppt_h</p:attrName>
                                        </p:attrNameLst>
                                      </p:cBhvr>
                                      <p:tavLst>
                                        <p:tav tm="0">
                                          <p:val>
                                            <p:strVal val="#ppt_h"/>
                                          </p:val>
                                        </p:tav>
                                        <p:tav tm="100000">
                                          <p:val>
                                            <p:strVal val="#ppt_h"/>
                                          </p:val>
                                        </p:tav>
                                      </p:tavLst>
                                    </p:anim>
                                  </p:childTnLst>
                                </p:cTn>
                              </p:par>
                            </p:childTnLst>
                          </p:cTn>
                        </p:par>
                        <p:par>
                          <p:cTn id="27" fill="hold">
                            <p:stCondLst>
                              <p:cond delay="2000"/>
                            </p:stCondLst>
                            <p:childTnLst>
                              <p:par>
                                <p:cTn id="28" presetID="2" presetClass="entr" presetSubtype="4"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par>
                                <p:cTn id="32" presetID="50" presetClass="entr" presetSubtype="0" decel="100000" fill="hold" nodeType="withEffect">
                                  <p:stCondLst>
                                    <p:cond delay="0"/>
                                  </p:stCondLst>
                                  <p:childTnLst>
                                    <p:set>
                                      <p:cBhvr>
                                        <p:cTn id="33" dur="1" fill="hold">
                                          <p:stCondLst>
                                            <p:cond delay="0"/>
                                          </p:stCondLst>
                                        </p:cTn>
                                        <p:tgtEl>
                                          <p:spTgt spid="19458"/>
                                        </p:tgtEl>
                                        <p:attrNameLst>
                                          <p:attrName>style.visibility</p:attrName>
                                        </p:attrNameLst>
                                      </p:cBhvr>
                                      <p:to>
                                        <p:strVal val="visible"/>
                                      </p:to>
                                    </p:set>
                                    <p:anim calcmode="lin" valueType="num">
                                      <p:cBhvr>
                                        <p:cTn id="34" dur="1000" fill="hold"/>
                                        <p:tgtEl>
                                          <p:spTgt spid="19458"/>
                                        </p:tgtEl>
                                        <p:attrNameLst>
                                          <p:attrName>ppt_w</p:attrName>
                                        </p:attrNameLst>
                                      </p:cBhvr>
                                      <p:tavLst>
                                        <p:tav tm="0">
                                          <p:val>
                                            <p:strVal val="#ppt_w+.3"/>
                                          </p:val>
                                        </p:tav>
                                        <p:tav tm="100000">
                                          <p:val>
                                            <p:strVal val="#ppt_w"/>
                                          </p:val>
                                        </p:tav>
                                      </p:tavLst>
                                    </p:anim>
                                    <p:anim calcmode="lin" valueType="num">
                                      <p:cBhvr>
                                        <p:cTn id="35" dur="1000" fill="hold"/>
                                        <p:tgtEl>
                                          <p:spTgt spid="19458"/>
                                        </p:tgtEl>
                                        <p:attrNameLst>
                                          <p:attrName>ppt_h</p:attrName>
                                        </p:attrNameLst>
                                      </p:cBhvr>
                                      <p:tavLst>
                                        <p:tav tm="0">
                                          <p:val>
                                            <p:strVal val="#ppt_h"/>
                                          </p:val>
                                        </p:tav>
                                        <p:tav tm="100000">
                                          <p:val>
                                            <p:strVal val="#ppt_h"/>
                                          </p:val>
                                        </p:tav>
                                      </p:tavLst>
                                    </p:anim>
                                    <p:animEffect transition="in" filter="fade">
                                      <p:cBhvr>
                                        <p:cTn id="36" dur="10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مربع نص 4"/>
          <p:cNvSpPr txBox="1"/>
          <p:nvPr/>
        </p:nvSpPr>
        <p:spPr>
          <a:xfrm>
            <a:off x="928662" y="4357694"/>
            <a:ext cx="7099722" cy="1692771"/>
          </a:xfrm>
          <a:prstGeom prst="rect">
            <a:avLst/>
          </a:prstGeom>
          <a:noFill/>
        </p:spPr>
        <p:txBody>
          <a:bodyPr wrap="square" rtlCol="1">
            <a:spAutoFit/>
          </a:bodyPr>
          <a:lstStyle/>
          <a:p>
            <a:pPr algn="ctr"/>
            <a:r>
              <a:rPr lang="ar-SA" sz="2800" dirty="0" smtClean="0">
                <a:solidFill>
                  <a:schemeClr val="bg1"/>
                </a:solidFill>
                <a:cs typeface="PT Bold Heading" pitchFamily="2" charset="-78"/>
              </a:rPr>
              <a:t>لذلك يحافظ الضوء على شدته على طول المسافة التي  يمتدها الليف البصري .</a:t>
            </a:r>
          </a:p>
          <a:p>
            <a:pPr algn="ctr"/>
            <a:endParaRPr lang="ar-SA" sz="1600" dirty="0" smtClean="0">
              <a:solidFill>
                <a:schemeClr val="bg1"/>
              </a:solidFill>
              <a:cs typeface="PT Bold Heading" pitchFamily="2" charset="-78"/>
            </a:endParaRPr>
          </a:p>
          <a:p>
            <a:pPr algn="ctr"/>
            <a:r>
              <a:rPr lang="ar-SA" sz="2800" dirty="0" smtClean="0">
                <a:solidFill>
                  <a:schemeClr val="bg1"/>
                </a:solidFill>
                <a:cs typeface="PT Bold Heading" pitchFamily="2" charset="-78"/>
              </a:rPr>
              <a:t>وهكذا يمكن نقل الضوء من منطقة لأخرى .</a:t>
            </a:r>
            <a:endParaRPr lang="ar-SA" sz="2800" dirty="0">
              <a:solidFill>
                <a:schemeClr val="bg1"/>
              </a:solidFill>
              <a:cs typeface="PT Bold Heading" pitchFamily="2" charset="-78"/>
            </a:endParaRPr>
          </a:p>
        </p:txBody>
      </p:sp>
      <p:pic>
        <p:nvPicPr>
          <p:cNvPr id="26625" name="Picture 1" descr="20140804_92838"/>
          <p:cNvPicPr>
            <a:picLocks noChangeAspect="1" noChangeArrowheads="1"/>
          </p:cNvPicPr>
          <p:nvPr/>
        </p:nvPicPr>
        <p:blipFill>
          <a:blip r:embed="rId3"/>
          <a:srcRect/>
          <a:stretch>
            <a:fillRect/>
          </a:stretch>
        </p:blipFill>
        <p:spPr bwMode="auto">
          <a:xfrm>
            <a:off x="1714480" y="714356"/>
            <a:ext cx="5500726" cy="3286148"/>
          </a:xfrm>
          <a:prstGeom prst="rect">
            <a:avLst/>
          </a:prstGeom>
          <a:ln>
            <a:noFill/>
          </a:ln>
          <a:effectLst>
            <a:softEdge rad="112500"/>
          </a:effectLst>
        </p:spPr>
      </p:pic>
    </p:spTree>
    <p:extLst>
      <p:ext uri="{BB962C8B-B14F-4D97-AF65-F5344CB8AC3E}">
        <p14:creationId xmlns:p14="http://schemas.microsoft.com/office/powerpoint/2010/main" xmlns="" val="3165958604"/>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wd">
                                    <p:tmPct val="10000"/>
                                  </p:iterate>
                                  <p:childTnLst>
                                    <p:set>
                                      <p:cBhvr>
                                        <p:cTn id="6" dur="1" fill="hold">
                                          <p:stCondLst>
                                            <p:cond delay="0"/>
                                          </p:stCondLst>
                                        </p:cTn>
                                        <p:tgtEl>
                                          <p:spTgt spid="5">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5">
                                            <p:txEl>
                                              <p:pRg st="0" end="0"/>
                                            </p:txEl>
                                          </p:spTgt>
                                        </p:tgtEl>
                                        <p:attrNameLst>
                                          <p:attrName>ppt_w</p:attrName>
                                        </p:attrNameLst>
                                      </p:cBhvr>
                                    </p:anim>
                                    <p:anim by="(#ppt_w*0.50)" calcmode="lin" valueType="num">
                                      <p:cBhvr>
                                        <p:cTn id="8" dur="500" decel="50000" autoRev="1" fill="hold">
                                          <p:stCondLst>
                                            <p:cond delay="0"/>
                                          </p:stCondLst>
                                        </p:cTn>
                                        <p:tgtEl>
                                          <p:spTgt spid="5">
                                            <p:txEl>
                                              <p:pRg st="0" end="0"/>
                                            </p:txEl>
                                          </p:spTgt>
                                        </p:tgtEl>
                                        <p:attrNameLst>
                                          <p:attrName>ppt_x</p:attrName>
                                        </p:attrNameLst>
                                      </p:cBhvr>
                                    </p:anim>
                                    <p:anim from="(-#ppt_h/2)" to="(#ppt_y)" calcmode="lin" valueType="num">
                                      <p:cBhvr>
                                        <p:cTn id="9" dur="1000" fill="hold">
                                          <p:stCondLst>
                                            <p:cond delay="0"/>
                                          </p:stCondLst>
                                        </p:cTn>
                                        <p:tgtEl>
                                          <p:spTgt spid="5">
                                            <p:txEl>
                                              <p:pRg st="0" end="0"/>
                                            </p:txEl>
                                          </p:spTgt>
                                        </p:tgtEl>
                                        <p:attrNameLst>
                                          <p:attrName>ppt_y</p:attrName>
                                        </p:attrNameLst>
                                      </p:cBhvr>
                                    </p:anim>
                                    <p:animRot by="21600000">
                                      <p:cBhvr>
                                        <p:cTn id="10" dur="1000" fill="hold">
                                          <p:stCondLst>
                                            <p:cond delay="0"/>
                                          </p:stCondLst>
                                        </p:cTn>
                                        <p:tgtEl>
                                          <p:spTgt spid="5">
                                            <p:txEl>
                                              <p:pRg st="0" end="0"/>
                                            </p:txEl>
                                          </p:spTgt>
                                        </p:tgtEl>
                                        <p:attrNameLst>
                                          <p:attrName>r</p:attrName>
                                        </p:attrNameLst>
                                      </p:cBhvr>
                                    </p:animRot>
                                  </p:childTnLst>
                                </p:cTn>
                              </p:par>
                            </p:childTnLst>
                          </p:cTn>
                        </p:par>
                        <p:par>
                          <p:cTn id="11" fill="hold">
                            <p:stCondLst>
                              <p:cond delay="2200"/>
                            </p:stCondLst>
                            <p:childTnLst>
                              <p:par>
                                <p:cTn id="12" presetID="2" presetClass="entr" presetSubtype="4" fill="hold" nodeType="after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additive="base">
                                        <p:cTn id="1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كيف تعمل الألياف الضوئية -مترجم 00_00_22-00_05_39.wmv">
            <a:hlinkClick r:id="" action="ppaction://media"/>
          </p:cNvPr>
          <p:cNvPicPr>
            <a:picLocks noRot="1" noChangeAspect="1"/>
          </p:cNvPicPr>
          <p:nvPr>
            <a:videoFile r:link="rId1"/>
          </p:nvPr>
        </p:nvPicPr>
        <p:blipFill>
          <a:blip r:embed="rId3"/>
          <a:stretch>
            <a:fillRect/>
          </a:stretch>
        </p:blipFill>
        <p:spPr>
          <a:xfrm>
            <a:off x="1" y="0"/>
            <a:ext cx="9144000" cy="6858000"/>
          </a:xfrm>
          <a:prstGeom prst="rect">
            <a:avLst/>
          </a:prstGeom>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701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showWhenStopped="0">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p:txBody>
          <a:bodyPr/>
          <a:lstStyle/>
          <a:p>
            <a:endParaRPr lang="ar-SA"/>
          </a:p>
        </p:txBody>
      </p:sp>
      <p:pic>
        <p:nvPicPr>
          <p:cNvPr id="1026" name="Picture 2" descr="http://www.phys-sa.com/uploaded/1254_11311952249.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25601" name="Picture 1" descr="%D8%A7%D9%84%D8%B3%D8%B1%D8%A7%D8%A8-%D8%B9%D9%84%D9%89-%D8%A7%D9%84%D8%B7%D8%B1%D9%82-%D8%A7%D9%84%D9%85%D8%B9%D8%A8%D8%AF%D8%A9-%D8%A8%D8%A7%D9%84%D8%A3%D8%B3%D9%81%D9%84%D8%AA"/>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9" name="مربع نص 8"/>
          <p:cNvSpPr txBox="1"/>
          <p:nvPr/>
        </p:nvSpPr>
        <p:spPr>
          <a:xfrm>
            <a:off x="2857488" y="4357694"/>
            <a:ext cx="3384376" cy="830997"/>
          </a:xfrm>
          <a:prstGeom prst="rect">
            <a:avLst/>
          </a:prstGeom>
          <a:noFill/>
        </p:spPr>
        <p:txBody>
          <a:bodyPr wrap="square" rtlCol="1">
            <a:spAutoFit/>
          </a:bodyPr>
          <a:lstStyle/>
          <a:p>
            <a:pPr algn="justLow"/>
            <a:r>
              <a:rPr lang="ar-SA" sz="4800" dirty="0" smtClean="0">
                <a:ln>
                  <a:solidFill>
                    <a:schemeClr val="tx1"/>
                  </a:solidFill>
                </a:ln>
                <a:solidFill>
                  <a:srgbClr val="FFFFC9"/>
                </a:solidFill>
                <a:cs typeface="PT Bold Heading" pitchFamily="2" charset="-78"/>
              </a:rPr>
              <a:t>2- الســـراب </a:t>
            </a:r>
            <a:endParaRPr lang="ar-SA" sz="4800" dirty="0">
              <a:ln>
                <a:solidFill>
                  <a:schemeClr val="tx1"/>
                </a:solidFill>
              </a:ln>
              <a:solidFill>
                <a:srgbClr val="FFFFC9"/>
              </a:solidFill>
              <a:cs typeface="PT Bold Heading" pitchFamily="2" charset="-78"/>
            </a:endParaRPr>
          </a:p>
        </p:txBody>
      </p:sp>
      <p:sp>
        <p:nvSpPr>
          <p:cNvPr id="10" name="مستطيل 9"/>
          <p:cNvSpPr/>
          <p:nvPr/>
        </p:nvSpPr>
        <p:spPr>
          <a:xfrm>
            <a:off x="2643174" y="5286388"/>
            <a:ext cx="4786346" cy="1384995"/>
          </a:xfrm>
          <a:prstGeom prst="rect">
            <a:avLst/>
          </a:prstGeom>
          <a:noFill/>
          <a:ln>
            <a:noFill/>
          </a:ln>
        </p:spPr>
        <p:txBody>
          <a:bodyPr wrap="square">
            <a:spAutoFit/>
          </a:bodyPr>
          <a:lstStyle/>
          <a:p>
            <a:pPr algn="justLow"/>
            <a:r>
              <a:rPr lang="ar-SA" sz="2800" dirty="0">
                <a:ln>
                  <a:solidFill>
                    <a:schemeClr val="bg2"/>
                  </a:solidFill>
                </a:ln>
                <a:cs typeface="PT Bold Heading" pitchFamily="2" charset="-78"/>
              </a:rPr>
              <a:t>هو عبارة عن ظاهرة طبيعية تحدث بسبب الاختلاف في كثافة طبقات الهواء القريبة من سطح الارض </a:t>
            </a:r>
          </a:p>
        </p:txBody>
      </p:sp>
    </p:spTree>
    <p:extLst>
      <p:ext uri="{BB962C8B-B14F-4D97-AF65-F5344CB8AC3E}">
        <p14:creationId xmlns:p14="http://schemas.microsoft.com/office/powerpoint/2010/main" xmlns="" val="169050740"/>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by="(-#ppt_w*2)" calcmode="lin" valueType="num">
                                      <p:cBhvr rctx="PPT">
                                        <p:cTn id="7" dur="500" autoRev="1" fill="hold">
                                          <p:stCondLst>
                                            <p:cond delay="0"/>
                                          </p:stCondLst>
                                        </p:cTn>
                                        <p:tgtEl>
                                          <p:spTgt spid="9"/>
                                        </p:tgtEl>
                                        <p:attrNameLst>
                                          <p:attrName>ppt_w</p:attrName>
                                        </p:attrNameLst>
                                      </p:cBhvr>
                                    </p:anim>
                                    <p:anim by="(#ppt_w*0.50)" calcmode="lin" valueType="num">
                                      <p:cBhvr>
                                        <p:cTn id="8" dur="500" decel="50000" autoRev="1" fill="hold">
                                          <p:stCondLst>
                                            <p:cond delay="0"/>
                                          </p:stCondLst>
                                        </p:cTn>
                                        <p:tgtEl>
                                          <p:spTgt spid="9"/>
                                        </p:tgtEl>
                                        <p:attrNameLst>
                                          <p:attrName>ppt_x</p:attrName>
                                        </p:attrNameLst>
                                      </p:cBhvr>
                                    </p:anim>
                                    <p:anim from="(-#ppt_h/2)" to="(#ppt_y)" calcmode="lin" valueType="num">
                                      <p:cBhvr>
                                        <p:cTn id="9" dur="1000" fill="hold">
                                          <p:stCondLst>
                                            <p:cond delay="0"/>
                                          </p:stCondLst>
                                        </p:cTn>
                                        <p:tgtEl>
                                          <p:spTgt spid="9"/>
                                        </p:tgtEl>
                                        <p:attrNameLst>
                                          <p:attrName>ppt_y</p:attrName>
                                        </p:attrNameLst>
                                      </p:cBhvr>
                                    </p:anim>
                                    <p:animRot by="21600000">
                                      <p:cBhvr>
                                        <p:cTn id="10" dur="1000" fill="hold">
                                          <p:stCondLst>
                                            <p:cond delay="0"/>
                                          </p:stCondLst>
                                        </p:cTn>
                                        <p:tgtEl>
                                          <p:spTgt spid="9"/>
                                        </p:tgtEl>
                                        <p:attrNameLst>
                                          <p:attrName>r</p:attrName>
                                        </p:attrNameLst>
                                      </p:cBhvr>
                                    </p:animRot>
                                  </p:childTnLst>
                                </p:cTn>
                              </p:par>
                            </p:childTnLst>
                          </p:cTn>
                        </p:par>
                        <p:par>
                          <p:cTn id="11" fill="hold">
                            <p:stCondLst>
                              <p:cond delay="1000"/>
                            </p:stCondLst>
                            <p:childTnLst>
                              <p:par>
                                <p:cTn id="12" presetID="14" presetClass="entr" presetSubtype="1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3" cstate="print"/>
          <a:srcRect l="22964" t="27188" r="34422" b="29500"/>
          <a:stretch>
            <a:fillRect/>
          </a:stretch>
        </p:blipFill>
        <p:spPr bwMode="auto">
          <a:xfrm>
            <a:off x="214282" y="214290"/>
            <a:ext cx="3456384" cy="2357430"/>
          </a:xfrm>
          <a:prstGeom prst="rect">
            <a:avLst/>
          </a:prstGeom>
          <a:noFill/>
          <a:ln w="9525">
            <a:noFill/>
            <a:miter lim="800000"/>
            <a:headEnd/>
            <a:tailEnd/>
          </a:ln>
        </p:spPr>
      </p:pic>
      <p:sp>
        <p:nvSpPr>
          <p:cNvPr id="4" name="مستطيل 3"/>
          <p:cNvSpPr/>
          <p:nvPr/>
        </p:nvSpPr>
        <p:spPr>
          <a:xfrm>
            <a:off x="3786182" y="285728"/>
            <a:ext cx="4572000" cy="2080506"/>
          </a:xfrm>
          <a:prstGeom prst="rect">
            <a:avLst/>
          </a:prstGeom>
        </p:spPr>
        <p:txBody>
          <a:bodyPr>
            <a:spAutoFit/>
          </a:bodyPr>
          <a:lstStyle/>
          <a:p>
            <a:pPr algn="justLow">
              <a:lnSpc>
                <a:spcPct val="150000"/>
              </a:lnSpc>
              <a:buNone/>
            </a:pPr>
            <a:r>
              <a:rPr lang="ar-SA" sz="2200" dirty="0" smtClean="0">
                <a:cs typeface="PT Bold Heading" pitchFamily="2" charset="-78"/>
              </a:rPr>
              <a:t>في الصيف عندما تقود  السيارة على الطريق .فإنك ترى ما يبدو وكأنه انعكاس للسيارة القادمة في بركة ماء  . وتختفي البركة عندما تصل إليها .</a:t>
            </a:r>
            <a:endParaRPr lang="ar-SA" sz="2200" dirty="0"/>
          </a:p>
        </p:txBody>
      </p:sp>
      <p:sp>
        <p:nvSpPr>
          <p:cNvPr id="5" name="مربع نص 4"/>
          <p:cNvSpPr txBox="1"/>
          <p:nvPr/>
        </p:nvSpPr>
        <p:spPr>
          <a:xfrm>
            <a:off x="642910" y="3000372"/>
            <a:ext cx="7488832" cy="1446550"/>
          </a:xfrm>
          <a:prstGeom prst="rect">
            <a:avLst/>
          </a:prstGeom>
          <a:noFill/>
        </p:spPr>
        <p:txBody>
          <a:bodyPr wrap="square" rtlCol="1">
            <a:spAutoFit/>
          </a:bodyPr>
          <a:lstStyle/>
          <a:p>
            <a:pPr algn="justLow"/>
            <a:r>
              <a:rPr lang="ar-SA" sz="2200" dirty="0" smtClean="0">
                <a:cs typeface="PT Bold Heading" pitchFamily="2" charset="-78"/>
              </a:rPr>
              <a:t>يتعرض الضوء لانكسارات متعددة وهو ساقط للأسفل بسبب تسخين الشمس للطريق  التي تسخن بدورها الهواء فوقها وتنتج طبقة حرارية من الهواء  تؤدي إلى انحراف الضوء المنتقل في اتجاه الطريق تدريجياً إلى أعلى مما يجعل الضوء يبدو قادماً من انعكاس في بركة .</a:t>
            </a:r>
            <a:endParaRPr lang="ar-SA" sz="2200" dirty="0">
              <a:cs typeface="PT Bold Heading" pitchFamily="2" charset="-78"/>
            </a:endParaRPr>
          </a:p>
        </p:txBody>
      </p:sp>
      <p:pic>
        <p:nvPicPr>
          <p:cNvPr id="6" name="Picture 2"/>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8463" t="32309" r="11084" b="15768"/>
          <a:stretch/>
        </p:blipFill>
        <p:spPr bwMode="auto">
          <a:xfrm>
            <a:off x="0" y="4857760"/>
            <a:ext cx="8501057" cy="2000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11811314"/>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wd">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50" presetClass="entr" presetSubtype="0" decel="100000" fill="hold" nodeType="withEffect">
                                  <p:stCondLst>
                                    <p:cond delay="0"/>
                                  </p:stCondLst>
                                  <p:childTnLst>
                                    <p:set>
                                      <p:cBhvr>
                                        <p:cTn id="12" dur="1" fill="hold">
                                          <p:stCondLst>
                                            <p:cond delay="0"/>
                                          </p:stCondLst>
                                        </p:cTn>
                                        <p:tgtEl>
                                          <p:spTgt spid="2049"/>
                                        </p:tgtEl>
                                        <p:attrNameLst>
                                          <p:attrName>style.visibility</p:attrName>
                                        </p:attrNameLst>
                                      </p:cBhvr>
                                      <p:to>
                                        <p:strVal val="visible"/>
                                      </p:to>
                                    </p:set>
                                    <p:anim calcmode="lin" valueType="num">
                                      <p:cBhvr>
                                        <p:cTn id="13" dur="1000" fill="hold"/>
                                        <p:tgtEl>
                                          <p:spTgt spid="2049"/>
                                        </p:tgtEl>
                                        <p:attrNameLst>
                                          <p:attrName>ppt_w</p:attrName>
                                        </p:attrNameLst>
                                      </p:cBhvr>
                                      <p:tavLst>
                                        <p:tav tm="0">
                                          <p:val>
                                            <p:strVal val="#ppt_w+.3"/>
                                          </p:val>
                                        </p:tav>
                                        <p:tav tm="100000">
                                          <p:val>
                                            <p:strVal val="#ppt_w"/>
                                          </p:val>
                                        </p:tav>
                                      </p:tavLst>
                                    </p:anim>
                                    <p:anim calcmode="lin" valueType="num">
                                      <p:cBhvr>
                                        <p:cTn id="14" dur="1000" fill="hold"/>
                                        <p:tgtEl>
                                          <p:spTgt spid="2049"/>
                                        </p:tgtEl>
                                        <p:attrNameLst>
                                          <p:attrName>ppt_h</p:attrName>
                                        </p:attrNameLst>
                                      </p:cBhvr>
                                      <p:tavLst>
                                        <p:tav tm="0">
                                          <p:val>
                                            <p:strVal val="#ppt_h"/>
                                          </p:val>
                                        </p:tav>
                                        <p:tav tm="100000">
                                          <p:val>
                                            <p:strVal val="#ppt_h"/>
                                          </p:val>
                                        </p:tav>
                                      </p:tavLst>
                                    </p:anim>
                                    <p:animEffect transition="in" filter="fade">
                                      <p:cBhvr>
                                        <p:cTn id="15" dur="1000"/>
                                        <p:tgtEl>
                                          <p:spTgt spid="2049"/>
                                        </p:tgtEl>
                                      </p:cBhvr>
                                    </p:animEffect>
                                  </p:childTnLst>
                                </p:cTn>
                              </p:par>
                            </p:childTnLst>
                          </p:cTn>
                        </p:par>
                        <p:par>
                          <p:cTn id="16" fill="hold">
                            <p:stCondLst>
                              <p:cond delay="2250"/>
                            </p:stCondLst>
                            <p:childTnLst>
                              <p:par>
                                <p:cTn id="17" presetID="25" presetClass="entr" presetSubtype="0" fill="hold" grpId="0" nodeType="afterEffect">
                                  <p:stCondLst>
                                    <p:cond delay="0"/>
                                  </p:stCondLst>
                                  <p:iterate type="wd">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
                                        </p:tgtEl>
                                      </p:cBhvr>
                                    </p:animEffect>
                                  </p:childTnLst>
                                </p:cTn>
                              </p:par>
                              <p:par>
                                <p:cTn id="27" presetID="50" presetClass="entr" presetSubtype="0" decel="10000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strVal val="#ppt_w+.3"/>
                                          </p:val>
                                        </p:tav>
                                        <p:tav tm="100000">
                                          <p:val>
                                            <p:strVal val="#ppt_w"/>
                                          </p:val>
                                        </p:tav>
                                      </p:tavLst>
                                    </p:anim>
                                    <p:anim calcmode="lin" valueType="num">
                                      <p:cBhvr>
                                        <p:cTn id="30" dur="1000" fill="hold"/>
                                        <p:tgtEl>
                                          <p:spTgt spid="6"/>
                                        </p:tgtEl>
                                        <p:attrNameLst>
                                          <p:attrName>ppt_h</p:attrName>
                                        </p:attrNameLst>
                                      </p:cBhvr>
                                      <p:tavLst>
                                        <p:tav tm="0">
                                          <p:val>
                                            <p:strVal val="#ppt_h"/>
                                          </p:val>
                                        </p:tav>
                                        <p:tav tm="100000">
                                          <p:val>
                                            <p:strVal val="#ppt_h"/>
                                          </p:val>
                                        </p:tav>
                                      </p:tavLst>
                                    </p:anim>
                                    <p:animEffect transition="in" filter="fade">
                                      <p:cBhvr>
                                        <p:cTn id="3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مربع نص 2"/>
          <p:cNvSpPr txBox="1"/>
          <p:nvPr/>
        </p:nvSpPr>
        <p:spPr>
          <a:xfrm>
            <a:off x="4286248" y="714356"/>
            <a:ext cx="4286280" cy="707886"/>
          </a:xfrm>
          <a:prstGeom prst="rect">
            <a:avLst/>
          </a:prstGeom>
          <a:noFill/>
        </p:spPr>
        <p:txBody>
          <a:bodyPr wrap="square" rtlCol="1">
            <a:spAutoFit/>
          </a:bodyPr>
          <a:lstStyle/>
          <a:p>
            <a:r>
              <a:rPr lang="ar-SA" sz="4000" dirty="0" smtClean="0">
                <a:solidFill>
                  <a:srgbClr val="C00000"/>
                </a:solidFill>
                <a:cs typeface="PT Bold Heading" pitchFamily="2" charset="-78"/>
              </a:rPr>
              <a:t>تفريق ( تحليل ) الضوء</a:t>
            </a:r>
            <a:endParaRPr lang="ar-SA" sz="4000" dirty="0">
              <a:solidFill>
                <a:srgbClr val="C00000"/>
              </a:solidFill>
              <a:cs typeface="PT Bold Heading" pitchFamily="2" charset="-78"/>
            </a:endParaRPr>
          </a:p>
        </p:txBody>
      </p:sp>
      <p:pic>
        <p:nvPicPr>
          <p:cNvPr id="1026" name="Picture 2" descr="GP070412"/>
          <p:cNvPicPr>
            <a:picLocks noChangeAspect="1" noChangeArrowheads="1"/>
          </p:cNvPicPr>
          <p:nvPr/>
        </p:nvPicPr>
        <p:blipFill>
          <a:blip r:embed="rId4" cstate="print"/>
          <a:srcRect/>
          <a:stretch>
            <a:fillRect/>
          </a:stretch>
        </p:blipFill>
        <p:spPr bwMode="auto">
          <a:xfrm>
            <a:off x="1357290" y="285728"/>
            <a:ext cx="2786082" cy="1612251"/>
          </a:xfrm>
          <a:prstGeom prst="rect">
            <a:avLst/>
          </a:prstGeom>
          <a:noFill/>
          <a:ln w="9525">
            <a:noFill/>
            <a:miter lim="800000"/>
            <a:headEnd/>
            <a:tailEnd/>
          </a:ln>
        </p:spPr>
      </p:pic>
      <p:pic>
        <p:nvPicPr>
          <p:cNvPr id="5" name="تحليل الضوء والمنشور الثلاثي _ انعكاس و انكسار الضوء _ علوم .wmv">
            <a:hlinkClick r:id="" action="ppaction://media"/>
          </p:cNvPr>
          <p:cNvPicPr>
            <a:picLocks noRot="1" noChangeAspect="1"/>
          </p:cNvPicPr>
          <p:nvPr>
            <a:videoFile r:link="rId1"/>
          </p:nvPr>
        </p:nvPicPr>
        <p:blipFill>
          <a:blip r:embed="rId5"/>
          <a:stretch>
            <a:fillRect/>
          </a:stretch>
        </p:blipFill>
        <p:spPr>
          <a:xfrm>
            <a:off x="285720" y="2143116"/>
            <a:ext cx="8596330" cy="4500594"/>
          </a:xfrm>
          <a:prstGeom prst="rect">
            <a:avLst/>
          </a:prstGeom>
        </p:spPr>
      </p:pic>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18504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1" fill="hold" display="0">
                  <p:stCondLst>
                    <p:cond delay="indefinite"/>
                  </p:stCondLst>
                  <p:endCondLst>
                    <p:cond evt="onNext" delay="0">
                      <p:tgtEl>
                        <p:sldTgt/>
                      </p:tgtEl>
                    </p:cond>
                    <p:cond evt="onPrev" delay="0">
                      <p:tgtEl>
                        <p:sldTgt/>
                      </p:tgtEl>
                    </p:cond>
                  </p:endCondLst>
                </p:cTn>
                <p:tgtEl>
                  <p:spTgt spid="5"/>
                </p:tgtEl>
              </p:cMediaNode>
            </p:video>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5"/>
                                        </p:tgtEl>
                                      </p:cBhvr>
                                    </p:cmd>
                                  </p:childTnLst>
                                </p:cTn>
                              </p:par>
                            </p:childTnLst>
                          </p:cTn>
                        </p:par>
                      </p:childTnLst>
                    </p:cTn>
                  </p:par>
                </p:childTnLst>
              </p:cTn>
              <p:nextCondLst>
                <p:cond evt="onClick" delay="0">
                  <p:tgtEl>
                    <p:spTgt spid="5"/>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ربع نص 1"/>
          <p:cNvSpPr txBox="1"/>
          <p:nvPr/>
        </p:nvSpPr>
        <p:spPr>
          <a:xfrm>
            <a:off x="2071670" y="785794"/>
            <a:ext cx="5000660" cy="707886"/>
          </a:xfrm>
          <a:prstGeom prst="rect">
            <a:avLst/>
          </a:prstGeom>
          <a:noFill/>
        </p:spPr>
        <p:txBody>
          <a:bodyPr wrap="square" rtlCol="1">
            <a:spAutoFit/>
          </a:bodyPr>
          <a:lstStyle/>
          <a:p>
            <a:r>
              <a:rPr lang="ar-SA" sz="4000" dirty="0" smtClean="0">
                <a:ln>
                  <a:solidFill>
                    <a:schemeClr val="tx1"/>
                  </a:solidFill>
                </a:ln>
                <a:solidFill>
                  <a:schemeClr val="tx2">
                    <a:lumMod val="60000"/>
                    <a:lumOff val="40000"/>
                  </a:schemeClr>
                </a:solidFill>
                <a:cs typeface="PT Bold Heading" pitchFamily="2" charset="-78"/>
              </a:rPr>
              <a:t>العدسات المحدبة والمقعرة</a:t>
            </a:r>
            <a:endParaRPr lang="ar-SA" sz="4000" dirty="0">
              <a:ln>
                <a:solidFill>
                  <a:schemeClr val="tx1"/>
                </a:solidFill>
              </a:ln>
              <a:solidFill>
                <a:schemeClr val="tx2">
                  <a:lumMod val="60000"/>
                  <a:lumOff val="40000"/>
                </a:schemeClr>
              </a:solidFill>
              <a:cs typeface="PT Bold Heading" pitchFamily="2" charset="-78"/>
            </a:endParaRPr>
          </a:p>
        </p:txBody>
      </p:sp>
      <p:sp>
        <p:nvSpPr>
          <p:cNvPr id="4" name="مستطيل 3"/>
          <p:cNvSpPr/>
          <p:nvPr/>
        </p:nvSpPr>
        <p:spPr>
          <a:xfrm>
            <a:off x="2428860" y="1857364"/>
            <a:ext cx="4572032"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kumimoji="0" lang="ar-SA" sz="4000" b="1" i="0" u="none" strike="noStrike" kern="1200" cap="none" spc="0" normalizeH="0" baseline="0" noProof="0" dirty="0" smtClean="0">
                <a:ln w="11430">
                  <a:solidFill>
                    <a:schemeClr val="tx1"/>
                  </a:solidFill>
                </a:ln>
                <a:solidFill>
                  <a:srgbClr val="C00000"/>
                </a:solidFill>
                <a:effectLst>
                  <a:outerShdw blurRad="50800" dist="39000" dir="5460000" algn="tl">
                    <a:srgbClr val="000000">
                      <a:alpha val="38000"/>
                    </a:srgbClr>
                  </a:outerShdw>
                </a:effectLst>
                <a:uLnTx/>
                <a:uFillTx/>
                <a:latin typeface="+mj-lt"/>
                <a:ea typeface="+mj-ea"/>
                <a:cs typeface="PT Bold Heading" pitchFamily="2" charset="-78"/>
              </a:rPr>
              <a:t>استخدام العدسات</a:t>
            </a:r>
            <a:endParaRPr lang="ar-SA" sz="4000" b="1" cap="none" spc="0" dirty="0">
              <a:ln w="11430">
                <a:solidFill>
                  <a:schemeClr val="tx1"/>
                </a:solidFill>
              </a:ln>
              <a:solidFill>
                <a:srgbClr val="C00000"/>
              </a:solidFill>
              <a:effectLst>
                <a:outerShdw blurRad="50800" dist="39000" dir="5460000" algn="tl">
                  <a:srgbClr val="000000">
                    <a:alpha val="38000"/>
                  </a:srgbClr>
                </a:outerShdw>
              </a:effectLst>
              <a:cs typeface="PT Bold Heading" pitchFamily="2" charset="-78"/>
            </a:endParaRPr>
          </a:p>
        </p:txBody>
      </p:sp>
      <p:sp>
        <p:nvSpPr>
          <p:cNvPr id="8" name="مربع نص 7"/>
          <p:cNvSpPr txBox="1"/>
          <p:nvPr/>
        </p:nvSpPr>
        <p:spPr>
          <a:xfrm>
            <a:off x="1785918" y="2928934"/>
            <a:ext cx="5572164" cy="2985433"/>
          </a:xfrm>
          <a:prstGeom prst="rect">
            <a:avLst/>
          </a:prstGeom>
          <a:noFill/>
        </p:spPr>
        <p:txBody>
          <a:bodyPr wrap="square" rtlCol="1">
            <a:spAutoFit/>
          </a:bodyPr>
          <a:lstStyle/>
          <a:p>
            <a:pPr lvl="0" algn="justLow">
              <a:lnSpc>
                <a:spcPct val="150000"/>
              </a:lnSpc>
              <a:spcBef>
                <a:spcPct val="0"/>
              </a:spcBef>
              <a:defRPr/>
            </a:pPr>
            <a:r>
              <a:rPr lang="ar-SA" sz="3200" dirty="0" smtClean="0">
                <a:cs typeface="PT Bold Heading" pitchFamily="2" charset="-78"/>
              </a:rPr>
              <a:t>(1) لتصحيح النظر</a:t>
            </a:r>
          </a:p>
          <a:p>
            <a:pPr algn="justLow">
              <a:lnSpc>
                <a:spcPct val="150000"/>
              </a:lnSpc>
              <a:spcBef>
                <a:spcPct val="0"/>
              </a:spcBef>
              <a:defRPr/>
            </a:pPr>
            <a:r>
              <a:rPr lang="ar-SA" sz="3200" dirty="0" smtClean="0">
                <a:cs typeface="PT Bold Heading" pitchFamily="2" charset="-78"/>
              </a:rPr>
              <a:t>(2) لصنع التلسكوب من عدستين</a:t>
            </a:r>
          </a:p>
          <a:p>
            <a:pPr lvl="0" algn="justLow">
              <a:lnSpc>
                <a:spcPct val="150000"/>
              </a:lnSpc>
              <a:spcBef>
                <a:spcPct val="0"/>
              </a:spcBef>
              <a:defRPr/>
            </a:pPr>
            <a:r>
              <a:rPr lang="ar-SA" sz="3200" dirty="0" smtClean="0">
                <a:cs typeface="PT Bold Heading" pitchFamily="2" charset="-78"/>
              </a:rPr>
              <a:t>(3) الميكروسكوب</a:t>
            </a:r>
          </a:p>
          <a:p>
            <a:pPr algn="justLow">
              <a:lnSpc>
                <a:spcPct val="150000"/>
              </a:lnSpc>
              <a:spcBef>
                <a:spcPct val="0"/>
              </a:spcBef>
              <a:defRPr/>
            </a:pPr>
            <a:r>
              <a:rPr lang="ar-SA" sz="3200" dirty="0" smtClean="0">
                <a:cs typeface="PT Bold Heading" pitchFamily="2" charset="-78"/>
              </a:rPr>
              <a:t>(4) آلات التصوير</a:t>
            </a:r>
            <a:endParaRPr lang="ar-SA" sz="3200" dirty="0">
              <a:cs typeface="PT Bold Heading" pitchFamily="2" charset="-78"/>
            </a:endParaRPr>
          </a:p>
        </p:txBody>
      </p:sp>
      <p:pic>
        <p:nvPicPr>
          <p:cNvPr id="2050" name="Picture 2" descr="ANd9GcRvWrDtneve9JO9SEUwdr6F7fiUFAbBHVZy6KzaQITkrl0ndMXm"/>
          <p:cNvPicPr>
            <a:picLocks noChangeAspect="1" noChangeArrowheads="1"/>
          </p:cNvPicPr>
          <p:nvPr/>
        </p:nvPicPr>
        <p:blipFill>
          <a:blip r:embed="rId3"/>
          <a:srcRect l="54135" b="5263"/>
          <a:stretch>
            <a:fillRect/>
          </a:stretch>
        </p:blipFill>
        <p:spPr bwMode="auto">
          <a:xfrm>
            <a:off x="500034" y="1571612"/>
            <a:ext cx="1857388" cy="2286004"/>
          </a:xfrm>
          <a:prstGeom prst="rect">
            <a:avLst/>
          </a:prstGeom>
          <a:noFill/>
          <a:ln w="9525">
            <a:noFill/>
            <a:miter lim="800000"/>
            <a:headEnd/>
            <a:tailEnd/>
          </a:ln>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ipe(down)">
                                      <p:cBhvr>
                                        <p:cTn id="12" dur="500"/>
                                        <p:tgtEl>
                                          <p:spTgt spid="2050"/>
                                        </p:tgtEl>
                                      </p:cBhvr>
                                    </p:animEffect>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90">
                                          <p:stCondLst>
                                            <p:cond delay="0"/>
                                          </p:stCondLst>
                                        </p:cTn>
                                        <p:tgtEl>
                                          <p:spTgt spid="4"/>
                                        </p:tgtEl>
                                      </p:cBhvr>
                                    </p:animEffect>
                                    <p:anim calcmode="lin" valueType="num">
                                      <p:cBhvr>
                                        <p:cTn id="17"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2" dur="13">
                                          <p:stCondLst>
                                            <p:cond delay="325"/>
                                          </p:stCondLst>
                                        </p:cTn>
                                        <p:tgtEl>
                                          <p:spTgt spid="4"/>
                                        </p:tgtEl>
                                      </p:cBhvr>
                                      <p:to x="100000" y="60000"/>
                                    </p:animScale>
                                    <p:animScale>
                                      <p:cBhvr>
                                        <p:cTn id="23" dur="83" decel="50000">
                                          <p:stCondLst>
                                            <p:cond delay="338"/>
                                          </p:stCondLst>
                                        </p:cTn>
                                        <p:tgtEl>
                                          <p:spTgt spid="4"/>
                                        </p:tgtEl>
                                      </p:cBhvr>
                                      <p:to x="100000" y="100000"/>
                                    </p:animScale>
                                    <p:animScale>
                                      <p:cBhvr>
                                        <p:cTn id="24" dur="13">
                                          <p:stCondLst>
                                            <p:cond delay="656"/>
                                          </p:stCondLst>
                                        </p:cTn>
                                        <p:tgtEl>
                                          <p:spTgt spid="4"/>
                                        </p:tgtEl>
                                      </p:cBhvr>
                                      <p:to x="100000" y="80000"/>
                                    </p:animScale>
                                    <p:animScale>
                                      <p:cBhvr>
                                        <p:cTn id="25" dur="83" decel="50000">
                                          <p:stCondLst>
                                            <p:cond delay="669"/>
                                          </p:stCondLst>
                                        </p:cTn>
                                        <p:tgtEl>
                                          <p:spTgt spid="4"/>
                                        </p:tgtEl>
                                      </p:cBhvr>
                                      <p:to x="100000" y="100000"/>
                                    </p:animScale>
                                    <p:animScale>
                                      <p:cBhvr>
                                        <p:cTn id="26" dur="13">
                                          <p:stCondLst>
                                            <p:cond delay="821"/>
                                          </p:stCondLst>
                                        </p:cTn>
                                        <p:tgtEl>
                                          <p:spTgt spid="4"/>
                                        </p:tgtEl>
                                      </p:cBhvr>
                                      <p:to x="100000" y="90000"/>
                                    </p:animScale>
                                    <p:animScale>
                                      <p:cBhvr>
                                        <p:cTn id="27" dur="83" decel="50000">
                                          <p:stCondLst>
                                            <p:cond delay="834"/>
                                          </p:stCondLst>
                                        </p:cTn>
                                        <p:tgtEl>
                                          <p:spTgt spid="4"/>
                                        </p:tgtEl>
                                      </p:cBhvr>
                                      <p:to x="100000" y="100000"/>
                                    </p:animScale>
                                    <p:animScale>
                                      <p:cBhvr>
                                        <p:cTn id="28" dur="13">
                                          <p:stCondLst>
                                            <p:cond delay="904"/>
                                          </p:stCondLst>
                                        </p:cTn>
                                        <p:tgtEl>
                                          <p:spTgt spid="4"/>
                                        </p:tgtEl>
                                      </p:cBhvr>
                                      <p:to x="100000" y="95000"/>
                                    </p:animScale>
                                    <p:animScale>
                                      <p:cBhvr>
                                        <p:cTn id="29" dur="83" decel="50000">
                                          <p:stCondLst>
                                            <p:cond delay="917"/>
                                          </p:stCondLst>
                                        </p:cTn>
                                        <p:tgtEl>
                                          <p:spTgt spid="4"/>
                                        </p:tgtEl>
                                      </p:cBhvr>
                                      <p:to x="100000" y="100000"/>
                                    </p:animScale>
                                  </p:childTnLst>
                                </p:cTn>
                              </p:par>
                            </p:childTnLst>
                          </p:cTn>
                        </p:par>
                        <p:par>
                          <p:cTn id="30" fill="hold">
                            <p:stCondLst>
                              <p:cond delay="2000"/>
                            </p:stCondLst>
                            <p:childTnLst>
                              <p:par>
                                <p:cTn id="31" presetID="31" presetClass="entr" presetSubtype="0" fill="hold" grpId="0" nodeType="afterEffect">
                                  <p:stCondLst>
                                    <p:cond delay="0"/>
                                  </p:stCondLst>
                                  <p:iterate type="wd">
                                    <p:tmPct val="5000"/>
                                  </p:iterate>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fltVal val="0"/>
                                          </p:val>
                                        </p:tav>
                                        <p:tav tm="100000">
                                          <p:val>
                                            <p:strVal val="#ppt_w"/>
                                          </p:val>
                                        </p:tav>
                                      </p:tavLst>
                                    </p:anim>
                                    <p:anim calcmode="lin" valueType="num">
                                      <p:cBhvr>
                                        <p:cTn id="34" dur="1000" fill="hold"/>
                                        <p:tgtEl>
                                          <p:spTgt spid="8"/>
                                        </p:tgtEl>
                                        <p:attrNameLst>
                                          <p:attrName>ppt_h</p:attrName>
                                        </p:attrNameLst>
                                      </p:cBhvr>
                                      <p:tavLst>
                                        <p:tav tm="0">
                                          <p:val>
                                            <p:fltVal val="0"/>
                                          </p:val>
                                        </p:tav>
                                        <p:tav tm="100000">
                                          <p:val>
                                            <p:strVal val="#ppt_h"/>
                                          </p:val>
                                        </p:tav>
                                      </p:tavLst>
                                    </p:anim>
                                    <p:anim calcmode="lin" valueType="num">
                                      <p:cBhvr>
                                        <p:cTn id="35" dur="1000" fill="hold"/>
                                        <p:tgtEl>
                                          <p:spTgt spid="8"/>
                                        </p:tgtEl>
                                        <p:attrNameLst>
                                          <p:attrName>style.rotation</p:attrName>
                                        </p:attrNameLst>
                                      </p:cBhvr>
                                      <p:tavLst>
                                        <p:tav tm="0">
                                          <p:val>
                                            <p:fltVal val="90"/>
                                          </p:val>
                                        </p:tav>
                                        <p:tav tm="100000">
                                          <p:val>
                                            <p:fltVal val="0"/>
                                          </p:val>
                                        </p:tav>
                                      </p:tavLst>
                                    </p:anim>
                                    <p:animEffect transition="in" filter="fade">
                                      <p:cBhvr>
                                        <p:cTn id="3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مربع نص 9"/>
          <p:cNvSpPr txBox="1"/>
          <p:nvPr/>
        </p:nvSpPr>
        <p:spPr>
          <a:xfrm>
            <a:off x="2857488" y="785794"/>
            <a:ext cx="3929090" cy="769441"/>
          </a:xfrm>
          <a:prstGeom prst="rect">
            <a:avLst/>
          </a:prstGeom>
          <a:noFill/>
        </p:spPr>
        <p:txBody>
          <a:bodyPr wrap="square" rtlCol="1">
            <a:spAutoFit/>
          </a:bodyPr>
          <a:lstStyle/>
          <a:p>
            <a:pPr algn="ctr"/>
            <a:r>
              <a:rPr lang="ar-SA" sz="4400" b="1" dirty="0" smtClean="0">
                <a:ln w="12700">
                  <a:solidFill>
                    <a:schemeClr val="bg1"/>
                  </a:solidFill>
                  <a:prstDash val="solid"/>
                </a:ln>
                <a:solidFill>
                  <a:schemeClr val="tx2">
                    <a:lumMod val="75000"/>
                  </a:schemeClr>
                </a:solidFill>
                <a:effectLst>
                  <a:outerShdw blurRad="41275" dist="20320" dir="1800000" algn="tl" rotWithShape="0">
                    <a:srgbClr val="000000">
                      <a:alpha val="40000"/>
                    </a:srgbClr>
                  </a:outerShdw>
                </a:effectLst>
                <a:cs typeface="PT Bold Heading" pitchFamily="2" charset="-78"/>
              </a:rPr>
              <a:t>أنواع العدسات </a:t>
            </a:r>
            <a:endParaRPr lang="ar-SA" sz="4400" b="1" dirty="0">
              <a:ln w="12700">
                <a:solidFill>
                  <a:schemeClr val="bg1"/>
                </a:solidFill>
                <a:prstDash val="solid"/>
              </a:ln>
              <a:solidFill>
                <a:schemeClr val="tx2">
                  <a:lumMod val="75000"/>
                </a:schemeClr>
              </a:solidFill>
              <a:effectLst>
                <a:outerShdw blurRad="41275" dist="20320" dir="1800000" algn="tl" rotWithShape="0">
                  <a:srgbClr val="000000">
                    <a:alpha val="40000"/>
                  </a:srgbClr>
                </a:outerShdw>
              </a:effectLst>
              <a:cs typeface="PT Bold Heading" pitchFamily="2" charset="-78"/>
            </a:endParaRPr>
          </a:p>
        </p:txBody>
      </p:sp>
      <p:sp>
        <p:nvSpPr>
          <p:cNvPr id="11" name="عنوان 1"/>
          <p:cNvSpPr txBox="1">
            <a:spLocks/>
          </p:cNvSpPr>
          <p:nvPr/>
        </p:nvSpPr>
        <p:spPr>
          <a:xfrm>
            <a:off x="1857356" y="2000240"/>
            <a:ext cx="6786578" cy="1143000"/>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800" b="1" i="0" u="none" strike="noStrike" kern="120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j-lt"/>
                <a:ea typeface="+mj-ea"/>
                <a:cs typeface="PT Bold Heading" pitchFamily="2" charset="-78"/>
              </a:rPr>
              <a:t>(1) عدسة محدبة (مجمعة)</a:t>
            </a:r>
            <a:r>
              <a:rPr kumimoji="0" lang="ar-SA" sz="2800" b="1" i="0" u="none" strike="noStrike" kern="1200" normalizeH="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j-lt"/>
                <a:ea typeface="+mj-ea"/>
                <a:cs typeface="PT Bold Heading" pitchFamily="2" charset="-78"/>
              </a:rPr>
              <a:t> :</a:t>
            </a:r>
          </a:p>
          <a:p>
            <a:pPr algn="justLow">
              <a:spcBef>
                <a:spcPct val="0"/>
              </a:spcBef>
              <a:defRPr/>
            </a:pPr>
            <a:r>
              <a:rPr lang="ar-SA" sz="2800" dirty="0" smtClean="0">
                <a:cs typeface="PT Bold Heading" pitchFamily="2" charset="-78"/>
              </a:rPr>
              <a:t>سميكة من الوسط ورقيقة من الأطراف .</a:t>
            </a:r>
          </a:p>
        </p:txBody>
      </p:sp>
      <p:sp>
        <p:nvSpPr>
          <p:cNvPr id="13" name="عنوان 1"/>
          <p:cNvSpPr txBox="1">
            <a:spLocks/>
          </p:cNvSpPr>
          <p:nvPr/>
        </p:nvSpPr>
        <p:spPr>
          <a:xfrm>
            <a:off x="1643042" y="4357694"/>
            <a:ext cx="7000860" cy="1143000"/>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lang="ar-SA"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ea typeface="+mj-ea"/>
                <a:cs typeface="PT Bold Heading" pitchFamily="2" charset="-78"/>
              </a:rPr>
              <a:t>(2) عدسة مقعرة (مفرقة) :</a:t>
            </a:r>
          </a:p>
          <a:p>
            <a:pPr algn="justLow">
              <a:spcBef>
                <a:spcPct val="0"/>
              </a:spcBef>
              <a:defRPr/>
            </a:pPr>
            <a:r>
              <a:rPr lang="ar-SA" sz="2800" dirty="0" smtClean="0">
                <a:cs typeface="PT Bold Heading" pitchFamily="2" charset="-78"/>
              </a:rPr>
              <a:t>رقيقة من الوسط وسميكة من الأطراف .</a:t>
            </a:r>
          </a:p>
        </p:txBody>
      </p:sp>
      <p:pic>
        <p:nvPicPr>
          <p:cNvPr id="3075" name="Picture 3" descr="20121023_34_26_7"/>
          <p:cNvPicPr>
            <a:picLocks noChangeAspect="1" noChangeArrowheads="1"/>
          </p:cNvPicPr>
          <p:nvPr/>
        </p:nvPicPr>
        <p:blipFill>
          <a:blip r:embed="rId3"/>
          <a:srcRect l="53586"/>
          <a:stretch>
            <a:fillRect/>
          </a:stretch>
        </p:blipFill>
        <p:spPr bwMode="auto">
          <a:xfrm>
            <a:off x="1071538" y="3786190"/>
            <a:ext cx="2119320" cy="2000264"/>
          </a:xfrm>
          <a:prstGeom prst="rect">
            <a:avLst/>
          </a:prstGeom>
          <a:noFill/>
          <a:ln w="9525">
            <a:solidFill>
              <a:schemeClr val="accent1"/>
            </a:solidFill>
            <a:miter lim="800000"/>
            <a:headEnd/>
            <a:tailEnd/>
          </a:ln>
        </p:spPr>
      </p:pic>
      <p:pic>
        <p:nvPicPr>
          <p:cNvPr id="3076" name="Picture 4" descr="20121023_34_26_7"/>
          <p:cNvPicPr>
            <a:picLocks noChangeAspect="1" noChangeArrowheads="1"/>
          </p:cNvPicPr>
          <p:nvPr/>
        </p:nvPicPr>
        <p:blipFill>
          <a:blip r:embed="rId3"/>
          <a:srcRect r="51477"/>
          <a:stretch>
            <a:fillRect/>
          </a:stretch>
        </p:blipFill>
        <p:spPr bwMode="auto">
          <a:xfrm>
            <a:off x="1142976" y="1571612"/>
            <a:ext cx="2000264" cy="1858414"/>
          </a:xfrm>
          <a:prstGeom prst="rect">
            <a:avLst/>
          </a:prstGeom>
          <a:noFill/>
          <a:ln w="9525">
            <a:solidFill>
              <a:schemeClr val="accent1"/>
            </a:solidFill>
            <a:miter lim="800000"/>
            <a:headEnd/>
            <a:tailEnd/>
          </a:ln>
        </p:spPr>
      </p:pic>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1"/>
                                          </p:val>
                                        </p:tav>
                                        <p:tav tm="100000">
                                          <p:val>
                                            <p:strVal val="#ppt_x"/>
                                          </p:val>
                                        </p:tav>
                                      </p:tavLst>
                                    </p:anim>
                                    <p:anim calcmode="lin" valueType="num">
                                      <p:cBhvr>
                                        <p:cTn id="9" dur="1000" fill="hold"/>
                                        <p:tgtEl>
                                          <p:spTgt spid="10"/>
                                        </p:tgtEl>
                                        <p:attrNameLst>
                                          <p:attrName>ppt_y</p:attrName>
                                        </p:attrNameLst>
                                      </p:cBhvr>
                                      <p:tavLst>
                                        <p:tav tm="0">
                                          <p:val>
                                            <p:strVal val="#ppt_y"/>
                                          </p:val>
                                        </p:tav>
                                        <p:tav tm="100000">
                                          <p:val>
                                            <p:strVal val="#ppt_y"/>
                                          </p:val>
                                        </p:tav>
                                      </p:tavLst>
                                    </p:anim>
                                  </p:childTnLst>
                                </p:cTn>
                              </p:par>
                            </p:childTnLst>
                          </p:cTn>
                        </p:par>
                        <p:par>
                          <p:cTn id="10" fill="hold">
                            <p:stCondLst>
                              <p:cond delay="2100"/>
                            </p:stCondLst>
                            <p:childTnLst>
                              <p:par>
                                <p:cTn id="11" presetID="10"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2600"/>
                            </p:stCondLst>
                            <p:childTnLst>
                              <p:par>
                                <p:cTn id="15" presetID="49" presetClass="entr" presetSubtype="0" decel="100000" fill="hold" nodeType="after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p:cTn id="17" dur="500" fill="hold"/>
                                        <p:tgtEl>
                                          <p:spTgt spid="3076"/>
                                        </p:tgtEl>
                                        <p:attrNameLst>
                                          <p:attrName>ppt_w</p:attrName>
                                        </p:attrNameLst>
                                      </p:cBhvr>
                                      <p:tavLst>
                                        <p:tav tm="0">
                                          <p:val>
                                            <p:fltVal val="0"/>
                                          </p:val>
                                        </p:tav>
                                        <p:tav tm="100000">
                                          <p:val>
                                            <p:strVal val="#ppt_w"/>
                                          </p:val>
                                        </p:tav>
                                      </p:tavLst>
                                    </p:anim>
                                    <p:anim calcmode="lin" valueType="num">
                                      <p:cBhvr>
                                        <p:cTn id="18" dur="500" fill="hold"/>
                                        <p:tgtEl>
                                          <p:spTgt spid="3076"/>
                                        </p:tgtEl>
                                        <p:attrNameLst>
                                          <p:attrName>ppt_h</p:attrName>
                                        </p:attrNameLst>
                                      </p:cBhvr>
                                      <p:tavLst>
                                        <p:tav tm="0">
                                          <p:val>
                                            <p:fltVal val="0"/>
                                          </p:val>
                                        </p:tav>
                                        <p:tav tm="100000">
                                          <p:val>
                                            <p:strVal val="#ppt_h"/>
                                          </p:val>
                                        </p:tav>
                                      </p:tavLst>
                                    </p:anim>
                                    <p:anim calcmode="lin" valueType="num">
                                      <p:cBhvr>
                                        <p:cTn id="19" dur="500" fill="hold"/>
                                        <p:tgtEl>
                                          <p:spTgt spid="3076"/>
                                        </p:tgtEl>
                                        <p:attrNameLst>
                                          <p:attrName>style.rotation</p:attrName>
                                        </p:attrNameLst>
                                      </p:cBhvr>
                                      <p:tavLst>
                                        <p:tav tm="0">
                                          <p:val>
                                            <p:fltVal val="360"/>
                                          </p:val>
                                        </p:tav>
                                        <p:tav tm="100000">
                                          <p:val>
                                            <p:fltVal val="0"/>
                                          </p:val>
                                        </p:tav>
                                      </p:tavLst>
                                    </p:anim>
                                    <p:animEffect transition="in" filter="fade">
                                      <p:cBhvr>
                                        <p:cTn id="20" dur="500"/>
                                        <p:tgtEl>
                                          <p:spTgt spid="3076"/>
                                        </p:tgtEl>
                                      </p:cBhvr>
                                    </p:animEffect>
                                  </p:childTnLst>
                                </p:cTn>
                              </p:par>
                            </p:childTnLst>
                          </p:cTn>
                        </p:par>
                        <p:par>
                          <p:cTn id="21" fill="hold">
                            <p:stCondLst>
                              <p:cond delay="3100"/>
                            </p:stCondLst>
                            <p:childTnLst>
                              <p:par>
                                <p:cTn id="22" presetID="10"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par>
                          <p:cTn id="25" fill="hold">
                            <p:stCondLst>
                              <p:cond delay="3600"/>
                            </p:stCondLst>
                            <p:childTnLst>
                              <p:par>
                                <p:cTn id="26" presetID="50" presetClass="entr" presetSubtype="0" decel="100000" fill="hold" nodeType="afterEffect">
                                  <p:stCondLst>
                                    <p:cond delay="0"/>
                                  </p:stCondLst>
                                  <p:childTnLst>
                                    <p:set>
                                      <p:cBhvr>
                                        <p:cTn id="27" dur="1" fill="hold">
                                          <p:stCondLst>
                                            <p:cond delay="0"/>
                                          </p:stCondLst>
                                        </p:cTn>
                                        <p:tgtEl>
                                          <p:spTgt spid="3075"/>
                                        </p:tgtEl>
                                        <p:attrNameLst>
                                          <p:attrName>style.visibility</p:attrName>
                                        </p:attrNameLst>
                                      </p:cBhvr>
                                      <p:to>
                                        <p:strVal val="visible"/>
                                      </p:to>
                                    </p:set>
                                    <p:anim calcmode="lin" valueType="num">
                                      <p:cBhvr>
                                        <p:cTn id="28" dur="1000" fill="hold"/>
                                        <p:tgtEl>
                                          <p:spTgt spid="3075"/>
                                        </p:tgtEl>
                                        <p:attrNameLst>
                                          <p:attrName>ppt_w</p:attrName>
                                        </p:attrNameLst>
                                      </p:cBhvr>
                                      <p:tavLst>
                                        <p:tav tm="0">
                                          <p:val>
                                            <p:strVal val="#ppt_w+.3"/>
                                          </p:val>
                                        </p:tav>
                                        <p:tav tm="100000">
                                          <p:val>
                                            <p:strVal val="#ppt_w"/>
                                          </p:val>
                                        </p:tav>
                                      </p:tavLst>
                                    </p:anim>
                                    <p:anim calcmode="lin" valueType="num">
                                      <p:cBhvr>
                                        <p:cTn id="29" dur="1000" fill="hold"/>
                                        <p:tgtEl>
                                          <p:spTgt spid="3075"/>
                                        </p:tgtEl>
                                        <p:attrNameLst>
                                          <p:attrName>ppt_h</p:attrName>
                                        </p:attrNameLst>
                                      </p:cBhvr>
                                      <p:tavLst>
                                        <p:tav tm="0">
                                          <p:val>
                                            <p:strVal val="#ppt_h"/>
                                          </p:val>
                                        </p:tav>
                                        <p:tav tm="100000">
                                          <p:val>
                                            <p:strVal val="#ppt_h"/>
                                          </p:val>
                                        </p:tav>
                                      </p:tavLst>
                                    </p:anim>
                                    <p:animEffect transition="in" filter="fade">
                                      <p:cBhvr>
                                        <p:cTn id="30"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9458" name="Picture 2" descr="https://encrypted-tbn1.gstatic.com/images?q=tbn:ANd9GcSGIqvChrVEga5WvQg-Sesk_C3ZSb-bHTqbgzg2Vym35iOB2bXX"/>
          <p:cNvPicPr>
            <a:picLocks noChangeAspect="1" noChangeArrowheads="1"/>
          </p:cNvPicPr>
          <p:nvPr/>
        </p:nvPicPr>
        <p:blipFill>
          <a:blip r:embed="rId3"/>
          <a:srcRect/>
          <a:stretch>
            <a:fillRect/>
          </a:stretch>
        </p:blipFill>
        <p:spPr bwMode="auto">
          <a:xfrm>
            <a:off x="3286116" y="2643182"/>
            <a:ext cx="2857520" cy="1415733"/>
          </a:xfrm>
          <a:prstGeom prst="rect">
            <a:avLst/>
          </a:prstGeom>
          <a:noFill/>
        </p:spPr>
      </p:pic>
      <p:sp>
        <p:nvSpPr>
          <p:cNvPr id="3" name="مربع نص 2"/>
          <p:cNvSpPr txBox="1"/>
          <p:nvPr/>
        </p:nvSpPr>
        <p:spPr>
          <a:xfrm>
            <a:off x="2071670" y="1071546"/>
            <a:ext cx="4643470" cy="769441"/>
          </a:xfrm>
          <a:prstGeom prst="rect">
            <a:avLst/>
          </a:prstGeom>
          <a:noFill/>
        </p:spPr>
        <p:txBody>
          <a:bodyPr wrap="square" rtlCol="1">
            <a:spAutoFit/>
          </a:bodyPr>
          <a:lstStyle/>
          <a:p>
            <a:pPr algn="justLow"/>
            <a:r>
              <a:rPr lang="ar-SA" sz="4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1">
                    <a:lumMod val="20000"/>
                    <a:lumOff val="80000"/>
                  </a:schemeClr>
                </a:solidFill>
                <a:effectLst>
                  <a:outerShdw blurRad="41275" dist="12700" dir="12000000" algn="tl" rotWithShape="0">
                    <a:srgbClr val="000000">
                      <a:alpha val="40000"/>
                    </a:srgbClr>
                  </a:outerShdw>
                </a:effectLst>
                <a:cs typeface="PT Bold Heading" pitchFamily="2" charset="-78"/>
              </a:rPr>
              <a:t>معادلتا العدسات</a:t>
            </a:r>
            <a:endParaRPr lang="ar-SA" sz="4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1">
                  <a:lumMod val="20000"/>
                  <a:lumOff val="80000"/>
                </a:schemeClr>
              </a:solidFill>
              <a:effectLst>
                <a:outerShdw blurRad="41275" dist="12700" dir="12000000" algn="tl" rotWithShape="0">
                  <a:srgbClr val="000000">
                    <a:alpha val="40000"/>
                  </a:srgbClr>
                </a:outerShdw>
              </a:effectLst>
              <a:cs typeface="PT Bold Heading" pitchFamily="2" charset="-78"/>
            </a:endParaRPr>
          </a:p>
        </p:txBody>
      </p:sp>
      <p:sp>
        <p:nvSpPr>
          <p:cNvPr id="5" name="مربع نص 4"/>
          <p:cNvSpPr txBox="1"/>
          <p:nvPr/>
        </p:nvSpPr>
        <p:spPr>
          <a:xfrm>
            <a:off x="5429256" y="2143116"/>
            <a:ext cx="3214710" cy="461665"/>
          </a:xfrm>
          <a:prstGeom prst="rect">
            <a:avLst/>
          </a:prstGeom>
          <a:noFill/>
        </p:spPr>
        <p:txBody>
          <a:bodyPr wrap="square" rtlCol="1">
            <a:spAutoFit/>
          </a:bodyPr>
          <a:lstStyle/>
          <a:p>
            <a:pPr algn="justLow"/>
            <a:r>
              <a:rPr lang="ar-SA" sz="2400" dirty="0" smtClean="0">
                <a:solidFill>
                  <a:srgbClr val="C00000"/>
                </a:solidFill>
                <a:cs typeface="PT Bold Heading" pitchFamily="2" charset="-78"/>
              </a:rPr>
              <a:t>معادلة العدسة الرقيقة : </a:t>
            </a:r>
            <a:endParaRPr lang="ar-SA" sz="2400" dirty="0">
              <a:solidFill>
                <a:srgbClr val="C00000"/>
              </a:solidFill>
              <a:cs typeface="PT Bold Heading" pitchFamily="2" charset="-78"/>
            </a:endParaRPr>
          </a:p>
        </p:txBody>
      </p:sp>
      <p:sp>
        <p:nvSpPr>
          <p:cNvPr id="7" name="مربع نص 6"/>
          <p:cNvSpPr txBox="1"/>
          <p:nvPr/>
        </p:nvSpPr>
        <p:spPr>
          <a:xfrm>
            <a:off x="1142976" y="4214818"/>
            <a:ext cx="7143800" cy="1109919"/>
          </a:xfrm>
          <a:prstGeom prst="rect">
            <a:avLst/>
          </a:prstGeom>
          <a:noFill/>
        </p:spPr>
        <p:txBody>
          <a:bodyPr wrap="square" rtlCol="1">
            <a:spAutoFit/>
          </a:bodyPr>
          <a:lstStyle/>
          <a:p>
            <a:pPr algn="justLow">
              <a:lnSpc>
                <a:spcPct val="150000"/>
              </a:lnSpc>
            </a:pPr>
            <a:r>
              <a:rPr lang="ar-SA" sz="2300" dirty="0" smtClean="0">
                <a:cs typeface="PT Bold Heading" pitchFamily="2" charset="-78"/>
              </a:rPr>
              <a:t>مقلوب البعد البؤري للعدسة الكروية يساوي حاصل جمع مقلوب بعد الصورة ومقلوب بعد الجسم عن العدسة .</a:t>
            </a:r>
            <a:endParaRPr lang="ar-SA" sz="2300" dirty="0">
              <a:cs typeface="PT Bold Heading" pitchFamily="2" charset="-78"/>
            </a:endParaRPr>
          </a:p>
        </p:txBody>
      </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2.5"/>
                                          </p:val>
                                        </p:tav>
                                        <p:tav tm="100000">
                                          <p:val>
                                            <p:strVal val="#ppt_w"/>
                                          </p:val>
                                        </p:tav>
                                      </p:tavLst>
                                    </p:anim>
                                    <p:anim calcmode="lin" valueType="num">
                                      <p:cBhvr>
                                        <p:cTn id="8" dur="500" fill="hold"/>
                                        <p:tgtEl>
                                          <p:spTgt spid="3"/>
                                        </p:tgtEl>
                                        <p:attrNameLst>
                                          <p:attrName>ppt_h</p:attrName>
                                        </p:attrNameLst>
                                      </p:cBhvr>
                                      <p:tavLst>
                                        <p:tav tm="0">
                                          <p:val>
                                            <p:strVal val="#ppt_h*0.01"/>
                                          </p:val>
                                        </p:tav>
                                        <p:tav tm="100000">
                                          <p:val>
                                            <p:strVal val="#ppt_h"/>
                                          </p:val>
                                        </p:tav>
                                      </p:tavLst>
                                    </p:anim>
                                    <p:anim calcmode="lin" valueType="num">
                                      <p:cBhvr>
                                        <p:cTn id="9" dur="500" fill="hold"/>
                                        <p:tgtEl>
                                          <p:spTgt spid="3"/>
                                        </p:tgtEl>
                                        <p:attrNameLst>
                                          <p:attrName>ppt_x</p:attrName>
                                        </p:attrNameLst>
                                      </p:cBhvr>
                                      <p:tavLst>
                                        <p:tav tm="0">
                                          <p:val>
                                            <p:strVal val="#ppt_x"/>
                                          </p:val>
                                        </p:tav>
                                        <p:tav tm="100000">
                                          <p:val>
                                            <p:strVal val="#ppt_x"/>
                                          </p:val>
                                        </p:tav>
                                      </p:tavLst>
                                    </p:anim>
                                    <p:anim calcmode="lin" valueType="num">
                                      <p:cBhvr>
                                        <p:cTn id="10" dur="500" fill="hold"/>
                                        <p:tgtEl>
                                          <p:spTgt spid="3"/>
                                        </p:tgtEl>
                                        <p:attrNameLst>
                                          <p:attrName>ppt_y</p:attrName>
                                        </p:attrNameLst>
                                      </p:cBhvr>
                                      <p:tavLst>
                                        <p:tav tm="0">
                                          <p:val>
                                            <p:strVal val="#ppt_h+1"/>
                                          </p:val>
                                        </p:tav>
                                        <p:tav tm="100000">
                                          <p:val>
                                            <p:strVal val="#ppt_y"/>
                                          </p:val>
                                        </p:tav>
                                      </p:tavLst>
                                    </p:anim>
                                    <p:animEffect transition="in" filter="fade">
                                      <p:cBhvr>
                                        <p:cTn id="11" dur="500"/>
                                        <p:tgtEl>
                                          <p:spTgt spid="3"/>
                                        </p:tgtEl>
                                      </p:cBhvr>
                                    </p:animEffect>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50" presetClass="entr" presetSubtype="0" decel="100000" fill="hold" nodeType="afterEffect">
                                  <p:stCondLst>
                                    <p:cond delay="0"/>
                                  </p:stCondLst>
                                  <p:childTnLst>
                                    <p:set>
                                      <p:cBhvr>
                                        <p:cTn id="20" dur="1" fill="hold">
                                          <p:stCondLst>
                                            <p:cond delay="0"/>
                                          </p:stCondLst>
                                        </p:cTn>
                                        <p:tgtEl>
                                          <p:spTgt spid="19458"/>
                                        </p:tgtEl>
                                        <p:attrNameLst>
                                          <p:attrName>style.visibility</p:attrName>
                                        </p:attrNameLst>
                                      </p:cBhvr>
                                      <p:to>
                                        <p:strVal val="visible"/>
                                      </p:to>
                                    </p:set>
                                    <p:anim calcmode="lin" valueType="num">
                                      <p:cBhvr>
                                        <p:cTn id="21" dur="1000" fill="hold"/>
                                        <p:tgtEl>
                                          <p:spTgt spid="19458"/>
                                        </p:tgtEl>
                                        <p:attrNameLst>
                                          <p:attrName>ppt_w</p:attrName>
                                        </p:attrNameLst>
                                      </p:cBhvr>
                                      <p:tavLst>
                                        <p:tav tm="0">
                                          <p:val>
                                            <p:strVal val="#ppt_w+.3"/>
                                          </p:val>
                                        </p:tav>
                                        <p:tav tm="100000">
                                          <p:val>
                                            <p:strVal val="#ppt_w"/>
                                          </p:val>
                                        </p:tav>
                                      </p:tavLst>
                                    </p:anim>
                                    <p:anim calcmode="lin" valueType="num">
                                      <p:cBhvr>
                                        <p:cTn id="22" dur="1000" fill="hold"/>
                                        <p:tgtEl>
                                          <p:spTgt spid="19458"/>
                                        </p:tgtEl>
                                        <p:attrNameLst>
                                          <p:attrName>ppt_h</p:attrName>
                                        </p:attrNameLst>
                                      </p:cBhvr>
                                      <p:tavLst>
                                        <p:tav tm="0">
                                          <p:val>
                                            <p:strVal val="#ppt_h"/>
                                          </p:val>
                                        </p:tav>
                                        <p:tav tm="100000">
                                          <p:val>
                                            <p:strVal val="#ppt_h"/>
                                          </p:val>
                                        </p:tav>
                                      </p:tavLst>
                                    </p:anim>
                                    <p:animEffect transition="in" filter="fade">
                                      <p:cBhvr>
                                        <p:cTn id="23" dur="1000"/>
                                        <p:tgtEl>
                                          <p:spTgt spid="19458"/>
                                        </p:tgtEl>
                                      </p:cBhvr>
                                    </p:animEffect>
                                  </p:childTnLst>
                                </p:cTn>
                              </p:par>
                            </p:childTnLst>
                          </p:cTn>
                        </p:par>
                        <p:par>
                          <p:cTn id="24" fill="hold">
                            <p:stCondLst>
                              <p:cond delay="2500"/>
                            </p:stCondLst>
                            <p:childTnLst>
                              <p:par>
                                <p:cTn id="25" presetID="54" presetClass="entr" presetSubtype="0" accel="100000" fill="hold" grpId="0" nodeType="afterEffect">
                                  <p:stCondLst>
                                    <p:cond delay="0"/>
                                  </p:stCondLst>
                                  <p:iterate type="wd">
                                    <p:tmPct val="10000"/>
                                  </p:iterate>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strVal val="#ppt_w*0.05"/>
                                          </p:val>
                                        </p:tav>
                                        <p:tav tm="100000">
                                          <p:val>
                                            <p:strVal val="#ppt_w"/>
                                          </p:val>
                                        </p:tav>
                                      </p:tavLst>
                                    </p:anim>
                                    <p:anim calcmode="lin" valueType="num">
                                      <p:cBhvr>
                                        <p:cTn id="28" dur="500" fill="hold"/>
                                        <p:tgtEl>
                                          <p:spTgt spid="7"/>
                                        </p:tgtEl>
                                        <p:attrNameLst>
                                          <p:attrName>ppt_h</p:attrName>
                                        </p:attrNameLst>
                                      </p:cBhvr>
                                      <p:tavLst>
                                        <p:tav tm="0">
                                          <p:val>
                                            <p:strVal val="#ppt_h"/>
                                          </p:val>
                                        </p:tav>
                                        <p:tav tm="100000">
                                          <p:val>
                                            <p:strVal val="#ppt_h"/>
                                          </p:val>
                                        </p:tav>
                                      </p:tavLst>
                                    </p:anim>
                                    <p:anim calcmode="lin" valueType="num">
                                      <p:cBhvr>
                                        <p:cTn id="29" dur="500" fill="hold"/>
                                        <p:tgtEl>
                                          <p:spTgt spid="7"/>
                                        </p:tgtEl>
                                        <p:attrNameLst>
                                          <p:attrName>ppt_x</p:attrName>
                                        </p:attrNameLst>
                                      </p:cBhvr>
                                      <p:tavLst>
                                        <p:tav tm="0">
                                          <p:val>
                                            <p:strVal val="#ppt_x-.2"/>
                                          </p:val>
                                        </p:tav>
                                        <p:tav tm="100000">
                                          <p:val>
                                            <p:strVal val="#ppt_x"/>
                                          </p:val>
                                        </p:tav>
                                      </p:tavLst>
                                    </p:anim>
                                    <p:anim calcmode="lin" valueType="num">
                                      <p:cBhvr>
                                        <p:cTn id="30" dur="500" fill="hold"/>
                                        <p:tgtEl>
                                          <p:spTgt spid="7"/>
                                        </p:tgtEl>
                                        <p:attrNameLst>
                                          <p:attrName>ppt_y</p:attrName>
                                        </p:attrNameLst>
                                      </p:cBhvr>
                                      <p:tavLst>
                                        <p:tav tm="0">
                                          <p:val>
                                            <p:strVal val="#ppt_y"/>
                                          </p:val>
                                        </p:tav>
                                        <p:tav tm="100000">
                                          <p:val>
                                            <p:strVal val="#ppt_y"/>
                                          </p:val>
                                        </p:tav>
                                      </p:tavLst>
                                    </p:anim>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ربع نص 1"/>
          <p:cNvSpPr txBox="1"/>
          <p:nvPr/>
        </p:nvSpPr>
        <p:spPr>
          <a:xfrm>
            <a:off x="3071802" y="1285860"/>
            <a:ext cx="3071834" cy="830997"/>
          </a:xfrm>
          <a:prstGeom prst="rect">
            <a:avLst/>
          </a:prstGeom>
          <a:noFill/>
        </p:spPr>
        <p:txBody>
          <a:bodyPr wrap="square" rtlCol="1">
            <a:spAutoFit/>
          </a:bodyPr>
          <a:lstStyle/>
          <a:p>
            <a:pPr algn="ctr"/>
            <a:r>
              <a:rPr lang="ar-SA" sz="4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1">
                    <a:lumMod val="20000"/>
                    <a:lumOff val="80000"/>
                  </a:schemeClr>
                </a:solidFill>
                <a:effectLst>
                  <a:outerShdw blurRad="41275" dist="12700" dir="12000000" algn="tl" rotWithShape="0">
                    <a:srgbClr val="000000">
                      <a:alpha val="40000"/>
                    </a:srgbClr>
                  </a:outerShdw>
                </a:effectLst>
                <a:cs typeface="PT Bold Heading" pitchFamily="2" charset="-78"/>
              </a:rPr>
              <a:t>التكبيــــــر</a:t>
            </a:r>
            <a:r>
              <a:rPr lang="ar-SA" sz="2000" dirty="0" smtClean="0"/>
              <a:t> </a:t>
            </a:r>
            <a:endParaRPr lang="ar-SA" sz="2000" dirty="0"/>
          </a:p>
        </p:txBody>
      </p:sp>
      <p:pic>
        <p:nvPicPr>
          <p:cNvPr id="18433" name="Picture 1" descr="medica4"/>
          <p:cNvPicPr>
            <a:picLocks noChangeAspect="1" noChangeArrowheads="1"/>
          </p:cNvPicPr>
          <p:nvPr/>
        </p:nvPicPr>
        <p:blipFill>
          <a:blip r:embed="rId3"/>
          <a:srcRect/>
          <a:stretch>
            <a:fillRect/>
          </a:stretch>
        </p:blipFill>
        <p:spPr bwMode="auto">
          <a:xfrm>
            <a:off x="3357554" y="2500306"/>
            <a:ext cx="2643206" cy="1299938"/>
          </a:xfrm>
          <a:prstGeom prst="rect">
            <a:avLst/>
          </a:prstGeom>
          <a:noFill/>
          <a:ln w="9525">
            <a:solidFill>
              <a:schemeClr val="tx1"/>
            </a:solidFill>
            <a:miter lim="800000"/>
            <a:headEnd/>
            <a:tailEnd/>
          </a:ln>
        </p:spPr>
      </p:pic>
      <p:sp>
        <p:nvSpPr>
          <p:cNvPr id="5" name="مربع نص 4"/>
          <p:cNvSpPr txBox="1"/>
          <p:nvPr/>
        </p:nvSpPr>
        <p:spPr>
          <a:xfrm>
            <a:off x="500034" y="4286256"/>
            <a:ext cx="8072494" cy="1065676"/>
          </a:xfrm>
          <a:prstGeom prst="rect">
            <a:avLst/>
          </a:prstGeom>
          <a:noFill/>
        </p:spPr>
        <p:txBody>
          <a:bodyPr wrap="square" rtlCol="1">
            <a:spAutoFit/>
          </a:bodyPr>
          <a:lstStyle/>
          <a:p>
            <a:pPr algn="justLow">
              <a:lnSpc>
                <a:spcPct val="150000"/>
              </a:lnSpc>
            </a:pPr>
            <a:r>
              <a:rPr lang="ar-SA" sz="2200" dirty="0" smtClean="0">
                <a:cs typeface="PT Bold Heading" pitchFamily="2" charset="-78"/>
              </a:rPr>
              <a:t>يعرف تكبير عدسة كروية لجسم ما بأنه نسبة طول الصورة إلى طول الجسم ، ويساوي سالب بعد  الصورة عن العدسة مقسوماً على بعد الجسم عن العدسة .</a:t>
            </a:r>
            <a:endParaRPr lang="ar-SA" sz="2200" dirty="0">
              <a:cs typeface="PT Bold Heading" pitchFamily="2" charset="-78"/>
            </a:endParaRPr>
          </a:p>
        </p:txBody>
      </p:sp>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par>
                          <p:cTn id="14" fill="hold">
                            <p:stCondLst>
                              <p:cond delay="2000"/>
                            </p:stCondLst>
                            <p:childTnLst>
                              <p:par>
                                <p:cTn id="15" presetID="31" presetClass="entr" presetSubtype="0" fill="hold" nodeType="afterEffect">
                                  <p:stCondLst>
                                    <p:cond delay="0"/>
                                  </p:stCondLst>
                                  <p:iterate type="lt">
                                    <p:tmPct val="5000"/>
                                  </p:iterate>
                                  <p:childTnLst>
                                    <p:set>
                                      <p:cBhvr>
                                        <p:cTn id="16" dur="1" fill="hold">
                                          <p:stCondLst>
                                            <p:cond delay="0"/>
                                          </p:stCondLst>
                                        </p:cTn>
                                        <p:tgtEl>
                                          <p:spTgt spid="18433"/>
                                        </p:tgtEl>
                                        <p:attrNameLst>
                                          <p:attrName>style.visibility</p:attrName>
                                        </p:attrNameLst>
                                      </p:cBhvr>
                                      <p:to>
                                        <p:strVal val="visible"/>
                                      </p:to>
                                    </p:set>
                                    <p:anim calcmode="lin" valueType="num">
                                      <p:cBhvr>
                                        <p:cTn id="17" dur="1000" fill="hold"/>
                                        <p:tgtEl>
                                          <p:spTgt spid="18433"/>
                                        </p:tgtEl>
                                        <p:attrNameLst>
                                          <p:attrName>ppt_w</p:attrName>
                                        </p:attrNameLst>
                                      </p:cBhvr>
                                      <p:tavLst>
                                        <p:tav tm="0">
                                          <p:val>
                                            <p:fltVal val="0"/>
                                          </p:val>
                                        </p:tav>
                                        <p:tav tm="100000">
                                          <p:val>
                                            <p:strVal val="#ppt_w"/>
                                          </p:val>
                                        </p:tav>
                                      </p:tavLst>
                                    </p:anim>
                                    <p:anim calcmode="lin" valueType="num">
                                      <p:cBhvr>
                                        <p:cTn id="18" dur="1000" fill="hold"/>
                                        <p:tgtEl>
                                          <p:spTgt spid="18433"/>
                                        </p:tgtEl>
                                        <p:attrNameLst>
                                          <p:attrName>ppt_h</p:attrName>
                                        </p:attrNameLst>
                                      </p:cBhvr>
                                      <p:tavLst>
                                        <p:tav tm="0">
                                          <p:val>
                                            <p:fltVal val="0"/>
                                          </p:val>
                                        </p:tav>
                                        <p:tav tm="100000">
                                          <p:val>
                                            <p:strVal val="#ppt_h"/>
                                          </p:val>
                                        </p:tav>
                                      </p:tavLst>
                                    </p:anim>
                                    <p:anim calcmode="lin" valueType="num">
                                      <p:cBhvr>
                                        <p:cTn id="19" dur="1000" fill="hold"/>
                                        <p:tgtEl>
                                          <p:spTgt spid="18433"/>
                                        </p:tgtEl>
                                        <p:attrNameLst>
                                          <p:attrName>style.rotation</p:attrName>
                                        </p:attrNameLst>
                                      </p:cBhvr>
                                      <p:tavLst>
                                        <p:tav tm="0">
                                          <p:val>
                                            <p:fltVal val="90"/>
                                          </p:val>
                                        </p:tav>
                                        <p:tav tm="100000">
                                          <p:val>
                                            <p:fltVal val="0"/>
                                          </p:val>
                                        </p:tav>
                                      </p:tavLst>
                                    </p:anim>
                                    <p:animEffect transition="in" filter="fade">
                                      <p:cBhvr>
                                        <p:cTn id="20" dur="1000"/>
                                        <p:tgtEl>
                                          <p:spTgt spid="18433"/>
                                        </p:tgtEl>
                                      </p:cBhvr>
                                    </p:animEffect>
                                  </p:childTnLst>
                                </p:cTn>
                              </p:par>
                            </p:childTnLst>
                          </p:cTn>
                        </p:par>
                        <p:par>
                          <p:cTn id="21" fill="hold">
                            <p:stCondLst>
                              <p:cond delay="3000"/>
                            </p:stCondLst>
                            <p:childTnLst>
                              <p:par>
                                <p:cTn id="22" presetID="35" presetClass="entr" presetSubtype="0" fill="hold" grpId="0" nodeType="afterEffect">
                                  <p:stCondLst>
                                    <p:cond delay="0"/>
                                  </p:stCondLst>
                                  <p:iterate type="wd">
                                    <p:tmPct val="10000"/>
                                  </p:iterate>
                                  <p:childTnLst>
                                    <p:set>
                                      <p:cBhvr>
                                        <p:cTn id="23" dur="1" fill="hold">
                                          <p:stCondLst>
                                            <p:cond delay="0"/>
                                          </p:stCondLst>
                                        </p:cTn>
                                        <p:tgtEl>
                                          <p:spTgt spid="5"/>
                                        </p:tgtEl>
                                        <p:attrNameLst>
                                          <p:attrName>style.visibility</p:attrName>
                                        </p:attrNameLst>
                                      </p:cBhvr>
                                      <p:to>
                                        <p:strVal val="visible"/>
                                      </p:to>
                                    </p:set>
                                    <p:animEffect transition="in" filter="fade">
                                      <p:cBhvr>
                                        <p:cTn id="24" dur="2000"/>
                                        <p:tgtEl>
                                          <p:spTgt spid="5"/>
                                        </p:tgtEl>
                                      </p:cBhvr>
                                    </p:animEffect>
                                    <p:anim calcmode="lin" valueType="num">
                                      <p:cBhvr>
                                        <p:cTn id="25" dur="2000" fill="hold"/>
                                        <p:tgtEl>
                                          <p:spTgt spid="5"/>
                                        </p:tgtEl>
                                        <p:attrNameLst>
                                          <p:attrName>style.rotation</p:attrName>
                                        </p:attrNameLst>
                                      </p:cBhvr>
                                      <p:tavLst>
                                        <p:tav tm="0">
                                          <p:val>
                                            <p:fltVal val="720"/>
                                          </p:val>
                                        </p:tav>
                                        <p:tav tm="100000">
                                          <p:val>
                                            <p:fltVal val="0"/>
                                          </p:val>
                                        </p:tav>
                                      </p:tavLst>
                                    </p:anim>
                                    <p:anim calcmode="lin" valueType="num">
                                      <p:cBhvr>
                                        <p:cTn id="26" dur="2000" fill="hold"/>
                                        <p:tgtEl>
                                          <p:spTgt spid="5"/>
                                        </p:tgtEl>
                                        <p:attrNameLst>
                                          <p:attrName>ppt_h</p:attrName>
                                        </p:attrNameLst>
                                      </p:cBhvr>
                                      <p:tavLst>
                                        <p:tav tm="0">
                                          <p:val>
                                            <p:fltVal val="0"/>
                                          </p:val>
                                        </p:tav>
                                        <p:tav tm="100000">
                                          <p:val>
                                            <p:strVal val="#ppt_h"/>
                                          </p:val>
                                        </p:tav>
                                      </p:tavLst>
                                    </p:anim>
                                    <p:anim calcmode="lin" valueType="num">
                                      <p:cBhvr>
                                        <p:cTn id="27"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6" name="صورة 5" descr="simple-aqua-background-11899077.jpg"/>
          <p:cNvPicPr>
            <a:picLocks noChangeAspect="1"/>
          </p:cNvPicPr>
          <p:nvPr/>
        </p:nvPicPr>
        <p:blipFill>
          <a:blip r:embed="rId2"/>
          <a:srcRect b="9770"/>
          <a:stretch>
            <a:fillRect/>
          </a:stretch>
        </p:blipFill>
        <p:spPr>
          <a:xfrm>
            <a:off x="0" y="0"/>
            <a:ext cx="9144000" cy="6858000"/>
          </a:xfrm>
          <a:prstGeom prst="rect">
            <a:avLst/>
          </a:prstGeom>
        </p:spPr>
      </p:pic>
      <p:sp>
        <p:nvSpPr>
          <p:cNvPr id="8" name="مستطيل 4"/>
          <p:cNvSpPr>
            <a:spLocks noChangeArrowheads="1"/>
          </p:cNvSpPr>
          <p:nvPr/>
        </p:nvSpPr>
        <p:spPr bwMode="auto">
          <a:xfrm>
            <a:off x="4071934" y="1000108"/>
            <a:ext cx="4357718" cy="3462486"/>
          </a:xfrm>
          <a:prstGeom prst="rect">
            <a:avLst/>
          </a:prstGeom>
          <a:noFill/>
          <a:ln w="9525">
            <a:noFill/>
            <a:miter lim="800000"/>
            <a:headEnd/>
            <a:tailEnd/>
          </a:ln>
        </p:spPr>
        <p:txBody>
          <a:bodyPr wrap="square">
            <a:spAutoFit/>
          </a:bodyPr>
          <a:lstStyle/>
          <a:p>
            <a:pPr algn="justLow">
              <a:lnSpc>
                <a:spcPct val="150000"/>
              </a:lnSpc>
            </a:pPr>
            <a:r>
              <a:rPr lang="ar-SA" sz="2200" dirty="0">
                <a:cs typeface="PT Bold Heading" pitchFamily="2" charset="-78"/>
              </a:rPr>
              <a:t>تبدو </a:t>
            </a:r>
            <a:r>
              <a:rPr lang="ar-SA" sz="2200" dirty="0" smtClean="0">
                <a:cs typeface="PT Bold Heading" pitchFamily="2" charset="-78"/>
              </a:rPr>
              <a:t>الأشياء </a:t>
            </a:r>
            <a:r>
              <a:rPr lang="ar-SA" sz="2200" dirty="0">
                <a:cs typeface="PT Bold Heading" pitchFamily="2" charset="-78"/>
              </a:rPr>
              <a:t>التي تحت سطح الماء أقرب من البعد الحقيقي </a:t>
            </a:r>
            <a:r>
              <a:rPr lang="ar-SA" sz="2200" dirty="0" smtClean="0">
                <a:cs typeface="PT Bold Heading" pitchFamily="2" charset="-78"/>
              </a:rPr>
              <a:t>لها، </a:t>
            </a:r>
            <a:r>
              <a:rPr lang="ar-SA" sz="2200" dirty="0">
                <a:cs typeface="PT Bold Heading" pitchFamily="2" charset="-78"/>
              </a:rPr>
              <a:t>كما تبدو قدما الشخص الواقف في البركة أنهما تتحركان إلى الخلف </a:t>
            </a:r>
            <a:r>
              <a:rPr lang="ar-SA" sz="2200" dirty="0" smtClean="0">
                <a:cs typeface="PT Bold Heading" pitchFamily="2" charset="-78"/>
              </a:rPr>
              <a:t>والأمام ، </a:t>
            </a:r>
            <a:r>
              <a:rPr lang="ar-SA" sz="2200" dirty="0">
                <a:cs typeface="PT Bold Heading" pitchFamily="2" charset="-78"/>
              </a:rPr>
              <a:t>وتبدو الخطوط التي في قاع البركة تتمايل مع حركة الماء </a:t>
            </a:r>
            <a:r>
              <a:rPr lang="ar-SA" sz="2200" dirty="0" smtClean="0">
                <a:cs typeface="PT Bold Heading" pitchFamily="2" charset="-78"/>
              </a:rPr>
              <a:t>.</a:t>
            </a:r>
            <a:endParaRPr lang="ar-SA" sz="2200" dirty="0">
              <a:cs typeface="PT Bold Heading" pitchFamily="2" charset="-78"/>
            </a:endParaRPr>
          </a:p>
          <a:p>
            <a:pPr algn="justLow">
              <a:lnSpc>
                <a:spcPct val="150000"/>
              </a:lnSpc>
            </a:pPr>
            <a:endParaRPr lang="ar-SA" sz="800" dirty="0">
              <a:cs typeface="PT Bold Heading" pitchFamily="2" charset="-78"/>
            </a:endParaRPr>
          </a:p>
          <a:p>
            <a:pPr algn="ctr">
              <a:lnSpc>
                <a:spcPct val="150000"/>
              </a:lnSpc>
            </a:pPr>
            <a:r>
              <a:rPr lang="ar-SA" sz="2800" dirty="0">
                <a:ln>
                  <a:solidFill>
                    <a:schemeClr val="bg1"/>
                  </a:solidFill>
                </a:ln>
                <a:solidFill>
                  <a:srgbClr val="0711D7"/>
                </a:solidFill>
                <a:cs typeface="PT Bold Heading" pitchFamily="2" charset="-78"/>
              </a:rPr>
              <a:t>عللي السبب ؟ !!!!!</a:t>
            </a:r>
            <a:r>
              <a:rPr lang="en-US" sz="2800" dirty="0">
                <a:ln>
                  <a:solidFill>
                    <a:sysClr val="windowText" lastClr="000000"/>
                  </a:solidFill>
                </a:ln>
                <a:solidFill>
                  <a:schemeClr val="tx2">
                    <a:lumMod val="20000"/>
                    <a:lumOff val="80000"/>
                  </a:schemeClr>
                </a:solidFill>
                <a:cs typeface="PT Bold Heading" pitchFamily="2" charset="-78"/>
              </a:rPr>
              <a:t>  </a:t>
            </a:r>
            <a:endParaRPr lang="ar-SA" sz="2800" dirty="0">
              <a:ln>
                <a:solidFill>
                  <a:sysClr val="windowText" lastClr="000000"/>
                </a:solidFill>
              </a:ln>
              <a:solidFill>
                <a:schemeClr val="tx2">
                  <a:lumMod val="20000"/>
                  <a:lumOff val="80000"/>
                </a:schemeClr>
              </a:solidFill>
              <a:cs typeface="PT Bold Heading" pitchFamily="2" charset="-78"/>
            </a:endParaRPr>
          </a:p>
        </p:txBody>
      </p:sp>
      <p:sp>
        <p:nvSpPr>
          <p:cNvPr id="9" name="مربع نص 8"/>
          <p:cNvSpPr txBox="1"/>
          <p:nvPr/>
        </p:nvSpPr>
        <p:spPr>
          <a:xfrm>
            <a:off x="1214414" y="4786322"/>
            <a:ext cx="5143536" cy="1569660"/>
          </a:xfrm>
          <a:prstGeom prst="rect">
            <a:avLst/>
          </a:prstGeom>
          <a:noFill/>
        </p:spPr>
        <p:txBody>
          <a:bodyPr wrap="square" rtlCol="1">
            <a:spAutoFit/>
          </a:bodyPr>
          <a:lstStyle/>
          <a:p>
            <a:pPr algn="ctr">
              <a:lnSpc>
                <a:spcPct val="150000"/>
              </a:lnSpc>
            </a:pPr>
            <a:r>
              <a:rPr lang="ar-SA" sz="3200" dirty="0" smtClean="0">
                <a:ln>
                  <a:solidFill>
                    <a:schemeClr val="bg1"/>
                  </a:solidFill>
                </a:ln>
                <a:solidFill>
                  <a:schemeClr val="accent4">
                    <a:lumMod val="75000"/>
                  </a:schemeClr>
                </a:solidFill>
                <a:cs typeface="PT Bold Heading" pitchFamily="2" charset="-78"/>
              </a:rPr>
              <a:t>لأن </a:t>
            </a:r>
            <a:r>
              <a:rPr lang="ar-SA" sz="2800" dirty="0" smtClean="0">
                <a:ln>
                  <a:solidFill>
                    <a:schemeClr val="bg1"/>
                  </a:solidFill>
                </a:ln>
                <a:solidFill>
                  <a:schemeClr val="accent4">
                    <a:lumMod val="75000"/>
                  </a:schemeClr>
                </a:solidFill>
                <a:cs typeface="PT Bold Heading" pitchFamily="2" charset="-78"/>
              </a:rPr>
              <a:t>الضوء يغير اتجاهه عند مروره من الماء إلى الهواء أو العكس</a:t>
            </a:r>
            <a:r>
              <a:rPr lang="ar-SA" sz="3200" dirty="0" smtClean="0">
                <a:ln>
                  <a:solidFill>
                    <a:schemeClr val="bg1"/>
                  </a:solidFill>
                </a:ln>
                <a:solidFill>
                  <a:schemeClr val="accent4">
                    <a:lumMod val="75000"/>
                  </a:schemeClr>
                </a:solidFill>
                <a:cs typeface="PT Bold Heading" pitchFamily="2" charset="-78"/>
              </a:rPr>
              <a:t> .</a:t>
            </a:r>
            <a:endParaRPr lang="ar-SA" sz="3200" dirty="0">
              <a:ln>
                <a:solidFill>
                  <a:schemeClr val="bg1"/>
                </a:solidFill>
              </a:ln>
              <a:solidFill>
                <a:schemeClr val="accent4">
                  <a:lumMod val="75000"/>
                </a:schemeClr>
              </a:solidFill>
              <a:cs typeface="PT Bold Heading" pitchFamily="2" charset="-78"/>
            </a:endParaRPr>
          </a:p>
        </p:txBody>
      </p:sp>
      <p:pic>
        <p:nvPicPr>
          <p:cNvPr id="49153" name="Picture 1" descr="ANd9GcQv1YY_nBT-kemcFOfbMIKj7usWk4fsJC7vkxXtnu8IphhIH6VB"/>
          <p:cNvPicPr>
            <a:picLocks noChangeAspect="1" noChangeArrowheads="1"/>
          </p:cNvPicPr>
          <p:nvPr/>
        </p:nvPicPr>
        <p:blipFill>
          <a:blip r:embed="rId3"/>
          <a:srcRect/>
          <a:stretch>
            <a:fillRect/>
          </a:stretch>
        </p:blipFill>
        <p:spPr bwMode="auto">
          <a:xfrm>
            <a:off x="214282" y="1142984"/>
            <a:ext cx="3752850" cy="3071834"/>
          </a:xfrm>
          <a:prstGeom prst="rect">
            <a:avLst/>
          </a:prstGeom>
          <a:noFill/>
          <a:ln w="9525">
            <a:noFill/>
            <a:miter lim="800000"/>
            <a:headEnd/>
            <a:tailEnd/>
          </a:ln>
        </p:spPr>
      </p:pic>
      <p:pic>
        <p:nvPicPr>
          <p:cNvPr id="49154" name="Picture 2" descr="hqdefault"/>
          <p:cNvPicPr>
            <a:picLocks noChangeAspect="1" noChangeArrowheads="1"/>
          </p:cNvPicPr>
          <p:nvPr/>
        </p:nvPicPr>
        <p:blipFill>
          <a:blip r:embed="rId4"/>
          <a:srcRect l="56853" t="52702"/>
          <a:stretch>
            <a:fillRect/>
          </a:stretch>
        </p:blipFill>
        <p:spPr bwMode="auto">
          <a:xfrm>
            <a:off x="6715140" y="4857759"/>
            <a:ext cx="2109111" cy="1736915"/>
          </a:xfrm>
          <a:prstGeom prst="rect">
            <a:avLst/>
          </a:prstGeom>
          <a:noFill/>
          <a:ln w="9525">
            <a:noFill/>
            <a:miter lim="800000"/>
            <a:headEnd/>
            <a:tailEnd/>
          </a:ln>
        </p:spPr>
      </p:pic>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par>
                          <p:cTn id="8" fill="hold">
                            <p:stCondLst>
                              <p:cond delay="500"/>
                            </p:stCondLst>
                            <p:childTnLst>
                              <p:par>
                                <p:cTn id="9" presetID="39" presetClass="entr" presetSubtype="0" accel="100000" fill="hold" nodeType="afterEffect">
                                  <p:stCondLst>
                                    <p:cond delay="0"/>
                                  </p:stCondLst>
                                  <p:childTnLst>
                                    <p:set>
                                      <p:cBhvr>
                                        <p:cTn id="10" dur="1" fill="hold">
                                          <p:stCondLst>
                                            <p:cond delay="0"/>
                                          </p:stCondLst>
                                        </p:cTn>
                                        <p:tgtEl>
                                          <p:spTgt spid="49153"/>
                                        </p:tgtEl>
                                        <p:attrNameLst>
                                          <p:attrName>style.visibility</p:attrName>
                                        </p:attrNameLst>
                                      </p:cBhvr>
                                      <p:to>
                                        <p:strVal val="visible"/>
                                      </p:to>
                                    </p:set>
                                    <p:anim calcmode="lin" valueType="num">
                                      <p:cBhvr>
                                        <p:cTn id="11" dur="500" fill="hold"/>
                                        <p:tgtEl>
                                          <p:spTgt spid="49153"/>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49153"/>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49153"/>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49153"/>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17" presetClass="entr" presetSubtype="10" fill="hold" nodeType="afterEffect">
                                  <p:stCondLst>
                                    <p:cond delay="0"/>
                                  </p:stCondLst>
                                  <p:childTnLst>
                                    <p:set>
                                      <p:cBhvr>
                                        <p:cTn id="17" dur="1" fill="hold">
                                          <p:stCondLst>
                                            <p:cond delay="0"/>
                                          </p:stCondLst>
                                        </p:cTn>
                                        <p:tgtEl>
                                          <p:spTgt spid="49154"/>
                                        </p:tgtEl>
                                        <p:attrNameLst>
                                          <p:attrName>style.visibility</p:attrName>
                                        </p:attrNameLst>
                                      </p:cBhvr>
                                      <p:to>
                                        <p:strVal val="visible"/>
                                      </p:to>
                                    </p:set>
                                    <p:anim calcmode="lin" valueType="num">
                                      <p:cBhvr>
                                        <p:cTn id="18" dur="500" fill="hold"/>
                                        <p:tgtEl>
                                          <p:spTgt spid="49154"/>
                                        </p:tgtEl>
                                        <p:attrNameLst>
                                          <p:attrName>ppt_w</p:attrName>
                                        </p:attrNameLst>
                                      </p:cBhvr>
                                      <p:tavLst>
                                        <p:tav tm="0">
                                          <p:val>
                                            <p:fltVal val="0"/>
                                          </p:val>
                                        </p:tav>
                                        <p:tav tm="100000">
                                          <p:val>
                                            <p:strVal val="#ppt_w"/>
                                          </p:val>
                                        </p:tav>
                                      </p:tavLst>
                                    </p:anim>
                                    <p:anim calcmode="lin" valueType="num">
                                      <p:cBhvr>
                                        <p:cTn id="19" dur="500" fill="hold"/>
                                        <p:tgtEl>
                                          <p:spTgt spid="49154"/>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52" presetClass="entr" presetSubtype="0" fill="hold" grpId="0" nodeType="clickEffect">
                                  <p:stCondLst>
                                    <p:cond delay="0"/>
                                  </p:stCondLst>
                                  <p:iterate type="wd">
                                    <p:tmPct val="10000"/>
                                  </p:iterate>
                                  <p:childTnLst>
                                    <p:set>
                                      <p:cBhvr>
                                        <p:cTn id="23" dur="1" fill="hold">
                                          <p:stCondLst>
                                            <p:cond delay="0"/>
                                          </p:stCondLst>
                                        </p:cTn>
                                        <p:tgtEl>
                                          <p:spTgt spid="9"/>
                                        </p:tgtEl>
                                        <p:attrNameLst>
                                          <p:attrName>style.visibility</p:attrName>
                                        </p:attrNameLst>
                                      </p:cBhvr>
                                      <p:to>
                                        <p:strVal val="visible"/>
                                      </p:to>
                                    </p:set>
                                    <p:animScale>
                                      <p:cBhvr>
                                        <p:cTn id="24"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9"/>
                                        </p:tgtEl>
                                        <p:attrNameLst>
                                          <p:attrName>ppt_x</p:attrName>
                                          <p:attrName>ppt_y</p:attrName>
                                        </p:attrNameLst>
                                      </p:cBhvr>
                                    </p:animMotion>
                                    <p:animEffect transition="in" filter="fade">
                                      <p:cBhvr>
                                        <p:cTn id="2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مربع نص 1"/>
          <p:cNvSpPr txBox="1"/>
          <p:nvPr/>
        </p:nvSpPr>
        <p:spPr>
          <a:xfrm>
            <a:off x="2071670" y="171426"/>
            <a:ext cx="5143536" cy="584775"/>
          </a:xfrm>
          <a:prstGeom prst="rect">
            <a:avLst/>
          </a:prstGeom>
          <a:noFill/>
        </p:spPr>
        <p:txBody>
          <a:bodyPr wrap="square" rtlCol="1">
            <a:spAutoFit/>
          </a:bodyPr>
          <a:lstStyle/>
          <a:p>
            <a:pPr algn="justLow"/>
            <a:r>
              <a:rPr lang="ar-SA"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PT Bold Heading" pitchFamily="2" charset="-78"/>
              </a:rPr>
              <a:t>العدسات المحدبة والصور الحقيقية</a:t>
            </a:r>
            <a:endParaRPr lang="ar-SA"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PT Bold Heading" pitchFamily="2" charset="-78"/>
            </a:endParaRPr>
          </a:p>
        </p:txBody>
      </p:sp>
      <p:sp>
        <p:nvSpPr>
          <p:cNvPr id="4" name="مربع نص 3"/>
          <p:cNvSpPr txBox="1"/>
          <p:nvPr/>
        </p:nvSpPr>
        <p:spPr>
          <a:xfrm>
            <a:off x="428596" y="914378"/>
            <a:ext cx="8358246" cy="1061829"/>
          </a:xfrm>
          <a:prstGeom prst="rect">
            <a:avLst/>
          </a:prstGeom>
          <a:noFill/>
        </p:spPr>
        <p:txBody>
          <a:bodyPr wrap="square" rtlCol="1">
            <a:spAutoFit/>
          </a:bodyPr>
          <a:lstStyle/>
          <a:p>
            <a:pPr algn="justLow"/>
            <a:r>
              <a:rPr lang="ar-SA" sz="2100" dirty="0" smtClean="0">
                <a:cs typeface="PT Bold Heading" pitchFamily="2" charset="-78"/>
              </a:rPr>
              <a:t>يمكن إشعال ورقة أو ألياف خشبية  بتكوين صورة للشمس عليها، لأن أشعة الشمس تصل إلى الأرض بصورة متوازية تقريباً ، وتتجمع الأشعة بعد انكسارها بواسطة العدسة عند البؤرة </a:t>
            </a:r>
            <a:r>
              <a:rPr lang="en-US" sz="2100" dirty="0" smtClean="0">
                <a:cs typeface="PT Bold Heading" pitchFamily="2" charset="-78"/>
              </a:rPr>
              <a:t>F</a:t>
            </a:r>
            <a:r>
              <a:rPr lang="ar-SA" sz="2100" dirty="0" smtClean="0">
                <a:cs typeface="PT Bold Heading" pitchFamily="2" charset="-78"/>
              </a:rPr>
              <a:t> للعدسة .</a:t>
            </a:r>
            <a:endParaRPr lang="ar-SA" sz="2100" dirty="0">
              <a:cs typeface="PT Bold Heading" pitchFamily="2" charset="-78"/>
            </a:endParaRPr>
          </a:p>
        </p:txBody>
      </p:sp>
      <p:pic>
        <p:nvPicPr>
          <p:cNvPr id="5" name="Burning up the paper with a magnifying glass.wmv">
            <a:hlinkClick r:id="" action="ppaction://media"/>
          </p:cNvPr>
          <p:cNvPicPr>
            <a:picLocks noRot="1" noChangeAspect="1"/>
          </p:cNvPicPr>
          <p:nvPr>
            <a:videoFile r:link="rId1"/>
          </p:nvPr>
        </p:nvPicPr>
        <p:blipFill>
          <a:blip r:embed="rId4"/>
          <a:stretch>
            <a:fillRect/>
          </a:stretch>
        </p:blipFill>
        <p:spPr>
          <a:xfrm>
            <a:off x="1643042" y="2143116"/>
            <a:ext cx="6215106" cy="3558418"/>
          </a:xfrm>
          <a:prstGeom prst="rect">
            <a:avLst/>
          </a:prstGeom>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47" presetClass="entr" presetSubtype="0" fill="hold" grpId="0" nodeType="afterEffect">
                                  <p:stCondLst>
                                    <p:cond delay="0"/>
                                  </p:stCondLst>
                                  <p:iterate type="wd">
                                    <p:tmPct val="10000"/>
                                  </p:iterate>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par>
                          <p:cTn id="17" fill="hold">
                            <p:stCondLst>
                              <p:cond delay="4600"/>
                            </p:stCondLst>
                            <p:childTnLst>
                              <p:par>
                                <p:cTn id="18" presetID="1" presetClass="mediacall" presetSubtype="0" fill="hold" nodeType="afterEffect">
                                  <p:stCondLst>
                                    <p:cond delay="0"/>
                                  </p:stCondLst>
                                  <p:childTnLst>
                                    <p:cmd type="call" cmd="playFrom(0.0)">
                                      <p:cBhvr>
                                        <p:cTn id="19" dur="4374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showWhenStopped="0">
                <p:cTn id="20" fill="hold" display="0">
                  <p:stCondLst>
                    <p:cond delay="indefinite"/>
                  </p:stCondLst>
                  <p:endCondLst>
                    <p:cond evt="onNext" delay="0">
                      <p:tgtEl>
                        <p:sldTgt/>
                      </p:tgtEl>
                    </p:cond>
                    <p:cond evt="onPrev" delay="0">
                      <p:tgtEl>
                        <p:sldTgt/>
                      </p:tgtEl>
                    </p:cond>
                  </p:endCondLst>
                </p:cTn>
                <p:tgtEl>
                  <p:spTgt spid="5"/>
                </p:tgtEl>
              </p:cMediaNode>
            </p:video>
            <p:seq concurrent="1" nextAc="seek">
              <p:cTn id="21" restart="whenNotActive" fill="hold" evtFilter="cancelBubble" nodeType="interactiveSeq">
                <p:stCondLst>
                  <p:cond evt="onClick" delay="0">
                    <p:tgtEl>
                      <p:spTgt spid="5"/>
                    </p:tgtEl>
                  </p:cond>
                </p:stCondLst>
                <p:endSync evt="end" delay="0">
                  <p:rtn val="all"/>
                </p:endSync>
                <p:childTnLst>
                  <p:par>
                    <p:cTn id="22" fill="hold">
                      <p:stCondLst>
                        <p:cond delay="0"/>
                      </p:stCondLst>
                      <p:childTnLst>
                        <p:par>
                          <p:cTn id="23" fill="hold">
                            <p:stCondLst>
                              <p:cond delay="0"/>
                            </p:stCondLst>
                            <p:childTnLst>
                              <p:par>
                                <p:cTn id="24" presetID="2" presetClass="mediacall" presetSubtype="0" fill="hold" nodeType="clickEffect">
                                  <p:stCondLst>
                                    <p:cond delay="0"/>
                                  </p:stCondLst>
                                  <p:childTnLst>
                                    <p:cmd type="call" cmd="togglePause">
                                      <p:cBhvr>
                                        <p:cTn id="25" dur="1" fill="hold"/>
                                        <p:tgtEl>
                                          <p:spTgt spid="5"/>
                                        </p:tgtEl>
                                      </p:cBhvr>
                                    </p:cmd>
                                  </p:childTnLst>
                                </p:cTn>
                              </p:par>
                            </p:childTnLst>
                          </p:cTn>
                        </p:par>
                      </p:childTnLst>
                    </p:cTn>
                  </p:par>
                </p:childTnLst>
              </p:cTn>
              <p:nextCondLst>
                <p:cond evt="onClick" delay="0">
                  <p:tgtEl>
                    <p:spTgt spid="5"/>
                  </p:tgtEl>
                </p:cond>
              </p:nextCondLst>
            </p:seq>
          </p:childTnLst>
        </p:cTn>
      </p:par>
    </p:tnLst>
    <p:bldLst>
      <p:bldP spid="2"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مستطيل 5"/>
          <p:cNvSpPr/>
          <p:nvPr/>
        </p:nvSpPr>
        <p:spPr>
          <a:xfrm>
            <a:off x="285720" y="148216"/>
            <a:ext cx="9143999"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kumimoji="0" lang="ar-SA" sz="5400" b="1" i="0" u="none" strike="noStrike" kern="1200" cap="none" spc="0" normalizeH="0" baseline="0" noProof="0" dirty="0" smtClean="0">
                <a:ln w="11430"/>
                <a:solidFill>
                  <a:schemeClr val="bg2"/>
                </a:solidFill>
                <a:effectLst>
                  <a:outerShdw blurRad="50800" dist="39000" dir="5460000" algn="tl">
                    <a:srgbClr val="000000">
                      <a:alpha val="38000"/>
                    </a:srgbClr>
                  </a:outerShdw>
                </a:effectLst>
                <a:uLnTx/>
                <a:uFillTx/>
                <a:latin typeface="+mj-lt"/>
                <a:ea typeface="+mj-ea"/>
                <a:cs typeface="PT Bold Heading" pitchFamily="2" charset="-78"/>
              </a:rPr>
              <a:t>مخطـط</a:t>
            </a:r>
            <a:r>
              <a:rPr kumimoji="0" lang="ar-SA" sz="5400" b="1" i="0" u="none" strike="noStrike" kern="1200" cap="none" spc="0" normalizeH="0" noProof="0" dirty="0" smtClean="0">
                <a:ln w="11430"/>
                <a:solidFill>
                  <a:schemeClr val="bg2"/>
                </a:solidFill>
                <a:effectLst>
                  <a:outerShdw blurRad="50800" dist="39000" dir="5460000" algn="tl">
                    <a:srgbClr val="000000">
                      <a:alpha val="38000"/>
                    </a:srgbClr>
                  </a:outerShdw>
                </a:effectLst>
                <a:uLnTx/>
                <a:uFillTx/>
                <a:latin typeface="+mj-lt"/>
                <a:ea typeface="+mj-ea"/>
                <a:cs typeface="PT Bold Heading" pitchFamily="2" charset="-78"/>
              </a:rPr>
              <a:t> الأشعـة</a:t>
            </a:r>
            <a:endParaRPr lang="ar-SA" sz="5400" b="1" cap="none" spc="0" dirty="0">
              <a:ln w="11430"/>
              <a:solidFill>
                <a:schemeClr val="bg2"/>
              </a:solidFill>
              <a:effectLst>
                <a:outerShdw blurRad="50800" dist="39000" dir="5460000" algn="tl">
                  <a:srgbClr val="000000">
                    <a:alpha val="38000"/>
                  </a:srgbClr>
                </a:outerShdw>
              </a:effectLst>
              <a:cs typeface="PT Bold Heading" pitchFamily="2" charset="-78"/>
            </a:endParaRPr>
          </a:p>
        </p:txBody>
      </p:sp>
      <p:cxnSp>
        <p:nvCxnSpPr>
          <p:cNvPr id="10" name="رابط مستقيم 9"/>
          <p:cNvCxnSpPr/>
          <p:nvPr/>
        </p:nvCxnSpPr>
        <p:spPr>
          <a:xfrm>
            <a:off x="179512" y="3501008"/>
            <a:ext cx="8784976" cy="0"/>
          </a:xfrm>
          <a:prstGeom prst="line">
            <a:avLst/>
          </a:prstGeom>
          <a:ln w="10160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3" name="مجموعة 29"/>
          <p:cNvGrpSpPr/>
          <p:nvPr/>
        </p:nvGrpSpPr>
        <p:grpSpPr>
          <a:xfrm>
            <a:off x="4427984" y="1484784"/>
            <a:ext cx="432048" cy="3888432"/>
            <a:chOff x="4427984" y="1484784"/>
            <a:chExt cx="432048" cy="3888432"/>
          </a:xfrm>
        </p:grpSpPr>
        <p:cxnSp>
          <p:nvCxnSpPr>
            <p:cNvPr id="12" name="رابط مستقيم 11"/>
            <p:cNvCxnSpPr/>
            <p:nvPr/>
          </p:nvCxnSpPr>
          <p:spPr>
            <a:xfrm rot="5400000">
              <a:off x="2699792" y="3429000"/>
              <a:ext cx="3888432" cy="0"/>
            </a:xfrm>
            <a:prstGeom prst="line">
              <a:avLst/>
            </a:prstGeom>
            <a:ln w="1016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6200000" flipV="1">
              <a:off x="4608004" y="1520788"/>
              <a:ext cx="288032" cy="216024"/>
            </a:xfrm>
            <a:prstGeom prst="line">
              <a:avLst/>
            </a:prstGeom>
            <a:ln w="1016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6200000" flipV="1">
              <a:off x="4391980" y="5121188"/>
              <a:ext cx="288032" cy="216024"/>
            </a:xfrm>
            <a:prstGeom prst="line">
              <a:avLst/>
            </a:prstGeom>
            <a:ln w="1016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5400000" flipH="1" flipV="1">
              <a:off x="4391980" y="1520788"/>
              <a:ext cx="288032" cy="216024"/>
            </a:xfrm>
            <a:prstGeom prst="line">
              <a:avLst/>
            </a:prstGeom>
            <a:ln w="1016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5400000" flipH="1" flipV="1">
              <a:off x="4608004" y="5121188"/>
              <a:ext cx="288032" cy="216024"/>
            </a:xfrm>
            <a:prstGeom prst="line">
              <a:avLst/>
            </a:prstGeom>
            <a:ln w="1016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4" name="مجموعة 30"/>
          <p:cNvGrpSpPr/>
          <p:nvPr/>
        </p:nvGrpSpPr>
        <p:grpSpPr>
          <a:xfrm>
            <a:off x="1691680" y="3356992"/>
            <a:ext cx="5904656" cy="288032"/>
            <a:chOff x="1691680" y="3356992"/>
            <a:chExt cx="5904656" cy="288032"/>
          </a:xfrm>
        </p:grpSpPr>
        <p:sp>
          <p:nvSpPr>
            <p:cNvPr id="18" name="شكل بيضاوي 17"/>
            <p:cNvSpPr/>
            <p:nvPr/>
          </p:nvSpPr>
          <p:spPr>
            <a:xfrm>
              <a:off x="6012160" y="3356992"/>
              <a:ext cx="144016" cy="2880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شكل بيضاوي 18"/>
            <p:cNvSpPr/>
            <p:nvPr/>
          </p:nvSpPr>
          <p:spPr>
            <a:xfrm>
              <a:off x="7452320" y="3356992"/>
              <a:ext cx="144016" cy="2880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4" name="شكل بيضاوي 23"/>
            <p:cNvSpPr/>
            <p:nvPr/>
          </p:nvSpPr>
          <p:spPr>
            <a:xfrm>
              <a:off x="3131840" y="3356992"/>
              <a:ext cx="144016" cy="2880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5" name="شكل بيضاوي 24"/>
            <p:cNvSpPr/>
            <p:nvPr/>
          </p:nvSpPr>
          <p:spPr>
            <a:xfrm>
              <a:off x="1691680" y="3356992"/>
              <a:ext cx="144016" cy="2880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5" name="مجموعة 31"/>
          <p:cNvGrpSpPr/>
          <p:nvPr/>
        </p:nvGrpSpPr>
        <p:grpSpPr>
          <a:xfrm>
            <a:off x="1475656" y="3645024"/>
            <a:ext cx="6300192" cy="360040"/>
            <a:chOff x="1475656" y="3645024"/>
            <a:chExt cx="6300192" cy="360040"/>
          </a:xfrm>
        </p:grpSpPr>
        <p:sp>
          <p:nvSpPr>
            <p:cNvPr id="26" name="عنوان 1"/>
            <p:cNvSpPr txBox="1">
              <a:spLocks/>
            </p:cNvSpPr>
            <p:nvPr/>
          </p:nvSpPr>
          <p:spPr>
            <a:xfrm>
              <a:off x="1475656" y="3645024"/>
              <a:ext cx="539552" cy="36004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rgbClr val="FFFF00"/>
                  </a:solidFill>
                  <a:effectLst/>
                  <a:uLnTx/>
                  <a:uFillTx/>
                  <a:latin typeface="+mj-lt"/>
                  <a:ea typeface="+mj-ea"/>
                  <a:cs typeface="+mj-cs"/>
                </a:rPr>
                <a:t>2F</a:t>
              </a:r>
              <a:endParaRPr kumimoji="0" lang="ar-SA" sz="2000" b="1" i="0" u="none" strike="noStrike" kern="1200" cap="none" spc="0" normalizeH="0" baseline="0" noProof="0" dirty="0">
                <a:ln>
                  <a:noFill/>
                </a:ln>
                <a:solidFill>
                  <a:srgbClr val="FFFF00"/>
                </a:solidFill>
                <a:effectLst/>
                <a:uLnTx/>
                <a:uFillTx/>
                <a:latin typeface="+mj-lt"/>
                <a:ea typeface="+mj-ea"/>
                <a:cs typeface="+mj-cs"/>
              </a:endParaRPr>
            </a:p>
          </p:txBody>
        </p:sp>
        <p:sp>
          <p:nvSpPr>
            <p:cNvPr id="27" name="عنوان 1"/>
            <p:cNvSpPr txBox="1">
              <a:spLocks/>
            </p:cNvSpPr>
            <p:nvPr/>
          </p:nvSpPr>
          <p:spPr>
            <a:xfrm>
              <a:off x="7236296" y="3645024"/>
              <a:ext cx="539552" cy="36004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rgbClr val="FFFF00"/>
                  </a:solidFill>
                  <a:effectLst/>
                  <a:uLnTx/>
                  <a:uFillTx/>
                  <a:latin typeface="+mj-lt"/>
                  <a:ea typeface="+mj-ea"/>
                  <a:cs typeface="+mj-cs"/>
                </a:rPr>
                <a:t>2F</a:t>
              </a:r>
              <a:endParaRPr kumimoji="0" lang="ar-SA" sz="2000" b="1" i="0" u="none" strike="noStrike" kern="1200" cap="none" spc="0" normalizeH="0" baseline="0" noProof="0" dirty="0">
                <a:ln>
                  <a:noFill/>
                </a:ln>
                <a:solidFill>
                  <a:srgbClr val="FFFF00"/>
                </a:solidFill>
                <a:effectLst/>
                <a:uLnTx/>
                <a:uFillTx/>
                <a:latin typeface="+mj-lt"/>
                <a:ea typeface="+mj-ea"/>
                <a:cs typeface="+mj-cs"/>
              </a:endParaRPr>
            </a:p>
          </p:txBody>
        </p:sp>
        <p:sp>
          <p:nvSpPr>
            <p:cNvPr id="28" name="عنوان 1"/>
            <p:cNvSpPr txBox="1">
              <a:spLocks/>
            </p:cNvSpPr>
            <p:nvPr/>
          </p:nvSpPr>
          <p:spPr>
            <a:xfrm>
              <a:off x="5796136" y="3645024"/>
              <a:ext cx="539552" cy="36004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rgbClr val="FFFF00"/>
                  </a:solidFill>
                  <a:effectLst/>
                  <a:uLnTx/>
                  <a:uFillTx/>
                  <a:latin typeface="+mj-lt"/>
                  <a:ea typeface="+mj-ea"/>
                  <a:cs typeface="+mj-cs"/>
                </a:rPr>
                <a:t>F</a:t>
              </a:r>
              <a:endParaRPr kumimoji="0" lang="ar-SA" sz="2000" b="1" i="0" u="none" strike="noStrike" kern="1200" cap="none" spc="0" normalizeH="0" baseline="0" noProof="0" dirty="0">
                <a:ln>
                  <a:noFill/>
                </a:ln>
                <a:solidFill>
                  <a:srgbClr val="FFFF00"/>
                </a:solidFill>
                <a:effectLst/>
                <a:uLnTx/>
                <a:uFillTx/>
                <a:latin typeface="+mj-lt"/>
                <a:ea typeface="+mj-ea"/>
                <a:cs typeface="+mj-cs"/>
              </a:endParaRPr>
            </a:p>
          </p:txBody>
        </p:sp>
        <p:sp>
          <p:nvSpPr>
            <p:cNvPr id="29" name="عنوان 1"/>
            <p:cNvSpPr txBox="1">
              <a:spLocks/>
            </p:cNvSpPr>
            <p:nvPr/>
          </p:nvSpPr>
          <p:spPr>
            <a:xfrm>
              <a:off x="2915816" y="3645024"/>
              <a:ext cx="539552" cy="36004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rgbClr val="FFFF00"/>
                  </a:solidFill>
                  <a:effectLst/>
                  <a:uLnTx/>
                  <a:uFillTx/>
                  <a:latin typeface="+mj-lt"/>
                  <a:ea typeface="+mj-ea"/>
                  <a:cs typeface="+mj-cs"/>
                </a:rPr>
                <a:t>F</a:t>
              </a:r>
              <a:endParaRPr kumimoji="0" lang="ar-SA" sz="2000" b="1" i="0" u="none" strike="noStrike" kern="1200" cap="none" spc="0" normalizeH="0" baseline="0" noProof="0" dirty="0">
                <a:ln>
                  <a:noFill/>
                </a:ln>
                <a:solidFill>
                  <a:srgbClr val="FFFF00"/>
                </a:solidFill>
                <a:effectLst/>
                <a:uLnTx/>
                <a:uFillTx/>
                <a:latin typeface="+mj-lt"/>
                <a:ea typeface="+mj-ea"/>
                <a:cs typeface="+mj-cs"/>
              </a:endParaRPr>
            </a:p>
          </p:txBody>
        </p:sp>
      </p:gr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up)">
                                      <p:cBhvr>
                                        <p:cTn id="28" dur="500"/>
                                        <p:tgtEl>
                                          <p:spTgt spid="3"/>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مستطيل 5"/>
          <p:cNvSpPr/>
          <p:nvPr/>
        </p:nvSpPr>
        <p:spPr>
          <a:xfrm>
            <a:off x="2714612" y="357166"/>
            <a:ext cx="4357685"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5400" b="1" dirty="0" smtClean="0">
                <a:ln w="11430"/>
                <a:solidFill>
                  <a:schemeClr val="bg2"/>
                </a:solidFill>
                <a:effectLst>
                  <a:outerShdw blurRad="50800" dist="39000" dir="5460000" algn="tl">
                    <a:srgbClr val="000000">
                      <a:alpha val="38000"/>
                    </a:srgbClr>
                  </a:outerShdw>
                </a:effectLst>
                <a:latin typeface="+mj-lt"/>
                <a:ea typeface="+mj-ea"/>
                <a:cs typeface="PT Bold Heading" pitchFamily="2" charset="-78"/>
              </a:rPr>
              <a:t>الأشعــــة</a:t>
            </a:r>
            <a:endParaRPr lang="ar-SA" sz="5400" b="1" dirty="0">
              <a:ln w="11430"/>
              <a:solidFill>
                <a:schemeClr val="bg2"/>
              </a:solidFill>
              <a:effectLst>
                <a:outerShdw blurRad="50800" dist="39000" dir="5460000" algn="tl">
                  <a:srgbClr val="000000">
                    <a:alpha val="38000"/>
                  </a:srgbClr>
                </a:outerShdw>
              </a:effectLst>
              <a:latin typeface="+mj-lt"/>
              <a:ea typeface="+mj-ea"/>
              <a:cs typeface="PT Bold Heading" pitchFamily="2" charset="-78"/>
            </a:endParaRPr>
          </a:p>
        </p:txBody>
      </p:sp>
      <p:sp>
        <p:nvSpPr>
          <p:cNvPr id="10" name="مستطيل 9"/>
          <p:cNvSpPr/>
          <p:nvPr/>
        </p:nvSpPr>
        <p:spPr>
          <a:xfrm>
            <a:off x="785786" y="1785926"/>
            <a:ext cx="7715272" cy="830997"/>
          </a:xfrm>
          <a:prstGeom prst="rect">
            <a:avLst/>
          </a:prstGeom>
        </p:spPr>
        <p:txBody>
          <a:bodyPr wrap="square">
            <a:spAutoFit/>
          </a:bodyPr>
          <a:lstStyle/>
          <a:p>
            <a:pPr lvl="0" algn="justLow">
              <a:spcBef>
                <a:spcPct val="0"/>
              </a:spcBef>
              <a:defRPr/>
            </a:pPr>
            <a:r>
              <a:rPr lang="ar-SA" sz="2400" dirty="0" smtClean="0">
                <a:ln>
                  <a:solidFill>
                    <a:schemeClr val="tx1"/>
                  </a:solidFill>
                </a:ln>
                <a:solidFill>
                  <a:schemeClr val="accent2">
                    <a:lumMod val="20000"/>
                    <a:lumOff val="80000"/>
                  </a:schemeClr>
                </a:solidFill>
                <a:cs typeface="PT Bold Heading" pitchFamily="2" charset="-78"/>
              </a:rPr>
              <a:t>لرسم صورة جسم يجب تتبع شعاعين تسقط من رأس الجسم وتنعكس وتتلاقى في نقطة تمثل رأس الصورة :</a:t>
            </a:r>
            <a:endParaRPr lang="ar-SA" sz="2400" dirty="0">
              <a:ln>
                <a:solidFill>
                  <a:schemeClr val="tx1"/>
                </a:solidFill>
              </a:ln>
              <a:solidFill>
                <a:schemeClr val="accent2">
                  <a:lumMod val="20000"/>
                  <a:lumOff val="80000"/>
                </a:schemeClr>
              </a:solidFill>
              <a:cs typeface="PT Bold Heading" pitchFamily="2" charset="-78"/>
            </a:endParaRPr>
          </a:p>
        </p:txBody>
      </p:sp>
      <p:sp>
        <p:nvSpPr>
          <p:cNvPr id="11" name="مستطيل 10"/>
          <p:cNvSpPr/>
          <p:nvPr/>
        </p:nvSpPr>
        <p:spPr>
          <a:xfrm>
            <a:off x="2143108" y="3357562"/>
            <a:ext cx="6133474" cy="1569660"/>
          </a:xfrm>
          <a:prstGeom prst="rect">
            <a:avLst/>
          </a:prstGeom>
        </p:spPr>
        <p:txBody>
          <a:bodyPr wrap="none">
            <a:spAutoFit/>
          </a:bodyPr>
          <a:lstStyle/>
          <a:p>
            <a:pPr lvl="0" algn="justLow">
              <a:spcBef>
                <a:spcPct val="0"/>
              </a:spcBef>
              <a:defRPr/>
            </a:pPr>
            <a:r>
              <a:rPr lang="ar-SA" sz="3200" dirty="0" smtClean="0">
                <a:ln>
                  <a:solidFill>
                    <a:schemeClr val="tx1"/>
                  </a:solidFill>
                </a:ln>
                <a:solidFill>
                  <a:srgbClr val="FFFF00"/>
                </a:solidFill>
                <a:cs typeface="PT Bold Heading" pitchFamily="2" charset="-78"/>
              </a:rPr>
              <a:t>(1) يسقط (موازي) : ينكسر (مار بالبؤرة)</a:t>
            </a:r>
          </a:p>
          <a:p>
            <a:pPr algn="justLow">
              <a:spcBef>
                <a:spcPct val="0"/>
              </a:spcBef>
              <a:defRPr/>
            </a:pPr>
            <a:endParaRPr lang="ar-SA" sz="3200" dirty="0" smtClean="0">
              <a:ln>
                <a:solidFill>
                  <a:schemeClr val="tx1"/>
                </a:solidFill>
              </a:ln>
              <a:solidFill>
                <a:srgbClr val="FFFF00"/>
              </a:solidFill>
              <a:cs typeface="PT Bold Heading" pitchFamily="2" charset="-78"/>
            </a:endParaRPr>
          </a:p>
          <a:p>
            <a:pPr algn="justLow">
              <a:spcBef>
                <a:spcPct val="0"/>
              </a:spcBef>
              <a:defRPr/>
            </a:pPr>
            <a:r>
              <a:rPr lang="ar-SA" sz="3200" dirty="0" smtClean="0">
                <a:ln>
                  <a:solidFill>
                    <a:schemeClr val="tx1"/>
                  </a:solidFill>
                </a:ln>
                <a:solidFill>
                  <a:srgbClr val="FFFF00"/>
                </a:solidFill>
                <a:cs typeface="PT Bold Heading" pitchFamily="2" charset="-78"/>
              </a:rPr>
              <a:t>(2) يسقط (مار بالبؤرة) : ينكسر (موازي)</a:t>
            </a:r>
          </a:p>
        </p:txBody>
      </p:sp>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par>
                          <p:cTn id="21" fill="hold">
                            <p:stCondLst>
                              <p:cond delay="1000"/>
                            </p:stCondLst>
                            <p:childTnLst>
                              <p:par>
                                <p:cTn id="22" presetID="48" presetClass="entr" presetSubtype="0" accel="5000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5"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26" dur="1000" fill="hold"/>
                                        <p:tgtEl>
                                          <p:spTgt spid="10"/>
                                        </p:tgtEl>
                                        <p:attrNameLst>
                                          <p:attrName>ppt_y</p:attrName>
                                        </p:attrNameLst>
                                      </p:cBhvr>
                                      <p:tavLst>
                                        <p:tav tm="0">
                                          <p:val>
                                            <p:strVal val="#ppt_y"/>
                                          </p:val>
                                        </p:tav>
                                        <p:tav tm="100000">
                                          <p:val>
                                            <p:strVal val="#ppt_y"/>
                                          </p:val>
                                        </p:tav>
                                      </p:tavLst>
                                    </p:anim>
                                    <p:animEffect transition="in" filter="fade">
                                      <p:cBhvr>
                                        <p:cTn id="27" dur="1000"/>
                                        <p:tgtEl>
                                          <p:spTgt spid="10"/>
                                        </p:tgtEl>
                                      </p:cBhvr>
                                    </p:animEffect>
                                  </p:childTnLst>
                                </p:cTn>
                              </p:par>
                            </p:childTnLst>
                          </p:cTn>
                        </p:par>
                        <p:par>
                          <p:cTn id="28" fill="hold">
                            <p:stCondLst>
                              <p:cond delay="2000"/>
                            </p:stCondLst>
                            <p:childTnLst>
                              <p:par>
                                <p:cTn id="29" presetID="8" presetClass="entr" presetSubtype="16" fill="hold" grpId="0" nodeType="afterEffect">
                                  <p:stCondLst>
                                    <p:cond delay="0"/>
                                  </p:stCondLst>
                                  <p:iterate type="wd">
                                    <p:tmPct val="10000"/>
                                  </p:iterate>
                                  <p:childTnLst>
                                    <p:set>
                                      <p:cBhvr>
                                        <p:cTn id="30" dur="1" fill="hold">
                                          <p:stCondLst>
                                            <p:cond delay="0"/>
                                          </p:stCondLst>
                                        </p:cTn>
                                        <p:tgtEl>
                                          <p:spTgt spid="11"/>
                                        </p:tgtEl>
                                        <p:attrNameLst>
                                          <p:attrName>style.visibility</p:attrName>
                                        </p:attrNameLst>
                                      </p:cBhvr>
                                      <p:to>
                                        <p:strVal val="visible"/>
                                      </p:to>
                                    </p:set>
                                    <p:animEffect transition="in" filter="diamond(in)">
                                      <p:cBhvr>
                                        <p:cTn id="3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stretch>
            <a:fillRect t="-6338" r="-3210" b="-4930"/>
          </a:stretch>
        </a:blipFill>
        <a:effectLst/>
      </p:bgPr>
    </p:bg>
    <p:spTree>
      <p:nvGrpSpPr>
        <p:cNvPr id="1" name=""/>
        <p:cNvGrpSpPr/>
        <p:nvPr/>
      </p:nvGrpSpPr>
      <p:grpSpPr>
        <a:xfrm>
          <a:off x="0" y="0"/>
          <a:ext cx="0" cy="0"/>
          <a:chOff x="0" y="0"/>
          <a:chExt cx="0" cy="0"/>
        </a:xfrm>
      </p:grpSpPr>
      <p:sp>
        <p:nvSpPr>
          <p:cNvPr id="2" name="مربع نص 1"/>
          <p:cNvSpPr txBox="1"/>
          <p:nvPr/>
        </p:nvSpPr>
        <p:spPr>
          <a:xfrm>
            <a:off x="1714480" y="357166"/>
            <a:ext cx="6000792" cy="646331"/>
          </a:xfrm>
          <a:prstGeom prst="rect">
            <a:avLst/>
          </a:prstGeom>
          <a:noFill/>
        </p:spPr>
        <p:txBody>
          <a:bodyPr wrap="square" rtlCol="1">
            <a:spAutoFit/>
          </a:bodyPr>
          <a:lstStyle/>
          <a:p>
            <a:pPr algn="ctr"/>
            <a:r>
              <a:rPr lang="ar-SA" sz="3600" dirty="0" smtClean="0">
                <a:ln>
                  <a:solidFill>
                    <a:schemeClr val="tx1"/>
                  </a:solidFill>
                </a:ln>
                <a:solidFill>
                  <a:srgbClr val="FFFFC9"/>
                </a:solidFill>
                <a:cs typeface="PT Bold Heading" pitchFamily="2" charset="-78"/>
              </a:rPr>
              <a:t>العدسات المحدبة والصور الخيالية</a:t>
            </a:r>
            <a:endParaRPr lang="ar-SA" sz="3600" dirty="0">
              <a:ln>
                <a:solidFill>
                  <a:schemeClr val="tx1"/>
                </a:solidFill>
              </a:ln>
              <a:solidFill>
                <a:srgbClr val="FFFFC9"/>
              </a:solidFill>
              <a:cs typeface="PT Bold Heading" pitchFamily="2" charset="-78"/>
            </a:endParaRPr>
          </a:p>
        </p:txBody>
      </p:sp>
      <p:sp>
        <p:nvSpPr>
          <p:cNvPr id="3" name="مربع نص 2"/>
          <p:cNvSpPr txBox="1"/>
          <p:nvPr/>
        </p:nvSpPr>
        <p:spPr>
          <a:xfrm>
            <a:off x="500034" y="1357298"/>
            <a:ext cx="8001056" cy="1785104"/>
          </a:xfrm>
          <a:prstGeom prst="rect">
            <a:avLst/>
          </a:prstGeom>
          <a:noFill/>
        </p:spPr>
        <p:txBody>
          <a:bodyPr wrap="square" rtlCol="1">
            <a:spAutoFit/>
          </a:bodyPr>
          <a:lstStyle/>
          <a:p>
            <a:pPr algn="justLow"/>
            <a:r>
              <a:rPr lang="ar-SA" sz="2200" dirty="0" smtClean="0">
                <a:cs typeface="PT Bold Heading" pitchFamily="2" charset="-78"/>
              </a:rPr>
              <a:t>عندما يكون الجسم بين </a:t>
            </a:r>
            <a:r>
              <a:rPr lang="en-US" sz="2200" dirty="0" smtClean="0">
                <a:cs typeface="PT Bold Heading" pitchFamily="2" charset="-78"/>
              </a:rPr>
              <a:t>F</a:t>
            </a:r>
            <a:r>
              <a:rPr lang="ar-SA" sz="2200" dirty="0" smtClean="0">
                <a:cs typeface="PT Bold Heading" pitchFamily="2" charset="-78"/>
              </a:rPr>
              <a:t> والعدسة يصل الشعاع </a:t>
            </a:r>
            <a:r>
              <a:rPr lang="en-US" sz="2200" dirty="0" smtClean="0">
                <a:cs typeface="PT Bold Heading" pitchFamily="2" charset="-78"/>
              </a:rPr>
              <a:t>I </a:t>
            </a:r>
            <a:r>
              <a:rPr lang="ar-SA" sz="2200" dirty="0" smtClean="0">
                <a:cs typeface="PT Bold Heading" pitchFamily="2" charset="-78"/>
              </a:rPr>
              <a:t> إلى العدسة موازياً المحور الرئيس ، وينكسر ماراً بالبؤرة </a:t>
            </a:r>
            <a:r>
              <a:rPr lang="en-US" sz="2200" dirty="0" smtClean="0">
                <a:cs typeface="PT Bold Heading" pitchFamily="2" charset="-78"/>
              </a:rPr>
              <a:t>F</a:t>
            </a:r>
            <a:r>
              <a:rPr lang="ar-SA" sz="2200" dirty="0" smtClean="0">
                <a:cs typeface="PT Bold Heading" pitchFamily="2" charset="-78"/>
              </a:rPr>
              <a:t> أما الشعاع </a:t>
            </a:r>
            <a:r>
              <a:rPr lang="en-US" sz="2200" dirty="0" smtClean="0">
                <a:cs typeface="PT Bold Heading" pitchFamily="2" charset="-78"/>
              </a:rPr>
              <a:t>2</a:t>
            </a:r>
            <a:r>
              <a:rPr lang="ar-SA" sz="2200" dirty="0" smtClean="0">
                <a:cs typeface="PT Bold Heading" pitchFamily="2" charset="-78"/>
              </a:rPr>
              <a:t> فينتقل من قمة الجسم ، وفي اتجاه مماثل إلى الاتجاه الذي يسلكه إذا بدأ من </a:t>
            </a:r>
            <a:r>
              <a:rPr lang="en-US" sz="2200" dirty="0" smtClean="0">
                <a:cs typeface="PT Bold Heading" pitchFamily="2" charset="-78"/>
              </a:rPr>
              <a:t>F</a:t>
            </a:r>
            <a:r>
              <a:rPr lang="ar-SA" sz="2200" dirty="0" smtClean="0">
                <a:cs typeface="PT Bold Heading" pitchFamily="2" charset="-78"/>
              </a:rPr>
              <a:t> في جانب العدسة الذي يوجد فيه الجسم ، ويبين الخط المتقطع من </a:t>
            </a:r>
            <a:r>
              <a:rPr lang="en-US" sz="2200" dirty="0" smtClean="0">
                <a:cs typeface="PT Bold Heading" pitchFamily="2" charset="-78"/>
              </a:rPr>
              <a:t>F</a:t>
            </a:r>
            <a:r>
              <a:rPr lang="ar-SA" sz="2200" dirty="0" smtClean="0">
                <a:cs typeface="PT Bold Heading" pitchFamily="2" charset="-78"/>
              </a:rPr>
              <a:t> إلى الجسم كيف ترسم الشعاع </a:t>
            </a:r>
            <a:r>
              <a:rPr lang="en-US" sz="2200" dirty="0" smtClean="0">
                <a:cs typeface="PT Bold Heading" pitchFamily="2" charset="-78"/>
              </a:rPr>
              <a:t>2</a:t>
            </a:r>
            <a:r>
              <a:rPr lang="ar-SA" sz="2200" dirty="0" smtClean="0">
                <a:cs typeface="PT Bold Heading" pitchFamily="2" charset="-78"/>
              </a:rPr>
              <a:t> . لذا لا يمكن تكوين صورة حقيقية .</a:t>
            </a:r>
          </a:p>
        </p:txBody>
      </p:sp>
      <p:pic>
        <p:nvPicPr>
          <p:cNvPr id="15361" name="Picture 1" descr="9DE6EA7C"/>
          <p:cNvPicPr>
            <a:picLocks noChangeAspect="1" noChangeArrowheads="1"/>
          </p:cNvPicPr>
          <p:nvPr/>
        </p:nvPicPr>
        <p:blipFill>
          <a:blip r:embed="rId3">
            <a:lum bright="-10000" contrast="20000"/>
          </a:blip>
          <a:srcRect l="1808" t="67805" r="46112" b="10028"/>
          <a:stretch>
            <a:fillRect/>
          </a:stretch>
        </p:blipFill>
        <p:spPr bwMode="auto">
          <a:xfrm rot="-10800000">
            <a:off x="1142976" y="3571876"/>
            <a:ext cx="5357850" cy="2750363"/>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8" presetClass="entr" presetSubtype="12" fill="hold" grpId="0" nodeType="afterEffect">
                                  <p:stCondLst>
                                    <p:cond delay="0"/>
                                  </p:stCondLst>
                                  <p:iterate type="wd">
                                    <p:tmPct val="10000"/>
                                  </p:iterate>
                                  <p:childTnLst>
                                    <p:set>
                                      <p:cBhvr>
                                        <p:cTn id="10" dur="1" fill="hold">
                                          <p:stCondLst>
                                            <p:cond delay="0"/>
                                          </p:stCondLst>
                                        </p:cTn>
                                        <p:tgtEl>
                                          <p:spTgt spid="3"/>
                                        </p:tgtEl>
                                        <p:attrNameLst>
                                          <p:attrName>style.visibility</p:attrName>
                                        </p:attrNameLst>
                                      </p:cBhvr>
                                      <p:to>
                                        <p:strVal val="visible"/>
                                      </p:to>
                                    </p:set>
                                    <p:animEffect transition="in" filter="strips(downLeft)">
                                      <p:cBhvr>
                                        <p:cTn id="11" dur="500"/>
                                        <p:tgtEl>
                                          <p:spTgt spid="3"/>
                                        </p:tgtEl>
                                      </p:cBhvr>
                                    </p:animEffect>
                                  </p:childTnLst>
                                </p:cTn>
                              </p:par>
                              <p:par>
                                <p:cTn id="12" presetID="49" presetClass="entr" presetSubtype="0" decel="100000" fill="hold" nodeType="withEffect">
                                  <p:stCondLst>
                                    <p:cond delay="0"/>
                                  </p:stCondLst>
                                  <p:childTnLst>
                                    <p:set>
                                      <p:cBhvr>
                                        <p:cTn id="13" dur="1" fill="hold">
                                          <p:stCondLst>
                                            <p:cond delay="0"/>
                                          </p:stCondLst>
                                        </p:cTn>
                                        <p:tgtEl>
                                          <p:spTgt spid="15361"/>
                                        </p:tgtEl>
                                        <p:attrNameLst>
                                          <p:attrName>style.visibility</p:attrName>
                                        </p:attrNameLst>
                                      </p:cBhvr>
                                      <p:to>
                                        <p:strVal val="visible"/>
                                      </p:to>
                                    </p:set>
                                    <p:anim calcmode="lin" valueType="num">
                                      <p:cBhvr>
                                        <p:cTn id="14" dur="500" fill="hold"/>
                                        <p:tgtEl>
                                          <p:spTgt spid="15361"/>
                                        </p:tgtEl>
                                        <p:attrNameLst>
                                          <p:attrName>ppt_w</p:attrName>
                                        </p:attrNameLst>
                                      </p:cBhvr>
                                      <p:tavLst>
                                        <p:tav tm="0">
                                          <p:val>
                                            <p:fltVal val="0"/>
                                          </p:val>
                                        </p:tav>
                                        <p:tav tm="100000">
                                          <p:val>
                                            <p:strVal val="#ppt_w"/>
                                          </p:val>
                                        </p:tav>
                                      </p:tavLst>
                                    </p:anim>
                                    <p:anim calcmode="lin" valueType="num">
                                      <p:cBhvr>
                                        <p:cTn id="15" dur="500" fill="hold"/>
                                        <p:tgtEl>
                                          <p:spTgt spid="15361"/>
                                        </p:tgtEl>
                                        <p:attrNameLst>
                                          <p:attrName>ppt_h</p:attrName>
                                        </p:attrNameLst>
                                      </p:cBhvr>
                                      <p:tavLst>
                                        <p:tav tm="0">
                                          <p:val>
                                            <p:fltVal val="0"/>
                                          </p:val>
                                        </p:tav>
                                        <p:tav tm="100000">
                                          <p:val>
                                            <p:strVal val="#ppt_h"/>
                                          </p:val>
                                        </p:tav>
                                      </p:tavLst>
                                    </p:anim>
                                    <p:anim calcmode="lin" valueType="num">
                                      <p:cBhvr>
                                        <p:cTn id="16" dur="500" fill="hold"/>
                                        <p:tgtEl>
                                          <p:spTgt spid="15361"/>
                                        </p:tgtEl>
                                        <p:attrNameLst>
                                          <p:attrName>style.rotation</p:attrName>
                                        </p:attrNameLst>
                                      </p:cBhvr>
                                      <p:tavLst>
                                        <p:tav tm="0">
                                          <p:val>
                                            <p:fltVal val="360"/>
                                          </p:val>
                                        </p:tav>
                                        <p:tav tm="100000">
                                          <p:val>
                                            <p:fltVal val="0"/>
                                          </p:val>
                                        </p:tav>
                                      </p:tavLst>
                                    </p:anim>
                                    <p:animEffect transition="in" filter="fade">
                                      <p:cBhvr>
                                        <p:cTn id="17" dur="500"/>
                                        <p:tgtEl>
                                          <p:spTgt spid="15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مربع نص 1"/>
          <p:cNvSpPr txBox="1"/>
          <p:nvPr/>
        </p:nvSpPr>
        <p:spPr>
          <a:xfrm>
            <a:off x="2500298" y="214290"/>
            <a:ext cx="3571900" cy="707886"/>
          </a:xfrm>
          <a:prstGeom prst="rect">
            <a:avLst/>
          </a:prstGeom>
          <a:noFill/>
        </p:spPr>
        <p:txBody>
          <a:bodyPr wrap="square" rtlCol="1">
            <a:spAutoFit/>
          </a:bodyPr>
          <a:lstStyle/>
          <a:p>
            <a:r>
              <a:rPr lang="ar-SA" sz="4000" dirty="0" smtClean="0">
                <a:ln>
                  <a:solidFill>
                    <a:schemeClr val="tx1"/>
                  </a:solidFill>
                </a:ln>
                <a:solidFill>
                  <a:srgbClr val="FFFFC9"/>
                </a:solidFill>
                <a:cs typeface="PT Bold Heading" pitchFamily="2" charset="-78"/>
              </a:rPr>
              <a:t>العدسات المقعـرة</a:t>
            </a:r>
          </a:p>
        </p:txBody>
      </p:sp>
      <p:sp>
        <p:nvSpPr>
          <p:cNvPr id="3" name="مربع نص 2"/>
          <p:cNvSpPr txBox="1"/>
          <p:nvPr/>
        </p:nvSpPr>
        <p:spPr>
          <a:xfrm>
            <a:off x="571472" y="1071546"/>
            <a:ext cx="7572428" cy="2354491"/>
          </a:xfrm>
          <a:prstGeom prst="rect">
            <a:avLst/>
          </a:prstGeom>
          <a:noFill/>
        </p:spPr>
        <p:txBody>
          <a:bodyPr wrap="square" rtlCol="1">
            <a:spAutoFit/>
          </a:bodyPr>
          <a:lstStyle/>
          <a:p>
            <a:pPr algn="justLow"/>
            <a:r>
              <a:rPr lang="ar-SA" sz="2100" dirty="0" smtClean="0">
                <a:cs typeface="PT Bold Heading" pitchFamily="2" charset="-78"/>
              </a:rPr>
              <a:t>تفرق العدسة المقعرة الأشعة كلها ، يبين الشكل التالي كيف تكون مثل هذه العدسة صورة خيالية ، حيث يصل الشعاع </a:t>
            </a:r>
            <a:r>
              <a:rPr lang="en-US" sz="2100" dirty="0" smtClean="0">
                <a:cs typeface="PT Bold Heading" pitchFamily="2" charset="-78"/>
              </a:rPr>
              <a:t>1</a:t>
            </a:r>
            <a:r>
              <a:rPr lang="ar-SA" sz="2100" dirty="0" smtClean="0">
                <a:cs typeface="PT Bold Heading" pitchFamily="2" charset="-78"/>
              </a:rPr>
              <a:t> إلى العدسة موازياً المحور الرئيس، ويخرج من العدسة على شكل شعاع يمر امتداده في البؤرة ، أما الشعاع </a:t>
            </a:r>
            <a:r>
              <a:rPr lang="en-US" sz="2100" dirty="0" smtClean="0">
                <a:cs typeface="PT Bold Heading" pitchFamily="2" charset="-78"/>
              </a:rPr>
              <a:t>2</a:t>
            </a:r>
            <a:r>
              <a:rPr lang="ar-SA" sz="2100" dirty="0" smtClean="0">
                <a:cs typeface="PT Bold Heading" pitchFamily="2" charset="-78"/>
              </a:rPr>
              <a:t> فيصل إلى العدسة كما لو كان سيمر خلال البؤرة في الجانب المعاكس، ويبتعد عن العدسة موازياً المحور الرئيس ،وتتقاطع الامتدادات الخلفية للشعاعين  </a:t>
            </a:r>
            <a:r>
              <a:rPr lang="en-US" sz="2100" dirty="0" smtClean="0">
                <a:cs typeface="PT Bold Heading" pitchFamily="2" charset="-78"/>
              </a:rPr>
              <a:t>1</a:t>
            </a:r>
            <a:r>
              <a:rPr lang="ar-SA" sz="2100" dirty="0" smtClean="0">
                <a:cs typeface="PT Bold Heading" pitchFamily="2" charset="-78"/>
              </a:rPr>
              <a:t> و </a:t>
            </a:r>
            <a:r>
              <a:rPr lang="en-US" sz="2100" dirty="0" smtClean="0">
                <a:cs typeface="PT Bold Heading" pitchFamily="2" charset="-78"/>
              </a:rPr>
              <a:t>2</a:t>
            </a:r>
            <a:r>
              <a:rPr lang="ar-SA" sz="2100" dirty="0" smtClean="0">
                <a:cs typeface="PT Bold Heading" pitchFamily="2" charset="-78"/>
              </a:rPr>
              <a:t> في الجانب نفسه من العدسة الذي يوجد فيه الجسم . ولأن الأشعة تخرج من العدسة متباعدة ، فإنها تكون صورة خيالية .</a:t>
            </a:r>
            <a:endParaRPr lang="ar-SA" sz="2100" dirty="0">
              <a:cs typeface="PT Bold Heading" pitchFamily="2" charset="-78"/>
            </a:endParaRPr>
          </a:p>
        </p:txBody>
      </p:sp>
      <p:pic>
        <p:nvPicPr>
          <p:cNvPr id="14337" name="Picture 1" descr="9DE6EA7C"/>
          <p:cNvPicPr>
            <a:picLocks noChangeAspect="1" noChangeArrowheads="1"/>
          </p:cNvPicPr>
          <p:nvPr/>
        </p:nvPicPr>
        <p:blipFill>
          <a:blip r:embed="rId3">
            <a:lum bright="-10000" contrast="20000"/>
          </a:blip>
          <a:srcRect l="2582" t="4730" r="46112" b="76346"/>
          <a:stretch>
            <a:fillRect/>
          </a:stretch>
        </p:blipFill>
        <p:spPr bwMode="auto">
          <a:xfrm rot="-10800000">
            <a:off x="857224" y="3714752"/>
            <a:ext cx="5572164" cy="2828061"/>
          </a:xfrm>
          <a:prstGeom prst="rect">
            <a:avLst/>
          </a:prstGeom>
          <a:noFill/>
          <a:ln w="9525">
            <a:noFill/>
            <a:miter lim="800000"/>
            <a:headEnd/>
            <a:tailEnd/>
          </a:ln>
        </p:spPr>
      </p:pic>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9" presetClass="entr" presetSubtype="0" fill="hold" grpId="0" nodeType="afterEffect">
                                  <p:stCondLst>
                                    <p:cond delay="0"/>
                                  </p:stCondLst>
                                  <p:iterate type="wd">
                                    <p:tmPct val="10000"/>
                                  </p:iterate>
                                  <p:childTnLst>
                                    <p:set>
                                      <p:cBhvr>
                                        <p:cTn id="13" dur="1" fill="hold">
                                          <p:stCondLst>
                                            <p:cond delay="0"/>
                                          </p:stCondLst>
                                        </p:cTn>
                                        <p:tgtEl>
                                          <p:spTgt spid="3"/>
                                        </p:tgtEl>
                                        <p:attrNameLst>
                                          <p:attrName>style.visibility</p:attrName>
                                        </p:attrNameLst>
                                      </p:cBhvr>
                                      <p:to>
                                        <p:strVal val="visible"/>
                                      </p:to>
                                    </p:set>
                                    <p:animEffect transition="in" filter="dissolve">
                                      <p:cBhvr>
                                        <p:cTn id="14" dur="500"/>
                                        <p:tgtEl>
                                          <p:spTgt spid="3"/>
                                        </p:tgtEl>
                                      </p:cBhvr>
                                    </p:animEffect>
                                  </p:childTnLst>
                                </p:cTn>
                              </p:par>
                            </p:childTnLst>
                          </p:cTn>
                        </p:par>
                        <p:par>
                          <p:cTn id="15" fill="hold">
                            <p:stCondLst>
                              <p:cond delay="5450"/>
                            </p:stCondLst>
                            <p:childTnLst>
                              <p:par>
                                <p:cTn id="16" presetID="35" presetClass="entr" presetSubtype="0" fill="hold" nodeType="afterEffect">
                                  <p:stCondLst>
                                    <p:cond delay="0"/>
                                  </p:stCondLst>
                                  <p:childTnLst>
                                    <p:set>
                                      <p:cBhvr>
                                        <p:cTn id="17" dur="1" fill="hold">
                                          <p:stCondLst>
                                            <p:cond delay="0"/>
                                          </p:stCondLst>
                                        </p:cTn>
                                        <p:tgtEl>
                                          <p:spTgt spid="14337"/>
                                        </p:tgtEl>
                                        <p:attrNameLst>
                                          <p:attrName>style.visibility</p:attrName>
                                        </p:attrNameLst>
                                      </p:cBhvr>
                                      <p:to>
                                        <p:strVal val="visible"/>
                                      </p:to>
                                    </p:set>
                                    <p:animEffect transition="in" filter="fade">
                                      <p:cBhvr>
                                        <p:cTn id="18" dur="2000"/>
                                        <p:tgtEl>
                                          <p:spTgt spid="14337"/>
                                        </p:tgtEl>
                                      </p:cBhvr>
                                    </p:animEffect>
                                    <p:anim calcmode="lin" valueType="num">
                                      <p:cBhvr>
                                        <p:cTn id="19" dur="2000" fill="hold"/>
                                        <p:tgtEl>
                                          <p:spTgt spid="14337"/>
                                        </p:tgtEl>
                                        <p:attrNameLst>
                                          <p:attrName>style.rotation</p:attrName>
                                        </p:attrNameLst>
                                      </p:cBhvr>
                                      <p:tavLst>
                                        <p:tav tm="0">
                                          <p:val>
                                            <p:fltVal val="720"/>
                                          </p:val>
                                        </p:tav>
                                        <p:tav tm="100000">
                                          <p:val>
                                            <p:fltVal val="0"/>
                                          </p:val>
                                        </p:tav>
                                      </p:tavLst>
                                    </p:anim>
                                    <p:anim calcmode="lin" valueType="num">
                                      <p:cBhvr>
                                        <p:cTn id="20" dur="2000" fill="hold"/>
                                        <p:tgtEl>
                                          <p:spTgt spid="14337"/>
                                        </p:tgtEl>
                                        <p:attrNameLst>
                                          <p:attrName>ppt_h</p:attrName>
                                        </p:attrNameLst>
                                      </p:cBhvr>
                                      <p:tavLst>
                                        <p:tav tm="0">
                                          <p:val>
                                            <p:fltVal val="0"/>
                                          </p:val>
                                        </p:tav>
                                        <p:tav tm="100000">
                                          <p:val>
                                            <p:strVal val="#ppt_h"/>
                                          </p:val>
                                        </p:tav>
                                      </p:tavLst>
                                    </p:anim>
                                    <p:anim calcmode="lin" valueType="num">
                                      <p:cBhvr>
                                        <p:cTn id="21" dur="2000" fill="hold"/>
                                        <p:tgtEl>
                                          <p:spTgt spid="1433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مستطيل 5"/>
          <p:cNvSpPr/>
          <p:nvPr/>
        </p:nvSpPr>
        <p:spPr>
          <a:xfrm>
            <a:off x="2786050" y="577974"/>
            <a:ext cx="4857784"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Low"/>
            <a:r>
              <a:rPr lang="ar-SA" sz="4000" dirty="0" smtClean="0">
                <a:solidFill>
                  <a:schemeClr val="bg2"/>
                </a:solidFill>
                <a:cs typeface="PT Bold Heading" pitchFamily="2" charset="-78"/>
              </a:rPr>
              <a:t>عيوب العدسات الكروية</a:t>
            </a:r>
          </a:p>
        </p:txBody>
      </p:sp>
      <p:sp>
        <p:nvSpPr>
          <p:cNvPr id="10" name="مستطيل 9"/>
          <p:cNvSpPr/>
          <p:nvPr/>
        </p:nvSpPr>
        <p:spPr>
          <a:xfrm>
            <a:off x="642910" y="3500438"/>
            <a:ext cx="8072462" cy="1138773"/>
          </a:xfrm>
          <a:prstGeom prst="rect">
            <a:avLst/>
          </a:prstGeom>
        </p:spPr>
        <p:txBody>
          <a:bodyPr wrap="square">
            <a:spAutoFit/>
          </a:bodyPr>
          <a:lstStyle/>
          <a:p>
            <a:pPr algn="justLow">
              <a:spcBef>
                <a:spcPct val="0"/>
              </a:spcBef>
              <a:defRPr/>
            </a:pPr>
            <a:r>
              <a:rPr lang="ar-SA" sz="2400" dirty="0" smtClean="0">
                <a:solidFill>
                  <a:schemeClr val="accent6">
                    <a:lumMod val="40000"/>
                    <a:lumOff val="60000"/>
                  </a:schemeClr>
                </a:solidFill>
                <a:cs typeface="PT Bold Heading" pitchFamily="2" charset="-78"/>
              </a:rPr>
              <a:t>(2) الزوغان اللوني :</a:t>
            </a:r>
          </a:p>
          <a:p>
            <a:pPr lvl="0" algn="justLow">
              <a:spcBef>
                <a:spcPct val="0"/>
              </a:spcBef>
              <a:defRPr/>
            </a:pPr>
            <a:r>
              <a:rPr lang="ar-SA" sz="2200" dirty="0" smtClean="0">
                <a:cs typeface="PT Bold Heading" pitchFamily="2" charset="-78"/>
              </a:rPr>
              <a:t>عندما يتشتت الضوء الذي يمر خلال العدسة قليلاً وخصوصاً بالقرب من الأطراف يظهر الجسم من خلال العدسة محاطاً بالألوان (العدسات اللونية)</a:t>
            </a:r>
            <a:endParaRPr lang="ar-SA" sz="2200" dirty="0">
              <a:cs typeface="PT Bold Heading" pitchFamily="2" charset="-78"/>
            </a:endParaRPr>
          </a:p>
        </p:txBody>
      </p:sp>
      <p:sp>
        <p:nvSpPr>
          <p:cNvPr id="11" name="مستطيل 10"/>
          <p:cNvSpPr/>
          <p:nvPr/>
        </p:nvSpPr>
        <p:spPr>
          <a:xfrm>
            <a:off x="4071934" y="1785926"/>
            <a:ext cx="4572000" cy="1138773"/>
          </a:xfrm>
          <a:prstGeom prst="rect">
            <a:avLst/>
          </a:prstGeom>
        </p:spPr>
        <p:txBody>
          <a:bodyPr wrap="square">
            <a:spAutoFit/>
          </a:bodyPr>
          <a:lstStyle/>
          <a:p>
            <a:pPr algn="justLow">
              <a:spcBef>
                <a:spcPct val="0"/>
              </a:spcBef>
              <a:defRPr/>
            </a:pPr>
            <a:r>
              <a:rPr lang="ar-SA" sz="2400" dirty="0" smtClean="0">
                <a:solidFill>
                  <a:schemeClr val="accent6">
                    <a:lumMod val="40000"/>
                    <a:lumOff val="60000"/>
                  </a:schemeClr>
                </a:solidFill>
                <a:cs typeface="PT Bold Heading" pitchFamily="2" charset="-78"/>
              </a:rPr>
              <a:t>(1) الزوغان الكروي :</a:t>
            </a:r>
          </a:p>
          <a:p>
            <a:pPr lvl="0" algn="justLow">
              <a:spcBef>
                <a:spcPct val="0"/>
              </a:spcBef>
              <a:defRPr/>
            </a:pPr>
            <a:r>
              <a:rPr lang="ar-SA" sz="2200" dirty="0" smtClean="0">
                <a:cs typeface="PT Bold Heading" pitchFamily="2" charset="-78"/>
              </a:rPr>
              <a:t>وهو عدم قدرة العدسة الكروية على تجميع الأشعة المتوازية جميعها في نقطة واحدة .</a:t>
            </a:r>
            <a:endParaRPr lang="ar-SA" sz="2200" dirty="0">
              <a:cs typeface="PT Bold Heading" pitchFamily="2" charset="-78"/>
            </a:endParaRPr>
          </a:p>
        </p:txBody>
      </p:sp>
      <p:pic>
        <p:nvPicPr>
          <p:cNvPr id="65538" name="Picture 2" descr="A8EEC1EA"/>
          <p:cNvPicPr>
            <a:picLocks noChangeAspect="1" noChangeArrowheads="1"/>
          </p:cNvPicPr>
          <p:nvPr/>
        </p:nvPicPr>
        <p:blipFill>
          <a:blip r:embed="rId3">
            <a:lum bright="-10000" contrast="10000"/>
          </a:blip>
          <a:srcRect l="24083" t="65694" r="25640" b="14081"/>
          <a:stretch>
            <a:fillRect/>
          </a:stretch>
        </p:blipFill>
        <p:spPr bwMode="auto">
          <a:xfrm rot="-10800000">
            <a:off x="2000232" y="4714885"/>
            <a:ext cx="5643602" cy="1906621"/>
          </a:xfrm>
          <a:prstGeom prst="rect">
            <a:avLst/>
          </a:prstGeom>
          <a:noFill/>
          <a:ln w="9525">
            <a:noFill/>
            <a:miter lim="800000"/>
            <a:headEnd/>
            <a:tailEnd/>
          </a:ln>
        </p:spPr>
      </p:pic>
      <p:pic>
        <p:nvPicPr>
          <p:cNvPr id="65539" name="110494" descr="itg01-phy11-175a"/>
          <p:cNvPicPr>
            <a:picLocks noChangeAspect="1" noChangeArrowheads="1"/>
          </p:cNvPicPr>
          <p:nvPr/>
        </p:nvPicPr>
        <p:blipFill>
          <a:blip r:embed="rId4"/>
          <a:srcRect/>
          <a:stretch>
            <a:fillRect/>
          </a:stretch>
        </p:blipFill>
        <p:spPr bwMode="auto">
          <a:xfrm>
            <a:off x="214282" y="1428736"/>
            <a:ext cx="3662329" cy="1857388"/>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par>
                          <p:cTn id="21" fill="hold">
                            <p:stCondLst>
                              <p:cond delay="1000"/>
                            </p:stCondLst>
                            <p:childTnLst>
                              <p:par>
                                <p:cTn id="22" presetID="48" presetClass="entr" presetSubtype="0" accel="50000" fill="hold" grpId="0" nodeType="afterEffect">
                                  <p:stCondLst>
                                    <p:cond delay="0"/>
                                  </p:stCondLst>
                                  <p:iterate type="wd">
                                    <p:tmPct val="10000"/>
                                  </p:iterate>
                                  <p:childTnLst>
                                    <p:set>
                                      <p:cBhvr>
                                        <p:cTn id="23" dur="1" fill="hold">
                                          <p:stCondLst>
                                            <p:cond delay="0"/>
                                          </p:stCondLst>
                                        </p:cTn>
                                        <p:tgtEl>
                                          <p:spTgt spid="11"/>
                                        </p:tgtEl>
                                        <p:attrNameLst>
                                          <p:attrName>style.visibility</p:attrName>
                                        </p:attrNameLst>
                                      </p:cBhvr>
                                      <p:to>
                                        <p:strVal val="visible"/>
                                      </p:to>
                                    </p:set>
                                    <p:anim calcmode="lin" valueType="num">
                                      <p:cBhvr>
                                        <p:cTn id="24" dur="1000" fill="hold"/>
                                        <p:tgtEl>
                                          <p:spTgt spid="1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5" dur="1000" fill="hold"/>
                                        <p:tgtEl>
                                          <p:spTgt spid="11"/>
                                        </p:tgtEl>
                                        <p:attrNameLst>
                                          <p:attrName>ppt_x</p:attrName>
                                        </p:attrNameLst>
                                      </p:cBhvr>
                                      <p:tavLst>
                                        <p:tav tm="0">
                                          <p:val>
                                            <p:fltVal val="-1"/>
                                          </p:val>
                                        </p:tav>
                                        <p:tav tm="50000">
                                          <p:val>
                                            <p:fltVal val="0.95"/>
                                          </p:val>
                                        </p:tav>
                                        <p:tav tm="100000">
                                          <p:val>
                                            <p:strVal val="#ppt_x"/>
                                          </p:val>
                                        </p:tav>
                                      </p:tavLst>
                                    </p:anim>
                                    <p:anim calcmode="lin" valueType="num">
                                      <p:cBhvr>
                                        <p:cTn id="26" dur="1000" fill="hold"/>
                                        <p:tgtEl>
                                          <p:spTgt spid="11"/>
                                        </p:tgtEl>
                                        <p:attrNameLst>
                                          <p:attrName>ppt_y</p:attrName>
                                        </p:attrNameLst>
                                      </p:cBhvr>
                                      <p:tavLst>
                                        <p:tav tm="0">
                                          <p:val>
                                            <p:strVal val="#ppt_y"/>
                                          </p:val>
                                        </p:tav>
                                        <p:tav tm="100000">
                                          <p:val>
                                            <p:strVal val="#ppt_y"/>
                                          </p:val>
                                        </p:tav>
                                      </p:tavLst>
                                    </p:anim>
                                    <p:animEffect transition="in" filter="fade">
                                      <p:cBhvr>
                                        <p:cTn id="27" dur="1000"/>
                                        <p:tgtEl>
                                          <p:spTgt spid="11"/>
                                        </p:tgtEl>
                                      </p:cBhvr>
                                    </p:animEffect>
                                  </p:childTnLst>
                                </p:cTn>
                              </p:par>
                              <p:par>
                                <p:cTn id="28" presetID="47" presetClass="entr" presetSubtype="0" fill="hold" nodeType="withEffect">
                                  <p:stCondLst>
                                    <p:cond delay="0"/>
                                  </p:stCondLst>
                                  <p:childTnLst>
                                    <p:set>
                                      <p:cBhvr>
                                        <p:cTn id="29" dur="1" fill="hold">
                                          <p:stCondLst>
                                            <p:cond delay="0"/>
                                          </p:stCondLst>
                                        </p:cTn>
                                        <p:tgtEl>
                                          <p:spTgt spid="65539"/>
                                        </p:tgtEl>
                                        <p:attrNameLst>
                                          <p:attrName>style.visibility</p:attrName>
                                        </p:attrNameLst>
                                      </p:cBhvr>
                                      <p:to>
                                        <p:strVal val="visible"/>
                                      </p:to>
                                    </p:set>
                                    <p:animEffect transition="in" filter="fade">
                                      <p:cBhvr>
                                        <p:cTn id="30" dur="1000"/>
                                        <p:tgtEl>
                                          <p:spTgt spid="65539"/>
                                        </p:tgtEl>
                                      </p:cBhvr>
                                    </p:animEffect>
                                    <p:anim calcmode="lin" valueType="num">
                                      <p:cBhvr>
                                        <p:cTn id="31" dur="1000" fill="hold"/>
                                        <p:tgtEl>
                                          <p:spTgt spid="65539"/>
                                        </p:tgtEl>
                                        <p:attrNameLst>
                                          <p:attrName>ppt_x</p:attrName>
                                        </p:attrNameLst>
                                      </p:cBhvr>
                                      <p:tavLst>
                                        <p:tav tm="0">
                                          <p:val>
                                            <p:strVal val="#ppt_x"/>
                                          </p:val>
                                        </p:tav>
                                        <p:tav tm="100000">
                                          <p:val>
                                            <p:strVal val="#ppt_x"/>
                                          </p:val>
                                        </p:tav>
                                      </p:tavLst>
                                    </p:anim>
                                    <p:anim calcmode="lin" valueType="num">
                                      <p:cBhvr>
                                        <p:cTn id="32" dur="1000" fill="hold"/>
                                        <p:tgtEl>
                                          <p:spTgt spid="65539"/>
                                        </p:tgtEl>
                                        <p:attrNameLst>
                                          <p:attrName>ppt_y</p:attrName>
                                        </p:attrNameLst>
                                      </p:cBhvr>
                                      <p:tavLst>
                                        <p:tav tm="0">
                                          <p:val>
                                            <p:strVal val="#ppt_y-.1"/>
                                          </p:val>
                                        </p:tav>
                                        <p:tav tm="100000">
                                          <p:val>
                                            <p:strVal val="#ppt_y"/>
                                          </p:val>
                                        </p:tav>
                                      </p:tavLst>
                                    </p:anim>
                                  </p:childTnLst>
                                </p:cTn>
                              </p:par>
                            </p:childTnLst>
                          </p:cTn>
                        </p:par>
                        <p:par>
                          <p:cTn id="33" fill="hold">
                            <p:stCondLst>
                              <p:cond delay="3900"/>
                            </p:stCondLst>
                            <p:childTnLst>
                              <p:par>
                                <p:cTn id="34" presetID="55" presetClass="entr" presetSubtype="0" fill="hold" grpId="0" nodeType="afterEffect">
                                  <p:stCondLst>
                                    <p:cond delay="250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strVal val="#ppt_w*0.70"/>
                                          </p:val>
                                        </p:tav>
                                        <p:tav tm="100000">
                                          <p:val>
                                            <p:strVal val="#ppt_w"/>
                                          </p:val>
                                        </p:tav>
                                      </p:tavLst>
                                    </p:anim>
                                    <p:anim calcmode="lin" valueType="num">
                                      <p:cBhvr>
                                        <p:cTn id="37" dur="1000" fill="hold"/>
                                        <p:tgtEl>
                                          <p:spTgt spid="10"/>
                                        </p:tgtEl>
                                        <p:attrNameLst>
                                          <p:attrName>ppt_h</p:attrName>
                                        </p:attrNameLst>
                                      </p:cBhvr>
                                      <p:tavLst>
                                        <p:tav tm="0">
                                          <p:val>
                                            <p:strVal val="#ppt_h"/>
                                          </p:val>
                                        </p:tav>
                                        <p:tav tm="100000">
                                          <p:val>
                                            <p:strVal val="#ppt_h"/>
                                          </p:val>
                                        </p:tav>
                                      </p:tavLst>
                                    </p:anim>
                                    <p:animEffect transition="in" filter="fade">
                                      <p:cBhvr>
                                        <p:cTn id="38" dur="1000"/>
                                        <p:tgtEl>
                                          <p:spTgt spid="10"/>
                                        </p:tgtEl>
                                      </p:cBhvr>
                                    </p:animEffect>
                                  </p:childTnLst>
                                </p:cTn>
                              </p:par>
                            </p:childTnLst>
                          </p:cTn>
                        </p:par>
                        <p:par>
                          <p:cTn id="39" fill="hold">
                            <p:stCondLst>
                              <p:cond delay="7400"/>
                            </p:stCondLst>
                            <p:childTnLst>
                              <p:par>
                                <p:cTn id="40" presetID="8" presetClass="entr" presetSubtype="16" fill="hold" nodeType="afterEffect">
                                  <p:stCondLst>
                                    <p:cond delay="0"/>
                                  </p:stCondLst>
                                  <p:childTnLst>
                                    <p:set>
                                      <p:cBhvr>
                                        <p:cTn id="41" dur="1" fill="hold">
                                          <p:stCondLst>
                                            <p:cond delay="0"/>
                                          </p:stCondLst>
                                        </p:cTn>
                                        <p:tgtEl>
                                          <p:spTgt spid="65538"/>
                                        </p:tgtEl>
                                        <p:attrNameLst>
                                          <p:attrName>style.visibility</p:attrName>
                                        </p:attrNameLst>
                                      </p:cBhvr>
                                      <p:to>
                                        <p:strVal val="visible"/>
                                      </p:to>
                                    </p:set>
                                    <p:animEffect transition="in" filter="diamond(in)">
                                      <p:cBhvr>
                                        <p:cTn id="42" dur="2000"/>
                                        <p:tgtEl>
                                          <p:spTgt spid="65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1"/>
          <p:cNvSpPr>
            <a:spLocks noChangeArrowheads="1"/>
          </p:cNvSpPr>
          <p:nvPr/>
        </p:nvSpPr>
        <p:spPr bwMode="auto">
          <a:xfrm>
            <a:off x="5143504" y="928670"/>
            <a:ext cx="3643338" cy="525401"/>
          </a:xfrm>
          <a:prstGeom prst="rect">
            <a:avLst/>
          </a:prstGeom>
          <a:noFill/>
          <a:ln w="9525" cap="flat" cmpd="sng">
            <a:noFill/>
            <a:prstDash val="solid"/>
            <a:miter lim="800000"/>
            <a:headEnd/>
            <a:tailEnd/>
          </a:ln>
          <a:effectLst>
            <a:prstShdw prst="shdw17" dist="17961" dir="2700000">
              <a:schemeClr val="accent1">
                <a:gamma/>
                <a:shade val="60000"/>
                <a:invGamma/>
                <a:alpha val="50000"/>
              </a:schemeClr>
            </a:prstShdw>
          </a:effectLst>
        </p:spPr>
        <p:txBody>
          <a:bodyPr wrap="square" lIns="90000" tIns="46800" rIns="90000" bIns="46800" anchor="ctr">
            <a:spAutoFit/>
          </a:bodyPr>
          <a:lstStyle/>
          <a:p>
            <a:pPr algn="ctr" eaLnBrk="0" hangingPunct="0">
              <a:defRPr/>
            </a:pPr>
            <a:r>
              <a:rPr lang="ar-SA" sz="2800" dirty="0">
                <a:solidFill>
                  <a:srgbClr val="C00000"/>
                </a:solidFill>
                <a:latin typeface="Times New Roman" pitchFamily="18" charset="0"/>
                <a:cs typeface="PT Bold Heading" pitchFamily="2" charset="-78"/>
              </a:rPr>
              <a:t>العدسات في </a:t>
            </a:r>
            <a:r>
              <a:rPr lang="ar-SA" sz="2800" dirty="0" smtClean="0">
                <a:solidFill>
                  <a:srgbClr val="C00000"/>
                </a:solidFill>
                <a:latin typeface="Times New Roman" pitchFamily="18" charset="0"/>
                <a:cs typeface="PT Bold Heading" pitchFamily="2" charset="-78"/>
              </a:rPr>
              <a:t>العينين</a:t>
            </a:r>
            <a:r>
              <a:rPr lang="en-US" sz="2800" dirty="0" smtClean="0">
                <a:solidFill>
                  <a:srgbClr val="C00000"/>
                </a:solidFill>
                <a:latin typeface="Times New Roman" pitchFamily="18" charset="0"/>
                <a:cs typeface="PT Bold Heading" pitchFamily="2" charset="-78"/>
              </a:rPr>
              <a:t> </a:t>
            </a:r>
            <a:r>
              <a:rPr lang="ar-SA" sz="2800" dirty="0" smtClean="0">
                <a:solidFill>
                  <a:srgbClr val="C00000"/>
                </a:solidFill>
                <a:latin typeface="Times New Roman" pitchFamily="18" charset="0"/>
                <a:cs typeface="PT Bold Heading" pitchFamily="2" charset="-78"/>
              </a:rPr>
              <a:t>:</a:t>
            </a:r>
            <a:endParaRPr lang="en-US" sz="2800" dirty="0">
              <a:solidFill>
                <a:srgbClr val="C00000"/>
              </a:solidFill>
              <a:cs typeface="PT Bold Heading" pitchFamily="2" charset="-78"/>
            </a:endParaRPr>
          </a:p>
        </p:txBody>
      </p:sp>
      <p:sp>
        <p:nvSpPr>
          <p:cNvPr id="4" name="Rectangle 8"/>
          <p:cNvSpPr>
            <a:spLocks noChangeArrowheads="1"/>
          </p:cNvSpPr>
          <p:nvPr/>
        </p:nvSpPr>
        <p:spPr bwMode="auto">
          <a:xfrm>
            <a:off x="642910" y="1500174"/>
            <a:ext cx="7858180" cy="463846"/>
          </a:xfrm>
          <a:prstGeom prst="rect">
            <a:avLst/>
          </a:prstGeom>
          <a:noFill/>
          <a:ln w="9525" cap="flat" cmpd="sng">
            <a:noFill/>
            <a:prstDash val="solid"/>
            <a:miter lim="800000"/>
            <a:headEnd/>
            <a:tailEnd/>
          </a:ln>
          <a:effectLst>
            <a:prstShdw prst="shdw17" dist="17961" dir="2700000">
              <a:schemeClr val="accent1">
                <a:gamma/>
                <a:shade val="60000"/>
                <a:invGamma/>
                <a:alpha val="50000"/>
              </a:schemeClr>
            </a:prstShdw>
          </a:effectLst>
        </p:spPr>
        <p:txBody>
          <a:bodyPr wrap="square" lIns="90000" tIns="46800" rIns="90000" bIns="46800" anchor="ctr">
            <a:spAutoFit/>
          </a:bodyPr>
          <a:lstStyle/>
          <a:p>
            <a:pPr algn="just" eaLnBrk="0" hangingPunct="0">
              <a:tabLst>
                <a:tab pos="457200" algn="l"/>
              </a:tabLst>
              <a:defRPr/>
            </a:pPr>
            <a:r>
              <a:rPr lang="ar-SA" sz="2400" dirty="0">
                <a:latin typeface="Times New Roman" pitchFamily="18" charset="0"/>
                <a:ea typeface="Times New Roman" pitchFamily="18" charset="0"/>
                <a:cs typeface="PT Bold Heading" pitchFamily="2" charset="-78"/>
              </a:rPr>
              <a:t>العين على هيئة وعاء كروي تقريبا مملوء بمائع يسمى مقلة العين  </a:t>
            </a:r>
            <a:r>
              <a:rPr lang="ar-SA" sz="2400" dirty="0" smtClean="0">
                <a:latin typeface="Times New Roman" pitchFamily="18" charset="0"/>
                <a:ea typeface="Times New Roman" pitchFamily="18" charset="0"/>
                <a:cs typeface="PT Bold Heading" pitchFamily="2" charset="-78"/>
              </a:rPr>
              <a:t>.</a:t>
            </a:r>
            <a:endParaRPr lang="en-US" sz="2400" dirty="0">
              <a:latin typeface="Times New Roman" pitchFamily="18" charset="0"/>
              <a:ea typeface="Times New Roman" pitchFamily="18" charset="0"/>
              <a:cs typeface="PT Bold Heading" pitchFamily="2" charset="-78"/>
            </a:endParaRPr>
          </a:p>
        </p:txBody>
      </p:sp>
      <p:pic>
        <p:nvPicPr>
          <p:cNvPr id="8" name="Picture 5" descr="http://drtrq.files.wordpress.com/2007/05/eye.jpg"/>
          <p:cNvPicPr>
            <a:picLocks noChangeAspect="1" noChangeArrowheads="1"/>
          </p:cNvPicPr>
          <p:nvPr/>
        </p:nvPicPr>
        <p:blipFill>
          <a:blip r:embed="rId3"/>
          <a:srcRect b="5882"/>
          <a:stretch>
            <a:fillRect/>
          </a:stretch>
        </p:blipFill>
        <p:spPr bwMode="auto">
          <a:xfrm>
            <a:off x="1142976" y="2357430"/>
            <a:ext cx="5543560" cy="3429024"/>
          </a:xfrm>
          <a:prstGeom prst="rect">
            <a:avLst/>
          </a:prstGeom>
          <a:noFill/>
          <a:ln w="9525">
            <a:noFill/>
            <a:miter lim="800000"/>
            <a:headEnd/>
            <a:tailEnd/>
          </a:ln>
        </p:spPr>
      </p:pic>
      <p:sp>
        <p:nvSpPr>
          <p:cNvPr id="6" name="مربع نص 5"/>
          <p:cNvSpPr txBox="1"/>
          <p:nvPr/>
        </p:nvSpPr>
        <p:spPr>
          <a:xfrm>
            <a:off x="2071670" y="142852"/>
            <a:ext cx="4286280" cy="707886"/>
          </a:xfrm>
          <a:prstGeom prst="rect">
            <a:avLst/>
          </a:prstGeom>
          <a:noFill/>
        </p:spPr>
        <p:txBody>
          <a:bodyPr wrap="square" rtlCol="1">
            <a:spAutoFit/>
          </a:bodyPr>
          <a:lstStyle/>
          <a:p>
            <a:pPr algn="just"/>
            <a:r>
              <a:rPr lang="ar-SA" sz="4000" dirty="0" smtClean="0">
                <a:ln w="19050">
                  <a:solidFill>
                    <a:schemeClr val="tx1"/>
                  </a:solidFill>
                </a:ln>
                <a:solidFill>
                  <a:schemeClr val="accent4">
                    <a:lumMod val="60000"/>
                    <a:lumOff val="40000"/>
                  </a:schemeClr>
                </a:solidFill>
                <a:cs typeface="PT Bold Heading" pitchFamily="2" charset="-78"/>
              </a:rPr>
              <a:t>تطبيقات العدسات</a:t>
            </a:r>
            <a:endParaRPr lang="ar-SA" sz="4000" dirty="0">
              <a:ln w="19050">
                <a:solidFill>
                  <a:schemeClr val="tx1"/>
                </a:solidFill>
              </a:ln>
              <a:solidFill>
                <a:schemeClr val="accent4">
                  <a:lumMod val="60000"/>
                  <a:lumOff val="40000"/>
                </a:schemeClr>
              </a:solidFill>
              <a:cs typeface="PT Bold Heading" pitchFamily="2" charset="-78"/>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55"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par>
                          <p:cTn id="17" fill="hold">
                            <p:stCondLst>
                              <p:cond delay="3000"/>
                            </p:stCondLst>
                            <p:childTnLst>
                              <p:par>
                                <p:cTn id="18" presetID="5" presetClass="entr" presetSubtype="1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heckerboard(across)">
                                      <p:cBhvr>
                                        <p:cTn id="20" dur="500"/>
                                        <p:tgtEl>
                                          <p:spTgt spid="4"/>
                                        </p:tgtEl>
                                      </p:cBhvr>
                                    </p:animEffect>
                                  </p:childTnLst>
                                </p:cTn>
                              </p:par>
                            </p:childTnLst>
                          </p:cTn>
                        </p:par>
                        <p:par>
                          <p:cTn id="21" fill="hold">
                            <p:stCondLst>
                              <p:cond delay="3500"/>
                            </p:stCondLst>
                            <p:childTnLst>
                              <p:par>
                                <p:cTn id="22" presetID="3" presetClass="entr" presetSubtype="1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linds(horizont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8"/>
          <p:cNvSpPr>
            <a:spLocks noChangeArrowheads="1"/>
          </p:cNvSpPr>
          <p:nvPr/>
        </p:nvSpPr>
        <p:spPr bwMode="auto">
          <a:xfrm>
            <a:off x="3714744" y="357166"/>
            <a:ext cx="5105392" cy="2125839"/>
          </a:xfrm>
          <a:prstGeom prst="rect">
            <a:avLst/>
          </a:prstGeom>
          <a:noFill/>
          <a:ln w="9525" cap="flat" cmpd="sng">
            <a:noFill/>
            <a:prstDash val="solid"/>
            <a:miter lim="800000"/>
            <a:headEnd/>
            <a:tailEnd/>
          </a:ln>
          <a:effectLst>
            <a:prstShdw prst="shdw17" dist="17961" dir="2700000">
              <a:schemeClr val="accent1">
                <a:gamma/>
                <a:shade val="60000"/>
                <a:invGamma/>
                <a:alpha val="50000"/>
              </a:schemeClr>
            </a:prstShdw>
          </a:effectLst>
        </p:spPr>
        <p:txBody>
          <a:bodyPr wrap="square" lIns="90000" tIns="46800" rIns="90000" bIns="46800" anchor="ctr">
            <a:spAutoFit/>
          </a:bodyPr>
          <a:lstStyle/>
          <a:p>
            <a:pPr algn="justLow" eaLnBrk="0" hangingPunct="0">
              <a:lnSpc>
                <a:spcPct val="150000"/>
              </a:lnSpc>
              <a:tabLst>
                <a:tab pos="457200" algn="l"/>
              </a:tabLst>
              <a:defRPr/>
            </a:pPr>
            <a:r>
              <a:rPr lang="ar-SA" sz="2200" dirty="0">
                <a:latin typeface="Times New Roman" pitchFamily="18" charset="0"/>
                <a:ea typeface="Times New Roman" pitchFamily="18" charset="0"/>
                <a:cs typeface="PT Bold Heading" pitchFamily="2" charset="-78"/>
              </a:rPr>
              <a:t> ينتقل الضوء المنبعث أو المنعكس عن الجسم إلى داخل العين خلال القرنية ثم يمر بعدها خلال العدسة ويتجمع على الشبكية الموجودة في مؤخرة </a:t>
            </a:r>
            <a:r>
              <a:rPr lang="ar-SA" sz="2200" dirty="0" smtClean="0">
                <a:latin typeface="Times New Roman" pitchFamily="18" charset="0"/>
                <a:ea typeface="Times New Roman" pitchFamily="18" charset="0"/>
                <a:cs typeface="PT Bold Heading" pitchFamily="2" charset="-78"/>
              </a:rPr>
              <a:t>العين .</a:t>
            </a:r>
            <a:endParaRPr lang="en-US" sz="2200" dirty="0">
              <a:latin typeface="Times New Roman" pitchFamily="18" charset="0"/>
              <a:ea typeface="Times New Roman" pitchFamily="18" charset="0"/>
              <a:cs typeface="PT Bold Heading" pitchFamily="2" charset="-78"/>
            </a:endParaRPr>
          </a:p>
        </p:txBody>
      </p:sp>
      <p:pic>
        <p:nvPicPr>
          <p:cNvPr id="4" name="Picture 2" descr="http://www.sehha.com/diseases/eyes/eye2.jpg"/>
          <p:cNvPicPr>
            <a:picLocks noChangeAspect="1" noChangeArrowheads="1"/>
          </p:cNvPicPr>
          <p:nvPr/>
        </p:nvPicPr>
        <p:blipFill>
          <a:blip r:embed="rId3"/>
          <a:srcRect/>
          <a:stretch>
            <a:fillRect/>
          </a:stretch>
        </p:blipFill>
        <p:spPr bwMode="auto">
          <a:xfrm>
            <a:off x="642910" y="357166"/>
            <a:ext cx="2676584" cy="1928826"/>
          </a:xfrm>
          <a:prstGeom prst="rect">
            <a:avLst/>
          </a:prstGeom>
          <a:noFill/>
          <a:ln w="9525">
            <a:noFill/>
            <a:miter lim="800000"/>
            <a:headEnd/>
            <a:tailEnd/>
          </a:ln>
        </p:spPr>
      </p:pic>
      <p:sp>
        <p:nvSpPr>
          <p:cNvPr id="6" name="Rectangle 8"/>
          <p:cNvSpPr>
            <a:spLocks noChangeArrowheads="1"/>
          </p:cNvSpPr>
          <p:nvPr/>
        </p:nvSpPr>
        <p:spPr bwMode="auto">
          <a:xfrm>
            <a:off x="4000496" y="3214686"/>
            <a:ext cx="4714908" cy="1618008"/>
          </a:xfrm>
          <a:prstGeom prst="rect">
            <a:avLst/>
          </a:prstGeom>
          <a:noFill/>
          <a:ln w="9525" cap="flat" cmpd="sng">
            <a:noFill/>
            <a:prstDash val="solid"/>
            <a:miter lim="800000"/>
            <a:headEnd/>
            <a:tailEnd/>
          </a:ln>
          <a:effectLst>
            <a:prstShdw prst="shdw17" dist="17961" dir="2700000">
              <a:schemeClr val="accent1">
                <a:gamma/>
                <a:shade val="60000"/>
                <a:invGamma/>
                <a:alpha val="50000"/>
              </a:schemeClr>
            </a:prstShdw>
          </a:effectLst>
        </p:spPr>
        <p:txBody>
          <a:bodyPr wrap="square" lIns="90000" tIns="46800" rIns="90000" bIns="46800" anchor="ctr">
            <a:spAutoFit/>
          </a:bodyPr>
          <a:lstStyle/>
          <a:p>
            <a:pPr algn="justLow" eaLnBrk="0" hangingPunct="0">
              <a:lnSpc>
                <a:spcPct val="150000"/>
              </a:lnSpc>
              <a:tabLst>
                <a:tab pos="457200" algn="l"/>
              </a:tabLst>
              <a:defRPr/>
            </a:pPr>
            <a:r>
              <a:rPr lang="ar-SA" sz="2200" dirty="0">
                <a:latin typeface="Times New Roman" pitchFamily="18" charset="0"/>
                <a:ea typeface="Times New Roman" pitchFamily="18" charset="0"/>
                <a:cs typeface="PT Bold Heading" pitchFamily="2" charset="-78"/>
              </a:rPr>
              <a:t>تمتص خلايا متخصصة في الشبكية الضوء وترسل المعلومات المتعلقة بالصورة بوساطة العصب البصري إلى </a:t>
            </a:r>
            <a:r>
              <a:rPr lang="ar-SA" sz="2200" dirty="0" smtClean="0">
                <a:latin typeface="Times New Roman" pitchFamily="18" charset="0"/>
                <a:ea typeface="Times New Roman" pitchFamily="18" charset="0"/>
                <a:cs typeface="PT Bold Heading" pitchFamily="2" charset="-78"/>
              </a:rPr>
              <a:t>الدماغ .</a:t>
            </a:r>
            <a:endParaRPr lang="en-US" sz="2200" dirty="0">
              <a:latin typeface="Times New Roman" pitchFamily="18" charset="0"/>
              <a:ea typeface="Times New Roman" pitchFamily="18" charset="0"/>
              <a:cs typeface="PT Bold Heading" pitchFamily="2" charset="-78"/>
            </a:endParaRPr>
          </a:p>
        </p:txBody>
      </p:sp>
      <p:pic>
        <p:nvPicPr>
          <p:cNvPr id="4098" name="Picture 2" descr="eye_cross_section"/>
          <p:cNvPicPr>
            <a:picLocks noChangeAspect="1" noChangeArrowheads="1"/>
          </p:cNvPicPr>
          <p:nvPr/>
        </p:nvPicPr>
        <p:blipFill>
          <a:blip r:embed="rId4"/>
          <a:srcRect/>
          <a:stretch>
            <a:fillRect/>
          </a:stretch>
        </p:blipFill>
        <p:spPr bwMode="auto">
          <a:xfrm>
            <a:off x="285720" y="2643182"/>
            <a:ext cx="3500462" cy="3000396"/>
          </a:xfrm>
          <a:prstGeom prst="rect">
            <a:avLst/>
          </a:prstGeom>
          <a:noFill/>
          <a:ln w="9525">
            <a:noFill/>
            <a:miter lim="800000"/>
            <a:headEnd/>
            <a:tailEnd/>
          </a:ln>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childTnLst>
                          </p:cTn>
                        </p:par>
                        <p:par>
                          <p:cTn id="16" fill="hold">
                            <p:stCondLst>
                              <p:cond delay="1500"/>
                            </p:stCondLst>
                            <p:childTnLst>
                              <p:par>
                                <p:cTn id="17" presetID="47" presetClass="entr" presetSubtype="0" fill="hold" nodeType="after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fade">
                                      <p:cBhvr>
                                        <p:cTn id="19" dur="1000"/>
                                        <p:tgtEl>
                                          <p:spTgt spid="4098"/>
                                        </p:tgtEl>
                                      </p:cBhvr>
                                    </p:animEffect>
                                    <p:anim calcmode="lin" valueType="num">
                                      <p:cBhvr>
                                        <p:cTn id="20" dur="1000" fill="hold"/>
                                        <p:tgtEl>
                                          <p:spTgt spid="4098"/>
                                        </p:tgtEl>
                                        <p:attrNameLst>
                                          <p:attrName>ppt_x</p:attrName>
                                        </p:attrNameLst>
                                      </p:cBhvr>
                                      <p:tavLst>
                                        <p:tav tm="0">
                                          <p:val>
                                            <p:strVal val="#ppt_x"/>
                                          </p:val>
                                        </p:tav>
                                        <p:tav tm="100000">
                                          <p:val>
                                            <p:strVal val="#ppt_x"/>
                                          </p:val>
                                        </p:tav>
                                      </p:tavLst>
                                    </p:anim>
                                    <p:anim calcmode="lin" valueType="num">
                                      <p:cBhvr>
                                        <p:cTn id="21"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srcRect/>
          <a:stretch>
            <a:fillRect/>
          </a:stretch>
        </p:blipFill>
        <p:spPr bwMode="auto">
          <a:xfrm>
            <a:off x="357158" y="357166"/>
            <a:ext cx="2214578" cy="1785950"/>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3" name="Rectangle 8"/>
          <p:cNvSpPr>
            <a:spLocks noChangeArrowheads="1"/>
          </p:cNvSpPr>
          <p:nvPr/>
        </p:nvSpPr>
        <p:spPr bwMode="auto">
          <a:xfrm>
            <a:off x="2857488" y="285728"/>
            <a:ext cx="5853106" cy="771623"/>
          </a:xfrm>
          <a:prstGeom prst="rect">
            <a:avLst/>
          </a:prstGeom>
          <a:noFill/>
          <a:ln w="9525" cap="flat" cmpd="sng">
            <a:noFill/>
            <a:prstDash val="solid"/>
            <a:miter lim="800000"/>
            <a:headEnd/>
            <a:tailEnd/>
          </a:ln>
          <a:effectLst>
            <a:prstShdw prst="shdw17" dist="17961" dir="2700000">
              <a:schemeClr val="accent1">
                <a:gamma/>
                <a:shade val="60000"/>
                <a:invGamma/>
                <a:alpha val="50000"/>
              </a:schemeClr>
            </a:prstShdw>
          </a:effectLst>
        </p:spPr>
        <p:txBody>
          <a:bodyPr wrap="square" lIns="90000" tIns="46800" rIns="90000" bIns="46800" anchor="ctr">
            <a:spAutoFit/>
          </a:bodyPr>
          <a:lstStyle/>
          <a:p>
            <a:pPr algn="justLow" eaLnBrk="0" hangingPunct="0">
              <a:buFontTx/>
              <a:buChar char="•"/>
              <a:tabLst>
                <a:tab pos="457200" algn="l"/>
              </a:tabLst>
              <a:defRPr/>
            </a:pPr>
            <a:r>
              <a:rPr lang="ar-SA" sz="2200" dirty="0">
                <a:latin typeface="Times New Roman" pitchFamily="18" charset="0"/>
                <a:ea typeface="Times New Roman" pitchFamily="18" charset="0"/>
                <a:cs typeface="PT Bold Heading" pitchFamily="2" charset="-78"/>
              </a:rPr>
              <a:t>  </a:t>
            </a:r>
            <a:r>
              <a:rPr lang="ar-SA" sz="2200" dirty="0">
                <a:solidFill>
                  <a:srgbClr val="C00000"/>
                </a:solidFill>
                <a:latin typeface="Times New Roman" pitchFamily="18" charset="0"/>
                <a:ea typeface="Times New Roman" pitchFamily="18" charset="0"/>
                <a:cs typeface="PT Bold Heading" pitchFamily="2" charset="-78"/>
              </a:rPr>
              <a:t>هل عدسة العين هي </a:t>
            </a:r>
            <a:r>
              <a:rPr lang="ar-SA" sz="2200" dirty="0" err="1">
                <a:solidFill>
                  <a:srgbClr val="C00000"/>
                </a:solidFill>
                <a:latin typeface="Times New Roman" pitchFamily="18" charset="0"/>
                <a:ea typeface="Times New Roman" pitchFamily="18" charset="0"/>
                <a:cs typeface="PT Bold Heading" pitchFamily="2" charset="-78"/>
              </a:rPr>
              <a:t>المسؤولة</a:t>
            </a:r>
            <a:r>
              <a:rPr lang="ar-SA" sz="2200" dirty="0">
                <a:solidFill>
                  <a:srgbClr val="C00000"/>
                </a:solidFill>
                <a:latin typeface="Times New Roman" pitchFamily="18" charset="0"/>
                <a:ea typeface="Times New Roman" pitchFamily="18" charset="0"/>
                <a:cs typeface="PT Bold Heading" pitchFamily="2" charset="-78"/>
              </a:rPr>
              <a:t> عن تجميع الضوء على الشبكية؟</a:t>
            </a:r>
            <a:endParaRPr lang="en-US" sz="2200" dirty="0">
              <a:solidFill>
                <a:srgbClr val="C00000"/>
              </a:solidFill>
              <a:latin typeface="Times New Roman" pitchFamily="18" charset="0"/>
              <a:ea typeface="Times New Roman" pitchFamily="18" charset="0"/>
              <a:cs typeface="PT Bold Heading" pitchFamily="2" charset="-78"/>
            </a:endParaRPr>
          </a:p>
        </p:txBody>
      </p:sp>
      <p:sp>
        <p:nvSpPr>
          <p:cNvPr id="5" name="Rectangle 8"/>
          <p:cNvSpPr>
            <a:spLocks noChangeArrowheads="1"/>
          </p:cNvSpPr>
          <p:nvPr/>
        </p:nvSpPr>
        <p:spPr bwMode="auto">
          <a:xfrm>
            <a:off x="2786050" y="1285860"/>
            <a:ext cx="5853106" cy="1110177"/>
          </a:xfrm>
          <a:prstGeom prst="rect">
            <a:avLst/>
          </a:prstGeom>
          <a:noFill/>
          <a:ln w="9525" cap="flat" cmpd="sng">
            <a:noFill/>
            <a:prstDash val="solid"/>
            <a:miter lim="800000"/>
            <a:headEnd/>
            <a:tailEnd/>
          </a:ln>
          <a:effectLst>
            <a:prstShdw prst="shdw17" dist="17961" dir="2700000">
              <a:schemeClr val="accent1">
                <a:gamma/>
                <a:shade val="60000"/>
                <a:invGamma/>
                <a:alpha val="50000"/>
              </a:schemeClr>
            </a:prstShdw>
          </a:effectLst>
        </p:spPr>
        <p:txBody>
          <a:bodyPr wrap="square" lIns="90000" tIns="46800" rIns="90000" bIns="46800" anchor="ctr">
            <a:spAutoFit/>
          </a:bodyPr>
          <a:lstStyle/>
          <a:p>
            <a:pPr algn="justLow" eaLnBrk="0" hangingPunct="0">
              <a:tabLst>
                <a:tab pos="457200" algn="l"/>
              </a:tabLst>
              <a:defRPr/>
            </a:pPr>
            <a:r>
              <a:rPr lang="ar-SA" sz="2200" dirty="0">
                <a:solidFill>
                  <a:srgbClr val="663300"/>
                </a:solidFill>
                <a:latin typeface="Times New Roman" pitchFamily="18" charset="0"/>
                <a:ea typeface="Times New Roman" pitchFamily="18" charset="0"/>
                <a:cs typeface="PT Bold Heading" pitchFamily="2" charset="-78"/>
              </a:rPr>
              <a:t>يتجمع الضوء الداخل إلى العين بوساطة القرنية ..لأن الفرق بين معاملي انكسار الهواء ومادة القرنية كبير </a:t>
            </a:r>
            <a:r>
              <a:rPr lang="ar-SA" sz="2200" dirty="0" smtClean="0">
                <a:solidFill>
                  <a:srgbClr val="663300"/>
                </a:solidFill>
                <a:latin typeface="Times New Roman" pitchFamily="18" charset="0"/>
                <a:ea typeface="Times New Roman" pitchFamily="18" charset="0"/>
                <a:cs typeface="PT Bold Heading" pitchFamily="2" charset="-78"/>
              </a:rPr>
              <a:t>نسبياً .</a:t>
            </a:r>
            <a:endParaRPr lang="en-US" sz="2200" dirty="0">
              <a:solidFill>
                <a:srgbClr val="663300"/>
              </a:solidFill>
              <a:latin typeface="Times New Roman" pitchFamily="18" charset="0"/>
              <a:ea typeface="Times New Roman" pitchFamily="18" charset="0"/>
              <a:cs typeface="PT Bold Heading" pitchFamily="2" charset="-78"/>
            </a:endParaRPr>
          </a:p>
        </p:txBody>
      </p:sp>
      <p:sp>
        <p:nvSpPr>
          <p:cNvPr id="6" name="Rectangle 8"/>
          <p:cNvSpPr>
            <a:spLocks noChangeArrowheads="1"/>
          </p:cNvSpPr>
          <p:nvPr/>
        </p:nvSpPr>
        <p:spPr bwMode="auto">
          <a:xfrm>
            <a:off x="500034" y="2500306"/>
            <a:ext cx="8139122" cy="771623"/>
          </a:xfrm>
          <a:prstGeom prst="rect">
            <a:avLst/>
          </a:prstGeom>
          <a:noFill/>
          <a:ln w="9525" cap="flat" cmpd="sng">
            <a:noFill/>
            <a:prstDash val="solid"/>
            <a:miter lim="800000"/>
            <a:headEnd/>
            <a:tailEnd/>
          </a:ln>
          <a:effectLst>
            <a:prstShdw prst="shdw17" dist="17961" dir="2700000">
              <a:schemeClr val="accent1">
                <a:gamma/>
                <a:shade val="60000"/>
                <a:invGamma/>
                <a:alpha val="50000"/>
              </a:schemeClr>
            </a:prstShdw>
          </a:effectLst>
        </p:spPr>
        <p:txBody>
          <a:bodyPr wrap="square" lIns="90000" tIns="46800" rIns="90000" bIns="46800" anchor="ctr">
            <a:spAutoFit/>
          </a:bodyPr>
          <a:lstStyle/>
          <a:p>
            <a:pPr algn="justLow" eaLnBrk="0" hangingPunct="0">
              <a:tabLst>
                <a:tab pos="457200" algn="l"/>
              </a:tabLst>
              <a:defRPr/>
            </a:pPr>
            <a:r>
              <a:rPr lang="ar-SA" sz="2200" dirty="0">
                <a:solidFill>
                  <a:srgbClr val="663300"/>
                </a:solidFill>
                <a:latin typeface="Times New Roman" pitchFamily="18" charset="0"/>
                <a:ea typeface="Times New Roman" pitchFamily="18" charset="0"/>
                <a:cs typeface="PT Bold Heading" pitchFamily="2" charset="-78"/>
              </a:rPr>
              <a:t>أما العدسة فهي </a:t>
            </a:r>
            <a:r>
              <a:rPr lang="ar-SA" sz="2200" dirty="0" err="1">
                <a:solidFill>
                  <a:srgbClr val="663300"/>
                </a:solidFill>
                <a:latin typeface="Times New Roman" pitchFamily="18" charset="0"/>
                <a:ea typeface="Times New Roman" pitchFamily="18" charset="0"/>
                <a:cs typeface="PT Bold Heading" pitchFamily="2" charset="-78"/>
              </a:rPr>
              <a:t>المسؤولة</a:t>
            </a:r>
            <a:r>
              <a:rPr lang="ar-SA" sz="2200" dirty="0">
                <a:solidFill>
                  <a:srgbClr val="663300"/>
                </a:solidFill>
                <a:latin typeface="Times New Roman" pitchFamily="18" charset="0"/>
                <a:ea typeface="Times New Roman" pitchFamily="18" charset="0"/>
                <a:cs typeface="PT Bold Heading" pitchFamily="2" charset="-78"/>
              </a:rPr>
              <a:t> عن التجميع الدقيق الذي يسمح </a:t>
            </a:r>
            <a:r>
              <a:rPr lang="ar-SA" sz="2200" dirty="0" err="1">
                <a:solidFill>
                  <a:srgbClr val="663300"/>
                </a:solidFill>
                <a:latin typeface="Times New Roman" pitchFamily="18" charset="0"/>
                <a:ea typeface="Times New Roman" pitchFamily="18" charset="0"/>
                <a:cs typeface="PT Bold Heading" pitchFamily="2" charset="-78"/>
              </a:rPr>
              <a:t>لك</a:t>
            </a:r>
            <a:r>
              <a:rPr lang="ar-SA" sz="2200" dirty="0">
                <a:solidFill>
                  <a:srgbClr val="663300"/>
                </a:solidFill>
                <a:latin typeface="Times New Roman" pitchFamily="18" charset="0"/>
                <a:ea typeface="Times New Roman" pitchFamily="18" charset="0"/>
                <a:cs typeface="PT Bold Heading" pitchFamily="2" charset="-78"/>
              </a:rPr>
              <a:t> برؤية الأجسام البعيدة والقريبة بوضوح تام..</a:t>
            </a:r>
            <a:endParaRPr lang="en-US" sz="2200" dirty="0">
              <a:solidFill>
                <a:srgbClr val="663300"/>
              </a:solidFill>
              <a:latin typeface="Times New Roman" pitchFamily="18" charset="0"/>
              <a:ea typeface="Times New Roman" pitchFamily="18" charset="0"/>
              <a:cs typeface="PT Bold Heading" pitchFamily="2" charset="-78"/>
            </a:endParaRPr>
          </a:p>
        </p:txBody>
      </p:sp>
      <p:sp>
        <p:nvSpPr>
          <p:cNvPr id="8" name="Rectangle 8"/>
          <p:cNvSpPr>
            <a:spLocks noChangeArrowheads="1"/>
          </p:cNvSpPr>
          <p:nvPr/>
        </p:nvSpPr>
        <p:spPr bwMode="auto">
          <a:xfrm>
            <a:off x="428596" y="3571876"/>
            <a:ext cx="8262966" cy="1110177"/>
          </a:xfrm>
          <a:prstGeom prst="rect">
            <a:avLst/>
          </a:prstGeom>
          <a:noFill/>
          <a:ln w="9525" cap="flat" cmpd="sng">
            <a:noFill/>
            <a:prstDash val="solid"/>
            <a:miter lim="800000"/>
            <a:headEnd/>
            <a:tailEnd/>
          </a:ln>
          <a:effectLst>
            <a:prstShdw prst="shdw17" dist="17961" dir="2700000">
              <a:schemeClr val="accent1">
                <a:gamma/>
                <a:shade val="60000"/>
                <a:invGamma/>
                <a:alpha val="50000"/>
              </a:schemeClr>
            </a:prstShdw>
          </a:effectLst>
        </p:spPr>
        <p:txBody>
          <a:bodyPr wrap="square" lIns="90000" tIns="46800" rIns="90000" bIns="46800" anchor="ctr">
            <a:spAutoFit/>
          </a:bodyPr>
          <a:lstStyle/>
          <a:p>
            <a:pPr algn="justLow" eaLnBrk="0" hangingPunct="0">
              <a:tabLst>
                <a:tab pos="457200" algn="l"/>
              </a:tabLst>
              <a:defRPr/>
            </a:pPr>
            <a:r>
              <a:rPr lang="ar-SA" sz="2200" dirty="0">
                <a:latin typeface="Times New Roman" pitchFamily="18" charset="0"/>
                <a:ea typeface="Times New Roman" pitchFamily="18" charset="0"/>
                <a:cs typeface="PT Bold Heading" pitchFamily="2" charset="-78"/>
              </a:rPr>
              <a:t>وتستطيع العضلات المحيطة بالعين من خلال عملية </a:t>
            </a:r>
            <a:r>
              <a:rPr lang="ar-SA" sz="2200" u="sng" dirty="0">
                <a:solidFill>
                  <a:srgbClr val="C00000"/>
                </a:solidFill>
                <a:latin typeface="Times New Roman" pitchFamily="18" charset="0"/>
                <a:ea typeface="Times New Roman" pitchFamily="18" charset="0"/>
                <a:cs typeface="PT Bold Heading" pitchFamily="2" charset="-78"/>
              </a:rPr>
              <a:t>التكيف</a:t>
            </a:r>
            <a:r>
              <a:rPr lang="ar-SA" sz="2200" dirty="0">
                <a:latin typeface="Times New Roman" pitchFamily="18" charset="0"/>
                <a:ea typeface="Times New Roman" pitchFamily="18" charset="0"/>
                <a:cs typeface="PT Bold Heading" pitchFamily="2" charset="-78"/>
              </a:rPr>
              <a:t> أن تجعل العدسة تنقبض أو تنبسط ،مما يغير من شكلها فيؤدي بدوره إلى تغيير البعد البؤري لعدسة العين .. </a:t>
            </a:r>
            <a:endParaRPr lang="en-US" sz="2200" dirty="0">
              <a:latin typeface="Times New Roman" pitchFamily="18" charset="0"/>
              <a:ea typeface="Times New Roman" pitchFamily="18" charset="0"/>
              <a:cs typeface="PT Bold Heading" pitchFamily="2" charset="-78"/>
            </a:endParaRPr>
          </a:p>
        </p:txBody>
      </p:sp>
      <p:sp>
        <p:nvSpPr>
          <p:cNvPr id="9" name="Rectangle 8"/>
          <p:cNvSpPr>
            <a:spLocks noChangeArrowheads="1"/>
          </p:cNvSpPr>
          <p:nvPr/>
        </p:nvSpPr>
        <p:spPr bwMode="auto">
          <a:xfrm>
            <a:off x="500034" y="4929198"/>
            <a:ext cx="8067684" cy="433068"/>
          </a:xfrm>
          <a:prstGeom prst="rect">
            <a:avLst/>
          </a:prstGeom>
          <a:noFill/>
          <a:ln w="9525" cap="flat" cmpd="sng">
            <a:noFill/>
            <a:prstDash val="solid"/>
            <a:miter lim="800000"/>
            <a:headEnd/>
            <a:tailEnd/>
          </a:ln>
          <a:effectLst>
            <a:prstShdw prst="shdw17" dist="17961" dir="2700000">
              <a:schemeClr val="accent1">
                <a:gamma/>
                <a:shade val="60000"/>
                <a:invGamma/>
                <a:alpha val="50000"/>
              </a:schemeClr>
            </a:prstShdw>
          </a:effectLst>
        </p:spPr>
        <p:txBody>
          <a:bodyPr wrap="square" lIns="90000" tIns="46800" rIns="90000" bIns="46800" anchor="ctr">
            <a:spAutoFit/>
          </a:bodyPr>
          <a:lstStyle/>
          <a:p>
            <a:pPr algn="justLow" eaLnBrk="0" hangingPunct="0">
              <a:tabLst>
                <a:tab pos="457200" algn="l"/>
              </a:tabLst>
              <a:defRPr/>
            </a:pPr>
            <a:r>
              <a:rPr lang="ar-SA" sz="2200" dirty="0">
                <a:latin typeface="Times New Roman" pitchFamily="18" charset="0"/>
                <a:ea typeface="Times New Roman" pitchFamily="18" charset="0"/>
                <a:cs typeface="PT Bold Heading" pitchFamily="2" charset="-78"/>
              </a:rPr>
              <a:t> </a:t>
            </a:r>
            <a:r>
              <a:rPr lang="ar-SA" sz="2200" dirty="0">
                <a:solidFill>
                  <a:schemeClr val="bg2">
                    <a:lumMod val="50000"/>
                  </a:schemeClr>
                </a:solidFill>
                <a:latin typeface="Times New Roman" pitchFamily="18" charset="0"/>
                <a:ea typeface="Times New Roman" pitchFamily="18" charset="0"/>
                <a:cs typeface="PT Bold Heading" pitchFamily="2" charset="-78"/>
              </a:rPr>
              <a:t>فعندما ترتخي </a:t>
            </a:r>
            <a:r>
              <a:rPr lang="ar-SA" sz="2200" dirty="0">
                <a:latin typeface="Times New Roman" pitchFamily="18" charset="0"/>
                <a:ea typeface="Times New Roman" pitchFamily="18" charset="0"/>
                <a:cs typeface="PT Bold Heading" pitchFamily="2" charset="-78"/>
              </a:rPr>
              <a:t>العضلات تتركز صورة الجسم البعيد على الشبكية </a:t>
            </a:r>
            <a:endParaRPr lang="en-US" sz="2200" dirty="0">
              <a:latin typeface="Times New Roman" pitchFamily="18" charset="0"/>
              <a:ea typeface="Times New Roman" pitchFamily="18" charset="0"/>
              <a:cs typeface="PT Bold Heading" pitchFamily="2" charset="-78"/>
            </a:endParaRPr>
          </a:p>
        </p:txBody>
      </p:sp>
      <p:sp>
        <p:nvSpPr>
          <p:cNvPr id="10" name="Rectangle 8"/>
          <p:cNvSpPr>
            <a:spLocks noChangeArrowheads="1"/>
          </p:cNvSpPr>
          <p:nvPr/>
        </p:nvSpPr>
        <p:spPr bwMode="auto">
          <a:xfrm>
            <a:off x="428596" y="5715016"/>
            <a:ext cx="8210560" cy="771623"/>
          </a:xfrm>
          <a:prstGeom prst="rect">
            <a:avLst/>
          </a:prstGeom>
          <a:noFill/>
          <a:ln w="9525" cap="flat" cmpd="sng">
            <a:noFill/>
            <a:prstDash val="solid"/>
            <a:miter lim="800000"/>
            <a:headEnd/>
            <a:tailEnd/>
          </a:ln>
          <a:effectLst>
            <a:prstShdw prst="shdw17" dist="17961" dir="2700000">
              <a:schemeClr val="accent1">
                <a:gamma/>
                <a:shade val="60000"/>
                <a:invGamma/>
                <a:alpha val="50000"/>
              </a:schemeClr>
            </a:prstShdw>
          </a:effectLst>
        </p:spPr>
        <p:txBody>
          <a:bodyPr wrap="square" lIns="90000" tIns="46800" rIns="90000" bIns="46800" anchor="ctr">
            <a:spAutoFit/>
          </a:bodyPr>
          <a:lstStyle/>
          <a:p>
            <a:pPr algn="justLow" eaLnBrk="0" hangingPunct="0">
              <a:tabLst>
                <a:tab pos="457200" algn="l"/>
              </a:tabLst>
              <a:defRPr/>
            </a:pPr>
            <a:r>
              <a:rPr lang="ar-SA" sz="2200" dirty="0">
                <a:latin typeface="Times New Roman" pitchFamily="18" charset="0"/>
                <a:ea typeface="Times New Roman" pitchFamily="18" charset="0"/>
                <a:cs typeface="PT Bold Heading" pitchFamily="2" charset="-78"/>
              </a:rPr>
              <a:t> </a:t>
            </a:r>
            <a:r>
              <a:rPr lang="ar-SA" sz="2200" dirty="0">
                <a:solidFill>
                  <a:schemeClr val="bg2">
                    <a:lumMod val="50000"/>
                  </a:schemeClr>
                </a:solidFill>
                <a:latin typeface="Times New Roman" pitchFamily="18" charset="0"/>
                <a:ea typeface="Times New Roman" pitchFamily="18" charset="0"/>
                <a:cs typeface="PT Bold Heading" pitchFamily="2" charset="-78"/>
              </a:rPr>
              <a:t>وعندما تنقبض </a:t>
            </a:r>
            <a:r>
              <a:rPr lang="ar-SA" sz="2200" dirty="0">
                <a:latin typeface="Times New Roman" pitchFamily="18" charset="0"/>
                <a:ea typeface="Times New Roman" pitchFamily="18" charset="0"/>
                <a:cs typeface="PT Bold Heading" pitchFamily="2" charset="-78"/>
              </a:rPr>
              <a:t>العضلات يقل البعد البؤري للعدسة فتتركز صورة الجسم القريب على الشبكية </a:t>
            </a:r>
            <a:endParaRPr lang="en-US" sz="2200" dirty="0">
              <a:latin typeface="Times New Roman" pitchFamily="18" charset="0"/>
              <a:ea typeface="Times New Roman" pitchFamily="18" charset="0"/>
              <a:cs typeface="PT Bold Heading" pitchFamily="2" charset="-78"/>
            </a:endParaRP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heckerboard(across)">
                                      <p:cBhvr>
                                        <p:cTn id="19" dur="500"/>
                                        <p:tgtEl>
                                          <p:spTgt spid="8"/>
                                        </p:tgtEl>
                                      </p:cBhvr>
                                    </p:animEffect>
                                  </p:childTnLst>
                                </p:cTn>
                              </p:par>
                            </p:childTnLst>
                          </p:cTn>
                        </p:par>
                        <p:par>
                          <p:cTn id="20" fill="hold">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heckerboard(across)">
                                      <p:cBhvr>
                                        <p:cTn id="23" dur="500"/>
                                        <p:tgtEl>
                                          <p:spTgt spid="9"/>
                                        </p:tgtEl>
                                      </p:cBhvr>
                                    </p:animEffect>
                                  </p:childTnLst>
                                </p:cTn>
                              </p:par>
                            </p:childTnLst>
                          </p:cTn>
                        </p:par>
                        <p:par>
                          <p:cTn id="24" fill="hold">
                            <p:stCondLst>
                              <p:cond delay="2500"/>
                            </p:stCondLst>
                            <p:childTnLst>
                              <p:par>
                                <p:cTn id="25" presetID="5" presetClass="entr" presetSubtype="1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heckerboard(across)">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9" grpId="0"/>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3000" r="-23000"/>
          </a:stretch>
        </a:blipFill>
        <a:effectLst/>
      </p:bgPr>
    </p:bg>
    <p:spTree>
      <p:nvGrpSpPr>
        <p:cNvPr id="1" name=""/>
        <p:cNvGrpSpPr/>
        <p:nvPr/>
      </p:nvGrpSpPr>
      <p:grpSpPr>
        <a:xfrm>
          <a:off x="0" y="0"/>
          <a:ext cx="0" cy="0"/>
          <a:chOff x="0" y="0"/>
          <a:chExt cx="0" cy="0"/>
        </a:xfrm>
      </p:grpSpPr>
      <p:sp>
        <p:nvSpPr>
          <p:cNvPr id="4" name="Rectangle 8"/>
          <p:cNvSpPr>
            <a:spLocks noChangeArrowheads="1"/>
          </p:cNvSpPr>
          <p:nvPr/>
        </p:nvSpPr>
        <p:spPr bwMode="auto">
          <a:xfrm>
            <a:off x="2071670" y="500042"/>
            <a:ext cx="5629292" cy="771623"/>
          </a:xfrm>
          <a:prstGeom prst="rect">
            <a:avLst/>
          </a:prstGeom>
          <a:noFill/>
          <a:ln w="9525" cap="flat" cmpd="sng">
            <a:noFill/>
            <a:prstDash val="solid"/>
            <a:miter lim="800000"/>
            <a:headEnd/>
            <a:tailEnd/>
          </a:ln>
          <a:effectLst>
            <a:prstShdw prst="shdw17" dist="17961" dir="2700000">
              <a:schemeClr val="accent1">
                <a:gamma/>
                <a:shade val="60000"/>
                <a:invGamma/>
                <a:alpha val="50000"/>
              </a:schemeClr>
            </a:prstShdw>
          </a:effectLst>
        </p:spPr>
        <p:txBody>
          <a:bodyPr wrap="square" lIns="90000" tIns="46800" rIns="90000" bIns="46800" anchor="ctr">
            <a:spAutoFit/>
          </a:bodyPr>
          <a:lstStyle/>
          <a:p>
            <a:pPr algn="ctr" eaLnBrk="0" hangingPunct="0">
              <a:tabLst>
                <a:tab pos="457200" algn="l"/>
              </a:tabLst>
              <a:defRPr/>
            </a:pPr>
            <a:r>
              <a:rPr lang="ar-SA" sz="4400" dirty="0">
                <a:solidFill>
                  <a:srgbClr val="C00000"/>
                </a:solidFill>
                <a:latin typeface="Times New Roman" pitchFamily="18" charset="0"/>
                <a:ea typeface="Times New Roman" pitchFamily="18" charset="0"/>
                <a:cs typeface="PT Bold Heading" pitchFamily="2" charset="-78"/>
              </a:rPr>
              <a:t>العين</a:t>
            </a:r>
            <a:r>
              <a:rPr lang="ar-SA" sz="4400" b="1" dirty="0">
                <a:solidFill>
                  <a:srgbClr val="C00000"/>
                </a:solidFill>
                <a:latin typeface="Times New Roman" pitchFamily="18" charset="0"/>
                <a:ea typeface="Times New Roman" pitchFamily="18" charset="0"/>
                <a:cs typeface="PT Bold Heading" pitchFamily="2" charset="-78"/>
              </a:rPr>
              <a:t> </a:t>
            </a:r>
            <a:r>
              <a:rPr lang="ar-SA" sz="4400" dirty="0">
                <a:solidFill>
                  <a:srgbClr val="C00000"/>
                </a:solidFill>
                <a:latin typeface="Times New Roman" pitchFamily="18" charset="0"/>
                <a:ea typeface="Times New Roman" pitchFamily="18" charset="0"/>
                <a:cs typeface="PT Bold Heading" pitchFamily="2" charset="-78"/>
              </a:rPr>
              <a:t>السليمة</a:t>
            </a:r>
            <a:endParaRPr lang="en-US" sz="4400" dirty="0">
              <a:latin typeface="Times New Roman" pitchFamily="18" charset="0"/>
              <a:ea typeface="Times New Roman" pitchFamily="18" charset="0"/>
              <a:cs typeface="PT Bold Heading" pitchFamily="2" charset="-78"/>
            </a:endParaRPr>
          </a:p>
        </p:txBody>
      </p:sp>
      <p:pic>
        <p:nvPicPr>
          <p:cNvPr id="5" name="Picture 6" descr="Emmetropia.png"/>
          <p:cNvPicPr>
            <a:picLocks noChangeAspect="1" noChangeArrowheads="1"/>
          </p:cNvPicPr>
          <p:nvPr/>
        </p:nvPicPr>
        <p:blipFill>
          <a:blip r:embed="rId3"/>
          <a:srcRect/>
          <a:stretch>
            <a:fillRect/>
          </a:stretch>
        </p:blipFill>
        <p:spPr bwMode="auto">
          <a:xfrm>
            <a:off x="1071538" y="2786058"/>
            <a:ext cx="1714512" cy="1413172"/>
          </a:xfrm>
          <a:prstGeom prst="rect">
            <a:avLst/>
          </a:prstGeom>
          <a:noFill/>
          <a:ln w="9525">
            <a:noFill/>
            <a:miter lim="800000"/>
            <a:headEnd/>
            <a:tailEnd/>
          </a:ln>
        </p:spPr>
      </p:pic>
      <p:sp>
        <p:nvSpPr>
          <p:cNvPr id="7" name="مستطيل 6"/>
          <p:cNvSpPr/>
          <p:nvPr/>
        </p:nvSpPr>
        <p:spPr>
          <a:xfrm>
            <a:off x="2786050" y="1928802"/>
            <a:ext cx="5715008" cy="2376035"/>
          </a:xfrm>
          <a:prstGeom prst="rect">
            <a:avLst/>
          </a:prstGeom>
        </p:spPr>
        <p:txBody>
          <a:bodyPr wrap="square">
            <a:spAutoFit/>
          </a:bodyPr>
          <a:lstStyle/>
          <a:p>
            <a:pPr marL="273050" indent="-273050" eaLnBrk="0" hangingPunct="0">
              <a:lnSpc>
                <a:spcPct val="90000"/>
              </a:lnSpc>
              <a:spcBef>
                <a:spcPct val="20000"/>
              </a:spcBef>
              <a:buClr>
                <a:srgbClr val="0BD0D9"/>
              </a:buClr>
              <a:buSzPct val="95000"/>
              <a:buFont typeface="Wingdings" pitchFamily="2" charset="2"/>
              <a:buChar char="l"/>
              <a:defRPr/>
            </a:pPr>
            <a:r>
              <a:rPr lang="ar-SA" sz="2400" dirty="0" smtClean="0">
                <a:ea typeface="Majalla UI"/>
                <a:cs typeface="PT Bold Heading" pitchFamily="2" charset="-78"/>
              </a:rPr>
              <a:t>النقطة القريبة للعين السليمة هي </a:t>
            </a:r>
            <a:r>
              <a:rPr lang="ar-SA" sz="2800" b="1" dirty="0" smtClean="0">
                <a:solidFill>
                  <a:srgbClr val="FF0066"/>
                </a:solidFill>
                <a:effectLst>
                  <a:outerShdw blurRad="38100" dist="38100" dir="2700000" algn="tl">
                    <a:srgbClr val="FFFFFF"/>
                  </a:outerShdw>
                </a:effectLst>
                <a:ea typeface="Majalla UI"/>
              </a:rPr>
              <a:t>25 سم</a:t>
            </a:r>
            <a:r>
              <a:rPr lang="ar-SA" sz="2800" b="1" dirty="0" smtClean="0">
                <a:ea typeface="Majalla UI"/>
              </a:rPr>
              <a:t> </a:t>
            </a:r>
          </a:p>
          <a:p>
            <a:pPr marL="273050" indent="-273050" eaLnBrk="0" hangingPunct="0">
              <a:lnSpc>
                <a:spcPct val="90000"/>
              </a:lnSpc>
              <a:spcBef>
                <a:spcPct val="20000"/>
              </a:spcBef>
              <a:buClr>
                <a:srgbClr val="0BD0D9"/>
              </a:buClr>
              <a:buSzPct val="95000"/>
              <a:buFont typeface="Wingdings" pitchFamily="2" charset="2"/>
              <a:buChar char="l"/>
              <a:defRPr/>
            </a:pPr>
            <a:r>
              <a:rPr lang="ar-SA" sz="2800" b="1" dirty="0" smtClean="0">
                <a:ea typeface="Majalla UI"/>
              </a:rPr>
              <a:t> </a:t>
            </a:r>
            <a:r>
              <a:rPr lang="ar-SA" sz="2400" dirty="0" smtClean="0">
                <a:ea typeface="Majalla UI"/>
                <a:cs typeface="PT Bold Heading" pitchFamily="2" charset="-78"/>
              </a:rPr>
              <a:t>النقطة البعيدة للعين السليمة هي </a:t>
            </a:r>
            <a:r>
              <a:rPr lang="en-US" sz="2800" b="1" dirty="0" smtClean="0">
                <a:solidFill>
                  <a:srgbClr val="FF0066"/>
                </a:solidFill>
                <a:ea typeface="Majalla UI"/>
                <a:cs typeface="Majalla UI"/>
              </a:rPr>
              <a:t>∞</a:t>
            </a:r>
            <a:endParaRPr lang="ar-SA" sz="2800" b="1" dirty="0" smtClean="0">
              <a:solidFill>
                <a:srgbClr val="FF0066"/>
              </a:solidFill>
              <a:ea typeface="Majalla UI"/>
            </a:endParaRPr>
          </a:p>
          <a:p>
            <a:pPr marL="273050" indent="-273050" eaLnBrk="0" hangingPunct="0">
              <a:lnSpc>
                <a:spcPct val="90000"/>
              </a:lnSpc>
              <a:spcBef>
                <a:spcPct val="20000"/>
              </a:spcBef>
              <a:buClr>
                <a:srgbClr val="0BD0D9"/>
              </a:buClr>
              <a:buSzPct val="95000"/>
              <a:buFont typeface="Wingdings" pitchFamily="2" charset="2"/>
              <a:buChar char="l"/>
              <a:defRPr/>
            </a:pPr>
            <a:r>
              <a:rPr lang="ar-SA" sz="2800" b="1" dirty="0" smtClean="0">
                <a:ea typeface="Majalla UI"/>
              </a:rPr>
              <a:t> </a:t>
            </a:r>
            <a:r>
              <a:rPr lang="ar-SA" sz="2400" dirty="0" smtClean="0">
                <a:ea typeface="Majalla UI"/>
                <a:cs typeface="PT Bold Heading" pitchFamily="2" charset="-78"/>
              </a:rPr>
              <a:t>قطر العين السليمة 2.5 سم </a:t>
            </a:r>
          </a:p>
          <a:p>
            <a:pPr marL="273050" indent="-273050" eaLnBrk="0" hangingPunct="0">
              <a:lnSpc>
                <a:spcPct val="90000"/>
              </a:lnSpc>
              <a:spcBef>
                <a:spcPct val="20000"/>
              </a:spcBef>
              <a:buClr>
                <a:srgbClr val="0BD0D9"/>
              </a:buClr>
              <a:buSzPct val="95000"/>
              <a:buFont typeface="Wingdings" pitchFamily="2" charset="2"/>
              <a:buChar char="l"/>
              <a:defRPr/>
            </a:pPr>
            <a:r>
              <a:rPr lang="ar-SA" sz="2800" b="1" dirty="0" smtClean="0">
                <a:ea typeface="Majalla UI"/>
              </a:rPr>
              <a:t> </a:t>
            </a:r>
            <a:r>
              <a:rPr lang="ar-SA" sz="2400" dirty="0" smtClean="0">
                <a:ea typeface="Majalla UI"/>
                <a:cs typeface="PT Bold Heading" pitchFamily="2" charset="-78"/>
              </a:rPr>
              <a:t>العين تعمل عمل عدسة محدبة .</a:t>
            </a:r>
          </a:p>
          <a:p>
            <a:pPr marL="273050" indent="-273050" eaLnBrk="0" hangingPunct="0">
              <a:lnSpc>
                <a:spcPct val="90000"/>
              </a:lnSpc>
              <a:spcBef>
                <a:spcPct val="20000"/>
              </a:spcBef>
              <a:buClr>
                <a:srgbClr val="0BD0D9"/>
              </a:buClr>
              <a:buSzPct val="95000"/>
              <a:buFont typeface="Wingdings" pitchFamily="2" charset="2"/>
              <a:buChar char="l"/>
              <a:defRPr/>
            </a:pPr>
            <a:r>
              <a:rPr lang="ar-SA" sz="2800" b="1" dirty="0" smtClean="0">
                <a:ea typeface="Majalla UI"/>
              </a:rPr>
              <a:t> </a:t>
            </a:r>
            <a:r>
              <a:rPr lang="ar-SA" sz="2400" dirty="0" smtClean="0">
                <a:ea typeface="Majalla UI"/>
                <a:cs typeface="PT Bold Heading" pitchFamily="2" charset="-78"/>
              </a:rPr>
              <a:t>مدى الرؤية للعين السلمية </a:t>
            </a:r>
            <a:r>
              <a:rPr lang="ar-SA" sz="2800" b="1" dirty="0" smtClean="0">
                <a:ea typeface="Majalla UI"/>
              </a:rPr>
              <a:t>{ </a:t>
            </a:r>
            <a:r>
              <a:rPr lang="ar-SA" sz="2800" b="1" dirty="0" smtClean="0">
                <a:solidFill>
                  <a:srgbClr val="FF0066"/>
                </a:solidFill>
                <a:effectLst>
                  <a:outerShdw blurRad="38100" dist="38100" dir="2700000" algn="tl">
                    <a:srgbClr val="FFFFFF"/>
                  </a:outerShdw>
                </a:effectLst>
                <a:ea typeface="Majalla UI"/>
              </a:rPr>
              <a:t>25 -</a:t>
            </a:r>
            <a:r>
              <a:rPr lang="ar-SA" sz="2800" b="1" dirty="0" smtClean="0">
                <a:ea typeface="Majalla UI"/>
              </a:rPr>
              <a:t> </a:t>
            </a:r>
            <a:r>
              <a:rPr lang="en-US" sz="2800" b="1" dirty="0" smtClean="0">
                <a:solidFill>
                  <a:srgbClr val="FF0066"/>
                </a:solidFill>
                <a:ea typeface="Majalla UI"/>
                <a:cs typeface="Majalla UI"/>
              </a:rPr>
              <a:t>∞</a:t>
            </a:r>
            <a:r>
              <a:rPr lang="ar-SA" sz="2800" b="1" dirty="0" smtClean="0">
                <a:ea typeface="Majalla UI"/>
              </a:rPr>
              <a:t> } </a:t>
            </a:r>
          </a:p>
        </p:txBody>
      </p:sp>
      <p:sp>
        <p:nvSpPr>
          <p:cNvPr id="9" name="مربع نص 8"/>
          <p:cNvSpPr txBox="1"/>
          <p:nvPr/>
        </p:nvSpPr>
        <p:spPr>
          <a:xfrm>
            <a:off x="857224" y="4857760"/>
            <a:ext cx="7429552" cy="830997"/>
          </a:xfrm>
          <a:prstGeom prst="rect">
            <a:avLst/>
          </a:prstGeom>
          <a:noFill/>
        </p:spPr>
        <p:txBody>
          <a:bodyPr wrap="square" rtlCol="1">
            <a:spAutoFit/>
          </a:bodyPr>
          <a:lstStyle/>
          <a:p>
            <a:pPr algn="justLow"/>
            <a:r>
              <a:rPr lang="ar-SA" sz="2400" dirty="0" smtClean="0">
                <a:ea typeface="Majalla UI"/>
                <a:cs typeface="PT Bold Heading" pitchFamily="2" charset="-78"/>
              </a:rPr>
              <a:t>لا تكون عيون بعض الناس صورا واضحة على الشبكية إما تتكون الصورة أمام الشبكية أو خلفها وهذا ما يؤدي إلى عيوب النظر :  </a:t>
            </a:r>
            <a:endParaRPr lang="en-US" sz="2400" dirty="0" smtClean="0">
              <a:ea typeface="Majalla UI"/>
              <a:cs typeface="PT Bold Heading" pitchFamily="2" charset="-78"/>
            </a:endParaRPr>
          </a:p>
        </p:txBody>
      </p:sp>
      <p:pic>
        <p:nvPicPr>
          <p:cNvPr id="1026" name="Picture 2" descr="img_girls-ly1391787694_340"/>
          <p:cNvPicPr>
            <a:picLocks noChangeAspect="1" noChangeArrowheads="1"/>
          </p:cNvPicPr>
          <p:nvPr/>
        </p:nvPicPr>
        <p:blipFill>
          <a:blip r:embed="rId4">
            <a:clrChange>
              <a:clrFrom>
                <a:srgbClr val="FFFFFF"/>
              </a:clrFrom>
              <a:clrTo>
                <a:srgbClr val="FFFFFF">
                  <a:alpha val="0"/>
                </a:srgbClr>
              </a:clrTo>
            </a:clrChange>
          </a:blip>
          <a:srcRect l="16751" r="15736"/>
          <a:stretch>
            <a:fillRect/>
          </a:stretch>
        </p:blipFill>
        <p:spPr bwMode="auto">
          <a:xfrm>
            <a:off x="1000100" y="214290"/>
            <a:ext cx="1927992" cy="1819271"/>
          </a:xfrm>
          <a:prstGeom prst="rect">
            <a:avLst/>
          </a:prstGeom>
          <a:noFill/>
          <a:ln w="9525">
            <a:noFill/>
            <a:miter lim="800000"/>
            <a:headEnd/>
            <a:tailEnd/>
          </a:ln>
        </p:spPr>
      </p:pic>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par>
                          <p:cTn id="8" fill="hold">
                            <p:stCondLst>
                              <p:cond delay="500"/>
                            </p:stCondLst>
                            <p:childTnLst>
                              <p:par>
                                <p:cTn id="9" presetID="20" presetClass="entr" presetSubtype="0" fill="hold" grpId="0" nodeType="afterEffect">
                                  <p:stCondLst>
                                    <p:cond delay="0"/>
                                  </p:stCondLst>
                                  <p:iterate type="wd">
                                    <p:tmPct val="10000"/>
                                  </p:iterate>
                                  <p:childTnLst>
                                    <p:set>
                                      <p:cBhvr>
                                        <p:cTn id="10" dur="1" fill="hold">
                                          <p:stCondLst>
                                            <p:cond delay="0"/>
                                          </p:stCondLst>
                                        </p:cTn>
                                        <p:tgtEl>
                                          <p:spTgt spid="7"/>
                                        </p:tgtEl>
                                        <p:attrNameLst>
                                          <p:attrName>style.visibility</p:attrName>
                                        </p:attrNameLst>
                                      </p:cBhvr>
                                      <p:to>
                                        <p:strVal val="visible"/>
                                      </p:to>
                                    </p:set>
                                    <p:animEffect transition="in" filter="wedge">
                                      <p:cBhvr>
                                        <p:cTn id="11" dur="2000"/>
                                        <p:tgtEl>
                                          <p:spTgt spid="7"/>
                                        </p:tgtEl>
                                      </p:cBhvr>
                                    </p:animEffect>
                                  </p:childTnLst>
                                </p:cTn>
                              </p:par>
                            </p:childTnLst>
                          </p:cTn>
                        </p:par>
                        <p:par>
                          <p:cTn id="12" fill="hold">
                            <p:stCondLst>
                              <p:cond delay="9700"/>
                            </p:stCondLst>
                            <p:childTnLst>
                              <p:par>
                                <p:cTn id="13" presetID="8"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in)">
                                      <p:cBhvr>
                                        <p:cTn id="15" dur="2000"/>
                                        <p:tgtEl>
                                          <p:spTgt spid="5"/>
                                        </p:tgtEl>
                                      </p:cBhvr>
                                    </p:animEffect>
                                  </p:childTnLst>
                                </p:cTn>
                              </p:par>
                            </p:childTnLst>
                          </p:cTn>
                        </p:par>
                        <p:par>
                          <p:cTn id="16" fill="hold">
                            <p:stCondLst>
                              <p:cond delay="11700"/>
                            </p:stCondLst>
                            <p:childTnLst>
                              <p:par>
                                <p:cTn id="17" presetID="17" presetClass="entr" presetSubtype="10" fill="hold" grpId="0" nodeType="afterEffect">
                                  <p:stCondLst>
                                    <p:cond delay="0"/>
                                  </p:stCondLst>
                                  <p:iterate type="wd">
                                    <p:tmPct val="10000"/>
                                  </p:iterate>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364" name="مستطيل 4"/>
          <p:cNvSpPr>
            <a:spLocks noChangeArrowheads="1"/>
          </p:cNvSpPr>
          <p:nvPr/>
        </p:nvSpPr>
        <p:spPr bwMode="auto">
          <a:xfrm>
            <a:off x="2357422" y="1428736"/>
            <a:ext cx="6162660" cy="769441"/>
          </a:xfrm>
          <a:prstGeom prst="rect">
            <a:avLst/>
          </a:prstGeom>
          <a:noFill/>
          <a:ln w="9525">
            <a:noFill/>
            <a:miter lim="800000"/>
            <a:headEnd/>
            <a:tailEnd/>
          </a:ln>
        </p:spPr>
        <p:txBody>
          <a:bodyPr wrap="square">
            <a:spAutoFit/>
          </a:bodyPr>
          <a:lstStyle/>
          <a:p>
            <a:pPr algn="justLow"/>
            <a:r>
              <a:rPr lang="ar-SA" sz="2200" u="sng" dirty="0">
                <a:solidFill>
                  <a:srgbClr val="CC0066"/>
                </a:solidFill>
                <a:cs typeface="PT Bold Heading" pitchFamily="2" charset="-78"/>
              </a:rPr>
              <a:t>الأدوات: </a:t>
            </a:r>
          </a:p>
          <a:p>
            <a:pPr algn="justLow"/>
            <a:r>
              <a:rPr lang="ar-SA" sz="2200" dirty="0">
                <a:cs typeface="PT Bold Heading" pitchFamily="2" charset="-78"/>
              </a:rPr>
              <a:t>قطعة نقود معدنية - </a:t>
            </a:r>
            <a:r>
              <a:rPr lang="ar-SA" sz="2200" dirty="0" smtClean="0">
                <a:cs typeface="PT Bold Heading" pitchFamily="2" charset="-78"/>
              </a:rPr>
              <a:t>إناء </a:t>
            </a:r>
            <a:r>
              <a:rPr lang="ar-SA" sz="2200" dirty="0">
                <a:cs typeface="PT Bold Heading" pitchFamily="2" charset="-78"/>
              </a:rPr>
              <a:t>عميق – ماء - شريط لاصق </a:t>
            </a:r>
            <a:r>
              <a:rPr lang="ar-SA" sz="2200" dirty="0" smtClean="0">
                <a:cs typeface="PT Bold Heading" pitchFamily="2" charset="-78"/>
              </a:rPr>
              <a:t>.</a:t>
            </a:r>
            <a:endParaRPr lang="ar-SA" sz="2200" dirty="0">
              <a:cs typeface="PT Bold Heading" pitchFamily="2" charset="-78"/>
            </a:endParaRPr>
          </a:p>
        </p:txBody>
      </p:sp>
      <p:sp>
        <p:nvSpPr>
          <p:cNvPr id="17412" name="مستطيل 9"/>
          <p:cNvSpPr>
            <a:spLocks noChangeArrowheads="1"/>
          </p:cNvSpPr>
          <p:nvPr/>
        </p:nvSpPr>
        <p:spPr bwMode="auto">
          <a:xfrm>
            <a:off x="3217480" y="3069551"/>
            <a:ext cx="5522666" cy="430887"/>
          </a:xfrm>
          <a:prstGeom prst="rect">
            <a:avLst/>
          </a:prstGeom>
          <a:noFill/>
          <a:ln w="9525">
            <a:noFill/>
            <a:miter lim="800000"/>
            <a:headEnd/>
            <a:tailEnd/>
          </a:ln>
        </p:spPr>
        <p:txBody>
          <a:bodyPr wrap="none">
            <a:spAutoFit/>
          </a:bodyPr>
          <a:lstStyle/>
          <a:p>
            <a:pPr algn="justLow"/>
            <a:r>
              <a:rPr lang="ar-SA" sz="2200" dirty="0" smtClean="0">
                <a:cs typeface="PT Bold Heading" pitchFamily="2" charset="-78"/>
              </a:rPr>
              <a:t>1.ثبّتي </a:t>
            </a:r>
            <a:r>
              <a:rPr lang="ar-SA" sz="2200" dirty="0">
                <a:cs typeface="PT Bold Heading" pitchFamily="2" charset="-78"/>
              </a:rPr>
              <a:t>قطعة النقود بالشريط اللاصق في قعر الوعاء .</a:t>
            </a:r>
          </a:p>
        </p:txBody>
      </p:sp>
      <p:sp>
        <p:nvSpPr>
          <p:cNvPr id="17413" name="مستطيل 10"/>
          <p:cNvSpPr>
            <a:spLocks noChangeArrowheads="1"/>
          </p:cNvSpPr>
          <p:nvPr/>
        </p:nvSpPr>
        <p:spPr bwMode="auto">
          <a:xfrm>
            <a:off x="3000364" y="3731129"/>
            <a:ext cx="5686420" cy="769441"/>
          </a:xfrm>
          <a:prstGeom prst="rect">
            <a:avLst/>
          </a:prstGeom>
          <a:noFill/>
          <a:ln w="9525">
            <a:noFill/>
            <a:miter lim="800000"/>
            <a:headEnd/>
            <a:tailEnd/>
          </a:ln>
        </p:spPr>
        <p:txBody>
          <a:bodyPr wrap="square">
            <a:spAutoFit/>
          </a:bodyPr>
          <a:lstStyle/>
          <a:p>
            <a:pPr algn="justLow"/>
            <a:r>
              <a:rPr lang="ar-SA" sz="2200" dirty="0" smtClean="0">
                <a:cs typeface="PT Bold Heading" pitchFamily="2" charset="-78"/>
              </a:rPr>
              <a:t>2.ابتعدي </a:t>
            </a:r>
            <a:r>
              <a:rPr lang="ar-SA" sz="2200" dirty="0">
                <a:cs typeface="PT Bold Heading" pitchFamily="2" charset="-78"/>
              </a:rPr>
              <a:t>نحو الخلف حتى تختفي قطعة النقود عن نظرك فلا </a:t>
            </a:r>
            <a:r>
              <a:rPr lang="ar-SA" sz="2200" dirty="0" smtClean="0">
                <a:cs typeface="PT Bold Heading" pitchFamily="2" charset="-78"/>
              </a:rPr>
              <a:t>تستطيعين </a:t>
            </a:r>
            <a:r>
              <a:rPr lang="ar-SA" sz="2200" dirty="0">
                <a:cs typeface="PT Bold Heading" pitchFamily="2" charset="-78"/>
              </a:rPr>
              <a:t>رؤيتها.و </a:t>
            </a:r>
            <a:r>
              <a:rPr lang="ar-SA" sz="2200" dirty="0" smtClean="0">
                <a:cs typeface="PT Bold Heading" pitchFamily="2" charset="-78"/>
              </a:rPr>
              <a:t>توقفي في </a:t>
            </a:r>
            <a:r>
              <a:rPr lang="ar-SA" sz="2200" dirty="0">
                <a:cs typeface="PT Bold Heading" pitchFamily="2" charset="-78"/>
              </a:rPr>
              <a:t>هذا المكان.</a:t>
            </a:r>
          </a:p>
        </p:txBody>
      </p:sp>
      <p:sp>
        <p:nvSpPr>
          <p:cNvPr id="17414" name="مستطيل 11"/>
          <p:cNvSpPr>
            <a:spLocks noChangeArrowheads="1"/>
          </p:cNvSpPr>
          <p:nvPr/>
        </p:nvSpPr>
        <p:spPr bwMode="auto">
          <a:xfrm>
            <a:off x="2928926" y="4714884"/>
            <a:ext cx="5757866" cy="1446550"/>
          </a:xfrm>
          <a:prstGeom prst="rect">
            <a:avLst/>
          </a:prstGeom>
          <a:noFill/>
          <a:ln w="9525">
            <a:noFill/>
            <a:miter lim="800000"/>
            <a:headEnd/>
            <a:tailEnd/>
          </a:ln>
        </p:spPr>
        <p:txBody>
          <a:bodyPr wrap="square">
            <a:spAutoFit/>
          </a:bodyPr>
          <a:lstStyle/>
          <a:p>
            <a:pPr algn="justLow"/>
            <a:r>
              <a:rPr lang="ar-SA" sz="2200" dirty="0" smtClean="0">
                <a:cs typeface="PT Bold Heading" pitchFamily="2" charset="-78"/>
              </a:rPr>
              <a:t>3.اطلبي </a:t>
            </a:r>
            <a:r>
              <a:rPr lang="ar-SA" sz="2200" dirty="0">
                <a:cs typeface="PT Bold Heading" pitchFamily="2" charset="-78"/>
              </a:rPr>
              <a:t>من </a:t>
            </a:r>
            <a:r>
              <a:rPr lang="ar-SA" sz="2200" dirty="0" smtClean="0">
                <a:cs typeface="PT Bold Heading" pitchFamily="2" charset="-78"/>
              </a:rPr>
              <a:t>إحدى الصديقات </a:t>
            </a:r>
            <a:r>
              <a:rPr lang="ar-SA" sz="2200" dirty="0">
                <a:cs typeface="PT Bold Heading" pitchFamily="2" charset="-78"/>
              </a:rPr>
              <a:t>أن </a:t>
            </a:r>
            <a:r>
              <a:rPr lang="ar-SA" sz="2200" dirty="0" smtClean="0">
                <a:cs typeface="PT Bold Heading" pitchFamily="2" charset="-78"/>
              </a:rPr>
              <a:t>تصب </a:t>
            </a:r>
            <a:r>
              <a:rPr lang="ar-SA" sz="2200" dirty="0" err="1">
                <a:cs typeface="PT Bold Heading" pitchFamily="2" charset="-78"/>
              </a:rPr>
              <a:t>لك</a:t>
            </a:r>
            <a:r>
              <a:rPr lang="ar-SA" sz="2200" dirty="0">
                <a:cs typeface="PT Bold Heading" pitchFamily="2" charset="-78"/>
              </a:rPr>
              <a:t> الماء في </a:t>
            </a:r>
            <a:r>
              <a:rPr lang="ar-SA" sz="2200" dirty="0" smtClean="0">
                <a:cs typeface="PT Bold Heading" pitchFamily="2" charset="-78"/>
              </a:rPr>
              <a:t>الوعاء </a:t>
            </a:r>
            <a:r>
              <a:rPr lang="ar-SA" sz="2200" dirty="0">
                <a:cs typeface="PT Bold Heading" pitchFamily="2" charset="-78"/>
              </a:rPr>
              <a:t>حتى </a:t>
            </a:r>
            <a:r>
              <a:rPr lang="ar-SA" sz="2200" dirty="0" smtClean="0">
                <a:cs typeface="PT Bold Heading" pitchFamily="2" charset="-78"/>
              </a:rPr>
              <a:t>تملأه .</a:t>
            </a:r>
          </a:p>
          <a:p>
            <a:pPr algn="justLow"/>
            <a:endParaRPr lang="ar-SA" sz="2200" dirty="0" smtClean="0">
              <a:cs typeface="PT Bold Heading" pitchFamily="2" charset="-78"/>
            </a:endParaRPr>
          </a:p>
          <a:p>
            <a:pPr algn="ctr"/>
            <a:r>
              <a:rPr lang="ar-SA" sz="2200" dirty="0" smtClean="0">
                <a:solidFill>
                  <a:schemeClr val="tx2">
                    <a:lumMod val="60000"/>
                    <a:lumOff val="40000"/>
                  </a:schemeClr>
                </a:solidFill>
                <a:cs typeface="PT Bold Heading" pitchFamily="2" charset="-78"/>
              </a:rPr>
              <a:t>هل ترين </a:t>
            </a:r>
            <a:r>
              <a:rPr lang="ar-SA" sz="2200" dirty="0">
                <a:solidFill>
                  <a:schemeClr val="tx2">
                    <a:lumMod val="60000"/>
                    <a:lumOff val="40000"/>
                  </a:schemeClr>
                </a:solidFill>
                <a:cs typeface="PT Bold Heading" pitchFamily="2" charset="-78"/>
              </a:rPr>
              <a:t>قطعة النقود الآن ؟</a:t>
            </a:r>
          </a:p>
        </p:txBody>
      </p:sp>
      <p:pic>
        <p:nvPicPr>
          <p:cNvPr id="17415" name="صورة 12" descr="light_1.jpg"/>
          <p:cNvPicPr>
            <a:picLocks noChangeAspect="1"/>
          </p:cNvPicPr>
          <p:nvPr/>
        </p:nvPicPr>
        <p:blipFill>
          <a:blip r:embed="rId3"/>
          <a:srcRect b="7559"/>
          <a:stretch>
            <a:fillRect/>
          </a:stretch>
        </p:blipFill>
        <p:spPr bwMode="auto">
          <a:xfrm>
            <a:off x="714348" y="2000240"/>
            <a:ext cx="1919986" cy="1143009"/>
          </a:xfrm>
          <a:prstGeom prst="rect">
            <a:avLst/>
          </a:prstGeom>
          <a:noFill/>
          <a:ln w="9525">
            <a:noFill/>
            <a:miter lim="800000"/>
            <a:headEnd/>
            <a:tailEnd/>
          </a:ln>
        </p:spPr>
      </p:pic>
      <p:pic>
        <p:nvPicPr>
          <p:cNvPr id="17416" name="صورة 13" descr="light_2.jpg"/>
          <p:cNvPicPr>
            <a:picLocks noChangeAspect="1"/>
          </p:cNvPicPr>
          <p:nvPr/>
        </p:nvPicPr>
        <p:blipFill>
          <a:blip r:embed="rId4"/>
          <a:srcRect b="5669"/>
          <a:stretch>
            <a:fillRect/>
          </a:stretch>
        </p:blipFill>
        <p:spPr bwMode="auto">
          <a:xfrm>
            <a:off x="714348" y="3429000"/>
            <a:ext cx="1657350" cy="1071570"/>
          </a:xfrm>
          <a:prstGeom prst="rect">
            <a:avLst/>
          </a:prstGeom>
          <a:noFill/>
          <a:ln w="9525">
            <a:noFill/>
            <a:miter lim="800000"/>
            <a:headEnd/>
            <a:tailEnd/>
          </a:ln>
        </p:spPr>
      </p:pic>
      <p:pic>
        <p:nvPicPr>
          <p:cNvPr id="17417" name="صورة 14" descr="light_3.jpg"/>
          <p:cNvPicPr>
            <a:picLocks noChangeAspect="1"/>
          </p:cNvPicPr>
          <p:nvPr/>
        </p:nvPicPr>
        <p:blipFill>
          <a:blip r:embed="rId5"/>
          <a:srcRect b="7559"/>
          <a:stretch>
            <a:fillRect/>
          </a:stretch>
        </p:blipFill>
        <p:spPr bwMode="auto">
          <a:xfrm>
            <a:off x="785786" y="4857760"/>
            <a:ext cx="1600200" cy="1122648"/>
          </a:xfrm>
          <a:prstGeom prst="rect">
            <a:avLst/>
          </a:prstGeom>
          <a:noFill/>
          <a:ln w="9525">
            <a:noFill/>
            <a:miter lim="800000"/>
            <a:headEnd/>
            <a:tailEnd/>
          </a:ln>
        </p:spPr>
      </p:pic>
      <p:sp>
        <p:nvSpPr>
          <p:cNvPr id="10" name="مستطيل 9"/>
          <p:cNvSpPr/>
          <p:nvPr/>
        </p:nvSpPr>
        <p:spPr>
          <a:xfrm>
            <a:off x="2857488" y="571480"/>
            <a:ext cx="3831498" cy="707886"/>
          </a:xfrm>
          <a:prstGeom prst="rect">
            <a:avLst/>
          </a:prstGeom>
        </p:spPr>
        <p:txBody>
          <a:bodyPr wrap="none">
            <a:spAutoFit/>
          </a:bodyPr>
          <a:lstStyle/>
          <a:p>
            <a:pPr algn="justLow"/>
            <a:r>
              <a:rPr lang="ar-SA" sz="4000" dirty="0" smtClean="0">
                <a:ln>
                  <a:solidFill>
                    <a:schemeClr val="tx1"/>
                  </a:solidFill>
                </a:ln>
                <a:solidFill>
                  <a:schemeClr val="accent5">
                    <a:lumMod val="75000"/>
                  </a:schemeClr>
                </a:solidFill>
                <a:cs typeface="PT Bold Heading" pitchFamily="2" charset="-78"/>
              </a:rPr>
              <a:t>تجربــة قطعة نقــود</a:t>
            </a:r>
            <a:endParaRPr lang="ar-SA" sz="4000" u="sng" dirty="0">
              <a:ln>
                <a:solidFill>
                  <a:schemeClr val="tx1"/>
                </a:solidFill>
              </a:ln>
              <a:solidFill>
                <a:schemeClr val="accent5">
                  <a:lumMod val="75000"/>
                </a:schemeClr>
              </a:solidFill>
              <a:cs typeface="PT Bold Heading" pitchFamily="2" charset="-78"/>
            </a:endParaRPr>
          </a:p>
        </p:txBody>
      </p:sp>
      <p:sp>
        <p:nvSpPr>
          <p:cNvPr id="11" name="مستطيل 10"/>
          <p:cNvSpPr/>
          <p:nvPr/>
        </p:nvSpPr>
        <p:spPr>
          <a:xfrm>
            <a:off x="7286644" y="2500306"/>
            <a:ext cx="1364476" cy="461665"/>
          </a:xfrm>
          <a:prstGeom prst="rect">
            <a:avLst/>
          </a:prstGeom>
        </p:spPr>
        <p:txBody>
          <a:bodyPr wrap="none">
            <a:spAutoFit/>
          </a:bodyPr>
          <a:lstStyle/>
          <a:p>
            <a:pPr algn="justLow"/>
            <a:r>
              <a:rPr lang="ar-SA" sz="2400" u="sng" dirty="0" smtClean="0">
                <a:solidFill>
                  <a:srgbClr val="CC0066"/>
                </a:solidFill>
                <a:cs typeface="PT Bold Heading" pitchFamily="2" charset="-78"/>
              </a:rPr>
              <a:t>الخطوات </a:t>
            </a:r>
            <a:r>
              <a:rPr lang="ar-SA" sz="2400" dirty="0" smtClean="0">
                <a:solidFill>
                  <a:srgbClr val="CC0066"/>
                </a:solidFill>
                <a:cs typeface="PT Bold Heading" pitchFamily="2" charset="-78"/>
              </a:rPr>
              <a:t>: </a:t>
            </a:r>
            <a:endParaRPr lang="ar-SA" sz="2400" dirty="0">
              <a:solidFill>
                <a:srgbClr val="CC0066"/>
              </a:solidFill>
              <a:cs typeface="PT Bold Heading"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15364"/>
                                        </p:tgtEl>
                                        <p:attrNameLst>
                                          <p:attrName>style.visibility</p:attrName>
                                        </p:attrNameLst>
                                      </p:cBhvr>
                                      <p:to>
                                        <p:strVal val="visible"/>
                                      </p:to>
                                    </p:set>
                                    <p:animEffect transition="in" filter="checkerboard(across)">
                                      <p:cBhvr>
                                        <p:cTn id="12" dur="500"/>
                                        <p:tgtEl>
                                          <p:spTgt spid="15364"/>
                                        </p:tgtEl>
                                      </p:cBhvr>
                                    </p:animEffect>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2000"/>
                                        <p:tgtEl>
                                          <p:spTgt spid="11"/>
                                        </p:tgtEl>
                                      </p:cBhvr>
                                    </p:animEffect>
                                  </p:childTnLst>
                                </p:cTn>
                              </p:par>
                            </p:childTnLst>
                          </p:cTn>
                        </p:par>
                        <p:par>
                          <p:cTn id="17" fill="hold">
                            <p:stCondLst>
                              <p:cond delay="3000"/>
                            </p:stCondLst>
                            <p:childTnLst>
                              <p:par>
                                <p:cTn id="18" presetID="30" presetClass="entr" presetSubtype="0" fill="hold" grpId="0" nodeType="afterEffect">
                                  <p:stCondLst>
                                    <p:cond delay="0"/>
                                  </p:stCondLst>
                                  <p:iterate type="wd">
                                    <p:tmPct val="10000"/>
                                  </p:iterate>
                                  <p:childTnLst>
                                    <p:set>
                                      <p:cBhvr>
                                        <p:cTn id="19" dur="1" fill="hold">
                                          <p:stCondLst>
                                            <p:cond delay="0"/>
                                          </p:stCondLst>
                                        </p:cTn>
                                        <p:tgtEl>
                                          <p:spTgt spid="17412"/>
                                        </p:tgtEl>
                                        <p:attrNameLst>
                                          <p:attrName>style.visibility</p:attrName>
                                        </p:attrNameLst>
                                      </p:cBhvr>
                                      <p:to>
                                        <p:strVal val="visible"/>
                                      </p:to>
                                    </p:set>
                                    <p:animEffect transition="in" filter="fade">
                                      <p:cBhvr>
                                        <p:cTn id="20" dur="800" decel="100000"/>
                                        <p:tgtEl>
                                          <p:spTgt spid="17412"/>
                                        </p:tgtEl>
                                      </p:cBhvr>
                                    </p:animEffect>
                                    <p:anim calcmode="lin" valueType="num">
                                      <p:cBhvr>
                                        <p:cTn id="21" dur="800" decel="100000" fill="hold"/>
                                        <p:tgtEl>
                                          <p:spTgt spid="17412"/>
                                        </p:tgtEl>
                                        <p:attrNameLst>
                                          <p:attrName>style.rotation</p:attrName>
                                        </p:attrNameLst>
                                      </p:cBhvr>
                                      <p:tavLst>
                                        <p:tav tm="0">
                                          <p:val>
                                            <p:fltVal val="-90"/>
                                          </p:val>
                                        </p:tav>
                                        <p:tav tm="100000">
                                          <p:val>
                                            <p:fltVal val="0"/>
                                          </p:val>
                                        </p:tav>
                                      </p:tavLst>
                                    </p:anim>
                                    <p:anim calcmode="lin" valueType="num">
                                      <p:cBhvr>
                                        <p:cTn id="22" dur="800" decel="100000" fill="hold"/>
                                        <p:tgtEl>
                                          <p:spTgt spid="17412"/>
                                        </p:tgtEl>
                                        <p:attrNameLst>
                                          <p:attrName>ppt_x</p:attrName>
                                        </p:attrNameLst>
                                      </p:cBhvr>
                                      <p:tavLst>
                                        <p:tav tm="0">
                                          <p:val>
                                            <p:strVal val="#ppt_x+0.4"/>
                                          </p:val>
                                        </p:tav>
                                        <p:tav tm="100000">
                                          <p:val>
                                            <p:strVal val="#ppt_x-0.05"/>
                                          </p:val>
                                        </p:tav>
                                      </p:tavLst>
                                    </p:anim>
                                    <p:anim calcmode="lin" valueType="num">
                                      <p:cBhvr>
                                        <p:cTn id="23" dur="800" decel="100000" fill="hold"/>
                                        <p:tgtEl>
                                          <p:spTgt spid="17412"/>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17412"/>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17412"/>
                                        </p:tgtEl>
                                        <p:attrNameLst>
                                          <p:attrName>ppt_y</p:attrName>
                                        </p:attrNameLst>
                                      </p:cBhvr>
                                      <p:tavLst>
                                        <p:tav tm="0">
                                          <p:val>
                                            <p:strVal val="#ppt_y+0.1"/>
                                          </p:val>
                                        </p:tav>
                                        <p:tav tm="100000">
                                          <p:val>
                                            <p:strVal val="#ppt_y"/>
                                          </p:val>
                                        </p:tav>
                                      </p:tavLst>
                                    </p:anim>
                                  </p:childTnLst>
                                </p:cTn>
                              </p:par>
                              <p:par>
                                <p:cTn id="26" presetID="39" presetClass="entr" presetSubtype="0" accel="100000" fill="hold" nodeType="withEffect">
                                  <p:stCondLst>
                                    <p:cond delay="0"/>
                                  </p:stCondLst>
                                  <p:childTnLst>
                                    <p:set>
                                      <p:cBhvr>
                                        <p:cTn id="27" dur="1" fill="hold">
                                          <p:stCondLst>
                                            <p:cond delay="0"/>
                                          </p:stCondLst>
                                        </p:cTn>
                                        <p:tgtEl>
                                          <p:spTgt spid="17415"/>
                                        </p:tgtEl>
                                        <p:attrNameLst>
                                          <p:attrName>style.visibility</p:attrName>
                                        </p:attrNameLst>
                                      </p:cBhvr>
                                      <p:to>
                                        <p:strVal val="visible"/>
                                      </p:to>
                                    </p:set>
                                    <p:anim calcmode="lin" valueType="num">
                                      <p:cBhvr>
                                        <p:cTn id="28" dur="500" fill="hold"/>
                                        <p:tgtEl>
                                          <p:spTgt spid="17415"/>
                                        </p:tgtEl>
                                        <p:attrNameLst>
                                          <p:attrName>ppt_h</p:attrName>
                                        </p:attrNameLst>
                                      </p:cBhvr>
                                      <p:tavLst>
                                        <p:tav tm="0">
                                          <p:val>
                                            <p:strVal val="#ppt_h/20"/>
                                          </p:val>
                                        </p:tav>
                                        <p:tav tm="50000">
                                          <p:val>
                                            <p:strVal val="#ppt_h/20"/>
                                          </p:val>
                                        </p:tav>
                                        <p:tav tm="100000">
                                          <p:val>
                                            <p:strVal val="#ppt_h"/>
                                          </p:val>
                                        </p:tav>
                                      </p:tavLst>
                                    </p:anim>
                                    <p:anim calcmode="lin" valueType="num">
                                      <p:cBhvr>
                                        <p:cTn id="29" dur="500" fill="hold"/>
                                        <p:tgtEl>
                                          <p:spTgt spid="17415"/>
                                        </p:tgtEl>
                                        <p:attrNameLst>
                                          <p:attrName>ppt_w</p:attrName>
                                        </p:attrNameLst>
                                      </p:cBhvr>
                                      <p:tavLst>
                                        <p:tav tm="0">
                                          <p:val>
                                            <p:strVal val="#ppt_w+.3"/>
                                          </p:val>
                                        </p:tav>
                                        <p:tav tm="50000">
                                          <p:val>
                                            <p:strVal val="#ppt_w+.3"/>
                                          </p:val>
                                        </p:tav>
                                        <p:tav tm="100000">
                                          <p:val>
                                            <p:strVal val="#ppt_w"/>
                                          </p:val>
                                        </p:tav>
                                      </p:tavLst>
                                    </p:anim>
                                    <p:anim calcmode="lin" valueType="num">
                                      <p:cBhvr>
                                        <p:cTn id="30" dur="500" fill="hold"/>
                                        <p:tgtEl>
                                          <p:spTgt spid="17415"/>
                                        </p:tgtEl>
                                        <p:attrNameLst>
                                          <p:attrName>ppt_x</p:attrName>
                                        </p:attrNameLst>
                                      </p:cBhvr>
                                      <p:tavLst>
                                        <p:tav tm="0">
                                          <p:val>
                                            <p:strVal val="#ppt_x-.3"/>
                                          </p:val>
                                        </p:tav>
                                        <p:tav tm="50000">
                                          <p:val>
                                            <p:strVal val="#ppt_x"/>
                                          </p:val>
                                        </p:tav>
                                        <p:tav tm="100000">
                                          <p:val>
                                            <p:strVal val="#ppt_x"/>
                                          </p:val>
                                        </p:tav>
                                      </p:tavLst>
                                    </p:anim>
                                    <p:anim calcmode="lin" valueType="num">
                                      <p:cBhvr>
                                        <p:cTn id="31" dur="500" fill="hold"/>
                                        <p:tgtEl>
                                          <p:spTgt spid="17415"/>
                                        </p:tgtEl>
                                        <p:attrNameLst>
                                          <p:attrName>ppt_y</p:attrName>
                                        </p:attrNameLst>
                                      </p:cBhvr>
                                      <p:tavLst>
                                        <p:tav tm="0">
                                          <p:val>
                                            <p:strVal val="#ppt_y"/>
                                          </p:val>
                                        </p:tav>
                                        <p:tav tm="100000">
                                          <p:val>
                                            <p:strVal val="#ppt_y"/>
                                          </p:val>
                                        </p:tav>
                                      </p:tavLst>
                                    </p:anim>
                                  </p:childTnLst>
                                </p:cTn>
                              </p:par>
                            </p:childTnLst>
                          </p:cTn>
                        </p:par>
                        <p:par>
                          <p:cTn id="32" fill="hold">
                            <p:stCondLst>
                              <p:cond delay="4800"/>
                            </p:stCondLst>
                            <p:childTnLst>
                              <p:par>
                                <p:cTn id="33" presetID="30" presetClass="entr" presetSubtype="0" fill="hold" nodeType="afterEffect">
                                  <p:stCondLst>
                                    <p:cond delay="0"/>
                                  </p:stCondLst>
                                  <p:childTnLst>
                                    <p:set>
                                      <p:cBhvr>
                                        <p:cTn id="34" dur="1" fill="hold">
                                          <p:stCondLst>
                                            <p:cond delay="0"/>
                                          </p:stCondLst>
                                        </p:cTn>
                                        <p:tgtEl>
                                          <p:spTgt spid="17416"/>
                                        </p:tgtEl>
                                        <p:attrNameLst>
                                          <p:attrName>style.visibility</p:attrName>
                                        </p:attrNameLst>
                                      </p:cBhvr>
                                      <p:to>
                                        <p:strVal val="visible"/>
                                      </p:to>
                                    </p:set>
                                    <p:animEffect transition="in" filter="fade">
                                      <p:cBhvr>
                                        <p:cTn id="35" dur="800" decel="100000"/>
                                        <p:tgtEl>
                                          <p:spTgt spid="17416"/>
                                        </p:tgtEl>
                                      </p:cBhvr>
                                    </p:animEffect>
                                    <p:anim calcmode="lin" valueType="num">
                                      <p:cBhvr>
                                        <p:cTn id="36" dur="800" decel="100000" fill="hold"/>
                                        <p:tgtEl>
                                          <p:spTgt spid="17416"/>
                                        </p:tgtEl>
                                        <p:attrNameLst>
                                          <p:attrName>style.rotation</p:attrName>
                                        </p:attrNameLst>
                                      </p:cBhvr>
                                      <p:tavLst>
                                        <p:tav tm="0">
                                          <p:val>
                                            <p:fltVal val="-90"/>
                                          </p:val>
                                        </p:tav>
                                        <p:tav tm="100000">
                                          <p:val>
                                            <p:fltVal val="0"/>
                                          </p:val>
                                        </p:tav>
                                      </p:tavLst>
                                    </p:anim>
                                    <p:anim calcmode="lin" valueType="num">
                                      <p:cBhvr>
                                        <p:cTn id="37" dur="800" decel="100000" fill="hold"/>
                                        <p:tgtEl>
                                          <p:spTgt spid="17416"/>
                                        </p:tgtEl>
                                        <p:attrNameLst>
                                          <p:attrName>ppt_x</p:attrName>
                                        </p:attrNameLst>
                                      </p:cBhvr>
                                      <p:tavLst>
                                        <p:tav tm="0">
                                          <p:val>
                                            <p:strVal val="#ppt_x+0.4"/>
                                          </p:val>
                                        </p:tav>
                                        <p:tav tm="100000">
                                          <p:val>
                                            <p:strVal val="#ppt_x-0.05"/>
                                          </p:val>
                                        </p:tav>
                                      </p:tavLst>
                                    </p:anim>
                                    <p:anim calcmode="lin" valueType="num">
                                      <p:cBhvr>
                                        <p:cTn id="38" dur="800" decel="100000" fill="hold"/>
                                        <p:tgtEl>
                                          <p:spTgt spid="17416"/>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17416"/>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17416"/>
                                        </p:tgtEl>
                                        <p:attrNameLst>
                                          <p:attrName>ppt_y</p:attrName>
                                        </p:attrNameLst>
                                      </p:cBhvr>
                                      <p:tavLst>
                                        <p:tav tm="0">
                                          <p:val>
                                            <p:strVal val="#ppt_y+0.1"/>
                                          </p:val>
                                        </p:tav>
                                        <p:tav tm="100000">
                                          <p:val>
                                            <p:strVal val="#ppt_y"/>
                                          </p:val>
                                        </p:tav>
                                      </p:tavLst>
                                    </p:anim>
                                  </p:childTnLst>
                                </p:cTn>
                              </p:par>
                            </p:childTnLst>
                          </p:cTn>
                        </p:par>
                        <p:par>
                          <p:cTn id="41" fill="hold">
                            <p:stCondLst>
                              <p:cond delay="5800"/>
                            </p:stCondLst>
                            <p:childTnLst>
                              <p:par>
                                <p:cTn id="42" presetID="22" presetClass="entr" presetSubtype="8" fill="hold" grpId="0" nodeType="afterEffect">
                                  <p:stCondLst>
                                    <p:cond delay="0"/>
                                  </p:stCondLst>
                                  <p:iterate type="wd">
                                    <p:tmPct val="10000"/>
                                  </p:iterate>
                                  <p:childTnLst>
                                    <p:set>
                                      <p:cBhvr>
                                        <p:cTn id="43" dur="1" fill="hold">
                                          <p:stCondLst>
                                            <p:cond delay="0"/>
                                          </p:stCondLst>
                                        </p:cTn>
                                        <p:tgtEl>
                                          <p:spTgt spid="17413"/>
                                        </p:tgtEl>
                                        <p:attrNameLst>
                                          <p:attrName>style.visibility</p:attrName>
                                        </p:attrNameLst>
                                      </p:cBhvr>
                                      <p:to>
                                        <p:strVal val="visible"/>
                                      </p:to>
                                    </p:set>
                                    <p:animEffect transition="in" filter="wipe(left)">
                                      <p:cBhvr>
                                        <p:cTn id="44" dur="500"/>
                                        <p:tgtEl>
                                          <p:spTgt spid="17413"/>
                                        </p:tgtEl>
                                      </p:cBhvr>
                                    </p:animEffect>
                                  </p:childTnLst>
                                </p:cTn>
                              </p:par>
                            </p:childTnLst>
                          </p:cTn>
                        </p:par>
                        <p:par>
                          <p:cTn id="45" fill="hold">
                            <p:stCondLst>
                              <p:cond delay="7100"/>
                            </p:stCondLst>
                            <p:childTnLst>
                              <p:par>
                                <p:cTn id="46" presetID="53" presetClass="entr" presetSubtype="0" fill="hold" grpId="0" nodeType="afterEffect">
                                  <p:stCondLst>
                                    <p:cond delay="0"/>
                                  </p:stCondLst>
                                  <p:iterate type="wd">
                                    <p:tmPct val="10000"/>
                                  </p:iterate>
                                  <p:childTnLst>
                                    <p:set>
                                      <p:cBhvr>
                                        <p:cTn id="47" dur="1" fill="hold">
                                          <p:stCondLst>
                                            <p:cond delay="0"/>
                                          </p:stCondLst>
                                        </p:cTn>
                                        <p:tgtEl>
                                          <p:spTgt spid="17414"/>
                                        </p:tgtEl>
                                        <p:attrNameLst>
                                          <p:attrName>style.visibility</p:attrName>
                                        </p:attrNameLst>
                                      </p:cBhvr>
                                      <p:to>
                                        <p:strVal val="visible"/>
                                      </p:to>
                                    </p:set>
                                    <p:anim calcmode="lin" valueType="num">
                                      <p:cBhvr>
                                        <p:cTn id="48" dur="500" fill="hold"/>
                                        <p:tgtEl>
                                          <p:spTgt spid="17414"/>
                                        </p:tgtEl>
                                        <p:attrNameLst>
                                          <p:attrName>ppt_w</p:attrName>
                                        </p:attrNameLst>
                                      </p:cBhvr>
                                      <p:tavLst>
                                        <p:tav tm="0">
                                          <p:val>
                                            <p:fltVal val="0"/>
                                          </p:val>
                                        </p:tav>
                                        <p:tav tm="100000">
                                          <p:val>
                                            <p:strVal val="#ppt_w"/>
                                          </p:val>
                                        </p:tav>
                                      </p:tavLst>
                                    </p:anim>
                                    <p:anim calcmode="lin" valueType="num">
                                      <p:cBhvr>
                                        <p:cTn id="49" dur="500" fill="hold"/>
                                        <p:tgtEl>
                                          <p:spTgt spid="17414"/>
                                        </p:tgtEl>
                                        <p:attrNameLst>
                                          <p:attrName>ppt_h</p:attrName>
                                        </p:attrNameLst>
                                      </p:cBhvr>
                                      <p:tavLst>
                                        <p:tav tm="0">
                                          <p:val>
                                            <p:fltVal val="0"/>
                                          </p:val>
                                        </p:tav>
                                        <p:tav tm="100000">
                                          <p:val>
                                            <p:strVal val="#ppt_h"/>
                                          </p:val>
                                        </p:tav>
                                      </p:tavLst>
                                    </p:anim>
                                    <p:animEffect transition="in" filter="fade">
                                      <p:cBhvr>
                                        <p:cTn id="50" dur="500"/>
                                        <p:tgtEl>
                                          <p:spTgt spid="17414"/>
                                        </p:tgtEl>
                                      </p:cBhvr>
                                    </p:animEffect>
                                  </p:childTnLst>
                                </p:cTn>
                              </p:par>
                              <p:par>
                                <p:cTn id="51" presetID="39" presetClass="entr" presetSubtype="0" accel="100000" fill="hold" nodeType="withEffect">
                                  <p:stCondLst>
                                    <p:cond delay="0"/>
                                  </p:stCondLst>
                                  <p:childTnLst>
                                    <p:set>
                                      <p:cBhvr>
                                        <p:cTn id="52" dur="1" fill="hold">
                                          <p:stCondLst>
                                            <p:cond delay="0"/>
                                          </p:stCondLst>
                                        </p:cTn>
                                        <p:tgtEl>
                                          <p:spTgt spid="17417"/>
                                        </p:tgtEl>
                                        <p:attrNameLst>
                                          <p:attrName>style.visibility</p:attrName>
                                        </p:attrNameLst>
                                      </p:cBhvr>
                                      <p:to>
                                        <p:strVal val="visible"/>
                                      </p:to>
                                    </p:set>
                                    <p:anim calcmode="lin" valueType="num">
                                      <p:cBhvr>
                                        <p:cTn id="53" dur="500" fill="hold"/>
                                        <p:tgtEl>
                                          <p:spTgt spid="17417"/>
                                        </p:tgtEl>
                                        <p:attrNameLst>
                                          <p:attrName>ppt_h</p:attrName>
                                        </p:attrNameLst>
                                      </p:cBhvr>
                                      <p:tavLst>
                                        <p:tav tm="0">
                                          <p:val>
                                            <p:strVal val="#ppt_h/20"/>
                                          </p:val>
                                        </p:tav>
                                        <p:tav tm="50000">
                                          <p:val>
                                            <p:strVal val="#ppt_h/20"/>
                                          </p:val>
                                        </p:tav>
                                        <p:tav tm="100000">
                                          <p:val>
                                            <p:strVal val="#ppt_h"/>
                                          </p:val>
                                        </p:tav>
                                      </p:tavLst>
                                    </p:anim>
                                    <p:anim calcmode="lin" valueType="num">
                                      <p:cBhvr>
                                        <p:cTn id="54" dur="500" fill="hold"/>
                                        <p:tgtEl>
                                          <p:spTgt spid="17417"/>
                                        </p:tgtEl>
                                        <p:attrNameLst>
                                          <p:attrName>ppt_w</p:attrName>
                                        </p:attrNameLst>
                                      </p:cBhvr>
                                      <p:tavLst>
                                        <p:tav tm="0">
                                          <p:val>
                                            <p:strVal val="#ppt_w+.3"/>
                                          </p:val>
                                        </p:tav>
                                        <p:tav tm="50000">
                                          <p:val>
                                            <p:strVal val="#ppt_w+.3"/>
                                          </p:val>
                                        </p:tav>
                                        <p:tav tm="100000">
                                          <p:val>
                                            <p:strVal val="#ppt_w"/>
                                          </p:val>
                                        </p:tav>
                                      </p:tavLst>
                                    </p:anim>
                                    <p:anim calcmode="lin" valueType="num">
                                      <p:cBhvr>
                                        <p:cTn id="55" dur="500" fill="hold"/>
                                        <p:tgtEl>
                                          <p:spTgt spid="17417"/>
                                        </p:tgtEl>
                                        <p:attrNameLst>
                                          <p:attrName>ppt_x</p:attrName>
                                        </p:attrNameLst>
                                      </p:cBhvr>
                                      <p:tavLst>
                                        <p:tav tm="0">
                                          <p:val>
                                            <p:strVal val="#ppt_x-.3"/>
                                          </p:val>
                                        </p:tav>
                                        <p:tav tm="50000">
                                          <p:val>
                                            <p:strVal val="#ppt_x"/>
                                          </p:val>
                                        </p:tav>
                                        <p:tav tm="100000">
                                          <p:val>
                                            <p:strVal val="#ppt_x"/>
                                          </p:val>
                                        </p:tav>
                                      </p:tavLst>
                                    </p:anim>
                                    <p:anim calcmode="lin" valueType="num">
                                      <p:cBhvr>
                                        <p:cTn id="56" dur="500" fill="hold"/>
                                        <p:tgtEl>
                                          <p:spTgt spid="174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7412" grpId="0"/>
      <p:bldP spid="17413" grpId="0"/>
      <p:bldP spid="17414" grpId="0"/>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3000" r="-23000"/>
          </a:stretch>
        </a:blipFill>
        <a:effectLst/>
      </p:bgPr>
    </p:bg>
    <p:spTree>
      <p:nvGrpSpPr>
        <p:cNvPr id="1" name=""/>
        <p:cNvGrpSpPr/>
        <p:nvPr/>
      </p:nvGrpSpPr>
      <p:grpSpPr>
        <a:xfrm>
          <a:off x="0" y="0"/>
          <a:ext cx="0" cy="0"/>
          <a:chOff x="0" y="0"/>
          <a:chExt cx="0" cy="0"/>
        </a:xfrm>
      </p:grpSpPr>
      <p:pic>
        <p:nvPicPr>
          <p:cNvPr id="3" name="Picture 9" descr="170__b"/>
          <p:cNvPicPr>
            <a:picLocks noChangeAspect="1" noChangeArrowheads="1"/>
          </p:cNvPicPr>
          <p:nvPr/>
        </p:nvPicPr>
        <p:blipFill>
          <a:blip r:embed="rId3"/>
          <a:srcRect/>
          <a:stretch>
            <a:fillRect/>
          </a:stretch>
        </p:blipFill>
        <p:spPr bwMode="auto">
          <a:xfrm>
            <a:off x="928662" y="5270524"/>
            <a:ext cx="7524748" cy="1444624"/>
          </a:xfrm>
          <a:prstGeom prst="rect">
            <a:avLst/>
          </a:prstGeom>
          <a:noFill/>
          <a:ln w="9525">
            <a:noFill/>
            <a:miter lim="800000"/>
            <a:headEnd/>
            <a:tailEnd/>
          </a:ln>
        </p:spPr>
      </p:pic>
      <p:pic>
        <p:nvPicPr>
          <p:cNvPr id="22532" name="Picture 4" descr="Myopia2.jpg"/>
          <p:cNvPicPr>
            <a:picLocks noChangeAspect="1" noChangeArrowheads="1"/>
          </p:cNvPicPr>
          <p:nvPr/>
        </p:nvPicPr>
        <p:blipFill>
          <a:blip r:embed="rId4" cstate="print"/>
          <a:srcRect/>
          <a:stretch>
            <a:fillRect/>
          </a:stretch>
        </p:blipFill>
        <p:spPr bwMode="auto">
          <a:xfrm>
            <a:off x="1357290" y="3571876"/>
            <a:ext cx="1285884" cy="1285884"/>
          </a:xfrm>
          <a:prstGeom prst="rect">
            <a:avLst/>
          </a:prstGeom>
          <a:noFill/>
          <a:ln w="9525">
            <a:noFill/>
            <a:miter lim="800000"/>
            <a:headEnd/>
            <a:tailEnd/>
          </a:ln>
        </p:spPr>
      </p:pic>
      <p:sp>
        <p:nvSpPr>
          <p:cNvPr id="5" name="Rectangle 8"/>
          <p:cNvSpPr>
            <a:spLocks noChangeArrowheads="1"/>
          </p:cNvSpPr>
          <p:nvPr/>
        </p:nvSpPr>
        <p:spPr bwMode="auto">
          <a:xfrm>
            <a:off x="3286116" y="357166"/>
            <a:ext cx="3195630" cy="833178"/>
          </a:xfrm>
          <a:prstGeom prst="rect">
            <a:avLst/>
          </a:prstGeom>
          <a:noFill/>
          <a:ln w="9525" cap="flat" cmpd="sng">
            <a:noFill/>
            <a:prstDash val="solid"/>
            <a:miter lim="800000"/>
            <a:headEnd/>
            <a:tailEnd/>
          </a:ln>
          <a:effectLst>
            <a:prstShdw prst="shdw17" dist="17961" dir="2700000">
              <a:schemeClr val="accent1">
                <a:gamma/>
                <a:shade val="60000"/>
                <a:invGamma/>
                <a:alpha val="50000"/>
              </a:schemeClr>
            </a:prstShdw>
          </a:effectLst>
        </p:spPr>
        <p:txBody>
          <a:bodyPr wrap="square" lIns="90000" tIns="46800" rIns="90000" bIns="46800" anchor="ctr">
            <a:spAutoFit/>
          </a:bodyPr>
          <a:lstStyle/>
          <a:p>
            <a:pPr eaLnBrk="0" hangingPunct="0">
              <a:tabLst>
                <a:tab pos="457200" algn="l"/>
              </a:tabLst>
              <a:defRPr/>
            </a:pPr>
            <a:r>
              <a:rPr lang="ar-SA" sz="4800" dirty="0">
                <a:ln>
                  <a:solidFill>
                    <a:sysClr val="windowText" lastClr="000000"/>
                  </a:solidFill>
                </a:ln>
                <a:solidFill>
                  <a:srgbClr val="C00000"/>
                </a:solidFill>
                <a:latin typeface="Times New Roman" pitchFamily="18" charset="0"/>
                <a:ea typeface="Times New Roman" pitchFamily="18" charset="0"/>
                <a:cs typeface="PT Bold Heading" pitchFamily="2" charset="-78"/>
              </a:rPr>
              <a:t>عيوب النظر </a:t>
            </a:r>
            <a:endParaRPr lang="en-US" sz="4800" dirty="0">
              <a:ln>
                <a:solidFill>
                  <a:sysClr val="windowText" lastClr="000000"/>
                </a:solidFill>
              </a:ln>
              <a:latin typeface="Times New Roman" pitchFamily="18" charset="0"/>
              <a:ea typeface="Times New Roman" pitchFamily="18" charset="0"/>
              <a:cs typeface="PT Bold Heading" pitchFamily="2" charset="-78"/>
            </a:endParaRPr>
          </a:p>
        </p:txBody>
      </p:sp>
      <p:pic>
        <p:nvPicPr>
          <p:cNvPr id="2050" name="Picture 2" descr="file"/>
          <p:cNvPicPr>
            <a:picLocks noChangeAspect="1" noChangeArrowheads="1"/>
          </p:cNvPicPr>
          <p:nvPr/>
        </p:nvPicPr>
        <p:blipFill>
          <a:blip r:embed="rId5"/>
          <a:srcRect/>
          <a:stretch>
            <a:fillRect/>
          </a:stretch>
        </p:blipFill>
        <p:spPr bwMode="auto">
          <a:xfrm>
            <a:off x="1335904" y="214290"/>
            <a:ext cx="1876438" cy="1143008"/>
          </a:xfrm>
          <a:prstGeom prst="rect">
            <a:avLst/>
          </a:prstGeom>
          <a:noFill/>
          <a:ln w="9525">
            <a:noFill/>
            <a:miter lim="800000"/>
            <a:headEnd/>
            <a:tailEnd/>
          </a:ln>
        </p:spPr>
      </p:pic>
      <p:sp>
        <p:nvSpPr>
          <p:cNvPr id="8" name="مربع نص 7"/>
          <p:cNvSpPr txBox="1"/>
          <p:nvPr/>
        </p:nvSpPr>
        <p:spPr>
          <a:xfrm>
            <a:off x="1643042" y="1571612"/>
            <a:ext cx="7143800" cy="3681008"/>
          </a:xfrm>
          <a:prstGeom prst="rect">
            <a:avLst/>
          </a:prstGeom>
          <a:noFill/>
        </p:spPr>
        <p:txBody>
          <a:bodyPr wrap="square" rtlCol="1">
            <a:spAutoFit/>
          </a:bodyPr>
          <a:lstStyle/>
          <a:p>
            <a:pPr marL="609600" indent="-609600" algn="justLow" eaLnBrk="0" hangingPunct="0">
              <a:spcBef>
                <a:spcPct val="20000"/>
              </a:spcBef>
              <a:buClr>
                <a:srgbClr val="0BD0D9"/>
              </a:buClr>
              <a:buSzPct val="95000"/>
              <a:buFont typeface="Wingdings 2" pitchFamily="18" charset="2"/>
              <a:buChar char=""/>
              <a:defRPr/>
            </a:pPr>
            <a:r>
              <a:rPr lang="ar-SA" sz="2200" dirty="0" smtClean="0">
                <a:solidFill>
                  <a:schemeClr val="accent1"/>
                </a:solidFill>
                <a:effectLst>
                  <a:outerShdw blurRad="38100" dist="38100" dir="2700000" algn="tl">
                    <a:srgbClr val="FFFFFF"/>
                  </a:outerShdw>
                </a:effectLst>
                <a:ea typeface="Al-Hadith1"/>
                <a:cs typeface="PT Bold Heading" pitchFamily="2" charset="-78"/>
              </a:rPr>
              <a:t>قصر النظر : (</a:t>
            </a:r>
            <a:r>
              <a:rPr lang="ar-SA" sz="2200" dirty="0" smtClean="0">
                <a:solidFill>
                  <a:schemeClr val="accent1"/>
                </a:solidFill>
                <a:ea typeface="Al-Hadith1"/>
                <a:cs typeface="PT Bold Heading" pitchFamily="2" charset="-78"/>
              </a:rPr>
              <a:t>يرى القريب ولا يرى البعيد )</a:t>
            </a:r>
            <a:endParaRPr lang="ar-SA" sz="2200" u="sng" dirty="0" smtClean="0">
              <a:solidFill>
                <a:schemeClr val="accent1"/>
              </a:solidFill>
              <a:effectLst>
                <a:outerShdw blurRad="38100" dist="38100" dir="2700000" algn="tl">
                  <a:srgbClr val="FFFFFF"/>
                </a:outerShdw>
              </a:effectLst>
              <a:ea typeface="Al-Hadith1"/>
              <a:cs typeface="PT Bold Heading" pitchFamily="2" charset="-78"/>
            </a:endParaRPr>
          </a:p>
          <a:p>
            <a:pPr marL="609600" indent="-609600" algn="justLow" eaLnBrk="0" hangingPunct="0">
              <a:spcBef>
                <a:spcPct val="20000"/>
              </a:spcBef>
              <a:buClr>
                <a:srgbClr val="0BD0D9"/>
              </a:buClr>
              <a:buSzPct val="95000"/>
              <a:buFont typeface="Wingdings 2" pitchFamily="18" charset="2"/>
              <a:buChar char=""/>
              <a:defRPr/>
            </a:pPr>
            <a:r>
              <a:rPr lang="ar-SA" sz="2200" dirty="0" smtClean="0">
                <a:ea typeface="Majalla UI"/>
                <a:cs typeface="PT Bold Heading" pitchFamily="2" charset="-78"/>
              </a:rPr>
              <a:t>لا يستطيع المصاب بقصر النظر أن يرى الأجسام </a:t>
            </a:r>
            <a:r>
              <a:rPr lang="ar-SA" sz="2200" u="sng" dirty="0" smtClean="0">
                <a:solidFill>
                  <a:srgbClr val="00B050"/>
                </a:solidFill>
                <a:ea typeface="Majalla UI"/>
                <a:cs typeface="PT Bold Heading" pitchFamily="2" charset="-78"/>
              </a:rPr>
              <a:t>البعيدة </a:t>
            </a:r>
            <a:r>
              <a:rPr lang="ar-SA" sz="2200" dirty="0" smtClean="0">
                <a:ea typeface="Majalla UI"/>
                <a:cs typeface="PT Bold Heading" pitchFamily="2" charset="-78"/>
              </a:rPr>
              <a:t>بوضوح</a:t>
            </a:r>
          </a:p>
          <a:p>
            <a:pPr marL="609600" indent="-609600" algn="justLow" eaLnBrk="0" hangingPunct="0">
              <a:spcBef>
                <a:spcPct val="20000"/>
              </a:spcBef>
              <a:buClr>
                <a:srgbClr val="0BD0D9"/>
              </a:buClr>
              <a:buSzPct val="95000"/>
              <a:buFont typeface="Wingdings 2" pitchFamily="18" charset="2"/>
              <a:buChar char=""/>
              <a:defRPr/>
            </a:pPr>
            <a:r>
              <a:rPr lang="ar-SA" sz="2200" u="sng" dirty="0" smtClean="0">
                <a:solidFill>
                  <a:srgbClr val="FF0000"/>
                </a:solidFill>
                <a:ea typeface="Majalla UI"/>
                <a:cs typeface="PT Bold Heading" pitchFamily="2" charset="-78"/>
              </a:rPr>
              <a:t>السبب </a:t>
            </a:r>
            <a:r>
              <a:rPr lang="ar-SA" sz="2200" dirty="0" smtClean="0">
                <a:solidFill>
                  <a:srgbClr val="FF0000"/>
                </a:solidFill>
                <a:ea typeface="Majalla UI"/>
                <a:cs typeface="PT Bold Heading" pitchFamily="2" charset="-78"/>
              </a:rPr>
              <a:t>: </a:t>
            </a:r>
          </a:p>
          <a:p>
            <a:pPr marL="609600" indent="-609600" algn="justLow" eaLnBrk="0" hangingPunct="0">
              <a:spcBef>
                <a:spcPct val="20000"/>
              </a:spcBef>
              <a:buClr>
                <a:srgbClr val="0BD0D9"/>
              </a:buClr>
              <a:buSzPct val="95000"/>
              <a:buFont typeface="Wingdings 2" pitchFamily="18" charset="2"/>
              <a:buChar char=""/>
              <a:defRPr/>
            </a:pPr>
            <a:r>
              <a:rPr lang="ar-SA" sz="2200" dirty="0" smtClean="0">
                <a:ea typeface="Majalla UI"/>
                <a:cs typeface="PT Bold Heading" pitchFamily="2" charset="-78"/>
              </a:rPr>
              <a:t>البعد البؤري للعين </a:t>
            </a:r>
            <a:r>
              <a:rPr lang="ar-SA" sz="2200" u="sng" dirty="0" smtClean="0">
                <a:solidFill>
                  <a:srgbClr val="00B050"/>
                </a:solidFill>
                <a:ea typeface="Majalla UI"/>
                <a:cs typeface="PT Bold Heading" pitchFamily="2" charset="-78"/>
              </a:rPr>
              <a:t>أقل</a:t>
            </a:r>
            <a:r>
              <a:rPr lang="ar-SA" sz="2200" dirty="0" smtClean="0">
                <a:ea typeface="Majalla UI"/>
                <a:cs typeface="PT Bold Heading" pitchFamily="2" charset="-78"/>
              </a:rPr>
              <a:t> من البعد البؤري للعين السليمة مما لا يمكنها من تجميع الضوء على الشبكية.</a:t>
            </a:r>
          </a:p>
          <a:p>
            <a:pPr marL="609600" indent="-609600" algn="justLow" eaLnBrk="0" hangingPunct="0">
              <a:spcBef>
                <a:spcPct val="20000"/>
              </a:spcBef>
              <a:buClr>
                <a:srgbClr val="0BD0D9"/>
              </a:buClr>
              <a:buSzPct val="95000"/>
              <a:buFont typeface="Wingdings 2" pitchFamily="18" charset="2"/>
              <a:buChar char=""/>
              <a:defRPr/>
            </a:pPr>
            <a:r>
              <a:rPr lang="ar-SA" sz="2200" u="sng" dirty="0" smtClean="0">
                <a:solidFill>
                  <a:srgbClr val="FF0000"/>
                </a:solidFill>
                <a:effectLst>
                  <a:outerShdw blurRad="38100" dist="38100" dir="2700000" algn="tl">
                    <a:srgbClr val="FFFFFF"/>
                  </a:outerShdw>
                </a:effectLst>
                <a:ea typeface="Al-Hadith1"/>
                <a:cs typeface="PT Bold Heading" pitchFamily="2" charset="-78"/>
              </a:rPr>
              <a:t>النتيجة</a:t>
            </a:r>
            <a:r>
              <a:rPr lang="ar-SA" sz="2200" dirty="0" smtClean="0">
                <a:solidFill>
                  <a:srgbClr val="FF0066"/>
                </a:solidFill>
                <a:effectLst>
                  <a:outerShdw blurRad="38100" dist="38100" dir="2700000" algn="tl">
                    <a:srgbClr val="FFFFFF"/>
                  </a:outerShdw>
                </a:effectLst>
                <a:ea typeface="Al-Hadith1"/>
                <a:cs typeface="PT Bold Heading" pitchFamily="2" charset="-78"/>
              </a:rPr>
              <a:t> :</a:t>
            </a:r>
          </a:p>
          <a:p>
            <a:pPr marL="609600" indent="-609600" algn="justLow" eaLnBrk="0" hangingPunct="0">
              <a:spcBef>
                <a:spcPct val="20000"/>
              </a:spcBef>
              <a:buClr>
                <a:srgbClr val="0BD0D9"/>
              </a:buClr>
              <a:buSzPct val="95000"/>
              <a:buFont typeface="Wingdings 2" pitchFamily="18" charset="2"/>
              <a:buChar char=""/>
              <a:defRPr/>
            </a:pPr>
            <a:r>
              <a:rPr lang="ar-SA" sz="2200" dirty="0" smtClean="0">
                <a:ea typeface="Majalla UI"/>
                <a:cs typeface="PT Bold Heading" pitchFamily="2" charset="-78"/>
              </a:rPr>
              <a:t>تتكون صور الأجسام البعيدة </a:t>
            </a:r>
            <a:r>
              <a:rPr lang="ar-SA" sz="2200" u="sng" dirty="0" smtClean="0">
                <a:solidFill>
                  <a:srgbClr val="00B050"/>
                </a:solidFill>
                <a:ea typeface="Majalla UI"/>
                <a:cs typeface="PT Bold Heading" pitchFamily="2" charset="-78"/>
              </a:rPr>
              <a:t>أمام</a:t>
            </a:r>
            <a:r>
              <a:rPr lang="ar-SA" sz="2200" dirty="0" smtClean="0">
                <a:ea typeface="Majalla UI"/>
                <a:cs typeface="PT Bold Heading" pitchFamily="2" charset="-78"/>
              </a:rPr>
              <a:t> الشبكية .</a:t>
            </a:r>
          </a:p>
          <a:p>
            <a:pPr marL="609600" indent="-609600" algn="justLow" eaLnBrk="0" hangingPunct="0">
              <a:spcBef>
                <a:spcPct val="20000"/>
              </a:spcBef>
              <a:buClr>
                <a:srgbClr val="0BD0D9"/>
              </a:buClr>
              <a:buSzPct val="95000"/>
              <a:buFont typeface="Wingdings 2" pitchFamily="18" charset="2"/>
              <a:buChar char=""/>
              <a:defRPr/>
            </a:pPr>
            <a:r>
              <a:rPr lang="ar-SA" sz="2200" u="sng" dirty="0" smtClean="0">
                <a:solidFill>
                  <a:srgbClr val="FF0000"/>
                </a:solidFill>
                <a:ea typeface="Majalla UI"/>
                <a:cs typeface="PT Bold Heading" pitchFamily="2" charset="-78"/>
              </a:rPr>
              <a:t>العلاج:</a:t>
            </a:r>
          </a:p>
          <a:p>
            <a:pPr marL="609600" indent="-609600" algn="justLow" eaLnBrk="0" hangingPunct="0">
              <a:spcBef>
                <a:spcPct val="20000"/>
              </a:spcBef>
              <a:buClr>
                <a:srgbClr val="0BD0D9"/>
              </a:buClr>
              <a:buSzPct val="95000"/>
              <a:buFont typeface="Wingdings 2" pitchFamily="18" charset="2"/>
              <a:buChar char=""/>
              <a:defRPr/>
            </a:pPr>
            <a:r>
              <a:rPr lang="ar-SA" sz="2200" dirty="0" smtClean="0">
                <a:ea typeface="Majalla UI"/>
                <a:cs typeface="PT Bold Heading" pitchFamily="2" charset="-78"/>
              </a:rPr>
              <a:t>تستخدم عدسات </a:t>
            </a:r>
            <a:r>
              <a:rPr lang="ar-SA" sz="2200" u="sng" dirty="0" smtClean="0">
                <a:solidFill>
                  <a:srgbClr val="00B050"/>
                </a:solidFill>
                <a:ea typeface="Majalla UI"/>
                <a:cs typeface="PT Bold Heading" pitchFamily="2" charset="-78"/>
              </a:rPr>
              <a:t>مقعرة</a:t>
            </a:r>
            <a:endParaRPr lang="ar-SA" sz="2200" dirty="0"/>
          </a:p>
        </p:txBody>
      </p:sp>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1000"/>
                                        <p:tgtEl>
                                          <p:spTgt spid="2050"/>
                                        </p:tgtEl>
                                      </p:cBhvr>
                                    </p:animEffect>
                                    <p:anim calcmode="lin" valueType="num">
                                      <p:cBhvr>
                                        <p:cTn id="12" dur="1000" fill="hold"/>
                                        <p:tgtEl>
                                          <p:spTgt spid="2050"/>
                                        </p:tgtEl>
                                        <p:attrNameLst>
                                          <p:attrName>ppt_x</p:attrName>
                                        </p:attrNameLst>
                                      </p:cBhvr>
                                      <p:tavLst>
                                        <p:tav tm="0">
                                          <p:val>
                                            <p:strVal val="#ppt_x"/>
                                          </p:val>
                                        </p:tav>
                                        <p:tav tm="100000">
                                          <p:val>
                                            <p:strVal val="#ppt_x"/>
                                          </p:val>
                                        </p:tav>
                                      </p:tavLst>
                                    </p:anim>
                                    <p:anim calcmode="lin" valueType="num">
                                      <p:cBhvr>
                                        <p:cTn id="13" dur="1000" fill="hold"/>
                                        <p:tgtEl>
                                          <p:spTgt spid="205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9" presetClass="entr" presetSubtype="0" fill="hold" grpId="0" nodeType="afterEffect">
                                  <p:stCondLst>
                                    <p:cond delay="0"/>
                                  </p:stCondLst>
                                  <p:iterate type="wd">
                                    <p:tmPct val="10000"/>
                                  </p:iterate>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ppt_x</p:attrName>
                                        </p:attrNameLst>
                                      </p:cBhvr>
                                      <p:tavLst>
                                        <p:tav tm="0">
                                          <p:val>
                                            <p:strVal val="#ppt_x-.2"/>
                                          </p:val>
                                        </p:tav>
                                        <p:tav tm="100000">
                                          <p:val>
                                            <p:strVal val="#ppt_x"/>
                                          </p:val>
                                        </p:tav>
                                      </p:tavLst>
                                    </p:anim>
                                    <p:anim calcmode="lin" valueType="num">
                                      <p:cBhvr>
                                        <p:cTn id="1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9" dur="1000"/>
                                        <p:tgtEl>
                                          <p:spTgt spid="8"/>
                                        </p:tgtEl>
                                      </p:cBhvr>
                                    </p:animEffect>
                                  </p:childTnLst>
                                </p:cTn>
                              </p:par>
                            </p:childTnLst>
                          </p:cTn>
                        </p:par>
                        <p:par>
                          <p:cTn id="20" fill="hold">
                            <p:stCondLst>
                              <p:cond delay="7800"/>
                            </p:stCondLst>
                            <p:childTnLst>
                              <p:par>
                                <p:cTn id="21" presetID="55" presetClass="entr" presetSubtype="0" fill="hold" nodeType="afterEffect">
                                  <p:stCondLst>
                                    <p:cond delay="0"/>
                                  </p:stCondLst>
                                  <p:childTnLst>
                                    <p:set>
                                      <p:cBhvr>
                                        <p:cTn id="22" dur="1" fill="hold">
                                          <p:stCondLst>
                                            <p:cond delay="0"/>
                                          </p:stCondLst>
                                        </p:cTn>
                                        <p:tgtEl>
                                          <p:spTgt spid="22532"/>
                                        </p:tgtEl>
                                        <p:attrNameLst>
                                          <p:attrName>style.visibility</p:attrName>
                                        </p:attrNameLst>
                                      </p:cBhvr>
                                      <p:to>
                                        <p:strVal val="visible"/>
                                      </p:to>
                                    </p:set>
                                    <p:anim calcmode="lin" valueType="num">
                                      <p:cBhvr>
                                        <p:cTn id="23" dur="1000" fill="hold"/>
                                        <p:tgtEl>
                                          <p:spTgt spid="22532"/>
                                        </p:tgtEl>
                                        <p:attrNameLst>
                                          <p:attrName>ppt_w</p:attrName>
                                        </p:attrNameLst>
                                      </p:cBhvr>
                                      <p:tavLst>
                                        <p:tav tm="0">
                                          <p:val>
                                            <p:strVal val="#ppt_w*0.70"/>
                                          </p:val>
                                        </p:tav>
                                        <p:tav tm="100000">
                                          <p:val>
                                            <p:strVal val="#ppt_w"/>
                                          </p:val>
                                        </p:tav>
                                      </p:tavLst>
                                    </p:anim>
                                    <p:anim calcmode="lin" valueType="num">
                                      <p:cBhvr>
                                        <p:cTn id="24" dur="1000" fill="hold"/>
                                        <p:tgtEl>
                                          <p:spTgt spid="22532"/>
                                        </p:tgtEl>
                                        <p:attrNameLst>
                                          <p:attrName>ppt_h</p:attrName>
                                        </p:attrNameLst>
                                      </p:cBhvr>
                                      <p:tavLst>
                                        <p:tav tm="0">
                                          <p:val>
                                            <p:strVal val="#ppt_h"/>
                                          </p:val>
                                        </p:tav>
                                        <p:tav tm="100000">
                                          <p:val>
                                            <p:strVal val="#ppt_h"/>
                                          </p:val>
                                        </p:tav>
                                      </p:tavLst>
                                    </p:anim>
                                    <p:animEffect transition="in" filter="fade">
                                      <p:cBhvr>
                                        <p:cTn id="25" dur="1000"/>
                                        <p:tgtEl>
                                          <p:spTgt spid="22532"/>
                                        </p:tgtEl>
                                      </p:cBhvr>
                                    </p:animEffect>
                                  </p:childTnLst>
                                </p:cTn>
                              </p:par>
                            </p:childTnLst>
                          </p:cTn>
                        </p:par>
                        <p:par>
                          <p:cTn id="26" fill="hold">
                            <p:stCondLst>
                              <p:cond delay="8800"/>
                            </p:stCondLst>
                            <p:childTnLst>
                              <p:par>
                                <p:cTn id="27" presetID="3" presetClass="entr" presetSubtype="1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linds(horizontal)">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3000" r="-23000"/>
          </a:stretch>
        </a:blip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a:xfrm>
            <a:off x="2000232" y="285728"/>
            <a:ext cx="6929454" cy="4724400"/>
          </a:xfrm>
          <a:prstGeom prst="rect">
            <a:avLst/>
          </a:prstGeom>
        </p:spPr>
        <p:txBody>
          <a:bodyPr/>
          <a:lstStyle/>
          <a:p>
            <a:pPr marL="609600" indent="-609600" algn="justLow" eaLnBrk="0" hangingPunct="0">
              <a:spcBef>
                <a:spcPct val="20000"/>
              </a:spcBef>
              <a:buClr>
                <a:srgbClr val="0BD0D9"/>
              </a:buClr>
              <a:buSzPct val="95000"/>
              <a:buFont typeface="Wingdings 2" pitchFamily="18" charset="2"/>
              <a:buChar char=""/>
              <a:defRPr/>
            </a:pPr>
            <a:r>
              <a:rPr lang="ar-SA" sz="2200" u="sng" dirty="0">
                <a:solidFill>
                  <a:schemeClr val="accent1"/>
                </a:solidFill>
                <a:effectLst>
                  <a:outerShdw blurRad="38100" dist="38100" dir="2700000" algn="tl">
                    <a:srgbClr val="FFFFFF"/>
                  </a:outerShdw>
                </a:effectLst>
                <a:ea typeface="Al-Hadith1"/>
                <a:cs typeface="PT Bold Heading" pitchFamily="2" charset="-78"/>
              </a:rPr>
              <a:t>طول النظر :</a:t>
            </a:r>
            <a:r>
              <a:rPr lang="ar-SA" sz="2200" dirty="0">
                <a:solidFill>
                  <a:schemeClr val="accent1"/>
                </a:solidFill>
                <a:ea typeface="Al-Hadith1"/>
                <a:cs typeface="PT Bold Heading" pitchFamily="2" charset="-78"/>
              </a:rPr>
              <a:t>(يرى البعيد </a:t>
            </a:r>
            <a:r>
              <a:rPr lang="ar-SA" sz="2200" dirty="0" err="1">
                <a:solidFill>
                  <a:schemeClr val="accent1"/>
                </a:solidFill>
                <a:ea typeface="Al-Hadith1"/>
                <a:cs typeface="PT Bold Heading" pitchFamily="2" charset="-78"/>
              </a:rPr>
              <a:t>ولايرى</a:t>
            </a:r>
            <a:r>
              <a:rPr lang="ar-SA" sz="2200" dirty="0">
                <a:solidFill>
                  <a:schemeClr val="accent1"/>
                </a:solidFill>
                <a:ea typeface="Al-Hadith1"/>
                <a:cs typeface="PT Bold Heading" pitchFamily="2" charset="-78"/>
              </a:rPr>
              <a:t> القريب )</a:t>
            </a:r>
            <a:endParaRPr lang="ar-SA" sz="2200" u="sng" dirty="0">
              <a:solidFill>
                <a:schemeClr val="accent1"/>
              </a:solidFill>
              <a:effectLst>
                <a:outerShdw blurRad="38100" dist="38100" dir="2700000" algn="tl">
                  <a:srgbClr val="FFFFFF"/>
                </a:outerShdw>
              </a:effectLst>
              <a:ea typeface="Al-Hadith1"/>
              <a:cs typeface="PT Bold Heading" pitchFamily="2" charset="-78"/>
            </a:endParaRPr>
          </a:p>
          <a:p>
            <a:pPr marL="609600" indent="-609600" algn="justLow" eaLnBrk="0" hangingPunct="0">
              <a:spcBef>
                <a:spcPct val="20000"/>
              </a:spcBef>
              <a:buClr>
                <a:srgbClr val="0BD0D9"/>
              </a:buClr>
              <a:buSzPct val="95000"/>
              <a:buFont typeface="Wingdings 2" pitchFamily="18" charset="2"/>
              <a:buChar char=""/>
              <a:defRPr/>
            </a:pPr>
            <a:r>
              <a:rPr lang="ar-SA" sz="2200" dirty="0">
                <a:ea typeface="Majalla UI"/>
                <a:cs typeface="PT Bold Heading" pitchFamily="2" charset="-78"/>
              </a:rPr>
              <a:t>لا يستطيع المصاب بقصر النظر أن يرى الأجسام </a:t>
            </a:r>
            <a:r>
              <a:rPr lang="ar-SA" sz="2200" u="sng" dirty="0">
                <a:solidFill>
                  <a:srgbClr val="00B050"/>
                </a:solidFill>
                <a:ea typeface="Majalla UI"/>
                <a:cs typeface="PT Bold Heading" pitchFamily="2" charset="-78"/>
              </a:rPr>
              <a:t>القريبة </a:t>
            </a:r>
            <a:r>
              <a:rPr lang="ar-SA" sz="2200" dirty="0">
                <a:ea typeface="Majalla UI"/>
                <a:cs typeface="PT Bold Heading" pitchFamily="2" charset="-78"/>
              </a:rPr>
              <a:t>بوضوح</a:t>
            </a:r>
          </a:p>
          <a:p>
            <a:pPr marL="609600" indent="-609600" algn="justLow" eaLnBrk="0" hangingPunct="0">
              <a:spcBef>
                <a:spcPct val="20000"/>
              </a:spcBef>
              <a:buClr>
                <a:srgbClr val="0BD0D9"/>
              </a:buClr>
              <a:buSzPct val="95000"/>
              <a:buFont typeface="Wingdings 2" pitchFamily="18" charset="2"/>
              <a:buChar char=""/>
              <a:defRPr/>
            </a:pPr>
            <a:r>
              <a:rPr lang="ar-SA" sz="2200" u="sng" dirty="0">
                <a:solidFill>
                  <a:srgbClr val="FF0000"/>
                </a:solidFill>
                <a:ea typeface="Majalla UI"/>
                <a:cs typeface="PT Bold Heading" pitchFamily="2" charset="-78"/>
              </a:rPr>
              <a:t>السبب : </a:t>
            </a:r>
            <a:endParaRPr lang="ar-SA" sz="2200" u="sng" dirty="0" smtClean="0">
              <a:solidFill>
                <a:srgbClr val="FF0000"/>
              </a:solidFill>
              <a:ea typeface="Majalla UI"/>
              <a:cs typeface="PT Bold Heading" pitchFamily="2" charset="-78"/>
            </a:endParaRPr>
          </a:p>
          <a:p>
            <a:pPr marL="609600" indent="-609600" algn="justLow" eaLnBrk="0" hangingPunct="0">
              <a:spcBef>
                <a:spcPct val="20000"/>
              </a:spcBef>
              <a:buClr>
                <a:srgbClr val="0BD0D9"/>
              </a:buClr>
              <a:buSzPct val="95000"/>
              <a:defRPr/>
            </a:pPr>
            <a:r>
              <a:rPr lang="ar-SA" sz="2200" dirty="0" smtClean="0">
                <a:solidFill>
                  <a:srgbClr val="FF0000"/>
                </a:solidFill>
                <a:ea typeface="Majalla UI"/>
                <a:cs typeface="PT Bold Heading" pitchFamily="2" charset="-78"/>
              </a:rPr>
              <a:t>        </a:t>
            </a:r>
            <a:r>
              <a:rPr lang="ar-SA" sz="2200" dirty="0" smtClean="0">
                <a:ea typeface="Majalla UI"/>
                <a:cs typeface="PT Bold Heading" pitchFamily="2" charset="-78"/>
              </a:rPr>
              <a:t>البعد </a:t>
            </a:r>
            <a:r>
              <a:rPr lang="ar-SA" sz="2200" dirty="0">
                <a:ea typeface="Majalla UI"/>
                <a:cs typeface="PT Bold Heading" pitchFamily="2" charset="-78"/>
              </a:rPr>
              <a:t>البؤري للعين </a:t>
            </a:r>
            <a:r>
              <a:rPr lang="ar-SA" sz="2200" u="sng" dirty="0">
                <a:solidFill>
                  <a:srgbClr val="00B050"/>
                </a:solidFill>
                <a:ea typeface="Majalla UI"/>
                <a:cs typeface="PT Bold Heading" pitchFamily="2" charset="-78"/>
              </a:rPr>
              <a:t>أكبر</a:t>
            </a:r>
            <a:r>
              <a:rPr lang="ar-SA" sz="2200" dirty="0">
                <a:ea typeface="Majalla UI"/>
                <a:cs typeface="PT Bold Heading" pitchFamily="2" charset="-78"/>
              </a:rPr>
              <a:t> من البعد البؤري للعين السليمة </a:t>
            </a:r>
          </a:p>
          <a:p>
            <a:pPr marL="609600" indent="-609600" algn="justLow" eaLnBrk="0" hangingPunct="0">
              <a:spcBef>
                <a:spcPct val="20000"/>
              </a:spcBef>
              <a:buClr>
                <a:srgbClr val="0BD0D9"/>
              </a:buClr>
              <a:buSzPct val="95000"/>
              <a:defRPr/>
            </a:pPr>
            <a:r>
              <a:rPr lang="ar-SA" sz="2200" dirty="0" smtClean="0">
                <a:ea typeface="Majalla UI"/>
                <a:cs typeface="PT Bold Heading" pitchFamily="2" charset="-78"/>
              </a:rPr>
              <a:t>        مما </a:t>
            </a:r>
            <a:r>
              <a:rPr lang="ar-SA" sz="2200" dirty="0">
                <a:ea typeface="Majalla UI"/>
                <a:cs typeface="PT Bold Heading" pitchFamily="2" charset="-78"/>
              </a:rPr>
              <a:t>لا يمكنها من تجميع الضوء على الشبكية.</a:t>
            </a:r>
          </a:p>
          <a:p>
            <a:pPr marL="609600" indent="-609600" algn="justLow" eaLnBrk="0" hangingPunct="0">
              <a:spcBef>
                <a:spcPct val="20000"/>
              </a:spcBef>
              <a:buClr>
                <a:srgbClr val="0BD0D9"/>
              </a:buClr>
              <a:buSzPct val="95000"/>
              <a:buFont typeface="Wingdings 2" pitchFamily="18" charset="2"/>
              <a:buChar char=""/>
              <a:defRPr/>
            </a:pPr>
            <a:r>
              <a:rPr lang="ar-SA" sz="2200" u="sng" dirty="0">
                <a:solidFill>
                  <a:srgbClr val="FF0000"/>
                </a:solidFill>
                <a:effectLst>
                  <a:outerShdw blurRad="38100" dist="38100" dir="2700000" algn="tl">
                    <a:srgbClr val="FFFFFF"/>
                  </a:outerShdw>
                </a:effectLst>
                <a:ea typeface="Al-Hadith1"/>
                <a:cs typeface="PT Bold Heading" pitchFamily="2" charset="-78"/>
              </a:rPr>
              <a:t>النتيجة</a:t>
            </a:r>
            <a:r>
              <a:rPr lang="ar-SA" sz="2200" dirty="0">
                <a:solidFill>
                  <a:srgbClr val="FF0000"/>
                </a:solidFill>
                <a:effectLst>
                  <a:outerShdw blurRad="38100" dist="38100" dir="2700000" algn="tl">
                    <a:srgbClr val="FFFFFF"/>
                  </a:outerShdw>
                </a:effectLst>
                <a:ea typeface="Al-Hadith1"/>
                <a:cs typeface="PT Bold Heading" pitchFamily="2" charset="-78"/>
              </a:rPr>
              <a:t> :</a:t>
            </a:r>
          </a:p>
          <a:p>
            <a:pPr marL="609600" indent="-609600" algn="justLow" eaLnBrk="0" hangingPunct="0">
              <a:spcBef>
                <a:spcPct val="20000"/>
              </a:spcBef>
              <a:buClr>
                <a:srgbClr val="0BD0D9"/>
              </a:buClr>
              <a:buSzPct val="95000"/>
              <a:buFont typeface="Wingdings 2" pitchFamily="18" charset="2"/>
              <a:buChar char=""/>
              <a:defRPr/>
            </a:pPr>
            <a:r>
              <a:rPr lang="ar-SA" sz="2200" dirty="0">
                <a:ea typeface="Majalla UI"/>
                <a:cs typeface="PT Bold Heading" pitchFamily="2" charset="-78"/>
              </a:rPr>
              <a:t>تتكون صور الأجسام البعيدة </a:t>
            </a:r>
            <a:r>
              <a:rPr lang="ar-SA" sz="2200" u="sng" dirty="0">
                <a:solidFill>
                  <a:srgbClr val="00B050"/>
                </a:solidFill>
                <a:ea typeface="Majalla UI"/>
                <a:cs typeface="PT Bold Heading" pitchFamily="2" charset="-78"/>
              </a:rPr>
              <a:t>خلف</a:t>
            </a:r>
            <a:r>
              <a:rPr lang="ar-SA" sz="2200" dirty="0">
                <a:ea typeface="Majalla UI"/>
                <a:cs typeface="PT Bold Heading" pitchFamily="2" charset="-78"/>
              </a:rPr>
              <a:t> الشبكية .</a:t>
            </a:r>
          </a:p>
          <a:p>
            <a:pPr marL="609600" indent="-609600" algn="justLow" eaLnBrk="0" hangingPunct="0">
              <a:spcBef>
                <a:spcPct val="20000"/>
              </a:spcBef>
              <a:buClr>
                <a:srgbClr val="0BD0D9"/>
              </a:buClr>
              <a:buSzPct val="95000"/>
              <a:defRPr/>
            </a:pPr>
            <a:endParaRPr lang="ar-SA" sz="800" u="sng" dirty="0" smtClean="0">
              <a:solidFill>
                <a:srgbClr val="FF0000"/>
              </a:solidFill>
              <a:ea typeface="Majalla UI"/>
              <a:cs typeface="PT Bold Heading" pitchFamily="2" charset="-78"/>
            </a:endParaRPr>
          </a:p>
          <a:p>
            <a:pPr marL="609600" indent="-609600" algn="justLow" eaLnBrk="0" hangingPunct="0">
              <a:spcBef>
                <a:spcPct val="20000"/>
              </a:spcBef>
              <a:buClr>
                <a:srgbClr val="0BD0D9"/>
              </a:buClr>
              <a:buSzPct val="95000"/>
              <a:buFont typeface="Wingdings 2" pitchFamily="18" charset="2"/>
              <a:buChar char=""/>
              <a:defRPr/>
            </a:pPr>
            <a:r>
              <a:rPr lang="ar-SA" sz="2200" u="sng" dirty="0" smtClean="0">
                <a:solidFill>
                  <a:srgbClr val="FF0000"/>
                </a:solidFill>
                <a:ea typeface="Majalla UI"/>
                <a:cs typeface="PT Bold Heading" pitchFamily="2" charset="-78"/>
              </a:rPr>
              <a:t>العلاج:</a:t>
            </a:r>
            <a:r>
              <a:rPr lang="ar-SA" sz="2200" dirty="0" smtClean="0">
                <a:ea typeface="Majalla UI"/>
                <a:cs typeface="PT Bold Heading" pitchFamily="2" charset="-78"/>
              </a:rPr>
              <a:t>تستخدم </a:t>
            </a:r>
            <a:r>
              <a:rPr lang="ar-SA" sz="2200" dirty="0">
                <a:ea typeface="Majalla UI"/>
                <a:cs typeface="PT Bold Heading" pitchFamily="2" charset="-78"/>
              </a:rPr>
              <a:t>عدسات </a:t>
            </a:r>
            <a:r>
              <a:rPr lang="ar-SA" sz="2200" u="sng" dirty="0">
                <a:solidFill>
                  <a:srgbClr val="00B050"/>
                </a:solidFill>
                <a:ea typeface="Majalla UI"/>
                <a:cs typeface="PT Bold Heading" pitchFamily="2" charset="-78"/>
              </a:rPr>
              <a:t>محدبة </a:t>
            </a:r>
            <a:r>
              <a:rPr lang="ar-SA" sz="2200" dirty="0">
                <a:ea typeface="Majalla UI"/>
                <a:cs typeface="PT Bold Heading" pitchFamily="2" charset="-78"/>
              </a:rPr>
              <a:t>إذ تكون صورا وهمية أبعد من العين من أجسامها فتصبح الصورة هي الجسم بالنسبة للعين ومن ثم تتكون الصورة </a:t>
            </a:r>
            <a:endParaRPr lang="en-US" sz="2200" dirty="0">
              <a:ea typeface="Majalla UI"/>
              <a:cs typeface="PT Bold Heading" pitchFamily="2" charset="-78"/>
            </a:endParaRPr>
          </a:p>
        </p:txBody>
      </p:sp>
      <p:pic>
        <p:nvPicPr>
          <p:cNvPr id="4" name="Picture 9" descr="172__b"/>
          <p:cNvPicPr>
            <a:picLocks noChangeAspect="1" noChangeArrowheads="1"/>
          </p:cNvPicPr>
          <p:nvPr/>
        </p:nvPicPr>
        <p:blipFill>
          <a:blip r:embed="rId3"/>
          <a:srcRect/>
          <a:stretch>
            <a:fillRect/>
          </a:stretch>
        </p:blipFill>
        <p:spPr bwMode="auto">
          <a:xfrm>
            <a:off x="785786" y="4929198"/>
            <a:ext cx="7559677" cy="1752600"/>
          </a:xfrm>
          <a:prstGeom prst="rect">
            <a:avLst/>
          </a:prstGeom>
          <a:noFill/>
          <a:ln w="9525">
            <a:noFill/>
            <a:miter lim="800000"/>
            <a:headEnd/>
            <a:tailEnd/>
          </a:ln>
        </p:spPr>
      </p:pic>
      <p:pic>
        <p:nvPicPr>
          <p:cNvPr id="23556" name="Picture 2" descr="Hypermetropia.png"/>
          <p:cNvPicPr>
            <a:picLocks noChangeAspect="1" noChangeArrowheads="1"/>
          </p:cNvPicPr>
          <p:nvPr/>
        </p:nvPicPr>
        <p:blipFill>
          <a:blip r:embed="rId4" cstate="print"/>
          <a:srcRect/>
          <a:stretch>
            <a:fillRect/>
          </a:stretch>
        </p:blipFill>
        <p:spPr bwMode="auto">
          <a:xfrm>
            <a:off x="642910" y="1714488"/>
            <a:ext cx="1428728" cy="1304924"/>
          </a:xfrm>
          <a:prstGeom prst="rect">
            <a:avLst/>
          </a:prstGeom>
          <a:noFill/>
          <a:ln w="9525">
            <a:noFill/>
            <a:miter lim="800000"/>
            <a:headEnd/>
            <a:tailEnd/>
          </a:ln>
        </p:spPr>
      </p:pic>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to="" calcmode="lin" valueType="num">
                                      <p:cBhvr>
                                        <p:cTn id="11" dur="1" fill="hold"/>
                                        <p:tgtEl>
                                          <p:spTgt spid="2">
                                            <p:txEl>
                                              <p:pRg st="1" end="1"/>
                                            </p:txEl>
                                          </p:spTgt>
                                        </p:tgtEl>
                                        <p:attrNameLst>
                                          <p:attrName/>
                                        </p:attrNameLst>
                                      </p:cBhvr>
                                    </p:anim>
                                  </p:childTnLst>
                                </p:cTn>
                              </p:par>
                            </p:childTnLst>
                          </p:cTn>
                        </p:par>
                        <p:par>
                          <p:cTn id="12" fill="hold">
                            <p:stCondLst>
                              <p:cond delay="0"/>
                            </p:stCondLst>
                            <p:childTnLst>
                              <p:par>
                                <p:cTn id="13" presetID="24"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to="" calcmode="lin" valueType="num">
                                      <p:cBhvr>
                                        <p:cTn id="15" dur="1" fill="hold"/>
                                        <p:tgtEl>
                                          <p:spTgt spid="2">
                                            <p:txEl>
                                              <p:pRg st="2" end="2"/>
                                            </p:txEl>
                                          </p:spTgt>
                                        </p:tgtEl>
                                        <p:attrNameLst>
                                          <p:attrName/>
                                        </p:attrNameLst>
                                      </p:cBhvr>
                                    </p:anim>
                                  </p:childTnLst>
                                </p:cTn>
                              </p:par>
                            </p:childTnLst>
                          </p:cTn>
                        </p:par>
                        <p:par>
                          <p:cTn id="16" fill="hold">
                            <p:stCondLst>
                              <p:cond delay="0"/>
                            </p:stCondLst>
                            <p:childTnLst>
                              <p:par>
                                <p:cTn id="17" presetID="24"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to="" calcmode="lin" valueType="num">
                                      <p:cBhvr>
                                        <p:cTn id="19" dur="1" fill="hold"/>
                                        <p:tgtEl>
                                          <p:spTgt spid="2">
                                            <p:txEl>
                                              <p:pRg st="3" end="3"/>
                                            </p:txEl>
                                          </p:spTgt>
                                        </p:tgtEl>
                                        <p:attrNameLst>
                                          <p:attrName/>
                                        </p:attrNameLst>
                                      </p:cBhvr>
                                    </p:anim>
                                  </p:childTnLst>
                                </p:cTn>
                              </p:par>
                            </p:childTnLst>
                          </p:cTn>
                        </p:par>
                        <p:par>
                          <p:cTn id="20" fill="hold">
                            <p:stCondLst>
                              <p:cond delay="0"/>
                            </p:stCondLst>
                            <p:childTnLst>
                              <p:par>
                                <p:cTn id="21" presetID="24" presetClass="entr" presetSubtype="0"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to="" calcmode="lin" valueType="num">
                                      <p:cBhvr>
                                        <p:cTn id="23" dur="1" fill="hold"/>
                                        <p:tgtEl>
                                          <p:spTgt spid="2">
                                            <p:txEl>
                                              <p:pRg st="4" end="4"/>
                                            </p:txEl>
                                          </p:spTgt>
                                        </p:tgtEl>
                                        <p:attrNameLst>
                                          <p:attrName/>
                                        </p:attrNameLst>
                                      </p:cBhvr>
                                    </p:anim>
                                  </p:childTnLst>
                                </p:cTn>
                              </p:par>
                            </p:childTnLst>
                          </p:cTn>
                        </p:par>
                        <p:par>
                          <p:cTn id="24" fill="hold">
                            <p:stCondLst>
                              <p:cond delay="0"/>
                            </p:stCondLst>
                            <p:childTnLst>
                              <p:par>
                                <p:cTn id="25" presetID="24" presetClass="entr" presetSubtype="0" fill="hold"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to="" calcmode="lin" valueType="num">
                                      <p:cBhvr>
                                        <p:cTn id="27" dur="1" fill="hold"/>
                                        <p:tgtEl>
                                          <p:spTgt spid="2">
                                            <p:txEl>
                                              <p:pRg st="5" end="5"/>
                                            </p:txEl>
                                          </p:spTgt>
                                        </p:tgtEl>
                                        <p:attrNameLst>
                                          <p:attrName/>
                                        </p:attrNameLst>
                                      </p:cBhvr>
                                    </p:anim>
                                  </p:childTnLst>
                                </p:cTn>
                              </p:par>
                            </p:childTnLst>
                          </p:cTn>
                        </p:par>
                        <p:par>
                          <p:cTn id="28" fill="hold">
                            <p:stCondLst>
                              <p:cond delay="0"/>
                            </p:stCondLst>
                            <p:childTnLst>
                              <p:par>
                                <p:cTn id="29" presetID="24" presetClass="entr" presetSubtype="0" fill="hold"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to="" calcmode="lin" valueType="num">
                                      <p:cBhvr>
                                        <p:cTn id="31" dur="1" fill="hold"/>
                                        <p:tgtEl>
                                          <p:spTgt spid="2">
                                            <p:txEl>
                                              <p:pRg st="6" end="6"/>
                                            </p:txEl>
                                          </p:spTgt>
                                        </p:tgtEl>
                                        <p:attrNameLst>
                                          <p:attrName/>
                                        </p:attrNameLst>
                                      </p:cBhvr>
                                    </p:anim>
                                  </p:childTnLst>
                                </p:cTn>
                              </p:par>
                            </p:childTnLst>
                          </p:cTn>
                        </p:par>
                        <p:par>
                          <p:cTn id="32" fill="hold">
                            <p:stCondLst>
                              <p:cond delay="0"/>
                            </p:stCondLst>
                            <p:childTnLst>
                              <p:par>
                                <p:cTn id="33" presetID="3" presetClass="entr" presetSubtype="1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linds(horizontal)">
                                      <p:cBhvr>
                                        <p:cTn id="35" dur="500"/>
                                        <p:tgtEl>
                                          <p:spTgt spid="4"/>
                                        </p:tgtEl>
                                      </p:cBhvr>
                                    </p:animEffect>
                                  </p:childTnLst>
                                </p:cTn>
                              </p:par>
                            </p:childTnLst>
                          </p:cTn>
                        </p:par>
                        <p:par>
                          <p:cTn id="36" fill="hold">
                            <p:stCondLst>
                              <p:cond delay="500"/>
                            </p:stCondLst>
                            <p:childTnLst>
                              <p:par>
                                <p:cTn id="37" presetID="24" presetClass="entr" presetSubtype="0" fill="hold" nodeType="after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 to="" calcmode="lin" valueType="num">
                                      <p:cBhvr>
                                        <p:cTn id="39" dur="1" fill="hold"/>
                                        <p:tgtEl>
                                          <p:spTgt spid="2">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9938" name="مستطيل 2"/>
          <p:cNvSpPr>
            <a:spLocks noChangeArrowheads="1"/>
          </p:cNvSpPr>
          <p:nvPr/>
        </p:nvSpPr>
        <p:spPr bwMode="auto">
          <a:xfrm>
            <a:off x="500034" y="1071546"/>
            <a:ext cx="5334000" cy="3347070"/>
          </a:xfrm>
          <a:prstGeom prst="rect">
            <a:avLst/>
          </a:prstGeom>
          <a:noFill/>
          <a:ln w="9525">
            <a:noFill/>
            <a:miter lim="800000"/>
            <a:headEnd/>
            <a:tailEnd/>
          </a:ln>
        </p:spPr>
        <p:txBody>
          <a:bodyPr>
            <a:spAutoFit/>
          </a:bodyPr>
          <a:lstStyle/>
          <a:p>
            <a:pPr algn="justLow">
              <a:lnSpc>
                <a:spcPct val="150000"/>
              </a:lnSpc>
            </a:pPr>
            <a:r>
              <a:rPr lang="ar-SA" sz="3600" dirty="0" smtClean="0">
                <a:cs typeface="PT Bold Heading" pitchFamily="2" charset="-78"/>
              </a:rPr>
              <a:t>هي </a:t>
            </a:r>
            <a:r>
              <a:rPr lang="ar-SA" sz="3600" dirty="0">
                <a:cs typeface="PT Bold Heading" pitchFamily="2" charset="-78"/>
              </a:rPr>
              <a:t>الآلات تمكننا من رؤية الأجسام البعيدة أو رؤية الأجسام الصغيرة بصورة أكثر وضوحاً </a:t>
            </a:r>
            <a:r>
              <a:rPr lang="ar-SA" sz="3600" dirty="0" smtClean="0">
                <a:cs typeface="PT Bold Heading" pitchFamily="2" charset="-78"/>
              </a:rPr>
              <a:t>.</a:t>
            </a:r>
            <a:endParaRPr lang="ar-SA" sz="3600" dirty="0">
              <a:cs typeface="PT Bold Heading" pitchFamily="2" charset="-78"/>
            </a:endParaRPr>
          </a:p>
        </p:txBody>
      </p:sp>
      <p:sp>
        <p:nvSpPr>
          <p:cNvPr id="6" name="مستطيل 2"/>
          <p:cNvSpPr>
            <a:spLocks noChangeArrowheads="1"/>
          </p:cNvSpPr>
          <p:nvPr/>
        </p:nvSpPr>
        <p:spPr bwMode="auto">
          <a:xfrm>
            <a:off x="642910" y="214290"/>
            <a:ext cx="4777269" cy="769441"/>
          </a:xfrm>
          <a:prstGeom prst="rect">
            <a:avLst/>
          </a:prstGeom>
          <a:noFill/>
          <a:ln w="9525">
            <a:noFill/>
            <a:miter lim="800000"/>
            <a:headEnd/>
            <a:tailEnd/>
          </a:ln>
        </p:spPr>
        <p:txBody>
          <a:bodyPr wrap="none">
            <a:spAutoFit/>
          </a:bodyPr>
          <a:lstStyle/>
          <a:p>
            <a:r>
              <a:rPr lang="ar-SA" sz="4400" dirty="0">
                <a:solidFill>
                  <a:schemeClr val="accent2">
                    <a:lumMod val="75000"/>
                  </a:schemeClr>
                </a:solidFill>
                <a:cs typeface="PT Bold Heading" pitchFamily="2" charset="-78"/>
              </a:rPr>
              <a:t>ما هي الآلات البصرية؟</a:t>
            </a:r>
          </a:p>
        </p:txBody>
      </p:sp>
      <p:pic>
        <p:nvPicPr>
          <p:cNvPr id="3075" name="Picture 3" descr="u10782278"/>
          <p:cNvPicPr>
            <a:picLocks noChangeAspect="1" noChangeArrowheads="1"/>
          </p:cNvPicPr>
          <p:nvPr/>
        </p:nvPicPr>
        <p:blipFill>
          <a:blip r:embed="rId3">
            <a:clrChange>
              <a:clrFrom>
                <a:srgbClr val="FFFFFF"/>
              </a:clrFrom>
              <a:clrTo>
                <a:srgbClr val="FFFFFF">
                  <a:alpha val="0"/>
                </a:srgbClr>
              </a:clrTo>
            </a:clrChange>
            <a:lum bright="12000"/>
          </a:blip>
          <a:srcRect b="5344"/>
          <a:stretch>
            <a:fillRect/>
          </a:stretch>
        </p:blipFill>
        <p:spPr bwMode="auto">
          <a:xfrm>
            <a:off x="1071538" y="3857628"/>
            <a:ext cx="2357454" cy="2657494"/>
          </a:xfrm>
          <a:prstGeom prst="rect">
            <a:avLst/>
          </a:prstGeom>
          <a:noFill/>
          <a:ln w="9525">
            <a:noFill/>
            <a:miter lim="800000"/>
            <a:headEnd/>
            <a:tailEnd/>
          </a:ln>
        </p:spPr>
      </p:pic>
      <p:pic>
        <p:nvPicPr>
          <p:cNvPr id="3076" name="Picture 4" descr="item_XL_6918065_467840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929322" y="3714752"/>
            <a:ext cx="2895307" cy="3143248"/>
          </a:xfrm>
          <a:prstGeom prst="rect">
            <a:avLst/>
          </a:prstGeom>
          <a:noFill/>
          <a:ln w="9525">
            <a:noFill/>
            <a:miter lim="800000"/>
            <a:headEnd/>
            <a:tailEnd/>
          </a:ln>
        </p:spPr>
      </p:pic>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39938"/>
                                        </p:tgtEl>
                                        <p:attrNameLst>
                                          <p:attrName>style.visibility</p:attrName>
                                        </p:attrNameLst>
                                      </p:cBhvr>
                                      <p:to>
                                        <p:strVal val="visible"/>
                                      </p:to>
                                    </p:set>
                                    <p:animEffect transition="in" filter="checkerboard(across)">
                                      <p:cBhvr>
                                        <p:cTn id="11" dur="5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40962" name="Picture 3" descr="http://kenanaonline.com/photos/1238051/1238051654/large_1238051654.jpg?1283808455"/>
          <p:cNvPicPr>
            <a:picLocks noChangeAspect="1" noChangeArrowheads="1"/>
          </p:cNvPicPr>
          <p:nvPr/>
        </p:nvPicPr>
        <p:blipFill>
          <a:blip r:embed="rId3"/>
          <a:srcRect/>
          <a:stretch>
            <a:fillRect/>
          </a:stretch>
        </p:blipFill>
        <p:spPr bwMode="auto">
          <a:xfrm>
            <a:off x="214282" y="214290"/>
            <a:ext cx="1714512" cy="5000660"/>
          </a:xfrm>
          <a:prstGeom prst="rect">
            <a:avLst/>
          </a:prstGeom>
          <a:noFill/>
          <a:ln w="9525">
            <a:noFill/>
            <a:miter lim="800000"/>
            <a:headEnd/>
            <a:tailEnd/>
          </a:ln>
        </p:spPr>
      </p:pic>
      <p:sp>
        <p:nvSpPr>
          <p:cNvPr id="25604" name="مستطيل 3"/>
          <p:cNvSpPr>
            <a:spLocks noChangeArrowheads="1"/>
          </p:cNvSpPr>
          <p:nvPr/>
        </p:nvSpPr>
        <p:spPr bwMode="auto">
          <a:xfrm>
            <a:off x="2338414" y="252691"/>
            <a:ext cx="6019800" cy="461665"/>
          </a:xfrm>
          <a:prstGeom prst="rect">
            <a:avLst/>
          </a:prstGeom>
          <a:noFill/>
          <a:ln w="9525">
            <a:noFill/>
            <a:miter lim="800000"/>
            <a:headEnd/>
            <a:tailEnd/>
          </a:ln>
        </p:spPr>
        <p:txBody>
          <a:bodyPr>
            <a:spAutoFit/>
          </a:bodyPr>
          <a:lstStyle/>
          <a:p>
            <a:pPr algn="justLow"/>
            <a:r>
              <a:rPr lang="ar-SA" sz="2400" b="1" dirty="0" err="1">
                <a:solidFill>
                  <a:srgbClr val="FF0000"/>
                </a:solidFill>
                <a:cs typeface="PT Bold Heading" pitchFamily="2" charset="-78"/>
              </a:rPr>
              <a:t>التسلكوب</a:t>
            </a:r>
            <a:r>
              <a:rPr lang="ar-SA" sz="2400" b="1" dirty="0">
                <a:solidFill>
                  <a:srgbClr val="FF0000"/>
                </a:solidFill>
                <a:cs typeface="PT Bold Heading" pitchFamily="2" charset="-78"/>
              </a:rPr>
              <a:t> الكاسر </a:t>
            </a:r>
            <a:r>
              <a:rPr lang="ar-SA" sz="2400" b="1" dirty="0" smtClean="0">
                <a:solidFill>
                  <a:srgbClr val="FF0000"/>
                </a:solidFill>
                <a:cs typeface="PT Bold Heading" pitchFamily="2" charset="-78"/>
              </a:rPr>
              <a:t>أو </a:t>
            </a:r>
            <a:r>
              <a:rPr lang="ar-SA" sz="2400" b="1" dirty="0" err="1">
                <a:solidFill>
                  <a:srgbClr val="FF0000"/>
                </a:solidFill>
                <a:cs typeface="PT Bold Heading" pitchFamily="2" charset="-78"/>
              </a:rPr>
              <a:t>الإنكسارى</a:t>
            </a:r>
            <a:r>
              <a:rPr lang="ar-SA" sz="2400" b="1" dirty="0">
                <a:solidFill>
                  <a:srgbClr val="FF0000"/>
                </a:solidFill>
                <a:cs typeface="PT Bold Heading" pitchFamily="2" charset="-78"/>
              </a:rPr>
              <a:t> أو </a:t>
            </a:r>
            <a:r>
              <a:rPr lang="ar-SA" sz="2400" b="1" dirty="0" err="1">
                <a:solidFill>
                  <a:srgbClr val="FF0000"/>
                </a:solidFill>
                <a:cs typeface="PT Bold Heading" pitchFamily="2" charset="-78"/>
              </a:rPr>
              <a:t>المقراب</a:t>
            </a:r>
            <a:r>
              <a:rPr lang="ar-SA" sz="2400" b="1" dirty="0">
                <a:solidFill>
                  <a:srgbClr val="FF0000"/>
                </a:solidFill>
                <a:cs typeface="PT Bold Heading" pitchFamily="2" charset="-78"/>
              </a:rPr>
              <a:t> الكاسر </a:t>
            </a:r>
          </a:p>
        </p:txBody>
      </p:sp>
      <p:sp>
        <p:nvSpPr>
          <p:cNvPr id="6" name="مستطيل 3"/>
          <p:cNvSpPr>
            <a:spLocks noChangeArrowheads="1"/>
          </p:cNvSpPr>
          <p:nvPr/>
        </p:nvSpPr>
        <p:spPr bwMode="auto">
          <a:xfrm>
            <a:off x="2214546" y="2714620"/>
            <a:ext cx="6548454" cy="2862322"/>
          </a:xfrm>
          <a:prstGeom prst="rect">
            <a:avLst/>
          </a:prstGeom>
          <a:noFill/>
          <a:ln w="9525">
            <a:noFill/>
            <a:miter lim="800000"/>
            <a:headEnd/>
            <a:tailEnd/>
          </a:ln>
        </p:spPr>
        <p:txBody>
          <a:bodyPr wrap="square">
            <a:spAutoFit/>
          </a:bodyPr>
          <a:lstStyle/>
          <a:p>
            <a:pPr algn="justLow"/>
            <a:r>
              <a:rPr lang="ar-SA" sz="2000" dirty="0">
                <a:cs typeface="PT Bold Heading" pitchFamily="2" charset="-78"/>
              </a:rPr>
              <a:t>**يمكن اعتبار الأشعة القادمة متوازية لأنها قادمة من البعيد مثل الأجرام السماوية</a:t>
            </a:r>
          </a:p>
          <a:p>
            <a:pPr algn="justLow"/>
            <a:r>
              <a:rPr lang="ar-SA" sz="2000" dirty="0">
                <a:cs typeface="PT Bold Heading" pitchFamily="2" charset="-78"/>
              </a:rPr>
              <a:t>**تدخل العدسة الشيئية وتتركز عند بؤرتها صورة حقيقية مقلوبة بالنسبة للجسم </a:t>
            </a:r>
          </a:p>
          <a:p>
            <a:pPr algn="justLow"/>
            <a:r>
              <a:rPr lang="ar-SA" sz="2000" dirty="0">
                <a:cs typeface="PT Bold Heading" pitchFamily="2" charset="-78"/>
              </a:rPr>
              <a:t>** تصبح هذه الصورة جسم بالنسبة للعدسة العينية ( جسم خيالي)</a:t>
            </a:r>
          </a:p>
          <a:p>
            <a:pPr algn="justLow"/>
            <a:r>
              <a:rPr lang="ar-SA" sz="2000" dirty="0">
                <a:cs typeface="PT Bold Heading" pitchFamily="2" charset="-78"/>
              </a:rPr>
              <a:t>** وهذا الجسم لابد أن يكون موقعه بين بؤرة العدسة العينية والعدسة العينية لكي تتكون له صورة وهمية معتدلة ومكبرة .(أي لابد أن تكون بؤرة العدسة الشيئية موقعها بين بؤرة العدسة العينية والعدسة العينية)</a:t>
            </a:r>
          </a:p>
        </p:txBody>
      </p:sp>
      <p:sp>
        <p:nvSpPr>
          <p:cNvPr id="7" name="مستطيل 3"/>
          <p:cNvSpPr>
            <a:spLocks noChangeArrowheads="1"/>
          </p:cNvSpPr>
          <p:nvPr/>
        </p:nvSpPr>
        <p:spPr bwMode="auto">
          <a:xfrm>
            <a:off x="357158" y="5985237"/>
            <a:ext cx="8482042" cy="1015663"/>
          </a:xfrm>
          <a:prstGeom prst="rect">
            <a:avLst/>
          </a:prstGeom>
          <a:noFill/>
          <a:ln w="9525">
            <a:noFill/>
            <a:miter lim="800000"/>
            <a:headEnd/>
            <a:tailEnd/>
          </a:ln>
        </p:spPr>
        <p:txBody>
          <a:bodyPr wrap="square">
            <a:spAutoFit/>
          </a:bodyPr>
          <a:lstStyle/>
          <a:p>
            <a:pPr algn="justLow"/>
            <a:r>
              <a:rPr lang="ar-SA" sz="2000" dirty="0">
                <a:cs typeface="PT Bold Heading" pitchFamily="2" charset="-78"/>
              </a:rPr>
              <a:t> العدسة </a:t>
            </a:r>
            <a:r>
              <a:rPr lang="ar-SA" sz="2000" dirty="0" err="1">
                <a:cs typeface="PT Bold Heading" pitchFamily="2" charset="-78"/>
              </a:rPr>
              <a:t>اللالونية</a:t>
            </a:r>
            <a:r>
              <a:rPr lang="ar-SA" sz="2000" dirty="0">
                <a:cs typeface="PT Bold Heading" pitchFamily="2" charset="-78"/>
              </a:rPr>
              <a:t> مجموعة من العدسات التي تعمل عمل عدسة واحدة تعمل على إزالة الألوان المحيطة ( التخلص من الزوغان اللوني).</a:t>
            </a:r>
          </a:p>
          <a:p>
            <a:pPr algn="justLow"/>
            <a:r>
              <a:rPr lang="ar-SA" sz="2000" dirty="0">
                <a:cs typeface="PT Bold Heading" pitchFamily="2" charset="-78"/>
              </a:rPr>
              <a:t> </a:t>
            </a:r>
          </a:p>
        </p:txBody>
      </p:sp>
      <p:sp>
        <p:nvSpPr>
          <p:cNvPr id="12" name="مستطيل 11"/>
          <p:cNvSpPr/>
          <p:nvPr/>
        </p:nvSpPr>
        <p:spPr>
          <a:xfrm>
            <a:off x="7523610" y="900096"/>
            <a:ext cx="1152880" cy="369332"/>
          </a:xfrm>
          <a:prstGeom prst="rect">
            <a:avLst/>
          </a:prstGeom>
        </p:spPr>
        <p:txBody>
          <a:bodyPr wrap="none">
            <a:spAutoFit/>
          </a:bodyPr>
          <a:lstStyle/>
          <a:p>
            <a:r>
              <a:rPr lang="ar-SA" b="1" u="sng" dirty="0" smtClean="0">
                <a:solidFill>
                  <a:srgbClr val="008000"/>
                </a:solidFill>
                <a:cs typeface="PT Bold Heading" pitchFamily="2" charset="-78"/>
              </a:rPr>
              <a:t>استخدامه :</a:t>
            </a:r>
            <a:endParaRPr lang="ar-SA" dirty="0">
              <a:solidFill>
                <a:srgbClr val="008000"/>
              </a:solidFill>
            </a:endParaRPr>
          </a:p>
        </p:txBody>
      </p:sp>
      <p:sp>
        <p:nvSpPr>
          <p:cNvPr id="13" name="مستطيل 12"/>
          <p:cNvSpPr/>
          <p:nvPr/>
        </p:nvSpPr>
        <p:spPr>
          <a:xfrm>
            <a:off x="2000232" y="857232"/>
            <a:ext cx="5572132" cy="707886"/>
          </a:xfrm>
          <a:prstGeom prst="rect">
            <a:avLst/>
          </a:prstGeom>
        </p:spPr>
        <p:txBody>
          <a:bodyPr wrap="square">
            <a:spAutoFit/>
          </a:bodyPr>
          <a:lstStyle/>
          <a:p>
            <a:pPr algn="justLow"/>
            <a:r>
              <a:rPr lang="ar-SA" sz="2000" dirty="0" smtClean="0">
                <a:cs typeface="PT Bold Heading" pitchFamily="2" charset="-78"/>
              </a:rPr>
              <a:t>هو تلسكوب بصري يستخدم العدسات لتقريب وتكبير الأجسام البعيدة .</a:t>
            </a:r>
            <a:endParaRPr lang="ar-SA" sz="2000" dirty="0">
              <a:cs typeface="PT Bold Heading" pitchFamily="2" charset="-78"/>
            </a:endParaRPr>
          </a:p>
        </p:txBody>
      </p:sp>
      <p:sp>
        <p:nvSpPr>
          <p:cNvPr id="14" name="مستطيل 13"/>
          <p:cNvSpPr/>
          <p:nvPr/>
        </p:nvSpPr>
        <p:spPr>
          <a:xfrm>
            <a:off x="7715272" y="1643050"/>
            <a:ext cx="973343" cy="400110"/>
          </a:xfrm>
          <a:prstGeom prst="rect">
            <a:avLst/>
          </a:prstGeom>
        </p:spPr>
        <p:txBody>
          <a:bodyPr wrap="none">
            <a:spAutoFit/>
          </a:bodyPr>
          <a:lstStyle/>
          <a:p>
            <a:pPr algn="justLow"/>
            <a:r>
              <a:rPr lang="ar-SA" sz="2000" u="sng" dirty="0" smtClean="0">
                <a:solidFill>
                  <a:srgbClr val="008000"/>
                </a:solidFill>
                <a:cs typeface="PT Bold Heading" pitchFamily="2" charset="-78"/>
              </a:rPr>
              <a:t>مكوناته</a:t>
            </a:r>
            <a:r>
              <a:rPr lang="ar-SA" b="1" u="sng" dirty="0" smtClean="0">
                <a:solidFill>
                  <a:srgbClr val="008000"/>
                </a:solidFill>
                <a:cs typeface="PT Bold Heading" pitchFamily="2" charset="-78"/>
              </a:rPr>
              <a:t>:</a:t>
            </a:r>
            <a:endParaRPr lang="ar-SA" b="1" u="sng" dirty="0">
              <a:solidFill>
                <a:srgbClr val="008000"/>
              </a:solidFill>
              <a:cs typeface="PT Bold Heading" pitchFamily="2" charset="-78"/>
            </a:endParaRPr>
          </a:p>
        </p:txBody>
      </p:sp>
      <p:sp>
        <p:nvSpPr>
          <p:cNvPr id="15" name="مستطيل 14"/>
          <p:cNvSpPr/>
          <p:nvPr/>
        </p:nvSpPr>
        <p:spPr>
          <a:xfrm>
            <a:off x="2643174" y="1857364"/>
            <a:ext cx="5054589" cy="400110"/>
          </a:xfrm>
          <a:prstGeom prst="rect">
            <a:avLst/>
          </a:prstGeom>
        </p:spPr>
        <p:txBody>
          <a:bodyPr wrap="none">
            <a:spAutoFit/>
          </a:bodyPr>
          <a:lstStyle/>
          <a:p>
            <a:pPr algn="justLow"/>
            <a:r>
              <a:rPr lang="ar-SA" sz="2000" dirty="0" smtClean="0">
                <a:cs typeface="PT Bold Heading" pitchFamily="2" charset="-78"/>
              </a:rPr>
              <a:t>عدسة شيئية محدبة ، وعدسة عينية محدبة لا لونية .</a:t>
            </a:r>
            <a:endParaRPr lang="ar-SA" sz="2000" dirty="0">
              <a:cs typeface="PT Bold Heading" pitchFamily="2" charset="-78"/>
            </a:endParaRPr>
          </a:p>
        </p:txBody>
      </p:sp>
      <p:sp>
        <p:nvSpPr>
          <p:cNvPr id="16" name="مستطيل 15"/>
          <p:cNvSpPr/>
          <p:nvPr/>
        </p:nvSpPr>
        <p:spPr>
          <a:xfrm>
            <a:off x="7643834" y="2357430"/>
            <a:ext cx="1104790" cy="369332"/>
          </a:xfrm>
          <a:prstGeom prst="rect">
            <a:avLst/>
          </a:prstGeom>
        </p:spPr>
        <p:txBody>
          <a:bodyPr wrap="none">
            <a:spAutoFit/>
          </a:bodyPr>
          <a:lstStyle/>
          <a:p>
            <a:pPr algn="justLow"/>
            <a:r>
              <a:rPr lang="ar-SA" b="1" u="sng" dirty="0" smtClean="0">
                <a:solidFill>
                  <a:srgbClr val="008000"/>
                </a:solidFill>
                <a:cs typeface="PT Bold Heading" pitchFamily="2" charset="-78"/>
              </a:rPr>
              <a:t>آلية عمله :</a:t>
            </a:r>
            <a:endParaRPr lang="ar-SA" b="1" u="sng" dirty="0">
              <a:solidFill>
                <a:srgbClr val="008000"/>
              </a:solidFill>
              <a:cs typeface="PT Bold Heading" pitchFamily="2" charset="-78"/>
            </a:endParaRPr>
          </a:p>
        </p:txBody>
      </p:sp>
      <p:sp>
        <p:nvSpPr>
          <p:cNvPr id="17" name="مستطيل 16"/>
          <p:cNvSpPr/>
          <p:nvPr/>
        </p:nvSpPr>
        <p:spPr>
          <a:xfrm>
            <a:off x="7682751" y="5631436"/>
            <a:ext cx="1032655" cy="400110"/>
          </a:xfrm>
          <a:prstGeom prst="rect">
            <a:avLst/>
          </a:prstGeom>
        </p:spPr>
        <p:txBody>
          <a:bodyPr wrap="none">
            <a:spAutoFit/>
          </a:bodyPr>
          <a:lstStyle/>
          <a:p>
            <a:r>
              <a:rPr lang="ar-SA" sz="2000" dirty="0" smtClean="0">
                <a:solidFill>
                  <a:srgbClr val="C00000"/>
                </a:solidFill>
                <a:cs typeface="PT Bold Heading" pitchFamily="2" charset="-78"/>
              </a:rPr>
              <a:t>ملاحظة :</a:t>
            </a:r>
            <a:endParaRPr lang="ar-SA" dirty="0"/>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p:cTn id="7" dur="500" fill="hold"/>
                                        <p:tgtEl>
                                          <p:spTgt spid="25604"/>
                                        </p:tgtEl>
                                        <p:attrNameLst>
                                          <p:attrName>ppt_w</p:attrName>
                                        </p:attrNameLst>
                                      </p:cBhvr>
                                      <p:tavLst>
                                        <p:tav tm="0">
                                          <p:val>
                                            <p:fltVal val="0"/>
                                          </p:val>
                                        </p:tav>
                                        <p:tav tm="100000">
                                          <p:val>
                                            <p:strVal val="#ppt_w"/>
                                          </p:val>
                                        </p:tav>
                                      </p:tavLst>
                                    </p:anim>
                                    <p:anim calcmode="lin" valueType="num">
                                      <p:cBhvr>
                                        <p:cTn id="8" dur="500" fill="hold"/>
                                        <p:tgtEl>
                                          <p:spTgt spid="25604"/>
                                        </p:tgtEl>
                                        <p:attrNameLst>
                                          <p:attrName>ppt_h</p:attrName>
                                        </p:attrNameLst>
                                      </p:cBhvr>
                                      <p:tavLst>
                                        <p:tav tm="0">
                                          <p:val>
                                            <p:fltVal val="0"/>
                                          </p:val>
                                        </p:tav>
                                        <p:tav tm="100000">
                                          <p:val>
                                            <p:strVal val="#ppt_h"/>
                                          </p:val>
                                        </p:tav>
                                      </p:tavLst>
                                    </p:anim>
                                    <p:anim calcmode="lin" valueType="num">
                                      <p:cBhvr>
                                        <p:cTn id="9" dur="500" fill="hold"/>
                                        <p:tgtEl>
                                          <p:spTgt spid="25604"/>
                                        </p:tgtEl>
                                        <p:attrNameLst>
                                          <p:attrName>style.rotation</p:attrName>
                                        </p:attrNameLst>
                                      </p:cBhvr>
                                      <p:tavLst>
                                        <p:tav tm="0">
                                          <p:val>
                                            <p:fltVal val="360"/>
                                          </p:val>
                                        </p:tav>
                                        <p:tav tm="100000">
                                          <p:val>
                                            <p:fltVal val="0"/>
                                          </p:val>
                                        </p:tav>
                                      </p:tavLst>
                                    </p:anim>
                                    <p:animEffect transition="in" filter="fade">
                                      <p:cBhvr>
                                        <p:cTn id="10" dur="500"/>
                                        <p:tgtEl>
                                          <p:spTgt spid="25604"/>
                                        </p:tgtEl>
                                      </p:cBhvr>
                                    </p:animEffect>
                                  </p:childTnLst>
                                </p:cTn>
                              </p:par>
                            </p:childTnLst>
                          </p:cTn>
                        </p:par>
                        <p:par>
                          <p:cTn id="11" fill="hold">
                            <p:stCondLst>
                              <p:cond delay="500"/>
                            </p:stCondLst>
                            <p:childTnLst>
                              <p:par>
                                <p:cTn id="12" presetID="3" presetClass="entr" presetSubtype="5" fill="hold" nodeType="afterEffect">
                                  <p:stCondLst>
                                    <p:cond delay="0"/>
                                  </p:stCondLst>
                                  <p:childTnLst>
                                    <p:set>
                                      <p:cBhvr>
                                        <p:cTn id="13" dur="1" fill="hold">
                                          <p:stCondLst>
                                            <p:cond delay="0"/>
                                          </p:stCondLst>
                                        </p:cTn>
                                        <p:tgtEl>
                                          <p:spTgt spid="40962"/>
                                        </p:tgtEl>
                                        <p:attrNameLst>
                                          <p:attrName>style.visibility</p:attrName>
                                        </p:attrNameLst>
                                      </p:cBhvr>
                                      <p:to>
                                        <p:strVal val="visible"/>
                                      </p:to>
                                    </p:set>
                                    <p:animEffect transition="in" filter="blinds(vertical)">
                                      <p:cBhvr>
                                        <p:cTn id="14" dur="500"/>
                                        <p:tgtEl>
                                          <p:spTgt spid="40962"/>
                                        </p:tgtEl>
                                      </p:cBhvr>
                                    </p:animEffect>
                                  </p:childTnLst>
                                </p:cTn>
                              </p:par>
                            </p:childTnLst>
                          </p:cTn>
                        </p:par>
                        <p:par>
                          <p:cTn id="15" fill="hold">
                            <p:stCondLst>
                              <p:cond delay="1000"/>
                            </p:stCondLst>
                            <p:childTnLst>
                              <p:par>
                                <p:cTn id="16" presetID="35"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000"/>
                                        <p:tgtEl>
                                          <p:spTgt spid="12"/>
                                        </p:tgtEl>
                                      </p:cBhvr>
                                    </p:animEffect>
                                    <p:anim calcmode="lin" valueType="num">
                                      <p:cBhvr>
                                        <p:cTn id="19" dur="2000" fill="hold"/>
                                        <p:tgtEl>
                                          <p:spTgt spid="12"/>
                                        </p:tgtEl>
                                        <p:attrNameLst>
                                          <p:attrName>style.rotation</p:attrName>
                                        </p:attrNameLst>
                                      </p:cBhvr>
                                      <p:tavLst>
                                        <p:tav tm="0">
                                          <p:val>
                                            <p:fltVal val="720"/>
                                          </p:val>
                                        </p:tav>
                                        <p:tav tm="100000">
                                          <p:val>
                                            <p:fltVal val="0"/>
                                          </p:val>
                                        </p:tav>
                                      </p:tavLst>
                                    </p:anim>
                                    <p:anim calcmode="lin" valueType="num">
                                      <p:cBhvr>
                                        <p:cTn id="20" dur="2000" fill="hold"/>
                                        <p:tgtEl>
                                          <p:spTgt spid="12"/>
                                        </p:tgtEl>
                                        <p:attrNameLst>
                                          <p:attrName>ppt_h</p:attrName>
                                        </p:attrNameLst>
                                      </p:cBhvr>
                                      <p:tavLst>
                                        <p:tav tm="0">
                                          <p:val>
                                            <p:fltVal val="0"/>
                                          </p:val>
                                        </p:tav>
                                        <p:tav tm="100000">
                                          <p:val>
                                            <p:strVal val="#ppt_h"/>
                                          </p:val>
                                        </p:tav>
                                      </p:tavLst>
                                    </p:anim>
                                    <p:anim calcmode="lin" valueType="num">
                                      <p:cBhvr>
                                        <p:cTn id="21" dur="2000" fill="hold"/>
                                        <p:tgtEl>
                                          <p:spTgt spid="12"/>
                                        </p:tgtEl>
                                        <p:attrNameLst>
                                          <p:attrName>ppt_w</p:attrName>
                                        </p:attrNameLst>
                                      </p:cBhvr>
                                      <p:tavLst>
                                        <p:tav tm="0">
                                          <p:val>
                                            <p:fltVal val="0"/>
                                          </p:val>
                                        </p:tav>
                                        <p:tav tm="100000">
                                          <p:val>
                                            <p:strVal val="#ppt_w"/>
                                          </p:val>
                                        </p:tav>
                                      </p:tavLst>
                                    </p:anim>
                                  </p:childTnLst>
                                </p:cTn>
                              </p:par>
                            </p:childTnLst>
                          </p:cTn>
                        </p:par>
                        <p:par>
                          <p:cTn id="22" fill="hold">
                            <p:stCondLst>
                              <p:cond delay="3000"/>
                            </p:stCondLst>
                            <p:childTnLst>
                              <p:par>
                                <p:cTn id="23" presetID="35"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000"/>
                                        <p:tgtEl>
                                          <p:spTgt spid="13"/>
                                        </p:tgtEl>
                                      </p:cBhvr>
                                    </p:animEffect>
                                    <p:anim calcmode="lin" valueType="num">
                                      <p:cBhvr>
                                        <p:cTn id="26" dur="2000" fill="hold"/>
                                        <p:tgtEl>
                                          <p:spTgt spid="13"/>
                                        </p:tgtEl>
                                        <p:attrNameLst>
                                          <p:attrName>style.rotation</p:attrName>
                                        </p:attrNameLst>
                                      </p:cBhvr>
                                      <p:tavLst>
                                        <p:tav tm="0">
                                          <p:val>
                                            <p:fltVal val="720"/>
                                          </p:val>
                                        </p:tav>
                                        <p:tav tm="100000">
                                          <p:val>
                                            <p:fltVal val="0"/>
                                          </p:val>
                                        </p:tav>
                                      </p:tavLst>
                                    </p:anim>
                                    <p:anim calcmode="lin" valueType="num">
                                      <p:cBhvr>
                                        <p:cTn id="27" dur="2000" fill="hold"/>
                                        <p:tgtEl>
                                          <p:spTgt spid="13"/>
                                        </p:tgtEl>
                                        <p:attrNameLst>
                                          <p:attrName>ppt_h</p:attrName>
                                        </p:attrNameLst>
                                      </p:cBhvr>
                                      <p:tavLst>
                                        <p:tav tm="0">
                                          <p:val>
                                            <p:fltVal val="0"/>
                                          </p:val>
                                        </p:tav>
                                        <p:tav tm="100000">
                                          <p:val>
                                            <p:strVal val="#ppt_h"/>
                                          </p:val>
                                        </p:tav>
                                      </p:tavLst>
                                    </p:anim>
                                    <p:anim calcmode="lin" valueType="num">
                                      <p:cBhvr>
                                        <p:cTn id="28" dur="2000" fill="hold"/>
                                        <p:tgtEl>
                                          <p:spTgt spid="13"/>
                                        </p:tgtEl>
                                        <p:attrNameLst>
                                          <p:attrName>ppt_w</p:attrName>
                                        </p:attrNameLst>
                                      </p:cBhvr>
                                      <p:tavLst>
                                        <p:tav tm="0">
                                          <p:val>
                                            <p:fltVal val="0"/>
                                          </p:val>
                                        </p:tav>
                                        <p:tav tm="100000">
                                          <p:val>
                                            <p:strVal val="#ppt_w"/>
                                          </p:val>
                                        </p:tav>
                                      </p:tavLst>
                                    </p:anim>
                                  </p:childTnLst>
                                </p:cTn>
                              </p:par>
                            </p:childTnLst>
                          </p:cTn>
                        </p:par>
                        <p:par>
                          <p:cTn id="29" fill="hold">
                            <p:stCondLst>
                              <p:cond delay="5000"/>
                            </p:stCondLst>
                            <p:childTnLst>
                              <p:par>
                                <p:cTn id="30" presetID="48" presetClass="entr" presetSubtype="0" accel="5000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3" dur="1000" fill="hold"/>
                                        <p:tgtEl>
                                          <p:spTgt spid="14"/>
                                        </p:tgtEl>
                                        <p:attrNameLst>
                                          <p:attrName>ppt_x</p:attrName>
                                        </p:attrNameLst>
                                      </p:cBhvr>
                                      <p:tavLst>
                                        <p:tav tm="0">
                                          <p:val>
                                            <p:fltVal val="-1"/>
                                          </p:val>
                                        </p:tav>
                                        <p:tav tm="50000">
                                          <p:val>
                                            <p:fltVal val="0.95"/>
                                          </p:val>
                                        </p:tav>
                                        <p:tav tm="100000">
                                          <p:val>
                                            <p:strVal val="#ppt_x"/>
                                          </p:val>
                                        </p:tav>
                                      </p:tavLst>
                                    </p:anim>
                                    <p:anim calcmode="lin" valueType="num">
                                      <p:cBhvr>
                                        <p:cTn id="34" dur="1000" fill="hold"/>
                                        <p:tgtEl>
                                          <p:spTgt spid="14"/>
                                        </p:tgtEl>
                                        <p:attrNameLst>
                                          <p:attrName>ppt_y</p:attrName>
                                        </p:attrNameLst>
                                      </p:cBhvr>
                                      <p:tavLst>
                                        <p:tav tm="0">
                                          <p:val>
                                            <p:strVal val="#ppt_y"/>
                                          </p:val>
                                        </p:tav>
                                        <p:tav tm="100000">
                                          <p:val>
                                            <p:strVal val="#ppt_y"/>
                                          </p:val>
                                        </p:tav>
                                      </p:tavLst>
                                    </p:anim>
                                    <p:animEffect transition="in" filter="fade">
                                      <p:cBhvr>
                                        <p:cTn id="35" dur="1000"/>
                                        <p:tgtEl>
                                          <p:spTgt spid="14"/>
                                        </p:tgtEl>
                                      </p:cBhvr>
                                    </p:animEffect>
                                  </p:childTnLst>
                                </p:cTn>
                              </p:par>
                            </p:childTnLst>
                          </p:cTn>
                        </p:par>
                        <p:par>
                          <p:cTn id="36" fill="hold">
                            <p:stCondLst>
                              <p:cond delay="6000"/>
                            </p:stCondLst>
                            <p:childTnLst>
                              <p:par>
                                <p:cTn id="37" presetID="48" presetClass="entr" presetSubtype="0" accel="5000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1000" fill="hold"/>
                                        <p:tgtEl>
                                          <p:spTgt spid="1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0" dur="1000" fill="hold"/>
                                        <p:tgtEl>
                                          <p:spTgt spid="15"/>
                                        </p:tgtEl>
                                        <p:attrNameLst>
                                          <p:attrName>ppt_x</p:attrName>
                                        </p:attrNameLst>
                                      </p:cBhvr>
                                      <p:tavLst>
                                        <p:tav tm="0">
                                          <p:val>
                                            <p:fltVal val="-1"/>
                                          </p:val>
                                        </p:tav>
                                        <p:tav tm="50000">
                                          <p:val>
                                            <p:fltVal val="0.95"/>
                                          </p:val>
                                        </p:tav>
                                        <p:tav tm="100000">
                                          <p:val>
                                            <p:strVal val="#ppt_x"/>
                                          </p:val>
                                        </p:tav>
                                      </p:tavLst>
                                    </p:anim>
                                    <p:anim calcmode="lin" valueType="num">
                                      <p:cBhvr>
                                        <p:cTn id="41" dur="1000" fill="hold"/>
                                        <p:tgtEl>
                                          <p:spTgt spid="15"/>
                                        </p:tgtEl>
                                        <p:attrNameLst>
                                          <p:attrName>ppt_y</p:attrName>
                                        </p:attrNameLst>
                                      </p:cBhvr>
                                      <p:tavLst>
                                        <p:tav tm="0">
                                          <p:val>
                                            <p:strVal val="#ppt_y"/>
                                          </p:val>
                                        </p:tav>
                                        <p:tav tm="100000">
                                          <p:val>
                                            <p:strVal val="#ppt_y"/>
                                          </p:val>
                                        </p:tav>
                                      </p:tavLst>
                                    </p:anim>
                                    <p:animEffect transition="in" filter="fade">
                                      <p:cBhvr>
                                        <p:cTn id="42" dur="1000"/>
                                        <p:tgtEl>
                                          <p:spTgt spid="15"/>
                                        </p:tgtEl>
                                      </p:cBhvr>
                                    </p:animEffect>
                                  </p:childTnLst>
                                </p:cTn>
                              </p:par>
                            </p:childTnLst>
                          </p:cTn>
                        </p:par>
                        <p:par>
                          <p:cTn id="43" fill="hold">
                            <p:stCondLst>
                              <p:cond delay="7000"/>
                            </p:stCondLst>
                            <p:childTnLst>
                              <p:par>
                                <p:cTn id="44" presetID="49" presetClass="entr" presetSubtype="0" decel="10000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fltVal val="0"/>
                                          </p:val>
                                        </p:tav>
                                        <p:tav tm="100000">
                                          <p:val>
                                            <p:strVal val="#ppt_w"/>
                                          </p:val>
                                        </p:tav>
                                      </p:tavLst>
                                    </p:anim>
                                    <p:anim calcmode="lin" valueType="num">
                                      <p:cBhvr>
                                        <p:cTn id="47" dur="500" fill="hold"/>
                                        <p:tgtEl>
                                          <p:spTgt spid="16"/>
                                        </p:tgtEl>
                                        <p:attrNameLst>
                                          <p:attrName>ppt_h</p:attrName>
                                        </p:attrNameLst>
                                      </p:cBhvr>
                                      <p:tavLst>
                                        <p:tav tm="0">
                                          <p:val>
                                            <p:fltVal val="0"/>
                                          </p:val>
                                        </p:tav>
                                        <p:tav tm="100000">
                                          <p:val>
                                            <p:strVal val="#ppt_h"/>
                                          </p:val>
                                        </p:tav>
                                      </p:tavLst>
                                    </p:anim>
                                    <p:anim calcmode="lin" valueType="num">
                                      <p:cBhvr>
                                        <p:cTn id="48" dur="500" fill="hold"/>
                                        <p:tgtEl>
                                          <p:spTgt spid="16"/>
                                        </p:tgtEl>
                                        <p:attrNameLst>
                                          <p:attrName>style.rotation</p:attrName>
                                        </p:attrNameLst>
                                      </p:cBhvr>
                                      <p:tavLst>
                                        <p:tav tm="0">
                                          <p:val>
                                            <p:fltVal val="360"/>
                                          </p:val>
                                        </p:tav>
                                        <p:tav tm="100000">
                                          <p:val>
                                            <p:fltVal val="0"/>
                                          </p:val>
                                        </p:tav>
                                      </p:tavLst>
                                    </p:anim>
                                    <p:animEffect transition="in" filter="fade">
                                      <p:cBhvr>
                                        <p:cTn id="49" dur="500"/>
                                        <p:tgtEl>
                                          <p:spTgt spid="16"/>
                                        </p:tgtEl>
                                      </p:cBhvr>
                                    </p:animEffect>
                                  </p:childTnLst>
                                </p:cTn>
                              </p:par>
                            </p:childTnLst>
                          </p:cTn>
                        </p:par>
                        <p:par>
                          <p:cTn id="50" fill="hold">
                            <p:stCondLst>
                              <p:cond delay="7500"/>
                            </p:stCondLst>
                            <p:childTnLst>
                              <p:par>
                                <p:cTn id="51" presetID="5" presetClass="entr" presetSubtype="10"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checkerboard(across)">
                                      <p:cBhvr>
                                        <p:cTn id="53" dur="500"/>
                                        <p:tgtEl>
                                          <p:spTgt spid="6"/>
                                        </p:tgtEl>
                                      </p:cBhvr>
                                    </p:animEffect>
                                  </p:childTnLst>
                                </p:cTn>
                              </p:par>
                            </p:childTnLst>
                          </p:cTn>
                        </p:par>
                        <p:par>
                          <p:cTn id="54" fill="hold">
                            <p:stCondLst>
                              <p:cond delay="8000"/>
                            </p:stCondLst>
                            <p:childTnLst>
                              <p:par>
                                <p:cTn id="55" presetID="35"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2000"/>
                                        <p:tgtEl>
                                          <p:spTgt spid="17"/>
                                        </p:tgtEl>
                                      </p:cBhvr>
                                    </p:animEffect>
                                    <p:anim calcmode="lin" valueType="num">
                                      <p:cBhvr>
                                        <p:cTn id="58" dur="2000" fill="hold"/>
                                        <p:tgtEl>
                                          <p:spTgt spid="17"/>
                                        </p:tgtEl>
                                        <p:attrNameLst>
                                          <p:attrName>style.rotation</p:attrName>
                                        </p:attrNameLst>
                                      </p:cBhvr>
                                      <p:tavLst>
                                        <p:tav tm="0">
                                          <p:val>
                                            <p:fltVal val="720"/>
                                          </p:val>
                                        </p:tav>
                                        <p:tav tm="100000">
                                          <p:val>
                                            <p:fltVal val="0"/>
                                          </p:val>
                                        </p:tav>
                                      </p:tavLst>
                                    </p:anim>
                                    <p:anim calcmode="lin" valueType="num">
                                      <p:cBhvr>
                                        <p:cTn id="59" dur="2000" fill="hold"/>
                                        <p:tgtEl>
                                          <p:spTgt spid="17"/>
                                        </p:tgtEl>
                                        <p:attrNameLst>
                                          <p:attrName>ppt_h</p:attrName>
                                        </p:attrNameLst>
                                      </p:cBhvr>
                                      <p:tavLst>
                                        <p:tav tm="0">
                                          <p:val>
                                            <p:fltVal val="0"/>
                                          </p:val>
                                        </p:tav>
                                        <p:tav tm="100000">
                                          <p:val>
                                            <p:strVal val="#ppt_h"/>
                                          </p:val>
                                        </p:tav>
                                      </p:tavLst>
                                    </p:anim>
                                    <p:anim calcmode="lin" valueType="num">
                                      <p:cBhvr>
                                        <p:cTn id="60" dur="2000" fill="hold"/>
                                        <p:tgtEl>
                                          <p:spTgt spid="17"/>
                                        </p:tgtEl>
                                        <p:attrNameLst>
                                          <p:attrName>ppt_w</p:attrName>
                                        </p:attrNameLst>
                                      </p:cBhvr>
                                      <p:tavLst>
                                        <p:tav tm="0">
                                          <p:val>
                                            <p:fltVal val="0"/>
                                          </p:val>
                                        </p:tav>
                                        <p:tav tm="100000">
                                          <p:val>
                                            <p:strVal val="#ppt_w"/>
                                          </p:val>
                                        </p:tav>
                                      </p:tavLst>
                                    </p:anim>
                                  </p:childTnLst>
                                </p:cTn>
                              </p:par>
                            </p:childTnLst>
                          </p:cTn>
                        </p:par>
                        <p:par>
                          <p:cTn id="61" fill="hold">
                            <p:stCondLst>
                              <p:cond delay="10000"/>
                            </p:stCondLst>
                            <p:childTnLst>
                              <p:par>
                                <p:cTn id="62" presetID="5" presetClass="entr" presetSubtype="10" fill="hold" grpId="0" nodeType="after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checkerboard(across)">
                                      <p:cBhvr>
                                        <p:cTn id="6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P spid="6" grpId="0"/>
      <p:bldP spid="7" grpId="0"/>
      <p:bldP spid="12" grpId="0"/>
      <p:bldP spid="13" grpId="0"/>
      <p:bldP spid="14" grpId="0"/>
      <p:bldP spid="15" grpId="0"/>
      <p:bldP spid="16" grpId="0"/>
      <p:bldP spid="1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0963" name="مستطيل 3"/>
          <p:cNvSpPr>
            <a:spLocks noChangeArrowheads="1"/>
          </p:cNvSpPr>
          <p:nvPr/>
        </p:nvSpPr>
        <p:spPr bwMode="auto">
          <a:xfrm>
            <a:off x="2357422" y="1428736"/>
            <a:ext cx="6400800" cy="400110"/>
          </a:xfrm>
          <a:prstGeom prst="rect">
            <a:avLst/>
          </a:prstGeom>
          <a:noFill/>
          <a:ln w="9525">
            <a:noFill/>
            <a:miter lim="800000"/>
            <a:headEnd/>
            <a:tailEnd/>
          </a:ln>
        </p:spPr>
        <p:txBody>
          <a:bodyPr>
            <a:spAutoFit/>
          </a:bodyPr>
          <a:lstStyle/>
          <a:p>
            <a:r>
              <a:rPr lang="ar-SA" sz="2000" u="sng" dirty="0" smtClean="0">
                <a:solidFill>
                  <a:srgbClr val="00B050"/>
                </a:solidFill>
                <a:cs typeface="PT Bold Heading" pitchFamily="2" charset="-78"/>
              </a:rPr>
              <a:t>استخدامه  </a:t>
            </a:r>
            <a:r>
              <a:rPr lang="ar-SA" sz="2000" dirty="0" smtClean="0">
                <a:solidFill>
                  <a:srgbClr val="00B050"/>
                </a:solidFill>
                <a:cs typeface="PT Bold Heading" pitchFamily="2" charset="-78"/>
              </a:rPr>
              <a:t>:  </a:t>
            </a:r>
            <a:r>
              <a:rPr lang="ar-SA" sz="2000" dirty="0" smtClean="0">
                <a:cs typeface="PT Bold Heading" pitchFamily="2" charset="-78"/>
              </a:rPr>
              <a:t>يستخدم </a:t>
            </a:r>
            <a:r>
              <a:rPr lang="ar-SA" sz="2000" dirty="0">
                <a:cs typeface="PT Bold Heading" pitchFamily="2" charset="-78"/>
              </a:rPr>
              <a:t>لتكوين صورا مكبرة للأجسام البعيدة </a:t>
            </a:r>
            <a:r>
              <a:rPr lang="ar-SA" sz="2000" dirty="0" smtClean="0">
                <a:cs typeface="PT Bold Heading" pitchFamily="2" charset="-78"/>
              </a:rPr>
              <a:t>. </a:t>
            </a:r>
            <a:endParaRPr lang="ar-SA" sz="2000" dirty="0">
              <a:cs typeface="PT Bold Heading" pitchFamily="2" charset="-78"/>
            </a:endParaRPr>
          </a:p>
        </p:txBody>
      </p:sp>
      <p:sp>
        <p:nvSpPr>
          <p:cNvPr id="26627" name="مستطيل 3"/>
          <p:cNvSpPr>
            <a:spLocks noChangeArrowheads="1"/>
          </p:cNvSpPr>
          <p:nvPr/>
        </p:nvSpPr>
        <p:spPr bwMode="auto">
          <a:xfrm>
            <a:off x="3328998" y="57152"/>
            <a:ext cx="3600456" cy="769441"/>
          </a:xfrm>
          <a:prstGeom prst="rect">
            <a:avLst/>
          </a:prstGeom>
          <a:noFill/>
          <a:ln w="9525">
            <a:noFill/>
            <a:miter lim="800000"/>
            <a:headEnd/>
            <a:tailEnd/>
          </a:ln>
        </p:spPr>
        <p:txBody>
          <a:bodyPr wrap="square">
            <a:spAutoFit/>
          </a:bodyPr>
          <a:lstStyle/>
          <a:p>
            <a:r>
              <a:rPr lang="ar-SA" sz="4400" dirty="0" smtClean="0">
                <a:solidFill>
                  <a:schemeClr val="accent2">
                    <a:lumMod val="50000"/>
                  </a:schemeClr>
                </a:solidFill>
                <a:cs typeface="PT Bold Heading" pitchFamily="2" charset="-78"/>
              </a:rPr>
              <a:t>المنظـــــار</a:t>
            </a:r>
            <a:endParaRPr lang="ar-SA" sz="4400" dirty="0">
              <a:solidFill>
                <a:schemeClr val="accent2">
                  <a:lumMod val="50000"/>
                </a:schemeClr>
              </a:solidFill>
              <a:cs typeface="PT Bold Heading" pitchFamily="2" charset="-78"/>
            </a:endParaRPr>
          </a:p>
        </p:txBody>
      </p:sp>
      <p:sp>
        <p:nvSpPr>
          <p:cNvPr id="6" name="مستطيل 3"/>
          <p:cNvSpPr>
            <a:spLocks noChangeArrowheads="1"/>
          </p:cNvSpPr>
          <p:nvPr/>
        </p:nvSpPr>
        <p:spPr bwMode="auto">
          <a:xfrm>
            <a:off x="2385998" y="2471730"/>
            <a:ext cx="6400800" cy="1877437"/>
          </a:xfrm>
          <a:prstGeom prst="rect">
            <a:avLst/>
          </a:prstGeom>
          <a:noFill/>
          <a:ln w="9525">
            <a:noFill/>
            <a:miter lim="800000"/>
            <a:headEnd/>
            <a:tailEnd/>
          </a:ln>
        </p:spPr>
        <p:txBody>
          <a:bodyPr>
            <a:spAutoFit/>
          </a:bodyPr>
          <a:lstStyle/>
          <a:p>
            <a:r>
              <a:rPr lang="ar-SA" sz="2000" u="sng" dirty="0" smtClean="0">
                <a:solidFill>
                  <a:srgbClr val="00B050"/>
                </a:solidFill>
                <a:cs typeface="PT Bold Heading" pitchFamily="2" charset="-78"/>
              </a:rPr>
              <a:t>آلية عمله :</a:t>
            </a:r>
          </a:p>
          <a:p>
            <a:r>
              <a:rPr lang="ar-SA" sz="2400" dirty="0" smtClean="0">
                <a:solidFill>
                  <a:schemeClr val="accent6">
                    <a:lumMod val="50000"/>
                  </a:schemeClr>
                </a:solidFill>
                <a:cs typeface="PT Bold Heading" pitchFamily="2" charset="-78"/>
              </a:rPr>
              <a:t>* </a:t>
            </a:r>
            <a:r>
              <a:rPr lang="ar-SA" sz="2000" dirty="0" smtClean="0">
                <a:cs typeface="PT Bold Heading" pitchFamily="2" charset="-78"/>
              </a:rPr>
              <a:t>كل </a:t>
            </a:r>
            <a:r>
              <a:rPr lang="ar-SA" sz="2000" dirty="0">
                <a:cs typeface="PT Bold Heading" pitchFamily="2" charset="-78"/>
              </a:rPr>
              <a:t>جانب من المنظار يشبه </a:t>
            </a:r>
            <a:r>
              <a:rPr lang="ar-SA" sz="2000" dirty="0" err="1" smtClean="0">
                <a:cs typeface="PT Bold Heading" pitchFamily="2" charset="-78"/>
              </a:rPr>
              <a:t>مقراباً</a:t>
            </a:r>
            <a:r>
              <a:rPr lang="ar-SA" sz="2000" dirty="0" smtClean="0">
                <a:cs typeface="PT Bold Heading" pitchFamily="2" charset="-78"/>
              </a:rPr>
              <a:t>  صغيراً . </a:t>
            </a:r>
            <a:endParaRPr lang="ar-SA" sz="2000" dirty="0">
              <a:cs typeface="PT Bold Heading" pitchFamily="2" charset="-78"/>
            </a:endParaRPr>
          </a:p>
          <a:p>
            <a:r>
              <a:rPr lang="ar-SA" sz="2400" dirty="0" smtClean="0">
                <a:solidFill>
                  <a:schemeClr val="accent6">
                    <a:lumMod val="50000"/>
                  </a:schemeClr>
                </a:solidFill>
                <a:cs typeface="PT Bold Heading" pitchFamily="2" charset="-78"/>
              </a:rPr>
              <a:t>*</a:t>
            </a:r>
            <a:r>
              <a:rPr lang="ar-SA" sz="2000" dirty="0" smtClean="0">
                <a:cs typeface="PT Bold Heading" pitchFamily="2" charset="-78"/>
              </a:rPr>
              <a:t> يدخل </a:t>
            </a:r>
            <a:r>
              <a:rPr lang="ar-SA" sz="2000" dirty="0">
                <a:cs typeface="PT Bold Heading" pitchFamily="2" charset="-78"/>
              </a:rPr>
              <a:t>الضوء العدسة الشيئية التي تقلب الصورة </a:t>
            </a:r>
            <a:r>
              <a:rPr lang="ar-SA" sz="2000" dirty="0" smtClean="0">
                <a:cs typeface="PT Bold Heading" pitchFamily="2" charset="-78"/>
              </a:rPr>
              <a:t>.</a:t>
            </a:r>
            <a:endParaRPr lang="ar-SA" sz="2000" dirty="0">
              <a:cs typeface="PT Bold Heading" pitchFamily="2" charset="-78"/>
            </a:endParaRPr>
          </a:p>
          <a:p>
            <a:r>
              <a:rPr lang="ar-SA" sz="2400" dirty="0" smtClean="0">
                <a:solidFill>
                  <a:schemeClr val="accent6">
                    <a:lumMod val="50000"/>
                  </a:schemeClr>
                </a:solidFill>
                <a:cs typeface="PT Bold Heading" pitchFamily="2" charset="-78"/>
              </a:rPr>
              <a:t>*</a:t>
            </a:r>
            <a:r>
              <a:rPr lang="ar-SA" sz="2000" dirty="0" smtClean="0">
                <a:cs typeface="PT Bold Heading" pitchFamily="2" charset="-78"/>
              </a:rPr>
              <a:t> ثم </a:t>
            </a:r>
            <a:r>
              <a:rPr lang="ar-SA" sz="2000" dirty="0">
                <a:cs typeface="PT Bold Heading" pitchFamily="2" charset="-78"/>
              </a:rPr>
              <a:t>ينتقل خلال منشورين وتستخدم هنا ظاهرة الانعكاس </a:t>
            </a:r>
            <a:endParaRPr lang="ar-SA" sz="2000" dirty="0" smtClean="0">
              <a:cs typeface="PT Bold Heading" pitchFamily="2" charset="-78"/>
            </a:endParaRPr>
          </a:p>
          <a:p>
            <a:r>
              <a:rPr lang="ar-SA" sz="2400" dirty="0" smtClean="0">
                <a:solidFill>
                  <a:schemeClr val="accent6">
                    <a:lumMod val="50000"/>
                  </a:schemeClr>
                </a:solidFill>
                <a:cs typeface="PT Bold Heading" pitchFamily="2" charset="-78"/>
              </a:rPr>
              <a:t>*</a:t>
            </a:r>
            <a:r>
              <a:rPr lang="ar-SA" sz="2000" dirty="0" smtClean="0">
                <a:cs typeface="PT Bold Heading" pitchFamily="2" charset="-78"/>
              </a:rPr>
              <a:t> الداخلي </a:t>
            </a:r>
            <a:r>
              <a:rPr lang="ar-SA" sz="2000" dirty="0">
                <a:cs typeface="PT Bold Heading" pitchFamily="2" charset="-78"/>
              </a:rPr>
              <a:t>الكلي فيقلبا الصورة مرة أخرى فيراها المشاهد </a:t>
            </a:r>
            <a:r>
              <a:rPr lang="ar-SA" sz="2000" dirty="0" smtClean="0">
                <a:cs typeface="PT Bold Heading" pitchFamily="2" charset="-78"/>
              </a:rPr>
              <a:t>معتدلة . </a:t>
            </a:r>
            <a:endParaRPr lang="ar-SA" sz="2000" dirty="0">
              <a:cs typeface="PT Bold Heading" pitchFamily="2" charset="-78"/>
            </a:endParaRPr>
          </a:p>
        </p:txBody>
      </p:sp>
      <p:sp>
        <p:nvSpPr>
          <p:cNvPr id="7" name="مستطيل 3"/>
          <p:cNvSpPr>
            <a:spLocks noChangeArrowheads="1"/>
          </p:cNvSpPr>
          <p:nvPr/>
        </p:nvSpPr>
        <p:spPr bwMode="auto">
          <a:xfrm>
            <a:off x="1000100" y="6078700"/>
            <a:ext cx="7839100" cy="707886"/>
          </a:xfrm>
          <a:prstGeom prst="rect">
            <a:avLst/>
          </a:prstGeom>
          <a:noFill/>
          <a:ln w="9525">
            <a:noFill/>
            <a:miter lim="800000"/>
            <a:headEnd/>
            <a:tailEnd/>
          </a:ln>
        </p:spPr>
        <p:txBody>
          <a:bodyPr wrap="square">
            <a:spAutoFit/>
          </a:bodyPr>
          <a:lstStyle/>
          <a:p>
            <a:r>
              <a:rPr lang="ar-SA" sz="2000" u="sng" dirty="0" smtClean="0">
                <a:solidFill>
                  <a:srgbClr val="C00000"/>
                </a:solidFill>
                <a:cs typeface="PT Bold Heading" pitchFamily="2" charset="-78"/>
              </a:rPr>
              <a:t>ملاحظة :</a:t>
            </a:r>
            <a:endParaRPr lang="ar-SA" sz="2000" dirty="0" smtClean="0">
              <a:cs typeface="PT Bold Heading" pitchFamily="2" charset="-78"/>
            </a:endParaRPr>
          </a:p>
          <a:p>
            <a:r>
              <a:rPr lang="ar-SA" sz="2000" dirty="0" smtClean="0">
                <a:cs typeface="PT Bold Heading" pitchFamily="2" charset="-78"/>
              </a:rPr>
              <a:t>المسافة </a:t>
            </a:r>
            <a:r>
              <a:rPr lang="ar-SA" sz="2000" dirty="0">
                <a:cs typeface="PT Bold Heading" pitchFamily="2" charset="-78"/>
              </a:rPr>
              <a:t>الفاصلة بين العينين تزود المشاهد بإحساس الأبعاد الثلاثية </a:t>
            </a:r>
            <a:r>
              <a:rPr lang="ar-SA" sz="2000" dirty="0" smtClean="0">
                <a:cs typeface="PT Bold Heading" pitchFamily="2" charset="-78"/>
              </a:rPr>
              <a:t>والعمق . </a:t>
            </a:r>
            <a:endParaRPr lang="ar-SA" sz="2000" dirty="0">
              <a:cs typeface="PT Bold Heading" pitchFamily="2" charset="-78"/>
            </a:endParaRPr>
          </a:p>
        </p:txBody>
      </p:sp>
      <p:sp>
        <p:nvSpPr>
          <p:cNvPr id="8" name="مستطيل 3"/>
          <p:cNvSpPr>
            <a:spLocks noChangeArrowheads="1"/>
          </p:cNvSpPr>
          <p:nvPr/>
        </p:nvSpPr>
        <p:spPr bwMode="auto">
          <a:xfrm>
            <a:off x="2438400" y="685800"/>
            <a:ext cx="6400800" cy="738188"/>
          </a:xfrm>
          <a:prstGeom prst="rect">
            <a:avLst/>
          </a:prstGeom>
          <a:noFill/>
          <a:ln w="9525">
            <a:noFill/>
            <a:miter lim="800000"/>
            <a:headEnd/>
            <a:tailEnd/>
          </a:ln>
        </p:spPr>
        <p:txBody>
          <a:bodyPr>
            <a:spAutoFit/>
          </a:bodyPr>
          <a:lstStyle/>
          <a:p>
            <a:endParaRPr lang="ar-SA" sz="2400" b="1" u="sng" dirty="0">
              <a:solidFill>
                <a:srgbClr val="00B050"/>
              </a:solidFill>
            </a:endParaRPr>
          </a:p>
          <a:p>
            <a:r>
              <a:rPr lang="ar-SA" dirty="0"/>
              <a:t> </a:t>
            </a:r>
          </a:p>
        </p:txBody>
      </p:sp>
      <p:sp>
        <p:nvSpPr>
          <p:cNvPr id="11" name="مستطيل 3"/>
          <p:cNvSpPr>
            <a:spLocks noChangeArrowheads="1"/>
          </p:cNvSpPr>
          <p:nvPr/>
        </p:nvSpPr>
        <p:spPr bwMode="auto">
          <a:xfrm>
            <a:off x="2428860" y="2000240"/>
            <a:ext cx="6400800" cy="400110"/>
          </a:xfrm>
          <a:prstGeom prst="rect">
            <a:avLst/>
          </a:prstGeom>
          <a:noFill/>
          <a:ln w="9525">
            <a:noFill/>
            <a:miter lim="800000"/>
            <a:headEnd/>
            <a:tailEnd/>
          </a:ln>
        </p:spPr>
        <p:txBody>
          <a:bodyPr>
            <a:spAutoFit/>
          </a:bodyPr>
          <a:lstStyle/>
          <a:p>
            <a:r>
              <a:rPr lang="ar-SA" sz="2000" u="sng" dirty="0" smtClean="0">
                <a:solidFill>
                  <a:srgbClr val="00B050"/>
                </a:solidFill>
                <a:cs typeface="PT Bold Heading" pitchFamily="2" charset="-78"/>
              </a:rPr>
              <a:t>مكوناته: </a:t>
            </a:r>
            <a:r>
              <a:rPr lang="ar-SA" sz="2000" dirty="0" smtClean="0">
                <a:cs typeface="PT Bold Heading" pitchFamily="2" charset="-78"/>
              </a:rPr>
              <a:t>عدسة شيئية محدبة ، وعدسة عينية محدبة ومنشورين .</a:t>
            </a:r>
            <a:endParaRPr lang="ar-SA" sz="2000" dirty="0">
              <a:cs typeface="PT Bold Heading" pitchFamily="2" charset="-78"/>
            </a:endParaRPr>
          </a:p>
        </p:txBody>
      </p:sp>
      <p:sp>
        <p:nvSpPr>
          <p:cNvPr id="14" name="مستطيل 3"/>
          <p:cNvSpPr>
            <a:spLocks noChangeArrowheads="1"/>
          </p:cNvSpPr>
          <p:nvPr/>
        </p:nvSpPr>
        <p:spPr bwMode="auto">
          <a:xfrm>
            <a:off x="2928926" y="757220"/>
            <a:ext cx="4929222" cy="492443"/>
          </a:xfrm>
          <a:prstGeom prst="rect">
            <a:avLst/>
          </a:prstGeom>
          <a:noFill/>
          <a:ln w="9525">
            <a:noFill/>
            <a:miter lim="800000"/>
            <a:headEnd/>
            <a:tailEnd/>
          </a:ln>
        </p:spPr>
        <p:txBody>
          <a:bodyPr wrap="square">
            <a:spAutoFit/>
          </a:bodyPr>
          <a:lstStyle/>
          <a:p>
            <a:r>
              <a:rPr lang="ar-SA" sz="2600" dirty="0">
                <a:solidFill>
                  <a:schemeClr val="accent2">
                    <a:lumMod val="50000"/>
                  </a:schemeClr>
                </a:solidFill>
                <a:cs typeface="PT Bold Heading" pitchFamily="2" charset="-78"/>
              </a:rPr>
              <a:t>هو عبارة عن </a:t>
            </a:r>
            <a:r>
              <a:rPr lang="ar-SA" sz="2600" dirty="0" err="1">
                <a:solidFill>
                  <a:schemeClr val="accent2">
                    <a:lumMod val="50000"/>
                  </a:schemeClr>
                </a:solidFill>
                <a:cs typeface="PT Bold Heading" pitchFamily="2" charset="-78"/>
              </a:rPr>
              <a:t>مقرابين</a:t>
            </a:r>
            <a:r>
              <a:rPr lang="ar-SA" sz="2600" dirty="0">
                <a:solidFill>
                  <a:schemeClr val="accent2">
                    <a:lumMod val="50000"/>
                  </a:schemeClr>
                </a:solidFill>
                <a:cs typeface="PT Bold Heading" pitchFamily="2" charset="-78"/>
              </a:rPr>
              <a:t> متجاورين</a:t>
            </a:r>
          </a:p>
        </p:txBody>
      </p:sp>
      <p:sp>
        <p:nvSpPr>
          <p:cNvPr id="15" name="مستطيل 3"/>
          <p:cNvSpPr>
            <a:spLocks noChangeArrowheads="1"/>
          </p:cNvSpPr>
          <p:nvPr/>
        </p:nvSpPr>
        <p:spPr bwMode="auto">
          <a:xfrm>
            <a:off x="6429388" y="4329120"/>
            <a:ext cx="2419336" cy="400110"/>
          </a:xfrm>
          <a:prstGeom prst="rect">
            <a:avLst/>
          </a:prstGeom>
          <a:noFill/>
          <a:ln w="9525">
            <a:noFill/>
            <a:miter lim="800000"/>
            <a:headEnd/>
            <a:tailEnd/>
          </a:ln>
        </p:spPr>
        <p:txBody>
          <a:bodyPr wrap="square">
            <a:spAutoFit/>
          </a:bodyPr>
          <a:lstStyle/>
          <a:p>
            <a:r>
              <a:rPr lang="ar-SA" sz="2000" u="sng" dirty="0">
                <a:solidFill>
                  <a:srgbClr val="00B050"/>
                </a:solidFill>
                <a:cs typeface="PT Bold Heading" pitchFamily="2" charset="-78"/>
              </a:rPr>
              <a:t>وظائف </a:t>
            </a:r>
            <a:r>
              <a:rPr lang="ar-SA" sz="2000" u="sng" dirty="0" smtClean="0">
                <a:solidFill>
                  <a:srgbClr val="00B050"/>
                </a:solidFill>
                <a:cs typeface="PT Bold Heading" pitchFamily="2" charset="-78"/>
              </a:rPr>
              <a:t>المنشورين</a:t>
            </a:r>
            <a:r>
              <a:rPr lang="ar-SA" sz="2000" u="sng" dirty="0">
                <a:solidFill>
                  <a:srgbClr val="00B050"/>
                </a:solidFill>
                <a:cs typeface="PT Bold Heading" pitchFamily="2" charset="-78"/>
              </a:rPr>
              <a:t> </a:t>
            </a:r>
            <a:r>
              <a:rPr lang="ar-SA" sz="2000" u="sng" dirty="0" smtClean="0">
                <a:solidFill>
                  <a:srgbClr val="00B050"/>
                </a:solidFill>
                <a:cs typeface="PT Bold Heading" pitchFamily="2" charset="-78"/>
              </a:rPr>
              <a:t>:</a:t>
            </a:r>
            <a:endParaRPr lang="ar-SA" sz="2000" u="sng" dirty="0">
              <a:solidFill>
                <a:srgbClr val="00B050"/>
              </a:solidFill>
              <a:cs typeface="PT Bold Heading" pitchFamily="2" charset="-78"/>
            </a:endParaRPr>
          </a:p>
        </p:txBody>
      </p:sp>
      <p:sp>
        <p:nvSpPr>
          <p:cNvPr id="16" name="مستطيل 3"/>
          <p:cNvSpPr>
            <a:spLocks noChangeArrowheads="1"/>
          </p:cNvSpPr>
          <p:nvPr/>
        </p:nvSpPr>
        <p:spPr bwMode="auto">
          <a:xfrm>
            <a:off x="2428860" y="4714884"/>
            <a:ext cx="6400800" cy="1323439"/>
          </a:xfrm>
          <a:prstGeom prst="rect">
            <a:avLst/>
          </a:prstGeom>
          <a:noFill/>
          <a:ln w="9525">
            <a:noFill/>
            <a:miter lim="800000"/>
            <a:headEnd/>
            <a:tailEnd/>
          </a:ln>
        </p:spPr>
        <p:txBody>
          <a:bodyPr>
            <a:spAutoFit/>
          </a:bodyPr>
          <a:lstStyle/>
          <a:p>
            <a:r>
              <a:rPr lang="ar-SA" sz="2000" dirty="0">
                <a:solidFill>
                  <a:schemeClr val="tx2">
                    <a:lumMod val="60000"/>
                    <a:lumOff val="40000"/>
                  </a:schemeClr>
                </a:solidFill>
                <a:cs typeface="PT Bold Heading" pitchFamily="2" charset="-78"/>
              </a:rPr>
              <a:t>1-</a:t>
            </a:r>
            <a:r>
              <a:rPr lang="ar-SA" sz="2000" dirty="0">
                <a:cs typeface="PT Bold Heading" pitchFamily="2" charset="-78"/>
              </a:rPr>
              <a:t> قلب الصورة(المقلوبة)لتبدو معتدلة</a:t>
            </a:r>
          </a:p>
          <a:p>
            <a:r>
              <a:rPr lang="ar-SA" sz="2000" dirty="0" smtClean="0">
                <a:solidFill>
                  <a:schemeClr val="tx2">
                    <a:lumMod val="60000"/>
                    <a:lumOff val="40000"/>
                  </a:schemeClr>
                </a:solidFill>
                <a:cs typeface="PT Bold Heading" pitchFamily="2" charset="-78"/>
              </a:rPr>
              <a:t>2- </a:t>
            </a:r>
            <a:r>
              <a:rPr lang="ar-SA" sz="2000" dirty="0" smtClean="0">
                <a:cs typeface="PT Bold Heading" pitchFamily="2" charset="-78"/>
              </a:rPr>
              <a:t>إطالة </a:t>
            </a:r>
            <a:r>
              <a:rPr lang="ar-SA" sz="2000" dirty="0">
                <a:cs typeface="PT Bold Heading" pitchFamily="2" charset="-78"/>
              </a:rPr>
              <a:t>مسار انتقال الضوء وتوجيهه إلى العدسة العينية للمنظار.</a:t>
            </a:r>
          </a:p>
          <a:p>
            <a:r>
              <a:rPr lang="ar-SA" sz="2000" dirty="0" smtClean="0">
                <a:solidFill>
                  <a:schemeClr val="tx2">
                    <a:lumMod val="60000"/>
                    <a:lumOff val="40000"/>
                  </a:schemeClr>
                </a:solidFill>
                <a:cs typeface="PT Bold Heading" pitchFamily="2" charset="-78"/>
              </a:rPr>
              <a:t>3-</a:t>
            </a:r>
            <a:r>
              <a:rPr lang="ar-SA" sz="2000" dirty="0" smtClean="0">
                <a:cs typeface="PT Bold Heading" pitchFamily="2" charset="-78"/>
              </a:rPr>
              <a:t> زيادة </a:t>
            </a:r>
            <a:r>
              <a:rPr lang="ar-SA" sz="2000" dirty="0">
                <a:cs typeface="PT Bold Heading" pitchFamily="2" charset="-78"/>
              </a:rPr>
              <a:t>المسافة الفاصلة بين العدستين الشيئيتين ، فتتحسن الرؤية الثلاثية الأبعاد للجسم البعيد عن </a:t>
            </a:r>
            <a:r>
              <a:rPr lang="ar-SA" sz="2000" dirty="0" smtClean="0">
                <a:cs typeface="PT Bold Heading" pitchFamily="2" charset="-78"/>
              </a:rPr>
              <a:t>المنظار . </a:t>
            </a:r>
            <a:endParaRPr lang="ar-SA" sz="2000" dirty="0">
              <a:cs typeface="PT Bold Heading" pitchFamily="2" charset="-78"/>
            </a:endParaRPr>
          </a:p>
        </p:txBody>
      </p:sp>
      <p:pic>
        <p:nvPicPr>
          <p:cNvPr id="5122" name="Picture 2" descr="http://media-market1.com/images/2014/12/20/257/%D8%A7%D9%84%D9%85%D9%86%D8%B8%D8%A7%D8%B1_1.jpg"/>
          <p:cNvPicPr>
            <a:picLocks noChangeAspect="1" noChangeArrowheads="1"/>
          </p:cNvPicPr>
          <p:nvPr/>
        </p:nvPicPr>
        <p:blipFill>
          <a:blip r:embed="rId3" r:link="rId4" cstate="print">
            <a:clrChange>
              <a:clrFrom>
                <a:srgbClr val="FEFEFE"/>
              </a:clrFrom>
              <a:clrTo>
                <a:srgbClr val="FEFEFE">
                  <a:alpha val="0"/>
                </a:srgbClr>
              </a:clrTo>
            </a:clrChange>
            <a:lum bright="6000"/>
          </a:blip>
          <a:srcRect b="11450"/>
          <a:stretch>
            <a:fillRect/>
          </a:stretch>
        </p:blipFill>
        <p:spPr bwMode="auto">
          <a:xfrm>
            <a:off x="285720" y="500042"/>
            <a:ext cx="2210487" cy="1957378"/>
          </a:xfrm>
          <a:prstGeom prst="rect">
            <a:avLst/>
          </a:prstGeom>
          <a:noFill/>
          <a:ln w="9525">
            <a:noFill/>
            <a:miter lim="800000"/>
            <a:headEnd/>
            <a:tailEnd/>
          </a:ln>
        </p:spPr>
      </p:pic>
      <p:pic>
        <p:nvPicPr>
          <p:cNvPr id="5123" name="Picture 3" descr="item_XL_5578833_2604179"/>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57158" y="4000504"/>
            <a:ext cx="1857388" cy="1506341"/>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6627"/>
                                        </p:tgtEl>
                                        <p:attrNameLst>
                                          <p:attrName>style.visibility</p:attrName>
                                        </p:attrNameLst>
                                      </p:cBhvr>
                                      <p:to>
                                        <p:strVal val="visible"/>
                                      </p:to>
                                    </p:set>
                                    <p:anim calcmode="lin" valueType="num">
                                      <p:cBhvr>
                                        <p:cTn id="7" dur="500" fill="hold"/>
                                        <p:tgtEl>
                                          <p:spTgt spid="26627"/>
                                        </p:tgtEl>
                                        <p:attrNameLst>
                                          <p:attrName>ppt_w</p:attrName>
                                        </p:attrNameLst>
                                      </p:cBhvr>
                                      <p:tavLst>
                                        <p:tav tm="0">
                                          <p:val>
                                            <p:fltVal val="0"/>
                                          </p:val>
                                        </p:tav>
                                        <p:tav tm="100000">
                                          <p:val>
                                            <p:strVal val="#ppt_w"/>
                                          </p:val>
                                        </p:tav>
                                      </p:tavLst>
                                    </p:anim>
                                    <p:anim calcmode="lin" valueType="num">
                                      <p:cBhvr>
                                        <p:cTn id="8" dur="500" fill="hold"/>
                                        <p:tgtEl>
                                          <p:spTgt spid="2662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heckerboard(across)">
                                      <p:cBhvr>
                                        <p:cTn id="12" dur="500"/>
                                        <p:tgtEl>
                                          <p:spTgt spid="14"/>
                                        </p:tgtEl>
                                      </p:cBhvr>
                                    </p:animEffect>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5122"/>
                                        </p:tgtEl>
                                        <p:attrNameLst>
                                          <p:attrName>style.visibility</p:attrName>
                                        </p:attrNameLst>
                                      </p:cBhvr>
                                      <p:to>
                                        <p:strVal val="visible"/>
                                      </p:to>
                                    </p:set>
                                    <p:animEffect transition="in" filter="fade">
                                      <p:cBhvr>
                                        <p:cTn id="16" dur="1000"/>
                                        <p:tgtEl>
                                          <p:spTgt spid="5122"/>
                                        </p:tgtEl>
                                      </p:cBhvr>
                                    </p:animEffect>
                                    <p:anim calcmode="lin" valueType="num">
                                      <p:cBhvr>
                                        <p:cTn id="17" dur="1000" fill="hold"/>
                                        <p:tgtEl>
                                          <p:spTgt spid="5122"/>
                                        </p:tgtEl>
                                        <p:attrNameLst>
                                          <p:attrName>ppt_x</p:attrName>
                                        </p:attrNameLst>
                                      </p:cBhvr>
                                      <p:tavLst>
                                        <p:tav tm="0">
                                          <p:val>
                                            <p:strVal val="#ppt_x"/>
                                          </p:val>
                                        </p:tav>
                                        <p:tav tm="100000">
                                          <p:val>
                                            <p:strVal val="#ppt_x"/>
                                          </p:val>
                                        </p:tav>
                                      </p:tavLst>
                                    </p:anim>
                                    <p:anim calcmode="lin" valueType="num">
                                      <p:cBhvr>
                                        <p:cTn id="18" dur="1000" fill="hold"/>
                                        <p:tgtEl>
                                          <p:spTgt spid="512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8" presetClass="entr" presetSubtype="16"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in)">
                                      <p:cBhvr>
                                        <p:cTn id="22" dur="2000"/>
                                        <p:tgtEl>
                                          <p:spTgt spid="8"/>
                                        </p:tgtEl>
                                      </p:cBhvr>
                                    </p:animEffect>
                                  </p:childTnLst>
                                </p:cTn>
                              </p:par>
                            </p:childTnLst>
                          </p:cTn>
                        </p:par>
                        <p:par>
                          <p:cTn id="23" fill="hold">
                            <p:stCondLst>
                              <p:cond delay="4000"/>
                            </p:stCondLst>
                            <p:childTnLst>
                              <p:par>
                                <p:cTn id="24" presetID="8"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diamond(in)">
                                      <p:cBhvr>
                                        <p:cTn id="26" dur="2000"/>
                                        <p:tgtEl>
                                          <p:spTgt spid="11"/>
                                        </p:tgtEl>
                                      </p:cBhvr>
                                    </p:animEffect>
                                  </p:childTnLst>
                                </p:cTn>
                              </p:par>
                            </p:childTnLst>
                          </p:cTn>
                        </p:par>
                        <p:par>
                          <p:cTn id="27" fill="hold">
                            <p:stCondLst>
                              <p:cond delay="6000"/>
                            </p:stCondLst>
                            <p:childTnLst>
                              <p:par>
                                <p:cTn id="28" presetID="5" presetClass="entr" presetSubtype="10" fill="hold" grpId="0" nodeType="afterEffect">
                                  <p:stCondLst>
                                    <p:cond delay="0"/>
                                  </p:stCondLst>
                                  <p:childTnLst>
                                    <p:set>
                                      <p:cBhvr>
                                        <p:cTn id="29" dur="1" fill="hold">
                                          <p:stCondLst>
                                            <p:cond delay="0"/>
                                          </p:stCondLst>
                                        </p:cTn>
                                        <p:tgtEl>
                                          <p:spTgt spid="40963"/>
                                        </p:tgtEl>
                                        <p:attrNameLst>
                                          <p:attrName>style.visibility</p:attrName>
                                        </p:attrNameLst>
                                      </p:cBhvr>
                                      <p:to>
                                        <p:strVal val="visible"/>
                                      </p:to>
                                    </p:set>
                                    <p:animEffect transition="in" filter="checkerboard(across)">
                                      <p:cBhvr>
                                        <p:cTn id="30" dur="500"/>
                                        <p:tgtEl>
                                          <p:spTgt spid="40963"/>
                                        </p:tgtEl>
                                      </p:cBhvr>
                                    </p:animEffect>
                                  </p:childTnLst>
                                </p:cTn>
                              </p:par>
                            </p:childTnLst>
                          </p:cTn>
                        </p:par>
                        <p:par>
                          <p:cTn id="31" fill="hold">
                            <p:stCondLst>
                              <p:cond delay="6500"/>
                            </p:stCondLst>
                            <p:childTnLst>
                              <p:par>
                                <p:cTn id="32" presetID="5" presetClass="entr" presetSubtype="10"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heckerboard(across)">
                                      <p:cBhvr>
                                        <p:cTn id="34" dur="500"/>
                                        <p:tgtEl>
                                          <p:spTgt spid="6"/>
                                        </p:tgtEl>
                                      </p:cBhvr>
                                    </p:animEffect>
                                  </p:childTnLst>
                                </p:cTn>
                              </p:par>
                              <p:par>
                                <p:cTn id="35" presetID="55" presetClass="entr" presetSubtype="0" fill="hold" nodeType="withEffect">
                                  <p:stCondLst>
                                    <p:cond delay="0"/>
                                  </p:stCondLst>
                                  <p:childTnLst>
                                    <p:set>
                                      <p:cBhvr>
                                        <p:cTn id="36" dur="1" fill="hold">
                                          <p:stCondLst>
                                            <p:cond delay="0"/>
                                          </p:stCondLst>
                                        </p:cTn>
                                        <p:tgtEl>
                                          <p:spTgt spid="5123"/>
                                        </p:tgtEl>
                                        <p:attrNameLst>
                                          <p:attrName>style.visibility</p:attrName>
                                        </p:attrNameLst>
                                      </p:cBhvr>
                                      <p:to>
                                        <p:strVal val="visible"/>
                                      </p:to>
                                    </p:set>
                                    <p:anim calcmode="lin" valueType="num">
                                      <p:cBhvr>
                                        <p:cTn id="37" dur="1000" fill="hold"/>
                                        <p:tgtEl>
                                          <p:spTgt spid="5123"/>
                                        </p:tgtEl>
                                        <p:attrNameLst>
                                          <p:attrName>ppt_w</p:attrName>
                                        </p:attrNameLst>
                                      </p:cBhvr>
                                      <p:tavLst>
                                        <p:tav tm="0">
                                          <p:val>
                                            <p:strVal val="#ppt_w*0.70"/>
                                          </p:val>
                                        </p:tav>
                                        <p:tav tm="100000">
                                          <p:val>
                                            <p:strVal val="#ppt_w"/>
                                          </p:val>
                                        </p:tav>
                                      </p:tavLst>
                                    </p:anim>
                                    <p:anim calcmode="lin" valueType="num">
                                      <p:cBhvr>
                                        <p:cTn id="38" dur="1000" fill="hold"/>
                                        <p:tgtEl>
                                          <p:spTgt spid="5123"/>
                                        </p:tgtEl>
                                        <p:attrNameLst>
                                          <p:attrName>ppt_h</p:attrName>
                                        </p:attrNameLst>
                                      </p:cBhvr>
                                      <p:tavLst>
                                        <p:tav tm="0">
                                          <p:val>
                                            <p:strVal val="#ppt_h"/>
                                          </p:val>
                                        </p:tav>
                                        <p:tav tm="100000">
                                          <p:val>
                                            <p:strVal val="#ppt_h"/>
                                          </p:val>
                                        </p:tav>
                                      </p:tavLst>
                                    </p:anim>
                                    <p:animEffect transition="in" filter="fade">
                                      <p:cBhvr>
                                        <p:cTn id="39" dur="1000"/>
                                        <p:tgtEl>
                                          <p:spTgt spid="5123"/>
                                        </p:tgtEl>
                                      </p:cBhvr>
                                    </p:animEffect>
                                  </p:childTnLst>
                                </p:cTn>
                              </p:par>
                            </p:childTnLst>
                          </p:cTn>
                        </p:par>
                        <p:par>
                          <p:cTn id="40" fill="hold">
                            <p:stCondLst>
                              <p:cond delay="7500"/>
                            </p:stCondLst>
                            <p:childTnLst>
                              <p:par>
                                <p:cTn id="41" presetID="8" presetClass="entr" presetSubtype="16"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diamond(in)">
                                      <p:cBhvr>
                                        <p:cTn id="43" dur="2000"/>
                                        <p:tgtEl>
                                          <p:spTgt spid="15"/>
                                        </p:tgtEl>
                                      </p:cBhvr>
                                    </p:animEffect>
                                  </p:childTnLst>
                                </p:cTn>
                              </p:par>
                            </p:childTnLst>
                          </p:cTn>
                        </p:par>
                        <p:par>
                          <p:cTn id="44" fill="hold">
                            <p:stCondLst>
                              <p:cond delay="9500"/>
                            </p:stCondLst>
                            <p:childTnLst>
                              <p:par>
                                <p:cTn id="45" presetID="5" presetClass="entr" presetSubtype="1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checkerboard(across)">
                                      <p:cBhvr>
                                        <p:cTn id="47" dur="500"/>
                                        <p:tgtEl>
                                          <p:spTgt spid="16"/>
                                        </p:tgtEl>
                                      </p:cBhvr>
                                    </p:animEffect>
                                  </p:childTnLst>
                                </p:cTn>
                              </p:par>
                            </p:childTnLst>
                          </p:cTn>
                        </p:par>
                        <p:par>
                          <p:cTn id="48" fill="hold">
                            <p:stCondLst>
                              <p:cond delay="10000"/>
                            </p:stCondLst>
                            <p:childTnLst>
                              <p:par>
                                <p:cTn id="49" presetID="5" presetClass="entr" presetSubtype="10"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checkerboard(across)">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p:bldP spid="26627" grpId="0"/>
      <p:bldP spid="6" grpId="0"/>
      <p:bldP spid="7" grpId="0"/>
      <p:bldP spid="8" grpId="0"/>
      <p:bldP spid="11" grpId="0"/>
      <p:bldP spid="14" grpId="0"/>
      <p:bldP spid="15" grpId="0"/>
      <p:bldP spid="1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7650" name="مستطيل 3"/>
          <p:cNvSpPr>
            <a:spLocks noChangeArrowheads="1"/>
          </p:cNvSpPr>
          <p:nvPr/>
        </p:nvSpPr>
        <p:spPr bwMode="auto">
          <a:xfrm>
            <a:off x="2714612" y="214290"/>
            <a:ext cx="4519602" cy="769441"/>
          </a:xfrm>
          <a:prstGeom prst="rect">
            <a:avLst/>
          </a:prstGeom>
          <a:noFill/>
          <a:ln w="9525">
            <a:noFill/>
            <a:miter lim="800000"/>
            <a:headEnd/>
            <a:tailEnd/>
          </a:ln>
        </p:spPr>
        <p:txBody>
          <a:bodyPr wrap="square">
            <a:spAutoFit/>
          </a:bodyPr>
          <a:lstStyle/>
          <a:p>
            <a:pPr algn="ctr"/>
            <a:r>
              <a:rPr lang="ar-SA" sz="4400" dirty="0">
                <a:ln>
                  <a:solidFill>
                    <a:sysClr val="windowText" lastClr="000000"/>
                  </a:solidFill>
                </a:ln>
                <a:solidFill>
                  <a:schemeClr val="accent4">
                    <a:lumMod val="60000"/>
                    <a:lumOff val="40000"/>
                  </a:schemeClr>
                </a:solidFill>
                <a:cs typeface="PT Bold Heading" pitchFamily="2" charset="-78"/>
              </a:rPr>
              <a:t>آلات </a:t>
            </a:r>
            <a:r>
              <a:rPr lang="ar-SA" sz="4400" dirty="0" smtClean="0">
                <a:ln>
                  <a:solidFill>
                    <a:sysClr val="windowText" lastClr="000000"/>
                  </a:solidFill>
                </a:ln>
                <a:solidFill>
                  <a:schemeClr val="accent4">
                    <a:lumMod val="60000"/>
                    <a:lumOff val="40000"/>
                  </a:schemeClr>
                </a:solidFill>
                <a:cs typeface="PT Bold Heading" pitchFamily="2" charset="-78"/>
              </a:rPr>
              <a:t>التصويــــر</a:t>
            </a:r>
            <a:endParaRPr lang="ar-SA" sz="4400" dirty="0">
              <a:ln>
                <a:solidFill>
                  <a:sysClr val="windowText" lastClr="000000"/>
                </a:solidFill>
              </a:ln>
              <a:solidFill>
                <a:schemeClr val="accent4">
                  <a:lumMod val="60000"/>
                  <a:lumOff val="40000"/>
                </a:schemeClr>
              </a:solidFill>
              <a:cs typeface="PT Bold Heading" pitchFamily="2" charset="-78"/>
            </a:endParaRPr>
          </a:p>
        </p:txBody>
      </p:sp>
      <p:sp>
        <p:nvSpPr>
          <p:cNvPr id="3" name="مستطيل 3"/>
          <p:cNvSpPr>
            <a:spLocks noChangeArrowheads="1"/>
          </p:cNvSpPr>
          <p:nvPr/>
        </p:nvSpPr>
        <p:spPr bwMode="auto">
          <a:xfrm>
            <a:off x="428596" y="1000108"/>
            <a:ext cx="8182004" cy="1200329"/>
          </a:xfrm>
          <a:prstGeom prst="rect">
            <a:avLst/>
          </a:prstGeom>
          <a:noFill/>
          <a:ln w="9525">
            <a:noFill/>
            <a:miter lim="800000"/>
            <a:headEnd/>
            <a:tailEnd/>
          </a:ln>
        </p:spPr>
        <p:txBody>
          <a:bodyPr wrap="square">
            <a:spAutoFit/>
          </a:bodyPr>
          <a:lstStyle/>
          <a:p>
            <a:pPr algn="justLow"/>
            <a:r>
              <a:rPr lang="ar-SA" sz="2400" dirty="0" smtClean="0">
                <a:cs typeface="PT Bold Heading" pitchFamily="2" charset="-78"/>
              </a:rPr>
              <a:t>* </a:t>
            </a:r>
            <a:r>
              <a:rPr lang="ar-SA" sz="2400" dirty="0">
                <a:cs typeface="PT Bold Heading" pitchFamily="2" charset="-78"/>
              </a:rPr>
              <a:t>في آلة التصوير العاكسة ذات العدسة المفردة عندما يدخل الضوء يمر خلال عدسة لا لونية تعمل على كسر الضوء بطريقة تشبه العدسة المحدبة وتتكون صورة مقلوبة على المرآة </a:t>
            </a:r>
            <a:r>
              <a:rPr lang="ar-SA" sz="2400" dirty="0" smtClean="0">
                <a:cs typeface="PT Bold Heading" pitchFamily="2" charset="-78"/>
              </a:rPr>
              <a:t>العاكسة.</a:t>
            </a:r>
            <a:endParaRPr lang="ar-SA" sz="2400" dirty="0">
              <a:cs typeface="PT Bold Heading" pitchFamily="2" charset="-78"/>
            </a:endParaRPr>
          </a:p>
        </p:txBody>
      </p:sp>
      <p:sp>
        <p:nvSpPr>
          <p:cNvPr id="5" name="مستطيل 3"/>
          <p:cNvSpPr>
            <a:spLocks noChangeArrowheads="1"/>
          </p:cNvSpPr>
          <p:nvPr/>
        </p:nvSpPr>
        <p:spPr bwMode="auto">
          <a:xfrm>
            <a:off x="3571868" y="2786058"/>
            <a:ext cx="5029200" cy="1200329"/>
          </a:xfrm>
          <a:prstGeom prst="rect">
            <a:avLst/>
          </a:prstGeom>
          <a:noFill/>
          <a:ln w="9525">
            <a:noFill/>
            <a:miter lim="800000"/>
            <a:headEnd/>
            <a:tailEnd/>
          </a:ln>
        </p:spPr>
        <p:txBody>
          <a:bodyPr>
            <a:spAutoFit/>
          </a:bodyPr>
          <a:lstStyle/>
          <a:p>
            <a:pPr algn="justLow"/>
            <a:r>
              <a:rPr lang="ar-SA" sz="2400" dirty="0" smtClean="0">
                <a:cs typeface="PT Bold Heading" pitchFamily="2" charset="-78"/>
              </a:rPr>
              <a:t>* </a:t>
            </a:r>
            <a:r>
              <a:rPr lang="ar-SA" sz="2400" dirty="0">
                <a:cs typeface="PT Bold Heading" pitchFamily="2" charset="-78"/>
              </a:rPr>
              <a:t>حيث تنعكس الصورة إلى الأعلى في اتجاه المنشور وهو بدوره يعكس الضوء ويوجهه إلى عين </a:t>
            </a:r>
            <a:r>
              <a:rPr lang="ar-SA" sz="2400" dirty="0" smtClean="0">
                <a:cs typeface="PT Bold Heading" pitchFamily="2" charset="-78"/>
              </a:rPr>
              <a:t>المشاهد . </a:t>
            </a:r>
            <a:endParaRPr lang="ar-SA" sz="2400" dirty="0">
              <a:cs typeface="PT Bold Heading" pitchFamily="2" charset="-78"/>
            </a:endParaRPr>
          </a:p>
        </p:txBody>
      </p:sp>
      <p:sp>
        <p:nvSpPr>
          <p:cNvPr id="6" name="مستطيل 3"/>
          <p:cNvSpPr>
            <a:spLocks noChangeArrowheads="1"/>
          </p:cNvSpPr>
          <p:nvPr/>
        </p:nvSpPr>
        <p:spPr bwMode="auto">
          <a:xfrm>
            <a:off x="3500430" y="4716860"/>
            <a:ext cx="5100646" cy="1569660"/>
          </a:xfrm>
          <a:prstGeom prst="rect">
            <a:avLst/>
          </a:prstGeom>
          <a:noFill/>
          <a:ln w="9525">
            <a:noFill/>
            <a:miter lim="800000"/>
            <a:headEnd/>
            <a:tailEnd/>
          </a:ln>
        </p:spPr>
        <p:txBody>
          <a:bodyPr wrap="square">
            <a:spAutoFit/>
          </a:bodyPr>
          <a:lstStyle/>
          <a:p>
            <a:pPr algn="justLow"/>
            <a:r>
              <a:rPr lang="ar-SA" sz="2400" dirty="0" smtClean="0">
                <a:cs typeface="PT Bold Heading" pitchFamily="2" charset="-78"/>
              </a:rPr>
              <a:t>* </a:t>
            </a:r>
            <a:r>
              <a:rPr lang="ar-SA" sz="2400" dirty="0">
                <a:cs typeface="PT Bold Heading" pitchFamily="2" charset="-78"/>
              </a:rPr>
              <a:t>عند التصوير يضغط زر الغلق فترفع المرآة لفترة وجيزة وبدل أن يتجه الضوء إلى المنشور فإنه ينتقل في خط مستقيم ليكون صورة على الفيلم </a:t>
            </a:r>
            <a:r>
              <a:rPr lang="ar-SA" sz="2400" dirty="0" smtClean="0">
                <a:cs typeface="PT Bold Heading" pitchFamily="2" charset="-78"/>
              </a:rPr>
              <a:t>الحساس . </a:t>
            </a:r>
            <a:endParaRPr lang="ar-SA" sz="2400" dirty="0">
              <a:cs typeface="PT Bold Heading" pitchFamily="2" charset="-78"/>
            </a:endParaRPr>
          </a:p>
        </p:txBody>
      </p:sp>
      <p:pic>
        <p:nvPicPr>
          <p:cNvPr id="6146" name="Picture 2" descr="ANd9GcSbih3R8uhSo8CqnRcTwFKtiaWtIM8CRcKH9wEzWVZwfupXfXF8Cw"/>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85720" y="2500306"/>
            <a:ext cx="3000364" cy="3629025"/>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500" fill="hold"/>
                                        <p:tgtEl>
                                          <p:spTgt spid="27650"/>
                                        </p:tgtEl>
                                        <p:attrNameLst>
                                          <p:attrName>ppt_w</p:attrName>
                                        </p:attrNameLst>
                                      </p:cBhvr>
                                      <p:tavLst>
                                        <p:tav tm="0">
                                          <p:val>
                                            <p:fltVal val="0"/>
                                          </p:val>
                                        </p:tav>
                                        <p:tav tm="100000">
                                          <p:val>
                                            <p:strVal val="#ppt_w"/>
                                          </p:val>
                                        </p:tav>
                                      </p:tavLst>
                                    </p:anim>
                                    <p:anim calcmode="lin" valueType="num">
                                      <p:cBhvr>
                                        <p:cTn id="8" dur="500" fill="hold"/>
                                        <p:tgtEl>
                                          <p:spTgt spid="2765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par>
                          <p:cTn id="13" fill="hold">
                            <p:stCondLst>
                              <p:cond delay="1000"/>
                            </p:stCondLst>
                            <p:childTnLst>
                              <p:par>
                                <p:cTn id="14" presetID="5"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heckerboard(across)">
                                      <p:cBhvr>
                                        <p:cTn id="16" dur="500"/>
                                        <p:tgtEl>
                                          <p:spTgt spid="5"/>
                                        </p:tgtEl>
                                      </p:cBhvr>
                                    </p:animEffect>
                                  </p:childTnLst>
                                </p:cTn>
                              </p:par>
                            </p:childTnLst>
                          </p:cTn>
                        </p:par>
                        <p:par>
                          <p:cTn id="17" fill="hold">
                            <p:stCondLst>
                              <p:cond delay="1500"/>
                            </p:stCondLst>
                            <p:childTnLst>
                              <p:par>
                                <p:cTn id="18" presetID="5" presetClass="entr" presetSubtype="1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heckerboard(across)">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3" grpId="0"/>
      <p:bldP spid="5" grpId="0"/>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8674" name="Picture 10" descr="164"/>
          <p:cNvPicPr>
            <a:picLocks noChangeAspect="1" noChangeArrowheads="1"/>
          </p:cNvPicPr>
          <p:nvPr/>
        </p:nvPicPr>
        <p:blipFill>
          <a:blip r:embed="rId3"/>
          <a:srcRect/>
          <a:stretch>
            <a:fillRect/>
          </a:stretch>
        </p:blipFill>
        <p:spPr bwMode="auto">
          <a:xfrm>
            <a:off x="357159" y="4286256"/>
            <a:ext cx="2428892" cy="2357454"/>
          </a:xfrm>
          <a:prstGeom prst="rect">
            <a:avLst/>
          </a:prstGeom>
          <a:noFill/>
          <a:ln w="9525">
            <a:noFill/>
            <a:miter lim="800000"/>
            <a:headEnd/>
            <a:tailEnd/>
          </a:ln>
        </p:spPr>
      </p:pic>
      <p:pic>
        <p:nvPicPr>
          <p:cNvPr id="28675" name="Picture 4" descr="بروجكتر معامل فصول دراسيه مجاهر">
            <a:hlinkClick r:id="rId4"/>
          </p:cNvPr>
          <p:cNvPicPr>
            <a:picLocks noChangeAspect="1" noChangeArrowheads="1"/>
          </p:cNvPicPr>
          <p:nvPr/>
        </p:nvPicPr>
        <p:blipFill>
          <a:blip r:embed="rId5"/>
          <a:srcRect/>
          <a:stretch>
            <a:fillRect/>
          </a:stretch>
        </p:blipFill>
        <p:spPr bwMode="auto">
          <a:xfrm>
            <a:off x="285720" y="642918"/>
            <a:ext cx="2500298" cy="3362470"/>
          </a:xfrm>
          <a:prstGeom prst="rect">
            <a:avLst/>
          </a:prstGeom>
          <a:noFill/>
          <a:ln w="9525">
            <a:noFill/>
            <a:miter lim="800000"/>
            <a:headEnd/>
            <a:tailEnd/>
          </a:ln>
        </p:spPr>
      </p:pic>
      <p:sp>
        <p:nvSpPr>
          <p:cNvPr id="28677" name="مستطيل 3"/>
          <p:cNvSpPr>
            <a:spLocks noChangeArrowheads="1"/>
          </p:cNvSpPr>
          <p:nvPr/>
        </p:nvSpPr>
        <p:spPr bwMode="auto">
          <a:xfrm>
            <a:off x="3428992" y="214290"/>
            <a:ext cx="4305288" cy="707886"/>
          </a:xfrm>
          <a:prstGeom prst="rect">
            <a:avLst/>
          </a:prstGeom>
          <a:noFill/>
          <a:ln w="9525">
            <a:noFill/>
            <a:miter lim="800000"/>
            <a:headEnd/>
            <a:tailEnd/>
          </a:ln>
        </p:spPr>
        <p:txBody>
          <a:bodyPr wrap="square">
            <a:spAutoFit/>
          </a:bodyPr>
          <a:lstStyle/>
          <a:p>
            <a:pPr algn="justLow"/>
            <a:r>
              <a:rPr lang="ar-SA" sz="4000" dirty="0" smtClean="0">
                <a:solidFill>
                  <a:srgbClr val="CC0066"/>
                </a:solidFill>
                <a:cs typeface="PT Bold Heading" pitchFamily="2" charset="-78"/>
              </a:rPr>
              <a:t>المجهر ( </a:t>
            </a:r>
            <a:r>
              <a:rPr lang="ar-SA" sz="4000" dirty="0">
                <a:solidFill>
                  <a:srgbClr val="CC0066"/>
                </a:solidFill>
                <a:cs typeface="PT Bold Heading" pitchFamily="2" charset="-78"/>
              </a:rPr>
              <a:t>الميكروسكوب)</a:t>
            </a:r>
          </a:p>
        </p:txBody>
      </p:sp>
      <p:sp>
        <p:nvSpPr>
          <p:cNvPr id="5" name="مستطيل 3"/>
          <p:cNvSpPr>
            <a:spLocks noChangeArrowheads="1"/>
          </p:cNvSpPr>
          <p:nvPr/>
        </p:nvSpPr>
        <p:spPr bwMode="auto">
          <a:xfrm>
            <a:off x="2643174" y="2357430"/>
            <a:ext cx="6115048" cy="800219"/>
          </a:xfrm>
          <a:prstGeom prst="rect">
            <a:avLst/>
          </a:prstGeom>
          <a:noFill/>
          <a:ln w="9525">
            <a:noFill/>
            <a:miter lim="800000"/>
            <a:headEnd/>
            <a:tailEnd/>
          </a:ln>
        </p:spPr>
        <p:txBody>
          <a:bodyPr wrap="square">
            <a:spAutoFit/>
          </a:bodyPr>
          <a:lstStyle/>
          <a:p>
            <a:pPr algn="justLow"/>
            <a:r>
              <a:rPr lang="ar-SA" sz="2400" b="1" dirty="0" smtClean="0">
                <a:solidFill>
                  <a:srgbClr val="008000"/>
                </a:solidFill>
                <a:cs typeface="PT Bold Heading" pitchFamily="2" charset="-78"/>
              </a:rPr>
              <a:t>مكوناته  : </a:t>
            </a:r>
          </a:p>
          <a:p>
            <a:pPr algn="justLow"/>
            <a:r>
              <a:rPr lang="ar-SA" sz="2200" b="1" dirty="0" smtClean="0">
                <a:solidFill>
                  <a:srgbClr val="008000"/>
                </a:solidFill>
                <a:cs typeface="PT Bold Heading" pitchFamily="2" charset="-78"/>
              </a:rPr>
              <a:t>    </a:t>
            </a:r>
            <a:r>
              <a:rPr lang="ar-SA" sz="2200" dirty="0" smtClean="0">
                <a:cs typeface="PT Bold Heading" pitchFamily="2" charset="-78"/>
              </a:rPr>
              <a:t>تتكون </a:t>
            </a:r>
            <a:r>
              <a:rPr lang="ar-SA" sz="2200" dirty="0">
                <a:cs typeface="PT Bold Heading" pitchFamily="2" charset="-78"/>
              </a:rPr>
              <a:t>من عدستين محدبتين شيئية </a:t>
            </a:r>
            <a:r>
              <a:rPr lang="ar-SA" sz="2200" dirty="0" smtClean="0">
                <a:cs typeface="PT Bold Heading" pitchFamily="2" charset="-78"/>
              </a:rPr>
              <a:t>وعينية . </a:t>
            </a:r>
            <a:endParaRPr lang="ar-SA" sz="2200" dirty="0">
              <a:cs typeface="PT Bold Heading" pitchFamily="2" charset="-78"/>
            </a:endParaRPr>
          </a:p>
        </p:txBody>
      </p:sp>
      <p:sp>
        <p:nvSpPr>
          <p:cNvPr id="6" name="مستطيل 3"/>
          <p:cNvSpPr>
            <a:spLocks noChangeArrowheads="1"/>
          </p:cNvSpPr>
          <p:nvPr/>
        </p:nvSpPr>
        <p:spPr bwMode="auto">
          <a:xfrm>
            <a:off x="3357554" y="3571876"/>
            <a:ext cx="5486400" cy="2893100"/>
          </a:xfrm>
          <a:prstGeom prst="rect">
            <a:avLst/>
          </a:prstGeom>
          <a:noFill/>
          <a:ln w="9525">
            <a:noFill/>
            <a:miter lim="800000"/>
            <a:headEnd/>
            <a:tailEnd/>
          </a:ln>
        </p:spPr>
        <p:txBody>
          <a:bodyPr>
            <a:spAutoFit/>
          </a:bodyPr>
          <a:lstStyle/>
          <a:p>
            <a:pPr algn="justLow"/>
            <a:r>
              <a:rPr lang="ar-SA" sz="2800" dirty="0" smtClean="0">
                <a:solidFill>
                  <a:srgbClr val="008000"/>
                </a:solidFill>
                <a:cs typeface="PT Bold Heading" pitchFamily="2" charset="-78"/>
              </a:rPr>
              <a:t>آلية عمله :</a:t>
            </a:r>
            <a:endParaRPr lang="ar-SA" sz="2800" dirty="0" smtClean="0">
              <a:cs typeface="PT Bold Heading" pitchFamily="2" charset="-78"/>
            </a:endParaRPr>
          </a:p>
          <a:p>
            <a:pPr algn="justLow"/>
            <a:r>
              <a:rPr lang="ar-SA" sz="2200" dirty="0" smtClean="0">
                <a:cs typeface="PT Bold Heading" pitchFamily="2" charset="-78"/>
              </a:rPr>
              <a:t>*</a:t>
            </a:r>
            <a:r>
              <a:rPr lang="ar-SA" sz="2200" dirty="0">
                <a:cs typeface="PT Bold Heading" pitchFamily="2" charset="-78"/>
              </a:rPr>
              <a:t>يوضع الجسم بين البؤرة للعدسة الشيئية ومركز تكورها فتتكون صورة حقيقية مقلوبة وأكبر من </a:t>
            </a:r>
            <a:r>
              <a:rPr lang="ar-SA" sz="2200" dirty="0" smtClean="0">
                <a:cs typeface="PT Bold Heading" pitchFamily="2" charset="-78"/>
              </a:rPr>
              <a:t>الجسم .</a:t>
            </a:r>
            <a:endParaRPr lang="ar-SA" sz="2200" dirty="0">
              <a:cs typeface="PT Bold Heading" pitchFamily="2" charset="-78"/>
            </a:endParaRPr>
          </a:p>
          <a:p>
            <a:pPr algn="justLow"/>
            <a:r>
              <a:rPr lang="ar-SA" sz="2200" dirty="0">
                <a:cs typeface="PT Bold Heading" pitchFamily="2" charset="-78"/>
              </a:rPr>
              <a:t> </a:t>
            </a:r>
          </a:p>
          <a:p>
            <a:pPr algn="justLow"/>
            <a:r>
              <a:rPr lang="ar-SA" sz="2200" dirty="0" smtClean="0">
                <a:cs typeface="PT Bold Heading" pitchFamily="2" charset="-78"/>
              </a:rPr>
              <a:t>* </a:t>
            </a:r>
            <a:r>
              <a:rPr lang="ar-SA" sz="2200" dirty="0">
                <a:cs typeface="PT Bold Heading" pitchFamily="2" charset="-78"/>
              </a:rPr>
              <a:t>الصورة التي تكونت تصبح جسما للعدسة العينية وتقع الصورة(الجسم الخيالي) بين العدسة العينية وبؤرتها لكي تتكون صورة وهمية معتدلة ومكبرة </a:t>
            </a:r>
            <a:r>
              <a:rPr lang="ar-SA" sz="2200" dirty="0" smtClean="0">
                <a:cs typeface="PT Bold Heading" pitchFamily="2" charset="-78"/>
              </a:rPr>
              <a:t>. </a:t>
            </a:r>
            <a:endParaRPr lang="ar-SA" sz="2200" dirty="0">
              <a:cs typeface="PT Bold Heading" pitchFamily="2" charset="-78"/>
            </a:endParaRPr>
          </a:p>
        </p:txBody>
      </p:sp>
      <p:sp>
        <p:nvSpPr>
          <p:cNvPr id="8" name="مستطيل 3"/>
          <p:cNvSpPr>
            <a:spLocks noChangeArrowheads="1"/>
          </p:cNvSpPr>
          <p:nvPr/>
        </p:nvSpPr>
        <p:spPr bwMode="auto">
          <a:xfrm>
            <a:off x="3214678" y="1214422"/>
            <a:ext cx="5553084" cy="800219"/>
          </a:xfrm>
          <a:prstGeom prst="rect">
            <a:avLst/>
          </a:prstGeom>
          <a:noFill/>
          <a:ln w="9525">
            <a:noFill/>
            <a:miter lim="800000"/>
            <a:headEnd/>
            <a:tailEnd/>
          </a:ln>
        </p:spPr>
        <p:txBody>
          <a:bodyPr wrap="square">
            <a:spAutoFit/>
          </a:bodyPr>
          <a:lstStyle/>
          <a:p>
            <a:pPr algn="justLow"/>
            <a:r>
              <a:rPr lang="ar-SA" sz="2400" dirty="0" smtClean="0">
                <a:solidFill>
                  <a:srgbClr val="008000"/>
                </a:solidFill>
                <a:cs typeface="PT Bold Heading" pitchFamily="2" charset="-78"/>
              </a:rPr>
              <a:t>استخدامه :</a:t>
            </a:r>
          </a:p>
          <a:p>
            <a:pPr algn="justLow"/>
            <a:r>
              <a:rPr lang="ar-SA" sz="2200" dirty="0" smtClean="0">
                <a:cs typeface="PT Bold Heading" pitchFamily="2" charset="-78"/>
              </a:rPr>
              <a:t>    يستخدم في مشاهدة الأجسام الصغيرة .</a:t>
            </a:r>
            <a:endParaRPr lang="ar-SA" sz="2200" dirty="0">
              <a:solidFill>
                <a:srgbClr val="008000"/>
              </a:solidFill>
              <a:cs typeface="PT Bold Heading" pitchFamily="2" charset="-78"/>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8677"/>
                                        </p:tgtEl>
                                        <p:attrNameLst>
                                          <p:attrName>style.visibility</p:attrName>
                                        </p:attrNameLst>
                                      </p:cBhvr>
                                      <p:to>
                                        <p:strVal val="visible"/>
                                      </p:to>
                                    </p:set>
                                    <p:anim calcmode="lin" valueType="num">
                                      <p:cBhvr>
                                        <p:cTn id="7" dur="500" fill="hold"/>
                                        <p:tgtEl>
                                          <p:spTgt spid="28677"/>
                                        </p:tgtEl>
                                        <p:attrNameLst>
                                          <p:attrName>ppt_w</p:attrName>
                                        </p:attrNameLst>
                                      </p:cBhvr>
                                      <p:tavLst>
                                        <p:tav tm="0">
                                          <p:val>
                                            <p:fltVal val="0"/>
                                          </p:val>
                                        </p:tav>
                                        <p:tav tm="100000">
                                          <p:val>
                                            <p:strVal val="#ppt_w"/>
                                          </p:val>
                                        </p:tav>
                                      </p:tavLst>
                                    </p:anim>
                                    <p:anim calcmode="lin" valueType="num">
                                      <p:cBhvr>
                                        <p:cTn id="8" dur="500" fill="hold"/>
                                        <p:tgtEl>
                                          <p:spTgt spid="28677"/>
                                        </p:tgtEl>
                                        <p:attrNameLst>
                                          <p:attrName>ppt_h</p:attrName>
                                        </p:attrNameLst>
                                      </p:cBhvr>
                                      <p:tavLst>
                                        <p:tav tm="0">
                                          <p:val>
                                            <p:fltVal val="0"/>
                                          </p:val>
                                        </p:tav>
                                        <p:tav tm="100000">
                                          <p:val>
                                            <p:strVal val="#ppt_h"/>
                                          </p:val>
                                        </p:tav>
                                      </p:tavLst>
                                    </p:anim>
                                    <p:anim calcmode="lin" valueType="num">
                                      <p:cBhvr>
                                        <p:cTn id="9" dur="500" fill="hold"/>
                                        <p:tgtEl>
                                          <p:spTgt spid="28677"/>
                                        </p:tgtEl>
                                        <p:attrNameLst>
                                          <p:attrName>style.rotation</p:attrName>
                                        </p:attrNameLst>
                                      </p:cBhvr>
                                      <p:tavLst>
                                        <p:tav tm="0">
                                          <p:val>
                                            <p:fltVal val="360"/>
                                          </p:val>
                                        </p:tav>
                                        <p:tav tm="100000">
                                          <p:val>
                                            <p:fltVal val="0"/>
                                          </p:val>
                                        </p:tav>
                                      </p:tavLst>
                                    </p:anim>
                                    <p:animEffect transition="in" filter="fade">
                                      <p:cBhvr>
                                        <p:cTn id="10" dur="500"/>
                                        <p:tgtEl>
                                          <p:spTgt spid="28677"/>
                                        </p:tgtEl>
                                      </p:cBhvr>
                                    </p:animEffect>
                                  </p:childTnLst>
                                </p:cTn>
                              </p:par>
                            </p:childTnLst>
                          </p:cTn>
                        </p:par>
                        <p:par>
                          <p:cTn id="11" fill="hold">
                            <p:stCondLst>
                              <p:cond delay="500"/>
                            </p:stCondLst>
                            <p:childTnLst>
                              <p:par>
                                <p:cTn id="12" presetID="17" presetClass="entr" presetSubtype="10" fill="hold" nodeType="afterEffect">
                                  <p:stCondLst>
                                    <p:cond delay="0"/>
                                  </p:stCondLst>
                                  <p:childTnLst>
                                    <p:set>
                                      <p:cBhvr>
                                        <p:cTn id="13" dur="1" fill="hold">
                                          <p:stCondLst>
                                            <p:cond delay="0"/>
                                          </p:stCondLst>
                                        </p:cTn>
                                        <p:tgtEl>
                                          <p:spTgt spid="28675"/>
                                        </p:tgtEl>
                                        <p:attrNameLst>
                                          <p:attrName>style.visibility</p:attrName>
                                        </p:attrNameLst>
                                      </p:cBhvr>
                                      <p:to>
                                        <p:strVal val="visible"/>
                                      </p:to>
                                    </p:set>
                                    <p:anim calcmode="lin" valueType="num">
                                      <p:cBhvr>
                                        <p:cTn id="14" dur="500" fill="hold"/>
                                        <p:tgtEl>
                                          <p:spTgt spid="28675"/>
                                        </p:tgtEl>
                                        <p:attrNameLst>
                                          <p:attrName>ppt_w</p:attrName>
                                        </p:attrNameLst>
                                      </p:cBhvr>
                                      <p:tavLst>
                                        <p:tav tm="0">
                                          <p:val>
                                            <p:fltVal val="0"/>
                                          </p:val>
                                        </p:tav>
                                        <p:tav tm="100000">
                                          <p:val>
                                            <p:strVal val="#ppt_w"/>
                                          </p:val>
                                        </p:tav>
                                      </p:tavLst>
                                    </p:anim>
                                    <p:anim calcmode="lin" valueType="num">
                                      <p:cBhvr>
                                        <p:cTn id="15" dur="500" fill="hold"/>
                                        <p:tgtEl>
                                          <p:spTgt spid="28675"/>
                                        </p:tgtEl>
                                        <p:attrNameLst>
                                          <p:attrName>ppt_h</p:attrName>
                                        </p:attrNameLst>
                                      </p:cBhvr>
                                      <p:tavLst>
                                        <p:tav tm="0">
                                          <p:val>
                                            <p:strVal val="#ppt_h"/>
                                          </p:val>
                                        </p:tav>
                                        <p:tav tm="100000">
                                          <p:val>
                                            <p:strVal val="#ppt_h"/>
                                          </p:val>
                                        </p:tav>
                                      </p:tavLst>
                                    </p:anim>
                                  </p:childTnLst>
                                </p:cTn>
                              </p:par>
                            </p:childTnLst>
                          </p:cTn>
                        </p:par>
                        <p:par>
                          <p:cTn id="16" fill="hold">
                            <p:stCondLst>
                              <p:cond delay="1000"/>
                            </p:stCondLst>
                            <p:childTnLst>
                              <p:par>
                                <p:cTn id="17" presetID="8"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amond(in)">
                                      <p:cBhvr>
                                        <p:cTn id="19" dur="2000"/>
                                        <p:tgtEl>
                                          <p:spTgt spid="8"/>
                                        </p:tgtEl>
                                      </p:cBhvr>
                                    </p:animEffect>
                                  </p:childTnLst>
                                </p:cTn>
                              </p:par>
                            </p:childTnLst>
                          </p:cTn>
                        </p:par>
                        <p:par>
                          <p:cTn id="20" fill="hold">
                            <p:stCondLst>
                              <p:cond delay="3000"/>
                            </p:stCondLst>
                            <p:childTnLst>
                              <p:par>
                                <p:cTn id="21" presetID="5" presetClass="entr" presetSubtype="1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heckerboard(across)">
                                      <p:cBhvr>
                                        <p:cTn id="23" dur="500"/>
                                        <p:tgtEl>
                                          <p:spTgt spid="5"/>
                                        </p:tgtEl>
                                      </p:cBhvr>
                                    </p:animEffect>
                                  </p:childTnLst>
                                </p:cTn>
                              </p:par>
                            </p:childTnLst>
                          </p:cTn>
                        </p:par>
                        <p:par>
                          <p:cTn id="24" fill="hold">
                            <p:stCondLst>
                              <p:cond delay="3500"/>
                            </p:stCondLst>
                            <p:childTnLst>
                              <p:par>
                                <p:cTn id="25" presetID="5" presetClass="entr" presetSubtype="1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heckerboard(across)">
                                      <p:cBhvr>
                                        <p:cTn id="27" dur="500"/>
                                        <p:tgtEl>
                                          <p:spTgt spid="6"/>
                                        </p:tgtEl>
                                      </p:cBhvr>
                                    </p:animEffect>
                                  </p:childTnLst>
                                </p:cTn>
                              </p:par>
                            </p:childTnLst>
                          </p:cTn>
                        </p:par>
                        <p:par>
                          <p:cTn id="28" fill="hold">
                            <p:stCondLst>
                              <p:cond delay="4000"/>
                            </p:stCondLst>
                            <p:childTnLst>
                              <p:par>
                                <p:cTn id="29" presetID="49" presetClass="entr" presetSubtype="0" decel="100000" fill="hold" nodeType="afterEffect">
                                  <p:stCondLst>
                                    <p:cond delay="0"/>
                                  </p:stCondLst>
                                  <p:childTnLst>
                                    <p:set>
                                      <p:cBhvr>
                                        <p:cTn id="30" dur="1" fill="hold">
                                          <p:stCondLst>
                                            <p:cond delay="0"/>
                                          </p:stCondLst>
                                        </p:cTn>
                                        <p:tgtEl>
                                          <p:spTgt spid="28674"/>
                                        </p:tgtEl>
                                        <p:attrNameLst>
                                          <p:attrName>style.visibility</p:attrName>
                                        </p:attrNameLst>
                                      </p:cBhvr>
                                      <p:to>
                                        <p:strVal val="visible"/>
                                      </p:to>
                                    </p:set>
                                    <p:anim calcmode="lin" valueType="num">
                                      <p:cBhvr>
                                        <p:cTn id="31" dur="500" fill="hold"/>
                                        <p:tgtEl>
                                          <p:spTgt spid="28674"/>
                                        </p:tgtEl>
                                        <p:attrNameLst>
                                          <p:attrName>ppt_w</p:attrName>
                                        </p:attrNameLst>
                                      </p:cBhvr>
                                      <p:tavLst>
                                        <p:tav tm="0">
                                          <p:val>
                                            <p:fltVal val="0"/>
                                          </p:val>
                                        </p:tav>
                                        <p:tav tm="100000">
                                          <p:val>
                                            <p:strVal val="#ppt_w"/>
                                          </p:val>
                                        </p:tav>
                                      </p:tavLst>
                                    </p:anim>
                                    <p:anim calcmode="lin" valueType="num">
                                      <p:cBhvr>
                                        <p:cTn id="32" dur="500" fill="hold"/>
                                        <p:tgtEl>
                                          <p:spTgt spid="28674"/>
                                        </p:tgtEl>
                                        <p:attrNameLst>
                                          <p:attrName>ppt_h</p:attrName>
                                        </p:attrNameLst>
                                      </p:cBhvr>
                                      <p:tavLst>
                                        <p:tav tm="0">
                                          <p:val>
                                            <p:fltVal val="0"/>
                                          </p:val>
                                        </p:tav>
                                        <p:tav tm="100000">
                                          <p:val>
                                            <p:strVal val="#ppt_h"/>
                                          </p:val>
                                        </p:tav>
                                      </p:tavLst>
                                    </p:anim>
                                    <p:anim calcmode="lin" valueType="num">
                                      <p:cBhvr>
                                        <p:cTn id="33" dur="500" fill="hold"/>
                                        <p:tgtEl>
                                          <p:spTgt spid="28674"/>
                                        </p:tgtEl>
                                        <p:attrNameLst>
                                          <p:attrName>style.rotation</p:attrName>
                                        </p:attrNameLst>
                                      </p:cBhvr>
                                      <p:tavLst>
                                        <p:tav tm="0">
                                          <p:val>
                                            <p:fltVal val="360"/>
                                          </p:val>
                                        </p:tav>
                                        <p:tav tm="100000">
                                          <p:val>
                                            <p:fltVal val="0"/>
                                          </p:val>
                                        </p:tav>
                                      </p:tavLst>
                                    </p:anim>
                                    <p:animEffect transition="in" filter="fade">
                                      <p:cBhvr>
                                        <p:cTn id="34"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P spid="5" grpId="0"/>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434" name="مستطيل 1"/>
          <p:cNvSpPr>
            <a:spLocks noChangeArrowheads="1"/>
          </p:cNvSpPr>
          <p:nvPr/>
        </p:nvSpPr>
        <p:spPr bwMode="auto">
          <a:xfrm>
            <a:off x="1714480" y="1714488"/>
            <a:ext cx="6019800" cy="3046988"/>
          </a:xfrm>
          <a:prstGeom prst="rect">
            <a:avLst/>
          </a:prstGeom>
          <a:noFill/>
          <a:ln w="9525">
            <a:noFill/>
            <a:miter lim="800000"/>
            <a:headEnd/>
            <a:tailEnd/>
          </a:ln>
        </p:spPr>
        <p:txBody>
          <a:bodyPr>
            <a:spAutoFit/>
          </a:bodyPr>
          <a:lstStyle/>
          <a:p>
            <a:pPr algn="justLow">
              <a:lnSpc>
                <a:spcPct val="150000"/>
              </a:lnSpc>
            </a:pPr>
            <a:r>
              <a:rPr lang="ar-SA" sz="3200" dirty="0" smtClean="0">
                <a:cs typeface="PT Bold Heading" pitchFamily="2" charset="-78"/>
              </a:rPr>
              <a:t>عندما </a:t>
            </a:r>
            <a:r>
              <a:rPr lang="ar-SA" sz="3200" dirty="0">
                <a:cs typeface="PT Bold Heading" pitchFamily="2" charset="-78"/>
              </a:rPr>
              <a:t>كان الوعاء فارغاً كانت حافة الوعاء تمنعك من رؤية قطعة النقود . </a:t>
            </a:r>
          </a:p>
          <a:p>
            <a:pPr algn="justLow">
              <a:lnSpc>
                <a:spcPct val="150000"/>
              </a:lnSpc>
            </a:pPr>
            <a:r>
              <a:rPr lang="ar-SA" sz="3200" dirty="0">
                <a:cs typeface="PT Bold Heading" pitchFamily="2" charset="-78"/>
              </a:rPr>
              <a:t>لكن امتلاء الوعاء بالماء </a:t>
            </a:r>
            <a:r>
              <a:rPr lang="ar-SA" sz="3200" dirty="0" err="1">
                <a:cs typeface="PT Bold Heading" pitchFamily="2" charset="-78"/>
              </a:rPr>
              <a:t>و</a:t>
            </a:r>
            <a:r>
              <a:rPr lang="ar-SA" sz="3200" dirty="0">
                <a:cs typeface="PT Bold Heading" pitchFamily="2" charset="-78"/>
              </a:rPr>
              <a:t> انكسار الضوء فيه سمح </a:t>
            </a:r>
            <a:r>
              <a:rPr lang="ar-SA" sz="3200" dirty="0" err="1">
                <a:cs typeface="PT Bold Heading" pitchFamily="2" charset="-78"/>
              </a:rPr>
              <a:t>لك</a:t>
            </a:r>
            <a:r>
              <a:rPr lang="ar-SA" sz="3200" dirty="0">
                <a:cs typeface="PT Bold Heading" pitchFamily="2" charset="-78"/>
              </a:rPr>
              <a:t> برؤية قطعة النقود. </a:t>
            </a:r>
          </a:p>
        </p:txBody>
      </p:sp>
      <p:sp>
        <p:nvSpPr>
          <p:cNvPr id="3" name="مستطيل 2"/>
          <p:cNvSpPr/>
          <p:nvPr/>
        </p:nvSpPr>
        <p:spPr>
          <a:xfrm>
            <a:off x="3357554" y="785794"/>
            <a:ext cx="3017173" cy="854080"/>
          </a:xfrm>
          <a:prstGeom prst="rect">
            <a:avLst/>
          </a:prstGeom>
        </p:spPr>
        <p:txBody>
          <a:bodyPr wrap="none">
            <a:spAutoFit/>
          </a:bodyPr>
          <a:lstStyle/>
          <a:p>
            <a:pPr algn="justLow">
              <a:lnSpc>
                <a:spcPct val="150000"/>
              </a:lnSpc>
            </a:pPr>
            <a:r>
              <a:rPr lang="ar-SA" sz="3600" dirty="0" smtClean="0">
                <a:solidFill>
                  <a:srgbClr val="CC0066"/>
                </a:solidFill>
                <a:cs typeface="PT Bold Heading" pitchFamily="2" charset="-78"/>
              </a:rPr>
              <a:t>مــاذا حــــدث ؟ </a:t>
            </a:r>
            <a:endParaRPr lang="ar-SA" sz="3600" dirty="0">
              <a:solidFill>
                <a:srgbClr val="CC0066"/>
              </a:solidFill>
              <a:cs typeface="PT Bold Heading" pitchFamily="2" charset="-78"/>
            </a:endParaRPr>
          </a:p>
        </p:txBody>
      </p:sp>
      <p:pic>
        <p:nvPicPr>
          <p:cNvPr id="47105" name="Picture 1" descr="Pencil_in_a_bowl_of_water"/>
          <p:cNvPicPr>
            <a:picLocks noChangeAspect="1" noChangeArrowheads="1"/>
          </p:cNvPicPr>
          <p:nvPr/>
        </p:nvPicPr>
        <p:blipFill>
          <a:blip r:embed="rId3"/>
          <a:srcRect/>
          <a:stretch>
            <a:fillRect/>
          </a:stretch>
        </p:blipFill>
        <p:spPr bwMode="auto">
          <a:xfrm>
            <a:off x="642910" y="4695846"/>
            <a:ext cx="2733675" cy="1733550"/>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17" presetClass="entr" presetSubtype="10" fill="hold" grpId="0" nodeType="afterEffect">
                                  <p:stCondLst>
                                    <p:cond delay="0"/>
                                  </p:stCondLst>
                                  <p:iterate type="wd">
                                    <p:tmPct val="10000"/>
                                  </p:iterate>
                                  <p:childTnLst>
                                    <p:set>
                                      <p:cBhvr>
                                        <p:cTn id="13" dur="1" fill="hold">
                                          <p:stCondLst>
                                            <p:cond delay="0"/>
                                          </p:stCondLst>
                                        </p:cTn>
                                        <p:tgtEl>
                                          <p:spTgt spid="18434"/>
                                        </p:tgtEl>
                                        <p:attrNameLst>
                                          <p:attrName>style.visibility</p:attrName>
                                        </p:attrNameLst>
                                      </p:cBhvr>
                                      <p:to>
                                        <p:strVal val="visible"/>
                                      </p:to>
                                    </p:set>
                                    <p:anim calcmode="lin" valueType="num">
                                      <p:cBhvr>
                                        <p:cTn id="14" dur="500" fill="hold"/>
                                        <p:tgtEl>
                                          <p:spTgt spid="18434"/>
                                        </p:tgtEl>
                                        <p:attrNameLst>
                                          <p:attrName>ppt_w</p:attrName>
                                        </p:attrNameLst>
                                      </p:cBhvr>
                                      <p:tavLst>
                                        <p:tav tm="0">
                                          <p:val>
                                            <p:fltVal val="0"/>
                                          </p:val>
                                        </p:tav>
                                        <p:tav tm="100000">
                                          <p:val>
                                            <p:strVal val="#ppt_w"/>
                                          </p:val>
                                        </p:tav>
                                      </p:tavLst>
                                    </p:anim>
                                    <p:anim calcmode="lin" valueType="num">
                                      <p:cBhvr>
                                        <p:cTn id="15" dur="500" fill="hold"/>
                                        <p:tgtEl>
                                          <p:spTgt spid="18434"/>
                                        </p:tgtEl>
                                        <p:attrNameLst>
                                          <p:attrName>ppt_h</p:attrName>
                                        </p:attrNameLst>
                                      </p:cBhvr>
                                      <p:tavLst>
                                        <p:tav tm="0">
                                          <p:val>
                                            <p:strVal val="#ppt_h"/>
                                          </p:val>
                                        </p:tav>
                                        <p:tav tm="100000">
                                          <p:val>
                                            <p:strVal val="#ppt_h"/>
                                          </p:val>
                                        </p:tav>
                                      </p:tavLst>
                                    </p:anim>
                                  </p:childTnLst>
                                </p:cTn>
                              </p:par>
                              <p:par>
                                <p:cTn id="16" presetID="17" presetClass="entr" presetSubtype="10" fill="hold" nodeType="withEffect">
                                  <p:stCondLst>
                                    <p:cond delay="0"/>
                                  </p:stCondLst>
                                  <p:childTnLst>
                                    <p:set>
                                      <p:cBhvr>
                                        <p:cTn id="17" dur="1" fill="hold">
                                          <p:stCondLst>
                                            <p:cond delay="0"/>
                                          </p:stCondLst>
                                        </p:cTn>
                                        <p:tgtEl>
                                          <p:spTgt spid="47105"/>
                                        </p:tgtEl>
                                        <p:attrNameLst>
                                          <p:attrName>style.visibility</p:attrName>
                                        </p:attrNameLst>
                                      </p:cBhvr>
                                      <p:to>
                                        <p:strVal val="visible"/>
                                      </p:to>
                                    </p:set>
                                    <p:anim calcmode="lin" valueType="num">
                                      <p:cBhvr>
                                        <p:cTn id="18" dur="500" fill="hold"/>
                                        <p:tgtEl>
                                          <p:spTgt spid="47105"/>
                                        </p:tgtEl>
                                        <p:attrNameLst>
                                          <p:attrName>ppt_w</p:attrName>
                                        </p:attrNameLst>
                                      </p:cBhvr>
                                      <p:tavLst>
                                        <p:tav tm="0">
                                          <p:val>
                                            <p:fltVal val="0"/>
                                          </p:val>
                                        </p:tav>
                                        <p:tav tm="100000">
                                          <p:val>
                                            <p:strVal val="#ppt_w"/>
                                          </p:val>
                                        </p:tav>
                                      </p:tavLst>
                                    </p:anim>
                                    <p:anim calcmode="lin" valueType="num">
                                      <p:cBhvr>
                                        <p:cTn id="19" dur="500" fill="hold"/>
                                        <p:tgtEl>
                                          <p:spTgt spid="4710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2143108" y="428604"/>
            <a:ext cx="5000660" cy="707886"/>
          </a:xfrm>
          <a:prstGeom prst="rect">
            <a:avLst/>
          </a:prstGeom>
          <a:noFill/>
          <a:ln w="9525">
            <a:noFill/>
            <a:miter lim="800000"/>
            <a:headEnd/>
            <a:tailEnd/>
          </a:ln>
        </p:spPr>
        <p:txBody>
          <a:bodyPr wrap="square" anchor="ctr">
            <a:spAutoFit/>
          </a:bodyPr>
          <a:lstStyle/>
          <a:p>
            <a:pPr algn="ctr"/>
            <a:r>
              <a:rPr lang="ar-SA" sz="4000" dirty="0">
                <a:ln>
                  <a:solidFill>
                    <a:schemeClr val="tx1"/>
                  </a:solidFill>
                </a:ln>
                <a:blipFill>
                  <a:blip r:embed="rId3"/>
                  <a:stretch>
                    <a:fillRect/>
                  </a:stretch>
                </a:blipFill>
                <a:cs typeface="PT Bold Heading" pitchFamily="2" charset="-78"/>
              </a:rPr>
              <a:t>قانون </a:t>
            </a:r>
            <a:r>
              <a:rPr lang="ar-SA" sz="4000" dirty="0" err="1">
                <a:ln>
                  <a:solidFill>
                    <a:schemeClr val="tx1"/>
                  </a:solidFill>
                </a:ln>
                <a:blipFill>
                  <a:blip r:embed="rId3"/>
                  <a:stretch>
                    <a:fillRect/>
                  </a:stretch>
                </a:blipFill>
                <a:cs typeface="PT Bold Heading" pitchFamily="2" charset="-78"/>
              </a:rPr>
              <a:t>سنل</a:t>
            </a:r>
            <a:r>
              <a:rPr lang="ar-SA" sz="4000" dirty="0">
                <a:ln>
                  <a:solidFill>
                    <a:schemeClr val="tx1"/>
                  </a:solidFill>
                </a:ln>
                <a:blipFill>
                  <a:blip r:embed="rId3"/>
                  <a:stretch>
                    <a:fillRect/>
                  </a:stretch>
                </a:blipFill>
                <a:cs typeface="PT Bold Heading" pitchFamily="2" charset="-78"/>
              </a:rPr>
              <a:t> في </a:t>
            </a:r>
            <a:r>
              <a:rPr lang="ar-SA" sz="4000" dirty="0" smtClean="0">
                <a:ln>
                  <a:solidFill>
                    <a:schemeClr val="tx1"/>
                  </a:solidFill>
                </a:ln>
                <a:blipFill>
                  <a:blip r:embed="rId3"/>
                  <a:stretch>
                    <a:fillRect/>
                  </a:stretch>
                </a:blipFill>
                <a:cs typeface="PT Bold Heading" pitchFamily="2" charset="-78"/>
              </a:rPr>
              <a:t>الانكسار</a:t>
            </a:r>
            <a:endParaRPr lang="ar-SA" sz="4000" dirty="0">
              <a:ln>
                <a:solidFill>
                  <a:schemeClr val="tx1"/>
                </a:solidFill>
              </a:ln>
              <a:blipFill>
                <a:blip r:embed="rId3"/>
                <a:stretch>
                  <a:fillRect/>
                </a:stretch>
              </a:blipFill>
              <a:cs typeface="PT Bold Heading" pitchFamily="2" charset="-78"/>
            </a:endParaRPr>
          </a:p>
        </p:txBody>
      </p:sp>
      <p:sp>
        <p:nvSpPr>
          <p:cNvPr id="10" name="Rectangle 4">
            <a:hlinkClick r:id="rId4" action="ppaction://hlinkfile"/>
          </p:cNvPr>
          <p:cNvSpPr>
            <a:spLocks noChangeArrowheads="1"/>
          </p:cNvSpPr>
          <p:nvPr/>
        </p:nvSpPr>
        <p:spPr bwMode="auto">
          <a:xfrm>
            <a:off x="4000496" y="1714488"/>
            <a:ext cx="4776782" cy="830997"/>
          </a:xfrm>
          <a:prstGeom prst="rect">
            <a:avLst/>
          </a:prstGeom>
          <a:noFill/>
          <a:ln w="9525">
            <a:noFill/>
            <a:miter lim="800000"/>
            <a:headEnd/>
            <a:tailEnd/>
          </a:ln>
        </p:spPr>
        <p:txBody>
          <a:bodyPr wrap="square" anchor="ctr">
            <a:spAutoFit/>
          </a:bodyPr>
          <a:lstStyle/>
          <a:p>
            <a:pPr algn="justLow"/>
            <a:r>
              <a:rPr lang="ar-SA" sz="2400" dirty="0" smtClean="0">
                <a:solidFill>
                  <a:schemeClr val="accent3">
                    <a:lumMod val="50000"/>
                  </a:schemeClr>
                </a:solidFill>
                <a:cs typeface="PT Bold Heading" pitchFamily="2" charset="-78"/>
              </a:rPr>
              <a:t>ما الذي </a:t>
            </a:r>
            <a:r>
              <a:rPr lang="ar-SA" sz="2400" dirty="0">
                <a:solidFill>
                  <a:schemeClr val="accent3">
                    <a:lumMod val="50000"/>
                  </a:schemeClr>
                </a:solidFill>
                <a:cs typeface="PT Bold Heading" pitchFamily="2" charset="-78"/>
              </a:rPr>
              <a:t>يحدث عندما تسقط حزمة ضوء بشكل مائل على سطح قطعه زجاج ؟</a:t>
            </a:r>
          </a:p>
        </p:txBody>
      </p:sp>
      <p:sp>
        <p:nvSpPr>
          <p:cNvPr id="13" name="مستطيل 12"/>
          <p:cNvSpPr>
            <a:spLocks noChangeArrowheads="1"/>
          </p:cNvSpPr>
          <p:nvPr/>
        </p:nvSpPr>
        <p:spPr bwMode="auto">
          <a:xfrm>
            <a:off x="4000496" y="2763838"/>
            <a:ext cx="4786346" cy="2954655"/>
          </a:xfrm>
          <a:prstGeom prst="rect">
            <a:avLst/>
          </a:prstGeom>
          <a:noFill/>
          <a:ln w="9525">
            <a:noFill/>
            <a:miter lim="800000"/>
            <a:headEnd/>
            <a:tailEnd/>
          </a:ln>
        </p:spPr>
        <p:txBody>
          <a:bodyPr wrap="square">
            <a:spAutoFit/>
          </a:bodyPr>
          <a:lstStyle/>
          <a:p>
            <a:pPr algn="justLow"/>
            <a:r>
              <a:rPr lang="ar-SA" sz="2400" dirty="0">
                <a:cs typeface="PT Bold Heading" pitchFamily="2" charset="-78"/>
              </a:rPr>
              <a:t>سينحرف الضوء عن مساره عند مروره بالحد الفاصل بين الهواء والزجاج .</a:t>
            </a:r>
          </a:p>
          <a:p>
            <a:pPr algn="justLow"/>
            <a:r>
              <a:rPr lang="ar-SA" sz="2400" dirty="0">
                <a:cs typeface="PT Bold Heading" pitchFamily="2" charset="-78"/>
              </a:rPr>
              <a:t>ويسمى ( انحراف الضوء عند مروره بين وسطين مختلفين في الكثافة الضوئية ) </a:t>
            </a:r>
            <a:endParaRPr lang="ar-SA" sz="2400" dirty="0" smtClean="0">
              <a:cs typeface="PT Bold Heading" pitchFamily="2" charset="-78"/>
            </a:endParaRPr>
          </a:p>
          <a:p>
            <a:pPr algn="ctr"/>
            <a:endParaRPr lang="ar-SA" sz="1600" dirty="0" smtClean="0">
              <a:solidFill>
                <a:srgbClr val="C00000"/>
              </a:solidFill>
              <a:cs typeface="PT Bold Heading" pitchFamily="2" charset="-78"/>
            </a:endParaRPr>
          </a:p>
          <a:p>
            <a:pPr algn="ctr"/>
            <a:r>
              <a:rPr lang="ar-SA" sz="3600" dirty="0" smtClean="0">
                <a:solidFill>
                  <a:srgbClr val="C00000"/>
                </a:solidFill>
                <a:cs typeface="PT Bold Heading" pitchFamily="2" charset="-78"/>
              </a:rPr>
              <a:t>الانكســــار </a:t>
            </a:r>
            <a:endParaRPr lang="ar-SA" sz="2400" dirty="0" smtClean="0">
              <a:solidFill>
                <a:srgbClr val="C00000"/>
              </a:solidFill>
              <a:cs typeface="PT Bold Heading" pitchFamily="2" charset="-78"/>
            </a:endParaRPr>
          </a:p>
          <a:p>
            <a:endParaRPr lang="ar-SA" sz="1400" dirty="0" smtClean="0">
              <a:solidFill>
                <a:srgbClr val="FF0000"/>
              </a:solidFill>
              <a:cs typeface="PT Bold Heading" pitchFamily="2" charset="-78"/>
            </a:endParaRPr>
          </a:p>
          <a:p>
            <a:r>
              <a:rPr lang="ar-SA" sz="2400" dirty="0" smtClean="0">
                <a:cs typeface="PT Bold Heading" pitchFamily="2" charset="-78"/>
              </a:rPr>
              <a:t>وهذا ما درسه رينيه ديكارت </a:t>
            </a:r>
            <a:r>
              <a:rPr lang="ar-SA" sz="2400" dirty="0" err="1" smtClean="0">
                <a:cs typeface="PT Bold Heading" pitchFamily="2" charset="-78"/>
              </a:rPr>
              <a:t>وسنل</a:t>
            </a:r>
            <a:r>
              <a:rPr lang="ar-SA" sz="2400" dirty="0" smtClean="0">
                <a:cs typeface="PT Bold Heading" pitchFamily="2" charset="-78"/>
              </a:rPr>
              <a:t> .</a:t>
            </a:r>
          </a:p>
        </p:txBody>
      </p:sp>
      <p:pic>
        <p:nvPicPr>
          <p:cNvPr id="46081" name="Picture 1" descr="10th%20grade%20feezia%20jor%20unit-1-1-Qanona%20alin3kas"/>
          <p:cNvPicPr>
            <a:picLocks noChangeAspect="1" noChangeArrowheads="1"/>
          </p:cNvPicPr>
          <p:nvPr/>
        </p:nvPicPr>
        <p:blipFill>
          <a:blip r:embed="rId5"/>
          <a:srcRect t="46906" r="55330" b="6189"/>
          <a:stretch>
            <a:fillRect/>
          </a:stretch>
        </p:blipFill>
        <p:spPr bwMode="auto">
          <a:xfrm>
            <a:off x="785786" y="1571612"/>
            <a:ext cx="2247904" cy="1839194"/>
          </a:xfrm>
          <a:prstGeom prst="rect">
            <a:avLst/>
          </a:prstGeom>
          <a:noFill/>
          <a:ln w="9525">
            <a:noFill/>
            <a:miter lim="800000"/>
            <a:headEnd/>
            <a:tailEnd/>
          </a:ln>
        </p:spPr>
      </p:pic>
      <p:pic>
        <p:nvPicPr>
          <p:cNvPr id="46082" name="Picture 2" descr="10th%20grade%20feezia%20jor%20unit-1-1-Qanona%20alin3kas"/>
          <p:cNvPicPr>
            <a:picLocks noChangeAspect="1" noChangeArrowheads="1"/>
          </p:cNvPicPr>
          <p:nvPr/>
        </p:nvPicPr>
        <p:blipFill>
          <a:blip r:embed="rId5"/>
          <a:srcRect l="44670" t="46906" b="6189"/>
          <a:stretch>
            <a:fillRect/>
          </a:stretch>
        </p:blipFill>
        <p:spPr bwMode="auto">
          <a:xfrm>
            <a:off x="357158" y="3929066"/>
            <a:ext cx="3000396" cy="1981913"/>
          </a:xfrm>
          <a:prstGeom prst="rect">
            <a:avLst/>
          </a:prstGeom>
          <a:noFill/>
          <a:ln w="9525">
            <a:noFill/>
            <a:miter lim="800000"/>
            <a:headEnd/>
            <a:tailEnd/>
          </a:ln>
        </p:spPr>
      </p:pic>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wd">
                                    <p:tmPct val="10000"/>
                                  </p:iterate>
                                  <p:childTnLst>
                                    <p:set>
                                      <p:cBhvr>
                                        <p:cTn id="6" dur="1" fill="hold">
                                          <p:stCondLst>
                                            <p:cond delay="0"/>
                                          </p:stCondLst>
                                        </p:cTn>
                                        <p:tgtEl>
                                          <p:spTgt spid="19458"/>
                                        </p:tgtEl>
                                        <p:attrNameLst>
                                          <p:attrName>style.visibility</p:attrName>
                                        </p:attrNameLst>
                                      </p:cBhvr>
                                      <p:to>
                                        <p:strVal val="visible"/>
                                      </p:to>
                                    </p:set>
                                    <p:anim by="(-#ppt_w*2)" calcmode="lin" valueType="num">
                                      <p:cBhvr rctx="PPT">
                                        <p:cTn id="7" dur="500" autoRev="1" fill="hold">
                                          <p:stCondLst>
                                            <p:cond delay="0"/>
                                          </p:stCondLst>
                                        </p:cTn>
                                        <p:tgtEl>
                                          <p:spTgt spid="19458"/>
                                        </p:tgtEl>
                                        <p:attrNameLst>
                                          <p:attrName>ppt_w</p:attrName>
                                        </p:attrNameLst>
                                      </p:cBhvr>
                                    </p:anim>
                                    <p:anim by="(#ppt_w*0.50)" calcmode="lin" valueType="num">
                                      <p:cBhvr>
                                        <p:cTn id="8" dur="500" decel="50000" autoRev="1" fill="hold">
                                          <p:stCondLst>
                                            <p:cond delay="0"/>
                                          </p:stCondLst>
                                        </p:cTn>
                                        <p:tgtEl>
                                          <p:spTgt spid="19458"/>
                                        </p:tgtEl>
                                        <p:attrNameLst>
                                          <p:attrName>ppt_x</p:attrName>
                                        </p:attrNameLst>
                                      </p:cBhvr>
                                    </p:anim>
                                    <p:anim from="(-#ppt_h/2)" to="(#ppt_y)" calcmode="lin" valueType="num">
                                      <p:cBhvr>
                                        <p:cTn id="9" dur="1000" fill="hold">
                                          <p:stCondLst>
                                            <p:cond delay="0"/>
                                          </p:stCondLst>
                                        </p:cTn>
                                        <p:tgtEl>
                                          <p:spTgt spid="19458"/>
                                        </p:tgtEl>
                                        <p:attrNameLst>
                                          <p:attrName>ppt_y</p:attrName>
                                        </p:attrNameLst>
                                      </p:cBhvr>
                                    </p:anim>
                                    <p:animRot by="21600000">
                                      <p:cBhvr>
                                        <p:cTn id="10" dur="1000" fill="hold">
                                          <p:stCondLst>
                                            <p:cond delay="0"/>
                                          </p:stCondLst>
                                        </p:cTn>
                                        <p:tgtEl>
                                          <p:spTgt spid="19458"/>
                                        </p:tgtEl>
                                        <p:attrNameLst>
                                          <p:attrName>r</p:attrName>
                                        </p:attrNameLst>
                                      </p:cBhvr>
                                    </p:animRot>
                                  </p:childTnLst>
                                </p:cTn>
                              </p:par>
                            </p:childTnLst>
                          </p:cTn>
                        </p:par>
                        <p:par>
                          <p:cTn id="11" fill="hold">
                            <p:stCondLst>
                              <p:cond delay="1300"/>
                            </p:stCondLst>
                            <p:childTnLst>
                              <p:par>
                                <p:cTn id="12" presetID="16" presetClass="entr" presetSubtype="2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Horizontal)">
                                      <p:cBhvr>
                                        <p:cTn id="14" dur="500"/>
                                        <p:tgtEl>
                                          <p:spTgt spid="10"/>
                                        </p:tgtEl>
                                      </p:cBhvr>
                                    </p:animEffect>
                                  </p:childTnLst>
                                </p:cTn>
                              </p:par>
                            </p:childTnLst>
                          </p:cTn>
                        </p:par>
                        <p:par>
                          <p:cTn id="15" fill="hold">
                            <p:stCondLst>
                              <p:cond delay="1800"/>
                            </p:stCondLst>
                            <p:childTnLst>
                              <p:par>
                                <p:cTn id="16" presetID="6" presetClass="entr" presetSubtype="16" fill="hold" nodeType="afterEffect">
                                  <p:stCondLst>
                                    <p:cond delay="0"/>
                                  </p:stCondLst>
                                  <p:childTnLst>
                                    <p:set>
                                      <p:cBhvr>
                                        <p:cTn id="17" dur="1" fill="hold">
                                          <p:stCondLst>
                                            <p:cond delay="0"/>
                                          </p:stCondLst>
                                        </p:cTn>
                                        <p:tgtEl>
                                          <p:spTgt spid="46081"/>
                                        </p:tgtEl>
                                        <p:attrNameLst>
                                          <p:attrName>style.visibility</p:attrName>
                                        </p:attrNameLst>
                                      </p:cBhvr>
                                      <p:to>
                                        <p:strVal val="visible"/>
                                      </p:to>
                                    </p:set>
                                    <p:animEffect transition="in" filter="circle(in)">
                                      <p:cBhvr>
                                        <p:cTn id="18" dur="2000"/>
                                        <p:tgtEl>
                                          <p:spTgt spid="46081"/>
                                        </p:tgtEl>
                                      </p:cBhvr>
                                    </p:animEffect>
                                  </p:childTnLst>
                                </p:cTn>
                              </p:par>
                            </p:childTnLst>
                          </p:cTn>
                        </p:par>
                        <p:par>
                          <p:cTn id="19" fill="hold">
                            <p:stCondLst>
                              <p:cond delay="3800"/>
                            </p:stCondLst>
                            <p:childTnLst>
                              <p:par>
                                <p:cTn id="20" presetID="5"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heckerboard(across)">
                                      <p:cBhvr>
                                        <p:cTn id="22" dur="500"/>
                                        <p:tgtEl>
                                          <p:spTgt spid="13"/>
                                        </p:tgtEl>
                                      </p:cBhvr>
                                    </p:animEffect>
                                  </p:childTnLst>
                                </p:cTn>
                              </p:par>
                            </p:childTnLst>
                          </p:cTn>
                        </p:par>
                        <p:par>
                          <p:cTn id="23" fill="hold">
                            <p:stCondLst>
                              <p:cond delay="4300"/>
                            </p:stCondLst>
                            <p:childTnLst>
                              <p:par>
                                <p:cTn id="24" presetID="17" presetClass="entr" presetSubtype="10" fill="hold" nodeType="afterEffect">
                                  <p:stCondLst>
                                    <p:cond delay="0"/>
                                  </p:stCondLst>
                                  <p:childTnLst>
                                    <p:set>
                                      <p:cBhvr>
                                        <p:cTn id="25" dur="1" fill="hold">
                                          <p:stCondLst>
                                            <p:cond delay="0"/>
                                          </p:stCondLst>
                                        </p:cTn>
                                        <p:tgtEl>
                                          <p:spTgt spid="46082"/>
                                        </p:tgtEl>
                                        <p:attrNameLst>
                                          <p:attrName>style.visibility</p:attrName>
                                        </p:attrNameLst>
                                      </p:cBhvr>
                                      <p:to>
                                        <p:strVal val="visible"/>
                                      </p:to>
                                    </p:set>
                                    <p:anim calcmode="lin" valueType="num">
                                      <p:cBhvr>
                                        <p:cTn id="26" dur="500" fill="hold"/>
                                        <p:tgtEl>
                                          <p:spTgt spid="46082"/>
                                        </p:tgtEl>
                                        <p:attrNameLst>
                                          <p:attrName>ppt_w</p:attrName>
                                        </p:attrNameLst>
                                      </p:cBhvr>
                                      <p:tavLst>
                                        <p:tav tm="0">
                                          <p:val>
                                            <p:fltVal val="0"/>
                                          </p:val>
                                        </p:tav>
                                        <p:tav tm="100000">
                                          <p:val>
                                            <p:strVal val="#ppt_w"/>
                                          </p:val>
                                        </p:tav>
                                      </p:tavLst>
                                    </p:anim>
                                    <p:anim calcmode="lin" valueType="num">
                                      <p:cBhvr>
                                        <p:cTn id="27" dur="500" fill="hold"/>
                                        <p:tgtEl>
                                          <p:spTgt spid="4608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0" grpId="0" autoUpdateAnimBg="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صورة 5" descr="refraction-of-light-two-medium.jpg"/>
          <p:cNvPicPr>
            <a:picLocks noChangeAspect="1"/>
          </p:cNvPicPr>
          <p:nvPr/>
        </p:nvPicPr>
        <p:blipFill>
          <a:blip r:embed="rId3"/>
          <a:srcRect/>
          <a:stretch>
            <a:fillRect/>
          </a:stretch>
        </p:blipFill>
        <p:spPr bwMode="auto">
          <a:xfrm>
            <a:off x="571472" y="1785926"/>
            <a:ext cx="3286148" cy="3929090"/>
          </a:xfrm>
          <a:prstGeom prst="rect">
            <a:avLst/>
          </a:prstGeom>
          <a:noFill/>
          <a:ln w="9525">
            <a:noFill/>
            <a:miter lim="800000"/>
            <a:headEnd/>
            <a:tailEnd/>
          </a:ln>
        </p:spPr>
      </p:pic>
      <p:sp>
        <p:nvSpPr>
          <p:cNvPr id="5" name="مستطيل 4"/>
          <p:cNvSpPr/>
          <p:nvPr/>
        </p:nvSpPr>
        <p:spPr>
          <a:xfrm>
            <a:off x="2351635" y="642918"/>
            <a:ext cx="6009979" cy="523220"/>
          </a:xfrm>
          <a:prstGeom prst="rect">
            <a:avLst/>
          </a:prstGeom>
        </p:spPr>
        <p:txBody>
          <a:bodyPr wrap="none">
            <a:spAutoFit/>
          </a:bodyPr>
          <a:lstStyle/>
          <a:p>
            <a:r>
              <a:rPr lang="ar-SA" sz="2800" dirty="0" smtClean="0">
                <a:solidFill>
                  <a:srgbClr val="008000"/>
                </a:solidFill>
                <a:cs typeface="PT Bold Heading" pitchFamily="2" charset="-78"/>
              </a:rPr>
              <a:t>من الرسم يمكننا التعرف على زاويتين هما :</a:t>
            </a:r>
            <a:endParaRPr lang="ar-SA" sz="2800" dirty="0">
              <a:solidFill>
                <a:srgbClr val="008000"/>
              </a:solidFill>
            </a:endParaRPr>
          </a:p>
        </p:txBody>
      </p:sp>
      <p:sp>
        <p:nvSpPr>
          <p:cNvPr id="6" name="مستطيل 5"/>
          <p:cNvSpPr/>
          <p:nvPr/>
        </p:nvSpPr>
        <p:spPr>
          <a:xfrm>
            <a:off x="4071934" y="1571612"/>
            <a:ext cx="4214810" cy="4195379"/>
          </a:xfrm>
          <a:prstGeom prst="rect">
            <a:avLst/>
          </a:prstGeom>
        </p:spPr>
        <p:txBody>
          <a:bodyPr wrap="square">
            <a:spAutoFit/>
          </a:bodyPr>
          <a:lstStyle/>
          <a:p>
            <a:pPr algn="justLow">
              <a:lnSpc>
                <a:spcPct val="150000"/>
              </a:lnSpc>
              <a:buNone/>
            </a:pPr>
            <a:r>
              <a:rPr lang="ar-SA" sz="2700" dirty="0" smtClean="0">
                <a:solidFill>
                  <a:srgbClr val="953F97"/>
                </a:solidFill>
                <a:cs typeface="PT Bold Heading" pitchFamily="2" charset="-78"/>
              </a:rPr>
              <a:t>زاوية السقوط   </a:t>
            </a:r>
            <a:r>
              <a:rPr lang="el-GR" sz="2700" dirty="0" smtClean="0">
                <a:solidFill>
                  <a:srgbClr val="953F97"/>
                </a:solidFill>
                <a:cs typeface="PT Bold Heading" pitchFamily="2" charset="-78"/>
              </a:rPr>
              <a:t>θ</a:t>
            </a:r>
            <a:r>
              <a:rPr lang="en-US" sz="2700" dirty="0" err="1" smtClean="0">
                <a:solidFill>
                  <a:srgbClr val="953F97"/>
                </a:solidFill>
                <a:cs typeface="PT Bold Heading" pitchFamily="2" charset="-78"/>
              </a:rPr>
              <a:t>i</a:t>
            </a:r>
            <a:r>
              <a:rPr lang="ar-SA" sz="2700" dirty="0" smtClean="0">
                <a:solidFill>
                  <a:srgbClr val="953F97"/>
                </a:solidFill>
                <a:cs typeface="PT Bold Heading" pitchFamily="2" charset="-78"/>
              </a:rPr>
              <a:t>  : </a:t>
            </a:r>
            <a:r>
              <a:rPr lang="ar-SA" sz="2700" dirty="0" smtClean="0">
                <a:cs typeface="PT Bold Heading" pitchFamily="2" charset="-78"/>
              </a:rPr>
              <a:t>وهي الزاوية المحصورة بين العمود المقام واتجاه الشعاع الساقط .</a:t>
            </a:r>
          </a:p>
          <a:p>
            <a:pPr algn="justLow">
              <a:lnSpc>
                <a:spcPct val="150000"/>
              </a:lnSpc>
              <a:buFont typeface="Wingdings 2" pitchFamily="18" charset="2"/>
              <a:buNone/>
            </a:pPr>
            <a:endParaRPr lang="ar-SA" dirty="0" smtClean="0">
              <a:cs typeface="PT Bold Heading" pitchFamily="2" charset="-78"/>
            </a:endParaRPr>
          </a:p>
          <a:p>
            <a:pPr algn="justLow">
              <a:lnSpc>
                <a:spcPct val="150000"/>
              </a:lnSpc>
              <a:buFont typeface="Wingdings 2" pitchFamily="18" charset="2"/>
              <a:buNone/>
            </a:pPr>
            <a:r>
              <a:rPr lang="ar-SA" sz="2700" dirty="0" smtClean="0">
                <a:solidFill>
                  <a:srgbClr val="953F97"/>
                </a:solidFill>
                <a:cs typeface="PT Bold Heading" pitchFamily="2" charset="-78"/>
              </a:rPr>
              <a:t>زاوية الانكسار </a:t>
            </a:r>
            <a:r>
              <a:rPr lang="el-GR" sz="2700" dirty="0" smtClean="0">
                <a:solidFill>
                  <a:srgbClr val="953F97"/>
                </a:solidFill>
                <a:cs typeface="PT Bold Heading" pitchFamily="2" charset="-78"/>
              </a:rPr>
              <a:t>θ</a:t>
            </a:r>
            <a:r>
              <a:rPr lang="en-US" sz="2700" dirty="0" smtClean="0">
                <a:solidFill>
                  <a:srgbClr val="953F97"/>
                </a:solidFill>
                <a:cs typeface="PT Bold Heading" pitchFamily="2" charset="-78"/>
              </a:rPr>
              <a:t>r </a:t>
            </a:r>
            <a:r>
              <a:rPr lang="ar-SA" sz="2700" dirty="0" smtClean="0">
                <a:solidFill>
                  <a:srgbClr val="953F97"/>
                </a:solidFill>
                <a:cs typeface="PT Bold Heading" pitchFamily="2" charset="-78"/>
              </a:rPr>
              <a:t> : </a:t>
            </a:r>
            <a:r>
              <a:rPr lang="ar-SA" sz="2700" dirty="0" smtClean="0">
                <a:cs typeface="PT Bold Heading" pitchFamily="2" charset="-78"/>
              </a:rPr>
              <a:t>هي الزاوية المحصورة بين العمود المقام واتجاه الشعاع المنكسر .</a:t>
            </a: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25" presetClass="entr" presetSubtype="0" fill="hold" grpId="0" nodeType="afterEffect">
                                  <p:stCondLst>
                                    <p:cond delay="0"/>
                                  </p:stCondLst>
                                  <p:iterate type="wd">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7" dur="1000" fill="hold"/>
                                        <p:tgtEl>
                                          <p:spTgt spid="6"/>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6"/>
                                        </p:tgtEl>
                                      </p:cBhvr>
                                    </p:animEffect>
                                  </p:childTnLst>
                                </p:cTn>
                              </p:par>
                              <p:par>
                                <p:cTn id="22" presetID="39" presetClass="entr" presetSubtype="0" accel="10000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5"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6"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7"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عنوان 3"/>
          <p:cNvSpPr>
            <a:spLocks noGrp="1"/>
          </p:cNvSpPr>
          <p:nvPr>
            <p:ph type="title"/>
          </p:nvPr>
        </p:nvSpPr>
        <p:spPr>
          <a:xfrm>
            <a:off x="500034" y="109558"/>
            <a:ext cx="8110566" cy="6248400"/>
          </a:xfrm>
        </p:spPr>
        <p:txBody>
          <a:bodyPr>
            <a:normAutofit/>
          </a:bodyPr>
          <a:lstStyle/>
          <a:p>
            <a:pPr algn="ctr">
              <a:defRPr/>
            </a:pPr>
            <a:r>
              <a:rPr lang="ar-SA" sz="2300" dirty="0" smtClean="0">
                <a:solidFill>
                  <a:srgbClr val="953F97"/>
                </a:solidFill>
                <a:cs typeface="PT Bold Heading" pitchFamily="2" charset="-78"/>
              </a:rPr>
              <a:t>وقد وجد </a:t>
            </a:r>
            <a:r>
              <a:rPr lang="ar-SA" sz="2300" dirty="0" err="1" smtClean="0">
                <a:solidFill>
                  <a:srgbClr val="953F97"/>
                </a:solidFill>
                <a:cs typeface="PT Bold Heading" pitchFamily="2" charset="-78"/>
              </a:rPr>
              <a:t>سنل</a:t>
            </a:r>
            <a:r>
              <a:rPr lang="ar-SA" sz="2300" dirty="0" smtClean="0">
                <a:solidFill>
                  <a:srgbClr val="953F97"/>
                </a:solidFill>
                <a:cs typeface="PT Bold Heading" pitchFamily="2" charset="-78"/>
              </a:rPr>
              <a:t> في عام 1621م  أنه عند مرور الضوء من الهواء الى وسط شفاف فإن جيب كل زاوية يرتبط مع المعادلة :</a:t>
            </a:r>
            <a:br>
              <a:rPr lang="ar-SA" sz="2300" dirty="0" smtClean="0">
                <a:solidFill>
                  <a:srgbClr val="953F97"/>
                </a:solidFill>
                <a:cs typeface="PT Bold Heading" pitchFamily="2" charset="-78"/>
              </a:rPr>
            </a:br>
            <a:r>
              <a:rPr lang="ar-SA" sz="2300" dirty="0" smtClean="0">
                <a:cs typeface="PT Bold Heading" pitchFamily="2" charset="-78"/>
              </a:rPr>
              <a:t/>
            </a:r>
            <a:br>
              <a:rPr lang="ar-SA" sz="2300" dirty="0" smtClean="0">
                <a:cs typeface="PT Bold Heading" pitchFamily="2" charset="-78"/>
              </a:rPr>
            </a:br>
            <a:r>
              <a:rPr lang="en-US" sz="2800" b="1" dirty="0" smtClean="0">
                <a:solidFill>
                  <a:srgbClr val="0711D7"/>
                </a:solidFill>
                <a:cs typeface="PT Bold Heading" pitchFamily="2" charset="-78"/>
              </a:rPr>
              <a:t>n = sin </a:t>
            </a:r>
            <a:r>
              <a:rPr lang="el-GR" sz="2800" b="1" dirty="0" smtClean="0">
                <a:solidFill>
                  <a:srgbClr val="0711D7"/>
                </a:solidFill>
                <a:cs typeface="PT Bold Heading" pitchFamily="2" charset="-78"/>
              </a:rPr>
              <a:t>θ</a:t>
            </a:r>
            <a:r>
              <a:rPr lang="en-US" sz="2800" b="1" dirty="0" smtClean="0">
                <a:solidFill>
                  <a:srgbClr val="0711D7"/>
                </a:solidFill>
                <a:cs typeface="PT Bold Heading" pitchFamily="2" charset="-78"/>
              </a:rPr>
              <a:t>1 / sin </a:t>
            </a:r>
            <a:r>
              <a:rPr lang="el-GR" sz="2800" b="1" dirty="0" smtClean="0">
                <a:solidFill>
                  <a:srgbClr val="0711D7"/>
                </a:solidFill>
                <a:cs typeface="PT Bold Heading" pitchFamily="2" charset="-78"/>
              </a:rPr>
              <a:t>θ</a:t>
            </a:r>
            <a:r>
              <a:rPr lang="en-US" sz="2800" b="1" dirty="0" smtClean="0">
                <a:solidFill>
                  <a:srgbClr val="0711D7"/>
                </a:solidFill>
                <a:cs typeface="PT Bold Heading" pitchFamily="2" charset="-78"/>
              </a:rPr>
              <a:t>2</a:t>
            </a:r>
            <a:r>
              <a:rPr lang="ar-SA" sz="2300" dirty="0" smtClean="0">
                <a:solidFill>
                  <a:schemeClr val="tx1"/>
                </a:solidFill>
                <a:cs typeface="PT Bold Heading" pitchFamily="2" charset="-78"/>
              </a:rPr>
              <a:t/>
            </a:r>
            <a:br>
              <a:rPr lang="ar-SA" sz="2300" dirty="0" smtClean="0">
                <a:solidFill>
                  <a:schemeClr val="tx1"/>
                </a:solidFill>
                <a:cs typeface="PT Bold Heading" pitchFamily="2" charset="-78"/>
              </a:rPr>
            </a:br>
            <a:r>
              <a:rPr lang="ar-SA" sz="2300" dirty="0" smtClean="0">
                <a:solidFill>
                  <a:schemeClr val="tx1"/>
                </a:solidFill>
                <a:cs typeface="PT Bold Heading" pitchFamily="2" charset="-78"/>
              </a:rPr>
              <a:t/>
            </a:r>
            <a:br>
              <a:rPr lang="ar-SA" sz="2300" dirty="0" smtClean="0">
                <a:solidFill>
                  <a:schemeClr val="tx1"/>
                </a:solidFill>
                <a:cs typeface="PT Bold Heading" pitchFamily="2" charset="-78"/>
              </a:rPr>
            </a:br>
            <a:r>
              <a:rPr lang="ar-SA" sz="2300" dirty="0" smtClean="0">
                <a:cs typeface="PT Bold Heading" pitchFamily="2" charset="-78"/>
              </a:rPr>
              <a:t>حيث  يسمى</a:t>
            </a:r>
            <a:r>
              <a:rPr lang="en-US" sz="2400" b="1" dirty="0" smtClean="0">
                <a:solidFill>
                  <a:srgbClr val="0711D7"/>
                </a:solidFill>
                <a:cs typeface="PT Bold Heading" pitchFamily="2" charset="-78"/>
              </a:rPr>
              <a:t>n  </a:t>
            </a:r>
            <a:r>
              <a:rPr lang="ar-SA" sz="2400" b="1" dirty="0" smtClean="0">
                <a:solidFill>
                  <a:srgbClr val="0711D7"/>
                </a:solidFill>
                <a:cs typeface="PT Bold Heading" pitchFamily="2" charset="-78"/>
              </a:rPr>
              <a:t> </a:t>
            </a:r>
            <a:r>
              <a:rPr lang="ar-SA" sz="2300" dirty="0" smtClean="0">
                <a:cs typeface="PT Bold Heading" pitchFamily="2" charset="-78"/>
              </a:rPr>
              <a:t>معامل الانكسار</a:t>
            </a:r>
            <a:br>
              <a:rPr lang="ar-SA" sz="2300" dirty="0" smtClean="0">
                <a:cs typeface="PT Bold Heading" pitchFamily="2" charset="-78"/>
              </a:rPr>
            </a:br>
            <a:r>
              <a:rPr lang="ar-SA" sz="2300" dirty="0" smtClean="0">
                <a:cs typeface="PT Bold Heading" pitchFamily="2" charset="-78"/>
              </a:rPr>
              <a:t/>
            </a:r>
            <a:br>
              <a:rPr lang="ar-SA" sz="2300" dirty="0" smtClean="0">
                <a:cs typeface="PT Bold Heading" pitchFamily="2" charset="-78"/>
              </a:rPr>
            </a:br>
            <a:r>
              <a:rPr lang="ar-SA" sz="2300" dirty="0" smtClean="0">
                <a:solidFill>
                  <a:srgbClr val="FF0000"/>
                </a:solidFill>
                <a:cs typeface="PT Bold Heading" pitchFamily="2" charset="-78"/>
              </a:rPr>
              <a:t>وبالتالي تم وضع قانون </a:t>
            </a:r>
            <a:r>
              <a:rPr lang="ar-SA" sz="2300" dirty="0" err="1" smtClean="0">
                <a:solidFill>
                  <a:srgbClr val="FF0000"/>
                </a:solidFill>
                <a:cs typeface="PT Bold Heading" pitchFamily="2" charset="-78"/>
              </a:rPr>
              <a:t>سنل</a:t>
            </a:r>
            <a:r>
              <a:rPr lang="ar-SA" sz="2300" dirty="0" smtClean="0">
                <a:solidFill>
                  <a:srgbClr val="FF0000"/>
                </a:solidFill>
                <a:cs typeface="PT Bold Heading" pitchFamily="2" charset="-78"/>
              </a:rPr>
              <a:t> في الانكسار </a:t>
            </a:r>
            <a:br>
              <a:rPr lang="ar-SA" sz="2300" dirty="0" smtClean="0">
                <a:solidFill>
                  <a:srgbClr val="FF0000"/>
                </a:solidFill>
                <a:cs typeface="PT Bold Heading" pitchFamily="2" charset="-78"/>
              </a:rPr>
            </a:br>
            <a:r>
              <a:rPr lang="ar-SA" sz="2300" dirty="0" smtClean="0">
                <a:cs typeface="PT Bold Heading" pitchFamily="2" charset="-78"/>
              </a:rPr>
              <a:t/>
            </a:r>
            <a:br>
              <a:rPr lang="ar-SA" sz="2300" dirty="0" smtClean="0">
                <a:cs typeface="PT Bold Heading" pitchFamily="2" charset="-78"/>
              </a:rPr>
            </a:br>
            <a:r>
              <a:rPr lang="en-US" sz="2800" b="1" dirty="0" smtClean="0">
                <a:solidFill>
                  <a:srgbClr val="0711D7"/>
                </a:solidFill>
                <a:cs typeface="PT Bold Heading" pitchFamily="2" charset="-78"/>
              </a:rPr>
              <a:t>n1 sin </a:t>
            </a:r>
            <a:r>
              <a:rPr lang="el-GR" sz="2800" b="1" dirty="0" smtClean="0">
                <a:solidFill>
                  <a:srgbClr val="0711D7"/>
                </a:solidFill>
                <a:cs typeface="PT Bold Heading" pitchFamily="2" charset="-78"/>
              </a:rPr>
              <a:t>θ</a:t>
            </a:r>
            <a:r>
              <a:rPr lang="en-US" sz="2800" b="1" dirty="0" smtClean="0">
                <a:solidFill>
                  <a:srgbClr val="0711D7"/>
                </a:solidFill>
                <a:cs typeface="PT Bold Heading" pitchFamily="2" charset="-78"/>
              </a:rPr>
              <a:t>1 = n2 sin </a:t>
            </a:r>
            <a:r>
              <a:rPr lang="el-GR" sz="2800" b="1" dirty="0" smtClean="0">
                <a:solidFill>
                  <a:srgbClr val="0711D7"/>
                </a:solidFill>
                <a:cs typeface="PT Bold Heading" pitchFamily="2" charset="-78"/>
              </a:rPr>
              <a:t>θ</a:t>
            </a:r>
            <a:r>
              <a:rPr lang="en-US" sz="2800" b="1" dirty="0" smtClean="0">
                <a:solidFill>
                  <a:srgbClr val="0711D7"/>
                </a:solidFill>
                <a:cs typeface="PT Bold Heading" pitchFamily="2" charset="-78"/>
              </a:rPr>
              <a:t>2</a:t>
            </a:r>
            <a:r>
              <a:rPr lang="ar-SA" sz="2300" dirty="0" smtClean="0">
                <a:solidFill>
                  <a:schemeClr val="tx1"/>
                </a:solidFill>
                <a:cs typeface="PT Bold Heading" pitchFamily="2" charset="-78"/>
              </a:rPr>
              <a:t/>
            </a:r>
            <a:br>
              <a:rPr lang="ar-SA" sz="2300" dirty="0" smtClean="0">
                <a:solidFill>
                  <a:schemeClr val="tx1"/>
                </a:solidFill>
                <a:cs typeface="PT Bold Heading" pitchFamily="2" charset="-78"/>
              </a:rPr>
            </a:br>
            <a:r>
              <a:rPr lang="ar-SA" sz="2300" dirty="0" smtClean="0">
                <a:cs typeface="PT Bold Heading" pitchFamily="2" charset="-78"/>
              </a:rPr>
              <a:t/>
            </a:r>
            <a:br>
              <a:rPr lang="ar-SA" sz="2300" dirty="0" smtClean="0">
                <a:cs typeface="PT Bold Heading" pitchFamily="2" charset="-78"/>
              </a:rPr>
            </a:br>
            <a:r>
              <a:rPr lang="ar-SA" sz="2300" dirty="0" smtClean="0">
                <a:cs typeface="PT Bold Heading" pitchFamily="2" charset="-78"/>
              </a:rPr>
              <a:t>( حاصل ضرب معامل انكسار الوسط الاول في جيب زاوية السقوط يساوي حاصل ضرب معامل انكسار الوسط الثاني في جيب زاوية الانكسار )</a:t>
            </a:r>
            <a:endParaRPr lang="ar-SA" sz="2300" dirty="0">
              <a:cs typeface="PT Bold Heading" pitchFamily="2" charset="-78"/>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wipe(down)">
                                      <p:cBhvr>
                                        <p:cTn id="7" dur="290">
                                          <p:stCondLst>
                                            <p:cond delay="0"/>
                                          </p:stCondLst>
                                        </p:cTn>
                                        <p:tgtEl>
                                          <p:spTgt spid="4"/>
                                        </p:tgtEl>
                                      </p:cBhvr>
                                    </p:animEffect>
                                    <p:anim calcmode="lin" valueType="num">
                                      <p:cBhvr>
                                        <p:cTn id="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3" dur="13">
                                          <p:stCondLst>
                                            <p:cond delay="325"/>
                                          </p:stCondLst>
                                        </p:cTn>
                                        <p:tgtEl>
                                          <p:spTgt spid="4"/>
                                        </p:tgtEl>
                                      </p:cBhvr>
                                      <p:to x="100000" y="60000"/>
                                    </p:animScale>
                                    <p:animScale>
                                      <p:cBhvr>
                                        <p:cTn id="14" dur="83" decel="50000">
                                          <p:stCondLst>
                                            <p:cond delay="338"/>
                                          </p:stCondLst>
                                        </p:cTn>
                                        <p:tgtEl>
                                          <p:spTgt spid="4"/>
                                        </p:tgtEl>
                                      </p:cBhvr>
                                      <p:to x="100000" y="100000"/>
                                    </p:animScale>
                                    <p:animScale>
                                      <p:cBhvr>
                                        <p:cTn id="15" dur="13">
                                          <p:stCondLst>
                                            <p:cond delay="656"/>
                                          </p:stCondLst>
                                        </p:cTn>
                                        <p:tgtEl>
                                          <p:spTgt spid="4"/>
                                        </p:tgtEl>
                                      </p:cBhvr>
                                      <p:to x="100000" y="80000"/>
                                    </p:animScale>
                                    <p:animScale>
                                      <p:cBhvr>
                                        <p:cTn id="16" dur="83" decel="50000">
                                          <p:stCondLst>
                                            <p:cond delay="669"/>
                                          </p:stCondLst>
                                        </p:cTn>
                                        <p:tgtEl>
                                          <p:spTgt spid="4"/>
                                        </p:tgtEl>
                                      </p:cBhvr>
                                      <p:to x="100000" y="100000"/>
                                    </p:animScale>
                                    <p:animScale>
                                      <p:cBhvr>
                                        <p:cTn id="17" dur="13">
                                          <p:stCondLst>
                                            <p:cond delay="821"/>
                                          </p:stCondLst>
                                        </p:cTn>
                                        <p:tgtEl>
                                          <p:spTgt spid="4"/>
                                        </p:tgtEl>
                                      </p:cBhvr>
                                      <p:to x="100000" y="90000"/>
                                    </p:animScale>
                                    <p:animScale>
                                      <p:cBhvr>
                                        <p:cTn id="18" dur="83" decel="50000">
                                          <p:stCondLst>
                                            <p:cond delay="834"/>
                                          </p:stCondLst>
                                        </p:cTn>
                                        <p:tgtEl>
                                          <p:spTgt spid="4"/>
                                        </p:tgtEl>
                                      </p:cBhvr>
                                      <p:to x="100000" y="100000"/>
                                    </p:animScale>
                                    <p:animScale>
                                      <p:cBhvr>
                                        <p:cTn id="19" dur="13">
                                          <p:stCondLst>
                                            <p:cond delay="904"/>
                                          </p:stCondLst>
                                        </p:cTn>
                                        <p:tgtEl>
                                          <p:spTgt spid="4"/>
                                        </p:tgtEl>
                                      </p:cBhvr>
                                      <p:to x="100000" y="95000"/>
                                    </p:animScale>
                                    <p:animScale>
                                      <p:cBhvr>
                                        <p:cTn id="20" dur="83" decel="50000">
                                          <p:stCondLst>
                                            <p:cond delay="917"/>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8195" name="Rectangle 3"/>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Calibri" pitchFamily="34" charset="0"/>
                <a:ea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8196"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929586" y="2143116"/>
            <a:ext cx="361950" cy="447675"/>
          </a:xfrm>
          <a:prstGeom prst="rect">
            <a:avLst/>
          </a:prstGeom>
          <a:noFill/>
        </p:spPr>
      </p:pic>
      <p:sp>
        <p:nvSpPr>
          <p:cNvPr id="819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8198"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929586" y="2857496"/>
            <a:ext cx="390525" cy="476250"/>
          </a:xfrm>
          <a:prstGeom prst="rect">
            <a:avLst/>
          </a:prstGeom>
          <a:noFill/>
        </p:spPr>
      </p:pic>
      <p:sp>
        <p:nvSpPr>
          <p:cNvPr id="820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8200" name="Picture 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929586" y="4357694"/>
            <a:ext cx="453497" cy="576064"/>
          </a:xfrm>
          <a:prstGeom prst="rect">
            <a:avLst/>
          </a:prstGeom>
          <a:noFill/>
        </p:spPr>
      </p:pic>
      <p:sp>
        <p:nvSpPr>
          <p:cNvPr id="820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8205"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8204" name="Picture 1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929586" y="3571876"/>
            <a:ext cx="514231" cy="642789"/>
          </a:xfrm>
          <a:prstGeom prst="rect">
            <a:avLst/>
          </a:prstGeom>
          <a:noFill/>
        </p:spPr>
      </p:pic>
      <p:pic>
        <p:nvPicPr>
          <p:cNvPr id="19" name="Picture 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000496" y="857232"/>
            <a:ext cx="4408291" cy="625599"/>
          </a:xfrm>
          <a:prstGeom prst="rect">
            <a:avLst/>
          </a:prstGeom>
          <a:solidFill>
            <a:srgbClr val="FFFF00"/>
          </a:solidFill>
        </p:spPr>
      </p:pic>
      <p:pic>
        <p:nvPicPr>
          <p:cNvPr id="9217" name="Picture 1"/>
          <p:cNvPicPr>
            <a:picLocks noChangeAspect="1" noChangeArrowheads="1"/>
          </p:cNvPicPr>
          <p:nvPr/>
        </p:nvPicPr>
        <p:blipFill>
          <a:blip r:embed="rId8" cstate="print"/>
          <a:srcRect l="25731" t="16703" r="59326" b="51797"/>
          <a:stretch>
            <a:fillRect/>
          </a:stretch>
        </p:blipFill>
        <p:spPr bwMode="auto">
          <a:xfrm>
            <a:off x="571472" y="500042"/>
            <a:ext cx="3286148" cy="5429288"/>
          </a:xfrm>
          <a:prstGeom prst="rect">
            <a:avLst/>
          </a:prstGeom>
          <a:noFill/>
          <a:ln w="9525">
            <a:noFill/>
            <a:miter lim="800000"/>
            <a:headEnd/>
            <a:tailEnd/>
          </a:ln>
        </p:spPr>
      </p:pic>
      <p:sp>
        <p:nvSpPr>
          <p:cNvPr id="16" name="مستطيل 15"/>
          <p:cNvSpPr/>
          <p:nvPr/>
        </p:nvSpPr>
        <p:spPr>
          <a:xfrm>
            <a:off x="4000496" y="2143116"/>
            <a:ext cx="3929058" cy="2677656"/>
          </a:xfrm>
          <a:prstGeom prst="rect">
            <a:avLst/>
          </a:prstGeom>
        </p:spPr>
        <p:txBody>
          <a:bodyPr wrap="square">
            <a:spAutoFit/>
          </a:bodyPr>
          <a:lstStyle/>
          <a:p>
            <a:pPr algn="justLow"/>
            <a:r>
              <a:rPr lang="ar-SA" sz="2400" dirty="0" smtClean="0">
                <a:cs typeface="PT Bold Heading" pitchFamily="2" charset="-78"/>
              </a:rPr>
              <a:t>معامل انكسار الوسط الأول.</a:t>
            </a:r>
            <a:endParaRPr lang="en-US" sz="2400" dirty="0" smtClean="0">
              <a:cs typeface="PT Bold Heading" pitchFamily="2" charset="-78"/>
            </a:endParaRPr>
          </a:p>
          <a:p>
            <a:pPr algn="justLow"/>
            <a:endParaRPr lang="ar-SA" sz="2400" dirty="0" smtClean="0">
              <a:cs typeface="PT Bold Heading" pitchFamily="2" charset="-78"/>
            </a:endParaRPr>
          </a:p>
          <a:p>
            <a:pPr algn="justLow"/>
            <a:r>
              <a:rPr lang="ar-SA" sz="2400" dirty="0" smtClean="0">
                <a:cs typeface="PT Bold Heading" pitchFamily="2" charset="-78"/>
              </a:rPr>
              <a:t>معامل انكسار الوسط الثاني.</a:t>
            </a:r>
            <a:endParaRPr lang="en-US" sz="2400" dirty="0" smtClean="0">
              <a:cs typeface="PT Bold Heading" pitchFamily="2" charset="-78"/>
            </a:endParaRPr>
          </a:p>
          <a:p>
            <a:pPr algn="justLow"/>
            <a:r>
              <a:rPr lang="ar-SA" sz="2400" dirty="0" smtClean="0">
                <a:cs typeface="PT Bold Heading" pitchFamily="2" charset="-78"/>
              </a:rPr>
              <a:t>    </a:t>
            </a:r>
          </a:p>
          <a:p>
            <a:pPr algn="justLow"/>
            <a:r>
              <a:rPr lang="ar-SA" sz="2400" dirty="0" smtClean="0">
                <a:cs typeface="PT Bold Heading" pitchFamily="2" charset="-78"/>
              </a:rPr>
              <a:t>زاوية السقوط.</a:t>
            </a:r>
            <a:endParaRPr lang="en-US" sz="2400" dirty="0" smtClean="0">
              <a:cs typeface="PT Bold Heading" pitchFamily="2" charset="-78"/>
            </a:endParaRPr>
          </a:p>
          <a:p>
            <a:pPr algn="justLow"/>
            <a:endParaRPr lang="ar-SA" sz="2400" dirty="0" smtClean="0">
              <a:cs typeface="PT Bold Heading" pitchFamily="2" charset="-78"/>
            </a:endParaRPr>
          </a:p>
          <a:p>
            <a:pPr algn="justLow"/>
            <a:r>
              <a:rPr lang="ar-SA" sz="2400" dirty="0" smtClean="0">
                <a:cs typeface="PT Bold Heading" pitchFamily="2" charset="-78"/>
              </a:rPr>
              <a:t>زاوية </a:t>
            </a:r>
            <a:r>
              <a:rPr lang="ar-SA" sz="2400" dirty="0" err="1" smtClean="0">
                <a:cs typeface="PT Bold Heading" pitchFamily="2" charset="-78"/>
              </a:rPr>
              <a:t>الإنكسار</a:t>
            </a:r>
            <a:r>
              <a:rPr lang="ar-SA" sz="2400" dirty="0" smtClean="0">
                <a:cs typeface="PT Bold Heading" pitchFamily="2" charset="-78"/>
              </a:rPr>
              <a:t> .</a:t>
            </a:r>
            <a:endParaRPr lang="ar-SA" sz="2400" dirty="0"/>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9217"/>
                                        </p:tgtEl>
                                        <p:attrNameLst>
                                          <p:attrName>style.visibility</p:attrName>
                                        </p:attrNameLst>
                                      </p:cBhvr>
                                      <p:to>
                                        <p:strVal val="visible"/>
                                      </p:to>
                                    </p:set>
                                    <p:animEffect transition="in" filter="wipe(up)">
                                      <p:cBhvr>
                                        <p:cTn id="11" dur="500"/>
                                        <p:tgtEl>
                                          <p:spTgt spid="9217"/>
                                        </p:tgtEl>
                                      </p:cBhvr>
                                    </p:animEffect>
                                  </p:childTnLst>
                                </p:cTn>
                              </p:par>
                            </p:childTnLst>
                          </p:cTn>
                        </p:par>
                        <p:par>
                          <p:cTn id="12" fill="hold">
                            <p:stCondLst>
                              <p:cond delay="1000"/>
                            </p:stCondLst>
                            <p:childTnLst>
                              <p:par>
                                <p:cTn id="13" presetID="48" presetClass="entr" presetSubtype="0" accel="50000" fill="hold" nodeType="afterEffect">
                                  <p:stCondLst>
                                    <p:cond delay="0"/>
                                  </p:stCondLst>
                                  <p:childTnLst>
                                    <p:set>
                                      <p:cBhvr>
                                        <p:cTn id="14" dur="1" fill="hold">
                                          <p:stCondLst>
                                            <p:cond delay="0"/>
                                          </p:stCondLst>
                                        </p:cTn>
                                        <p:tgtEl>
                                          <p:spTgt spid="8196"/>
                                        </p:tgtEl>
                                        <p:attrNameLst>
                                          <p:attrName>style.visibility</p:attrName>
                                        </p:attrNameLst>
                                      </p:cBhvr>
                                      <p:to>
                                        <p:strVal val="visible"/>
                                      </p:to>
                                    </p:set>
                                    <p:anim calcmode="lin" valueType="num">
                                      <p:cBhvr>
                                        <p:cTn id="15" dur="1000" fill="hold"/>
                                        <p:tgtEl>
                                          <p:spTgt spid="819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8196"/>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8196"/>
                                        </p:tgtEl>
                                        <p:attrNameLst>
                                          <p:attrName>ppt_y</p:attrName>
                                        </p:attrNameLst>
                                      </p:cBhvr>
                                      <p:tavLst>
                                        <p:tav tm="0">
                                          <p:val>
                                            <p:strVal val="#ppt_y"/>
                                          </p:val>
                                        </p:tav>
                                        <p:tav tm="100000">
                                          <p:val>
                                            <p:strVal val="#ppt_y"/>
                                          </p:val>
                                        </p:tav>
                                      </p:tavLst>
                                    </p:anim>
                                    <p:animEffect transition="in" filter="fade">
                                      <p:cBhvr>
                                        <p:cTn id="18" dur="1000"/>
                                        <p:tgtEl>
                                          <p:spTgt spid="8196"/>
                                        </p:tgtEl>
                                      </p:cBhvr>
                                    </p:animEffect>
                                  </p:childTnLst>
                                </p:cTn>
                              </p:par>
                            </p:childTnLst>
                          </p:cTn>
                        </p:par>
                        <p:par>
                          <p:cTn id="19" fill="hold">
                            <p:stCondLst>
                              <p:cond delay="2000"/>
                            </p:stCondLst>
                            <p:childTnLst>
                              <p:par>
                                <p:cTn id="20" presetID="48" presetClass="entr" presetSubtype="0" accel="50000" fill="hold" nodeType="afterEffect">
                                  <p:stCondLst>
                                    <p:cond delay="0"/>
                                  </p:stCondLst>
                                  <p:childTnLst>
                                    <p:set>
                                      <p:cBhvr>
                                        <p:cTn id="21" dur="1" fill="hold">
                                          <p:stCondLst>
                                            <p:cond delay="0"/>
                                          </p:stCondLst>
                                        </p:cTn>
                                        <p:tgtEl>
                                          <p:spTgt spid="8198"/>
                                        </p:tgtEl>
                                        <p:attrNameLst>
                                          <p:attrName>style.visibility</p:attrName>
                                        </p:attrNameLst>
                                      </p:cBhvr>
                                      <p:to>
                                        <p:strVal val="visible"/>
                                      </p:to>
                                    </p:set>
                                    <p:anim calcmode="lin" valueType="num">
                                      <p:cBhvr>
                                        <p:cTn id="22" dur="1000" fill="hold"/>
                                        <p:tgtEl>
                                          <p:spTgt spid="819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3" dur="1000" fill="hold"/>
                                        <p:tgtEl>
                                          <p:spTgt spid="8198"/>
                                        </p:tgtEl>
                                        <p:attrNameLst>
                                          <p:attrName>ppt_x</p:attrName>
                                        </p:attrNameLst>
                                      </p:cBhvr>
                                      <p:tavLst>
                                        <p:tav tm="0">
                                          <p:val>
                                            <p:fltVal val="-1"/>
                                          </p:val>
                                        </p:tav>
                                        <p:tav tm="50000">
                                          <p:val>
                                            <p:fltVal val="0.95"/>
                                          </p:val>
                                        </p:tav>
                                        <p:tav tm="100000">
                                          <p:val>
                                            <p:strVal val="#ppt_x"/>
                                          </p:val>
                                        </p:tav>
                                      </p:tavLst>
                                    </p:anim>
                                    <p:anim calcmode="lin" valueType="num">
                                      <p:cBhvr>
                                        <p:cTn id="24" dur="1000" fill="hold"/>
                                        <p:tgtEl>
                                          <p:spTgt spid="8198"/>
                                        </p:tgtEl>
                                        <p:attrNameLst>
                                          <p:attrName>ppt_y</p:attrName>
                                        </p:attrNameLst>
                                      </p:cBhvr>
                                      <p:tavLst>
                                        <p:tav tm="0">
                                          <p:val>
                                            <p:strVal val="#ppt_y"/>
                                          </p:val>
                                        </p:tav>
                                        <p:tav tm="100000">
                                          <p:val>
                                            <p:strVal val="#ppt_y"/>
                                          </p:val>
                                        </p:tav>
                                      </p:tavLst>
                                    </p:anim>
                                    <p:animEffect transition="in" filter="fade">
                                      <p:cBhvr>
                                        <p:cTn id="25" dur="1000"/>
                                        <p:tgtEl>
                                          <p:spTgt spid="8198"/>
                                        </p:tgtEl>
                                      </p:cBhvr>
                                    </p:animEffect>
                                  </p:childTnLst>
                                </p:cTn>
                              </p:par>
                            </p:childTnLst>
                          </p:cTn>
                        </p:par>
                        <p:par>
                          <p:cTn id="26" fill="hold">
                            <p:stCondLst>
                              <p:cond delay="3000"/>
                            </p:stCondLst>
                            <p:childTnLst>
                              <p:par>
                                <p:cTn id="27" presetID="48" presetClass="entr" presetSubtype="0" accel="50000" fill="hold" nodeType="afterEffect">
                                  <p:stCondLst>
                                    <p:cond delay="0"/>
                                  </p:stCondLst>
                                  <p:childTnLst>
                                    <p:set>
                                      <p:cBhvr>
                                        <p:cTn id="28" dur="1" fill="hold">
                                          <p:stCondLst>
                                            <p:cond delay="0"/>
                                          </p:stCondLst>
                                        </p:cTn>
                                        <p:tgtEl>
                                          <p:spTgt spid="8204"/>
                                        </p:tgtEl>
                                        <p:attrNameLst>
                                          <p:attrName>style.visibility</p:attrName>
                                        </p:attrNameLst>
                                      </p:cBhvr>
                                      <p:to>
                                        <p:strVal val="visible"/>
                                      </p:to>
                                    </p:set>
                                    <p:anim calcmode="lin" valueType="num">
                                      <p:cBhvr>
                                        <p:cTn id="29" dur="1000" fill="hold"/>
                                        <p:tgtEl>
                                          <p:spTgt spid="820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0" dur="1000" fill="hold"/>
                                        <p:tgtEl>
                                          <p:spTgt spid="8204"/>
                                        </p:tgtEl>
                                        <p:attrNameLst>
                                          <p:attrName>ppt_x</p:attrName>
                                        </p:attrNameLst>
                                      </p:cBhvr>
                                      <p:tavLst>
                                        <p:tav tm="0">
                                          <p:val>
                                            <p:fltVal val="-1"/>
                                          </p:val>
                                        </p:tav>
                                        <p:tav tm="50000">
                                          <p:val>
                                            <p:fltVal val="0.95"/>
                                          </p:val>
                                        </p:tav>
                                        <p:tav tm="100000">
                                          <p:val>
                                            <p:strVal val="#ppt_x"/>
                                          </p:val>
                                        </p:tav>
                                      </p:tavLst>
                                    </p:anim>
                                    <p:anim calcmode="lin" valueType="num">
                                      <p:cBhvr>
                                        <p:cTn id="31" dur="1000" fill="hold"/>
                                        <p:tgtEl>
                                          <p:spTgt spid="8204"/>
                                        </p:tgtEl>
                                        <p:attrNameLst>
                                          <p:attrName>ppt_y</p:attrName>
                                        </p:attrNameLst>
                                      </p:cBhvr>
                                      <p:tavLst>
                                        <p:tav tm="0">
                                          <p:val>
                                            <p:strVal val="#ppt_y"/>
                                          </p:val>
                                        </p:tav>
                                        <p:tav tm="100000">
                                          <p:val>
                                            <p:strVal val="#ppt_y"/>
                                          </p:val>
                                        </p:tav>
                                      </p:tavLst>
                                    </p:anim>
                                    <p:animEffect transition="in" filter="fade">
                                      <p:cBhvr>
                                        <p:cTn id="32" dur="1000"/>
                                        <p:tgtEl>
                                          <p:spTgt spid="8204"/>
                                        </p:tgtEl>
                                      </p:cBhvr>
                                    </p:animEffect>
                                  </p:childTnLst>
                                </p:cTn>
                              </p:par>
                            </p:childTnLst>
                          </p:cTn>
                        </p:par>
                        <p:par>
                          <p:cTn id="33" fill="hold">
                            <p:stCondLst>
                              <p:cond delay="4000"/>
                            </p:stCondLst>
                            <p:childTnLst>
                              <p:par>
                                <p:cTn id="34" presetID="48" presetClass="entr" presetSubtype="0" accel="50000" fill="hold" nodeType="afterEffect">
                                  <p:stCondLst>
                                    <p:cond delay="0"/>
                                  </p:stCondLst>
                                  <p:childTnLst>
                                    <p:set>
                                      <p:cBhvr>
                                        <p:cTn id="35" dur="1" fill="hold">
                                          <p:stCondLst>
                                            <p:cond delay="0"/>
                                          </p:stCondLst>
                                        </p:cTn>
                                        <p:tgtEl>
                                          <p:spTgt spid="8200"/>
                                        </p:tgtEl>
                                        <p:attrNameLst>
                                          <p:attrName>style.visibility</p:attrName>
                                        </p:attrNameLst>
                                      </p:cBhvr>
                                      <p:to>
                                        <p:strVal val="visible"/>
                                      </p:to>
                                    </p:set>
                                    <p:anim calcmode="lin" valueType="num">
                                      <p:cBhvr>
                                        <p:cTn id="36" dur="1000" fill="hold"/>
                                        <p:tgtEl>
                                          <p:spTgt spid="820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7" dur="1000" fill="hold"/>
                                        <p:tgtEl>
                                          <p:spTgt spid="8200"/>
                                        </p:tgtEl>
                                        <p:attrNameLst>
                                          <p:attrName>ppt_x</p:attrName>
                                        </p:attrNameLst>
                                      </p:cBhvr>
                                      <p:tavLst>
                                        <p:tav tm="0">
                                          <p:val>
                                            <p:fltVal val="-1"/>
                                          </p:val>
                                        </p:tav>
                                        <p:tav tm="50000">
                                          <p:val>
                                            <p:fltVal val="0.95"/>
                                          </p:val>
                                        </p:tav>
                                        <p:tav tm="100000">
                                          <p:val>
                                            <p:strVal val="#ppt_x"/>
                                          </p:val>
                                        </p:tav>
                                      </p:tavLst>
                                    </p:anim>
                                    <p:anim calcmode="lin" valueType="num">
                                      <p:cBhvr>
                                        <p:cTn id="38" dur="1000" fill="hold"/>
                                        <p:tgtEl>
                                          <p:spTgt spid="8200"/>
                                        </p:tgtEl>
                                        <p:attrNameLst>
                                          <p:attrName>ppt_y</p:attrName>
                                        </p:attrNameLst>
                                      </p:cBhvr>
                                      <p:tavLst>
                                        <p:tav tm="0">
                                          <p:val>
                                            <p:strVal val="#ppt_y"/>
                                          </p:val>
                                        </p:tav>
                                        <p:tav tm="100000">
                                          <p:val>
                                            <p:strVal val="#ppt_y"/>
                                          </p:val>
                                        </p:tav>
                                      </p:tavLst>
                                    </p:anim>
                                    <p:animEffect transition="in" filter="fade">
                                      <p:cBhvr>
                                        <p:cTn id="39" dur="1000"/>
                                        <p:tgtEl>
                                          <p:spTgt spid="8200"/>
                                        </p:tgtEl>
                                      </p:cBhvr>
                                    </p:animEffect>
                                  </p:childTnLst>
                                </p:cTn>
                              </p:par>
                            </p:childTnLst>
                          </p:cTn>
                        </p:par>
                        <p:par>
                          <p:cTn id="40" fill="hold">
                            <p:stCondLst>
                              <p:cond delay="5000"/>
                            </p:stCondLst>
                            <p:childTnLst>
                              <p:par>
                                <p:cTn id="41" presetID="48" presetClass="entr" presetSubtype="0" accel="5000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1000" fill="hold"/>
                                        <p:tgtEl>
                                          <p:spTgt spid="1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4" dur="1000" fill="hold"/>
                                        <p:tgtEl>
                                          <p:spTgt spid="16"/>
                                        </p:tgtEl>
                                        <p:attrNameLst>
                                          <p:attrName>ppt_x</p:attrName>
                                        </p:attrNameLst>
                                      </p:cBhvr>
                                      <p:tavLst>
                                        <p:tav tm="0">
                                          <p:val>
                                            <p:fltVal val="-1"/>
                                          </p:val>
                                        </p:tav>
                                        <p:tav tm="50000">
                                          <p:val>
                                            <p:fltVal val="0.95"/>
                                          </p:val>
                                        </p:tav>
                                        <p:tav tm="100000">
                                          <p:val>
                                            <p:strVal val="#ppt_x"/>
                                          </p:val>
                                        </p:tav>
                                      </p:tavLst>
                                    </p:anim>
                                    <p:anim calcmode="lin" valueType="num">
                                      <p:cBhvr>
                                        <p:cTn id="45" dur="1000" fill="hold"/>
                                        <p:tgtEl>
                                          <p:spTgt spid="16"/>
                                        </p:tgtEl>
                                        <p:attrNameLst>
                                          <p:attrName>ppt_y</p:attrName>
                                        </p:attrNameLst>
                                      </p:cBhvr>
                                      <p:tavLst>
                                        <p:tav tm="0">
                                          <p:val>
                                            <p:strVal val="#ppt_y"/>
                                          </p:val>
                                        </p:tav>
                                        <p:tav tm="100000">
                                          <p:val>
                                            <p:strVal val="#ppt_y"/>
                                          </p:val>
                                        </p:tav>
                                      </p:tavLst>
                                    </p:anim>
                                    <p:animEffect transition="in" filter="fade">
                                      <p:cBhvr>
                                        <p:cTn id="4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1038</TotalTime>
  <Words>1905</Words>
  <Application>Microsoft Office PowerPoint</Application>
  <PresentationFormat>عرض على الشاشة (3:4)‏</PresentationFormat>
  <Paragraphs>216</Paragraphs>
  <Slides>46</Slides>
  <Notes>0</Notes>
  <HiddenSlides>0</HiddenSlides>
  <MMClips>5</MMClips>
  <ScaleCrop>false</ScaleCrop>
  <HeadingPairs>
    <vt:vector size="4" baseType="variant">
      <vt:variant>
        <vt:lpstr>سمة</vt:lpstr>
      </vt:variant>
      <vt:variant>
        <vt:i4>1</vt:i4>
      </vt:variant>
      <vt:variant>
        <vt:lpstr>عناوين الشرائح</vt:lpstr>
      </vt:variant>
      <vt:variant>
        <vt:i4>46</vt:i4>
      </vt:variant>
    </vt:vector>
  </HeadingPairs>
  <TitlesOfParts>
    <vt:vector size="47" baseType="lpstr">
      <vt:lpstr>سمة Office</vt:lpstr>
      <vt:lpstr>الشريحة 1</vt:lpstr>
      <vt:lpstr>الشريحة 2</vt:lpstr>
      <vt:lpstr>الشريحة 3</vt:lpstr>
      <vt:lpstr>الشريحة 4</vt:lpstr>
      <vt:lpstr>الشريحة 5</vt:lpstr>
      <vt:lpstr>الشريحة 6</vt:lpstr>
      <vt:lpstr>الشريحة 7</vt:lpstr>
      <vt:lpstr>وقد وجد سنل في عام 1621م  أنه عند مرور الضوء من الهواء الى وسط شفاف فإن جيب كل زاوية يرتبط مع المعادلة :  n = sin θ1 / sin θ2  حيث  يسمىn   معامل الانكسار  وبالتالي تم وضع قانون سنل في الانكسار   n1 sin θ1 = n2 sin θ2  ( حاصل ضرب معامل انكسار الوسط الاول في جيب زاوية السقوط يساوي حاصل ضرب معامل انكسار الوسط الثاني في جيب زاوية الانكسار )</vt:lpstr>
      <vt:lpstr>الشريحة 9</vt:lpstr>
      <vt:lpstr>الشريحة 10</vt:lpstr>
      <vt:lpstr>الشريحة 11</vt:lpstr>
      <vt:lpstr>الشريحة 12</vt:lpstr>
      <vt:lpstr>الشريحة 13</vt:lpstr>
      <vt:lpstr>معامل الانكسار لوسط </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الشريحة 40</vt:lpstr>
      <vt:lpstr>الشريحة 41</vt:lpstr>
      <vt:lpstr>الشريحة 42</vt:lpstr>
      <vt:lpstr>الشريحة 43</vt:lpstr>
      <vt:lpstr>الشريحة 44</vt:lpstr>
      <vt:lpstr>الشريحة 45</vt:lpstr>
      <vt:lpstr>الشريحة 46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NM</dc:creator>
  <cp:lastModifiedBy>NM</cp:lastModifiedBy>
  <cp:revision>93</cp:revision>
  <dcterms:created xsi:type="dcterms:W3CDTF">2015-12-12T22:50:27Z</dcterms:created>
  <dcterms:modified xsi:type="dcterms:W3CDTF">2015-12-29T15:32:09Z</dcterms:modified>
</cp:coreProperties>
</file>