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83" r:id="rId2"/>
    <p:sldId id="304" r:id="rId3"/>
    <p:sldId id="257" r:id="rId4"/>
    <p:sldId id="258" r:id="rId5"/>
    <p:sldId id="284" r:id="rId6"/>
    <p:sldId id="259" r:id="rId7"/>
    <p:sldId id="260" r:id="rId8"/>
    <p:sldId id="285" r:id="rId9"/>
    <p:sldId id="261" r:id="rId10"/>
    <p:sldId id="286" r:id="rId11"/>
    <p:sldId id="287" r:id="rId12"/>
    <p:sldId id="262" r:id="rId13"/>
    <p:sldId id="305" r:id="rId14"/>
    <p:sldId id="288" r:id="rId15"/>
    <p:sldId id="289" r:id="rId16"/>
    <p:sldId id="290" r:id="rId17"/>
    <p:sldId id="264" r:id="rId18"/>
    <p:sldId id="291" r:id="rId19"/>
    <p:sldId id="265" r:id="rId20"/>
    <p:sldId id="303" r:id="rId21"/>
    <p:sldId id="266" r:id="rId22"/>
    <p:sldId id="267" r:id="rId23"/>
    <p:sldId id="268" r:id="rId24"/>
    <p:sldId id="296" r:id="rId25"/>
    <p:sldId id="297" r:id="rId26"/>
    <p:sldId id="293" r:id="rId27"/>
    <p:sldId id="292" r:id="rId28"/>
    <p:sldId id="294" r:id="rId29"/>
    <p:sldId id="295" r:id="rId30"/>
    <p:sldId id="272" r:id="rId31"/>
    <p:sldId id="273" r:id="rId32"/>
    <p:sldId id="274" r:id="rId33"/>
    <p:sldId id="298" r:id="rId34"/>
    <p:sldId id="299" r:id="rId35"/>
    <p:sldId id="301" r:id="rId36"/>
    <p:sldId id="302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64B00"/>
    <a:srgbClr val="663300"/>
    <a:srgbClr val="46352E"/>
    <a:srgbClr val="CC0066"/>
    <a:srgbClr val="D488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623B23F-B45C-452A-9483-09B3E40E7641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901D28-8E42-4A0E-B47B-2D4F96F0F34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758E-977A-40E4-912A-A00860470C22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A758E-977A-40E4-912A-A00860470C22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E81B4-B830-4593-A91F-11735B6CA550}" type="datetimeFigureOut">
              <a:rPr lang="ar-SA" smtClean="0"/>
              <a:pPr/>
              <a:t>25/02/1437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68A2-A6F7-43B1-89ED-D180C0AD825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87;&#1593;&#1577;%20&#1605;&#1608;&#1580;&#1577;%20&#1575;&#1604;&#1589;&#1608;&#1578;%20-%20&#1601;&#1610;&#1586;&#1610;&#1575;&#1569;%20&#1579;&#1575;&#1606;&#1610;%20&#1579;&#1575;&#1606;&#1608;&#1610;.wmv" TargetMode="Externa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89;&#1608;&#1578;%20&#1573;&#1607;&#1578;&#1586;&#1575;&#1586;%20&#1575;&#1604;&#1605;&#1591;&#1575;&#1591;.wmv" TargetMode="Externa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606;&#1588;&#1575;&#1591;%202%20-%20&#1585;&#1606;&#1610;&#1606;%20&#1588;&#1608;&#1603;&#1577;%20&#1605;&#1593;%20&#1593;&#1605;&#1608;&#1583;%20&#1605;&#1594;&#1604;&#1602;.wmv" TargetMode="Externa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606;&#1588;&#1575;&#1591;%202%20-%20&#1585;&#1606;&#1610;&#1606;%20&#1588;&#1608;&#1603;&#1577;%20&#1605;&#1593;%20&#1593;&#1605;&#1608;&#1583;%20&#1605;&#1601;&#1578;&#1608;&#1581;.wmv" TargetMode="Externa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89;&#1608;&#1578;%20&#1575;&#1607;&#1578;&#1586;&#1575;&#1586;%20&#1575;&#1604;&#1605;&#1587;&#1591;&#1585;&#1577;%20-%20&#1601;&#1610;&#1586;&#1610;&#1575;&#1569;%20&#1579;&#1575;&#1606;&#1610;%20&#1579;&#1575;&#1606;&#1608;&#1610;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1.pn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8;&#1583;&#1575;&#1582;&#1604;%20&#1575;&#1604;&#1589;&#1608;&#1578;%202%20-%20&#1601;&#1610;&#1586;&#1610;&#1575;&#1569;%20&#1579;&#1575;&#1606;&#1610;%20&#1579;&#1575;&#1606;&#1608;&#1610;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857752" y="2857496"/>
            <a:ext cx="3857652" cy="2928958"/>
          </a:xfrm>
          <a:prstGeom prst="rect">
            <a:avLst/>
          </a:prstGeom>
          <a:noFill/>
        </p:spPr>
        <p:txBody>
          <a:bodyPr wrap="square" rtlCol="1">
            <a:prstTxWarp prst="textCascad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ar-SA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cs typeface="PT Bold Heading" pitchFamily="2" charset="-78"/>
              </a:rPr>
              <a:t>الصوت</a:t>
            </a:r>
            <a:endParaRPr lang="ar-SA" sz="72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cs typeface="PT Bold Heading" pitchFamily="2" charset="-78"/>
            </a:endParaRPr>
          </a:p>
        </p:txBody>
      </p:sp>
      <p:pic>
        <p:nvPicPr>
          <p:cNvPr id="3" name="Picture 2" descr="1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101540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286380" y="2071678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الفصل الثامن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72132" y="526301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2 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الثاني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72066" y="5643578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chemeClr val="bg1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3074" name="Picture 2" descr="CAAB24B8"/>
          <p:cNvPicPr>
            <a:picLocks noChangeAspect="1" noChangeArrowheads="1"/>
          </p:cNvPicPr>
          <p:nvPr/>
        </p:nvPicPr>
        <p:blipFill>
          <a:blip r:embed="rId4"/>
          <a:srcRect l="7053" t="18922" r="45770" b="6964"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00360" y="176570"/>
            <a:ext cx="4314780" cy="8949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الأذن البشريــة</a:t>
            </a:r>
            <a:endParaRPr lang="ar-SA" sz="48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6626" name="Picture 2" descr="http://www.sehha.com/pedissues/AOM/ear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936" y="1214422"/>
            <a:ext cx="3287186" cy="4071966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4286248" y="1202842"/>
            <a:ext cx="450173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 تعد الأذن البشرية كاشفاً يستقبل موجات الضغط , ويحولها إلى نبضات كهربائية  حيث تدخل الموجات الصوتية القناة السمعية وتسبب الاهتزازات لغشاء طبلة الأذن ثم تنقل ثلاثة عظام دقيقة هذه الاهتزازات إلى سائل في القوقعة .</a:t>
            </a:r>
          </a:p>
          <a:p>
            <a:pPr algn="justLow"/>
            <a:r>
              <a:rPr lang="ar-SA" sz="220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  وتلتقط شعيرات دقيقة تبطن القوقعة الحلزونية ترددات معينة في السائل المتذبذب . فتنشط هذه الشعيرات الخلايا العصبية , والتي بدورها ترسل نبضات (سيالات عصبية) إلى الدماغ , وتولد الاحساس بالصوت</a:t>
            </a:r>
            <a:r>
              <a:rPr lang="en-US" sz="220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 </a:t>
            </a:r>
            <a:r>
              <a:rPr lang="ar-SA" sz="2200" dirty="0" smtClean="0">
                <a:ln w="190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.</a:t>
            </a:r>
            <a:endParaRPr lang="ar-SA" sz="2200" dirty="0">
              <a:ln w="190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5" name="صورة 4" descr="نشاط 1 أ - اهتزاز مواجات الصو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5286388"/>
            <a:ext cx="2374855" cy="1352098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0102" y="857232"/>
            <a:ext cx="3374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ar-SA" sz="4400" dirty="0" smtClean="0">
                <a:solidFill>
                  <a:srgbClr val="006600"/>
                </a:solidFill>
                <a:cs typeface="PT Bold Heading" pitchFamily="2" charset="-78"/>
              </a:rPr>
              <a:t>إدراك ( تمييز ) </a:t>
            </a:r>
          </a:p>
          <a:p>
            <a:pPr algn="ctr"/>
            <a:r>
              <a:rPr lang="ar-SA" sz="4400" dirty="0" smtClean="0">
                <a:solidFill>
                  <a:srgbClr val="006600"/>
                </a:solidFill>
                <a:cs typeface="PT Bold Heading" pitchFamily="2" charset="-78"/>
              </a:rPr>
              <a:t>الصوت</a:t>
            </a:r>
            <a:endParaRPr lang="ar-SA" sz="4400" dirty="0">
              <a:solidFill>
                <a:srgbClr val="006600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388" y="2945311"/>
            <a:ext cx="2198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حدة الصوت :</a:t>
            </a:r>
            <a:endParaRPr lang="ar-SA" sz="3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00100" y="3802567"/>
            <a:ext cx="765304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buFont typeface="Wingdings" pitchFamily="2" charset="2"/>
              <a:buChar char="v"/>
            </a:pPr>
            <a:r>
              <a:rPr lang="ar-SA" sz="2200" dirty="0" smtClean="0">
                <a:cs typeface="PT Bold Heading" pitchFamily="2" charset="-78"/>
              </a:rPr>
              <a:t>حدة الصوت الذي نسمعه تعتمد على تردد الاهتزاز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44878" y="4374071"/>
            <a:ext cx="799908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buFont typeface="Wingdings" pitchFamily="2" charset="2"/>
              <a:buChar char="v"/>
            </a:pPr>
            <a:r>
              <a:rPr lang="ar-SA" sz="2200" dirty="0" smtClean="0">
                <a:cs typeface="PT Bold Heading" pitchFamily="2" charset="-78"/>
              </a:rPr>
              <a:t>مدى تردد الصوت الذي يسمعه الإنسان من  </a:t>
            </a:r>
            <a:r>
              <a:rPr lang="en-US" sz="2200" dirty="0" smtClean="0">
                <a:cs typeface="PT Bold Heading" pitchFamily="2" charset="-78"/>
              </a:rPr>
              <a:t>HZ</a:t>
            </a:r>
            <a:r>
              <a:rPr lang="ar-SA" sz="2200" dirty="0" smtClean="0">
                <a:cs typeface="PT Bold Heading" pitchFamily="2" charset="-78"/>
              </a:rPr>
              <a:t>(</a:t>
            </a:r>
            <a:r>
              <a:rPr lang="en-US" sz="2200" dirty="0" smtClean="0">
                <a:cs typeface="PT Bold Heading" pitchFamily="2" charset="-78"/>
              </a:rPr>
              <a:t>20  -   16000</a:t>
            </a:r>
            <a:r>
              <a:rPr lang="ar-SA" sz="2200" dirty="0" smtClean="0">
                <a:cs typeface="PT Bold Heading" pitchFamily="2" charset="-78"/>
              </a:rPr>
              <a:t>)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1472" y="4945575"/>
            <a:ext cx="8109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buFont typeface="Wingdings" pitchFamily="2" charset="2"/>
              <a:buChar char="v"/>
            </a:pPr>
            <a:r>
              <a:rPr lang="ar-SA" sz="2200" dirty="0" smtClean="0">
                <a:cs typeface="PT Bold Heading" pitchFamily="2" charset="-78"/>
              </a:rPr>
              <a:t>كلما كبر الإنسان بالعمر قل التردد الذي يمكن سماعه فعندما يكون </a:t>
            </a:r>
            <a:r>
              <a:rPr lang="ar-SA" sz="2200" dirty="0" err="1" smtClean="0">
                <a:cs typeface="PT Bold Heading" pitchFamily="2" charset="-78"/>
              </a:rPr>
              <a:t>ب</a:t>
            </a:r>
            <a:r>
              <a:rPr lang="ar-SA" sz="2200" dirty="0" smtClean="0">
                <a:cs typeface="PT Bold Heading" pitchFamily="2" charset="-78"/>
              </a:rPr>
              <a:t> </a:t>
            </a:r>
            <a:r>
              <a:rPr lang="en-US" sz="2200" dirty="0" smtClean="0">
                <a:cs typeface="PT Bold Heading" pitchFamily="2" charset="-78"/>
              </a:rPr>
              <a:t>70</a:t>
            </a:r>
            <a:r>
              <a:rPr lang="ar-SA" sz="2200" dirty="0" smtClean="0">
                <a:cs typeface="PT Bold Heading" pitchFamily="2" charset="-78"/>
              </a:rPr>
              <a:t>من العمر لا يسمع ترددات أكبر من </a:t>
            </a:r>
            <a:r>
              <a:rPr lang="en-US" sz="2200" dirty="0" smtClean="0">
                <a:cs typeface="PT Bold Heading" pitchFamily="2" charset="-78"/>
              </a:rPr>
              <a:t>8000HZ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9" name="صورة 8" descr="sout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938339"/>
            <a:ext cx="4095750" cy="170497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000628" y="4286256"/>
            <a:ext cx="38924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في المقطع السابق ما أثر تغيّر السعة ؟</a:t>
            </a:r>
            <a:endParaRPr lang="ar-SA" sz="2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43042" y="4776156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>
                <a:cs typeface="PT Bold Heading" pitchFamily="2" charset="-78"/>
              </a:rPr>
              <a:t>إ</a:t>
            </a:r>
            <a:r>
              <a:rPr lang="ar-SA" sz="2000" dirty="0" smtClean="0">
                <a:cs typeface="PT Bold Heading" pitchFamily="2" charset="-78"/>
              </a:rPr>
              <a:t>نّ زيادة سعة الموجة الصوتية يعني تغيّر مقدار التضاغط والتخلخل ( عُلو الصوت ) مع زيادة السعة .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إنّ الأذن البشرية حساسة جدا لتغيرات الضغط في الموجة الصوتية ، حيث أنّها تتحسس سعات موجات ضغط قيمتها أقل من واحد من المليار من الضغط الجوي ، ومثال ذلك الشعور بتغيّر الضغط على الأذن عند الصعود إلى قمة جبل 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5" name="سعة موجة الصوت - فيزياء ثاني ثانو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00430" y="642918"/>
            <a:ext cx="4540972" cy="307183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286380" y="714356"/>
            <a:ext cx="3354928" cy="397031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 smtClean="0">
                <a:cs typeface="PT Bold Heading" pitchFamily="2" charset="-78"/>
              </a:rPr>
              <a:t>ولأن البشر يستطيعون تحسس مدى واسع من تغيرات الضغط لذا تقاس هذه السعات على مقياس لوغاريتمي يسمى مستوى الصوت ووحدة قياسه </a:t>
            </a:r>
            <a:r>
              <a:rPr lang="ar-SA" sz="2400" dirty="0" err="1" smtClean="0">
                <a:cs typeface="PT Bold Heading" pitchFamily="2" charset="-78"/>
              </a:rPr>
              <a:t>الديسبل</a:t>
            </a:r>
            <a:r>
              <a:rPr lang="ar-SA" sz="2400" dirty="0" smtClean="0">
                <a:cs typeface="PT Bold Heading" pitchFamily="2" charset="-78"/>
              </a:rPr>
              <a:t>(</a:t>
            </a:r>
            <a:r>
              <a:rPr lang="en-US" sz="2400" dirty="0" smtClean="0">
                <a:cs typeface="PT Bold Heading" pitchFamily="2" charset="-78"/>
              </a:rPr>
              <a:t>dB</a:t>
            </a:r>
            <a:r>
              <a:rPr lang="ar-SA" sz="2400" dirty="0" smtClean="0">
                <a:cs typeface="PT Bold Heading" pitchFamily="2" charset="-78"/>
              </a:rPr>
              <a:t>)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6" name="Picture 14" descr="http://www.mawsoah.net/getimage.asp?15_180755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85794"/>
            <a:ext cx="3295356" cy="571504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5357818" y="5357826"/>
            <a:ext cx="32146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 typeface="Wingdings" pitchFamily="2" charset="2"/>
              <a:buChar char="v"/>
            </a:pPr>
            <a:r>
              <a:rPr lang="ar-SA" sz="2300" dirty="0" smtClean="0">
                <a:solidFill>
                  <a:srgbClr val="C00000"/>
                </a:solidFill>
                <a:cs typeface="PT Bold Heading" pitchFamily="2" charset="-78"/>
              </a:rPr>
              <a:t> علو الصوت يعتمد على سعة موجة الضغط .</a:t>
            </a:r>
            <a:endParaRPr lang="ar-SA" sz="2300" dirty="0">
              <a:solidFill>
                <a:srgbClr val="C0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57422" y="214290"/>
            <a:ext cx="4308145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تأثيـــر </a:t>
            </a:r>
            <a:r>
              <a:rPr lang="ar-SA" sz="4400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دوبلـــر</a:t>
            </a:r>
            <a:endParaRPr lang="ar-SA" sz="4400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57554" y="1338256"/>
            <a:ext cx="5355192" cy="8002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>
              <a:buFont typeface="Wingdings" pitchFamily="2" charset="2"/>
              <a:buChar char="v"/>
            </a:pPr>
            <a:r>
              <a:rPr lang="ar-SA" sz="2300" dirty="0" smtClean="0">
                <a:cs typeface="PT Bold Heading" pitchFamily="2" charset="-78"/>
              </a:rPr>
              <a:t>هل لاحظت أن </a:t>
            </a:r>
            <a:r>
              <a:rPr lang="ar-SA" sz="2300" dirty="0" err="1" smtClean="0">
                <a:cs typeface="PT Bold Heading" pitchFamily="2" charset="-78"/>
              </a:rPr>
              <a:t>حدة</a:t>
            </a:r>
            <a:r>
              <a:rPr lang="ar-SA" sz="2300" dirty="0" smtClean="0">
                <a:cs typeface="PT Bold Heading" pitchFamily="2" charset="-78"/>
              </a:rPr>
              <a:t> صوت سيارة الإسعاف تتغير مع مرور المركبة بجانبك؟</a:t>
            </a:r>
            <a:endParaRPr lang="ar-SA" sz="23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2714620"/>
            <a:ext cx="8465594" cy="8002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>
              <a:buFont typeface="Wingdings" pitchFamily="2" charset="2"/>
              <a:buChar char="v"/>
            </a:pPr>
            <a:r>
              <a:rPr lang="ar-SA" sz="2300" dirty="0" smtClean="0">
                <a:cs typeface="PT Bold Heading" pitchFamily="2" charset="-78"/>
              </a:rPr>
              <a:t>تزداد حدة الصوت باقتراب المركبة وتتناقص حدة الصوت بابتعادها عنك بسبب تغير التردد وهذا التغير يسمى تأثير </a:t>
            </a:r>
            <a:r>
              <a:rPr lang="ar-SA" sz="2300" dirty="0" err="1" smtClean="0">
                <a:cs typeface="PT Bold Heading" pitchFamily="2" charset="-78"/>
              </a:rPr>
              <a:t>دوبلر</a:t>
            </a:r>
            <a:endParaRPr lang="ar-SA" sz="23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8628" y="5802831"/>
            <a:ext cx="835821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فعندما يتحرك مصدر الصوت تنتشر الموجات المنبعثة من المصدر في دوائر مركزها المصدر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19458" name="Picture 2" descr="http://www.marefa.org/images/thumb/7/7f/Doppler-effect-two-police-cars-diagram.png/350px-Doppler-effect-two-police-cars-dia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643314"/>
            <a:ext cx="6072230" cy="2000264"/>
          </a:xfrm>
          <a:prstGeom prst="rect">
            <a:avLst/>
          </a:prstGeom>
          <a:noFill/>
        </p:spPr>
      </p:pic>
      <p:pic>
        <p:nvPicPr>
          <p:cNvPr id="19459" name="Picture 3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23942"/>
            <a:ext cx="2820418" cy="13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0" name="Picture 18" descr="C:\Users\Harith\Desktop\Untitled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57043" y="1357298"/>
            <a:ext cx="4572411" cy="1460191"/>
          </a:xfrm>
          <a:prstGeom prst="rect">
            <a:avLst/>
          </a:prstGeom>
          <a:noFill/>
        </p:spPr>
      </p:pic>
      <p:sp>
        <p:nvSpPr>
          <p:cNvPr id="24" name="مربع نص 23"/>
          <p:cNvSpPr txBox="1"/>
          <p:nvPr/>
        </p:nvSpPr>
        <p:spPr>
          <a:xfrm>
            <a:off x="3714744" y="3243379"/>
            <a:ext cx="4786346" cy="30431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cs typeface="PT Bold Heading" pitchFamily="2" charset="-78"/>
              </a:rPr>
              <a:t>  </a:t>
            </a:r>
            <a:r>
              <a:rPr lang="en-US" sz="2600" b="1" dirty="0" smtClean="0">
                <a:solidFill>
                  <a:srgbClr val="C00000"/>
                </a:solidFill>
                <a:cs typeface="PT Bold Heading" pitchFamily="2" charset="-78"/>
              </a:rPr>
              <a:t> :V</a:t>
            </a:r>
            <a:r>
              <a:rPr lang="en-US" sz="2600" dirty="0" smtClean="0">
                <a:cs typeface="PT Bold Heading" pitchFamily="2" charset="-78"/>
              </a:rPr>
              <a:t> </a:t>
            </a:r>
            <a:r>
              <a:rPr lang="ar-SA" sz="2600" dirty="0" smtClean="0">
                <a:cs typeface="PT Bold Heading" pitchFamily="2" charset="-78"/>
              </a:rPr>
              <a:t>السرعة المتجهة لموجه الصوت .</a:t>
            </a: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C00000"/>
                </a:solidFill>
                <a:cs typeface="PT Bold Heading" pitchFamily="2" charset="-78"/>
              </a:rPr>
              <a:t>vd</a:t>
            </a:r>
            <a:r>
              <a:rPr lang="en-US" sz="2600" b="1" dirty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2600" b="1" dirty="0">
                <a:solidFill>
                  <a:srgbClr val="C00000"/>
                </a:solidFill>
                <a:cs typeface="PT Bold Heading" pitchFamily="2" charset="-78"/>
              </a:rPr>
              <a:t>: </a:t>
            </a:r>
            <a:r>
              <a:rPr lang="ar-SA" sz="2600" dirty="0" smtClean="0">
                <a:cs typeface="PT Bold Heading" pitchFamily="2" charset="-78"/>
              </a:rPr>
              <a:t>السرعة المتجهة للمراقب .</a:t>
            </a: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C00000"/>
                </a:solidFill>
                <a:cs typeface="PT Bold Heading" pitchFamily="2" charset="-78"/>
              </a:rPr>
              <a:t>vs</a:t>
            </a:r>
            <a:r>
              <a:rPr lang="en-US" sz="2600" b="1" dirty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2600" b="1" dirty="0">
                <a:solidFill>
                  <a:srgbClr val="C00000"/>
                </a:solidFill>
                <a:cs typeface="PT Bold Heading" pitchFamily="2" charset="-78"/>
              </a:rPr>
              <a:t>:</a:t>
            </a:r>
            <a:r>
              <a:rPr lang="ar-SA" sz="2600" dirty="0" smtClean="0">
                <a:cs typeface="PT Bold Heading" pitchFamily="2" charset="-78"/>
              </a:rPr>
              <a:t> السرعة المتجهة لمصدر الصوت 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C00000"/>
                </a:solidFill>
                <a:cs typeface="PT Bold Heading" pitchFamily="2" charset="-78"/>
              </a:rPr>
              <a:t>:</a:t>
            </a:r>
            <a:r>
              <a:rPr lang="en-US" sz="2600" dirty="0" smtClean="0">
                <a:cs typeface="PT Bold Heading" pitchFamily="2" charset="-78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cs typeface="PT Bold Heading" pitchFamily="2" charset="-78"/>
              </a:rPr>
              <a:t>fs</a:t>
            </a:r>
            <a:r>
              <a:rPr lang="en-US" sz="2600" dirty="0" smtClean="0">
                <a:cs typeface="PT Bold Heading" pitchFamily="2" charset="-78"/>
              </a:rPr>
              <a:t> </a:t>
            </a:r>
            <a:r>
              <a:rPr lang="ar-SA" sz="2600" dirty="0" smtClean="0">
                <a:cs typeface="PT Bold Heading" pitchFamily="2" charset="-78"/>
              </a:rPr>
              <a:t> تردد الموجة المنبعثة من المصدر  .</a:t>
            </a: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C00000"/>
                </a:solidFill>
                <a:cs typeface="PT Bold Heading" pitchFamily="2" charset="-78"/>
              </a:rPr>
              <a:t>fd</a:t>
            </a:r>
            <a:r>
              <a:rPr lang="en-US" sz="2600" dirty="0" smtClean="0">
                <a:cs typeface="PT Bold Heading" pitchFamily="2" charset="-78"/>
              </a:rPr>
              <a:t> </a:t>
            </a:r>
            <a:r>
              <a:rPr lang="ar-SA" sz="2600" b="1" dirty="0">
                <a:solidFill>
                  <a:srgbClr val="C00000"/>
                </a:solidFill>
                <a:cs typeface="PT Bold Heading" pitchFamily="2" charset="-78"/>
              </a:rPr>
              <a:t>:</a:t>
            </a:r>
            <a:r>
              <a:rPr lang="ar-SA" sz="2600" dirty="0" smtClean="0">
                <a:cs typeface="PT Bold Heading" pitchFamily="2" charset="-78"/>
              </a:rPr>
              <a:t> التردد الذي يستقبله المراقب .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28860" y="285728"/>
            <a:ext cx="4308145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تأثيـــر </a:t>
            </a:r>
            <a:r>
              <a:rPr lang="ar-SA" sz="4400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دوبلـــر</a:t>
            </a:r>
            <a:endParaRPr lang="ar-SA" sz="4400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8433" name="Picture 1" descr="Doppler-Effec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3278218" cy="20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1537" y="151472"/>
            <a:ext cx="778674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200" dirty="0" smtClean="0">
                <a:cs typeface="PT Bold Heading" pitchFamily="2" charset="-78"/>
              </a:rPr>
              <a:t>يحدث تأثير </a:t>
            </a:r>
            <a:r>
              <a:rPr lang="ar-SA" sz="2200" dirty="0" err="1" smtClean="0">
                <a:cs typeface="PT Bold Heading" pitchFamily="2" charset="-78"/>
              </a:rPr>
              <a:t>دوبلر</a:t>
            </a:r>
            <a:r>
              <a:rPr lang="ar-SA" sz="2200" dirty="0" smtClean="0">
                <a:cs typeface="PT Bold Heading" pitchFamily="2" charset="-78"/>
              </a:rPr>
              <a:t> في كل حركة </a:t>
            </a:r>
            <a:r>
              <a:rPr lang="ar-SA" sz="2200" dirty="0" err="1" smtClean="0">
                <a:cs typeface="PT Bold Heading" pitchFamily="2" charset="-78"/>
              </a:rPr>
              <a:t>موجية</a:t>
            </a:r>
            <a:r>
              <a:rPr lang="ar-SA" sz="2200" dirty="0" smtClean="0">
                <a:cs typeface="PT Bold Heading" pitchFamily="2" charset="-78"/>
              </a:rPr>
              <a:t>، وفي الموجات الميكانيكية والموجات الكهرومغناطيسية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14876" y="1214422"/>
            <a:ext cx="35637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ar-SA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تطبيقات تأثير </a:t>
            </a:r>
            <a:r>
              <a:rPr lang="ar-SA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دوبلر</a:t>
            </a:r>
            <a:endParaRPr lang="ar-SA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86182" y="2006545"/>
            <a:ext cx="5143536" cy="3508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1- تستخدم </a:t>
            </a:r>
            <a:r>
              <a:rPr lang="ar-SA" sz="2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كواشف</a:t>
            </a:r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 الرادار تأثير </a:t>
            </a:r>
            <a:r>
              <a:rPr lang="ar-SA" sz="2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دوبلر</a:t>
            </a:r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 لقياس سرعة كرات البيسبول والمركبات .</a:t>
            </a:r>
          </a:p>
          <a:p>
            <a:pPr algn="justLow"/>
            <a:endParaRPr lang="ar-SA" sz="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Uighur" pitchFamily="2" charset="-78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2- ويراقب علماء الفلك الضوء المنبعث من المجرات البعيدة ويستخدمون تأثير </a:t>
            </a:r>
            <a:r>
              <a:rPr lang="ar-SA" sz="2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دوبلر</a:t>
            </a:r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 لقياس سرعتها ويستنتجون بعدها عن الأرض .</a:t>
            </a:r>
          </a:p>
          <a:p>
            <a:pPr algn="justLow"/>
            <a:endParaRPr lang="ar-SA" sz="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Uighur" pitchFamily="2" charset="-78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3- يستخدم في الطب لقياس سرعة حركة جدار قلب الجنين بجهاز الموجات فوق الصوتية .</a:t>
            </a:r>
          </a:p>
          <a:p>
            <a:pPr algn="justLow"/>
            <a:endParaRPr lang="ar-SA" sz="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Uighur" pitchFamily="2" charset="-78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4- تستخدم الخفافيش تأثير </a:t>
            </a:r>
            <a:r>
              <a:rPr lang="ar-SA" sz="2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دوبلر</a:t>
            </a:r>
            <a:r>
              <a:rPr lang="ar-SA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Uighur" pitchFamily="2" charset="-78"/>
                <a:cs typeface="PT Bold Heading" pitchFamily="2" charset="-78"/>
              </a:rPr>
              <a:t> في الكشف عن الحشرات الطائرة وافتراسها .</a:t>
            </a:r>
          </a:p>
        </p:txBody>
      </p:sp>
      <p:pic>
        <p:nvPicPr>
          <p:cNvPr id="36866" name="Picture 2" descr="http://t3.gstatic.com/images?q=tbn:ANd9GcS0EUjMnsL1pqINBswEKJY3sa-ClJ2AgDAGYDndtAxqGTpJkeVe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1060234" cy="1374992"/>
          </a:xfrm>
          <a:prstGeom prst="rect">
            <a:avLst/>
          </a:prstGeom>
          <a:noFill/>
        </p:spPr>
      </p:pic>
      <p:sp>
        <p:nvSpPr>
          <p:cNvPr id="36868" name="AutoShape 4" descr="data:image/jpeg;base64,/9j/4AAQSkZJRgABAQAAAQABAAD/2wBDAAkGBwgHBgkIBwgKCgkLDRYPDQwMDRsUFRAWIB0iIiAdHx8kKDQsJCYxJx8fLT0tMTU3Ojo6Iys/RD84QzQ5Ojf/2wBDAQoKCg0MDRoPDxo3JR8lNzc3Nzc3Nzc3Nzc3Nzc3Nzc3Nzc3Nzc3Nzc3Nzc3Nzc3Nzc3Nzc3Nzc3Nzc3Nzc3Nzf/wAARCACVAK4DASIAAhEBAxEB/8QAHAAAAAcBAQAAAAAAAAAAAAAAAAECAwUGBwQI/8QARBAAAgEDAwIDBAYHBQYHAAAAAQIDAAQRBRIhBjETQVEiYXGBFCMykaGxByRCUnPB0SU1YnKyFRYzNGPxRFNUgpKi4f/EABoBAAIDAQEAAAAAAAAAAAAAAAABAgMEBQb/xAAnEQACAgEEAQMFAQEAAAAAAAAAAQIRAwQSITFBEyIyBRRCYYEjM//aAAwDAQACEQMRAD8AILzSgBSttDHNehs5oWBSsUKOlYUAcCjoUM0CoVQBoqGaGOhfFKApIpQqIUd/T4/tvT/460nUP7xuv4z/AOo0vp8f23Yfx1pOof3hdfxn/wBRrNk/6fwn+IxjNOovby86QBVfvOrrHTdUk06diCre3K5AVc8ge/AxVcpqKtijByfA1p+nRzdS3kt5CWljmLxP454HssPZ49R92DnztYHFVXSZYItdur5zaiO5/wCHL4gLkMVwo5JxuI4+6rYBVWCqdFue01YkigBRkUAKuKA6FHijxQMTSuKFKFAyExR4pzbRgVssQ1toYp3FDFKwGsUAOacIobaLAQBSsUoLR4pWAkClAUYFKxRYjt0D+/LH+Ov50jUP7xuv4z/6jTugj+27H+Mv503qH943X8Z/9RrNk+f8J/iV7qXqCz0azkWS4C3bo3hRgZOccZ9BnzrKdbuv9oarczxRuvivv2ucsCQM/jn5Vsv+zLJr5rx7SB7glcStGCwwMcGqN1H0qbXWEuzcxpFeTsBHFCVEeELevmRz8flWTOp1ufRowOPS7IjpbU7fQ9aaWaIXcZwRMqEOPZOcA/HBz8a1+yma5tYp3haFpBnw2YEqPLOOKyWw0mS0nS9J2rFFIzoxxhdhZG4ydpGR2z7J91a7aoqW8SIcqqAKc9xijTNux6pJULNFilEUAK1mMFGKGKApDBR0VHQMi2kjBwZEBHcZoeJHjIcEfGqk89yTw4HuxTJe4Y8ylR5CqPvv0X+gXCS5gXGZBSVu7cgnxVHx4qnZlaQ7sY+FEwl3dzt9Kj97K+g9BFwN9ajtOp+HNGLu3IyJlA9/FU9FfaTuwT5Gmp3uGAWJSvqxNC1kh+gi6/TbYd5V+PNIfUrVP2y3+UGqKY7nI3SO3vDU7Gkq92b76Hq5CWBFzGq2p85B79uaU+qWiruEhb3BTVNbxNpxIwPqDTDiVu5OfXPNL7yQ/QRo/TeqW0uv6fGu4M1woXI7muu//vG5x/5z/maonRSSL1fo5Zif1xO/xq6albk6ldFZ50+ufswPmf3ganiyvJJtkcsFGIYHtVW+s8F9MUE+zK7EDzG3Hy9efSp5orhEJjugT/1Ygf8ATtrOerdU1ay1BrXUreOWTcJbaZQVQjGDhMn4c85FGeXsarsMC96d9Fp0uFrI2l8NiWyqsbxqASd+BuLAe0RhP8oz5VbNyqQGYBiexPJrMdE6ytbhTaX0IigeMq6sQUJOBnJGBn0Ix7x5s63ezPqdlfuY/ECKBIwO4hWOOQfMZPl3qmGVQRdPE8jNVPv70Qqt23VSSAHdDKB2cNtJHvHPNTNnqVtcqSr7CBkq3HH8/lWqOSMjK8co9o7B3o6IYyRkZBwRmjPBI8x3qdog0FR0VGKBFFMwb90fAUlmXzxVv6K6Nh1HSzql79duJENuJNqnB7sR+X31BdTadBb6pcxWYAjh49kedcRRbjuOk2k6IoyR47Ck74/3RTRt3ABY4HqaWLchCzONo9BVW8lQvMRQnb7YPbHGPvpJ8Ic8U2YC/kD8M0loAoLb1yP2fOpbmFIcLRE9x99D2D27VzSBljYouSBmpafT0CpDEy/SygbYG4IIzg+/mlboKOPw08tv30lljH7Q+TU34bE5GcHnuO1JeJgw7YzUd7HRM9ImP/erSdrZP0tPP31b9QH9oXP8Z/zqmdHLjqvSO3/Np51db8fr9z/Fb8zXS0LuzLqVSRztzkdqq3W+mwXN3pVxNGjAPJG27PIKMw+4qatSjJqlfpF1S4tFs2thCY4LhhJuB3B9nbH7u2Qc+pFas9bGU4fmjOLG2XwvpNyWEHKhV+3IfRfwyfL3ninhfI7lpYwsbIoCxAewoJGQPMj8fWu69sfpEeyKORtRhIYxwIXiMBAOQR9naTg+Rz694g286LF4sUkYYnBdSu4HzGfnWFo3Ismni30yEbLy2Ky47IXL88YA58hxipjSJdXnmWOCwgjjmRi0s6H7HG5tmee4HcZJFcn6PIDZal9MnMYhS3l8QSFRhlYDjPPGfLOM+8VoWm202BPds0bXAAWEHHhqB7KZ79sk4xzn3VbjhuKsk9vgjP8AdXTzKk1/NNd3jSo5YyFMsvsghEx9kefpVliBESBmd2AwWdy7Ej1Y8k/GkIkcDhVUBZB39SPx5/lS1DLI68lftA47ev8AX51rjFR5RllJy4F0YpmyZ5bZJZAR4mXUEYKqSSoPvAxT9TTtWQfDohOk+rrzTbFrO1+jPboCxeReVz5Z4z7h7/SnNft/p2nLfztBI88gdniYAEjIwRycj1qhNqyrhsNwfKlHWDtUbXIJ/drzrcqo6leSclgia0SRJIyolYC2aRt6qfM8VF2aX1mjsZreVmOMzQI4A+DA4Nczatu7BwOx5wfuru6at7vqDV4NNsUk3ScvIw9mJOMsfh6edRpvigomWV71tNm0Gx23H0fF1bshZTKMe0CpA2nnjgcDtUlqGg6veW6NfzWsDq2WjiiLDGMY+1wfvzWl6N09Z6PYJbWaDIUB5mALyH1J/l2qJ1C4sn1k6WI3km25Z+Nq+7vWuGLj3sqk34MpvtN+i5BlDg8Y8PH86TdXSvKtxsLSAjcWOe3AJqf6utXivNqJmFBy6cjPv9Krkin0ApywrwJTfkNvoRyS3sk/ZVCMHt69qVbQWdzeRwBmRDyzsQQqjzqIu5Lm3udo2srDMf1Y7ZP8waah1G6tmbYFG5GQqU4we/nWOmpGjtFq6bgii6101IpBII71RuHYgHGfnVuvh+v3H8VvzNZ90bqM8nV+ixhI9pvIwxA5xmtEvh+v3H8VvzNdP6f5Mmq6RWdZv72S7XSNKhZZ5gN94xwluGzgj95uDgfD1qG6h0VopYrvUbt9QmMsIMEqhIn3SBWUKvYcryd3arm8KzptcHhsggkEEEEcjnvUZ1KiDRIpIQEUXVszcHJ+uQc+/wCNbMkLTbKYTppIqGo297aSQwWti8dxazPJY/SSDmIrloMj2XHmOQcZ8xiovqaewk0/Tmt4rhYJElbbcTAlW9kEAAnbznIwPnzWj64Le5imtnyxaPcWBwImT2gS3kRnt3I4xg1kTTwQxG9hjae5myFllwyQEeX+Ju2Cewx3rLkSi6NON7lZKWlzpEumQiS5urO+tN0onYFvrDtwoUZBXjJzzxVo0zrmwS1htNRlujOPt3ZhATOcgn2i3pzgfAVnkvi29qNoBt5EjZlx7PIPPuPHerp0rb6Pq1xDbWVjExCbrqW6TxC2D2XPIzxkjHHHGRhY5STpDyRi1bLc+tG8SSPTLGe9aNh9Yv1UW4cj227j1wD3oimpXcYe61FbTIyLaxQM+fQuQSfko+NS0drjdvYsGOSF9kfcP5mno4kiUJGiovoowK1qDfbMjml0iv6L0vHZ3UF/NqOo3EypxHNP7AJHPAAz3qyYoAc0rGasjFR6ISk5dmTLZW5fiKNSBwcYpZsEVseEOOcipFYocHwiA2cENzTJidQRKAHzklTxXmt/7OtRwGzQZGW574OcVpn6HF06yjv5ZbiJb2Z1QI7AHYBnj4kn7hWduzZjCg4X7Rx6/nVw/RwulXWqm3vsLeLIstpKTg7x3XHYnsR86swyW9WRkuODYTd244M8efQMDUU1tZw7po7QyXTbmaUR88nJ9o4H41JhZ0IO4MPMFQSfyoriUeGymCRwRyAowfxroIpfRi+uXMp1q7likYK75Uo3DL5fHIqFnOBwPlV66w0hZGWe2gWIqAvh5VRt+XH/AHNUyZGsW8S5XMoGY4x2HoW+flRkagrZCKcnSIXW38O8SHD5hiVGB/e5Yj8fwqPO3AJ4zz76ky+5iSWLt3bdncc02GHO4ck8mua527NSVKjr6IbPWWigMP8AnI+B51pt6P12f+K35ms+6OSMdYaRtxuF3HWiXozezg9vEb8zXT+ntPcZNX0iH1LUIdOmtzOwUSuybQpLP7OfZA7nt8qquta6uu6XeWlgvhRErJvfLyErIreyqggds+0cjtjNSWvaHp1lFcajFCySzBkdlmYsS+FOATxx3xj0PFVXp2M2CJDO9tjwwXYuCMn9n4+Z4OKsz5ZR4JafDGXJydS2EsOjxzajeTXFw7MYInBERQd2UA8HGMjGRnz70/caRb2GjxzmRlWAIbpDaNHgu2NxZid4zx7AIIPwqdms7acLOyR742Dbl9pCwK9/iQBg1K9Y6VZ3HR19MlrbxyrbiVZIowCMENwcduKqxr1E/wBFmT/Nr9lW6b0o6za3GnjwoJ7WYjeV3hV3K2cHv2OPLmrR0n0TFoF819JeSXN00bRnKhVAJz8+wqu9FXi2/UO1gY/FRVzn2XUgEfMZ+7HpWpBeau00YtWUamUk6GsUADTwSiI862GQRj8KVijA4586Uo4xQBnQktJ1+3C3uJxTrKJFx7LD1BrObjRNatM/UzMo84XLflXE8mpQKRI13H/m3CuH9vB9M6m5moNFngjJ93NNCzTfuVSjZyCp7EefxrObTXdTsJ1ns7+ZJQMb9xJHwJzXdBquu6kWY37sykt9bj2s9/Kk9NXke9mw2PXur6UkUUpS+j7HxcblHruGPxzU1c9c3widZrO2gk27gplLkDcq5I4xy2P/AGmse6fkkuNTiXVrhIbaOVPExDyy55wQAPLvV4iSC+1i9vp5rm4tZgcKNhwu8OiAL5eztPng+ZqSuHki6fZYPF1K4+i3F8YXjuZfZEQI2oFLHyJzwO/r3qJ6jSPU7KC/hNnAI2ZXtoj7Y34Iz7wBnv8AtVZ9AlhvL02hGJQhk+uIIkJ/aCgnGB+znjjgVWf0qaL9EEVxY+HZMZywkjmJaTKgY2EY42jsOBilJOS5BUuiqPZRFt43Bh5jzpH0KHJwXODlRkDFcA1K8Tb4iRP/AJVC/l2qStJRdxtJGjIVOCrevu9azOFdk9x1dJL4fV+jrJBNk3SYcjco575Hb51oV6p+mz/xG/M1UOjre4n6k06SGGWSOO4RnZUJVQDySfKrlecXk5/6jfma6n09UmZNW7SM863t5LjVIUum3WqR5iiDezk/aLDzPx8h76m+hNPsldT9GhJPqg4rh61T9YtHH7SN+Y/rUl0U+JFp5l72W4H7UadNoml3tsq3Fhbtx9pYwrD3hhgiqP1j0nJp/T2of7JvA1rLEySQXKlzGu3HssCOw8j9/kdDtZo2hVN67wMFcjP3Vwa3ZJeaHqVrIG8OaNvsMQeRzgjkVBOnwTatcnnfoC5Fv1dpc12sckGyMTrJyqqW8IYHYnLr78ZrZ7uDwLqWIcBGI+VY9pWjrbTacUlZnukdGL4ADrlh27YKitou5ReQ2d8P/FW6OfjjBq7Sy91FOqj7bOUjik4p3GRSQK2mKhAWlbT5YzSttAA44A+dAjOd2DggZpL4YYIBHpXL4tyMgrvyf3gCKT4tzx9S4HmODXmTsUOSWdvL9uCNh70FMTabCxHhExgc+yAPlRrLeCMnbFwQCG4JPqPdRNdXIAzAFJbGOT99PdIVDT6Xu+y+0+6kx6fPEd0VwUYdipwaejvnYFmQjHltIxg4zSnu5EOwwjeeRycEDzP9KkpyQqDhXUIJGliv50lcYZlmIJ+dM3FlcXDbp7lnb1dy1P8A0vI9mPORnHI88c5H4Un6YpwNoIPnRvYUMR6XCmC7k48lGP508Jb8TRLAkEMKnuTvJHwxj86J9QTeq7GwfPHaiN4DglCuTQmwo1XRetIXudL0qzsdzSlI5p2IQZxyVUD+lLvf+ZuM/vv+Zqg9JyluqNJCrkfSkGR5c1f78YnuD/ib+ddTQNvdZk1S4RSutuI7AY5IkOf/AI0ro+TbMgHbdSuuCng6epP1m2Qgf4fZ5rk6WcidcDJDUZ/mWYPiO6isdt+lG3uNi72uYhvxzhgF7/A090zrmqWcFlZtezTWx1CW0lin+s3hkXYNzZYYIbsfM1xdezrYdVW16SBsSGbk4+y2f5UnVGFjcaqw7afrqXO0eQLSEf6ayN0zX4F6HD49xa3fhlEiu/Ckic5KO6MfzyKv+mHxNDaHJL2V28Zz3Cv7a/gwqiSRXFk+oRRIAq6ikizOwVSEVhjJ9e38qtvT2opc6xqFnEjiK6skniaRNpkZMjcFPOCNvcDtWjDJRf8ASjNFyX8JGJC2doyAMn3Dtn8RSB76TK4ilVmuvB4xtyAHB5wc/D8KcON4x5nAHfPwroKXLs523hNAxmiyDnawyOCPSlzZtwTMGj2jJ3DBqCHUFtofVM41C/8Ao9nLaqV/aG/d2xg8/a5qOTIoxtE8ePe6M99peHDAg7fb8zSWWVCJA78fsjn/APafbj/ivvQnAQLgCuVfGmvGDj6sDj28153s6o+bhgCSzKeCSDn8KQ93sC7mDLjJO3Oc+6kCJIy3iPKxC4VW4wc8YPnXO93IzhI4sMAdufP4HOPWigO+OfexJ8MgLnsRiltcomAwI48+QRXNbxHaRMAWYEEefNM3Jlif/hgjbgZ7fnRVsKJDx4mzkjj2uRSfFhZioYE4zxUfnfIpypUD2vlRzjdysrKr99hwfj/2p0FHeQMZxkUkkeY/CuOJ2TzwoYKcknP9KCzTMX2kFUPLE9hQKiw9Isv+9Gkgf+qT860XUB9bce8v+dZn0hOzdWaMBghrpOQMcevvrQuqroWWn30pO1m3Kh9Cc8/IZPyrp6CXEmZNUukZz1HqTXmtPEhJijjAHwGNp+fJ+DV3dIyQLf8AhTAkseOTUJFC6af9NnXEl/MzplcFY0yowfQk+XkBQgme3lSWM+0pyKJO3bJwSXCN5sdK0x4A1zBb3EhBy86I7Bckhe3YZ4FQfWOgWHgiaKxiAvbyNbxokTfLnIQ+17OdxHcGn+jtRmvrGNUtwIGgLtLgjLk4x2+fc1yX/U9lcwXdgbe5tL+IF40lQDfsOQ4I4I4BFVui5J2U19Avn0686gmvZIhb3EvgLMS8joAy4U54JJxjtwfXNWCys5NJk0vUrzwxdS3SvcsvYrMSu1fcNy/DB8qr951HIix2hMaW0MjlQ0mME7ufxJqe6rvLu26U0uW3umaGZFjkRlVkztLBlOO4I9fSknQNWPa7qlloniwzXFvGysUEaqXYd8Egf0864uqre6n6bh1KNpUZJdw2qQGUqCrDHPu+dRfXNkzT2+twBPB1OFXLY7SBQpB48wB+NT+tyXF10KXjZvFexjZMklCwQfLGTVk8rkQhjUURUOo3c/Tc9xeyR7lg9iS4lzIxxu5J7knsO1VfXOq9JnmjS60+01AW+6NHuImfjPBHIxnGfnUfcaDqo06W4upTGt0VaGZD9WU2l9rMOzAcY4wciunoTpSz1W5uUuo3kIjDK/j+H54PkQe/xpb3VDeNbrCSAyoCzDt+7SbiPw0A4JyMEjtxmhQrFSJCDYxtH4r4Lbsdj/WglqXumJk5RSOB3H30KFAClswsikSHPL8jzxSZrFplLTyhguTgJt/I0KFOkFjUFuJ7cI7NtB2jacH76VbaSHxidgMcgjOaFCkwscntfDhBjcADBKlcg54ph9NeUtLJctgDhVXA7/GhQqCCyc6UhKdW6KrMG/WVK8dh6VP/AKT5pXdLRH2LJIEzgHl2Iz8tv/2NChW3TfCRVk+USM6wt47NNKtIBtgt7YpGvmADjv5niqw7bVZiM4BoUKtydkcXxGYupda0ydo7HUJY1xwCAQOP6ZqxaH1xrM6R2N+LW4t2URFvDKSFSMY3BsdvdQoVR5NS7HjoHTty7z3Gjl5DI2T9MmH7R/xe6ovX9M0/TtLZNKtTaxyy7Xj8eWRCduclWYgnyzjtn1oUKLYmiydM6fLqXTWjS3d21xBJcSQyW1xGrrsAJAQgBkOV7g+dXWSwU6cmlQStBAIhEmzkquRxznPzoUKkhIrt70xHYadLdpcDbdWJ+kQrEApbA5XJOB3wDkjPfiqx0nePp2pySooc+CyYP+ZT/KhQoXYPln//2Q=="/>
          <p:cNvSpPr>
            <a:spLocks noChangeAspect="1" noChangeArrowheads="1"/>
          </p:cNvSpPr>
          <p:nvPr/>
        </p:nvSpPr>
        <p:spPr bwMode="auto">
          <a:xfrm>
            <a:off x="9017000" y="-431800"/>
            <a:ext cx="1019175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6870" name="AutoShape 6" descr="data:image/jpeg;base64,/9j/4AAQSkZJRgABAQAAAQABAAD/2wBDAAkGBwgHBgkIBwgKCgkLDRYPDQwMDRsUFRAWIB0iIiAdHx8kKDQsJCYxJx8fLT0tMTU3Ojo6Iys/RD84QzQ5Ojf/2wBDAQoKCg0MDRoPDxo3JR8lNzc3Nzc3Nzc3Nzc3Nzc3Nzc3Nzc3Nzc3Nzc3Nzc3Nzc3Nzc3Nzc3Nzc3Nzc3Nzc3Nzf/wAARCACVAK4DASIAAhEBAxEB/8QAHAAAAAcBAQAAAAAAAAAAAAAAAAECAwUGBwQI/8QARBAAAgEDAwIDBAYHBQYHAAAAAQIDAAQRBRIhBjETQVEiYXGBFCMykaGxByRCUnPB0SU1YnKyFRYzNGPxRFNUgpKi4f/EABoBAAIDAQEAAAAAAAAAAAAAAAABAgMEBQb/xAAnEQACAgEEAQMFAQEAAAAAAAAAAQIRAwQSITFBEyIyBRRCYYEjM//aAAwDAQACEQMRAD8AILzSgBSttDHNehs5oWBSsUKOlYUAcCjoUM0CoVQBoqGaGOhfFKApIpQqIUd/T4/tvT/460nUP7xuv4z/AOo0vp8f23Yfx1pOof3hdfxn/wBRrNk/6fwn+IxjNOovby86QBVfvOrrHTdUk06diCre3K5AVc8ge/AxVcpqKtijByfA1p+nRzdS3kt5CWljmLxP454HssPZ49R92DnztYHFVXSZYItdur5zaiO5/wCHL4gLkMVwo5JxuI4+6rYBVWCqdFue01YkigBRkUAKuKA6FHijxQMTSuKFKFAyExR4pzbRgVssQ1toYp3FDFKwGsUAOacIobaLAQBSsUoLR4pWAkClAUYFKxRYjt0D+/LH+Ov50jUP7xuv4z/6jTugj+27H+Mv503qH943X8Z/9RrNk+f8J/iV7qXqCz0azkWS4C3bo3hRgZOccZ9BnzrKdbuv9oarczxRuvivv2ucsCQM/jn5Vsv+zLJr5rx7SB7glcStGCwwMcGqN1H0qbXWEuzcxpFeTsBHFCVEeELevmRz8flWTOp1ufRowOPS7IjpbU7fQ9aaWaIXcZwRMqEOPZOcA/HBz8a1+yma5tYp3haFpBnw2YEqPLOOKyWw0mS0nS9J2rFFIzoxxhdhZG4ydpGR2z7J91a7aoqW8SIcqqAKc9xijTNux6pJULNFilEUAK1mMFGKGKApDBR0VHQMi2kjBwZEBHcZoeJHjIcEfGqk89yTw4HuxTJe4Y8ylR5CqPvv0X+gXCS5gXGZBSVu7cgnxVHx4qnZlaQ7sY+FEwl3dzt9Kj97K+g9BFwN9ajtOp+HNGLu3IyJlA9/FU9FfaTuwT5Gmp3uGAWJSvqxNC1kh+gi6/TbYd5V+PNIfUrVP2y3+UGqKY7nI3SO3vDU7Gkq92b76Hq5CWBFzGq2p85B79uaU+qWiruEhb3BTVNbxNpxIwPqDTDiVu5OfXPNL7yQ/QRo/TeqW0uv6fGu4M1woXI7muu//vG5x/5z/maonRSSL1fo5Zif1xO/xq6albk6ldFZ50+ufswPmf3ganiyvJJtkcsFGIYHtVW+s8F9MUE+zK7EDzG3Hy9efSp5orhEJjugT/1Ygf8ATtrOerdU1ay1BrXUreOWTcJbaZQVQjGDhMn4c85FGeXsarsMC96d9Fp0uFrI2l8NiWyqsbxqASd+BuLAe0RhP8oz5VbNyqQGYBiexPJrMdE6ytbhTaX0IigeMq6sQUJOBnJGBn0Ix7x5s63ezPqdlfuY/ECKBIwO4hWOOQfMZPl3qmGVQRdPE8jNVPv70Qqt23VSSAHdDKB2cNtJHvHPNTNnqVtcqSr7CBkq3HH8/lWqOSMjK8co9o7B3o6IYyRkZBwRmjPBI8x3qdog0FR0VGKBFFMwb90fAUlmXzxVv6K6Nh1HSzql79duJENuJNqnB7sR+X31BdTadBb6pcxWYAjh49kedcRRbjuOk2k6IoyR47Ck74/3RTRt3ABY4HqaWLchCzONo9BVW8lQvMRQnb7YPbHGPvpJ8Ic8U2YC/kD8M0loAoLb1yP2fOpbmFIcLRE9x99D2D27VzSBljYouSBmpafT0CpDEy/SygbYG4IIzg+/mlboKOPw08tv30lljH7Q+TU34bE5GcHnuO1JeJgw7YzUd7HRM9ImP/erSdrZP0tPP31b9QH9oXP8Z/zqmdHLjqvSO3/Np51db8fr9z/Fb8zXS0LuzLqVSRztzkdqq3W+mwXN3pVxNGjAPJG27PIKMw+4qatSjJqlfpF1S4tFs2thCY4LhhJuB3B9nbH7u2Qc+pFas9bGU4fmjOLG2XwvpNyWEHKhV+3IfRfwyfL3ninhfI7lpYwsbIoCxAewoJGQPMj8fWu69sfpEeyKORtRhIYxwIXiMBAOQR9naTg+Rz694g286LF4sUkYYnBdSu4HzGfnWFo3Ismni30yEbLy2Ky47IXL88YA58hxipjSJdXnmWOCwgjjmRi0s6H7HG5tmee4HcZJFcn6PIDZal9MnMYhS3l8QSFRhlYDjPPGfLOM+8VoWm202BPds0bXAAWEHHhqB7KZ79sk4xzn3VbjhuKsk9vgjP8AdXTzKk1/NNd3jSo5YyFMsvsghEx9kefpVliBESBmd2AwWdy7Ej1Y8k/GkIkcDhVUBZB39SPx5/lS1DLI68lftA47ev8AX51rjFR5RllJy4F0YpmyZ5bZJZAR4mXUEYKqSSoPvAxT9TTtWQfDohOk+rrzTbFrO1+jPboCxeReVz5Z4z7h7/SnNft/p2nLfztBI88gdniYAEjIwRycj1qhNqyrhsNwfKlHWDtUbXIJ/drzrcqo6leSclgia0SRJIyolYC2aRt6qfM8VF2aX1mjsZreVmOMzQI4A+DA4Nczatu7BwOx5wfuru6at7vqDV4NNsUk3ScvIw9mJOMsfh6edRpvigomWV71tNm0Gx23H0fF1bshZTKMe0CpA2nnjgcDtUlqGg6veW6NfzWsDq2WjiiLDGMY+1wfvzWl6N09Z6PYJbWaDIUB5mALyH1J/l2qJ1C4sn1k6WI3km25Z+Nq+7vWuGLj3sqk34MpvtN+i5BlDg8Y8PH86TdXSvKtxsLSAjcWOe3AJqf6utXivNqJmFBy6cjPv9Krkin0ApywrwJTfkNvoRyS3sk/ZVCMHt69qVbQWdzeRwBmRDyzsQQqjzqIu5Lm3udo2srDMf1Y7ZP8waah1G6tmbYFG5GQqU4we/nWOmpGjtFq6bgii6101IpBII71RuHYgHGfnVuvh+v3H8VvzNZ90bqM8nV+ixhI9pvIwxA5xmtEvh+v3H8VvzNdP6f5Mmq6RWdZv72S7XSNKhZZ5gN94xwluGzgj95uDgfD1qG6h0VopYrvUbt9QmMsIMEqhIn3SBWUKvYcryd3arm8KzptcHhsggkEEEEcjnvUZ1KiDRIpIQEUXVszcHJ+uQc+/wCNbMkLTbKYTppIqGo297aSQwWti8dxazPJY/SSDmIrloMj2XHmOQcZ8xiovqaewk0/Tmt4rhYJElbbcTAlW9kEAAnbznIwPnzWj64Le5imtnyxaPcWBwImT2gS3kRnt3I4xg1kTTwQxG9hjae5myFllwyQEeX+Ju2Cewx3rLkSi6NON7lZKWlzpEumQiS5urO+tN0onYFvrDtwoUZBXjJzzxVo0zrmwS1htNRlujOPt3ZhATOcgn2i3pzgfAVnkvi29qNoBt5EjZlx7PIPPuPHerp0rb6Pq1xDbWVjExCbrqW6TxC2D2XPIzxkjHHHGRhY5STpDyRi1bLc+tG8SSPTLGe9aNh9Yv1UW4cj227j1wD3oimpXcYe61FbTIyLaxQM+fQuQSfko+NS0drjdvYsGOSF9kfcP5mno4kiUJGiovoowK1qDfbMjml0iv6L0vHZ3UF/NqOo3EypxHNP7AJHPAAz3qyYoAc0rGasjFR6ISk5dmTLZW5fiKNSBwcYpZsEVseEOOcipFYocHwiA2cENzTJidQRKAHzklTxXmt/7OtRwGzQZGW574OcVpn6HF06yjv5ZbiJb2Z1QI7AHYBnj4kn7hWduzZjCg4X7Rx6/nVw/RwulXWqm3vsLeLIstpKTg7x3XHYnsR86swyW9WRkuODYTd244M8efQMDUU1tZw7po7QyXTbmaUR88nJ9o4H41JhZ0IO4MPMFQSfyoriUeGymCRwRyAowfxroIpfRi+uXMp1q7likYK75Uo3DL5fHIqFnOBwPlV66w0hZGWe2gWIqAvh5VRt+XH/AHNUyZGsW8S5XMoGY4x2HoW+flRkagrZCKcnSIXW38O8SHD5hiVGB/e5Yj8fwqPO3AJ4zz76ky+5iSWLt3bdncc02GHO4ck8mua527NSVKjr6IbPWWigMP8AnI+B51pt6P12f+K35ms+6OSMdYaRtxuF3HWiXozezg9vEb8zXT+ntPcZNX0iH1LUIdOmtzOwUSuybQpLP7OfZA7nt8qquta6uu6XeWlgvhRErJvfLyErIreyqggds+0cjtjNSWvaHp1lFcajFCySzBkdlmYsS+FOATxx3xj0PFVXp2M2CJDO9tjwwXYuCMn9n4+Z4OKsz5ZR4JafDGXJydS2EsOjxzajeTXFw7MYInBERQd2UA8HGMjGRnz70/caRb2GjxzmRlWAIbpDaNHgu2NxZid4zx7AIIPwqdms7acLOyR742Dbl9pCwK9/iQBg1K9Y6VZ3HR19MlrbxyrbiVZIowCMENwcduKqxr1E/wBFmT/Nr9lW6b0o6za3GnjwoJ7WYjeV3hV3K2cHv2OPLmrR0n0TFoF819JeSXN00bRnKhVAJz8+wqu9FXi2/UO1gY/FRVzn2XUgEfMZ+7HpWpBeau00YtWUamUk6GsUADTwSiI862GQRj8KVijA4586Uo4xQBnQktJ1+3C3uJxTrKJFx7LD1BrObjRNatM/UzMo84XLflXE8mpQKRI13H/m3CuH9vB9M6m5moNFngjJ93NNCzTfuVSjZyCp7EefxrObTXdTsJ1ns7+ZJQMb9xJHwJzXdBquu6kWY37sykt9bj2s9/Kk9NXke9mw2PXur6UkUUpS+j7HxcblHruGPxzU1c9c3widZrO2gk27gplLkDcq5I4xy2P/AGmse6fkkuNTiXVrhIbaOVPExDyy55wQAPLvV4iSC+1i9vp5rm4tZgcKNhwu8OiAL5eztPng+ZqSuHki6fZYPF1K4+i3F8YXjuZfZEQI2oFLHyJzwO/r3qJ6jSPU7KC/hNnAI2ZXtoj7Y34Iz7wBnv8AtVZ9AlhvL02hGJQhk+uIIkJ/aCgnGB+znjjgVWf0qaL9EEVxY+HZMZywkjmJaTKgY2EY42jsOBilJOS5BUuiqPZRFt43Bh5jzpH0KHJwXODlRkDFcA1K8Tb4iRP/AJVC/l2qStJRdxtJGjIVOCrevu9azOFdk9x1dJL4fV+jrJBNk3SYcjco575Hb51oV6p+mz/xG/M1UOjre4n6k06SGGWSOO4RnZUJVQDySfKrlecXk5/6jfma6n09UmZNW7SM863t5LjVIUum3WqR5iiDezk/aLDzPx8h76m+hNPsldT9GhJPqg4rh61T9YtHH7SN+Y/rUl0U+JFp5l72W4H7UadNoml3tsq3Fhbtx9pYwrD3hhgiqP1j0nJp/T2of7JvA1rLEySQXKlzGu3HssCOw8j9/kdDtZo2hVN67wMFcjP3Vwa3ZJeaHqVrIG8OaNvsMQeRzgjkVBOnwTatcnnfoC5Fv1dpc12sckGyMTrJyqqW8IYHYnLr78ZrZ7uDwLqWIcBGI+VY9pWjrbTacUlZnukdGL4ADrlh27YKitou5ReQ2d8P/FW6OfjjBq7Sy91FOqj7bOUjik4p3GRSQK2mKhAWlbT5YzSttAA44A+dAjOd2DggZpL4YYIBHpXL4tyMgrvyf3gCKT4tzx9S4HmODXmTsUOSWdvL9uCNh70FMTabCxHhExgc+yAPlRrLeCMnbFwQCG4JPqPdRNdXIAzAFJbGOT99PdIVDT6Xu+y+0+6kx6fPEd0VwUYdipwaejvnYFmQjHltIxg4zSnu5EOwwjeeRycEDzP9KkpyQqDhXUIJGliv50lcYZlmIJ+dM3FlcXDbp7lnb1dy1P8A0vI9mPORnHI88c5H4Un6YpwNoIPnRvYUMR6XCmC7k48lGP508Jb8TRLAkEMKnuTvJHwxj86J9QTeq7GwfPHaiN4DglCuTQmwo1XRetIXudL0qzsdzSlI5p2IQZxyVUD+lLvf+ZuM/vv+Zqg9JyluqNJCrkfSkGR5c1f78YnuD/ib+ddTQNvdZk1S4RSutuI7AY5IkOf/AI0ro+TbMgHbdSuuCng6epP1m2Qgf4fZ5rk6WcidcDJDUZ/mWYPiO6isdt+lG3uNi72uYhvxzhgF7/A090zrmqWcFlZtezTWx1CW0lin+s3hkXYNzZYYIbsfM1xdezrYdVW16SBsSGbk4+y2f5UnVGFjcaqw7afrqXO0eQLSEf6ayN0zX4F6HD49xa3fhlEiu/Ckic5KO6MfzyKv+mHxNDaHJL2V28Zz3Cv7a/gwqiSRXFk+oRRIAq6ikizOwVSEVhjJ9e38qtvT2opc6xqFnEjiK6skniaRNpkZMjcFPOCNvcDtWjDJRf8ASjNFyX8JGJC2doyAMn3Dtn8RSB76TK4ilVmuvB4xtyAHB5wc/D8KcON4x5nAHfPwroKXLs523hNAxmiyDnawyOCPSlzZtwTMGj2jJ3DBqCHUFtofVM41C/8Ao9nLaqV/aG/d2xg8/a5qOTIoxtE8ePe6M99peHDAg7fb8zSWWVCJA78fsjn/APafbj/ivvQnAQLgCuVfGmvGDj6sDj28153s6o+bhgCSzKeCSDn8KQ93sC7mDLjJO3Oc+6kCJIy3iPKxC4VW4wc8YPnXO93IzhI4sMAdufP4HOPWigO+OfexJ8MgLnsRiltcomAwI48+QRXNbxHaRMAWYEEefNM3Jlif/hgjbgZ7fnRVsKJDx4mzkjj2uRSfFhZioYE4zxUfnfIpypUD2vlRzjdysrKr99hwfj/2p0FHeQMZxkUkkeY/CuOJ2TzwoYKcknP9KCzTMX2kFUPLE9hQKiw9Isv+9Gkgf+qT860XUB9bce8v+dZn0hOzdWaMBghrpOQMcevvrQuqroWWn30pO1m3Kh9Cc8/IZPyrp6CXEmZNUukZz1HqTXmtPEhJijjAHwGNp+fJ+DV3dIyQLf8AhTAkseOTUJFC6af9NnXEl/MzplcFY0yowfQk+XkBQgme3lSWM+0pyKJO3bJwSXCN5sdK0x4A1zBb3EhBy86I7Bckhe3YZ4FQfWOgWHgiaKxiAvbyNbxokTfLnIQ+17OdxHcGn+jtRmvrGNUtwIGgLtLgjLk4x2+fc1yX/U9lcwXdgbe5tL+IF40lQDfsOQ4I4I4BFVui5J2U19Avn0686gmvZIhb3EvgLMS8joAy4U54JJxjtwfXNWCys5NJk0vUrzwxdS3SvcsvYrMSu1fcNy/DB8qr951HIix2hMaW0MjlQ0mME7ufxJqe6rvLu26U0uW3umaGZFjkRlVkztLBlOO4I9fSknQNWPa7qlloniwzXFvGysUEaqXYd8Egf0864uqre6n6bh1KNpUZJdw2qQGUqCrDHPu+dRfXNkzT2+twBPB1OFXLY7SBQpB48wB+NT+tyXF10KXjZvFexjZMklCwQfLGTVk8rkQhjUURUOo3c/Tc9xeyR7lg9iS4lzIxxu5J7knsO1VfXOq9JnmjS60+01AW+6NHuImfjPBHIxnGfnUfcaDqo06W4upTGt0VaGZD9WU2l9rMOzAcY4wciunoTpSz1W5uUuo3kIjDK/j+H54PkQe/xpb3VDeNbrCSAyoCzDt+7SbiPw0A4JyMEjtxmhQrFSJCDYxtH4r4Lbsdj/WglqXumJk5RSOB3H30KFAClswsikSHPL8jzxSZrFplLTyhguTgJt/I0KFOkFjUFuJ7cI7NtB2jacH76VbaSHxidgMcgjOaFCkwscntfDhBjcADBKlcg54ph9NeUtLJctgDhVXA7/GhQqCCyc6UhKdW6KrMG/WVK8dh6VP/AKT5pXdLRH2LJIEzgHl2Iz8tv/2NChW3TfCRVk+USM6wt47NNKtIBtgt7YpGvmADjv5niqw7bVZiM4BoUKtydkcXxGYupda0ydo7HUJY1xwCAQOP6ZqxaH1xrM6R2N+LW4t2URFvDKSFSMY3BsdvdQoVR5NS7HjoHTty7z3Gjl5DI2T9MmH7R/xe6ovX9M0/TtLZNKtTaxyy7Xj8eWRCduclWYgnyzjtn1oUKLYmiydM6fLqXTWjS3d21xBJcSQyW1xGrrsAJAQgBkOV7g+dXWSwU6cmlQStBAIhEmzkquRxznPzoUKkhIrt70xHYadLdpcDbdWJ+kQrEApbA5XJOB3wDkjPfiqx0nePp2pySooc+CyYP+ZT/KhQoXYPln//2Q=="/>
          <p:cNvSpPr>
            <a:spLocks noChangeAspect="1" noChangeArrowheads="1"/>
          </p:cNvSpPr>
          <p:nvPr/>
        </p:nvSpPr>
        <p:spPr bwMode="auto">
          <a:xfrm>
            <a:off x="9017000" y="-431800"/>
            <a:ext cx="1019175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6872" name="AutoShape 8" descr="data:image/jpeg;base64,/9j/4AAQSkZJRgABAQAAAQABAAD/2wBDAAkGBwgHBgkIBwgKCgkLDRYPDQwMDRsUFRAWIB0iIiAdHx8kKDQsJCYxJx8fLT0tMTU3Ojo6Iys/RD84QzQ5Ojf/2wBDAQoKCg0MDRoPDxo3JR8lNzc3Nzc3Nzc3Nzc3Nzc3Nzc3Nzc3Nzc3Nzc3Nzc3Nzc3Nzc3Nzc3Nzc3Nzc3Nzc3Nzf/wAARCACVAK4DASIAAhEBAxEB/8QAHAAAAAcBAQAAAAAAAAAAAAAAAAECAwUGBwQI/8QARBAAAgEDAwIDBAYHBQYHAAAAAQIDAAQRBRIhBjETQVEiYXGBFCMykaGxByRCUnPB0SU1YnKyFRYzNGPxRFNUgpKi4f/EABoBAAIDAQEAAAAAAAAAAAAAAAABAgMEBQb/xAAnEQACAgEEAQMFAQEAAAAAAAAAAQIRAwQSITFBEyIyBRRCYYEjM//aAAwDAQACEQMRAD8AILzSgBSttDHNehs5oWBSsUKOlYUAcCjoUM0CoVQBoqGaGOhfFKApIpQqIUd/T4/tvT/460nUP7xuv4z/AOo0vp8f23Yfx1pOof3hdfxn/wBRrNk/6fwn+IxjNOovby86QBVfvOrrHTdUk06diCre3K5AVc8ge/AxVcpqKtijByfA1p+nRzdS3kt5CWljmLxP454HssPZ49R92DnztYHFVXSZYItdur5zaiO5/wCHL4gLkMVwo5JxuI4+6rYBVWCqdFue01YkigBRkUAKuKA6FHijxQMTSuKFKFAyExR4pzbRgVssQ1toYp3FDFKwGsUAOacIobaLAQBSsUoLR4pWAkClAUYFKxRYjt0D+/LH+Ov50jUP7xuv4z/6jTugj+27H+Mv503qH943X8Z/9RrNk+f8J/iV7qXqCz0azkWS4C3bo3hRgZOccZ9BnzrKdbuv9oarczxRuvivv2ucsCQM/jn5Vsv+zLJr5rx7SB7glcStGCwwMcGqN1H0qbXWEuzcxpFeTsBHFCVEeELevmRz8flWTOp1ufRowOPS7IjpbU7fQ9aaWaIXcZwRMqEOPZOcA/HBz8a1+yma5tYp3haFpBnw2YEqPLOOKyWw0mS0nS9J2rFFIzoxxhdhZG4ydpGR2z7J91a7aoqW8SIcqqAKc9xijTNux6pJULNFilEUAK1mMFGKGKApDBR0VHQMi2kjBwZEBHcZoeJHjIcEfGqk89yTw4HuxTJe4Y8ylR5CqPvv0X+gXCS5gXGZBSVu7cgnxVHx4qnZlaQ7sY+FEwl3dzt9Kj97K+g9BFwN9ajtOp+HNGLu3IyJlA9/FU9FfaTuwT5Gmp3uGAWJSvqxNC1kh+gi6/TbYd5V+PNIfUrVP2y3+UGqKY7nI3SO3vDU7Gkq92b76Hq5CWBFzGq2p85B79uaU+qWiruEhb3BTVNbxNpxIwPqDTDiVu5OfXPNL7yQ/QRo/TeqW0uv6fGu4M1woXI7muu//vG5x/5z/maonRSSL1fo5Zif1xO/xq6albk6ldFZ50+ufswPmf3ganiyvJJtkcsFGIYHtVW+s8F9MUE+zK7EDzG3Hy9efSp5orhEJjugT/1Ygf8ATtrOerdU1ay1BrXUreOWTcJbaZQVQjGDhMn4c85FGeXsarsMC96d9Fp0uFrI2l8NiWyqsbxqASd+BuLAe0RhP8oz5VbNyqQGYBiexPJrMdE6ytbhTaX0IigeMq6sQUJOBnJGBn0Ix7x5s63ezPqdlfuY/ECKBIwO4hWOOQfMZPl3qmGVQRdPE8jNVPv70Qqt23VSSAHdDKB2cNtJHvHPNTNnqVtcqSr7CBkq3HH8/lWqOSMjK8co9o7B3o6IYyRkZBwRmjPBI8x3qdog0FR0VGKBFFMwb90fAUlmXzxVv6K6Nh1HSzql79duJENuJNqnB7sR+X31BdTadBb6pcxWYAjh49kedcRRbjuOk2k6IoyR47Ck74/3RTRt3ABY4HqaWLchCzONo9BVW8lQvMRQnb7YPbHGPvpJ8Ic8U2YC/kD8M0loAoLb1yP2fOpbmFIcLRE9x99D2D27VzSBljYouSBmpafT0CpDEy/SygbYG4IIzg+/mlboKOPw08tv30lljH7Q+TU34bE5GcHnuO1JeJgw7YzUd7HRM9ImP/erSdrZP0tPP31b9QH9oXP8Z/zqmdHLjqvSO3/Np51db8fr9z/Fb8zXS0LuzLqVSRztzkdqq3W+mwXN3pVxNGjAPJG27PIKMw+4qatSjJqlfpF1S4tFs2thCY4LhhJuB3B9nbH7u2Qc+pFas9bGU4fmjOLG2XwvpNyWEHKhV+3IfRfwyfL3ninhfI7lpYwsbIoCxAewoJGQPMj8fWu69sfpEeyKORtRhIYxwIXiMBAOQR9naTg+Rz694g286LF4sUkYYnBdSu4HzGfnWFo3Ismni30yEbLy2Ky47IXL88YA58hxipjSJdXnmWOCwgjjmRi0s6H7HG5tmee4HcZJFcn6PIDZal9MnMYhS3l8QSFRhlYDjPPGfLOM+8VoWm202BPds0bXAAWEHHhqB7KZ79sk4xzn3VbjhuKsk9vgjP8AdXTzKk1/NNd3jSo5YyFMsvsghEx9kefpVliBESBmd2AwWdy7Ej1Y8k/GkIkcDhVUBZB39SPx5/lS1DLI68lftA47ev8AX51rjFR5RllJy4F0YpmyZ5bZJZAR4mXUEYKqSSoPvAxT9TTtWQfDohOk+rrzTbFrO1+jPboCxeReVz5Z4z7h7/SnNft/p2nLfztBI88gdniYAEjIwRycj1qhNqyrhsNwfKlHWDtUbXIJ/drzrcqo6leSclgia0SRJIyolYC2aRt6qfM8VF2aX1mjsZreVmOMzQI4A+DA4Nczatu7BwOx5wfuru6at7vqDV4NNsUk3ScvIw9mJOMsfh6edRpvigomWV71tNm0Gx23H0fF1bshZTKMe0CpA2nnjgcDtUlqGg6veW6NfzWsDq2WjiiLDGMY+1wfvzWl6N09Z6PYJbWaDIUB5mALyH1J/l2qJ1C4sn1k6WI3km25Z+Nq+7vWuGLj3sqk34MpvtN+i5BlDg8Y8PH86TdXSvKtxsLSAjcWOe3AJqf6utXivNqJmFBy6cjPv9Krkin0ApywrwJTfkNvoRyS3sk/ZVCMHt69qVbQWdzeRwBmRDyzsQQqjzqIu5Lm3udo2srDMf1Y7ZP8waah1G6tmbYFG5GQqU4we/nWOmpGjtFq6bgii6101IpBII71RuHYgHGfnVuvh+v3H8VvzNZ90bqM8nV+ixhI9pvIwxA5xmtEvh+v3H8VvzNdP6f5Mmq6RWdZv72S7XSNKhZZ5gN94xwluGzgj95uDgfD1qG6h0VopYrvUbt9QmMsIMEqhIn3SBWUKvYcryd3arm8KzptcHhsggkEEEEcjnvUZ1KiDRIpIQEUXVszcHJ+uQc+/wCNbMkLTbKYTppIqGo297aSQwWti8dxazPJY/SSDmIrloMj2XHmOQcZ8xiovqaewk0/Tmt4rhYJElbbcTAlW9kEAAnbznIwPnzWj64Le5imtnyxaPcWBwImT2gS3kRnt3I4xg1kTTwQxG9hjae5myFllwyQEeX+Ju2Cewx3rLkSi6NON7lZKWlzpEumQiS5urO+tN0onYFvrDtwoUZBXjJzzxVo0zrmwS1htNRlujOPt3ZhATOcgn2i3pzgfAVnkvi29qNoBt5EjZlx7PIPPuPHerp0rb6Pq1xDbWVjExCbrqW6TxC2D2XPIzxkjHHHGRhY5STpDyRi1bLc+tG8SSPTLGe9aNh9Yv1UW4cj227j1wD3oimpXcYe61FbTIyLaxQM+fQuQSfko+NS0drjdvYsGOSF9kfcP5mno4kiUJGiovoowK1qDfbMjml0iv6L0vHZ3UF/NqOo3EypxHNP7AJHPAAz3qyYoAc0rGasjFR6ISk5dmTLZW5fiKNSBwcYpZsEVseEOOcipFYocHwiA2cENzTJidQRKAHzklTxXmt/7OtRwGzQZGW574OcVpn6HF06yjv5ZbiJb2Z1QI7AHYBnj4kn7hWduzZjCg4X7Rx6/nVw/RwulXWqm3vsLeLIstpKTg7x3XHYnsR86swyW9WRkuODYTd244M8efQMDUU1tZw7po7QyXTbmaUR88nJ9o4H41JhZ0IO4MPMFQSfyoriUeGymCRwRyAowfxroIpfRi+uXMp1q7likYK75Uo3DL5fHIqFnOBwPlV66w0hZGWe2gWIqAvh5VRt+XH/AHNUyZGsW8S5XMoGY4x2HoW+flRkagrZCKcnSIXW38O8SHD5hiVGB/e5Yj8fwqPO3AJ4zz76ky+5iSWLt3bdncc02GHO4ck8mua527NSVKjr6IbPWWigMP8AnI+B51pt6P12f+K35ms+6OSMdYaRtxuF3HWiXozezg9vEb8zXT+ntPcZNX0iH1LUIdOmtzOwUSuybQpLP7OfZA7nt8qquta6uu6XeWlgvhRErJvfLyErIreyqggds+0cjtjNSWvaHp1lFcajFCySzBkdlmYsS+FOATxx3xj0PFVXp2M2CJDO9tjwwXYuCMn9n4+Z4OKsz5ZR4JafDGXJydS2EsOjxzajeTXFw7MYInBERQd2UA8HGMjGRnz70/caRb2GjxzmRlWAIbpDaNHgu2NxZid4zx7AIIPwqdms7acLOyR742Dbl9pCwK9/iQBg1K9Y6VZ3HR19MlrbxyrbiVZIowCMENwcduKqxr1E/wBFmT/Nr9lW6b0o6za3GnjwoJ7WYjeV3hV3K2cHv2OPLmrR0n0TFoF819JeSXN00bRnKhVAJz8+wqu9FXi2/UO1gY/FRVzn2XUgEfMZ+7HpWpBeau00YtWUamUk6GsUADTwSiI862GQRj8KVijA4586Uo4xQBnQktJ1+3C3uJxTrKJFx7LD1BrObjRNatM/UzMo84XLflXE8mpQKRI13H/m3CuH9vB9M6m5moNFngjJ93NNCzTfuVSjZyCp7EefxrObTXdTsJ1ns7+ZJQMb9xJHwJzXdBquu6kWY37sykt9bj2s9/Kk9NXke9mw2PXur6UkUUpS+j7HxcblHruGPxzU1c9c3widZrO2gk27gplLkDcq5I4xy2P/AGmse6fkkuNTiXVrhIbaOVPExDyy55wQAPLvV4iSC+1i9vp5rm4tZgcKNhwu8OiAL5eztPng+ZqSuHki6fZYPF1K4+i3F8YXjuZfZEQI2oFLHyJzwO/r3qJ6jSPU7KC/hNnAI2ZXtoj7Y34Iz7wBnv8AtVZ9AlhvL02hGJQhk+uIIkJ/aCgnGB+znjjgVWf0qaL9EEVxY+HZMZywkjmJaTKgY2EY42jsOBilJOS5BUuiqPZRFt43Bh5jzpH0KHJwXODlRkDFcA1K8Tb4iRP/AJVC/l2qStJRdxtJGjIVOCrevu9azOFdk9x1dJL4fV+jrJBNk3SYcjco575Hb51oV6p+mz/xG/M1UOjre4n6k06SGGWSOO4RnZUJVQDySfKrlecXk5/6jfma6n09UmZNW7SM863t5LjVIUum3WqR5iiDezk/aLDzPx8h76m+hNPsldT9GhJPqg4rh61T9YtHH7SN+Y/rUl0U+JFp5l72W4H7UadNoml3tsq3Fhbtx9pYwrD3hhgiqP1j0nJp/T2of7JvA1rLEySQXKlzGu3HssCOw8j9/kdDtZo2hVN67wMFcjP3Vwa3ZJeaHqVrIG8OaNvsMQeRzgjkVBOnwTatcnnfoC5Fv1dpc12sckGyMTrJyqqW8IYHYnLr78ZrZ7uDwLqWIcBGI+VY9pWjrbTacUlZnukdGL4ADrlh27YKitou5ReQ2d8P/FW6OfjjBq7Sy91FOqj7bOUjik4p3GRSQK2mKhAWlbT5YzSttAA44A+dAjOd2DggZpL4YYIBHpXL4tyMgrvyf3gCKT4tzx9S4HmODXmTsUOSWdvL9uCNh70FMTabCxHhExgc+yAPlRrLeCMnbFwQCG4JPqPdRNdXIAzAFJbGOT99PdIVDT6Xu+y+0+6kx6fPEd0VwUYdipwaejvnYFmQjHltIxg4zSnu5EOwwjeeRycEDzP9KkpyQqDhXUIJGliv50lcYZlmIJ+dM3FlcXDbp7lnb1dy1P8A0vI9mPORnHI88c5H4Un6YpwNoIPnRvYUMR6XCmC7k48lGP508Jb8TRLAkEMKnuTvJHwxj86J9QTeq7GwfPHaiN4DglCuTQmwo1XRetIXudL0qzsdzSlI5p2IQZxyVUD+lLvf+ZuM/vv+Zqg9JyluqNJCrkfSkGR5c1f78YnuD/ib+ddTQNvdZk1S4RSutuI7AY5IkOf/AI0ro+TbMgHbdSuuCng6epP1m2Qgf4fZ5rk6WcidcDJDUZ/mWYPiO6isdt+lG3uNi72uYhvxzhgF7/A090zrmqWcFlZtezTWx1CW0lin+s3hkXYNzZYYIbsfM1xdezrYdVW16SBsSGbk4+y2f5UnVGFjcaqw7afrqXO0eQLSEf6ayN0zX4F6HD49xa3fhlEiu/Ckic5KO6MfzyKv+mHxNDaHJL2V28Zz3Cv7a/gwqiSRXFk+oRRIAq6ikizOwVSEVhjJ9e38qtvT2opc6xqFnEjiK6skniaRNpkZMjcFPOCNvcDtWjDJRf8ASjNFyX8JGJC2doyAMn3Dtn8RSB76TK4ilVmuvB4xtyAHB5wc/D8KcON4x5nAHfPwroKXLs523hNAxmiyDnawyOCPSlzZtwTMGj2jJ3DBqCHUFtofVM41C/8Ao9nLaqV/aG/d2xg8/a5qOTIoxtE8ePe6M99peHDAg7fb8zSWWVCJA78fsjn/APafbj/ivvQnAQLgCuVfGmvGDj6sDj28153s6o+bhgCSzKeCSDn8KQ93sC7mDLjJO3Oc+6kCJIy3iPKxC4VW4wc8YPnXO93IzhI4sMAdufP4HOPWigO+OfexJ8MgLnsRiltcomAwI48+QRXNbxHaRMAWYEEefNM3Jlif/hgjbgZ7fnRVsKJDx4mzkjj2uRSfFhZioYE4zxUfnfIpypUD2vlRzjdysrKr99hwfj/2p0FHeQMZxkUkkeY/CuOJ2TzwoYKcknP9KCzTMX2kFUPLE9hQKiw9Isv+9Gkgf+qT860XUB9bce8v+dZn0hOzdWaMBghrpOQMcevvrQuqroWWn30pO1m3Kh9Cc8/IZPyrp6CXEmZNUukZz1HqTXmtPEhJijjAHwGNp+fJ+DV3dIyQLf8AhTAkseOTUJFC6af9NnXEl/MzplcFY0yowfQk+XkBQgme3lSWM+0pyKJO3bJwSXCN5sdK0x4A1zBb3EhBy86I7Bckhe3YZ4FQfWOgWHgiaKxiAvbyNbxokTfLnIQ+17OdxHcGn+jtRmvrGNUtwIGgLtLgjLk4x2+fc1yX/U9lcwXdgbe5tL+IF40lQDfsOQ4I4I4BFVui5J2U19Avn0686gmvZIhb3EvgLMS8joAy4U54JJxjtwfXNWCys5NJk0vUrzwxdS3SvcsvYrMSu1fcNy/DB8qr951HIix2hMaW0MjlQ0mME7ufxJqe6rvLu26U0uW3umaGZFjkRlVkztLBlOO4I9fSknQNWPa7qlloniwzXFvGysUEaqXYd8Egf0864uqre6n6bh1KNpUZJdw2qQGUqCrDHPu+dRfXNkzT2+twBPB1OFXLY7SBQpB48wB+NT+tyXF10KXjZvFexjZMklCwQfLGTVk8rkQhjUURUOo3c/Tc9xeyR7lg9iS4lzIxxu5J7knsO1VfXOq9JnmjS60+01AW+6NHuImfjPBHIxnGfnUfcaDqo06W4upTGt0VaGZD9WU2l9rMOzAcY4wciunoTpSz1W5uUuo3kIjDK/j+H54PkQe/xpb3VDeNbrCSAyoCzDt+7SbiPw0A4JyMEjtxmhQrFSJCDYxtH4r4Lbsdj/WglqXumJk5RSOB3H30KFAClswsikSHPL8jzxSZrFplLTyhguTgJt/I0KFOkFjUFuJ7cI7NtB2jacH76VbaSHxidgMcgjOaFCkwscntfDhBjcADBKlcg54ph9NeUtLJctgDhVXA7/GhQqCCyc6UhKdW6KrMG/WVK8dh6VP/AKT5pXdLRH2LJIEzgHl2Iz8tv/2NChW3TfCRVk+USM6wt47NNKtIBtgt7YpGvmADjv5niqw7bVZiM4BoUKtydkcXxGYupda0ydo7HUJY1xwCAQOP6ZqxaH1xrM6R2N+LW4t2URFvDKSFSMY3BsdvdQoVR5NS7HjoHTty7z3Gjl5DI2T9MmH7R/xe6ovX9M0/TtLZNKtTaxyy7Xj8eWRCduclWYgnyzjtn1oUKLYmiydM6fLqXTWjS3d21xBJcSQyW1xGrrsAJAQgBkOV7g+dXWSwU6cmlQStBAIhEmzkquRxznPzoUKkhIrt70xHYadLdpcDbdWJ+kQrEApbA5XJOB3wDkjPfiqx0nePp2pySooc+CyYP+ZT/KhQoXYPln//2Q=="/>
          <p:cNvSpPr>
            <a:spLocks noChangeAspect="1" noChangeArrowheads="1"/>
          </p:cNvSpPr>
          <p:nvPr/>
        </p:nvSpPr>
        <p:spPr bwMode="auto">
          <a:xfrm>
            <a:off x="9017000" y="-431800"/>
            <a:ext cx="1019175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6874" name="Picture 10" descr="http://www.hazemsakeek.com/magazine/images/stories/Tafserat/Electronics/radio/radar-ante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966" y="1071546"/>
            <a:ext cx="1944216" cy="1676614"/>
          </a:xfrm>
          <a:prstGeom prst="rect">
            <a:avLst/>
          </a:prstGeom>
          <a:noFill/>
        </p:spPr>
      </p:pic>
      <p:pic>
        <p:nvPicPr>
          <p:cNvPr id="36876" name="Picture 12" descr="http://t0.gstatic.com/images?q=tbn:ANd9GcTOSCULXAVHIWKWWJHNDhHBfcbiw0cf9psEBFlCg-QR02s5uPaf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857496"/>
            <a:ext cx="2633665" cy="1571636"/>
          </a:xfrm>
          <a:prstGeom prst="rect">
            <a:avLst/>
          </a:prstGeom>
          <a:noFill/>
        </p:spPr>
      </p:pic>
      <p:pic>
        <p:nvPicPr>
          <p:cNvPr id="36878" name="Picture 14" descr="http://t2.gstatic.com/images?q=tbn:ANd9GcSq01xqerqz7WWGNKNvn2yeH_vdshG8U7CNR-V-dy6EZA61Pq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2085482" cy="1562099"/>
          </a:xfrm>
          <a:prstGeom prst="rect">
            <a:avLst/>
          </a:prstGeom>
          <a:noFill/>
        </p:spPr>
      </p:pic>
      <p:pic>
        <p:nvPicPr>
          <p:cNvPr id="15" name="Picture 5" descr="مه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357826"/>
            <a:ext cx="1801910" cy="11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28794" y="214290"/>
            <a:ext cx="5429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الرنين في الأعمدة الهوائية والأوتار</a:t>
            </a:r>
            <a:endParaRPr lang="ar-SA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4348" y="4534453"/>
            <a:ext cx="792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002060"/>
                </a:solidFill>
                <a:cs typeface="PT Bold Heading" pitchFamily="2" charset="-78"/>
              </a:rPr>
              <a:t>سبب اختلاف حدة الصوت باختلاف مقدار شدّ المطاط هو تغيّر تردد المطاط عند شدّه وبالتالي يتغيّر حدّة صوته . </a:t>
            </a:r>
            <a:endParaRPr lang="ar-SA" sz="2000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2910" y="5320271"/>
            <a:ext cx="800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طبقي ذلك على كل من : مكبر الصوت ، الدفوف ، الصوت البشري ، الآلات الوترية .</a:t>
            </a: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إنّ مكبر الصوت عندما </a:t>
            </a:r>
            <a:r>
              <a:rPr lang="ar-SA" sz="2000" dirty="0" err="1" smtClean="0">
                <a:cs typeface="PT Bold Heading" pitchFamily="2" charset="-78"/>
              </a:rPr>
              <a:t>يهتز</a:t>
            </a:r>
            <a:r>
              <a:rPr lang="ar-SA" sz="2000" dirty="0" smtClean="0">
                <a:cs typeface="PT Bold Heading" pitchFamily="2" charset="-78"/>
              </a:rPr>
              <a:t> بواسطة التيارات الكهربائية فإنّه يصدر </a:t>
            </a:r>
            <a:r>
              <a:rPr lang="ar-SA" sz="2000" dirty="0" err="1" smtClean="0">
                <a:cs typeface="PT Bold Heading" pitchFamily="2" charset="-78"/>
              </a:rPr>
              <a:t>أصواتا</a:t>
            </a:r>
            <a:r>
              <a:rPr lang="ar-SA" sz="2000" dirty="0" smtClean="0">
                <a:cs typeface="PT Bold Heading" pitchFamily="2" charset="-78"/>
              </a:rPr>
              <a:t> ، وكذلك الدفوف عندما تطرق باليد فإنها </a:t>
            </a:r>
            <a:r>
              <a:rPr lang="ar-SA" sz="2000" dirty="0" err="1" smtClean="0">
                <a:cs typeface="PT Bold Heading" pitchFamily="2" charset="-78"/>
              </a:rPr>
              <a:t>تهتز</a:t>
            </a:r>
            <a:r>
              <a:rPr lang="ar-SA" sz="2000" dirty="0" smtClean="0">
                <a:cs typeface="PT Bold Heading" pitchFamily="2" charset="-78"/>
              </a:rPr>
              <a:t> فتصدر </a:t>
            </a:r>
            <a:r>
              <a:rPr lang="ar-SA" sz="2000" dirty="0" err="1" smtClean="0">
                <a:cs typeface="PT Bold Heading" pitchFamily="2" charset="-78"/>
              </a:rPr>
              <a:t>أصواتا</a:t>
            </a:r>
            <a:r>
              <a:rPr lang="ar-SA" sz="2000" dirty="0" smtClean="0">
                <a:cs typeface="PT Bold Heading" pitchFamily="2" charset="-78"/>
              </a:rPr>
              <a:t> ، وكذلك الصوت البشري عندما يندفع الهواء من الرئتين فإنّ الحبال الصوتية </a:t>
            </a:r>
            <a:r>
              <a:rPr lang="ar-SA" sz="2000" dirty="0" err="1" smtClean="0">
                <a:cs typeface="PT Bold Heading" pitchFamily="2" charset="-78"/>
              </a:rPr>
              <a:t>تهتز</a:t>
            </a:r>
            <a:r>
              <a:rPr lang="ar-SA" sz="2000" dirty="0" smtClean="0">
                <a:cs typeface="PT Bold Heading" pitchFamily="2" charset="-78"/>
              </a:rPr>
              <a:t> فتصدر </a:t>
            </a:r>
            <a:r>
              <a:rPr lang="ar-SA" sz="2000" dirty="0" err="1" smtClean="0">
                <a:cs typeface="PT Bold Heading" pitchFamily="2" charset="-78"/>
              </a:rPr>
              <a:t>أصواتا</a:t>
            </a:r>
            <a:r>
              <a:rPr lang="ar-SA" sz="2000" dirty="0" smtClean="0">
                <a:cs typeface="PT Bold Heading" pitchFamily="2" charset="-78"/>
              </a:rPr>
              <a:t> . 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00958" y="928670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نشاط 1</a:t>
            </a:r>
            <a:endParaRPr lang="ar-SA" sz="2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8" name="صوت إهتزاز المطاط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1071546"/>
            <a:ext cx="5872178" cy="321471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2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5257" y="87791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مصادر </a:t>
            </a:r>
            <a:r>
              <a:rPr lang="ar-SA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الصوت</a:t>
            </a:r>
            <a:endParaRPr lang="ar-SA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297" y="5286388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2) الآلات </a:t>
            </a: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الوترية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28" y="1000108"/>
            <a:ext cx="6142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cs typeface="PT Bold Heading" pitchFamily="2" charset="-78"/>
              </a:rPr>
              <a:t>ينتج الصوت </a:t>
            </a:r>
            <a:r>
              <a:rPr lang="ar-SA" sz="2400" dirty="0" smtClean="0">
                <a:cs typeface="PT Bold Heading" pitchFamily="2" charset="-78"/>
              </a:rPr>
              <a:t>عن  </a:t>
            </a:r>
            <a:r>
              <a:rPr lang="ar-SA" sz="2400" dirty="0">
                <a:cs typeface="PT Bold Heading" pitchFamily="2" charset="-78"/>
              </a:rPr>
              <a:t>اهتزاز الأجسام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3372" y="1857364"/>
            <a:ext cx="4602136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300" dirty="0" smtClean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1) الصوت البشري :</a:t>
            </a:r>
            <a:endParaRPr lang="en-US" sz="2300" dirty="0">
              <a:solidFill>
                <a:srgbClr val="FF0000"/>
              </a:solidFill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300" dirty="0">
                <a:latin typeface="Calibri" pitchFamily="34" charset="0"/>
                <a:cs typeface="PT Bold Heading" pitchFamily="2" charset="-78"/>
              </a:rPr>
              <a:t>تحدث الأوتار </a:t>
            </a:r>
            <a:r>
              <a:rPr lang="ar-SA" sz="2300" dirty="0" smtClean="0">
                <a:latin typeface="Calibri" pitchFamily="34" charset="0"/>
                <a:cs typeface="PT Bold Heading" pitchFamily="2" charset="-78"/>
              </a:rPr>
              <a:t>الصوتية </a:t>
            </a:r>
            <a:r>
              <a:rPr lang="ar-SA" sz="2300" dirty="0">
                <a:latin typeface="Calibri" pitchFamily="34" charset="0"/>
                <a:cs typeface="PT Bold Heading" pitchFamily="2" charset="-78"/>
              </a:rPr>
              <a:t>في حناجرنا أصوات تحدث رنيناً في الهواء الموجود داخل الحلق والفم والأنف  حسب كل وحجم  هذه التجويفات  التي تختلف من شخص لأخر وبهذا تتميز الحروف  عن </a:t>
            </a:r>
            <a:r>
              <a:rPr lang="ar-SA" sz="2300" dirty="0" smtClean="0">
                <a:latin typeface="Calibri" pitchFamily="34" charset="0"/>
                <a:cs typeface="PT Bold Heading" pitchFamily="2" charset="-78"/>
              </a:rPr>
              <a:t>بعضها  </a:t>
            </a:r>
            <a:r>
              <a:rPr lang="ar-SA" sz="2300" dirty="0">
                <a:latin typeface="Calibri" pitchFamily="34" charset="0"/>
                <a:cs typeface="PT Bold Heading" pitchFamily="2" charset="-78"/>
              </a:rPr>
              <a:t>ويتميز  البشر في أصواتهم  عن بعض</a:t>
            </a:r>
            <a:r>
              <a:rPr lang="ar-SA" sz="2300" dirty="0">
                <a:latin typeface="Calibri" pitchFamily="34" charset="0"/>
                <a:ea typeface="Calibri" pitchFamily="34" charset="0"/>
                <a:cs typeface="PT Bold Heading" pitchFamily="2" charset="-78"/>
              </a:rPr>
              <a:t> .</a:t>
            </a:r>
            <a:endParaRPr lang="en-US" sz="2300" dirty="0">
              <a:latin typeface="Calibri" pitchFamily="34" charset="0"/>
              <a:ea typeface="Calibri" pitchFamily="34" charset="0"/>
              <a:cs typeface="PT Bold Heading" pitchFamily="2" charset="-78"/>
            </a:endParaRPr>
          </a:p>
        </p:txBody>
      </p:sp>
      <p:pic>
        <p:nvPicPr>
          <p:cNvPr id="6150" name="Picture 2" descr="Goleuni a سين -- Ffynonell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0166" y="5000636"/>
            <a:ext cx="1785950" cy="137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1" name="Picture 1" descr="vo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37528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857356" y="642918"/>
            <a:ext cx="5429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الرنين في الأعمدة ( الأنابيب ) الهوائية </a:t>
            </a:r>
            <a:endParaRPr lang="ar-SA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215206" y="1285860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نشاط 2</a:t>
            </a:r>
            <a:endParaRPr lang="ar-SA" sz="2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5" name="نشاط 2 - رنين شوكة مع عمود مغل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1857364"/>
            <a:ext cx="6586558" cy="421484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9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/>
          <a:srcRect l="23116" t="21928" r="24151" b="44096"/>
          <a:stretch>
            <a:fillRect/>
          </a:stretch>
        </p:blipFill>
        <p:spPr bwMode="auto">
          <a:xfrm>
            <a:off x="1071538" y="1857364"/>
            <a:ext cx="70009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لقمان العفاسي 00_05_53-00_06_0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نشاط 2 - رنين شوكة مع عمود مفتوح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78919"/>
            <a:ext cx="7715304" cy="5393287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6" y="207817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Tx/>
              <a:buChar char="-"/>
            </a:pPr>
            <a:r>
              <a:rPr lang="ar-SA" sz="2000" dirty="0" smtClean="0">
                <a:cs typeface="PT Bold Heading" pitchFamily="2" charset="-78"/>
              </a:rPr>
              <a:t> عند تغيير تردد الشوكة الرنانة يتغيّر طول عمود الهواء الذي يحدث عنده الرنين ، وهذا يعني أنّ طول عمود الهواء يحدد ترددات الهواء المهتز التي ستكون في حالة رنين . 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4" name="صورة 3" descr="نشاط 2 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955609"/>
            <a:ext cx="2160485" cy="3688101"/>
          </a:xfrm>
          <a:prstGeom prst="rect">
            <a:avLst/>
          </a:prstGeom>
        </p:spPr>
      </p:pic>
      <p:pic>
        <p:nvPicPr>
          <p:cNvPr id="5" name="صورة 4" descr="نشاط 2 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88" y="2857496"/>
            <a:ext cx="5662616" cy="378621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71472" y="142852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Tx/>
              <a:buChar char="-"/>
            </a:pPr>
            <a:r>
              <a:rPr lang="ar-SA" sz="2000" dirty="0" smtClean="0">
                <a:cs typeface="PT Bold Heading" pitchFamily="2" charset="-78"/>
              </a:rPr>
              <a:t> </a:t>
            </a:r>
            <a:r>
              <a:rPr lang="ar-SA" sz="2000" dirty="0" smtClean="0">
                <a:solidFill>
                  <a:srgbClr val="0070C0"/>
                </a:solidFill>
                <a:cs typeface="PT Bold Heading" pitchFamily="2" charset="-78"/>
              </a:rPr>
              <a:t>هناك نوعين من الأعمدة الهوائية : </a:t>
            </a:r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أعمدة هوائية مفتوحة </a:t>
            </a:r>
            <a:r>
              <a:rPr lang="ar-SA" sz="2000" dirty="0" smtClean="0">
                <a:cs typeface="PT Bold Heading" pitchFamily="2" charset="-78"/>
              </a:rPr>
              <a:t>( طرفيها مفتوحان ) ، </a:t>
            </a:r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أعمدة هوائية مغلقة </a:t>
            </a:r>
            <a:r>
              <a:rPr lang="ar-SA" sz="2000" dirty="0" smtClean="0">
                <a:cs typeface="PT Bold Heading" pitchFamily="2" charset="-78"/>
              </a:rPr>
              <a:t>( أحد طرفيها مغلق ) . </a:t>
            </a:r>
            <a:endParaRPr lang="ar-SA" sz="2000" dirty="0">
              <a:cs typeface="PT Bold Heading" pitchFamily="2" charset="-78"/>
            </a:endParaRPr>
          </a:p>
          <a:p>
            <a:pPr algn="justLow"/>
            <a:r>
              <a:rPr lang="ar-SA" sz="2000" dirty="0" smtClean="0">
                <a:cs typeface="PT Bold Heading" pitchFamily="2" charset="-78"/>
              </a:rPr>
              <a:t>- عند وضع شوكة رنانة فوق عمود هوائي فإما أنّ </a:t>
            </a:r>
            <a:r>
              <a:rPr lang="ar-SA" sz="2000" dirty="0" err="1" smtClean="0">
                <a:cs typeface="PT Bold Heading" pitchFamily="2" charset="-78"/>
              </a:rPr>
              <a:t>يهتز</a:t>
            </a:r>
            <a:r>
              <a:rPr lang="ar-SA" sz="2000" dirty="0" smtClean="0">
                <a:cs typeface="PT Bold Heading" pitchFamily="2" charset="-78"/>
              </a:rPr>
              <a:t> الهواء بتردد لا يتوافق مع اهتزاز الشوكة الرنانة وبالتالي لا يحدث تقوية للصوت وإما أنّ </a:t>
            </a:r>
            <a:r>
              <a:rPr lang="ar-SA" sz="2000" dirty="0" err="1" smtClean="0">
                <a:cs typeface="PT Bold Heading" pitchFamily="2" charset="-78"/>
              </a:rPr>
              <a:t>يهتز</a:t>
            </a:r>
            <a:r>
              <a:rPr lang="ar-SA" sz="2000" dirty="0" smtClean="0">
                <a:cs typeface="PT Bold Heading" pitchFamily="2" charset="-78"/>
              </a:rPr>
              <a:t> الهواء بتردد يتوافق مع اهتزاز الشوكة الرنانة عند تغيير طول الأنبوب لحد معيّن ( فيحدث الرنين: وهو تقوية الصوت وتحويل الأصوات العشوائية إلى أصوات منتظمة ) .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6" y="142852"/>
            <a:ext cx="8429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تفسير حدوث الرنين ( تقوية الصوت ) في أعمدة الهواء المغلقة : </a:t>
            </a:r>
            <a:r>
              <a:rPr lang="ar-SA" sz="2000" dirty="0" smtClean="0">
                <a:cs typeface="PT Bold Heading" pitchFamily="2" charset="-78"/>
              </a:rPr>
              <a:t>توّلد الشوكة الرنانة فوق عمود الهواء موجة صوتية ( مكونة من ذبذبات مرتفعة الضغط وأخرى منخفضة الضغط ) وعندما تتوافق هذه الموجة الصوتية مع الصوت المنعكس من الطرف المغلق للأنبوب  </a:t>
            </a:r>
            <a:br>
              <a:rPr lang="ar-SA" sz="2000" dirty="0" smtClean="0">
                <a:cs typeface="PT Bold Heading" pitchFamily="2" charset="-78"/>
              </a:rPr>
            </a:br>
            <a:r>
              <a:rPr lang="ar-SA" sz="2000" dirty="0" smtClean="0">
                <a:cs typeface="PT Bold Heading" pitchFamily="2" charset="-78"/>
              </a:rPr>
              <a:t>( ينعكس الضغط المرتفع في صورة ضغط مرتفع ) وبالتالي يحدث تقوية للصوت وتوليد ما يعرف بالموجة المستقرة ( الرنين ) تتصف بما يلي :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3" name="صورة 2" descr="نشاط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819274"/>
            <a:ext cx="7498453" cy="482443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1472" y="21429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وأما في أعمدة الهواء المفتوحة : </a:t>
            </a:r>
            <a:r>
              <a:rPr lang="ar-SA" sz="2000" dirty="0" smtClean="0">
                <a:cs typeface="PT Bold Heading" pitchFamily="2" charset="-78"/>
              </a:rPr>
              <a:t>فيحدث الرنين عندما يتوافق الصوت الذي تصدره الشوكة الرنانة مع الصوت المنعكس من الطرف المفتوح للأنبوب ( ينعكس الضغط المرتفع في صورة ضغط منخفض ) 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285860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يمكن تمثيل الموجة الصوتية في الأعمدة الهوائية بموجة جيبيه على إحدى اعتبارين :</a:t>
            </a:r>
            <a:b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</a:br>
            <a:r>
              <a:rPr lang="ar-SA" sz="2000" dirty="0" smtClean="0">
                <a:solidFill>
                  <a:srgbClr val="0070C0"/>
                </a:solidFill>
                <a:cs typeface="PT Bold Heading" pitchFamily="2" charset="-78"/>
              </a:rPr>
              <a:t>الاعتبـــار الأول : </a:t>
            </a:r>
            <a:r>
              <a:rPr lang="ar-SA" sz="2000" dirty="0" smtClean="0">
                <a:cs typeface="PT Bold Heading" pitchFamily="2" charset="-78"/>
              </a:rPr>
              <a:t>تغيرات ضغط الهواء ( ضغط مرتفع / ضغط منخفض ) </a:t>
            </a:r>
          </a:p>
          <a:p>
            <a:pPr algn="justLow"/>
            <a:r>
              <a:rPr lang="ar-SA" sz="2000" dirty="0" smtClean="0">
                <a:solidFill>
                  <a:srgbClr val="0070C0"/>
                </a:solidFill>
                <a:cs typeface="PT Bold Heading" pitchFamily="2" charset="-78"/>
              </a:rPr>
              <a:t>الاعتبار الثاني : </a:t>
            </a:r>
            <a:r>
              <a:rPr lang="ar-SA" sz="2000" dirty="0" smtClean="0">
                <a:cs typeface="PT Bold Heading" pitchFamily="2" charset="-78"/>
              </a:rPr>
              <a:t>إزاحة جزئيات الهواء ( إزاحات كبيرة / إزاحات صغيرة ) </a:t>
            </a:r>
          </a:p>
          <a:p>
            <a:pPr algn="justLow"/>
            <a:r>
              <a:rPr lang="ar-SA" sz="800" dirty="0" smtClean="0">
                <a:cs typeface="PT Bold Heading" pitchFamily="2" charset="-78"/>
              </a:rPr>
              <a:t/>
            </a:r>
            <a:br>
              <a:rPr lang="ar-SA" sz="800" dirty="0" smtClean="0">
                <a:cs typeface="PT Bold Heading" pitchFamily="2" charset="-78"/>
              </a:rPr>
            </a:br>
            <a:r>
              <a:rPr lang="ar-SA" sz="2000" dirty="0" smtClean="0">
                <a:solidFill>
                  <a:srgbClr val="006600"/>
                </a:solidFill>
                <a:cs typeface="PT Bold Heading" pitchFamily="2" charset="-78"/>
              </a:rPr>
              <a:t>كما في الصورة التالية :</a:t>
            </a:r>
            <a:r>
              <a:rPr lang="ar-SA" sz="2000" dirty="0" smtClean="0">
                <a:cs typeface="PT Bold Heading" pitchFamily="2" charset="-78"/>
              </a:rPr>
              <a:t> 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4" name="صورة 3" descr="نشاط 2 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786058"/>
            <a:ext cx="5715040" cy="3888885"/>
          </a:xfrm>
          <a:prstGeom prst="rect">
            <a:avLst/>
          </a:prstGeom>
        </p:spPr>
      </p:pic>
      <p:pic>
        <p:nvPicPr>
          <p:cNvPr id="5" name="صورة 4" descr="نشاط 3  - الرنين في الأوتار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86058"/>
            <a:ext cx="2811107" cy="38576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2 - حالات الرنين في عمود هوائي مفتوح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25"/>
            <a:ext cx="6215106" cy="600075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نشاط 2 - حالات الرنين في عمود هوائي مغلق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357166"/>
            <a:ext cx="5610225" cy="607223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2801" y="129581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9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تمثیل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الموجات</a:t>
            </a:r>
            <a:r>
              <a:rPr lang="ar-SA" sz="29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 </a:t>
            </a:r>
            <a:r>
              <a:rPr lang="ar-SA" sz="2900" dirty="0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في الأعمدة</a:t>
            </a:r>
            <a:endParaRPr lang="ar-SA" sz="2900" dirty="0"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8538" y="785794"/>
            <a:ext cx="5075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cs typeface="PT Bold Heading" pitchFamily="2" charset="-78"/>
              </a:rPr>
              <a:t>یمكن تمثیل الموجة الموقوفة فى عمود بموجة </a:t>
            </a:r>
            <a:r>
              <a:rPr lang="ar-SA" sz="2000" dirty="0" err="1" smtClean="0">
                <a:cs typeface="PT Bold Heading" pitchFamily="2" charset="-78"/>
              </a:rPr>
              <a:t>جیبیة</a:t>
            </a:r>
            <a:r>
              <a:rPr lang="ar-SA" sz="2000" dirty="0" smtClean="0">
                <a:cs typeface="PT Bold Heading" pitchFamily="2" charset="-78"/>
              </a:rPr>
              <a:t> .</a:t>
            </a:r>
            <a:endParaRPr lang="ar-SA" sz="2000" u="sng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1285860"/>
            <a:ext cx="6856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cs typeface="PT Bold Heading" pitchFamily="2" charset="-78"/>
              </a:rPr>
              <a:t>وتمثل الموجة الجیبیة إما بتغیر ضغط الھواء - أو إزاحة جزیئات </a:t>
            </a:r>
            <a:r>
              <a:rPr lang="ar-SA" sz="2000" dirty="0" err="1" smtClean="0">
                <a:cs typeface="PT Bold Heading" pitchFamily="2" charset="-78"/>
              </a:rPr>
              <a:t>ال</a:t>
            </a:r>
            <a:r>
              <a:rPr lang="ar-SA" sz="2000" dirty="0" smtClean="0">
                <a:cs typeface="PT Bold Heading" pitchFamily="2" charset="-78"/>
              </a:rPr>
              <a:t>ھ</a:t>
            </a:r>
            <a:r>
              <a:rPr lang="ar-SA" sz="2000" dirty="0" err="1" smtClean="0">
                <a:cs typeface="PT Bold Heading" pitchFamily="2" charset="-78"/>
              </a:rPr>
              <a:t>واء</a:t>
            </a:r>
            <a:r>
              <a:rPr lang="ar-SA" sz="2000" dirty="0" smtClean="0">
                <a:cs typeface="PT Bold Heading" pitchFamily="2" charset="-78"/>
              </a:rPr>
              <a:t> .</a:t>
            </a:r>
            <a:endParaRPr lang="ar-SA" sz="20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338" y="1828788"/>
            <a:ext cx="62277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1-التمثیل البیانى لتغیر 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الضغط :</a:t>
            </a:r>
            <a:endParaRPr lang="ar-SA" sz="2400" dirty="0">
              <a:solidFill>
                <a:schemeClr val="accent2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290453"/>
            <a:ext cx="86042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dirty="0" smtClean="0">
                <a:cs typeface="PT Bold Heading" pitchFamily="2" charset="-78"/>
              </a:rPr>
              <a:t>تكون </a:t>
            </a:r>
            <a:r>
              <a:rPr lang="ar-SA" sz="2200" dirty="0">
                <a:cs typeface="PT Bold Heading" pitchFamily="2" charset="-78"/>
              </a:rPr>
              <a:t>العقد ھى مناطق الضغط الجوى المتوسط أما البطون فیتذبذب عندھا الضغط بین </a:t>
            </a:r>
            <a:r>
              <a:rPr lang="ar-SA" sz="2200" dirty="0" smtClean="0">
                <a:cs typeface="PT Bold Heading" pitchFamily="2" charset="-78"/>
              </a:rPr>
              <a:t>قیمته </a:t>
            </a:r>
            <a:r>
              <a:rPr lang="ar-SA" sz="2200" dirty="0">
                <a:cs typeface="PT Bold Heading" pitchFamily="2" charset="-78"/>
              </a:rPr>
              <a:t>العظمى </a:t>
            </a:r>
            <a:r>
              <a:rPr lang="ar-SA" sz="2200" dirty="0" smtClean="0">
                <a:cs typeface="PT Bold Heading" pitchFamily="2" charset="-78"/>
              </a:rPr>
              <a:t>والصغرى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10247" name="Picture 1"/>
          <p:cNvPicPr>
            <a:picLocks noChangeAspect="1" noChangeArrowheads="1"/>
          </p:cNvPicPr>
          <p:nvPr/>
        </p:nvPicPr>
        <p:blipFill>
          <a:blip r:embed="rId3"/>
          <a:srcRect l="40118" t="16360" r="22247" b="39343"/>
          <a:stretch>
            <a:fillRect/>
          </a:stretch>
        </p:blipFill>
        <p:spPr bwMode="auto">
          <a:xfrm>
            <a:off x="571472" y="3216813"/>
            <a:ext cx="6572296" cy="342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/>
          <a:srcRect l="21774" t="15547" r="61623" b="76578"/>
          <a:stretch>
            <a:fillRect/>
          </a:stretch>
        </p:blipFill>
        <p:spPr bwMode="auto">
          <a:xfrm>
            <a:off x="7286644" y="6143644"/>
            <a:ext cx="1857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0034" y="357166"/>
            <a:ext cx="8142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في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الأعمدة </a:t>
            </a:r>
            <a:r>
              <a:rPr lang="ar-SA" sz="2400" dirty="0" err="1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ھ</a:t>
            </a:r>
            <a:r>
              <a:rPr lang="ar-SA" sz="2400" dirty="0" err="1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وائیة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المغلقة : </a:t>
            </a:r>
            <a:r>
              <a:rPr lang="ar-SA" sz="2400" dirty="0">
                <a:cs typeface="PT Bold Heading" pitchFamily="2" charset="-78"/>
              </a:rPr>
              <a:t>تتكون بطن عند الطرف المغلق وعقدة عند الطرف </a:t>
            </a:r>
            <a:r>
              <a:rPr lang="ar-SA" sz="2400" dirty="0" smtClean="0">
                <a:cs typeface="PT Bold Heading" pitchFamily="2" charset="-78"/>
              </a:rPr>
              <a:t>المفتوح .</a:t>
            </a:r>
            <a:endParaRPr lang="ar-SA" sz="2400" dirty="0">
              <a:cs typeface="PT Bold Heading" pitchFamily="2" charset="-78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dirty="0" smtClean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في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الأعمدة الھوائیة المفتوحة </a:t>
            </a:r>
            <a:r>
              <a:rPr lang="ar-SA" sz="2400" dirty="0">
                <a:cs typeface="PT Bold Heading" pitchFamily="2" charset="-78"/>
              </a:rPr>
              <a:t>تتكون عقدة عند كل طرف </a:t>
            </a:r>
            <a:r>
              <a:rPr lang="ar-SA" sz="2400" dirty="0" smtClean="0">
                <a:cs typeface="PT Bold Heading" pitchFamily="2" charset="-78"/>
              </a:rPr>
              <a:t>مفتوح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8283573" cy="41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1058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8662" y="500042"/>
            <a:ext cx="72723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 dirty="0">
                <a:latin typeface="Calibri" pitchFamily="34" charset="0"/>
                <a:cs typeface="PT Bold Heading" pitchFamily="2" charset="-78"/>
              </a:rPr>
              <a:t>عند اختلاف طول عمود </a:t>
            </a:r>
            <a:r>
              <a:rPr lang="ar-SA" sz="2800" dirty="0" err="1">
                <a:latin typeface="Calibri" pitchFamily="34" charset="0"/>
                <a:cs typeface="PT Bold Heading" pitchFamily="2" charset="-78"/>
              </a:rPr>
              <a:t>ال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ھ</a:t>
            </a:r>
            <a:r>
              <a:rPr lang="ar-SA" sz="2800" dirty="0" err="1">
                <a:latin typeface="Calibri" pitchFamily="34" charset="0"/>
                <a:cs typeface="PT Bold Heading" pitchFamily="2" charset="-78"/>
              </a:rPr>
              <a:t>واء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 وثبات التردد </a:t>
            </a:r>
            <a:r>
              <a:rPr lang="ar-SA" sz="2800" dirty="0" smtClean="0">
                <a:latin typeface="Calibri" pitchFamily="34" charset="0"/>
                <a:cs typeface="PT Bold Heading" pitchFamily="2" charset="-78"/>
              </a:rPr>
              <a:t>فإن 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لكل من الأعمدة </a:t>
            </a:r>
            <a:r>
              <a:rPr lang="ar-SA" sz="2800" dirty="0" err="1">
                <a:latin typeface="Calibri" pitchFamily="34" charset="0"/>
                <a:cs typeface="PT Bold Heading" pitchFamily="2" charset="-78"/>
              </a:rPr>
              <a:t>ال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ھ</a:t>
            </a:r>
            <a:r>
              <a:rPr lang="ar-SA" sz="2800" dirty="0" err="1">
                <a:latin typeface="Calibri" pitchFamily="34" charset="0"/>
                <a:cs typeface="PT Bold Heading" pitchFamily="2" charset="-78"/>
              </a:rPr>
              <a:t>وائیة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 المغلقة </a:t>
            </a:r>
            <a:r>
              <a:rPr lang="ar-SA" sz="2800" dirty="0" smtClean="0">
                <a:latin typeface="Calibri" pitchFamily="34" charset="0"/>
                <a:cs typeface="PT Bold Heading" pitchFamily="2" charset="-78"/>
              </a:rPr>
              <a:t>والمفتوحة :</a:t>
            </a:r>
            <a:endParaRPr lang="ar-SA" sz="2800" dirty="0"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1780" t="69514" r="36636" b="16704"/>
          <a:stretch>
            <a:fillRect/>
          </a:stretch>
        </p:blipFill>
        <p:spPr bwMode="auto">
          <a:xfrm>
            <a:off x="1857356" y="2000240"/>
            <a:ext cx="5461010" cy="207170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50916" t="82484" r="8493" b="11610"/>
          <a:stretch>
            <a:fillRect/>
          </a:stretch>
        </p:blipFill>
        <p:spPr bwMode="auto">
          <a:xfrm>
            <a:off x="1571604" y="4500570"/>
            <a:ext cx="6100779" cy="78581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14546" y="214290"/>
            <a:ext cx="5000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90000"/>
                  </a:schemeClr>
                </a:solidFill>
                <a:cs typeface="PT Bold Heading" pitchFamily="2" charset="-78"/>
              </a:rPr>
              <a:t>خصائص الصوت والكشف عنه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9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3" name="صورة 2" descr="نشاط 1 - صوت اهتزاز المسطرة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071546"/>
            <a:ext cx="1785934" cy="213567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71472" y="1142984"/>
            <a:ext cx="600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000" dirty="0" smtClean="0">
                <a:cs typeface="PT Bold Heading" pitchFamily="2" charset="-78"/>
              </a:rPr>
              <a:t>ضعي المسطرة على طرف الطاولة وأحدثي </a:t>
            </a:r>
            <a:r>
              <a:rPr lang="ar-SA" sz="2000" dirty="0" err="1" smtClean="0">
                <a:cs typeface="PT Bold Heading" pitchFamily="2" charset="-78"/>
              </a:rPr>
              <a:t>أصواتاً</a:t>
            </a:r>
            <a:r>
              <a:rPr lang="ar-SA" sz="2000" dirty="0" smtClean="0">
                <a:cs typeface="PT Bold Heading" pitchFamily="2" charset="-78"/>
              </a:rPr>
              <a:t> مختلفة من خلال تغيير طول المسطرة من طرف الحافة كما في المقطع التالي </a:t>
            </a:r>
            <a:r>
              <a:rPr lang="ar-SA" sz="2000" dirty="0">
                <a:cs typeface="PT Bold Heading" pitchFamily="2" charset="-78"/>
              </a:rPr>
              <a:t>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323612" y="5156642"/>
            <a:ext cx="25346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100" dirty="0" smtClean="0">
                <a:solidFill>
                  <a:srgbClr val="CC0066"/>
                </a:solidFill>
                <a:cs typeface="PT Bold Heading" pitchFamily="2" charset="-78"/>
              </a:rPr>
              <a:t>ما سبب ظهور الصوت ؟</a:t>
            </a:r>
            <a:endParaRPr lang="ar-SA" sz="2100" dirty="0">
              <a:solidFill>
                <a:srgbClr val="CC0066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8457" y="5556609"/>
            <a:ext cx="842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سبب ظهور الصوت هو اهتزاز المسطرة إلى الأمام وإلى الخلف ممّا يجعل حواف المسطرة تصطدم بجزيئات الهواء وتسبب تغيرات منتظمة في ضغط الهواء جميع الاتجاهات ، بحيث تتشكل مناطق ذات ضغط مرتفع </a:t>
            </a:r>
            <a:r>
              <a:rPr lang="ar-SA" sz="2000" dirty="0" smtClean="0">
                <a:solidFill>
                  <a:srgbClr val="0070C0"/>
                </a:solidFill>
                <a:cs typeface="PT Bold Heading" pitchFamily="2" charset="-78"/>
              </a:rPr>
              <a:t>( تضاغط ) </a:t>
            </a:r>
            <a:r>
              <a:rPr lang="ar-SA" sz="2000" dirty="0" err="1" smtClean="0">
                <a:cs typeface="PT Bold Heading" pitchFamily="2" charset="-78"/>
              </a:rPr>
              <a:t>و</a:t>
            </a:r>
            <a:r>
              <a:rPr lang="ar-SA" sz="2000" dirty="0" smtClean="0">
                <a:cs typeface="PT Bold Heading" pitchFamily="2" charset="-78"/>
              </a:rPr>
              <a:t> مناطق ذات ضغط منخفض </a:t>
            </a:r>
            <a:r>
              <a:rPr lang="ar-SA" sz="2000" dirty="0" smtClean="0">
                <a:solidFill>
                  <a:srgbClr val="0070C0"/>
                </a:solidFill>
                <a:cs typeface="PT Bold Heading" pitchFamily="2" charset="-78"/>
              </a:rPr>
              <a:t>( تخلخل ) .</a:t>
            </a:r>
            <a:endParaRPr lang="ar-SA" sz="20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9" name="صوت اهتزاز المسطرة - فيزياء ثاني ثانو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2000240"/>
            <a:ext cx="5381620" cy="30271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5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9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1428736"/>
            <a:ext cx="71437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Tx/>
              <a:buChar char="-"/>
            </a:pPr>
            <a:r>
              <a:rPr lang="ar-SA" sz="2200" dirty="0" smtClean="0">
                <a:cs typeface="PT Bold Heading" pitchFamily="2" charset="-78"/>
              </a:rPr>
              <a:t> عمل القناة السمعية في الأذن كعمود هوائي مغلق في حالة رنين ممّا يُساعد على زيادة حساسية الأذن . </a:t>
            </a:r>
          </a:p>
          <a:p>
            <a:pPr algn="justLow">
              <a:buFontTx/>
              <a:buChar char="-"/>
            </a:pPr>
            <a:r>
              <a:rPr lang="ar-SA" sz="2200" dirty="0" smtClean="0">
                <a:cs typeface="PT Bold Heading" pitchFamily="2" charset="-78"/>
              </a:rPr>
              <a:t/>
            </a:r>
            <a:br>
              <a:rPr lang="ar-SA" sz="2200" dirty="0" smtClean="0">
                <a:cs typeface="PT Bold Heading" pitchFamily="2" charset="-78"/>
              </a:rPr>
            </a:br>
            <a:r>
              <a:rPr lang="ar-SA" sz="2200" dirty="0" smtClean="0">
                <a:cs typeface="PT Bold Heading" pitchFamily="2" charset="-78"/>
              </a:rPr>
              <a:t>- عمل الأنفاق كعمود هوائي مفتوح في حالة رنين ممّا يجعل للأصوات دويّ .</a:t>
            </a:r>
          </a:p>
          <a:p>
            <a:pPr algn="justLow">
              <a:buFontTx/>
              <a:buChar char="-"/>
            </a:pPr>
            <a:r>
              <a:rPr lang="ar-SA" sz="2200" dirty="0" smtClean="0">
                <a:cs typeface="PT Bold Heading" pitchFamily="2" charset="-78"/>
              </a:rPr>
              <a:t/>
            </a:r>
            <a:br>
              <a:rPr lang="ar-SA" sz="2200" dirty="0" smtClean="0">
                <a:cs typeface="PT Bold Heading" pitchFamily="2" charset="-78"/>
              </a:rPr>
            </a:br>
            <a:r>
              <a:rPr lang="ar-SA" sz="2200" dirty="0" smtClean="0">
                <a:cs typeface="PT Bold Heading" pitchFamily="2" charset="-78"/>
              </a:rPr>
              <a:t>- عمل الصدف البحرية كعمود هوائي مغلق في حالة رنين ممّا يُساعد على سماع أصوات .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57224" y="500042"/>
            <a:ext cx="3355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بعض التطبيقات للرنين </a:t>
            </a:r>
            <a:endParaRPr lang="ar-SA" sz="28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28673" name="Picture 1" descr="co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72008"/>
            <a:ext cx="1919585" cy="12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23_12_12135625498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978" y="4500570"/>
            <a:ext cx="24844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3  - الرنين في الأوتار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00042"/>
            <a:ext cx="3357564" cy="150019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صورة 2" descr="نشاط 3  - الرنين في الأوتار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28604"/>
            <a:ext cx="3057525" cy="164307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" name="صورة 3" descr="نشاط 3  - الرنين في الأوتار 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643182"/>
            <a:ext cx="3334762" cy="14620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5286380" y="4643446"/>
            <a:ext cx="297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ما طول الوتر لكل حالة ؟ </a:t>
            </a:r>
            <a:endParaRPr lang="ar-SA" sz="24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6" name="صورة 5" descr="نشاط 3  - الرنين في الأوتار 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643182"/>
            <a:ext cx="3028950" cy="14859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مستطيل 6"/>
          <p:cNvSpPr/>
          <p:nvPr/>
        </p:nvSpPr>
        <p:spPr>
          <a:xfrm>
            <a:off x="785786" y="5286388"/>
            <a:ext cx="7500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تتطابق حالات الرنين في هذه الأوتار لحالات الرنين في الأعمدة الهوائية المفتوحة .</a:t>
            </a:r>
            <a:endParaRPr lang="ar-SA" sz="24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4 - صوت رني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3933830" cy="26289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857224" y="4071942"/>
            <a:ext cx="7500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إنّ الموجة التي تصدر عن صوت هي موجة </a:t>
            </a:r>
            <a:r>
              <a:rPr lang="ar-SA" sz="2000" dirty="0" err="1" smtClean="0">
                <a:cs typeface="PT Bold Heading" pitchFamily="2" charset="-78"/>
              </a:rPr>
              <a:t>جيبية</a:t>
            </a:r>
            <a:r>
              <a:rPr lang="ar-SA" sz="2000" dirty="0" smtClean="0">
                <a:cs typeface="PT Bold Heading" pitchFamily="2" charset="-78"/>
              </a:rPr>
              <a:t> بسيطة بينما الموجة الصوتية التي تصدر عن الصوت البشري هي موجة معقدة .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500694" y="3143248"/>
            <a:ext cx="1785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صوت رنين</a:t>
            </a:r>
            <a:endParaRPr lang="ar-SA" sz="2000" b="1" dirty="0"/>
          </a:p>
        </p:txBody>
      </p:sp>
      <p:pic>
        <p:nvPicPr>
          <p:cNvPr id="5" name="صورة 4" descr="نشاط 4 - صوت بشر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3900494" cy="26432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1285852" y="3143248"/>
            <a:ext cx="1785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صوت بشري</a:t>
            </a:r>
            <a:endParaRPr lang="ar-SA" sz="2000" b="1" dirty="0"/>
          </a:p>
        </p:txBody>
      </p:sp>
      <p:sp>
        <p:nvSpPr>
          <p:cNvPr id="7" name="مستطيل 6"/>
          <p:cNvSpPr/>
          <p:nvPr/>
        </p:nvSpPr>
        <p:spPr>
          <a:xfrm>
            <a:off x="2143108" y="5072074"/>
            <a:ext cx="542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الفرق بين الموجات البسيطة والموجات المعقدة هو ما يُسمى بطابع الصوت أو لون النغمة 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428860" y="357166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rgbClr val="663300"/>
                </a:solidFill>
                <a:latin typeface="Calibri" pitchFamily="34" charset="0"/>
                <a:cs typeface="PT Bold Heading" pitchFamily="2" charset="-78"/>
              </a:rPr>
              <a:t>الرنیـن في الأوتــار</a:t>
            </a:r>
            <a:endParaRPr lang="ar-SA" sz="3600" dirty="0">
              <a:solidFill>
                <a:srgbClr val="663300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918" y="128586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964B00"/>
                </a:solidFill>
                <a:cs typeface="PT Bold Heading" pitchFamily="2" charset="-78"/>
              </a:rPr>
              <a:t>تعتمد سرعة الموجة فى الوتر على كل من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964B00"/>
                </a:solidFill>
                <a:cs typeface="PT Bold Heading" pitchFamily="2" charset="-78"/>
              </a:rPr>
              <a:t>قوة الشد </a:t>
            </a:r>
            <a:r>
              <a:rPr lang="ar-SA" sz="2400" dirty="0" smtClean="0">
                <a:solidFill>
                  <a:srgbClr val="964B00"/>
                </a:solidFill>
                <a:cs typeface="PT Bold Heading" pitchFamily="2" charset="-78"/>
              </a:rPr>
              <a:t>فیه </a:t>
            </a:r>
            <a:r>
              <a:rPr lang="ar-SA" sz="2400" dirty="0">
                <a:solidFill>
                  <a:srgbClr val="964B00"/>
                </a:solidFill>
                <a:cs typeface="PT Bold Heading" pitchFamily="2" charset="-78"/>
              </a:rPr>
              <a:t>- كتلة وحدة الأطوال للوتر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100" y="2428868"/>
            <a:ext cx="7342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cs typeface="PT Bold Heading" pitchFamily="2" charset="-78"/>
              </a:rPr>
              <a:t>لذلك نضبط </a:t>
            </a:r>
            <a:r>
              <a:rPr lang="ar-SA" sz="2400" dirty="0" smtClean="0">
                <a:cs typeface="PT Bold Heading" pitchFamily="2" charset="-78"/>
              </a:rPr>
              <a:t>الآلة </a:t>
            </a:r>
            <a:r>
              <a:rPr lang="ar-SA" sz="2400" dirty="0">
                <a:cs typeface="PT Bold Heading" pitchFamily="2" charset="-78"/>
              </a:rPr>
              <a:t>الوتریة بتغییر الشد </a:t>
            </a:r>
            <a:r>
              <a:rPr lang="ar-SA" sz="2400" dirty="0" smtClean="0">
                <a:cs typeface="PT Bold Heading" pitchFamily="2" charset="-78"/>
              </a:rPr>
              <a:t>في أوتارھا لأنه </a:t>
            </a:r>
            <a:r>
              <a:rPr lang="ar-SA" sz="2400" dirty="0">
                <a:cs typeface="PT Bold Heading" pitchFamily="2" charset="-78"/>
              </a:rPr>
              <a:t>كلما كان الوتر </a:t>
            </a:r>
            <a:r>
              <a:rPr lang="ar-SA" sz="2400" dirty="0" smtClean="0">
                <a:cs typeface="PT Bold Heading" pitchFamily="2" charset="-78"/>
              </a:rPr>
              <a:t>مشدوداً </a:t>
            </a:r>
            <a:r>
              <a:rPr lang="ar-SA" sz="2400" dirty="0">
                <a:cs typeface="PT Bold Heading" pitchFamily="2" charset="-78"/>
              </a:rPr>
              <a:t>أكثر كانت سرعة حركة الموجة </a:t>
            </a:r>
            <a:r>
              <a:rPr lang="ar-SA" sz="2400" dirty="0" smtClean="0">
                <a:cs typeface="PT Bold Heading" pitchFamily="2" charset="-78"/>
              </a:rPr>
              <a:t>أكبر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3500438"/>
            <a:ext cx="68754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لذا تزداد قیمة تردد موجات الوتر الموقوفة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وتوصل الأوتار بصندوق الصوت لزیادة مساحة السطح المھتز فنسمع الصوت بوضوح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6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242525"/>
            <a:ext cx="81073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u="sng" dirty="0" smtClean="0">
                <a:solidFill>
                  <a:srgbClr val="C00000"/>
                </a:solidFill>
                <a:cs typeface="PT Bold Heading" pitchFamily="2" charset="-78"/>
              </a:rPr>
              <a:t>الضربــــات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: </a:t>
            </a:r>
            <a:r>
              <a:rPr lang="ar-SA" sz="2400" dirty="0" smtClean="0">
                <a:cs typeface="PT Bold Heading" pitchFamily="2" charset="-78"/>
              </a:rPr>
              <a:t>عندما </a:t>
            </a:r>
            <a:r>
              <a:rPr lang="ar-SA" sz="2400" dirty="0">
                <a:cs typeface="PT Bold Heading" pitchFamily="2" charset="-78"/>
              </a:rPr>
              <a:t>تكون النسبة بین ترددین أو أكثر نسبة </a:t>
            </a:r>
            <a:r>
              <a:rPr lang="ar-SA" sz="2400" dirty="0" smtClean="0">
                <a:cs typeface="PT Bold Heading" pitchFamily="2" charset="-78"/>
              </a:rPr>
              <a:t>عددیة </a:t>
            </a:r>
            <a:r>
              <a:rPr lang="ar-SA" sz="2400" dirty="0">
                <a:cs typeface="PT Bold Heading" pitchFamily="2" charset="-78"/>
              </a:rPr>
              <a:t>صحیحة وبسیطة یقال أن ھناك تناغما </a:t>
            </a:r>
            <a:r>
              <a:rPr lang="ar-SA" sz="2400" dirty="0" smtClean="0">
                <a:cs typeface="PT Bold Heading" pitchFamily="2" charset="-78"/>
              </a:rPr>
              <a:t>في الأصوات وعندما </a:t>
            </a:r>
            <a:r>
              <a:rPr lang="ar-SA" sz="2400" dirty="0">
                <a:cs typeface="PT Bold Heading" pitchFamily="2" charset="-78"/>
              </a:rPr>
              <a:t>تصبح النسبة قریبة من </a:t>
            </a:r>
            <a:r>
              <a:rPr lang="ar-SA" sz="2400" dirty="0" smtClean="0">
                <a:cs typeface="PT Bold Heading" pitchFamily="2" charset="-78"/>
              </a:rPr>
              <a:t>1:1 تكون </a:t>
            </a:r>
            <a:r>
              <a:rPr lang="ar-SA" sz="2400" dirty="0">
                <a:cs typeface="PT Bold Heading" pitchFamily="2" charset="-78"/>
              </a:rPr>
              <a:t>الترددات متقاربة جدا ویتداخل ترددان متقاربان جدا لینتج مستویات صوت مرتفعة ومنخفضة كما </a:t>
            </a:r>
            <a:r>
              <a:rPr lang="ar-SA" sz="2400" dirty="0" smtClean="0">
                <a:cs typeface="PT Bold Heading" pitchFamily="2" charset="-78"/>
              </a:rPr>
              <a:t>بالشكل :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3357554" cy="21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r:id="rId2" imgW="7417085" imgH="4449974"/>
    </p:controls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4348" y="4714884"/>
            <a:ext cx="73882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atin typeface="Calibri" pitchFamily="34" charset="0"/>
                <a:cs typeface="PT Bold Heading" pitchFamily="2" charset="-78"/>
              </a:rPr>
              <a:t>وعندما یكون الفرق أقل من  </a:t>
            </a:r>
            <a:r>
              <a:rPr lang="en-US" sz="2800" dirty="0" smtClean="0">
                <a:latin typeface="Calibri" pitchFamily="34" charset="0"/>
                <a:cs typeface="PT Bold Heading" pitchFamily="2" charset="-78"/>
              </a:rPr>
              <a:t>7HZ</a:t>
            </a:r>
            <a:r>
              <a:rPr lang="ar-SA" sz="2800" dirty="0" smtClean="0">
                <a:latin typeface="Calibri" pitchFamily="34" charset="0"/>
                <a:cs typeface="PT Bold Heading" pitchFamily="2" charset="-78"/>
              </a:rPr>
              <a:t> فإن 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الأذن تلتقط ھذا على </a:t>
            </a:r>
            <a:r>
              <a:rPr lang="ar-SA" sz="2800" dirty="0" smtClean="0">
                <a:latin typeface="Calibri" pitchFamily="34" charset="0"/>
                <a:cs typeface="PT Bold Heading" pitchFamily="2" charset="-78"/>
              </a:rPr>
              <a:t>أنه 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نبضة صخب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76" y="1500174"/>
            <a:ext cx="688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cs typeface="PT Bold Heading" pitchFamily="2" charset="-78"/>
              </a:rPr>
              <a:t>ویسمى اھتزاز سعة الموجة </a:t>
            </a:r>
            <a:r>
              <a:rPr lang="ar-SA" sz="2800" dirty="0">
                <a:solidFill>
                  <a:srgbClr val="C00000"/>
                </a:solidFill>
                <a:cs typeface="PT Bold Heading" pitchFamily="2" charset="-78"/>
              </a:rPr>
              <a:t>(الضربة)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cs typeface="PT Bold Heading" pitchFamily="2" charset="-78"/>
              </a:rPr>
              <a:t>وتردد الضربة یساوى الفرق بين ترددي الموجتين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286116" y="3071810"/>
            <a:ext cx="285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f</a:t>
            </a:r>
            <a:endParaRPr lang="ar-SA" sz="36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214678" y="342900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الضربة</a:t>
            </a:r>
            <a:endParaRPr lang="ar-SA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000496" y="328612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=</a:t>
            </a:r>
            <a:endParaRPr lang="ar-SA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714744" y="3071810"/>
            <a:ext cx="23574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f</a:t>
            </a:r>
            <a:r>
              <a:rPr lang="en-US" sz="3600" b="1" dirty="0" smtClean="0"/>
              <a:t> </a:t>
            </a:r>
            <a:r>
              <a:rPr lang="en-US" sz="3600" b="1" baseline="-25000" dirty="0" smtClean="0"/>
              <a:t>A</a:t>
            </a:r>
            <a:r>
              <a:rPr lang="en-US" sz="3600" b="1" dirty="0" smtClean="0"/>
              <a:t>     f </a:t>
            </a:r>
            <a:r>
              <a:rPr lang="en-US" sz="3600" b="1" baseline="-25000" dirty="0" smtClean="0"/>
              <a:t>B</a:t>
            </a:r>
            <a:endParaRPr lang="ar-SA" sz="3600" b="1" baseline="-250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891" y="314304"/>
            <a:ext cx="4495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إعادة إنتاج الصوت </a:t>
            </a:r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والرنين</a:t>
            </a:r>
            <a:endParaRPr lang="ar-SA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1285860"/>
            <a:ext cx="7459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يتم تسجيل الأصوات وتشغيلها عن طريق أنظمة </a:t>
            </a:r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إلكترونية :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6248" y="2143116"/>
            <a:ext cx="4035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النظام الصوتي الجيد يحافظ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على السعات لكل الترددات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بين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20Hz </a:t>
            </a:r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 و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 20000Hz</a:t>
            </a:r>
            <a:endParaRPr lang="ar-SA" sz="2800" dirty="0"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248" y="4000504"/>
            <a:ext cx="443232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  <a:latin typeface="Calibri" pitchFamily="34" charset="0"/>
                <a:cs typeface="PT Bold Heading" pitchFamily="2" charset="-78"/>
              </a:rPr>
              <a:t>نظام الهاتف يحتاج لإرسال المعلومات بلغة منطوقة ويساعد تخفيض التردد على تخفيض الضجيج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/>
          <a:srcRect l="21857" t="47859" r="61540" b="14735"/>
          <a:stretch>
            <a:fillRect/>
          </a:stretch>
        </p:blipFill>
        <p:spPr bwMode="auto">
          <a:xfrm>
            <a:off x="500034" y="2143115"/>
            <a:ext cx="3429024" cy="372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نشاط 1 - اهتزاز موجات الصوت 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714488"/>
            <a:ext cx="5172075" cy="178595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857488" y="142852"/>
            <a:ext cx="600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إنّ انتقال تغيرات الضغط خلال المادة يسمى موجة صوتية </a:t>
            </a:r>
            <a:br>
              <a:rPr lang="ar-SA" sz="20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</a:br>
            <a:r>
              <a:rPr lang="ar-SA" sz="20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( الصوت ) ، مثل: اهتزاز الحبال الصوتية عند الحديث، واهتزاز سماعات المسجل واهتزاز الشوكة الرنانة ، واهتزاز الكأس ذي الساق ، واهتزاز صفارة الإنذار ، واهتزاز أي مصدر للصوت .</a:t>
            </a:r>
            <a:endParaRPr lang="ar-SA" sz="20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  <p:pic>
        <p:nvPicPr>
          <p:cNvPr id="5" name="صورة 4" descr="نشاط 1 - اهتزاز موجات الصوت ب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14290"/>
            <a:ext cx="2085975" cy="107157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214414" y="3786190"/>
            <a:ext cx="700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chemeClr val="tx2"/>
                </a:solidFill>
                <a:cs typeface="PT Bold Heading" pitchFamily="2" charset="-78"/>
              </a:rPr>
              <a:t>إذا : الصوت هو تغيُّر في الضغط ينتقل خلال المادة على هيئة موجة طولية ( تضاغط وتخلخل ) ولا ينتقل في الفراغ .</a:t>
            </a:r>
            <a:endParaRPr lang="ar-SA" sz="20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pic>
        <p:nvPicPr>
          <p:cNvPr id="7" name="Picture 18" descr="http://www.easyscience.org/school/phys212/teach/one/2-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929198"/>
            <a:ext cx="3996934" cy="1479911"/>
          </a:xfrm>
          <a:prstGeom prst="rect">
            <a:avLst/>
          </a:prstGeom>
          <a:noFill/>
        </p:spPr>
      </p:pic>
      <p:pic>
        <p:nvPicPr>
          <p:cNvPr id="8" name="Picture 20" descr="http://www.easyscience.org/school/phys212/teach/one/2-1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72074"/>
            <a:ext cx="4286248" cy="12078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3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7/7d/Sound_barrier_chart.svg/800px-Sound_barrier_chart.svg.png"/>
          <p:cNvPicPr>
            <a:picLocks noChangeAspect="1" noChangeArrowheads="1"/>
          </p:cNvPicPr>
          <p:nvPr/>
        </p:nvPicPr>
        <p:blipFill>
          <a:blip r:embed="rId3" cstate="print"/>
          <a:srcRect t="9442" r="71650" b="19741"/>
          <a:stretch>
            <a:fillRect/>
          </a:stretch>
        </p:blipFill>
        <p:spPr bwMode="auto">
          <a:xfrm>
            <a:off x="6480844" y="1285860"/>
            <a:ext cx="2520280" cy="214314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928926" y="214290"/>
            <a:ext cx="59939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dirty="0">
                <a:ln w="31550" cmpd="sng">
                  <a:noFill/>
                  <a:prstDash val="solid"/>
                </a:ln>
                <a:solidFill>
                  <a:srgbClr val="46352E"/>
                </a:solidFill>
                <a:cs typeface="PT Bold Heading" pitchFamily="2" charset="-78"/>
              </a:rPr>
              <a:t> </a:t>
            </a:r>
            <a:r>
              <a:rPr lang="ar-SA" sz="3000" dirty="0" smtClean="0">
                <a:ln w="31550" cmpd="sng">
                  <a:noFill/>
                  <a:prstDash val="solid"/>
                </a:ln>
                <a:solidFill>
                  <a:srgbClr val="46352E"/>
                </a:solidFill>
                <a:cs typeface="PT Bold Heading" pitchFamily="2" charset="-78"/>
              </a:rPr>
              <a:t>انتقال تغيرات الضغط خلال مادة يسمى:</a:t>
            </a:r>
            <a:endParaRPr lang="ar-SA" sz="3000" cap="none" spc="0" dirty="0">
              <a:ln w="31550" cmpd="sng">
                <a:noFill/>
                <a:prstDash val="solid"/>
              </a:ln>
              <a:solidFill>
                <a:srgbClr val="46352E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28992" y="928670"/>
            <a:ext cx="2255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الصـــوت</a:t>
            </a:r>
            <a:endParaRPr lang="ar-SA" sz="4800" dirty="0">
              <a:ln>
                <a:solidFill>
                  <a:srgbClr val="00B050"/>
                </a:solidFill>
              </a:ln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19458" name="AutoShape 2" descr="data:image/jpeg;base64,/9j/4AAQSkZJRgABAQAAAQABAAD/2wCEAAkGBhQSERQUExQVFRQWFxcaFxgYFRgXGBcbHBcXFx0YGxoXHCYeGhsjGRcYHy8gJCcpLCwsGB8xNTAqNSYrLCkBCQoKDgwOGg8PGikkHyQsKSwpLCkpKSwsLCwsKSwsLCkpKSksKSksLCksLCwsKSwsKSwsLCkpLCwsLCwsKSwsKf/AABEIANkA6AMBIgACEQEDEQH/xAAbAAACAwEBAQAAAAAAAAAAAAABAgADBAUGB//EAEUQAAECAgUHCQUGBgMAAwEAAAEAAgMRBBIhMUEFUWFxgZGhBhMiMlKxwdHwFEJicuEjM4KSorIVJENT0vEWc8JUk+I0/8QAGAEBAQEBAQAAAAAAAAAAAAAAAAECAwX/xAAjEQEBAAICAQQDAQEAAAAAAAAAARExIUFRAiIycRJCYVKB/9oADAMBAAIRAxEAPwDozRUQK9B54zsS1kUAfW5QMCoD69bUs0EDlDFAFEIDJSaZrJppDXwG9AoR5vZtHcoImruUCohZp700hp4KesfWKsbQ34MdL5T5KBBLNxHkoCMZ8PorPY39h35Sh7G/sO/KUXktmfePqmLdIPDvkqyyV8xrs79aCqHIz2bJIAKMiHA2bxuKZrxiLdH+1BDqQknc2+UtfnmVc0hQqoFqaaVyoQtGYKc2MwTTSlQQNGYevRULPUkGlOSgoMIHAblE5RRQmoT69bEUPXrcqgTUmooVBFJKTUa3169WIJJWBsr78ySebei3MgsJUhwy4yAJOaU/QV3MBvXv7Ivu94+7qkToCV9JJBHVb2W3bcTtmgPMtb1nW5mycd86o3pufaJ1WDW41juEm57wVQ1hNgvwAtK2jJLgAXlsIfG6R2NE3HcpxNryrNNfnlobJo/SAqXvJvJO0nvWwQoDb3vf8rQ0b3GfBH2iCLoLnfNFPc0BM/xcMFXQiDLRv9Xre2ns/sQ/zRP8tCHtkE3wAPlivH7phM/wxPLO2lvFzzvJ4GxA0kHrMaZ4gVDdhVkOBWkijm7nWfleOEih/DA77uKx/wAM6jtUnynsKmYYqiow3OLdDhMfmaO8JYsAtvFmBFoOoixCPR3MMntLTpEu+/YhDiubORlowOsGw7VpPsAZXfVEuBvsOfA6/NWSY7Mx36D4t4jUqosItJBBB9SOo57kEcJetaw5TdFAbzTGxLTWBic2ZSMpOkcb7LlvhvwNonn46EseTRWJslf4EYH1ilSPPfxakc42HDgse5sP7UExIYa+bRIPcyq8SnKRM7TcLVbCpcR8PnYcNoZEa6bYs7nNJbKrmBxwkvRGYJa5rmPEiWPEiAbQZZiJ8ReClcxZkz23+WOnNplPdMwoLS6LImZa5rGioSHV3NqHpVbBPGYsWY0indH7CABZP7c25/csGaQJ1rt3evWZQuVsSXDHk8xDDbzwa2JbMNM23mRB1SUV5KKukoBGSgCKIVQBFEIIGzRccBd3ouOG/wAtiMOESQALT6OoSCBYcIuMhafVpzDStAiBgky04v8ABuYabzouSxYgALWmzEylX8m5hvtulHo7ojg1ome4ZybgBnRSAZlvFAawTjOLTZKG3rnXgwHTboR59sKyEaz8YmbRDBu+a86Fhc6es6+KnNLw2fxUgShNEIfD1jrebd0ljJ9fVb6PkY1a8VwhQzi7rH5Wi0qw06DD+6hVz24tu5gsCmZNLjyxUeiPeeg1ztQmtjeTkbFoaPic0cJqqPlqM6wxHAZm9EbmyWMmd9u2avuPa6X8Bd/cg/8A2hT/AI9FwqO+WI0+K5klE58nHhrj5Lis60N4GeUxvCyALRAylFZ1XubqJluuWwZZD/voTX/EOg8aZtvTmHFZaPlF7RVnWZ2His3jdsVggw4nVPNP7LjNhN9jsNTla7JrIk+YfWNv2b+i/Zg7YudEYWmRBBF4ldoUmLpdbGkUdzCWuBaRgU0KkWVXCszi229pwOi47itEHKAIDIgL4eHaZpa7/wAmxZqbRubAdWBYZ1XDHRK8O+HPcrnymPBaSwMFYkFhucMbrCLwZm7SJTmFrbD9mqviNDqQROFBN0EGco0WXvZm6wDObmhjfZpPiNDqSROFCNogg/1IkvevkNg95wzRYJBLi4vrmsXm9xxngCLpXASlZJc8/n9N/HnsHNNri4vc8zc49ZxkBbmlYABYBdYgbE8OJuzeOtJEbIy9ELrOHKkHr1vSuanaES1UZyFFbV0IKBFCiECqAE7bB63oME0XFRQaFoidAFg6x6541NkrdOpJAFUV8RY35sXfhBnrIVXrP6vUFtHo5e4NaJk/W0nAC9aKRSQ0GHDtb7zrjEP+ANwxvOEnpP2LebH3jgOcOYXiH4u02YLHRoBe4MaJkmQ89WKm+auuFtEo7ojg1oJJuHrBdF0aHR+rKJGF7r4bDiG9ojOq6RSWwWmFCtcbIkQXuztbmaNF65jWkkACZNgljoCm/pdfa+PSXRHFz3Fxznu0BW0LJkSKZMaTpuA2mxbmZPh0cB1INZ94hA/uPras9My5EiCqDUYLmssG8Wn1YrnPxTGNtn8EhQ/v44B7LLT58FPaaGy6HEiazLxC4sGC55k1pccwBO/eupC5LR3Xta35jbubMqXHdaz4i05Yo/8A8Vu1wn3FD2+iO60Bzfld9R3J/wDhsXts/V/iqo3JGOLqrtTpfuACnt8nu8LBk6ixLIccsJweNGcy4FZKfkOLCtIrNvrNtHmFjpWT4kLrsLdJFm8WKygZXiQpVHGXZNrd3krz1UzO4yh2k2LpQsptiAMjgmXViDrt19oLTOBSsBBjH8rj6261xKfRnQSWxAQdU60zISl1pmwAYpmXZjGmjKVEMHrEOabWvFofmljO4SVrWezBr3gGkuE4UM2tgA2c7Eq3vlMAT0DFyDXezVS+TqQbYcMmsyjAz+0eAbXnMNQ95yz06huhum53OV+lzn9ychW14SwlIWSWc/k1j8T0ujlprF3Oc50ucla43GeYi6rcAABZJCBGva7qm/QcHDSOImM0pQaSLYbz9m/HsOweNWOcKmkQHMcWuvBloOrRK45itzw53ysiMLSQcNNmcEaJEHaEQZiV9/nLx3oB9ZsveYLNLcRfhMkaJ6FU19q0h2KEIxM+B1WZx6wkgqEmoiUECSQKZKVAzbtfryShkyALzYLb0zs2j6niraOKoc7MJD5nTA3CsdgSqFJeCZDqtEhpznaZnatGTwGh0U21JBoOLzdsA6WwLCB/pbspdGrCF0MdLS82u3WN/Cs3ws8sjnEzJvJx02zXUefZ4UhZGiiZOLGZvmd3LPkijguLnyqQ21naZXDaZKilUkxHOe60kzPlqskm7g1MqWiZlifGzvXcLhQ2yEnUhwtxEIHD5vWaaZNaIMM0h1riS2EM5tm/UPV65DnlzpmZcTfeSSp8qvxg1nPOLnE6yT4ruQMiMhN5ykukMGC86DK0nQN6tgw20KHXeA6O4dFthDdvecbguFSI74z5um5xkAO4ADXcpn8taXGN7diPypqgtgQ2w2jEgT3CwbZrlUnK0V3WiOlmrSG4LrUTk0Gtr0hwY3NPgT4BWHL1FhWQoVbTIDi6buCks6mVubuvOVibbTvTQqc9vVe4SzOPmu9/zV2EJsvmPkn/AOUQYlkWCJHU/vAO5XN8JieWKi8q4rbHyiNN4Nh3jViFp9jgUkTgnmovYNx1AT3tz3IxMhQI7a1HeGnFtpG0HpNXnqXAdBfJwLXAirK0kmwVZXk3CScXXBzNpS4LoTqrxJ1lkpk5qsp1pm6V66nOPhvh13B9LIDYbXkFlGabA98jIvImNOBlMlmPiiIyu5r6Y4AMDjNlGaR1jKx0Qi2y+Vllp49Iojob3MfOtMlxNpcT708Z59iz82vgal0V8KI4PmXzm5xveT709IlmssslJbcmUgRG8w82OthuPuvwGp1xV7X+1QSDbGhCbTi9mbWPV5XDW5zGLxVkVhaS1wkQZEaVse7nIU/fhSBzmHOQP4TZqITZSdzsNkb3upE+YCx21vcsdApQZEBNrTY8Z2kSI3cZJngxyWHGLSCJTG46NRFieMQ11k6pkW55G3eLtYVdMgFj3NPukjXmO0WoyBh6WO4Ot4OB/MrlMLGxeiRt3eY7gk5xVsiSkVH32XDSrlMLa6iqrKKmGhyDBaPV1vgoQjK/V3kDyRCzV0SxjBnrO4lo/a47VRNX0sSdV7LWt3NE+M0VZk1s4gcRMMBe7U0VpbTIbVmfEJJJtJMydJM+9aqLZBjOxNRm9xcf2BZWNrEAXkgDbYFO7TrDpRTzdGY24xTXPyixo3zKx0OAYj2sF7iBqznYLdivy+8c85ouhhrB+ES75q7IAqCNG/tsk35nWDu4rOvS1uhl6lB0SozqQhUaNV53q/k9RmtD6RE6sPq6XfS7WdC4l+n1JdvlA4QocKA3Boc7Sbu+sdyl/wArP9Vy6XS3RYhc61zjcLdAA7l6CjwWUKFXfIxnWAZs7RmAna7csXJehBz3RXdWGLCbpyNuwCe0LmZTygY0QvN1zRmGbxS8+3onHPY0/KL4zqzzqAuaMwCuoeQo0UAtbIZ3GqPMrrcnchNqiLFGloNwF9Y8NiOUeV0jKC0H4nT4Ad5S+rr0n49+pQ3kg+X3jJ6nesVjpfJyNDBNUOGdpnwlPgh/yiPOdcflbLuWyjcsonSDoL4kgOlDB6ziQxrhaRWIMiLLMLFnPqjUnpunBhUlzHAtLg6YAqzLiTYAALSSbJYruN5wxhWLXUxzbJyMOislfZY6IROwX/LMuRsGKIjyAIlMcJukAWUVpFgzOiuF2efZ6/GgxjDcHAmsDWrG0k4lxxJxT5HxGk0Z8KI5rpl4dMunMuN9etiTYZ6rpSXaphFKo/Oy+1hdfSP9W/mV2XIYj0dlIaLR1rrriPwunsK5/JulVYwaeq+bDtu495V3Mpq4YaDTTCiNe33TbpGI2ia05dogZFJb1HgPbmk76rPlKic3FezBriBqvHAhbYw5yhsdjCeWHU63vkFrxWfMVZHNavBwiN6Pzt6Te4hc0hX0WPUex3Zc07ir8rUepHiNF1aY1HpDgU7OiU8VmQomJaWHWwyn+Ut3FUUQEkt7TSNspj9TQtUNtajv+B7HbHBzTxDdyzQjJwOYg7jNIVSi4XHR3Wd0uC0UmBVe5vZc4bifCSFXojOCeP8ApaRS1FOJdyiC1Rx7woUJ2blpkAFZSrYj/md3lKy8awjSB03fM7vKgvfZRm/FFcTpqsaBuLnb1Miw61IhA3V2z3z8FI3/APPC+eL3Q1ZyfH8zC+bwKz012x0qLWe52dxO8zC6LBVoLvjjAT0NbPvBC5ZXXit/kIcv7r+5yl1Fm6yZGgVo8IfEDu6XgrMvRq1IiHMZD8Il4JuTI/moet37HLLlNso0UG+u7vP0V/ZP1dqJ9nk8Z4pt0zJJ/S0BcfJFC52MxhuJmdQBJ4DiuxlcfyNHldNv7HrPyQP8z+B3h4LM+NrV3I3cr6fVDYTbJis7VOQbqmCVVyd5Ote3nYgrA9VufSc+gLNysb/Mu+Vsp6vNeooQnRW1L+aAbrqyHELF49Mx23OfVc9K3U+jsNSvDssLejISwzLzeQMpuhQ4zm0aM5zojnmwMhhoAa3pOvFVpNgN6+e5YyPSnUvoh17apnKrdMEXznPC2eM19qorCyjNES9sPpT0DHUO5YvDc55ee5G0ubosMgAPc6I0Vi4iZFYF7pF5xmbZCWCw8pqEIccyEg8B2+c+IJVvJVh9pZ8rv2n6LTy1H2kMfAf3HyXWTHrxHK3PpzR5MDnIMaEbpT1VgWz3gb15yFEqkOF4IO4z7wvScih0opwqs7ye4LzjrydJ9cVZuxLqV1+VsIc+HC5zGkS0EtnuAVOS7aPSW/Cx251+6a08qhbABvEFviq8hD7OlZuZI3zCfqfs4q62XWgvY4e9ChnbVke5c0BdHK4sgf8ARD8VvuM9EyeybI4zw57Q+GZ7ATvWKqt+TLo3/S/vaskkm6l0aljpky07wCqwyw6x/wCpeK0009P8LP2NCowOtvc5OjtSoiiqhpqOu02dyUlEGw6vqFQJqymNPOPEpdI8SVUraYZuB7TWn9MjxBU7F5tow+GK79bGkfscpkaLVjwz8bZ7TLxUohrQozcwa8fhdI8H8CsbHSM8QQRrvHFZ8xrxV2UIdWLEbme4cSuhRxWoTxjDitdfg4BviVVygaOdrgSEVrYg/ELf1Aq3k84OMSCborCB8wmR4qX4yrN2MmSo9SPCdhWG42HgVo5SQKtJiYTIcNoBPGa5paRfYce5d7LY56BCjiUwKkS3EHzn+YK35Sn62L6O3nsnkC10M9xrftPBcPJlL5qMx+DTbqIkeBK6HJrKPNxS13ViWHMDbI8ZbVTlzJXMRCAOg6Zbo+HWPELM4t9K3Urucq8n84xsZlshIyxbeHCWafE5lg5P8oBCHNxJ1LwR7s9GI89KPJ/lDzY5uJ1Pdd2dB0dy6FO5Lw4vTguDZ2yFrDpErvVixxJ+Pqb37vS6Tcq0c9KvDnnJAddp6V01weUHKIRGmHCnI9Z0pTF8houVf/DY0+tDlnmf8V0cn8k2MIdFcHkYDq7Z38AnsnJ7rwTklkwtBiuHWEmj4bSTtlwXC5Q0wRY7iDNo6IOeU7drprsZe5SAgw4Jvsc4ZszSMbxPDBcHJuT3RogY3G84NGJWvTOfyrPqv6x28hDmaJFin3pynoBaP1OO5ecosAvc1g95zRvIC9ByqpoDWUdnVaBPdYPHaFm5M0fpOjO6kIE34n6T3hJeL6izmRXypjVqQQLmta3hM96FAZKiUh3aLGDfM94XOpMcvc55vcSTonbLZdsXVyu3mqPBhe86cR224cZbFrqRN21xV0+UJ+2DewyG3c3hes2SqNXjQ23zcJ6haeAVdPpJiRXv7TiRqw4K9s9NNAshR3YVGt/NEaf/ADxWKstc6tG/7InBjf8AJ4/KstFZWe0aRumJ8JpO6XqLabY9wzGW6xUg2HWPXrOliRS4lxxJO0mfilc7ojWT64rSVCVEAVEQ6LDaPV9nd3oKFAHNVz7YbT2SW7D0hxLt2lI845/9Hino1tZvaFnzC0eI/ElU+TIwbFbW6rptd8rgWndMHYqI0EscWm9pkdYsSELdlAVwyKL3Cq/524/ibJ29TVNxa887RR2oBIPyOtB2OsXPo8cse1zTa0gjYtWSaWIcTpWscC14+E37rDsVWUKCYURzDhcc7bwdRCk3hc9t+X6OCWx2dSKJnQ7EesZpsgU9rS6FE+6iWHMHXA6J3TzgZkMi0trmuo8Q9CJ1TPqvw3keplYKZQ3QnljxJwv06dRUxn21c490PlPJzoMQsdsPaGB+i7WS8qsjsECkamu4C3BwnfiL9NNBpzI7BBjmTh93EzaDP0bFzco5KfAdJ4stkRc7UfBTfF2uuZpoypyfiQSTIuZ2gMPiGHcstEyhEh2se5uo2Z7RcVtybyjiwhVMntzOwGg+Fq6Ht9Ci2xIZY7EgEcWX7lc2bmUxLqsA5U0iXXH5Gz7sVjpWVYsWx7y4ZsNwsXb9hoF/One7/FN7TQIXVaYh0hzv3yCzmdRrF7rjZNyPEjHoiTcXGxo89QXdpFKh0KGYcKToplM3y0nwGlYKfysiPFWGObbLDrb8Ni5dEob4r6rBWOJwGknBXFvy0ksnx2EGC+K+Q6TnHxnM75zXXy3GbChijQ8JGIc5sMvGWEgFbEpDKGwshkOjusc6XU0Dy35lwIUJ0RwDZuc47STrV+XPSfGYbshZPESLMyqMFZ5wkMNp4TVGVqbzsV78DY3ULBwtlpXRyk8UeF7O217pGKRn7O71auNAgOe4NaJuJkBp9dyT/VL4jdk77OFFi4kc2zW61x2NXKkunliKJthMM2QhKfad7zt9iTJcIVjEda2EKx0n3W7XS3FWayl3guVhVcyF/baAfmPScd5lsWejCQc7M0ga3dEcC47EIjySSbSTM6SSnjdFjW4npnaJN/SSfxK9YT+sxRiC4Zh9e8lMxtont1JHG2Z9epqgAIIqIixCfr16tRSlUPhqt8+5K10jmKLTK1RzdygtpItDxc63UcRsPAhWZPii2G8yY+Qn2XDqu32HQ45lXAtBYZW2tJwddacxuOzMqJWylrUvhf6sjQi0lrhIiwg4EfVdGA4UiEIZ+9Z92e23FmsXj/apnzzJ/wBVgtzvYBfpc0X5xqWFryCCDIg2HSFNrpCJeXgu5RKUykNEKMasQWQ4mf4XeuN9L4YpQrNkI4HSbhF+JvxZxiuU4S0S9bE2a+l9Lob4Ti17ZHgdIOIW6gZec1tSI0RYfZdfsJzZihRcsgt5uO3nGXB3vt1Hdemi5CritR3iK2XVueNBBU4vyWZnxXuybAjWwYtR3Yf5396ojcmqQ25lYZ2kHgZFcyLCc0ycCDmIITwabEZ1XubqcZJi9UzO2n+CR/7T/wApVsDk3Hd/TI+YgeM7lT/HY4/quVUbKcV3WiPP4ir7k9rrjIcKDbHjCfZZf58ElK5RSbzdHbzTM4lWPlrnPSuIwEmQtJwF+5dOj5AfKvFIgszu612DfNZsk21m3TDBgue4NaC5zjZK06/G1doubQ2yBDqQ4X3iGMw0+rlnjZXZCaWUZpGBiO651ZlxyZ3+eKuM/SZx9ne+Zmb8Tn2nauo0ezQ6x++iCTR/bYb3HM43BCj0ZsACLFE3m2HCPB78wzBc2PSHPcXOM3G8lXf0muey1ZrbTzzbRBBtBrRJdqUg3U0cSVKM0QWCKeufuhvnEOgYZzqXPLpme36ps0to0Os62dUWuOgX+WuSWLFrEmy03YD1dsV0cVBU94yL84uIbsvOmWZZ2iZl6z+e5aQwEhru1WfTcqiniO3XD1x2pUCzURURDTQcp64qOVATtE7N3l68Uqk1BFoeOcE/faOl8QFlbWBfotzqkmduOPn5pWxCCCCQRaDigMKKWuDgZEGYIvsW6LBEYF7AK4mYjBxewZs7cL7lmcwPFZt4tc0S/M3RnGGpUw4haQWukRcQbRpUvKzhIbpEEGRFoIN2N+C6vtUOPZGNSJhEAsOauB+4KmbI15EOLuY8/wDh3AzwWSPAcwlrmlpGB7/qpjK5wupmTXwusOibnA1mu0ghZocUtILSQcCCQeC00LKcSFY09E3tPSadYK085RonWa6C7OzpM/KbRsTNmzE6NB5SRJSiBsVuZ7QeKY5SozutRquljyMM1iqOQS77qJCiaK1V25yrfkCOL4T9gn3TU9q+5p5yh9iMPxDzSim0Vt0B7vniGW0BYTk6LOXNxPyO8lZCyJHddCftbLiZJieTN8NLuUjwJQmQ4Q+FondK8rnRqQ55m5xcc5JPfctoyE5v3kSFD+Z8zubMo1qMztxjp6DP8inHRz2y0OhviukxpMr8w0k3BbhFhUfq1Ysbtf02fL2jpuWSl5Ue8VbGM7DBVbtladqywoRcZNBJNwFpKuLdpxNGj0guJc4kuJtJxK1wKO1jREijonqMnbE0nMzTjcEOZZBtfKJEwYDNjfnINp+EbTgsdIjue4ucZuOPq4aE3xDXKyk0oxHFzjMnhdYMwCaH0AHm/wBwZzPragd51FJDhgAOdcbm4u//ADOwnHDRXEiFxmTb6lqEsFURz8/FPOQ0ngPXclbYJnZp+iQnOqhnFQpZqIppKJZqILVESlKqFIUkmKCgATOE7RtHrBBAZ0Ba6UiDI51fIPzNfua7waeGrGkid1/q7SlmgZ8MgkESIvB8lphZQIFRwERnZdh8rha3ZZoVLaRZJwrDC2RGo+BmE3ss+oa2i5+7HZPYpf6q8USG/wC7fVPYiWHY8dE7ZKik0F7OuwtGfA6iLCqCJWGwjwV9Hpr4fUeRO8T6O42FOZo4USVkOkvb1XOA0OI4ArV/EgevDhP01ah3sI8UDGgn+k8fLF8HNKZ/hj+q/wCJxf7sT8581VFpb3dZ7jrcT3laK9H7Mb87P8UTFgi6E864o/8ALU/4v/WFW0aiOeeg0u1AmWs3BXnKIHUgwm6SC8/rJHBU0inxHiTnEjNc3cLE5OF/sbGfevHyQ5OdqJ6rd5QflKwtht5tpFsiazvmdfsEhoWEFaRRCOuagzHrH8N++Q0p9p9KAJkAbgragZ1pF3ZwHzSx+EbcyJpEhJgq/F7x24DVxWWSbFkWKXGZMyfXdgi0C83d6FWV+7zSkkqgudNSSUIgohkEUAEEAURBuUQWlJNFw9bVPXriqJepJAqTQCSCZBQCSNad+/FBSSBqm0Z9edSqg0kJpzvG7YgtZSzYHSePit0WO6w3ppw8zm6pPF2YyPEqmpmM+ChYQguFGHuxGnXNtktIlxSmhO+E6nMPcVVJLJFXexv7KHsTsZDW5g7yqaqjWoLzRxi9g2ud+0S4ofZjtOzXMHie5UzTNYTd68FMCz2o+4Az5Rb+Yku4qnxT83nMtVpUBAuG/wAAqDzdmYafXcqy6V1+fyTudO+1VyQKomqISRAUaEQEaqAgKIgIIIFFAogtkhrVsS4awlagrIQKfAesCl9cUMFRU9cVFUSSCKTBRqHCk0G3b/BN9EQJoteoEDeNqBzEOjcECgFHoCQM3HyUrDMN3mp9O5NC621ArnkXHcJJC4m8lWxbh6xVYQAKAIn1uCCBgFKqMP1xSn1xQBGSdyR96CSQCbBKfXBUSSib6oOu9ZlAs1ErL9yiD//Z"/>
          <p:cNvSpPr>
            <a:spLocks noChangeAspect="1" noChangeArrowheads="1"/>
          </p:cNvSpPr>
          <p:nvPr/>
        </p:nvSpPr>
        <p:spPr bwMode="auto">
          <a:xfrm>
            <a:off x="9017000" y="-1003300"/>
            <a:ext cx="220980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9460" name="Picture 4" descr="http://www.arabfilmtvschool.edu.eg/images/TheSound/sound_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1987724" cy="1854469"/>
          </a:xfrm>
          <a:prstGeom prst="rect">
            <a:avLst/>
          </a:prstGeom>
          <a:noFill/>
        </p:spPr>
      </p:pic>
      <p:pic>
        <p:nvPicPr>
          <p:cNvPr id="7" name="Picture 4" descr="http://phet.colorado.edu/sims/sound/sound-screenshot.png"/>
          <p:cNvPicPr>
            <a:picLocks noChangeAspect="1" noChangeArrowheads="1"/>
          </p:cNvPicPr>
          <p:nvPr/>
        </p:nvPicPr>
        <p:blipFill>
          <a:blip r:embed="rId5" cstate="print"/>
          <a:srcRect t="12485" r="42036" b="44712"/>
          <a:stretch>
            <a:fillRect/>
          </a:stretch>
        </p:blipFill>
        <p:spPr bwMode="auto">
          <a:xfrm>
            <a:off x="3357554" y="1857364"/>
            <a:ext cx="2451123" cy="1508383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2928926" y="3929066"/>
            <a:ext cx="54168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>
              <a:buFont typeface="Wingdings" pitchFamily="2" charset="2"/>
              <a:buChar char="v"/>
            </a:pPr>
            <a:r>
              <a:rPr lang="ar-SA" sz="2400" dirty="0">
                <a:cs typeface="PT Bold Heading" pitchFamily="2" charset="-78"/>
              </a:rPr>
              <a:t> </a:t>
            </a:r>
            <a:r>
              <a:rPr lang="ar-SA" sz="2400" dirty="0" smtClean="0">
                <a:cs typeface="PT Bold Heading" pitchFamily="2" charset="-78"/>
              </a:rPr>
              <a:t>تصادم جزيئات الهواء تنقل تغيرات الضغط .</a:t>
            </a:r>
          </a:p>
          <a:p>
            <a:pPr algn="justLow">
              <a:buFont typeface="Wingdings" pitchFamily="2" charset="2"/>
              <a:buChar char="v"/>
            </a:pPr>
            <a:r>
              <a:rPr lang="ar-SA" sz="2400" dirty="0" smtClean="0">
                <a:cs typeface="PT Bold Heading" pitchFamily="2" charset="-78"/>
              </a:rPr>
              <a:t>بعيدا عن مصدر الصوت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14316" y="5039037"/>
            <a:ext cx="7566002" cy="49244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600" dirty="0">
                <a:cs typeface="PT Bold Heading" pitchFamily="2" charset="-78"/>
              </a:rPr>
              <a:t> </a:t>
            </a:r>
            <a:r>
              <a:rPr lang="ar-SA" sz="2600" dirty="0" smtClean="0">
                <a:solidFill>
                  <a:srgbClr val="0070C0"/>
                </a:solidFill>
                <a:cs typeface="PT Bold Heading" pitchFamily="2" charset="-78"/>
              </a:rPr>
              <a:t>تردد الموجة : </a:t>
            </a:r>
            <a:r>
              <a:rPr lang="ar-SA" sz="2600" dirty="0" smtClean="0">
                <a:cs typeface="PT Bold Heading" pitchFamily="2" charset="-78"/>
              </a:rPr>
              <a:t>عدد الاهتزازت في قيمة الضغط في الثانية .</a:t>
            </a:r>
            <a:endParaRPr lang="ar-SA" sz="2600" dirty="0"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42910" y="5753417"/>
            <a:ext cx="77152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rgbClr val="0070C0"/>
                </a:solidFill>
                <a:cs typeface="PT Bold Heading" pitchFamily="2" charset="-78"/>
              </a:rPr>
              <a:t>الطول </a:t>
            </a:r>
            <a:r>
              <a:rPr lang="ar-SA" sz="2400" dirty="0" err="1" smtClean="0">
                <a:solidFill>
                  <a:srgbClr val="0070C0"/>
                </a:solidFill>
                <a:cs typeface="PT Bold Heading" pitchFamily="2" charset="-78"/>
              </a:rPr>
              <a:t>الموجي</a:t>
            </a:r>
            <a:r>
              <a:rPr lang="ar-SA" sz="2400" dirty="0" smtClean="0">
                <a:solidFill>
                  <a:srgbClr val="0070C0"/>
                </a:solidFill>
                <a:cs typeface="PT Bold Heading" pitchFamily="2" charset="-78"/>
              </a:rPr>
              <a:t> : </a:t>
            </a:r>
            <a:r>
              <a:rPr lang="ar-SA" sz="2400" dirty="0" smtClean="0">
                <a:cs typeface="PT Bold Heading" pitchFamily="2" charset="-78"/>
              </a:rPr>
              <a:t>المسافة بين مركزي ضغط مرتفع ومنخفض متتالين.</a:t>
            </a:r>
            <a:endParaRPr lang="ar-SA" sz="2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 build="allAtOnce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290" y="357166"/>
            <a:ext cx="7429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solidFill>
                  <a:srgbClr val="006600"/>
                </a:solidFill>
                <a:cs typeface="PT Bold Heading" pitchFamily="2" charset="-78"/>
              </a:rPr>
              <a:t>ما أثر الحرارة على الصوت ؟</a:t>
            </a:r>
          </a:p>
          <a:p>
            <a:pPr algn="ctr"/>
            <a:endParaRPr lang="ar-SA" sz="2400" dirty="0">
              <a:solidFill>
                <a:srgbClr val="006600"/>
              </a:solidFill>
              <a:cs typeface="PT Bold Heading" pitchFamily="2" charset="-78"/>
            </a:endParaRPr>
          </a:p>
          <a:p>
            <a:pPr algn="ctr"/>
            <a:r>
              <a:rPr lang="ar-SA" sz="2400" dirty="0" smtClean="0">
                <a:solidFill>
                  <a:srgbClr val="006600"/>
                </a:solidFill>
                <a:cs typeface="PT Bold Heading" pitchFamily="2" charset="-78"/>
              </a:rPr>
              <a:t>ما هو الصوت ؟ أليس هو اهتزازات للجزيئات ؟ </a:t>
            </a:r>
          </a:p>
          <a:p>
            <a:pPr algn="ctr"/>
            <a:endParaRPr lang="ar-SA" sz="2400" dirty="0">
              <a:solidFill>
                <a:srgbClr val="006600"/>
              </a:solidFill>
              <a:cs typeface="PT Bold Heading" pitchFamily="2" charset="-78"/>
            </a:endParaRPr>
          </a:p>
          <a:p>
            <a:pPr algn="ctr"/>
            <a:r>
              <a:rPr lang="ar-SA" sz="2400" dirty="0" smtClean="0">
                <a:solidFill>
                  <a:srgbClr val="006600"/>
                </a:solidFill>
                <a:cs typeface="PT Bold Heading" pitchFamily="2" charset="-78"/>
              </a:rPr>
              <a:t>ماذا يحدث للجزيئات عندما تزداد درجة حرارتها ؟ ألا تزداد طاقته الحركية وبالتالي سرعتها ؟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00166" y="4286256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cs typeface="PT Bold Heading" pitchFamily="2" charset="-78"/>
              </a:rPr>
              <a:t>توصل العالم </a:t>
            </a:r>
            <a:r>
              <a:rPr lang="ar-SA" sz="2400" dirty="0" err="1" smtClean="0">
                <a:cs typeface="PT Bold Heading" pitchFamily="2" charset="-78"/>
              </a:rPr>
              <a:t>لابلاس</a:t>
            </a:r>
            <a:r>
              <a:rPr lang="ar-SA" sz="2400" dirty="0" smtClean="0">
                <a:cs typeface="PT Bold Heading" pitchFamily="2" charset="-78"/>
              </a:rPr>
              <a:t> إلى أنّ سرعة الصوت تزداد بمقدار 0.6 </a:t>
            </a:r>
            <a:r>
              <a:rPr lang="en-US" sz="2400" dirty="0" smtClean="0">
                <a:cs typeface="PT Bold Heading" pitchFamily="2" charset="-78"/>
              </a:rPr>
              <a:t>m/s </a:t>
            </a:r>
            <a:r>
              <a:rPr lang="ar-SA" sz="2400" dirty="0" smtClean="0">
                <a:cs typeface="PT Bold Heading" pitchFamily="2" charset="-78"/>
              </a:rPr>
              <a:t> لكل زيادة في درجة الحرارة مقدارها 1̊</a:t>
            </a:r>
            <a:r>
              <a:rPr lang="en-US" sz="2400" dirty="0" smtClean="0">
                <a:cs typeface="PT Bold Heading" pitchFamily="2" charset="-78"/>
              </a:rPr>
              <a:t>C </a:t>
            </a:r>
            <a:br>
              <a:rPr lang="en-US" sz="2400" dirty="0" smtClean="0">
                <a:cs typeface="PT Bold Heading" pitchFamily="2" charset="-78"/>
              </a:rPr>
            </a:br>
            <a:endParaRPr lang="ar-SA" sz="2400" dirty="0" smtClean="0">
              <a:cs typeface="PT Bold Heading" pitchFamily="2" charset="-78"/>
            </a:endParaRPr>
          </a:p>
          <a:p>
            <a:r>
              <a:rPr lang="ar-SA" sz="2400" dirty="0" smtClean="0">
                <a:solidFill>
                  <a:srgbClr val="0070C0"/>
                </a:solidFill>
                <a:cs typeface="PT Bold Heading" pitchFamily="2" charset="-78"/>
              </a:rPr>
              <a:t>إن سرعة الصوت عموماً في المواد الصلبة أكبر منها في السوائل ، وأكبر منها في الغازات .</a:t>
            </a:r>
            <a:endParaRPr lang="ar-SA" sz="24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57356" y="3071810"/>
            <a:ext cx="642942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إذن : سرعة الصوت تعتمد على درجة الحرارة 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86182" y="250030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sz="2200" dirty="0" smtClean="0">
                <a:solidFill>
                  <a:srgbClr val="006600"/>
                </a:solidFill>
                <a:cs typeface="PT Bold Heading" pitchFamily="2" charset="-78"/>
              </a:rPr>
              <a:t>ما تفسير ظاهرة الصدى ؟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357422" y="3286124"/>
            <a:ext cx="6072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أنّ ظاهرة الصدى ناتجة عن انعكاس موجات الصوت .</a:t>
            </a:r>
          </a:p>
          <a:p>
            <a:pPr algn="justLow"/>
            <a:endParaRPr lang="ar-SA" sz="2200" dirty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الخفاش يستند إلى هذه الظاهرة وكذلك السونار في السفن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4" name="صورة 3" descr="نشاط 4 - الصدى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85794"/>
            <a:ext cx="1314450" cy="3381376"/>
          </a:xfrm>
          <a:prstGeom prst="rect">
            <a:avLst/>
          </a:prstGeom>
        </p:spPr>
      </p:pic>
      <p:pic>
        <p:nvPicPr>
          <p:cNvPr id="5" name="Picture 6" descr="http://www.arab-ency.com/servers/gallery/573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959" y="1428736"/>
            <a:ext cx="1831355" cy="107157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5905090" y="1477020"/>
            <a:ext cx="2310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1- الانعكــــاس :</a:t>
            </a:r>
            <a:endParaRPr lang="ar-SA" sz="28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14612" y="496653"/>
            <a:ext cx="4182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Low"/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PT Bold Heading" pitchFamily="2" charset="-78"/>
              </a:rPr>
              <a:t>خصائص موجات الصوت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9" name="Picture 5" descr="5w"/>
          <p:cNvPicPr>
            <a:picLocks noChangeAspect="1" noChangeArrowheads="1"/>
          </p:cNvPicPr>
          <p:nvPr/>
        </p:nvPicPr>
        <p:blipFill>
          <a:blip r:embed="rId5" cstate="print"/>
          <a:srcRect l="5877" t="7282" b="17661"/>
          <a:stretch>
            <a:fillRect/>
          </a:stretch>
        </p:blipFill>
        <p:spPr bwMode="auto">
          <a:xfrm>
            <a:off x="5214942" y="4643446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59f597bf07b235eae28ead2c4d7eed2c(1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643446"/>
            <a:ext cx="2857520" cy="167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32585" y="142852"/>
            <a:ext cx="4182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rgbClr val="CC0066"/>
                </a:solidFill>
                <a:cs typeface="PT Bold Heading" pitchFamily="2" charset="-78"/>
              </a:rPr>
              <a:t>خصائص موجات الصوت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rgbClr val="CC0066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00760" y="915399"/>
            <a:ext cx="2079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PT Bold Heading" pitchFamily="2" charset="-78"/>
              </a:rPr>
              <a:t>2- التداخل :</a:t>
            </a:r>
            <a:endParaRPr lang="ar-SA" sz="32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72066" y="4429132"/>
            <a:ext cx="2783596" cy="2156389"/>
          </a:xfrm>
          <a:prstGeom prst="rect">
            <a:avLst/>
          </a:prstGeom>
          <a:noFill/>
        </p:spPr>
      </p:pic>
      <p:cxnSp>
        <p:nvCxnSpPr>
          <p:cNvPr id="9" name="رابط كسهم مستقيم 8"/>
          <p:cNvCxnSpPr/>
          <p:nvPr/>
        </p:nvCxnSpPr>
        <p:spPr>
          <a:xfrm rot="10800000">
            <a:off x="3857620" y="5429264"/>
            <a:ext cx="1928826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071538" y="4786322"/>
            <a:ext cx="277522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مناطق ميتة , يكون موقعها عند العقد ويكون الصوت ضعيفا عندها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11" name="تداخل الصوت 2 - فيزياء ثاني ثانو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1142984"/>
            <a:ext cx="4374040" cy="300039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4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57224" y="285728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الأذن البشرية والميكرفون هما أبرز </a:t>
            </a:r>
            <a:r>
              <a:rPr lang="ar-SA" sz="2200" dirty="0" err="1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كواشف</a:t>
            </a:r>
            <a:r>
              <a:rPr lang="ar-SA" sz="2200" dirty="0" smtClean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 الصوت ، حيث يقومان بتحويل الطاقة الصوتية إلى شكل آخر من أشكال الطاقة . </a:t>
            </a:r>
            <a:endParaRPr lang="ar-SA" sz="22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71670" y="1363792"/>
            <a:ext cx="5131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ar-SA" sz="4000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الكشف عن موجات الضغط</a:t>
            </a:r>
            <a:endParaRPr lang="ar-SA" sz="4000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1538" y="2280344"/>
            <a:ext cx="70723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cs typeface="PT Bold Heading" pitchFamily="2" charset="-78"/>
              </a:rPr>
              <a:t>تحول كاشفات الصوت(مثل الميكرفون):</a:t>
            </a:r>
          </a:p>
          <a:p>
            <a:pPr algn="ctr"/>
            <a:r>
              <a:rPr lang="ar-SA" sz="3200" dirty="0" smtClean="0">
                <a:cs typeface="PT Bold Heading" pitchFamily="2" charset="-78"/>
              </a:rPr>
              <a:t>طاقة الموجات الصوتية إلى كهربائية</a:t>
            </a:r>
            <a:endParaRPr lang="ar-SA" sz="3200" dirty="0">
              <a:cs typeface="PT Bold Heading" pitchFamily="2" charset="-78"/>
            </a:endParaRPr>
          </a:p>
        </p:txBody>
      </p:sp>
      <p:pic>
        <p:nvPicPr>
          <p:cNvPr id="5" name="صورة 4" descr="نشاط 6 أ - سماع الصوت - الأذن البشري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4214842" cy="2714644"/>
          </a:xfrm>
          <a:prstGeom prst="rect">
            <a:avLst/>
          </a:prstGeom>
        </p:spPr>
      </p:pic>
      <p:pic>
        <p:nvPicPr>
          <p:cNvPr id="6" name="صورة 5" descr="نشاط 6 ب- سماع الصوت - الميكرفو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786190"/>
            <a:ext cx="4143372" cy="2712518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1369</Words>
  <Application>Microsoft Office PowerPoint</Application>
  <PresentationFormat>عرض على الشاشة (3:4)‏</PresentationFormat>
  <Paragraphs>133</Paragraphs>
  <Slides>36</Slides>
  <Notes>2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الأذن البشريــة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NM</dc:creator>
  <cp:lastModifiedBy>NM</cp:lastModifiedBy>
  <cp:revision>62</cp:revision>
  <dcterms:created xsi:type="dcterms:W3CDTF">2015-12-06T08:33:13Z</dcterms:created>
  <dcterms:modified xsi:type="dcterms:W3CDTF">2015-12-06T21:56:38Z</dcterms:modified>
</cp:coreProperties>
</file>