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5"/>
  </p:notesMasterIdLst>
  <p:sldIdLst>
    <p:sldId id="301" r:id="rId2"/>
    <p:sldId id="330" r:id="rId3"/>
    <p:sldId id="258" r:id="rId4"/>
    <p:sldId id="259" r:id="rId5"/>
    <p:sldId id="32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323" r:id="rId23"/>
    <p:sldId id="277" r:id="rId24"/>
    <p:sldId id="278" r:id="rId25"/>
    <p:sldId id="324" r:id="rId26"/>
    <p:sldId id="279" r:id="rId27"/>
    <p:sldId id="325" r:id="rId28"/>
    <p:sldId id="280" r:id="rId29"/>
    <p:sldId id="281" r:id="rId30"/>
    <p:sldId id="282" r:id="rId31"/>
    <p:sldId id="283" r:id="rId32"/>
    <p:sldId id="302" r:id="rId33"/>
    <p:sldId id="303" r:id="rId34"/>
    <p:sldId id="284" r:id="rId35"/>
    <p:sldId id="285" r:id="rId36"/>
    <p:sldId id="286" r:id="rId37"/>
    <p:sldId id="326" r:id="rId38"/>
    <p:sldId id="304" r:id="rId39"/>
    <p:sldId id="287" r:id="rId40"/>
    <p:sldId id="305" r:id="rId41"/>
    <p:sldId id="306" r:id="rId42"/>
    <p:sldId id="288" r:id="rId43"/>
    <p:sldId id="307" r:id="rId44"/>
    <p:sldId id="289" r:id="rId45"/>
    <p:sldId id="327" r:id="rId46"/>
    <p:sldId id="290" r:id="rId47"/>
    <p:sldId id="308" r:id="rId48"/>
    <p:sldId id="329" r:id="rId49"/>
    <p:sldId id="291" r:id="rId50"/>
    <p:sldId id="328" r:id="rId51"/>
    <p:sldId id="310" r:id="rId52"/>
    <p:sldId id="311" r:id="rId53"/>
    <p:sldId id="313" r:id="rId54"/>
    <p:sldId id="292" r:id="rId55"/>
    <p:sldId id="293" r:id="rId56"/>
    <p:sldId id="294" r:id="rId57"/>
    <p:sldId id="319" r:id="rId58"/>
    <p:sldId id="295" r:id="rId59"/>
    <p:sldId id="315" r:id="rId60"/>
    <p:sldId id="321" r:id="rId61"/>
    <p:sldId id="316" r:id="rId62"/>
    <p:sldId id="317" r:id="rId63"/>
    <p:sldId id="320"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0099"/>
    <a:srgbClr val="008000"/>
    <a:srgbClr val="333300"/>
    <a:srgbClr val="663300"/>
    <a:srgbClr val="996633"/>
    <a:srgbClr val="6A6800"/>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7FD2B0-8DB8-4B94-B6A7-60B28C0A7E68}" type="datetimeFigureOut">
              <a:rPr lang="ar-SA" smtClean="0"/>
              <a:pPr/>
              <a:t>25/02/1437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5FCD434-B481-4098-86AD-031306657ED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B1ABD2-2885-424F-AD90-E5C6ECF8B44F}" type="datetimeFigureOut">
              <a:rPr lang="ar-SA" smtClean="0"/>
              <a:pPr/>
              <a:t>25/02/1437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FFEB651-47E1-4077-8619-C0403D9F4C5A}"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B1ABD2-2885-424F-AD90-E5C6ECF8B44F}" type="datetimeFigureOut">
              <a:rPr lang="ar-SA" smtClean="0"/>
              <a:pPr/>
              <a:t>25/02/1437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FEB651-47E1-4077-8619-C0403D9F4C5A}"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gif"/><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F:\&#1581;&#1575;&#1604;&#1575;&#1578;%20&#1575;&#1604;&#1605;&#1575;&#1583;&#1577;%20-%20YouTube%2000_00_06-00_01_49.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ideo" Target="file:///F:\&#1575;&#1604;&#1578;&#1608;&#1578;&#1585;%20&#1575;&#1604;&#1587;&#1591;&#1581;&#1610;%20-%20YouTube.wm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video" Target="file:///F:\&#1602;&#1608;&#1609;%20&#1575;&#1604;&#1578;&#1605;&#1575;&#1587;&#1603;%20&#1608;&#1575;&#1604;&#1578;&#1604;&#1575;&#1589;&#1602;.wm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ideo" Target="file:///F:\&#1575;&#1604;&#1582;&#1575;&#1589;&#1610;&#1577;%20&#1575;&#1604;&#1588;&#1593;&#1585;&#1610;&#1577;%20-%20YouTube.wm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hyperlink" Target="-Pascal's%20Law%20and%20Hydraulic%20Brake%20System-&#8207;%20-%20YouTube.fl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video" Target="file:///F:\-Hydraulic%20System-&#8207;%20-%20YouTube.wm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Pascal's%20Law%20and%20Hydraulic%20Brake%20System-&#8207;%20-%20YouTube.flv" TargetMode="External"/><Relationship Id="rId2" Type="http://schemas.openxmlformats.org/officeDocument/2006/relationships/image" Target="../media/image87.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3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94.gif"/></Relationships>
</file>

<file path=ppt/slides/_rels/slide41.xml.rels><?xml version="1.0" encoding="UTF-8" standalone="yes"?>
<Relationships xmlns="http://schemas.openxmlformats.org/package/2006/relationships"><Relationship Id="rId3" Type="http://schemas.openxmlformats.org/officeDocument/2006/relationships/hyperlink" Target="-Buoyancy%20example-&#8207;%20-%20YouTube.flv"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6.jpeg"/><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gif"/></Relationships>
</file>

<file path=ppt/slides/_rels/slide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7.xml"/><Relationship Id="rId1" Type="http://schemas.openxmlformats.org/officeDocument/2006/relationships/video" Target="file:///F:\&#1602;&#1575;&#1593;&#1583;&#1577;%20&#1575;&#1585;&#1582;&#1605;&#1610;&#1583;&#1587;%20&#1604;&#1604;&#1575;&#1580;&#1587;&#1575;&#1605;%20&#1575;&#1604;&#1605;&#1594;&#1605;&#1608;&#1585;&#1577;%20-%20YouTube.wm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5.gif"/></Relationships>
</file>

<file path=ppt/slides/_rels/slide4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3.png"/><Relationship Id="rId1" Type="http://schemas.openxmlformats.org/officeDocument/2006/relationships/slideLayout" Target="../slideLayouts/slideLayout7.xml"/><Relationship Id="rId4" Type="http://schemas.openxmlformats.org/officeDocument/2006/relationships/image" Target="../media/image107.jpeg"/></Relationships>
</file>

<file path=ppt/slides/_rels/slide4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7.xml"/><Relationship Id="rId1" Type="http://schemas.openxmlformats.org/officeDocument/2006/relationships/video" Target="file:///F:\(%2017%20-%2030%20)%20&#1605;&#1576;&#1583;&#1571;%20&#1576;&#1585;&#1606;&#1608;&#1604;&#1610;%20The%20Bernoulli%20Effect%20-%20YouTube%2000_00.wm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1605;&#1576;&#1583;&#1571;%20&#1576;&#1585;&#1606;&#1608;&#1604;&#1610;%20-%20YouTube.flv" TargetMode="External"/><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video" Target="file:///F:\&#1605;&#1576;&#1583;&#1571;%20&#1576;&#1585;&#1606;&#1608;&#1604;&#1610;%20-%20YouTube.wm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Bernoulli's%20Principle%20-%20airfoil-&#8207;%20-%20YouTube.flv" TargetMode="External"/><Relationship Id="rId2" Type="http://schemas.openxmlformats.org/officeDocument/2006/relationships/image" Target="../media/image114.jpeg"/><Relationship Id="rId1" Type="http://schemas.openxmlformats.org/officeDocument/2006/relationships/slideLayout" Target="../slideLayouts/slideLayout7.xml"/><Relationship Id="rId5" Type="http://schemas.openxmlformats.org/officeDocument/2006/relationships/image" Target="../media/image116.gif"/><Relationship Id="rId4" Type="http://schemas.openxmlformats.org/officeDocument/2006/relationships/image" Target="../media/image115.png"/></Relationships>
</file>

<file path=ppt/slides/_rels/slide5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8.gif"/></Relationships>
</file>

<file path=ppt/slides/_rels/slide53.xml.rels><?xml version="1.0" encoding="UTF-8" standalone="yes"?>
<Relationships xmlns="http://schemas.openxmlformats.org/package/2006/relationships"><Relationship Id="rId3" Type="http://schemas.openxmlformats.org/officeDocument/2006/relationships/image" Target="../media/image120.gif"/><Relationship Id="rId2" Type="http://schemas.openxmlformats.org/officeDocument/2006/relationships/image" Target="../media/image119.jpeg"/><Relationship Id="rId1" Type="http://schemas.openxmlformats.org/officeDocument/2006/relationships/slideLayout" Target="../slideLayouts/slideLayout1.xml"/><Relationship Id="rId4" Type="http://schemas.openxmlformats.org/officeDocument/2006/relationships/image" Target="../media/image121.gif"/></Relationships>
</file>

<file path=ppt/slides/_rels/slide5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7.xml"/><Relationship Id="rId4" Type="http://schemas.openxmlformats.org/officeDocument/2006/relationships/image" Target="../media/image124.jpeg"/></Relationships>
</file>

<file path=ppt/slides/_rels/slide5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 Id="rId4" Type="http://schemas.openxmlformats.org/officeDocument/2006/relationships/image" Target="../media/image130.jpeg"/></Relationships>
</file>

<file path=ppt/slides/_rels/slide5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jpeg"/><Relationship Id="rId1" Type="http://schemas.openxmlformats.org/officeDocument/2006/relationships/slideLayout" Target="../slideLayouts/slideLayout7.xml"/><Relationship Id="rId5" Type="http://schemas.openxmlformats.org/officeDocument/2006/relationships/image" Target="../media/image134.jpeg"/><Relationship Id="rId4" Type="http://schemas.openxmlformats.org/officeDocument/2006/relationships/image" Target="../media/image133.png"/></Relationships>
</file>

<file path=ppt/slides/_rels/slide59.xml.rels><?xml version="1.0" encoding="UTF-8" standalone="yes"?>
<Relationships xmlns="http://schemas.openxmlformats.org/package/2006/relationships"><Relationship Id="rId3" Type="http://schemas.openxmlformats.org/officeDocument/2006/relationships/image" Target="../media/image135.gif"/><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slideLayout" Target="../slideLayouts/slideLayout7.xml"/><Relationship Id="rId1" Type="http://schemas.openxmlformats.org/officeDocument/2006/relationships/video" Target="file:///F:\&#1578;&#1605;&#1583;&#1583;%20&#1575;&#1604;&#1571;&#1580;&#1587;&#1575;&#1605;%20&#1575;&#1604;&#1589;&#1604;&#1576;&#1577;%20&#1576;&#1575;&#1604;&#1581;&#1585;&#1575;&#1585;&#1577;%20-%20YouTube.wmv"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40.jpeg"/><Relationship Id="rId7" Type="http://schemas.openxmlformats.org/officeDocument/2006/relationships/image" Target="../media/image142.png"/><Relationship Id="rId2" Type="http://schemas.openxmlformats.org/officeDocument/2006/relationships/image" Target="../media/image139.jpeg"/><Relationship Id="rId1" Type="http://schemas.openxmlformats.org/officeDocument/2006/relationships/slideLayout" Target="../slideLayouts/slideLayout7.xml"/><Relationship Id="rId6" Type="http://schemas.openxmlformats.org/officeDocument/2006/relationships/hyperlink" Target="&#1578;&#1605;&#1583;&#1583;%20&#1575;&#1604;&#1571;&#1580;&#1587;&#1575;&#1605;%20&#1575;&#1604;&#1589;&#1604;&#1576;&#1577;%20&#1576;&#1575;&#1604;&#1581;&#1585;&#1575;&#1585;&#1577;%20-%20YouTube.flv" TargetMode="External"/><Relationship Id="rId5" Type="http://schemas.openxmlformats.org/officeDocument/2006/relationships/image" Target="../media/image141.jpeg"/><Relationship Id="rId4" Type="http://schemas.openxmlformats.org/officeDocument/2006/relationships/hyperlink" Target="&#1601;&#1608;&#1575;&#1589;&#1604;%20&#1575;&#1604;&#1578;&#1605;&#1583;&#1583;%20&#1608;&#1575;&#1604;&#1607;&#1576;&#1608;&#1591;%20-%20YouTube.fl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3.bp.blogspot.com/-QGsalQiu6h0/UqOk5TQzdnI/AAAAAAAAAI8/ocnho0noNus/s1600/%D8%B1%D9%8A%D9%86%D8%A71.png" TargetMode="External"/><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3.bp.blogspot.com/-t8PXPXh2STY/UqOk7DGJGLI/AAAAAAAAAJE/gYVb1NcEt08/s1600/vdkh2.png"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857752" y="2857496"/>
            <a:ext cx="3857652" cy="2928958"/>
          </a:xfrm>
          <a:prstGeom prst="rect">
            <a:avLst/>
          </a:prstGeom>
          <a:noFill/>
        </p:spPr>
        <p:txBody>
          <a:bodyPr wrap="square" rtlCol="1">
            <a:prstTxWarp prst="textCascadeUp">
              <a:avLst/>
            </a:prstTxWarp>
            <a:spAutoFit/>
            <a:scene3d>
              <a:camera prst="orthographicFront"/>
              <a:lightRig rig="threePt" dir="t"/>
            </a:scene3d>
            <a:sp3d extrusionH="57150">
              <a:bevelT w="38100" h="38100" prst="convex"/>
            </a:sp3d>
          </a:bodyPr>
          <a:lstStyle/>
          <a:p>
            <a:pPr algn="ctr"/>
            <a:r>
              <a:rPr lang="ar-SA" sz="7200" dirty="0" smtClean="0">
                <a:ln>
                  <a:solidFill>
                    <a:sysClr val="windowText" lastClr="000000"/>
                  </a:solidFill>
                </a:ln>
                <a:solidFill>
                  <a:schemeClr val="accent1"/>
                </a:solidFill>
                <a:cs typeface="PT Bold Heading" pitchFamily="2" charset="-78"/>
              </a:rPr>
              <a:t>حالات المادة</a:t>
            </a:r>
            <a:endParaRPr lang="ar-SA" sz="7200" dirty="0">
              <a:ln>
                <a:solidFill>
                  <a:sysClr val="windowText" lastClr="000000"/>
                </a:solidFill>
              </a:ln>
              <a:solidFill>
                <a:schemeClr val="accent1"/>
              </a:solidFill>
              <a:cs typeface="PT Bold Heading" pitchFamily="2" charset="-78"/>
            </a:endParaRPr>
          </a:p>
        </p:txBody>
      </p:sp>
      <p:pic>
        <p:nvPicPr>
          <p:cNvPr id="3" name="Picture 2" descr="11111"/>
          <p:cNvPicPr>
            <a:picLocks noChangeAspect="1" noChangeArrowheads="1"/>
          </p:cNvPicPr>
          <p:nvPr/>
        </p:nvPicPr>
        <p:blipFill>
          <a:blip r:embed="rId3" cstate="print"/>
          <a:srcRect/>
          <a:stretch>
            <a:fillRect/>
          </a:stretch>
        </p:blipFill>
        <p:spPr bwMode="auto">
          <a:xfrm>
            <a:off x="5072066" y="285728"/>
            <a:ext cx="1015401" cy="1357322"/>
          </a:xfrm>
          <a:prstGeom prst="rect">
            <a:avLst/>
          </a:prstGeom>
          <a:noFill/>
          <a:ln w="9525">
            <a:noFill/>
            <a:miter lim="800000"/>
            <a:headEnd/>
            <a:tailEnd/>
          </a:ln>
        </p:spPr>
      </p:pic>
      <p:sp>
        <p:nvSpPr>
          <p:cNvPr id="4" name="مربع نص 3"/>
          <p:cNvSpPr txBox="1"/>
          <p:nvPr/>
        </p:nvSpPr>
        <p:spPr>
          <a:xfrm>
            <a:off x="5286380" y="2071678"/>
            <a:ext cx="2357454" cy="523220"/>
          </a:xfrm>
          <a:prstGeom prst="rect">
            <a:avLst/>
          </a:prstGeom>
          <a:noFill/>
        </p:spPr>
        <p:txBody>
          <a:bodyPr wrap="square" rtlCol="1">
            <a:spAutoFit/>
          </a:bodyPr>
          <a:lstStyle/>
          <a:p>
            <a:r>
              <a:rPr lang="ar-SA" sz="2800" dirty="0" smtClean="0">
                <a:ln>
                  <a:solidFill>
                    <a:schemeClr val="tx1"/>
                  </a:solidFill>
                </a:ln>
                <a:solidFill>
                  <a:schemeClr val="accent5">
                    <a:lumMod val="75000"/>
                  </a:schemeClr>
                </a:solidFill>
                <a:cs typeface="PT Bold Heading" pitchFamily="2" charset="-78"/>
              </a:rPr>
              <a:t>الفصل السادس</a:t>
            </a:r>
            <a:endParaRPr lang="ar-SA" sz="2800" dirty="0">
              <a:ln>
                <a:solidFill>
                  <a:schemeClr val="tx1"/>
                </a:solidFill>
              </a:ln>
              <a:solidFill>
                <a:schemeClr val="accent5">
                  <a:lumMod val="75000"/>
                </a:schemeClr>
              </a:solidFill>
              <a:cs typeface="PT Bold Heading" pitchFamily="2" charset="-78"/>
            </a:endParaRPr>
          </a:p>
        </p:txBody>
      </p:sp>
      <p:sp>
        <p:nvSpPr>
          <p:cNvPr id="5" name="مربع نص 4"/>
          <p:cNvSpPr txBox="1"/>
          <p:nvPr/>
        </p:nvSpPr>
        <p:spPr>
          <a:xfrm>
            <a:off x="5572132" y="526301"/>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2 </a:t>
            </a:r>
          </a:p>
          <a:p>
            <a:pPr algn="ctr"/>
            <a:r>
              <a:rPr lang="ar-SA" sz="2400" dirty="0" smtClean="0">
                <a:solidFill>
                  <a:schemeClr val="accent4">
                    <a:lumMod val="75000"/>
                  </a:schemeClr>
                </a:solidFill>
                <a:cs typeface="PT Bold Heading" pitchFamily="2" charset="-78"/>
              </a:rPr>
              <a:t>الصف الثاني ثانوي</a:t>
            </a:r>
            <a:endParaRPr lang="ar-SA" sz="2400" dirty="0">
              <a:solidFill>
                <a:schemeClr val="accent4">
                  <a:lumMod val="75000"/>
                </a:schemeClr>
              </a:solidFill>
              <a:cs typeface="PT Bold Heading" pitchFamily="2" charset="-78"/>
            </a:endParaRPr>
          </a:p>
        </p:txBody>
      </p:sp>
      <p:sp>
        <p:nvSpPr>
          <p:cNvPr id="6" name="مربع نص 5"/>
          <p:cNvSpPr txBox="1"/>
          <p:nvPr/>
        </p:nvSpPr>
        <p:spPr>
          <a:xfrm>
            <a:off x="5072066" y="5643578"/>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008000"/>
              </a:solidFill>
              <a:effectLst>
                <a:innerShdw blurRad="69850" dist="43180" dir="5400000">
                  <a:srgbClr val="000000">
                    <a:alpha val="65000"/>
                  </a:srgbClr>
                </a:innerShdw>
              </a:effectLst>
              <a:cs typeface="PT Bold Heading" pitchFamily="2" charset="-78"/>
            </a:endParaRPr>
          </a:p>
        </p:txBody>
      </p:sp>
      <p:pic>
        <p:nvPicPr>
          <p:cNvPr id="7" name="Picture 2"/>
          <p:cNvPicPr>
            <a:picLocks noChangeAspect="1" noChangeArrowheads="1"/>
          </p:cNvPicPr>
          <p:nvPr/>
        </p:nvPicPr>
        <p:blipFill>
          <a:blip r:embed="rId4"/>
          <a:srcRect r="39657"/>
          <a:stretch>
            <a:fillRect/>
          </a:stretch>
        </p:blipFill>
        <p:spPr bwMode="auto">
          <a:xfrm>
            <a:off x="-32" y="0"/>
            <a:ext cx="4643470" cy="6858000"/>
          </a:xfrm>
          <a:prstGeom prst="rect">
            <a:avLst/>
          </a:prstGeom>
          <a:noFill/>
          <a:ln w="9525">
            <a:noFill/>
            <a:miter lim="800000"/>
            <a:headEnd/>
            <a:tailEnd/>
          </a:ln>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1547664" y="743218"/>
            <a:ext cx="7010400" cy="461665"/>
          </a:xfrm>
          <a:prstGeom prst="rect">
            <a:avLst/>
          </a:prstGeom>
          <a:noFill/>
          <a:ln w="9525">
            <a:noFill/>
            <a:miter lim="800000"/>
            <a:headEnd/>
            <a:tailEnd/>
          </a:ln>
        </p:spPr>
        <p:txBody>
          <a:bodyPr anchor="ctr">
            <a:spAutoFit/>
          </a:bodyPr>
          <a:lstStyle/>
          <a:p>
            <a:r>
              <a:rPr lang="en-US" sz="2400" b="1" dirty="0">
                <a:cs typeface="Simplified Arabic" pitchFamily="18" charset="-78"/>
              </a:rPr>
              <a:t>                                                        </a:t>
            </a:r>
            <a:endParaRPr lang="ar-SA" sz="2400" b="1" dirty="0">
              <a:cs typeface="Simplified Arabic" pitchFamily="18" charset="-78"/>
            </a:endParaRPr>
          </a:p>
        </p:txBody>
      </p:sp>
      <p:sp>
        <p:nvSpPr>
          <p:cNvPr id="4" name="Rectangle 4"/>
          <p:cNvSpPr>
            <a:spLocks noChangeArrowheads="1"/>
          </p:cNvSpPr>
          <p:nvPr/>
        </p:nvSpPr>
        <p:spPr bwMode="auto">
          <a:xfrm>
            <a:off x="4000496" y="3214686"/>
            <a:ext cx="4438632" cy="2800767"/>
          </a:xfrm>
          <a:prstGeom prst="rect">
            <a:avLst/>
          </a:prstGeom>
          <a:noFill/>
          <a:ln w="9525">
            <a:noFill/>
            <a:miter lim="800000"/>
            <a:headEnd/>
            <a:tailEnd/>
          </a:ln>
        </p:spPr>
        <p:txBody>
          <a:bodyPr wrap="square" anchor="ctr">
            <a:spAutoFit/>
          </a:bodyPr>
          <a:lstStyle/>
          <a:p>
            <a:pPr algn="justLow"/>
            <a:r>
              <a:rPr lang="ar-SA" sz="2200" dirty="0" smtClean="0">
                <a:cs typeface="PT Bold Heading" pitchFamily="2" charset="-78"/>
              </a:rPr>
              <a:t>هناك كواكب أخرى في المجموعة الشمسية لها أيضا غلاف غازي ويتباين الضغط الناتج عن أغلفتها الغازية كثيراً .. فمثلاً الضغط الجوي على سطح كوكب الزهرة أكبر من الضغط على سطح الأرض 92 مرة تقريباً ، وعلى سطح المريخ أقل مما على سطح الأرض </a:t>
            </a:r>
            <a:r>
              <a:rPr lang="ar-SA" sz="2200" dirty="0" err="1" smtClean="0">
                <a:cs typeface="PT Bold Heading" pitchFamily="2" charset="-78"/>
              </a:rPr>
              <a:t>بـ</a:t>
            </a:r>
            <a:r>
              <a:rPr lang="ar-SA" sz="2200" dirty="0" smtClean="0">
                <a:cs typeface="PT Bold Heading" pitchFamily="2" charset="-78"/>
              </a:rPr>
              <a:t> 1</a:t>
            </a:r>
            <a:r>
              <a:rPr lang="en-US" sz="2200" dirty="0" smtClean="0">
                <a:cs typeface="PT Bold Heading" pitchFamily="2" charset="-78"/>
              </a:rPr>
              <a:t>% </a:t>
            </a:r>
          </a:p>
          <a:p>
            <a:pPr algn="justLow" rtl="0" eaLnBrk="0" hangingPunct="0"/>
            <a:r>
              <a:rPr lang="en-US" sz="2200" dirty="0" smtClean="0">
                <a:cs typeface="PT Bold Heading" pitchFamily="2" charset="-78"/>
              </a:rPr>
              <a:t>                                                          </a:t>
            </a:r>
            <a:endParaRPr lang="ar-SA" sz="2200" dirty="0">
              <a:cs typeface="PT Bold Heading" pitchFamily="2" charset="-78"/>
            </a:endParaRPr>
          </a:p>
        </p:txBody>
      </p:sp>
      <p:sp>
        <p:nvSpPr>
          <p:cNvPr id="5" name="مستطيل 4"/>
          <p:cNvSpPr/>
          <p:nvPr/>
        </p:nvSpPr>
        <p:spPr>
          <a:xfrm>
            <a:off x="4528368" y="642918"/>
            <a:ext cx="3805850" cy="430887"/>
          </a:xfrm>
          <a:prstGeom prst="rect">
            <a:avLst/>
          </a:prstGeom>
        </p:spPr>
        <p:txBody>
          <a:bodyPr wrap="none">
            <a:spAutoFit/>
          </a:bodyPr>
          <a:lstStyle/>
          <a:p>
            <a:pPr algn="justLow"/>
            <a:r>
              <a:rPr lang="ar-SA" sz="2200" dirty="0" smtClean="0">
                <a:cs typeface="PT Bold Heading" pitchFamily="2" charset="-78"/>
              </a:rPr>
              <a:t>يتغير الضغط عند </a:t>
            </a:r>
            <a:r>
              <a:rPr lang="ar-SA" sz="2200" dirty="0" smtClean="0">
                <a:solidFill>
                  <a:schemeClr val="tx2">
                    <a:lumMod val="60000"/>
                    <a:lumOff val="40000"/>
                  </a:schemeClr>
                </a:solidFill>
                <a:cs typeface="PT Bold Heading" pitchFamily="2" charset="-78"/>
              </a:rPr>
              <a:t>الصعود بالمصعد  </a:t>
            </a:r>
            <a:endParaRPr lang="en-US" sz="2200" baseline="52000" dirty="0">
              <a:solidFill>
                <a:schemeClr val="tx2">
                  <a:lumMod val="60000"/>
                  <a:lumOff val="40000"/>
                </a:schemeClr>
              </a:solidFill>
              <a:cs typeface="PT Bold Heading" pitchFamily="2" charset="-78"/>
            </a:endParaRPr>
          </a:p>
        </p:txBody>
      </p:sp>
      <p:sp>
        <p:nvSpPr>
          <p:cNvPr id="6" name="مستطيل 5"/>
          <p:cNvSpPr/>
          <p:nvPr/>
        </p:nvSpPr>
        <p:spPr>
          <a:xfrm>
            <a:off x="4714876" y="2000240"/>
            <a:ext cx="3615092" cy="430887"/>
          </a:xfrm>
          <a:prstGeom prst="rect">
            <a:avLst/>
          </a:prstGeom>
        </p:spPr>
        <p:txBody>
          <a:bodyPr wrap="none">
            <a:spAutoFit/>
          </a:bodyPr>
          <a:lstStyle/>
          <a:p>
            <a:pPr algn="justLow"/>
            <a:r>
              <a:rPr lang="ar-SA" sz="2200" dirty="0" smtClean="0">
                <a:cs typeface="PT Bold Heading" pitchFamily="2" charset="-78"/>
              </a:rPr>
              <a:t>يتغير الضغط عند  </a:t>
            </a:r>
            <a:r>
              <a:rPr lang="ar-SA" sz="2200" dirty="0" smtClean="0">
                <a:solidFill>
                  <a:schemeClr val="tx2">
                    <a:lumMod val="60000"/>
                    <a:lumOff val="40000"/>
                  </a:schemeClr>
                </a:solidFill>
                <a:cs typeface="PT Bold Heading" pitchFamily="2" charset="-78"/>
              </a:rPr>
              <a:t>السفر بالطائرة</a:t>
            </a:r>
            <a:endParaRPr lang="en-US" sz="2200" baseline="52000" dirty="0">
              <a:solidFill>
                <a:schemeClr val="tx2">
                  <a:lumMod val="60000"/>
                  <a:lumOff val="40000"/>
                </a:schemeClr>
              </a:solidFill>
              <a:cs typeface="PT Bold Heading" pitchFamily="2" charset="-78"/>
            </a:endParaRPr>
          </a:p>
        </p:txBody>
      </p:sp>
      <p:pic>
        <p:nvPicPr>
          <p:cNvPr id="38913" name="Picture 1" descr="%D8%A7%D8%B3%D8%A7%D9%86%D8%B3%D9%8A%D8%B11"/>
          <p:cNvPicPr>
            <a:picLocks noChangeAspect="1" noChangeArrowheads="1"/>
          </p:cNvPicPr>
          <p:nvPr/>
        </p:nvPicPr>
        <p:blipFill>
          <a:blip r:embed="rId3">
            <a:lum bright="20000"/>
          </a:blip>
          <a:srcRect/>
          <a:stretch>
            <a:fillRect/>
          </a:stretch>
        </p:blipFill>
        <p:spPr bwMode="auto">
          <a:xfrm>
            <a:off x="2428860" y="285728"/>
            <a:ext cx="1500166" cy="1292106"/>
          </a:xfrm>
          <a:prstGeom prst="rect">
            <a:avLst/>
          </a:prstGeom>
          <a:noFill/>
          <a:ln w="9525">
            <a:noFill/>
            <a:miter lim="800000"/>
            <a:headEnd/>
            <a:tailEnd/>
          </a:ln>
        </p:spPr>
      </p:pic>
      <p:pic>
        <p:nvPicPr>
          <p:cNvPr id="38914" name="Picture 2" descr="sun_planets_0"/>
          <p:cNvPicPr>
            <a:picLocks noChangeAspect="1" noChangeArrowheads="1"/>
          </p:cNvPicPr>
          <p:nvPr/>
        </p:nvPicPr>
        <p:blipFill>
          <a:blip r:embed="rId4"/>
          <a:srcRect/>
          <a:stretch>
            <a:fillRect/>
          </a:stretch>
        </p:blipFill>
        <p:spPr bwMode="auto">
          <a:xfrm>
            <a:off x="642910" y="3286124"/>
            <a:ext cx="3000396" cy="2286016"/>
          </a:xfrm>
          <a:prstGeom prst="rect">
            <a:avLst/>
          </a:prstGeom>
          <a:noFill/>
          <a:ln w="9525">
            <a:noFill/>
            <a:miter lim="800000"/>
            <a:headEnd/>
            <a:tailEnd/>
          </a:ln>
        </p:spPr>
      </p:pic>
      <p:pic>
        <p:nvPicPr>
          <p:cNvPr id="9" name="صورة 8" descr="d6176081d13abb253a36fa350b752c9a_350x150.gif"/>
          <p:cNvPicPr>
            <a:picLocks noChangeAspect="1"/>
          </p:cNvPicPr>
          <p:nvPr/>
        </p:nvPicPr>
        <p:blipFill>
          <a:blip r:embed="rId5"/>
          <a:stretch>
            <a:fillRect/>
          </a:stretch>
        </p:blipFill>
        <p:spPr>
          <a:xfrm>
            <a:off x="571472" y="1643050"/>
            <a:ext cx="2786082" cy="1178727"/>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700"/>
                            </p:stCondLst>
                            <p:childTnLst>
                              <p:par>
                                <p:cTn id="9" presetID="54" presetClass="entr" presetSubtype="0" accel="100000" fill="hold" nodeType="afterEffect">
                                  <p:stCondLst>
                                    <p:cond delay="0"/>
                                  </p:stCondLst>
                                  <p:childTnLst>
                                    <p:set>
                                      <p:cBhvr>
                                        <p:cTn id="10" dur="1" fill="hold">
                                          <p:stCondLst>
                                            <p:cond delay="0"/>
                                          </p:stCondLst>
                                        </p:cTn>
                                        <p:tgtEl>
                                          <p:spTgt spid="38913"/>
                                        </p:tgtEl>
                                        <p:attrNameLst>
                                          <p:attrName>style.visibility</p:attrName>
                                        </p:attrNameLst>
                                      </p:cBhvr>
                                      <p:to>
                                        <p:strVal val="visible"/>
                                      </p:to>
                                    </p:set>
                                    <p:anim calcmode="lin" valueType="num">
                                      <p:cBhvr>
                                        <p:cTn id="11" dur="500" fill="hold"/>
                                        <p:tgtEl>
                                          <p:spTgt spid="38913"/>
                                        </p:tgtEl>
                                        <p:attrNameLst>
                                          <p:attrName>ppt_w</p:attrName>
                                        </p:attrNameLst>
                                      </p:cBhvr>
                                      <p:tavLst>
                                        <p:tav tm="0">
                                          <p:val>
                                            <p:strVal val="#ppt_w*0.05"/>
                                          </p:val>
                                        </p:tav>
                                        <p:tav tm="100000">
                                          <p:val>
                                            <p:strVal val="#ppt_w"/>
                                          </p:val>
                                        </p:tav>
                                      </p:tavLst>
                                    </p:anim>
                                    <p:anim calcmode="lin" valueType="num">
                                      <p:cBhvr>
                                        <p:cTn id="12" dur="500" fill="hold"/>
                                        <p:tgtEl>
                                          <p:spTgt spid="38913"/>
                                        </p:tgtEl>
                                        <p:attrNameLst>
                                          <p:attrName>ppt_h</p:attrName>
                                        </p:attrNameLst>
                                      </p:cBhvr>
                                      <p:tavLst>
                                        <p:tav tm="0">
                                          <p:val>
                                            <p:strVal val="#ppt_h"/>
                                          </p:val>
                                        </p:tav>
                                        <p:tav tm="100000">
                                          <p:val>
                                            <p:strVal val="#ppt_h"/>
                                          </p:val>
                                        </p:tav>
                                      </p:tavLst>
                                    </p:anim>
                                    <p:anim calcmode="lin" valueType="num">
                                      <p:cBhvr>
                                        <p:cTn id="13" dur="500" fill="hold"/>
                                        <p:tgtEl>
                                          <p:spTgt spid="38913"/>
                                        </p:tgtEl>
                                        <p:attrNameLst>
                                          <p:attrName>ppt_x</p:attrName>
                                        </p:attrNameLst>
                                      </p:cBhvr>
                                      <p:tavLst>
                                        <p:tav tm="0">
                                          <p:val>
                                            <p:strVal val="#ppt_x-.2"/>
                                          </p:val>
                                        </p:tav>
                                        <p:tav tm="100000">
                                          <p:val>
                                            <p:strVal val="#ppt_x"/>
                                          </p:val>
                                        </p:tav>
                                      </p:tavLst>
                                    </p:anim>
                                    <p:anim calcmode="lin" valueType="num">
                                      <p:cBhvr>
                                        <p:cTn id="14" dur="500" fill="hold"/>
                                        <p:tgtEl>
                                          <p:spTgt spid="38913"/>
                                        </p:tgtEl>
                                        <p:attrNameLst>
                                          <p:attrName>ppt_y</p:attrName>
                                        </p:attrNameLst>
                                      </p:cBhvr>
                                      <p:tavLst>
                                        <p:tav tm="0">
                                          <p:val>
                                            <p:strVal val="#ppt_y"/>
                                          </p:val>
                                        </p:tav>
                                        <p:tav tm="100000">
                                          <p:val>
                                            <p:strVal val="#ppt_y"/>
                                          </p:val>
                                        </p:tav>
                                      </p:tavLst>
                                    </p:anim>
                                    <p:animEffect transition="in" filter="fade">
                                      <p:cBhvr>
                                        <p:cTn id="15" dur="500"/>
                                        <p:tgtEl>
                                          <p:spTgt spid="38913"/>
                                        </p:tgtEl>
                                      </p:cBhvr>
                                    </p:animEffect>
                                  </p:childTnLst>
                                </p:cTn>
                              </p:par>
                            </p:childTnLst>
                          </p:cTn>
                        </p:par>
                        <p:par>
                          <p:cTn id="16" fill="hold">
                            <p:stCondLst>
                              <p:cond delay="1200"/>
                            </p:stCondLst>
                            <p:childTnLst>
                              <p:par>
                                <p:cTn id="17" presetID="49" presetClass="entr" presetSubtype="0" decel="10000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par>
                          <p:cTn id="23" fill="hold">
                            <p:stCondLst>
                              <p:cond delay="1700"/>
                            </p:stCondLst>
                            <p:childTnLst>
                              <p:par>
                                <p:cTn id="24" presetID="9"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200"/>
                            </p:stCondLst>
                            <p:childTnLst>
                              <p:par>
                                <p:cTn id="28" presetID="5" presetClass="entr" presetSubtype="1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par>
                                <p:cTn id="31" presetID="51" presetClass="entr" presetSubtype="0" fill="hold" nodeType="withEffect">
                                  <p:stCondLst>
                                    <p:cond delay="0"/>
                                  </p:stCondLst>
                                  <p:childTnLst>
                                    <p:set>
                                      <p:cBhvr>
                                        <p:cTn id="32" dur="1" fill="hold">
                                          <p:stCondLst>
                                            <p:cond delay="0"/>
                                          </p:stCondLst>
                                        </p:cTn>
                                        <p:tgtEl>
                                          <p:spTgt spid="38914"/>
                                        </p:tgtEl>
                                        <p:attrNameLst>
                                          <p:attrName>style.visibility</p:attrName>
                                        </p:attrNameLst>
                                      </p:cBhvr>
                                      <p:to>
                                        <p:strVal val="visible"/>
                                      </p:to>
                                    </p:set>
                                    <p:animEffect transition="in" filter="fade">
                                      <p:cBhvr>
                                        <p:cTn id="33" dur="770" decel="100000"/>
                                        <p:tgtEl>
                                          <p:spTgt spid="38914"/>
                                        </p:tgtEl>
                                      </p:cBhvr>
                                    </p:animEffect>
                                    <p:animScale>
                                      <p:cBhvr>
                                        <p:cTn id="34" dur="770" decel="100000"/>
                                        <p:tgtEl>
                                          <p:spTgt spid="38914"/>
                                        </p:tgtEl>
                                      </p:cBhvr>
                                      <p:from x="10000" y="10000"/>
                                      <p:to x="200000" y="450000"/>
                                    </p:animScale>
                                    <p:animScale>
                                      <p:cBhvr>
                                        <p:cTn id="35" dur="1230" accel="100000" fill="hold">
                                          <p:stCondLst>
                                            <p:cond delay="770"/>
                                          </p:stCondLst>
                                        </p:cTn>
                                        <p:tgtEl>
                                          <p:spTgt spid="38914"/>
                                        </p:tgtEl>
                                      </p:cBhvr>
                                      <p:from x="200000" y="450000"/>
                                      <p:to x="100000" y="100000"/>
                                    </p:animScale>
                                    <p:set>
                                      <p:cBhvr>
                                        <p:cTn id="36" dur="770" fill="hold"/>
                                        <p:tgtEl>
                                          <p:spTgt spid="38914"/>
                                        </p:tgtEl>
                                        <p:attrNameLst>
                                          <p:attrName>ppt_x</p:attrName>
                                        </p:attrNameLst>
                                      </p:cBhvr>
                                      <p:to>
                                        <p:strVal val="(0.5)"/>
                                      </p:to>
                                    </p:set>
                                    <p:anim from="(0.5)" to="(#ppt_x)" calcmode="lin" valueType="num">
                                      <p:cBhvr>
                                        <p:cTn id="37" dur="1230" accel="100000" fill="hold">
                                          <p:stCondLst>
                                            <p:cond delay="770"/>
                                          </p:stCondLst>
                                        </p:cTn>
                                        <p:tgtEl>
                                          <p:spTgt spid="38914"/>
                                        </p:tgtEl>
                                        <p:attrNameLst>
                                          <p:attrName>ppt_x</p:attrName>
                                        </p:attrNameLst>
                                      </p:cBhvr>
                                    </p:anim>
                                    <p:set>
                                      <p:cBhvr>
                                        <p:cTn id="38" dur="770" fill="hold"/>
                                        <p:tgtEl>
                                          <p:spTgt spid="38914"/>
                                        </p:tgtEl>
                                        <p:attrNameLst>
                                          <p:attrName>ppt_y</p:attrName>
                                        </p:attrNameLst>
                                      </p:cBhvr>
                                      <p:to>
                                        <p:strVal val="(#ppt_y+0.4)"/>
                                      </p:to>
                                    </p:set>
                                    <p:anim from="(#ppt_y+0.4)" to="(#ppt_y)" calcmode="lin" valueType="num">
                                      <p:cBhvr>
                                        <p:cTn id="39" dur="1230" accel="100000" fill="hold">
                                          <p:stCondLst>
                                            <p:cond delay="770"/>
                                          </p:stCondLst>
                                        </p:cTn>
                                        <p:tgtEl>
                                          <p:spTgt spid="389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928926" y="185716"/>
            <a:ext cx="3432350" cy="707886"/>
          </a:xfrm>
          <a:prstGeom prst="rect">
            <a:avLst/>
          </a:prstGeom>
        </p:spPr>
        <p:txBody>
          <a:bodyPr wrap="none">
            <a:spAutoFit/>
          </a:bodyPr>
          <a:lstStyle/>
          <a:p>
            <a:r>
              <a:rPr lang="ar-SA" sz="4000" dirty="0" smtClean="0">
                <a:solidFill>
                  <a:schemeClr val="tx2"/>
                </a:solidFill>
                <a:cs typeface="PT Bold Heading" pitchFamily="2" charset="-78"/>
              </a:rPr>
              <a:t>قوانيــن الغـــــاز</a:t>
            </a:r>
            <a:endParaRPr lang="ar-SA" sz="4000" dirty="0">
              <a:solidFill>
                <a:schemeClr val="tx2"/>
              </a:solidFill>
              <a:cs typeface="PT Bold Heading" pitchFamily="2" charset="-78"/>
            </a:endParaRPr>
          </a:p>
        </p:txBody>
      </p:sp>
      <p:sp>
        <p:nvSpPr>
          <p:cNvPr id="4" name="مربع نص 3"/>
          <p:cNvSpPr txBox="1"/>
          <p:nvPr/>
        </p:nvSpPr>
        <p:spPr>
          <a:xfrm>
            <a:off x="642910" y="892244"/>
            <a:ext cx="8001056" cy="1107996"/>
          </a:xfrm>
          <a:prstGeom prst="rect">
            <a:avLst/>
          </a:prstGeom>
          <a:noFill/>
        </p:spPr>
        <p:txBody>
          <a:bodyPr wrap="square" rtlCol="1">
            <a:spAutoFit/>
          </a:bodyPr>
          <a:lstStyle/>
          <a:p>
            <a:pPr algn="justLow"/>
            <a:r>
              <a:rPr lang="ar-SA" sz="2200" dirty="0" smtClean="0">
                <a:solidFill>
                  <a:srgbClr val="C00000"/>
                </a:solidFill>
                <a:cs typeface="PT Bold Heading" pitchFamily="2" charset="-78"/>
              </a:rPr>
              <a:t>قانون بويل :</a:t>
            </a:r>
          </a:p>
          <a:p>
            <a:pPr algn="justLow"/>
            <a:r>
              <a:rPr lang="ar-SA" sz="2200" dirty="0" smtClean="0">
                <a:cs typeface="PT Bold Heading" pitchFamily="2" charset="-78"/>
              </a:rPr>
              <a:t>هي أول علاقة تم اكتشافها بين الغازات والضغط اكتشفها احد علماء القرن السابع عشر (روبرت بويل ).</a:t>
            </a:r>
          </a:p>
        </p:txBody>
      </p:sp>
      <p:sp>
        <p:nvSpPr>
          <p:cNvPr id="5" name="مربع نص 4"/>
          <p:cNvSpPr txBox="1"/>
          <p:nvPr/>
        </p:nvSpPr>
        <p:spPr>
          <a:xfrm>
            <a:off x="4071934" y="2143116"/>
            <a:ext cx="4500594" cy="1107996"/>
          </a:xfrm>
          <a:prstGeom prst="rect">
            <a:avLst/>
          </a:prstGeom>
          <a:noFill/>
        </p:spPr>
        <p:txBody>
          <a:bodyPr wrap="square" rtlCol="1">
            <a:spAutoFit/>
          </a:bodyPr>
          <a:lstStyle/>
          <a:p>
            <a:pPr algn="justLow"/>
            <a:r>
              <a:rPr lang="ar-SA" sz="2200" dirty="0" err="1" smtClean="0">
                <a:cs typeface="PT Bold Heading" pitchFamily="2" charset="-78"/>
              </a:rPr>
              <a:t>ينص</a:t>
            </a:r>
            <a:r>
              <a:rPr lang="ar-SA" sz="2200" dirty="0" smtClean="0">
                <a:cs typeface="PT Bold Heading" pitchFamily="2" charset="-78"/>
              </a:rPr>
              <a:t> قانون بويل على </a:t>
            </a:r>
            <a:r>
              <a:rPr lang="ar-SA" sz="2200" dirty="0" smtClean="0">
                <a:ln>
                  <a:solidFill>
                    <a:schemeClr val="tx1"/>
                  </a:solidFill>
                </a:ln>
                <a:solidFill>
                  <a:srgbClr val="FFFF00"/>
                </a:solidFill>
                <a:cs typeface="PT Bold Heading" pitchFamily="2" charset="-78"/>
              </a:rPr>
              <a:t>أن حجم عينه محدده من الغاز يتناسب عكسياً مع الضغط المؤثر عليه</a:t>
            </a:r>
            <a:endParaRPr lang="ar-SA" sz="2200" dirty="0">
              <a:ln>
                <a:solidFill>
                  <a:schemeClr val="tx1"/>
                </a:solidFill>
              </a:ln>
              <a:solidFill>
                <a:srgbClr val="FFFF00"/>
              </a:solidFill>
              <a:cs typeface="PT Bold Heading" pitchFamily="2" charset="-78"/>
            </a:endParaRPr>
          </a:p>
        </p:txBody>
      </p:sp>
      <p:pic>
        <p:nvPicPr>
          <p:cNvPr id="37890" name="Picture 2" descr="hqdefault"/>
          <p:cNvPicPr>
            <a:picLocks noChangeAspect="1" noChangeArrowheads="1"/>
          </p:cNvPicPr>
          <p:nvPr/>
        </p:nvPicPr>
        <p:blipFill>
          <a:blip r:embed="rId3"/>
          <a:srcRect/>
          <a:stretch>
            <a:fillRect/>
          </a:stretch>
        </p:blipFill>
        <p:spPr bwMode="auto">
          <a:xfrm>
            <a:off x="4786314" y="3500438"/>
            <a:ext cx="3571900" cy="2428892"/>
          </a:xfrm>
          <a:prstGeom prst="rect">
            <a:avLst/>
          </a:prstGeom>
          <a:noFill/>
          <a:ln w="9525">
            <a:noFill/>
            <a:miter lim="800000"/>
            <a:headEnd/>
            <a:tailEnd/>
          </a:ln>
        </p:spPr>
      </p:pic>
      <p:sp>
        <p:nvSpPr>
          <p:cNvPr id="10" name="مستطيل 9"/>
          <p:cNvSpPr/>
          <p:nvPr/>
        </p:nvSpPr>
        <p:spPr>
          <a:xfrm>
            <a:off x="2000232" y="6215082"/>
            <a:ext cx="6500826" cy="400110"/>
          </a:xfrm>
          <a:prstGeom prst="rect">
            <a:avLst/>
          </a:prstGeom>
        </p:spPr>
        <p:txBody>
          <a:bodyPr wrap="square">
            <a:spAutoFit/>
          </a:bodyPr>
          <a:lstStyle/>
          <a:p>
            <a:pPr algn="ctr"/>
            <a:r>
              <a:rPr lang="ar-SA" sz="2000" dirty="0" smtClean="0">
                <a:cs typeface="PT Bold Heading" pitchFamily="2" charset="-78"/>
              </a:rPr>
              <a:t>إن العلاقة بين ضغط الغاز وحجمه مهمة جدا في رياضة الغطس </a:t>
            </a:r>
            <a:endParaRPr lang="ar-SA" sz="2000" dirty="0">
              <a:cs typeface="PT Bold Heading" pitchFamily="2" charset="-78"/>
            </a:endParaRPr>
          </a:p>
        </p:txBody>
      </p:sp>
      <p:pic>
        <p:nvPicPr>
          <p:cNvPr id="37892" name="Picture 4" descr="%D8%B1%D9%88%D9%86%D8%A71"/>
          <p:cNvPicPr>
            <a:picLocks noChangeAspect="1" noChangeArrowheads="1"/>
          </p:cNvPicPr>
          <p:nvPr/>
        </p:nvPicPr>
        <p:blipFill>
          <a:blip r:embed="rId4"/>
          <a:srcRect/>
          <a:stretch>
            <a:fillRect/>
          </a:stretch>
        </p:blipFill>
        <p:spPr bwMode="auto">
          <a:xfrm>
            <a:off x="642910" y="2285992"/>
            <a:ext cx="3357586" cy="765253"/>
          </a:xfrm>
          <a:prstGeom prst="rect">
            <a:avLst/>
          </a:prstGeom>
          <a:noFill/>
          <a:ln w="9525">
            <a:noFill/>
            <a:miter lim="800000"/>
            <a:headEnd/>
            <a:tailEnd/>
          </a:ln>
        </p:spPr>
      </p:pic>
      <p:pic>
        <p:nvPicPr>
          <p:cNvPr id="37893" name="Picture 5" descr="boyles-law"/>
          <p:cNvPicPr>
            <a:picLocks noChangeAspect="1" noChangeArrowheads="1"/>
          </p:cNvPicPr>
          <p:nvPr/>
        </p:nvPicPr>
        <p:blipFill>
          <a:blip r:embed="rId5"/>
          <a:srcRect/>
          <a:stretch>
            <a:fillRect/>
          </a:stretch>
        </p:blipFill>
        <p:spPr bwMode="auto">
          <a:xfrm>
            <a:off x="857224" y="3643314"/>
            <a:ext cx="3643338" cy="2134312"/>
          </a:xfrm>
          <a:prstGeom prst="rect">
            <a:avLst/>
          </a:prstGeom>
          <a:noFill/>
          <a:ln w="9525">
            <a:noFill/>
            <a:miter lim="800000"/>
            <a:headEnd/>
            <a:tailEnd/>
          </a:ln>
        </p:spPr>
      </p:pic>
      <p:pic>
        <p:nvPicPr>
          <p:cNvPr id="37894" name="Picture 6" descr="clipart-cartoon-scuba-diver-512x512-0e46"/>
          <p:cNvPicPr>
            <a:picLocks noChangeAspect="1" noChangeArrowheads="1"/>
          </p:cNvPicPr>
          <p:nvPr/>
        </p:nvPicPr>
        <p:blipFill>
          <a:blip r:embed="rId6"/>
          <a:srcRect/>
          <a:stretch>
            <a:fillRect/>
          </a:stretch>
        </p:blipFill>
        <p:spPr bwMode="auto">
          <a:xfrm>
            <a:off x="428628" y="5943488"/>
            <a:ext cx="1857356" cy="914536"/>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1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4620"/>
                            </p:stCondLst>
                            <p:childTnLst>
                              <p:par>
                                <p:cTn id="17" presetID="23" presetClass="entr" presetSubtype="16"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5870"/>
                            </p:stCondLst>
                            <p:childTnLst>
                              <p:par>
                                <p:cTn id="22" presetID="9" presetClass="entr" presetSubtype="0" fill="hold" nodeType="afterEffect">
                                  <p:stCondLst>
                                    <p:cond delay="0"/>
                                  </p:stCondLst>
                                  <p:childTnLst>
                                    <p:set>
                                      <p:cBhvr>
                                        <p:cTn id="23" dur="1" fill="hold">
                                          <p:stCondLst>
                                            <p:cond delay="0"/>
                                          </p:stCondLst>
                                        </p:cTn>
                                        <p:tgtEl>
                                          <p:spTgt spid="37892"/>
                                        </p:tgtEl>
                                        <p:attrNameLst>
                                          <p:attrName>style.visibility</p:attrName>
                                        </p:attrNameLst>
                                      </p:cBhvr>
                                      <p:to>
                                        <p:strVal val="visible"/>
                                      </p:to>
                                    </p:set>
                                    <p:animEffect transition="in" filter="dissolve">
                                      <p:cBhvr>
                                        <p:cTn id="24" dur="500"/>
                                        <p:tgtEl>
                                          <p:spTgt spid="37892"/>
                                        </p:tgtEl>
                                      </p:cBhvr>
                                    </p:animEffect>
                                  </p:childTnLst>
                                </p:cTn>
                              </p:par>
                            </p:childTnLst>
                          </p:cTn>
                        </p:par>
                        <p:par>
                          <p:cTn id="25" fill="hold">
                            <p:stCondLst>
                              <p:cond delay="6370"/>
                            </p:stCondLst>
                            <p:childTnLst>
                              <p:par>
                                <p:cTn id="26" presetID="54" presetClass="entr" presetSubtype="0" accel="100000" fill="hold" nodeType="afterEffect">
                                  <p:stCondLst>
                                    <p:cond delay="0"/>
                                  </p:stCondLst>
                                  <p:childTnLst>
                                    <p:set>
                                      <p:cBhvr>
                                        <p:cTn id="27" dur="1" fill="hold">
                                          <p:stCondLst>
                                            <p:cond delay="0"/>
                                          </p:stCondLst>
                                        </p:cTn>
                                        <p:tgtEl>
                                          <p:spTgt spid="37890"/>
                                        </p:tgtEl>
                                        <p:attrNameLst>
                                          <p:attrName>style.visibility</p:attrName>
                                        </p:attrNameLst>
                                      </p:cBhvr>
                                      <p:to>
                                        <p:strVal val="visible"/>
                                      </p:to>
                                    </p:set>
                                    <p:anim calcmode="lin" valueType="num">
                                      <p:cBhvr>
                                        <p:cTn id="28" dur="500" fill="hold"/>
                                        <p:tgtEl>
                                          <p:spTgt spid="37890"/>
                                        </p:tgtEl>
                                        <p:attrNameLst>
                                          <p:attrName>ppt_w</p:attrName>
                                        </p:attrNameLst>
                                      </p:cBhvr>
                                      <p:tavLst>
                                        <p:tav tm="0">
                                          <p:val>
                                            <p:strVal val="#ppt_w*0.05"/>
                                          </p:val>
                                        </p:tav>
                                        <p:tav tm="100000">
                                          <p:val>
                                            <p:strVal val="#ppt_w"/>
                                          </p:val>
                                        </p:tav>
                                      </p:tavLst>
                                    </p:anim>
                                    <p:anim calcmode="lin" valueType="num">
                                      <p:cBhvr>
                                        <p:cTn id="29" dur="500" fill="hold"/>
                                        <p:tgtEl>
                                          <p:spTgt spid="37890"/>
                                        </p:tgtEl>
                                        <p:attrNameLst>
                                          <p:attrName>ppt_h</p:attrName>
                                        </p:attrNameLst>
                                      </p:cBhvr>
                                      <p:tavLst>
                                        <p:tav tm="0">
                                          <p:val>
                                            <p:strVal val="#ppt_h"/>
                                          </p:val>
                                        </p:tav>
                                        <p:tav tm="100000">
                                          <p:val>
                                            <p:strVal val="#ppt_h"/>
                                          </p:val>
                                        </p:tav>
                                      </p:tavLst>
                                    </p:anim>
                                    <p:anim calcmode="lin" valueType="num">
                                      <p:cBhvr>
                                        <p:cTn id="30" dur="500" fill="hold"/>
                                        <p:tgtEl>
                                          <p:spTgt spid="37890"/>
                                        </p:tgtEl>
                                        <p:attrNameLst>
                                          <p:attrName>ppt_x</p:attrName>
                                        </p:attrNameLst>
                                      </p:cBhvr>
                                      <p:tavLst>
                                        <p:tav tm="0">
                                          <p:val>
                                            <p:strVal val="#ppt_x-.2"/>
                                          </p:val>
                                        </p:tav>
                                        <p:tav tm="100000">
                                          <p:val>
                                            <p:strVal val="#ppt_x"/>
                                          </p:val>
                                        </p:tav>
                                      </p:tavLst>
                                    </p:anim>
                                    <p:anim calcmode="lin" valueType="num">
                                      <p:cBhvr>
                                        <p:cTn id="31" dur="500" fill="hold"/>
                                        <p:tgtEl>
                                          <p:spTgt spid="37890"/>
                                        </p:tgtEl>
                                        <p:attrNameLst>
                                          <p:attrName>ppt_y</p:attrName>
                                        </p:attrNameLst>
                                      </p:cBhvr>
                                      <p:tavLst>
                                        <p:tav tm="0">
                                          <p:val>
                                            <p:strVal val="#ppt_y"/>
                                          </p:val>
                                        </p:tav>
                                        <p:tav tm="100000">
                                          <p:val>
                                            <p:strVal val="#ppt_y"/>
                                          </p:val>
                                        </p:tav>
                                      </p:tavLst>
                                    </p:anim>
                                    <p:animEffect transition="in" filter="fade">
                                      <p:cBhvr>
                                        <p:cTn id="32" dur="500"/>
                                        <p:tgtEl>
                                          <p:spTgt spid="37890"/>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37893"/>
                                        </p:tgtEl>
                                        <p:attrNameLst>
                                          <p:attrName>style.visibility</p:attrName>
                                        </p:attrNameLst>
                                      </p:cBhvr>
                                      <p:to>
                                        <p:strVal val="visible"/>
                                      </p:to>
                                    </p:set>
                                    <p:anim calcmode="lin" valueType="num">
                                      <p:cBhvr>
                                        <p:cTn id="35" dur="1000" fill="hold"/>
                                        <p:tgtEl>
                                          <p:spTgt spid="37893"/>
                                        </p:tgtEl>
                                        <p:attrNameLst>
                                          <p:attrName>ppt_w</p:attrName>
                                        </p:attrNameLst>
                                      </p:cBhvr>
                                      <p:tavLst>
                                        <p:tav tm="0">
                                          <p:val>
                                            <p:strVal val="#ppt_w+.3"/>
                                          </p:val>
                                        </p:tav>
                                        <p:tav tm="100000">
                                          <p:val>
                                            <p:strVal val="#ppt_w"/>
                                          </p:val>
                                        </p:tav>
                                      </p:tavLst>
                                    </p:anim>
                                    <p:anim calcmode="lin" valueType="num">
                                      <p:cBhvr>
                                        <p:cTn id="36" dur="1000" fill="hold"/>
                                        <p:tgtEl>
                                          <p:spTgt spid="37893"/>
                                        </p:tgtEl>
                                        <p:attrNameLst>
                                          <p:attrName>ppt_h</p:attrName>
                                        </p:attrNameLst>
                                      </p:cBhvr>
                                      <p:tavLst>
                                        <p:tav tm="0">
                                          <p:val>
                                            <p:strVal val="#ppt_h"/>
                                          </p:val>
                                        </p:tav>
                                        <p:tav tm="100000">
                                          <p:val>
                                            <p:strVal val="#ppt_h"/>
                                          </p:val>
                                        </p:tav>
                                      </p:tavLst>
                                    </p:anim>
                                    <p:animEffect transition="in" filter="fade">
                                      <p:cBhvr>
                                        <p:cTn id="37" dur="1000"/>
                                        <p:tgtEl>
                                          <p:spTgt spid="37893"/>
                                        </p:tgtEl>
                                      </p:cBhvr>
                                    </p:animEffect>
                                  </p:childTnLst>
                                </p:cTn>
                              </p:par>
                            </p:childTnLst>
                          </p:cTn>
                        </p:par>
                        <p:par>
                          <p:cTn id="38" fill="hold">
                            <p:stCondLst>
                              <p:cond delay="7370"/>
                            </p:stCondLst>
                            <p:childTnLst>
                              <p:par>
                                <p:cTn id="39" presetID="48" presetClass="entr" presetSubtype="0" accel="5000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fade">
                                      <p:cBhvr>
                                        <p:cTn id="44" dur="1000"/>
                                        <p:tgtEl>
                                          <p:spTgt spid="10"/>
                                        </p:tgtEl>
                                      </p:cBhvr>
                                    </p:animEffect>
                                  </p:childTnLst>
                                </p:cTn>
                              </p:par>
                              <p:par>
                                <p:cTn id="45" presetID="54" presetClass="entr" presetSubtype="0" accel="100000" fill="hold" nodeType="withEffect">
                                  <p:stCondLst>
                                    <p:cond delay="0"/>
                                  </p:stCondLst>
                                  <p:childTnLst>
                                    <p:set>
                                      <p:cBhvr>
                                        <p:cTn id="46" dur="1" fill="hold">
                                          <p:stCondLst>
                                            <p:cond delay="0"/>
                                          </p:stCondLst>
                                        </p:cTn>
                                        <p:tgtEl>
                                          <p:spTgt spid="37894"/>
                                        </p:tgtEl>
                                        <p:attrNameLst>
                                          <p:attrName>style.visibility</p:attrName>
                                        </p:attrNameLst>
                                      </p:cBhvr>
                                      <p:to>
                                        <p:strVal val="visible"/>
                                      </p:to>
                                    </p:set>
                                    <p:anim calcmode="lin" valueType="num">
                                      <p:cBhvr>
                                        <p:cTn id="47" dur="500" fill="hold"/>
                                        <p:tgtEl>
                                          <p:spTgt spid="37894"/>
                                        </p:tgtEl>
                                        <p:attrNameLst>
                                          <p:attrName>ppt_w</p:attrName>
                                        </p:attrNameLst>
                                      </p:cBhvr>
                                      <p:tavLst>
                                        <p:tav tm="0">
                                          <p:val>
                                            <p:strVal val="#ppt_w*0.05"/>
                                          </p:val>
                                        </p:tav>
                                        <p:tav tm="100000">
                                          <p:val>
                                            <p:strVal val="#ppt_w"/>
                                          </p:val>
                                        </p:tav>
                                      </p:tavLst>
                                    </p:anim>
                                    <p:anim calcmode="lin" valueType="num">
                                      <p:cBhvr>
                                        <p:cTn id="48" dur="500" fill="hold"/>
                                        <p:tgtEl>
                                          <p:spTgt spid="37894"/>
                                        </p:tgtEl>
                                        <p:attrNameLst>
                                          <p:attrName>ppt_h</p:attrName>
                                        </p:attrNameLst>
                                      </p:cBhvr>
                                      <p:tavLst>
                                        <p:tav tm="0">
                                          <p:val>
                                            <p:strVal val="#ppt_h"/>
                                          </p:val>
                                        </p:tav>
                                        <p:tav tm="100000">
                                          <p:val>
                                            <p:strVal val="#ppt_h"/>
                                          </p:val>
                                        </p:tav>
                                      </p:tavLst>
                                    </p:anim>
                                    <p:anim calcmode="lin" valueType="num">
                                      <p:cBhvr>
                                        <p:cTn id="49" dur="500" fill="hold"/>
                                        <p:tgtEl>
                                          <p:spTgt spid="37894"/>
                                        </p:tgtEl>
                                        <p:attrNameLst>
                                          <p:attrName>ppt_x</p:attrName>
                                        </p:attrNameLst>
                                      </p:cBhvr>
                                      <p:tavLst>
                                        <p:tav tm="0">
                                          <p:val>
                                            <p:strVal val="#ppt_x-.2"/>
                                          </p:val>
                                        </p:tav>
                                        <p:tav tm="100000">
                                          <p:val>
                                            <p:strVal val="#ppt_x"/>
                                          </p:val>
                                        </p:tav>
                                      </p:tavLst>
                                    </p:anim>
                                    <p:anim calcmode="lin" valueType="num">
                                      <p:cBhvr>
                                        <p:cTn id="50" dur="500" fill="hold"/>
                                        <p:tgtEl>
                                          <p:spTgt spid="37894"/>
                                        </p:tgtEl>
                                        <p:attrNameLst>
                                          <p:attrName>ppt_y</p:attrName>
                                        </p:attrNameLst>
                                      </p:cBhvr>
                                      <p:tavLst>
                                        <p:tav tm="0">
                                          <p:val>
                                            <p:strVal val="#ppt_y"/>
                                          </p:val>
                                        </p:tav>
                                        <p:tav tm="100000">
                                          <p:val>
                                            <p:strVal val="#ppt_y"/>
                                          </p:val>
                                        </p:tav>
                                      </p:tavLst>
                                    </p:anim>
                                    <p:animEffect transition="in" filter="fade">
                                      <p:cBhvr>
                                        <p:cTn id="51"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642910" y="285728"/>
            <a:ext cx="7929618" cy="1446550"/>
          </a:xfrm>
          <a:prstGeom prst="rect">
            <a:avLst/>
          </a:prstGeom>
          <a:noFill/>
        </p:spPr>
        <p:txBody>
          <a:bodyPr wrap="square" rtlCol="1">
            <a:spAutoFit/>
          </a:bodyPr>
          <a:lstStyle/>
          <a:p>
            <a:pPr algn="justLow"/>
            <a:r>
              <a:rPr lang="ar-SA" sz="2200" dirty="0" smtClean="0">
                <a:cs typeface="PT Bold Heading" pitchFamily="2" charset="-78"/>
              </a:rPr>
              <a:t>هناك أيضا علاقة أخرى اكتشفت بعد 100 سنه من اكتشاف بويل على يد </a:t>
            </a:r>
            <a:r>
              <a:rPr lang="ar-SA" sz="2200" dirty="0" smtClean="0">
                <a:ln>
                  <a:solidFill>
                    <a:schemeClr val="tx1"/>
                  </a:solidFill>
                </a:ln>
                <a:solidFill>
                  <a:srgbClr val="FF0000"/>
                </a:solidFill>
                <a:cs typeface="PT Bold Heading" pitchFamily="2" charset="-78"/>
              </a:rPr>
              <a:t>جاك تشارلز </a:t>
            </a:r>
            <a:r>
              <a:rPr lang="ar-SA" sz="2200" dirty="0" smtClean="0">
                <a:ln>
                  <a:solidFill>
                    <a:schemeClr val="tx1"/>
                  </a:solidFill>
                </a:ln>
                <a:cs typeface="PT Bold Heading" pitchFamily="2" charset="-78"/>
              </a:rPr>
              <a:t>.</a:t>
            </a:r>
          </a:p>
          <a:p>
            <a:pPr algn="justLow"/>
            <a:r>
              <a:rPr lang="ar-SA" sz="2200" dirty="0" smtClean="0">
                <a:cs typeface="PT Bold Heading" pitchFamily="2" charset="-78"/>
              </a:rPr>
              <a:t>في أثناء تبريده للغاز اكتشف انه يتقلص بمقدار 1\273 لكل درجه كلفن واحدة.</a:t>
            </a:r>
          </a:p>
          <a:p>
            <a:pPr algn="justLow"/>
            <a:r>
              <a:rPr lang="ar-SA" sz="2200" dirty="0" smtClean="0">
                <a:cs typeface="PT Bold Heading" pitchFamily="2" charset="-78"/>
              </a:rPr>
              <a:t>إذا العلاقة بين حجم الغاز </a:t>
            </a:r>
            <a:r>
              <a:rPr lang="ar-SA" sz="2200" dirty="0" err="1" smtClean="0">
                <a:cs typeface="PT Bold Heading" pitchFamily="2" charset="-78"/>
              </a:rPr>
              <a:t>و</a:t>
            </a:r>
            <a:r>
              <a:rPr lang="ar-SA" sz="2200" dirty="0" smtClean="0">
                <a:cs typeface="PT Bold Heading" pitchFamily="2" charset="-78"/>
              </a:rPr>
              <a:t> درجة حرارته علاقة خطية .</a:t>
            </a:r>
          </a:p>
        </p:txBody>
      </p:sp>
      <p:sp>
        <p:nvSpPr>
          <p:cNvPr id="3" name="مستطيل 2"/>
          <p:cNvSpPr/>
          <p:nvPr/>
        </p:nvSpPr>
        <p:spPr>
          <a:xfrm>
            <a:off x="1071538" y="1928802"/>
            <a:ext cx="7182544" cy="1107996"/>
          </a:xfrm>
          <a:prstGeom prst="rect">
            <a:avLst/>
          </a:prstGeom>
          <a:solidFill>
            <a:schemeClr val="bg2"/>
          </a:solidFill>
        </p:spPr>
        <p:txBody>
          <a:bodyPr wrap="square">
            <a:spAutoFit/>
          </a:bodyPr>
          <a:lstStyle/>
          <a:p>
            <a:pPr algn="justLow"/>
            <a:r>
              <a:rPr lang="ar-SA" sz="2200" dirty="0" smtClean="0">
                <a:solidFill>
                  <a:srgbClr val="C00000"/>
                </a:solidFill>
                <a:cs typeface="PT Bold Heading" pitchFamily="2" charset="-78"/>
              </a:rPr>
              <a:t>وينص قانون شارل ....</a:t>
            </a:r>
          </a:p>
          <a:p>
            <a:pPr algn="justLow"/>
            <a:r>
              <a:rPr lang="ar-SA" sz="2200" dirty="0" smtClean="0">
                <a:cs typeface="PT Bold Heading" pitchFamily="2" charset="-78"/>
              </a:rPr>
              <a:t>   عند ثبوت الضغط فإن حجم عينة من الغاز تتناسب تناسباً طردياً مع درجة الحرارة المطلقة ..</a:t>
            </a:r>
          </a:p>
        </p:txBody>
      </p:sp>
      <p:pic>
        <p:nvPicPr>
          <p:cNvPr id="36865" name="Picture 1" descr="http://3.bp.blogspot.com/-_JbrCOt3uts/UqOonZiez6I/AAAAAAAAAJk/iiEXIIOIVnQ/s1600/%D8%B1%D9%88%D9%86%D8%A72.png"/>
          <p:cNvPicPr>
            <a:picLocks noChangeAspect="1" noChangeArrowheads="1"/>
          </p:cNvPicPr>
          <p:nvPr/>
        </p:nvPicPr>
        <p:blipFill>
          <a:blip r:embed="rId3"/>
          <a:srcRect/>
          <a:stretch>
            <a:fillRect/>
          </a:stretch>
        </p:blipFill>
        <p:spPr bwMode="auto">
          <a:xfrm>
            <a:off x="2643174" y="3214686"/>
            <a:ext cx="4214842" cy="1000132"/>
          </a:xfrm>
          <a:prstGeom prst="rect">
            <a:avLst/>
          </a:prstGeom>
          <a:noFill/>
          <a:ln w="9525">
            <a:noFill/>
            <a:miter lim="800000"/>
            <a:headEnd/>
            <a:tailEnd/>
          </a:ln>
        </p:spPr>
      </p:pic>
      <p:pic>
        <p:nvPicPr>
          <p:cNvPr id="36866" name="Picture 2" descr="maxresdefault"/>
          <p:cNvPicPr>
            <a:picLocks noChangeAspect="1" noChangeArrowheads="1"/>
          </p:cNvPicPr>
          <p:nvPr/>
        </p:nvPicPr>
        <p:blipFill>
          <a:blip r:embed="rId4"/>
          <a:srcRect l="20813" t="10811" r="18274" b="13513"/>
          <a:stretch>
            <a:fillRect/>
          </a:stretch>
        </p:blipFill>
        <p:spPr bwMode="auto">
          <a:xfrm>
            <a:off x="4357686" y="4572008"/>
            <a:ext cx="3000380" cy="2100266"/>
          </a:xfrm>
          <a:prstGeom prst="rect">
            <a:avLst/>
          </a:prstGeom>
          <a:noFill/>
          <a:ln w="9525">
            <a:noFill/>
            <a:miter lim="800000"/>
            <a:headEnd/>
            <a:tailEnd/>
          </a:ln>
        </p:spPr>
      </p:pic>
      <p:pic>
        <p:nvPicPr>
          <p:cNvPr id="36867" name="Picture 3" descr="Charless-law-a-plot-of-volume-versus-temperature%D8%A7%D9%84%D8%B9%D8%B1%D8%A8%D9%8A2"/>
          <p:cNvPicPr>
            <a:picLocks noChangeAspect="1" noChangeArrowheads="1"/>
          </p:cNvPicPr>
          <p:nvPr/>
        </p:nvPicPr>
        <p:blipFill>
          <a:blip r:embed="rId5">
            <a:clrChange>
              <a:clrFrom>
                <a:srgbClr val="FDFDFD"/>
              </a:clrFrom>
              <a:clrTo>
                <a:srgbClr val="FDFDFD">
                  <a:alpha val="0"/>
                </a:srgbClr>
              </a:clrTo>
            </a:clrChange>
          </a:blip>
          <a:srcRect/>
          <a:stretch>
            <a:fillRect/>
          </a:stretch>
        </p:blipFill>
        <p:spPr bwMode="auto">
          <a:xfrm>
            <a:off x="0" y="4214818"/>
            <a:ext cx="3129363" cy="2643182"/>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9" presetClass="entr" presetSubtype="0" fill="hold" nodeType="withEffect">
                                  <p:stCondLst>
                                    <p:cond delay="0"/>
                                  </p:stCondLst>
                                  <p:childTnLst>
                                    <p:set>
                                      <p:cBhvr>
                                        <p:cTn id="13" dur="1" fill="hold">
                                          <p:stCondLst>
                                            <p:cond delay="0"/>
                                          </p:stCondLst>
                                        </p:cTn>
                                        <p:tgtEl>
                                          <p:spTgt spid="36866"/>
                                        </p:tgtEl>
                                        <p:attrNameLst>
                                          <p:attrName>style.visibility</p:attrName>
                                        </p:attrNameLst>
                                      </p:cBhvr>
                                      <p:to>
                                        <p:strVal val="visible"/>
                                      </p:to>
                                    </p:set>
                                    <p:animEffect transition="in" filter="dissolve">
                                      <p:cBhvr>
                                        <p:cTn id="14" dur="500"/>
                                        <p:tgtEl>
                                          <p:spTgt spid="36866"/>
                                        </p:tgtEl>
                                      </p:cBhvr>
                                    </p:animEffect>
                                  </p:childTnLst>
                                </p:cTn>
                              </p:par>
                            </p:childTnLst>
                          </p:cTn>
                        </p:par>
                        <p:par>
                          <p:cTn id="15" fill="hold">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par>
                          <p:cTn id="19" fill="hold">
                            <p:stCondLst>
                              <p:cond delay="3000"/>
                            </p:stCondLst>
                            <p:childTnLst>
                              <p:par>
                                <p:cTn id="20" presetID="50" presetClass="entr" presetSubtype="0" decel="100000" fill="hold" nodeType="afterEffect">
                                  <p:stCondLst>
                                    <p:cond delay="0"/>
                                  </p:stCondLst>
                                  <p:childTnLst>
                                    <p:set>
                                      <p:cBhvr>
                                        <p:cTn id="21" dur="1" fill="hold">
                                          <p:stCondLst>
                                            <p:cond delay="0"/>
                                          </p:stCondLst>
                                        </p:cTn>
                                        <p:tgtEl>
                                          <p:spTgt spid="36865"/>
                                        </p:tgtEl>
                                        <p:attrNameLst>
                                          <p:attrName>style.visibility</p:attrName>
                                        </p:attrNameLst>
                                      </p:cBhvr>
                                      <p:to>
                                        <p:strVal val="visible"/>
                                      </p:to>
                                    </p:set>
                                    <p:anim calcmode="lin" valueType="num">
                                      <p:cBhvr>
                                        <p:cTn id="22" dur="1000" fill="hold"/>
                                        <p:tgtEl>
                                          <p:spTgt spid="36865"/>
                                        </p:tgtEl>
                                        <p:attrNameLst>
                                          <p:attrName>ppt_w</p:attrName>
                                        </p:attrNameLst>
                                      </p:cBhvr>
                                      <p:tavLst>
                                        <p:tav tm="0">
                                          <p:val>
                                            <p:strVal val="#ppt_w+.3"/>
                                          </p:val>
                                        </p:tav>
                                        <p:tav tm="100000">
                                          <p:val>
                                            <p:strVal val="#ppt_w"/>
                                          </p:val>
                                        </p:tav>
                                      </p:tavLst>
                                    </p:anim>
                                    <p:anim calcmode="lin" valueType="num">
                                      <p:cBhvr>
                                        <p:cTn id="23" dur="1000" fill="hold"/>
                                        <p:tgtEl>
                                          <p:spTgt spid="36865"/>
                                        </p:tgtEl>
                                        <p:attrNameLst>
                                          <p:attrName>ppt_h</p:attrName>
                                        </p:attrNameLst>
                                      </p:cBhvr>
                                      <p:tavLst>
                                        <p:tav tm="0">
                                          <p:val>
                                            <p:strVal val="#ppt_h"/>
                                          </p:val>
                                        </p:tav>
                                        <p:tav tm="100000">
                                          <p:val>
                                            <p:strVal val="#ppt_h"/>
                                          </p:val>
                                        </p:tav>
                                      </p:tavLst>
                                    </p:anim>
                                    <p:animEffect transition="in" filter="fade">
                                      <p:cBhvr>
                                        <p:cTn id="24" dur="10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مستطيل 1"/>
          <p:cNvSpPr/>
          <p:nvPr/>
        </p:nvSpPr>
        <p:spPr>
          <a:xfrm>
            <a:off x="3000364" y="214290"/>
            <a:ext cx="3448380" cy="584775"/>
          </a:xfrm>
          <a:prstGeom prst="rect">
            <a:avLst/>
          </a:prstGeom>
        </p:spPr>
        <p:txBody>
          <a:bodyPr wrap="none">
            <a:spAutoFit/>
          </a:bodyPr>
          <a:lstStyle/>
          <a:p>
            <a:pPr algn="ctr"/>
            <a:r>
              <a:rPr lang="ar-SA" sz="3200" dirty="0" smtClean="0">
                <a:solidFill>
                  <a:srgbClr val="990099"/>
                </a:solidFill>
                <a:cs typeface="PT Bold Heading" pitchFamily="2" charset="-78"/>
              </a:rPr>
              <a:t>القانون العام للغازات</a:t>
            </a:r>
            <a:endParaRPr lang="ar-SA" sz="3200" dirty="0">
              <a:solidFill>
                <a:srgbClr val="990099"/>
              </a:solidFill>
              <a:cs typeface="PT Bold Heading" pitchFamily="2" charset="-78"/>
            </a:endParaRPr>
          </a:p>
        </p:txBody>
      </p:sp>
      <p:sp>
        <p:nvSpPr>
          <p:cNvPr id="3" name="مربع نص 2"/>
          <p:cNvSpPr txBox="1"/>
          <p:nvPr/>
        </p:nvSpPr>
        <p:spPr>
          <a:xfrm>
            <a:off x="1071538" y="928670"/>
            <a:ext cx="6786610" cy="769441"/>
          </a:xfrm>
          <a:prstGeom prst="rect">
            <a:avLst/>
          </a:prstGeom>
          <a:noFill/>
        </p:spPr>
        <p:txBody>
          <a:bodyPr wrap="square" rtlCol="1">
            <a:spAutoFit/>
          </a:bodyPr>
          <a:lstStyle/>
          <a:p>
            <a:pPr algn="justLow"/>
            <a:r>
              <a:rPr lang="ar-SA" sz="2200" dirty="0" smtClean="0">
                <a:cs typeface="PT Bold Heading" pitchFamily="2" charset="-78"/>
              </a:rPr>
              <a:t>هو دمج بين قانوني بويل </a:t>
            </a:r>
            <a:r>
              <a:rPr lang="ar-SA" sz="2200" dirty="0" err="1" smtClean="0">
                <a:cs typeface="PT Bold Heading" pitchFamily="2" charset="-78"/>
              </a:rPr>
              <a:t>و</a:t>
            </a:r>
            <a:r>
              <a:rPr lang="ar-SA" sz="2200" dirty="0" smtClean="0">
                <a:cs typeface="PT Bold Heading" pitchFamily="2" charset="-78"/>
              </a:rPr>
              <a:t> تشارلز الذي يربط بين الضغط والحرارة </a:t>
            </a:r>
            <a:r>
              <a:rPr lang="ar-SA" sz="2200" dirty="0" err="1" smtClean="0">
                <a:cs typeface="PT Bold Heading" pitchFamily="2" charset="-78"/>
              </a:rPr>
              <a:t>و</a:t>
            </a:r>
            <a:r>
              <a:rPr lang="ar-SA" sz="2200" dirty="0" smtClean="0">
                <a:cs typeface="PT Bold Heading" pitchFamily="2" charset="-78"/>
              </a:rPr>
              <a:t> جم معين للغاز المثالي .</a:t>
            </a:r>
            <a:endParaRPr lang="ar-SA" sz="2200" dirty="0">
              <a:cs typeface="PT Bold Heading" pitchFamily="2" charset="-78"/>
            </a:endParaRPr>
          </a:p>
        </p:txBody>
      </p:sp>
      <p:pic>
        <p:nvPicPr>
          <p:cNvPr id="35841" name="Picture 1" descr="%D8%B1%D9%88%D9%86%D8%A7+5"/>
          <p:cNvPicPr>
            <a:picLocks noChangeAspect="1" noChangeArrowheads="1"/>
          </p:cNvPicPr>
          <p:nvPr/>
        </p:nvPicPr>
        <p:blipFill>
          <a:blip r:embed="rId3"/>
          <a:srcRect/>
          <a:stretch>
            <a:fillRect/>
          </a:stretch>
        </p:blipFill>
        <p:spPr bwMode="auto">
          <a:xfrm>
            <a:off x="3214678" y="1928802"/>
            <a:ext cx="3071834" cy="1129351"/>
          </a:xfrm>
          <a:prstGeom prst="rect">
            <a:avLst/>
          </a:prstGeom>
          <a:noFill/>
          <a:ln w="9525">
            <a:noFill/>
            <a:miter lim="800000"/>
            <a:headEnd/>
            <a:tailEnd/>
          </a:ln>
        </p:spPr>
      </p:pic>
      <p:sp>
        <p:nvSpPr>
          <p:cNvPr id="5" name="مربع نص 4"/>
          <p:cNvSpPr txBox="1"/>
          <p:nvPr/>
        </p:nvSpPr>
        <p:spPr>
          <a:xfrm>
            <a:off x="785786" y="3357562"/>
            <a:ext cx="6215106" cy="1785104"/>
          </a:xfrm>
          <a:prstGeom prst="rect">
            <a:avLst/>
          </a:prstGeom>
          <a:noFill/>
        </p:spPr>
        <p:txBody>
          <a:bodyPr wrap="square" rtlCol="1">
            <a:spAutoFit/>
          </a:bodyPr>
          <a:lstStyle/>
          <a:p>
            <a:pPr algn="ctr"/>
            <a:r>
              <a:rPr lang="ar-SA" sz="2200" dirty="0" smtClean="0">
                <a:cs typeface="PT Bold Heading" pitchFamily="2" charset="-78"/>
              </a:rPr>
              <a:t>إذا فإن القانون العام للغازات يُختزل لقانون بويل </a:t>
            </a:r>
            <a:r>
              <a:rPr lang="ar-SA" sz="2200" u="sng" dirty="0" smtClean="0">
                <a:cs typeface="PT Bold Heading" pitchFamily="2" charset="-78"/>
              </a:rPr>
              <a:t>عند ثبات درجة الحرارة .</a:t>
            </a:r>
          </a:p>
          <a:p>
            <a:pPr algn="ctr"/>
            <a:endParaRPr lang="ar-SA" sz="2200" dirty="0" smtClean="0">
              <a:cs typeface="PT Bold Heading" pitchFamily="2" charset="-78"/>
            </a:endParaRPr>
          </a:p>
          <a:p>
            <a:pPr algn="ctr"/>
            <a:r>
              <a:rPr lang="ar-SA" sz="2200" dirty="0" smtClean="0">
                <a:cs typeface="PT Bold Heading" pitchFamily="2" charset="-78"/>
              </a:rPr>
              <a:t>ويُختزل أيضاً لقانون تشارلز </a:t>
            </a:r>
            <a:r>
              <a:rPr lang="ar-SA" sz="2200" u="sng" dirty="0" smtClean="0">
                <a:cs typeface="PT Bold Heading" pitchFamily="2" charset="-78"/>
              </a:rPr>
              <a:t>عند ثبات الضغط </a:t>
            </a:r>
            <a:r>
              <a:rPr lang="ar-SA" sz="2200" dirty="0" smtClean="0">
                <a:cs typeface="PT Bold Heading" pitchFamily="2" charset="-78"/>
              </a:rPr>
              <a:t>.</a:t>
            </a:r>
          </a:p>
          <a:p>
            <a:pPr algn="ctr"/>
            <a:endParaRPr lang="ar-SA" sz="2200" dirty="0">
              <a:cs typeface="PT Bold Heading" pitchFamily="2" charset="-78"/>
            </a:endParaRPr>
          </a:p>
        </p:txBody>
      </p:sp>
      <p:pic>
        <p:nvPicPr>
          <p:cNvPr id="7" name="صورة 6" descr="beaker_bubbles_steam_pt_res.thm.jpg"/>
          <p:cNvPicPr>
            <a:picLocks noChangeAspect="1"/>
          </p:cNvPicPr>
          <p:nvPr/>
        </p:nvPicPr>
        <p:blipFill>
          <a:blip r:embed="rId4">
            <a:clrChange>
              <a:clrFrom>
                <a:srgbClr val="FFFFFF"/>
              </a:clrFrom>
              <a:clrTo>
                <a:srgbClr val="FFFFFF">
                  <a:alpha val="0"/>
                </a:srgbClr>
              </a:clrTo>
            </a:clrChange>
          </a:blip>
          <a:stretch>
            <a:fillRect/>
          </a:stretch>
        </p:blipFill>
        <p:spPr>
          <a:xfrm>
            <a:off x="3500430" y="4786322"/>
            <a:ext cx="1538053" cy="1839914"/>
          </a:xfrm>
          <a:prstGeom prst="rect">
            <a:avLst/>
          </a:prstGeom>
        </p:spPr>
      </p:pic>
      <p:pic>
        <p:nvPicPr>
          <p:cNvPr id="8" name="صورة 7" descr="0060-0505-2613-1558.jpg"/>
          <p:cNvPicPr>
            <a:picLocks noChangeAspect="1"/>
          </p:cNvPicPr>
          <p:nvPr/>
        </p:nvPicPr>
        <p:blipFill>
          <a:blip r:embed="rId5">
            <a:clrChange>
              <a:clrFrom>
                <a:srgbClr val="FDFDFD"/>
              </a:clrFrom>
              <a:clrTo>
                <a:srgbClr val="FDFDFD">
                  <a:alpha val="0"/>
                </a:srgbClr>
              </a:clrTo>
            </a:clrChange>
          </a:blip>
          <a:stretch>
            <a:fillRect/>
          </a:stretch>
        </p:blipFill>
        <p:spPr>
          <a:xfrm>
            <a:off x="1142976" y="1500174"/>
            <a:ext cx="1555752" cy="1540194"/>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3700"/>
                            </p:stCondLst>
                            <p:childTnLst>
                              <p:par>
                                <p:cTn id="17" presetID="51" presetClass="entr" presetSubtype="0" fill="hold" nodeType="afterEffect">
                                  <p:stCondLst>
                                    <p:cond delay="0"/>
                                  </p:stCondLst>
                                  <p:childTnLst>
                                    <p:set>
                                      <p:cBhvr>
                                        <p:cTn id="18" dur="1" fill="hold">
                                          <p:stCondLst>
                                            <p:cond delay="0"/>
                                          </p:stCondLst>
                                        </p:cTn>
                                        <p:tgtEl>
                                          <p:spTgt spid="35841"/>
                                        </p:tgtEl>
                                        <p:attrNameLst>
                                          <p:attrName>style.visibility</p:attrName>
                                        </p:attrNameLst>
                                      </p:cBhvr>
                                      <p:to>
                                        <p:strVal val="visible"/>
                                      </p:to>
                                    </p:set>
                                    <p:animEffect transition="in" filter="fade">
                                      <p:cBhvr>
                                        <p:cTn id="19" dur="770" decel="100000"/>
                                        <p:tgtEl>
                                          <p:spTgt spid="35841"/>
                                        </p:tgtEl>
                                      </p:cBhvr>
                                    </p:animEffect>
                                    <p:animScale>
                                      <p:cBhvr>
                                        <p:cTn id="20" dur="770" decel="100000"/>
                                        <p:tgtEl>
                                          <p:spTgt spid="35841"/>
                                        </p:tgtEl>
                                      </p:cBhvr>
                                      <p:from x="10000" y="10000"/>
                                      <p:to x="200000" y="450000"/>
                                    </p:animScale>
                                    <p:animScale>
                                      <p:cBhvr>
                                        <p:cTn id="21" dur="1230" accel="100000" fill="hold">
                                          <p:stCondLst>
                                            <p:cond delay="770"/>
                                          </p:stCondLst>
                                        </p:cTn>
                                        <p:tgtEl>
                                          <p:spTgt spid="35841"/>
                                        </p:tgtEl>
                                      </p:cBhvr>
                                      <p:from x="200000" y="450000"/>
                                      <p:to x="100000" y="100000"/>
                                    </p:animScale>
                                    <p:set>
                                      <p:cBhvr>
                                        <p:cTn id="22" dur="770" fill="hold"/>
                                        <p:tgtEl>
                                          <p:spTgt spid="35841"/>
                                        </p:tgtEl>
                                        <p:attrNameLst>
                                          <p:attrName>ppt_x</p:attrName>
                                        </p:attrNameLst>
                                      </p:cBhvr>
                                      <p:to>
                                        <p:strVal val="(0.5)"/>
                                      </p:to>
                                    </p:set>
                                    <p:anim from="(0.5)" to="(#ppt_x)" calcmode="lin" valueType="num">
                                      <p:cBhvr>
                                        <p:cTn id="23" dur="1230" accel="100000" fill="hold">
                                          <p:stCondLst>
                                            <p:cond delay="770"/>
                                          </p:stCondLst>
                                        </p:cTn>
                                        <p:tgtEl>
                                          <p:spTgt spid="35841"/>
                                        </p:tgtEl>
                                        <p:attrNameLst>
                                          <p:attrName>ppt_x</p:attrName>
                                        </p:attrNameLst>
                                      </p:cBhvr>
                                    </p:anim>
                                    <p:set>
                                      <p:cBhvr>
                                        <p:cTn id="24" dur="770" fill="hold"/>
                                        <p:tgtEl>
                                          <p:spTgt spid="35841"/>
                                        </p:tgtEl>
                                        <p:attrNameLst>
                                          <p:attrName>ppt_y</p:attrName>
                                        </p:attrNameLst>
                                      </p:cBhvr>
                                      <p:to>
                                        <p:strVal val="(#ppt_y+0.4)"/>
                                      </p:to>
                                    </p:set>
                                    <p:anim from="(#ppt_y+0.4)" to="(#ppt_y)" calcmode="lin" valueType="num">
                                      <p:cBhvr>
                                        <p:cTn id="25" dur="1230" accel="100000" fill="hold">
                                          <p:stCondLst>
                                            <p:cond delay="770"/>
                                          </p:stCondLst>
                                        </p:cTn>
                                        <p:tgtEl>
                                          <p:spTgt spid="35841"/>
                                        </p:tgtEl>
                                        <p:attrNameLst>
                                          <p:attrName>ppt_y</p:attrName>
                                        </p:attrNameLst>
                                      </p:cBhvr>
                                    </p:anim>
                                  </p:childTnLst>
                                </p:cTn>
                              </p:par>
                              <p:par>
                                <p:cTn id="26" presetID="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par>
                          <p:cTn id="29" fill="hold">
                            <p:stCondLst>
                              <p:cond delay="5700"/>
                            </p:stCondLst>
                            <p:childTnLst>
                              <p:par>
                                <p:cTn id="30" presetID="34" presetClass="entr" presetSubtype="0" fill="hold" grpId="0" nodeType="afterEffect">
                                  <p:stCondLst>
                                    <p:cond delay="0"/>
                                  </p:stCondLst>
                                  <p:iterate type="wd">
                                    <p:tmPct val="10000"/>
                                  </p:iterate>
                                  <p:childTnLst>
                                    <p:set>
                                      <p:cBhvr>
                                        <p:cTn id="31" dur="1" fill="hold">
                                          <p:stCondLst>
                                            <p:cond delay="0"/>
                                          </p:stCondLst>
                                        </p:cTn>
                                        <p:tgtEl>
                                          <p:spTgt spid="5"/>
                                        </p:tgtEl>
                                        <p:attrNameLst>
                                          <p:attrName>style.visibility</p:attrName>
                                        </p:attrNameLst>
                                      </p:cBhvr>
                                      <p:to>
                                        <p:strVal val="visible"/>
                                      </p:to>
                                    </p:set>
                                    <p:anim from="(-#ppt_w/2)" to="(#ppt_x)" calcmode="lin" valueType="num">
                                      <p:cBhvr>
                                        <p:cTn id="32" dur="600" fill="hold">
                                          <p:stCondLst>
                                            <p:cond delay="0"/>
                                          </p:stCondLst>
                                        </p:cTn>
                                        <p:tgtEl>
                                          <p:spTgt spid="5"/>
                                        </p:tgtEl>
                                        <p:attrNameLst>
                                          <p:attrName>ppt_x</p:attrName>
                                        </p:attrNameLst>
                                      </p:cBhvr>
                                    </p:anim>
                                    <p:anim from="0" to="-1.0" calcmode="lin" valueType="num">
                                      <p:cBhvr>
                                        <p:cTn id="33" dur="200" decel="50000" autoRev="1" fill="hold">
                                          <p:stCondLst>
                                            <p:cond delay="600"/>
                                          </p:stCondLst>
                                        </p:cTn>
                                        <p:tgtEl>
                                          <p:spTgt spid="5"/>
                                        </p:tgtEl>
                                        <p:attrNameLst>
                                          <p:attrName>xshear</p:attrName>
                                        </p:attrNameLst>
                                      </p:cBhvr>
                                    </p:anim>
                                    <p:animScale>
                                      <p:cBhvr>
                                        <p:cTn id="34" dur="200" decel="100000" autoRev="1" fill="hold">
                                          <p:stCondLst>
                                            <p:cond delay="600"/>
                                          </p:stCondLst>
                                        </p:cTn>
                                        <p:tgtEl>
                                          <p:spTgt spid="5"/>
                                        </p:tgtEl>
                                      </p:cBhvr>
                                      <p:from x="100000" y="100000"/>
                                      <p:to x="80000" y="100000"/>
                                    </p:animScale>
                                    <p:anim by="(#ppt_h/3+#ppt_w*0.1)" calcmode="lin" valueType="num">
                                      <p:cBhvr additive="sum">
                                        <p:cTn id="35" dur="200" decel="100000" autoRev="1" fill="hold">
                                          <p:stCondLst>
                                            <p:cond delay="600"/>
                                          </p:stCondLst>
                                        </p:cTn>
                                        <p:tgtEl>
                                          <p:spTgt spid="5"/>
                                        </p:tgtEl>
                                        <p:attrNameLst>
                                          <p:attrName>ppt_x</p:attrName>
                                        </p:attrNameLst>
                                      </p:cBhvr>
                                    </p:anim>
                                  </p:childTnLst>
                                </p:cTn>
                              </p:par>
                              <p:par>
                                <p:cTn id="36" presetID="9"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944532" y="157138"/>
            <a:ext cx="324640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قانون الغاز المثالــي</a:t>
            </a:r>
            <a:endPar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pic>
        <p:nvPicPr>
          <p:cNvPr id="34817" name="Picture 1" descr="Gay-lussac-law"/>
          <p:cNvPicPr>
            <a:picLocks noChangeAspect="1" noChangeArrowheads="1"/>
          </p:cNvPicPr>
          <p:nvPr/>
        </p:nvPicPr>
        <p:blipFill>
          <a:blip r:embed="rId3"/>
          <a:srcRect/>
          <a:stretch>
            <a:fillRect/>
          </a:stretch>
        </p:blipFill>
        <p:spPr bwMode="auto">
          <a:xfrm>
            <a:off x="355990" y="285728"/>
            <a:ext cx="2376738" cy="2357454"/>
          </a:xfrm>
          <a:prstGeom prst="rect">
            <a:avLst/>
          </a:prstGeom>
          <a:noFill/>
          <a:ln w="9525">
            <a:noFill/>
            <a:miter lim="800000"/>
            <a:headEnd/>
            <a:tailEnd/>
          </a:ln>
        </p:spPr>
      </p:pic>
      <p:sp>
        <p:nvSpPr>
          <p:cNvPr id="5" name="مربع نص 4"/>
          <p:cNvSpPr txBox="1"/>
          <p:nvPr/>
        </p:nvSpPr>
        <p:spPr>
          <a:xfrm>
            <a:off x="2857488" y="914384"/>
            <a:ext cx="5429288" cy="1384995"/>
          </a:xfrm>
          <a:prstGeom prst="rect">
            <a:avLst/>
          </a:prstGeom>
          <a:noFill/>
        </p:spPr>
        <p:txBody>
          <a:bodyPr wrap="square" rtlCol="1">
            <a:spAutoFit/>
          </a:bodyPr>
          <a:lstStyle/>
          <a:p>
            <a:pPr algn="justLow"/>
            <a:r>
              <a:rPr lang="ar-SA" sz="2100" dirty="0" smtClean="0">
                <a:cs typeface="PT Bold Heading" pitchFamily="2" charset="-78"/>
              </a:rPr>
              <a:t>   إذا زاد عدد الجزيئات N سوف يزداد عدد التصادمات التي تؤثر </a:t>
            </a:r>
            <a:r>
              <a:rPr lang="ar-SA" sz="2100" dirty="0" err="1" smtClean="0">
                <a:cs typeface="PT Bold Heading" pitchFamily="2" charset="-78"/>
              </a:rPr>
              <a:t>بها</a:t>
            </a:r>
            <a:r>
              <a:rPr lang="ar-SA" sz="2100" dirty="0" smtClean="0">
                <a:cs typeface="PT Bold Heading" pitchFamily="2" charset="-78"/>
              </a:rPr>
              <a:t> الجزيئات في الإناء لذا يزداد الضغط .</a:t>
            </a:r>
          </a:p>
          <a:p>
            <a:pPr algn="justLow"/>
            <a:r>
              <a:rPr lang="ar-SA" sz="2100" dirty="0" smtClean="0">
                <a:cs typeface="PT Bold Heading" pitchFamily="2" charset="-78"/>
              </a:rPr>
              <a:t>   في المقابل تقلل إزالة بعض الجزيئات من عدد التصادمات لذا يقل الضغط .</a:t>
            </a:r>
          </a:p>
        </p:txBody>
      </p:sp>
      <p:sp>
        <p:nvSpPr>
          <p:cNvPr id="6" name="مربع نص 5"/>
          <p:cNvSpPr txBox="1"/>
          <p:nvPr/>
        </p:nvSpPr>
        <p:spPr>
          <a:xfrm>
            <a:off x="2714612" y="2500306"/>
            <a:ext cx="5572164" cy="738664"/>
          </a:xfrm>
          <a:prstGeom prst="rect">
            <a:avLst/>
          </a:prstGeom>
          <a:noFill/>
        </p:spPr>
        <p:txBody>
          <a:bodyPr wrap="square" rtlCol="1">
            <a:spAutoFit/>
          </a:bodyPr>
          <a:lstStyle/>
          <a:p>
            <a:pPr algn="justLow"/>
            <a:r>
              <a:rPr lang="ar-SA" sz="2100" dirty="0" smtClean="0">
                <a:cs typeface="PT Bold Heading" pitchFamily="2" charset="-78"/>
              </a:rPr>
              <a:t>استنتج من ذلك أن الثابت في معادلة القانون العالم للغازيات يتناسب طردياً N .</a:t>
            </a:r>
            <a:endParaRPr lang="ar-SA" sz="2100" dirty="0">
              <a:cs typeface="PT Bold Heading" pitchFamily="2" charset="-78"/>
            </a:endParaRPr>
          </a:p>
        </p:txBody>
      </p:sp>
      <p:pic>
        <p:nvPicPr>
          <p:cNvPr id="34819" name="Picture 3" descr="%D8%B1%D9%88%D9%86%D8%A73"/>
          <p:cNvPicPr>
            <a:picLocks noChangeAspect="1" noChangeArrowheads="1"/>
          </p:cNvPicPr>
          <p:nvPr/>
        </p:nvPicPr>
        <p:blipFill>
          <a:blip r:embed="rId4"/>
          <a:srcRect/>
          <a:stretch>
            <a:fillRect/>
          </a:stretch>
        </p:blipFill>
        <p:spPr bwMode="auto">
          <a:xfrm>
            <a:off x="3428992" y="3286124"/>
            <a:ext cx="1941815" cy="928694"/>
          </a:xfrm>
          <a:prstGeom prst="rect">
            <a:avLst/>
          </a:prstGeom>
          <a:noFill/>
          <a:ln w="9525">
            <a:noFill/>
            <a:miter lim="800000"/>
            <a:headEnd/>
            <a:tailEnd/>
          </a:ln>
        </p:spPr>
      </p:pic>
      <p:sp>
        <p:nvSpPr>
          <p:cNvPr id="8" name="مربع نص 7"/>
          <p:cNvSpPr txBox="1"/>
          <p:nvPr/>
        </p:nvSpPr>
        <p:spPr>
          <a:xfrm>
            <a:off x="785786" y="4500570"/>
            <a:ext cx="7643866" cy="1708160"/>
          </a:xfrm>
          <a:prstGeom prst="rect">
            <a:avLst/>
          </a:prstGeom>
          <a:noFill/>
        </p:spPr>
        <p:txBody>
          <a:bodyPr wrap="square" rtlCol="1">
            <a:spAutoFit/>
          </a:bodyPr>
          <a:lstStyle/>
          <a:p>
            <a:pPr algn="justLow"/>
            <a:r>
              <a:rPr lang="ar-SA" sz="2100" dirty="0" smtClean="0">
                <a:cs typeface="PT Bold Heading" pitchFamily="2" charset="-78"/>
              </a:rPr>
              <a:t>يسمى الثابت k بثابت </a:t>
            </a:r>
            <a:r>
              <a:rPr lang="ar-SA" sz="2100" dirty="0" err="1" smtClean="0">
                <a:cs typeface="PT Bold Heading" pitchFamily="2" charset="-78"/>
              </a:rPr>
              <a:t>بولتزمان</a:t>
            </a:r>
            <a:r>
              <a:rPr lang="ar-SA" sz="2100" dirty="0" smtClean="0">
                <a:cs typeface="PT Bold Heading" pitchFamily="2" charset="-78"/>
              </a:rPr>
              <a:t> , </a:t>
            </a:r>
            <a:r>
              <a:rPr lang="ar-SA" sz="2100" dirty="0" err="1" smtClean="0">
                <a:cs typeface="PT Bold Heading" pitchFamily="2" charset="-78"/>
              </a:rPr>
              <a:t>و</a:t>
            </a:r>
            <a:r>
              <a:rPr lang="ar-SA" sz="2100" dirty="0" smtClean="0">
                <a:cs typeface="PT Bold Heading" pitchFamily="2" charset="-78"/>
              </a:rPr>
              <a:t> يساوي  </a:t>
            </a:r>
            <a:r>
              <a:rPr lang="en-US" sz="2100" dirty="0" smtClean="0">
                <a:cs typeface="PT Bold Heading" pitchFamily="2" charset="-78"/>
              </a:rPr>
              <a:t>1.38 X 10</a:t>
            </a:r>
            <a:r>
              <a:rPr lang="en-US" sz="2100" baseline="30000" dirty="0" smtClean="0">
                <a:cs typeface="PT Bold Heading" pitchFamily="2" charset="-78"/>
              </a:rPr>
              <a:t>-23</a:t>
            </a:r>
            <a:r>
              <a:rPr lang="en-US" sz="2100" dirty="0" smtClean="0">
                <a:cs typeface="PT Bold Heading" pitchFamily="2" charset="-78"/>
              </a:rPr>
              <a:t> Pa.m</a:t>
            </a:r>
            <a:r>
              <a:rPr lang="en-US" sz="2100" baseline="30000" dirty="0" smtClean="0">
                <a:cs typeface="PT Bold Heading" pitchFamily="2" charset="-78"/>
              </a:rPr>
              <a:t>3</a:t>
            </a:r>
            <a:r>
              <a:rPr lang="en-US" sz="2100" dirty="0" smtClean="0">
                <a:cs typeface="PT Bold Heading" pitchFamily="2" charset="-78"/>
              </a:rPr>
              <a:t>/K</a:t>
            </a:r>
            <a:endParaRPr lang="ar-SA" sz="2100" dirty="0" smtClean="0">
              <a:cs typeface="PT Bold Heading" pitchFamily="2" charset="-78"/>
            </a:endParaRPr>
          </a:p>
          <a:p>
            <a:pPr algn="justLow"/>
            <a:r>
              <a:rPr lang="ar-SA" sz="2100" dirty="0" smtClean="0">
                <a:cs typeface="PT Bold Heading" pitchFamily="2" charset="-78"/>
              </a:rPr>
              <a:t>وبالطبع فإن N الذي يمثل عدد الجزيئات هو عدد كبير جداً , لذلك بدلاً من استخدام N لجأ العلماء إلى استخدام وحدة تسمى مول (mol) </a:t>
            </a:r>
            <a:r>
              <a:rPr lang="ar-SA" sz="2100" dirty="0" err="1" smtClean="0">
                <a:cs typeface="PT Bold Heading" pitchFamily="2" charset="-78"/>
              </a:rPr>
              <a:t>و</a:t>
            </a:r>
            <a:r>
              <a:rPr lang="ar-SA" sz="2100" dirty="0" smtClean="0">
                <a:cs typeface="PT Bold Heading" pitchFamily="2" charset="-78"/>
              </a:rPr>
              <a:t> تُمثل في المعادلات بالحرف (N) , </a:t>
            </a:r>
            <a:r>
              <a:rPr lang="ar-SA" sz="2100" dirty="0" err="1" smtClean="0">
                <a:cs typeface="PT Bold Heading" pitchFamily="2" charset="-78"/>
              </a:rPr>
              <a:t>والمول</a:t>
            </a:r>
            <a:r>
              <a:rPr lang="ar-SA" sz="2100" dirty="0" smtClean="0">
                <a:cs typeface="PT Bold Heading" pitchFamily="2" charset="-78"/>
              </a:rPr>
              <a:t> الواحد يساوي </a:t>
            </a:r>
            <a:r>
              <a:rPr lang="en-US" sz="2100" dirty="0" smtClean="0">
                <a:cs typeface="PT Bold Heading" pitchFamily="2" charset="-78"/>
              </a:rPr>
              <a:t>6.022 X 10</a:t>
            </a:r>
            <a:r>
              <a:rPr lang="en-US" sz="2100" baseline="30000" dirty="0" smtClean="0">
                <a:cs typeface="PT Bold Heading" pitchFamily="2" charset="-78"/>
              </a:rPr>
              <a:t>23</a:t>
            </a:r>
            <a:r>
              <a:rPr lang="ar-SA" sz="2100" dirty="0" smtClean="0">
                <a:cs typeface="PT Bold Heading" pitchFamily="2" charset="-78"/>
              </a:rPr>
              <a:t> من الجزيئات , ويسمى هذا العدد بعدد </a:t>
            </a:r>
            <a:r>
              <a:rPr lang="ar-SA" sz="2100" dirty="0" err="1" smtClean="0">
                <a:cs typeface="PT Bold Heading" pitchFamily="2" charset="-78"/>
              </a:rPr>
              <a:t>افوجادرو</a:t>
            </a:r>
            <a:r>
              <a:rPr lang="ar-SA" sz="2100" dirty="0" smtClean="0">
                <a:cs typeface="PT Bold Heading" pitchFamily="2" charset="-78"/>
              </a:rPr>
              <a:t> نسبه إلى العالم الايطالي </a:t>
            </a:r>
            <a:r>
              <a:rPr lang="ar-SA" sz="2100" dirty="0" err="1" smtClean="0">
                <a:cs typeface="PT Bold Heading" pitchFamily="2" charset="-78"/>
              </a:rPr>
              <a:t>أميديو</a:t>
            </a:r>
            <a:r>
              <a:rPr lang="ar-SA" sz="2100" dirty="0" smtClean="0">
                <a:cs typeface="PT Bold Heading" pitchFamily="2" charset="-78"/>
              </a:rPr>
              <a:t> </a:t>
            </a:r>
            <a:r>
              <a:rPr lang="ar-SA" sz="2100" dirty="0" err="1" smtClean="0">
                <a:cs typeface="PT Bold Heading" pitchFamily="2" charset="-78"/>
              </a:rPr>
              <a:t>أفوجادرو</a:t>
            </a:r>
            <a:r>
              <a:rPr lang="ar-SA" sz="2100" dirty="0" smtClean="0">
                <a:cs typeface="PT Bold Heading" pitchFamily="2" charset="-78"/>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34817"/>
                                        </p:tgtEl>
                                        <p:attrNameLst>
                                          <p:attrName>style.visibility</p:attrName>
                                        </p:attrNameLst>
                                      </p:cBhvr>
                                      <p:to>
                                        <p:strVal val="visible"/>
                                      </p:to>
                                    </p:set>
                                    <p:anim calcmode="lin" valueType="num">
                                      <p:cBhvr>
                                        <p:cTn id="21" dur="1000" fill="hold"/>
                                        <p:tgtEl>
                                          <p:spTgt spid="34817"/>
                                        </p:tgtEl>
                                        <p:attrNameLst>
                                          <p:attrName>ppt_w</p:attrName>
                                        </p:attrNameLst>
                                      </p:cBhvr>
                                      <p:tavLst>
                                        <p:tav tm="0">
                                          <p:val>
                                            <p:strVal val="#ppt_w+.3"/>
                                          </p:val>
                                        </p:tav>
                                        <p:tav tm="100000">
                                          <p:val>
                                            <p:strVal val="#ppt_w"/>
                                          </p:val>
                                        </p:tav>
                                      </p:tavLst>
                                    </p:anim>
                                    <p:anim calcmode="lin" valueType="num">
                                      <p:cBhvr>
                                        <p:cTn id="22" dur="1000" fill="hold"/>
                                        <p:tgtEl>
                                          <p:spTgt spid="34817"/>
                                        </p:tgtEl>
                                        <p:attrNameLst>
                                          <p:attrName>ppt_h</p:attrName>
                                        </p:attrNameLst>
                                      </p:cBhvr>
                                      <p:tavLst>
                                        <p:tav tm="0">
                                          <p:val>
                                            <p:strVal val="#ppt_h"/>
                                          </p:val>
                                        </p:tav>
                                        <p:tav tm="100000">
                                          <p:val>
                                            <p:strVal val="#ppt_h"/>
                                          </p:val>
                                        </p:tav>
                                      </p:tavLst>
                                    </p:anim>
                                    <p:animEffect transition="in" filter="fade">
                                      <p:cBhvr>
                                        <p:cTn id="23" dur="1000"/>
                                        <p:tgtEl>
                                          <p:spTgt spid="34817"/>
                                        </p:tgtEl>
                                      </p:cBhvr>
                                    </p:animEffect>
                                  </p:childTnLst>
                                </p:cTn>
                              </p:par>
                            </p:childTnLst>
                          </p:cTn>
                        </p:par>
                        <p:par>
                          <p:cTn id="24" fill="hold">
                            <p:stCondLst>
                              <p:cond delay="3150"/>
                            </p:stCondLst>
                            <p:childTnLst>
                              <p:par>
                                <p:cTn id="25" presetID="25"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par>
                          <p:cTn id="35" fill="hold">
                            <p:stCondLst>
                              <p:cond delay="4150"/>
                            </p:stCondLst>
                            <p:childTnLst>
                              <p:par>
                                <p:cTn id="36" presetID="15" presetClass="entr" presetSubtype="0" fill="hold" nodeType="afterEffect">
                                  <p:stCondLst>
                                    <p:cond delay="0"/>
                                  </p:stCondLst>
                                  <p:childTnLst>
                                    <p:set>
                                      <p:cBhvr>
                                        <p:cTn id="37" dur="1" fill="hold">
                                          <p:stCondLst>
                                            <p:cond delay="0"/>
                                          </p:stCondLst>
                                        </p:cTn>
                                        <p:tgtEl>
                                          <p:spTgt spid="34819"/>
                                        </p:tgtEl>
                                        <p:attrNameLst>
                                          <p:attrName>style.visibility</p:attrName>
                                        </p:attrNameLst>
                                      </p:cBhvr>
                                      <p:to>
                                        <p:strVal val="visible"/>
                                      </p:to>
                                    </p:set>
                                    <p:anim calcmode="lin" valueType="num">
                                      <p:cBhvr>
                                        <p:cTn id="38" dur="1000" fill="hold"/>
                                        <p:tgtEl>
                                          <p:spTgt spid="34819"/>
                                        </p:tgtEl>
                                        <p:attrNameLst>
                                          <p:attrName>ppt_w</p:attrName>
                                        </p:attrNameLst>
                                      </p:cBhvr>
                                      <p:tavLst>
                                        <p:tav tm="0">
                                          <p:val>
                                            <p:fltVal val="0"/>
                                          </p:val>
                                        </p:tav>
                                        <p:tav tm="100000">
                                          <p:val>
                                            <p:strVal val="#ppt_w"/>
                                          </p:val>
                                        </p:tav>
                                      </p:tavLst>
                                    </p:anim>
                                    <p:anim calcmode="lin" valueType="num">
                                      <p:cBhvr>
                                        <p:cTn id="39" dur="1000" fill="hold"/>
                                        <p:tgtEl>
                                          <p:spTgt spid="34819"/>
                                        </p:tgtEl>
                                        <p:attrNameLst>
                                          <p:attrName>ppt_h</p:attrName>
                                        </p:attrNameLst>
                                      </p:cBhvr>
                                      <p:tavLst>
                                        <p:tav tm="0">
                                          <p:val>
                                            <p:fltVal val="0"/>
                                          </p:val>
                                        </p:tav>
                                        <p:tav tm="100000">
                                          <p:val>
                                            <p:strVal val="#ppt_h"/>
                                          </p:val>
                                        </p:tav>
                                      </p:tavLst>
                                    </p:anim>
                                    <p:anim calcmode="lin" valueType="num">
                                      <p:cBhvr>
                                        <p:cTn id="40" dur="1000" fill="hold"/>
                                        <p:tgtEl>
                                          <p:spTgt spid="3481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4819"/>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5150"/>
                            </p:stCondLst>
                            <p:childTnLst>
                              <p:par>
                                <p:cTn id="43" presetID="52" presetClass="entr" presetSubtype="0" fill="hold" grpId="0" nodeType="afterEffect">
                                  <p:stCondLst>
                                    <p:cond delay="0"/>
                                  </p:stCondLst>
                                  <p:iterate type="wd">
                                    <p:tmPct val="10000"/>
                                  </p:iterate>
                                  <p:childTnLst>
                                    <p:set>
                                      <p:cBhvr>
                                        <p:cTn id="44" dur="1" fill="hold">
                                          <p:stCondLst>
                                            <p:cond delay="0"/>
                                          </p:stCondLst>
                                        </p:cTn>
                                        <p:tgtEl>
                                          <p:spTgt spid="8"/>
                                        </p:tgtEl>
                                        <p:attrNameLst>
                                          <p:attrName>style.visibility</p:attrName>
                                        </p:attrNameLst>
                                      </p:cBhvr>
                                      <p:to>
                                        <p:strVal val="visible"/>
                                      </p:to>
                                    </p:set>
                                    <p:animScale>
                                      <p:cBhvr>
                                        <p:cTn id="4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8"/>
                                        </p:tgtEl>
                                        <p:attrNameLst>
                                          <p:attrName>ppt_x</p:attrName>
                                          <p:attrName>ppt_y</p:attrName>
                                        </p:attrNameLst>
                                      </p:cBhvr>
                                    </p:animMotion>
                                    <p:animEffect transition="in" filter="fade">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1071538" y="285728"/>
            <a:ext cx="7000924" cy="1446550"/>
          </a:xfrm>
          <a:prstGeom prst="rect">
            <a:avLst/>
          </a:prstGeom>
          <a:noFill/>
        </p:spPr>
        <p:txBody>
          <a:bodyPr wrap="square" rtlCol="1">
            <a:spAutoFit/>
          </a:bodyPr>
          <a:lstStyle/>
          <a:p>
            <a:pPr algn="justLow"/>
            <a:r>
              <a:rPr lang="ar-SA" sz="2200" dirty="0" smtClean="0">
                <a:cs typeface="PT Bold Heading" pitchFamily="2" charset="-78"/>
              </a:rPr>
              <a:t>إن استخدام </a:t>
            </a:r>
            <a:r>
              <a:rPr lang="ar-SA" sz="2200" dirty="0" err="1" smtClean="0">
                <a:cs typeface="PT Bold Heading" pitchFamily="2" charset="-78"/>
              </a:rPr>
              <a:t>المولات</a:t>
            </a:r>
            <a:r>
              <a:rPr lang="ar-SA" sz="2200" dirty="0" smtClean="0">
                <a:cs typeface="PT Bold Heading" pitchFamily="2" charset="-78"/>
              </a:rPr>
              <a:t> عوضاً عن عدد الجزيئات يغير ثابت </a:t>
            </a:r>
            <a:r>
              <a:rPr lang="ar-SA" sz="2200" dirty="0" err="1" smtClean="0">
                <a:cs typeface="PT Bold Heading" pitchFamily="2" charset="-78"/>
              </a:rPr>
              <a:t>بولزمان</a:t>
            </a:r>
            <a:r>
              <a:rPr lang="ar-SA" sz="2200" dirty="0" smtClean="0">
                <a:cs typeface="PT Bold Heading" pitchFamily="2" charset="-78"/>
              </a:rPr>
              <a:t> , ويختصر هذا الثابت بالحرف R </a:t>
            </a:r>
            <a:r>
              <a:rPr lang="ar-SA" sz="2200" dirty="0" err="1" smtClean="0">
                <a:cs typeface="PT Bold Heading" pitchFamily="2" charset="-78"/>
              </a:rPr>
              <a:t>و</a:t>
            </a:r>
            <a:r>
              <a:rPr lang="ar-SA" sz="2200" dirty="0" smtClean="0">
                <a:cs typeface="PT Bold Heading" pitchFamily="2" charset="-78"/>
              </a:rPr>
              <a:t> قيمة تساوي </a:t>
            </a:r>
            <a:r>
              <a:rPr lang="en-US" sz="2200" dirty="0" smtClean="0">
                <a:cs typeface="PT Bold Heading" pitchFamily="2" charset="-78"/>
              </a:rPr>
              <a:t>8.31 Pa.m</a:t>
            </a:r>
            <a:r>
              <a:rPr lang="en-US" sz="2200" baseline="30000" dirty="0" smtClean="0">
                <a:cs typeface="PT Bold Heading" pitchFamily="2" charset="-78"/>
              </a:rPr>
              <a:t>3</a:t>
            </a:r>
            <a:r>
              <a:rPr lang="en-US" sz="2200" dirty="0" smtClean="0">
                <a:cs typeface="PT Bold Heading" pitchFamily="2" charset="-78"/>
              </a:rPr>
              <a:t>/</a:t>
            </a:r>
            <a:r>
              <a:rPr lang="en-US" sz="2200" dirty="0" err="1" smtClean="0">
                <a:cs typeface="PT Bold Heading" pitchFamily="2" charset="-78"/>
              </a:rPr>
              <a:t>mol.K</a:t>
            </a:r>
            <a:r>
              <a:rPr lang="ar-SA" sz="2200" dirty="0" smtClean="0">
                <a:cs typeface="PT Bold Heading" pitchFamily="2" charset="-78"/>
              </a:rPr>
              <a:t> وبإعادة الترتيب تستطيع كتابة قانون الغاز المثالي بأكثر الصيغ شيوعاً </a:t>
            </a:r>
          </a:p>
        </p:txBody>
      </p:sp>
      <p:sp>
        <p:nvSpPr>
          <p:cNvPr id="3" name="مربع نص 2"/>
          <p:cNvSpPr txBox="1"/>
          <p:nvPr/>
        </p:nvSpPr>
        <p:spPr>
          <a:xfrm>
            <a:off x="3000364" y="1714488"/>
            <a:ext cx="3429024" cy="954107"/>
          </a:xfrm>
          <a:prstGeom prst="rect">
            <a:avLst/>
          </a:prstGeom>
          <a:noFill/>
        </p:spPr>
        <p:txBody>
          <a:bodyPr wrap="square" rtlCol="1">
            <a:spAutoFit/>
          </a:bodyPr>
          <a:lstStyle/>
          <a:p>
            <a:pPr algn="ctr"/>
            <a:r>
              <a:rPr lang="ar-SA" sz="2800" dirty="0" smtClean="0">
                <a:solidFill>
                  <a:schemeClr val="accent2">
                    <a:lumMod val="75000"/>
                  </a:schemeClr>
                </a:solidFill>
                <a:cs typeface="PT Bold Heading" pitchFamily="2" charset="-78"/>
              </a:rPr>
              <a:t>قانون الغاز المثالي</a:t>
            </a:r>
          </a:p>
          <a:p>
            <a:pPr algn="ctr"/>
            <a:r>
              <a:rPr lang="en-US" sz="2800" dirty="0" err="1" smtClean="0">
                <a:solidFill>
                  <a:schemeClr val="accent2">
                    <a:lumMod val="75000"/>
                  </a:schemeClr>
                </a:solidFill>
                <a:cs typeface="PT Bold Heading" pitchFamily="2" charset="-78"/>
              </a:rPr>
              <a:t>Pv</a:t>
            </a:r>
            <a:r>
              <a:rPr lang="en-US" sz="2800" dirty="0" smtClean="0">
                <a:solidFill>
                  <a:schemeClr val="accent2">
                    <a:lumMod val="75000"/>
                  </a:schemeClr>
                </a:solidFill>
                <a:cs typeface="PT Bold Heading" pitchFamily="2" charset="-78"/>
              </a:rPr>
              <a:t> = </a:t>
            </a:r>
            <a:r>
              <a:rPr lang="en-US" sz="2800" dirty="0" err="1" smtClean="0">
                <a:solidFill>
                  <a:schemeClr val="accent2">
                    <a:lumMod val="75000"/>
                  </a:schemeClr>
                </a:solidFill>
                <a:cs typeface="PT Bold Heading" pitchFamily="2" charset="-78"/>
              </a:rPr>
              <a:t>nRT</a:t>
            </a:r>
            <a:endParaRPr lang="ar-SA" sz="2800" dirty="0">
              <a:solidFill>
                <a:schemeClr val="accent2">
                  <a:lumMod val="75000"/>
                </a:schemeClr>
              </a:solidFill>
              <a:cs typeface="PT Bold Heading" pitchFamily="2" charset="-78"/>
            </a:endParaRPr>
          </a:p>
        </p:txBody>
      </p:sp>
      <p:pic>
        <p:nvPicPr>
          <p:cNvPr id="5" name="صورة 4" descr="88.png"/>
          <p:cNvPicPr>
            <a:picLocks noChangeAspect="1"/>
          </p:cNvPicPr>
          <p:nvPr/>
        </p:nvPicPr>
        <p:blipFill>
          <a:blip r:embed="rId3">
            <a:lum bright="-20000" contrast="30000"/>
          </a:blip>
          <a:stretch>
            <a:fillRect/>
          </a:stretch>
        </p:blipFill>
        <p:spPr>
          <a:xfrm>
            <a:off x="1071538" y="2857496"/>
            <a:ext cx="7286676" cy="3429024"/>
          </a:xfrm>
          <a:prstGeom prst="rect">
            <a:avLst/>
          </a:prstGeom>
          <a:ln>
            <a:solidFill>
              <a:schemeClr val="tx1"/>
            </a:solidFill>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4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par>
                          <p:cTn id="20" fill="hold">
                            <p:stCondLst>
                              <p:cond delay="5000"/>
                            </p:stCondLst>
                            <p:childTnLst>
                              <p:par>
                                <p:cTn id="21" presetID="50"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3"/>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071802" y="169111"/>
            <a:ext cx="3809056" cy="830997"/>
          </a:xfrm>
          <a:prstGeom prst="rect">
            <a:avLst/>
          </a:prstGeom>
        </p:spPr>
        <p:txBody>
          <a:bodyPr wrap="none">
            <a:spAutoFit/>
          </a:bodyPr>
          <a:lstStyle/>
          <a:p>
            <a:pPr algn="ctr"/>
            <a:r>
              <a:rPr lang="ar-SA" sz="4800" dirty="0" smtClean="0">
                <a:ln w="12700">
                  <a:solidFill>
                    <a:schemeClr val="bg1"/>
                  </a:solidFill>
                </a:ln>
                <a:solidFill>
                  <a:schemeClr val="accent4">
                    <a:lumMod val="50000"/>
                  </a:schemeClr>
                </a:solidFill>
                <a:latin typeface="Shonar Bangla" pitchFamily="34" charset="0"/>
                <a:cs typeface="PT Bold Heading" pitchFamily="2" charset="-78"/>
              </a:rPr>
              <a:t>التمدد الحـراري</a:t>
            </a:r>
            <a:endParaRPr lang="en-US" sz="4800" dirty="0">
              <a:ln w="12700">
                <a:solidFill>
                  <a:schemeClr val="bg1"/>
                </a:solidFill>
              </a:ln>
              <a:solidFill>
                <a:schemeClr val="accent4">
                  <a:lumMod val="50000"/>
                </a:schemeClr>
              </a:solidFill>
              <a:latin typeface="Shonar Bangla" pitchFamily="34" charset="0"/>
              <a:cs typeface="PT Bold Heading" pitchFamily="2" charset="-78"/>
            </a:endParaRPr>
          </a:p>
        </p:txBody>
      </p:sp>
      <p:sp>
        <p:nvSpPr>
          <p:cNvPr id="3" name="مربع نص 2"/>
          <p:cNvSpPr txBox="1"/>
          <p:nvPr/>
        </p:nvSpPr>
        <p:spPr>
          <a:xfrm>
            <a:off x="857224" y="1142984"/>
            <a:ext cx="7358114" cy="1323439"/>
          </a:xfrm>
          <a:prstGeom prst="rect">
            <a:avLst/>
          </a:prstGeom>
          <a:noFill/>
        </p:spPr>
        <p:txBody>
          <a:bodyPr wrap="square" rtlCol="1">
            <a:spAutoFit/>
          </a:bodyPr>
          <a:lstStyle/>
          <a:p>
            <a:pPr algn="justLow"/>
            <a:r>
              <a:rPr lang="ar-SA" sz="2200" dirty="0" smtClean="0">
                <a:ln>
                  <a:solidFill>
                    <a:schemeClr val="tx1"/>
                  </a:solidFill>
                </a:ln>
                <a:solidFill>
                  <a:schemeClr val="bg1"/>
                </a:solidFill>
                <a:cs typeface="PT Bold Heading" pitchFamily="2" charset="-78"/>
              </a:rPr>
              <a:t>إن الغازات تتمدد كلما ارتفعت درجه حرارتها .</a:t>
            </a:r>
          </a:p>
          <a:p>
            <a:pPr algn="justLow"/>
            <a:endParaRPr lang="ar-SA" sz="1200" dirty="0" smtClean="0">
              <a:ln>
                <a:solidFill>
                  <a:schemeClr val="tx1"/>
                </a:solidFill>
              </a:ln>
              <a:solidFill>
                <a:schemeClr val="bg1"/>
              </a:solidFill>
              <a:cs typeface="PT Bold Heading" pitchFamily="2" charset="-78"/>
            </a:endParaRPr>
          </a:p>
          <a:p>
            <a:pPr algn="justLow"/>
            <a:r>
              <a:rPr lang="ar-SA" sz="2200" dirty="0" smtClean="0">
                <a:ln>
                  <a:solidFill>
                    <a:schemeClr val="tx1"/>
                  </a:solidFill>
                </a:ln>
                <a:solidFill>
                  <a:schemeClr val="bg1"/>
                </a:solidFill>
                <a:cs typeface="PT Bold Heading" pitchFamily="2" charset="-78"/>
              </a:rPr>
              <a:t>إذا فعندما تسخن المادة من حالتها تصبح أقل كثافة وتمتد لتملأ حيزاً أكبر .تسمى هذه الخاصية بالتمدد الحراري.</a:t>
            </a:r>
            <a:endParaRPr lang="ar-SA" sz="2200" dirty="0">
              <a:ln>
                <a:solidFill>
                  <a:schemeClr val="tx1"/>
                </a:solidFill>
              </a:ln>
              <a:solidFill>
                <a:schemeClr val="bg1"/>
              </a:solidFill>
              <a:cs typeface="PT Bold Heading" pitchFamily="2" charset="-78"/>
            </a:endParaRPr>
          </a:p>
        </p:txBody>
      </p:sp>
      <p:sp>
        <p:nvSpPr>
          <p:cNvPr id="4" name="مربع نص 3"/>
          <p:cNvSpPr txBox="1"/>
          <p:nvPr/>
        </p:nvSpPr>
        <p:spPr>
          <a:xfrm>
            <a:off x="1500166" y="4286256"/>
            <a:ext cx="6572296" cy="2123658"/>
          </a:xfrm>
          <a:prstGeom prst="rect">
            <a:avLst/>
          </a:prstGeom>
          <a:noFill/>
        </p:spPr>
        <p:txBody>
          <a:bodyPr wrap="square" rtlCol="1">
            <a:spAutoFit/>
          </a:bodyPr>
          <a:lstStyle/>
          <a:p>
            <a:pPr algn="justLow"/>
            <a:r>
              <a:rPr lang="ar-SA" sz="2200" dirty="0" smtClean="0">
                <a:ln>
                  <a:solidFill>
                    <a:schemeClr val="bg1"/>
                  </a:solidFill>
                </a:ln>
                <a:cs typeface="PT Bold Heading" pitchFamily="2" charset="-78"/>
              </a:rPr>
              <a:t>يحدث التمدد الحراري في معظم السوائل , فعندما تسخن السوائل وتمتد هذه المجموعات بفعل الحركة الجزيئية تماماً كما تُدفع الجسيمات في المواد الصلبة فيبتعد بضعها عن بعض في أجزاء متفرقة, وعندما تتغير درجة الحرارة بصورة متساوية تتمدد السوائل بصورة أكبر كثيراً من المواد الصلبة , ولكن ليس بالقدر الذي تتمدد </a:t>
            </a:r>
            <a:r>
              <a:rPr lang="ar-SA" sz="2200" dirty="0" err="1" smtClean="0">
                <a:ln>
                  <a:solidFill>
                    <a:schemeClr val="bg1"/>
                  </a:solidFill>
                </a:ln>
                <a:cs typeface="PT Bold Heading" pitchFamily="2" charset="-78"/>
              </a:rPr>
              <a:t>به</a:t>
            </a:r>
            <a:r>
              <a:rPr lang="ar-SA" sz="2200" dirty="0" smtClean="0">
                <a:ln>
                  <a:solidFill>
                    <a:schemeClr val="bg1"/>
                  </a:solidFill>
                </a:ln>
                <a:cs typeface="PT Bold Heading" pitchFamily="2" charset="-78"/>
              </a:rPr>
              <a:t> الغازات .</a:t>
            </a:r>
            <a:endParaRPr lang="ar-SA" sz="2200" dirty="0">
              <a:ln>
                <a:solidFill>
                  <a:schemeClr val="bg1"/>
                </a:solidFill>
              </a:ln>
              <a:cs typeface="PT Bold Heading" pitchFamily="2" charset="-78"/>
            </a:endParaRPr>
          </a:p>
        </p:txBody>
      </p:sp>
      <p:sp>
        <p:nvSpPr>
          <p:cNvPr id="5" name="Rectangle 4"/>
          <p:cNvSpPr>
            <a:spLocks noChangeArrowheads="1"/>
          </p:cNvSpPr>
          <p:nvPr/>
        </p:nvSpPr>
        <p:spPr bwMode="auto">
          <a:xfrm>
            <a:off x="3143240" y="2857496"/>
            <a:ext cx="5510202" cy="769441"/>
          </a:xfrm>
          <a:prstGeom prst="rect">
            <a:avLst/>
          </a:prstGeom>
          <a:noFill/>
          <a:ln w="9525">
            <a:noFill/>
            <a:miter lim="800000"/>
            <a:headEnd/>
            <a:tailEnd/>
          </a:ln>
        </p:spPr>
        <p:txBody>
          <a:bodyPr wrap="square" anchor="ctr">
            <a:spAutoFit/>
          </a:bodyPr>
          <a:lstStyle/>
          <a:p>
            <a:pPr algn="justLow"/>
            <a:r>
              <a:rPr lang="ar-SA" sz="2200" dirty="0" smtClean="0">
                <a:ln>
                  <a:solidFill>
                    <a:schemeClr val="tx1"/>
                  </a:solidFill>
                </a:ln>
                <a:solidFill>
                  <a:schemeClr val="accent1">
                    <a:lumMod val="40000"/>
                    <a:lumOff val="60000"/>
                  </a:schemeClr>
                </a:solidFill>
                <a:cs typeface="PT Bold Heading" pitchFamily="2" charset="-78"/>
              </a:rPr>
              <a:t>*  عندما يسخن الهواء الملامس لأرضية كما في الشكل ينتج لدينا تيار الحمل</a:t>
            </a:r>
            <a:r>
              <a:rPr lang="ar-SA" sz="2200" dirty="0">
                <a:ln>
                  <a:solidFill>
                    <a:schemeClr val="tx1"/>
                  </a:solidFill>
                </a:ln>
                <a:solidFill>
                  <a:schemeClr val="accent1">
                    <a:lumMod val="40000"/>
                    <a:lumOff val="60000"/>
                  </a:schemeClr>
                </a:solidFill>
                <a:cs typeface="PT Bold Heading" pitchFamily="2" charset="-78"/>
              </a:rPr>
              <a:t> </a:t>
            </a:r>
            <a:r>
              <a:rPr lang="ar-SA" sz="2200" dirty="0" smtClean="0">
                <a:ln>
                  <a:solidFill>
                    <a:schemeClr val="tx1"/>
                  </a:solidFill>
                </a:ln>
                <a:solidFill>
                  <a:schemeClr val="accent1">
                    <a:lumMod val="40000"/>
                    <a:lumOff val="60000"/>
                  </a:schemeClr>
                </a:solidFill>
                <a:cs typeface="PT Bold Heading" pitchFamily="2" charset="-78"/>
              </a:rPr>
              <a:t>.</a:t>
            </a:r>
            <a:endParaRPr lang="en-US" sz="2200" dirty="0">
              <a:ln>
                <a:solidFill>
                  <a:schemeClr val="tx1"/>
                </a:solidFill>
              </a:ln>
              <a:solidFill>
                <a:schemeClr val="accent1">
                  <a:lumMod val="40000"/>
                  <a:lumOff val="60000"/>
                </a:schemeClr>
              </a:solidFill>
              <a:cs typeface="PT Bold Heading" pitchFamily="2" charset="-78"/>
            </a:endParaRPr>
          </a:p>
        </p:txBody>
      </p:sp>
      <p:pic>
        <p:nvPicPr>
          <p:cNvPr id="6" name="Picture 2"/>
          <p:cNvPicPr>
            <a:picLocks noChangeAspect="1" noChangeArrowheads="1"/>
          </p:cNvPicPr>
          <p:nvPr/>
        </p:nvPicPr>
        <p:blipFill>
          <a:blip r:embed="rId3" cstate="print"/>
          <a:srcRect/>
          <a:stretch>
            <a:fillRect/>
          </a:stretch>
        </p:blipFill>
        <p:spPr bwMode="auto">
          <a:xfrm>
            <a:off x="428596" y="2571744"/>
            <a:ext cx="2535100" cy="150019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25" presetClass="entr" presetSubtype="0" fill="hold" grpId="0" nodeType="with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gtEl>
                                      </p:cBhvr>
                                    </p:animEffect>
                                  </p:childTnLst>
                                </p:cTn>
                              </p:par>
                            </p:childTnLst>
                          </p:cTn>
                        </p:par>
                        <p:par>
                          <p:cTn id="23" fill="hold">
                            <p:stCondLst>
                              <p:cond delay="3700"/>
                            </p:stCondLst>
                            <p:childTnLst>
                              <p:par>
                                <p:cTn id="24" presetID="50" presetClass="entr" presetSubtype="0" decel="100000" fill="hold" grpId="1"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par>
                          <p:cTn id="32" fill="hold">
                            <p:stCondLst>
                              <p:cond delay="5700"/>
                            </p:stCondLst>
                            <p:childTnLst>
                              <p:par>
                                <p:cTn id="33" presetID="26" presetClass="entr" presetSubtype="0" fill="hold" grpId="0" nodeType="afterEffect">
                                  <p:stCondLst>
                                    <p:cond delay="0"/>
                                  </p:stCondLst>
                                  <p:iterate type="wd">
                                    <p:tmPct val="10000"/>
                                  </p:iterate>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3071802" y="214290"/>
            <a:ext cx="3449983" cy="707886"/>
          </a:xfrm>
          <a:prstGeom prst="rect">
            <a:avLst/>
          </a:prstGeom>
        </p:spPr>
        <p:txBody>
          <a:bodyPr wrap="none">
            <a:spAutoFit/>
          </a:bodyPr>
          <a:lstStyle/>
          <a:p>
            <a:pPr algn="ctr"/>
            <a:r>
              <a:rPr lang="ar-SA" sz="4000" dirty="0" smtClean="0">
                <a:solidFill>
                  <a:schemeClr val="tx2">
                    <a:lumMod val="75000"/>
                  </a:schemeClr>
                </a:solidFill>
                <a:cs typeface="PT Bold Heading" pitchFamily="2" charset="-78"/>
              </a:rPr>
              <a:t>لماذا يطفو الجليد ؟</a:t>
            </a:r>
            <a:endParaRPr lang="ar-SA" sz="4000" dirty="0">
              <a:solidFill>
                <a:schemeClr val="tx2">
                  <a:lumMod val="75000"/>
                </a:schemeClr>
              </a:solidFill>
              <a:cs typeface="PT Bold Heading" pitchFamily="2" charset="-78"/>
            </a:endParaRPr>
          </a:p>
        </p:txBody>
      </p:sp>
      <p:sp>
        <p:nvSpPr>
          <p:cNvPr id="3" name="مربع نص 2"/>
          <p:cNvSpPr txBox="1"/>
          <p:nvPr/>
        </p:nvSpPr>
        <p:spPr>
          <a:xfrm>
            <a:off x="500034" y="1071546"/>
            <a:ext cx="8001056" cy="2339102"/>
          </a:xfrm>
          <a:prstGeom prst="rect">
            <a:avLst/>
          </a:prstGeom>
          <a:noFill/>
        </p:spPr>
        <p:txBody>
          <a:bodyPr wrap="square" rtlCol="1">
            <a:spAutoFit/>
          </a:bodyPr>
          <a:lstStyle/>
          <a:p>
            <a:pPr algn="justLow"/>
            <a:r>
              <a:rPr lang="ar-SA" sz="2200" dirty="0" smtClean="0">
                <a:cs typeface="PT Bold Heading" pitchFamily="2" charset="-78"/>
              </a:rPr>
              <a:t>في اعتقادك أن المادة تتمدد عند تسخينها فقد تتوقع أن الجليد أكثر كثافة من الماء , وفي ضوء توقعاتك لابد أن يغطس الجليد في الماء! لكن الحقيقة أنه عند رفع درجة حرارة الماء من </a:t>
            </a:r>
            <a:r>
              <a:rPr lang="en-US" sz="2200" dirty="0" smtClean="0">
                <a:cs typeface="PT Bold Heading" pitchFamily="2" charset="-78"/>
              </a:rPr>
              <a:t>0C </a:t>
            </a:r>
            <a:r>
              <a:rPr lang="ar-SA" sz="2200" dirty="0" smtClean="0">
                <a:cs typeface="PT Bold Heading" pitchFamily="2" charset="-78"/>
              </a:rPr>
              <a:t> إلى </a:t>
            </a:r>
            <a:r>
              <a:rPr lang="en-US" sz="2200" dirty="0" smtClean="0">
                <a:cs typeface="PT Bold Heading" pitchFamily="2" charset="-78"/>
              </a:rPr>
              <a:t>4C</a:t>
            </a:r>
            <a:r>
              <a:rPr lang="ar-SA" sz="2200" dirty="0" smtClean="0">
                <a:cs typeface="PT Bold Heading" pitchFamily="2" charset="-78"/>
              </a:rPr>
              <a:t> فإنه يتقلص بدلاً من أن يتمدد , وذلك بسبب تزايد قوى الترابط بين جزيئات الماء .</a:t>
            </a:r>
          </a:p>
          <a:p>
            <a:pPr algn="justLow"/>
            <a:r>
              <a:rPr lang="ar-SA" sz="1400" dirty="0" smtClean="0">
                <a:cs typeface="PT Bold Heading" pitchFamily="2" charset="-78"/>
              </a:rPr>
              <a:t/>
            </a:r>
            <a:br>
              <a:rPr lang="ar-SA" sz="1400" dirty="0" smtClean="0">
                <a:cs typeface="PT Bold Heading" pitchFamily="2" charset="-78"/>
              </a:rPr>
            </a:br>
            <a:r>
              <a:rPr lang="ar-SA" sz="2200" dirty="0" smtClean="0">
                <a:cs typeface="PT Bold Heading" pitchFamily="2" charset="-78"/>
              </a:rPr>
              <a:t>بمجرد أن ترفع درجه حرارة الماء فوق </a:t>
            </a:r>
            <a:r>
              <a:rPr lang="en-US" sz="2200" dirty="0" smtClean="0">
                <a:cs typeface="PT Bold Heading" pitchFamily="2" charset="-78"/>
              </a:rPr>
              <a:t>4C </a:t>
            </a:r>
            <a:r>
              <a:rPr lang="ar-SA" sz="2200" dirty="0" smtClean="0">
                <a:cs typeface="PT Bold Heading" pitchFamily="2" charset="-78"/>
              </a:rPr>
              <a:t> يتزايد حجمه بسبب تزايد الحركة الجزيئية </a:t>
            </a:r>
            <a:r>
              <a:rPr lang="ar-SA" sz="2200" dirty="0" err="1" smtClean="0">
                <a:cs typeface="PT Bold Heading" pitchFamily="2" charset="-78"/>
              </a:rPr>
              <a:t>و</a:t>
            </a:r>
            <a:r>
              <a:rPr lang="ar-SA" sz="2200" dirty="0" smtClean="0">
                <a:cs typeface="PT Bold Heading" pitchFamily="2" charset="-78"/>
              </a:rPr>
              <a:t> النتيجة أن الماء يكون أكبر كثافة عند </a:t>
            </a:r>
            <a:r>
              <a:rPr lang="en-US" sz="2200" dirty="0" smtClean="0">
                <a:cs typeface="PT Bold Heading" pitchFamily="2" charset="-78"/>
              </a:rPr>
              <a:t>4C </a:t>
            </a:r>
            <a:r>
              <a:rPr lang="ar-SA" sz="2200" dirty="0" smtClean="0">
                <a:cs typeface="PT Bold Heading" pitchFamily="2" charset="-78"/>
              </a:rPr>
              <a:t> لذا يطفو الجليد فوق الماء.</a:t>
            </a:r>
            <a:endParaRPr lang="ar-SA" sz="2200" dirty="0">
              <a:cs typeface="PT Bold Heading" pitchFamily="2" charset="-78"/>
            </a:endParaRPr>
          </a:p>
        </p:txBody>
      </p:sp>
      <p:pic>
        <p:nvPicPr>
          <p:cNvPr id="31745" name="Picture 1" descr="11079_2"/>
          <p:cNvPicPr>
            <a:picLocks noChangeAspect="1" noChangeArrowheads="1"/>
          </p:cNvPicPr>
          <p:nvPr/>
        </p:nvPicPr>
        <p:blipFill>
          <a:blip r:embed="rId3"/>
          <a:srcRect/>
          <a:stretch>
            <a:fillRect/>
          </a:stretch>
        </p:blipFill>
        <p:spPr bwMode="auto">
          <a:xfrm>
            <a:off x="4714876" y="3714752"/>
            <a:ext cx="3619500" cy="2714625"/>
          </a:xfrm>
          <a:prstGeom prst="rect">
            <a:avLst/>
          </a:prstGeom>
          <a:noFill/>
          <a:ln w="9525">
            <a:noFill/>
            <a:miter lim="800000"/>
            <a:headEnd/>
            <a:tailEnd/>
          </a:ln>
        </p:spPr>
      </p:pic>
      <p:pic>
        <p:nvPicPr>
          <p:cNvPr id="31746" name="Picture 2" descr="url-384x257"/>
          <p:cNvPicPr>
            <a:picLocks noChangeAspect="1" noChangeArrowheads="1"/>
          </p:cNvPicPr>
          <p:nvPr/>
        </p:nvPicPr>
        <p:blipFill>
          <a:blip r:embed="rId4"/>
          <a:srcRect/>
          <a:stretch>
            <a:fillRect/>
          </a:stretch>
        </p:blipFill>
        <p:spPr bwMode="auto">
          <a:xfrm>
            <a:off x="785786" y="3714752"/>
            <a:ext cx="3657600" cy="2714644"/>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30"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9" fill="hold">
                            <p:stCondLst>
                              <p:cond delay="10200"/>
                            </p:stCondLst>
                            <p:childTnLst>
                              <p:par>
                                <p:cTn id="20" presetID="34" presetClass="entr" presetSubtype="0" fill="hold" nodeType="afterEffect">
                                  <p:stCondLst>
                                    <p:cond delay="0"/>
                                  </p:stCondLst>
                                  <p:childTnLst>
                                    <p:set>
                                      <p:cBhvr>
                                        <p:cTn id="21" dur="1" fill="hold">
                                          <p:stCondLst>
                                            <p:cond delay="0"/>
                                          </p:stCondLst>
                                        </p:cTn>
                                        <p:tgtEl>
                                          <p:spTgt spid="31746"/>
                                        </p:tgtEl>
                                        <p:attrNameLst>
                                          <p:attrName>style.visibility</p:attrName>
                                        </p:attrNameLst>
                                      </p:cBhvr>
                                      <p:to>
                                        <p:strVal val="visible"/>
                                      </p:to>
                                    </p:set>
                                    <p:anim from="(-#ppt_w/2)" to="(#ppt_x)" calcmode="lin" valueType="num">
                                      <p:cBhvr>
                                        <p:cTn id="22" dur="600" fill="hold">
                                          <p:stCondLst>
                                            <p:cond delay="0"/>
                                          </p:stCondLst>
                                        </p:cTn>
                                        <p:tgtEl>
                                          <p:spTgt spid="31746"/>
                                        </p:tgtEl>
                                        <p:attrNameLst>
                                          <p:attrName>ppt_x</p:attrName>
                                        </p:attrNameLst>
                                      </p:cBhvr>
                                    </p:anim>
                                    <p:anim from="0" to="-1.0" calcmode="lin" valueType="num">
                                      <p:cBhvr>
                                        <p:cTn id="23" dur="200" decel="50000" autoRev="1" fill="hold">
                                          <p:stCondLst>
                                            <p:cond delay="600"/>
                                          </p:stCondLst>
                                        </p:cTn>
                                        <p:tgtEl>
                                          <p:spTgt spid="31746"/>
                                        </p:tgtEl>
                                        <p:attrNameLst>
                                          <p:attrName>xshear</p:attrName>
                                        </p:attrNameLst>
                                      </p:cBhvr>
                                    </p:anim>
                                    <p:animScale>
                                      <p:cBhvr>
                                        <p:cTn id="24" dur="200" decel="100000" autoRev="1" fill="hold">
                                          <p:stCondLst>
                                            <p:cond delay="600"/>
                                          </p:stCondLst>
                                        </p:cTn>
                                        <p:tgtEl>
                                          <p:spTgt spid="31746"/>
                                        </p:tgtEl>
                                      </p:cBhvr>
                                      <p:from x="100000" y="100000"/>
                                      <p:to x="80000" y="100000"/>
                                    </p:animScale>
                                    <p:anim by="(#ppt_h/3+#ppt_w*0.1)" calcmode="lin" valueType="num">
                                      <p:cBhvr additive="sum">
                                        <p:cTn id="25" dur="200" decel="100000" autoRev="1" fill="hold">
                                          <p:stCondLst>
                                            <p:cond delay="600"/>
                                          </p:stCondLst>
                                        </p:cTn>
                                        <p:tgtEl>
                                          <p:spTgt spid="31746"/>
                                        </p:tgtEl>
                                        <p:attrNameLst>
                                          <p:attrName>ppt_x</p:attrName>
                                        </p:attrNameLst>
                                      </p:cBhvr>
                                    </p:anim>
                                  </p:childTnLst>
                                </p:cTn>
                              </p:par>
                              <p:par>
                                <p:cTn id="26" presetID="30" presetClass="entr" presetSubtype="0" fill="hold" nodeType="withEffect">
                                  <p:stCondLst>
                                    <p:cond delay="0"/>
                                  </p:stCondLst>
                                  <p:childTnLst>
                                    <p:set>
                                      <p:cBhvr>
                                        <p:cTn id="27" dur="1" fill="hold">
                                          <p:stCondLst>
                                            <p:cond delay="0"/>
                                          </p:stCondLst>
                                        </p:cTn>
                                        <p:tgtEl>
                                          <p:spTgt spid="31745"/>
                                        </p:tgtEl>
                                        <p:attrNameLst>
                                          <p:attrName>style.visibility</p:attrName>
                                        </p:attrNameLst>
                                      </p:cBhvr>
                                      <p:to>
                                        <p:strVal val="visible"/>
                                      </p:to>
                                    </p:set>
                                    <p:animEffect transition="in" filter="fade">
                                      <p:cBhvr>
                                        <p:cTn id="28" dur="800" decel="100000"/>
                                        <p:tgtEl>
                                          <p:spTgt spid="31745"/>
                                        </p:tgtEl>
                                      </p:cBhvr>
                                    </p:animEffect>
                                    <p:anim calcmode="lin" valueType="num">
                                      <p:cBhvr>
                                        <p:cTn id="29" dur="800" decel="100000" fill="hold"/>
                                        <p:tgtEl>
                                          <p:spTgt spid="31745"/>
                                        </p:tgtEl>
                                        <p:attrNameLst>
                                          <p:attrName>style.rotation</p:attrName>
                                        </p:attrNameLst>
                                      </p:cBhvr>
                                      <p:tavLst>
                                        <p:tav tm="0">
                                          <p:val>
                                            <p:fltVal val="-90"/>
                                          </p:val>
                                        </p:tav>
                                        <p:tav tm="100000">
                                          <p:val>
                                            <p:fltVal val="0"/>
                                          </p:val>
                                        </p:tav>
                                      </p:tavLst>
                                    </p:anim>
                                    <p:anim calcmode="lin" valueType="num">
                                      <p:cBhvr>
                                        <p:cTn id="30" dur="800" decel="100000" fill="hold"/>
                                        <p:tgtEl>
                                          <p:spTgt spid="31745"/>
                                        </p:tgtEl>
                                        <p:attrNameLst>
                                          <p:attrName>ppt_x</p:attrName>
                                        </p:attrNameLst>
                                      </p:cBhvr>
                                      <p:tavLst>
                                        <p:tav tm="0">
                                          <p:val>
                                            <p:strVal val="#ppt_x+0.4"/>
                                          </p:val>
                                        </p:tav>
                                        <p:tav tm="100000">
                                          <p:val>
                                            <p:strVal val="#ppt_x-0.05"/>
                                          </p:val>
                                        </p:tav>
                                      </p:tavLst>
                                    </p:anim>
                                    <p:anim calcmode="lin" valueType="num">
                                      <p:cBhvr>
                                        <p:cTn id="31" dur="800" decel="100000" fill="hold"/>
                                        <p:tgtEl>
                                          <p:spTgt spid="3174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174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17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مربع نص 1"/>
          <p:cNvSpPr txBox="1"/>
          <p:nvPr/>
        </p:nvSpPr>
        <p:spPr>
          <a:xfrm>
            <a:off x="3571868" y="214290"/>
            <a:ext cx="2643206" cy="707886"/>
          </a:xfrm>
          <a:prstGeom prst="rect">
            <a:avLst/>
          </a:prstGeom>
          <a:noFill/>
        </p:spPr>
        <p:txBody>
          <a:bodyPr wrap="square" rtlCol="1">
            <a:spAutoFit/>
          </a:bodyPr>
          <a:lstStyle/>
          <a:p>
            <a:r>
              <a:rPr lang="ar-SA" sz="4000" dirty="0" smtClean="0">
                <a:solidFill>
                  <a:schemeClr val="tx2">
                    <a:lumMod val="20000"/>
                    <a:lumOff val="80000"/>
                  </a:schemeClr>
                </a:solidFill>
                <a:cs typeface="PT Bold Heading" pitchFamily="2" charset="-78"/>
              </a:rPr>
              <a:t>البلازمــــــا</a:t>
            </a:r>
            <a:endParaRPr lang="ar-SA" sz="4000" dirty="0">
              <a:solidFill>
                <a:schemeClr val="tx2">
                  <a:lumMod val="20000"/>
                  <a:lumOff val="80000"/>
                </a:schemeClr>
              </a:solidFill>
              <a:cs typeface="PT Bold Heading" pitchFamily="2" charset="-78"/>
            </a:endParaRPr>
          </a:p>
        </p:txBody>
      </p:sp>
      <p:sp>
        <p:nvSpPr>
          <p:cNvPr id="3" name="مستطيل 2"/>
          <p:cNvSpPr/>
          <p:nvPr/>
        </p:nvSpPr>
        <p:spPr>
          <a:xfrm>
            <a:off x="2571736" y="1142984"/>
            <a:ext cx="4572000" cy="1061829"/>
          </a:xfrm>
          <a:prstGeom prst="rect">
            <a:avLst/>
          </a:prstGeom>
        </p:spPr>
        <p:txBody>
          <a:bodyPr>
            <a:spAutoFit/>
          </a:bodyPr>
          <a:lstStyle/>
          <a:p>
            <a:pPr algn="justLow"/>
            <a:r>
              <a:rPr lang="ar-SA" sz="2100" dirty="0" smtClean="0">
                <a:solidFill>
                  <a:schemeClr val="accent2">
                    <a:lumMod val="20000"/>
                    <a:lumOff val="80000"/>
                  </a:schemeClr>
                </a:solidFill>
                <a:cs typeface="PT Bold Heading" pitchFamily="2" charset="-78"/>
              </a:rPr>
              <a:t>إذا سخنت مادة صلبة فإنها تنصهر لتكون سائلاً ومع استمرار التسخين يتحول السائل إلى غاز , فماذا يحدث لو استمر تسخين الغاز ؟</a:t>
            </a:r>
            <a:endParaRPr lang="ar-SA" sz="2100" dirty="0">
              <a:solidFill>
                <a:schemeClr val="accent2">
                  <a:lumMod val="20000"/>
                  <a:lumOff val="80000"/>
                </a:schemeClr>
              </a:solidFill>
              <a:cs typeface="PT Bold Heading" pitchFamily="2" charset="-78"/>
            </a:endParaRPr>
          </a:p>
        </p:txBody>
      </p:sp>
      <p:sp>
        <p:nvSpPr>
          <p:cNvPr id="5" name="مربع نص 4"/>
          <p:cNvSpPr txBox="1"/>
          <p:nvPr/>
        </p:nvSpPr>
        <p:spPr>
          <a:xfrm>
            <a:off x="1142976" y="2540683"/>
            <a:ext cx="6929486" cy="2031325"/>
          </a:xfrm>
          <a:prstGeom prst="rect">
            <a:avLst/>
          </a:prstGeom>
          <a:noFill/>
        </p:spPr>
        <p:txBody>
          <a:bodyPr wrap="square" rtlCol="1">
            <a:spAutoFit/>
          </a:bodyPr>
          <a:lstStyle/>
          <a:p>
            <a:pPr algn="justLow"/>
            <a:r>
              <a:rPr lang="ar-SA" sz="2100" dirty="0" smtClean="0">
                <a:solidFill>
                  <a:srgbClr val="FFFF00"/>
                </a:solidFill>
                <a:cs typeface="PT Bold Heading" pitchFamily="2" charset="-78"/>
              </a:rPr>
              <a:t>البلازما : </a:t>
            </a:r>
            <a:r>
              <a:rPr lang="ar-SA" sz="2100" dirty="0" smtClean="0">
                <a:solidFill>
                  <a:schemeClr val="bg1"/>
                </a:solidFill>
                <a:cs typeface="PT Bold Heading" pitchFamily="2" charset="-78"/>
              </a:rPr>
              <a:t>هي الحالة شبه الغازية لإلكترونات سالبة الشحنة </a:t>
            </a:r>
            <a:r>
              <a:rPr lang="ar-SA" sz="2100" dirty="0" err="1" smtClean="0">
                <a:solidFill>
                  <a:schemeClr val="bg1"/>
                </a:solidFill>
                <a:cs typeface="PT Bold Heading" pitchFamily="2" charset="-78"/>
              </a:rPr>
              <a:t>و</a:t>
            </a:r>
            <a:r>
              <a:rPr lang="ar-SA" sz="2100" dirty="0" smtClean="0">
                <a:solidFill>
                  <a:schemeClr val="bg1"/>
                </a:solidFill>
                <a:cs typeface="PT Bold Heading" pitchFamily="2" charset="-78"/>
              </a:rPr>
              <a:t> أيونات موجبة الشحنة .</a:t>
            </a:r>
          </a:p>
          <a:p>
            <a:pPr algn="justLow"/>
            <a:r>
              <a:rPr lang="ar-SA" sz="2100" dirty="0" smtClean="0">
                <a:solidFill>
                  <a:schemeClr val="bg1"/>
                </a:solidFill>
                <a:cs typeface="PT Bold Heading" pitchFamily="2" charset="-78"/>
              </a:rPr>
              <a:t>و تعد البلازما حالة أخرى من حالات </a:t>
            </a:r>
            <a:r>
              <a:rPr lang="ar-SA" sz="2100" dirty="0" err="1" smtClean="0">
                <a:solidFill>
                  <a:schemeClr val="bg1"/>
                </a:solidFill>
                <a:cs typeface="PT Bold Heading" pitchFamily="2" charset="-78"/>
              </a:rPr>
              <a:t>الموائع</a:t>
            </a:r>
            <a:r>
              <a:rPr lang="ar-SA" sz="2100" dirty="0" smtClean="0">
                <a:solidFill>
                  <a:schemeClr val="bg1"/>
                </a:solidFill>
                <a:cs typeface="PT Bold Heading" pitchFamily="2" charset="-78"/>
              </a:rPr>
              <a:t> للمادة ,قد يبدو أن البلازما حالة غير شائعة ,رغم أن معظم المواد في الكون في حالة بلازما ,و الفرق المبدئي بين الغاز والبلازما ,هي أن البلازما لها قدرة على توصيل الكهرباء أما الغاز فلا .</a:t>
            </a:r>
          </a:p>
        </p:txBody>
      </p:sp>
      <p:sp>
        <p:nvSpPr>
          <p:cNvPr id="6" name="مستطيل 5"/>
          <p:cNvSpPr/>
          <p:nvPr/>
        </p:nvSpPr>
        <p:spPr>
          <a:xfrm>
            <a:off x="2428860" y="4857760"/>
            <a:ext cx="4572000" cy="1384995"/>
          </a:xfrm>
          <a:prstGeom prst="rect">
            <a:avLst/>
          </a:prstGeom>
        </p:spPr>
        <p:txBody>
          <a:bodyPr>
            <a:spAutoFit/>
          </a:bodyPr>
          <a:lstStyle/>
          <a:p>
            <a:pPr algn="justLow"/>
            <a:r>
              <a:rPr lang="ar-SA" sz="2100" dirty="0" smtClean="0">
                <a:solidFill>
                  <a:schemeClr val="bg1"/>
                </a:solidFill>
                <a:cs typeface="PT Bold Heading" pitchFamily="2" charset="-78"/>
              </a:rPr>
              <a:t>علماً أن الصواعق المضيئة في حالة بلازما ,أيضاً إشارات نيون ,ومصابيح </a:t>
            </a:r>
            <a:r>
              <a:rPr lang="ar-SA" sz="2100" dirty="0" err="1" smtClean="0">
                <a:solidFill>
                  <a:schemeClr val="bg1"/>
                </a:solidFill>
                <a:cs typeface="PT Bold Heading" pitchFamily="2" charset="-78"/>
              </a:rPr>
              <a:t>الفلورسنت</a:t>
            </a:r>
            <a:r>
              <a:rPr lang="ar-SA" sz="2100" dirty="0" smtClean="0">
                <a:solidFill>
                  <a:schemeClr val="bg1"/>
                </a:solidFill>
                <a:cs typeface="PT Bold Heading" pitchFamily="2" charset="-78"/>
              </a:rPr>
              <a:t> , ومصابيح غاز الصوديوم فإنها تحتوي جميعاً على البلازما المتوهجة .</a:t>
            </a:r>
            <a:endParaRPr lang="ar-SA" sz="2100" dirty="0">
              <a:solidFill>
                <a:schemeClr val="bg1"/>
              </a:solidFill>
              <a:cs typeface="PT Bold Heading" pitchFamily="2" charset="-78"/>
            </a:endParaRPr>
          </a:p>
        </p:txBody>
      </p:sp>
      <p:pic>
        <p:nvPicPr>
          <p:cNvPr id="30722" name="Picture 2" descr="plasma"/>
          <p:cNvPicPr>
            <a:picLocks noChangeAspect="1" noChangeArrowheads="1"/>
          </p:cNvPicPr>
          <p:nvPr/>
        </p:nvPicPr>
        <p:blipFill>
          <a:blip r:embed="rId2"/>
          <a:srcRect/>
          <a:stretch>
            <a:fillRect/>
          </a:stretch>
        </p:blipFill>
        <p:spPr bwMode="auto">
          <a:xfrm>
            <a:off x="357158" y="214290"/>
            <a:ext cx="1999348" cy="1966926"/>
          </a:xfrm>
          <a:prstGeom prst="rect">
            <a:avLst/>
          </a:prstGeom>
          <a:noFill/>
          <a:ln w="9525">
            <a:noFill/>
            <a:miter lim="800000"/>
            <a:headEnd/>
            <a:tailEnd/>
          </a:ln>
        </p:spPr>
      </p:pic>
      <p:pic>
        <p:nvPicPr>
          <p:cNvPr id="30723" name="Picture 3" descr="plasma-shutterstock_75141961-617x416"/>
          <p:cNvPicPr>
            <a:picLocks noChangeAspect="1" noChangeArrowheads="1"/>
          </p:cNvPicPr>
          <p:nvPr/>
        </p:nvPicPr>
        <p:blipFill>
          <a:blip r:embed="rId3"/>
          <a:srcRect/>
          <a:stretch>
            <a:fillRect/>
          </a:stretch>
        </p:blipFill>
        <p:spPr bwMode="auto">
          <a:xfrm>
            <a:off x="7358082" y="0"/>
            <a:ext cx="1785918" cy="2071678"/>
          </a:xfrm>
          <a:prstGeom prst="rect">
            <a:avLst/>
          </a:prstGeom>
          <a:noFill/>
          <a:ln w="9525">
            <a:noFill/>
            <a:miter lim="800000"/>
            <a:headEnd/>
            <a:tailEnd/>
          </a:ln>
        </p:spPr>
      </p:pic>
      <p:pic>
        <p:nvPicPr>
          <p:cNvPr id="30724" name="Picture 4" descr="dj-plasma"/>
          <p:cNvPicPr>
            <a:picLocks noChangeAspect="1" noChangeArrowheads="1"/>
          </p:cNvPicPr>
          <p:nvPr/>
        </p:nvPicPr>
        <p:blipFill>
          <a:blip r:embed="rId4"/>
          <a:srcRect/>
          <a:stretch>
            <a:fillRect/>
          </a:stretch>
        </p:blipFill>
        <p:spPr bwMode="auto">
          <a:xfrm>
            <a:off x="214282" y="4572008"/>
            <a:ext cx="2214546" cy="1866064"/>
          </a:xfrm>
          <a:prstGeom prst="rect">
            <a:avLst/>
          </a:prstGeom>
          <a:noFill/>
          <a:ln w="9525">
            <a:noFill/>
            <a:miter lim="800000"/>
            <a:headEnd/>
            <a:tailEnd/>
          </a:ln>
        </p:spPr>
      </p:pic>
      <p:pic>
        <p:nvPicPr>
          <p:cNvPr id="10" name="صورة 9" descr="fiberoptics.gif"/>
          <p:cNvPicPr>
            <a:picLocks noChangeAspect="1"/>
          </p:cNvPicPr>
          <p:nvPr/>
        </p:nvPicPr>
        <p:blipFill>
          <a:blip r:embed="rId5"/>
          <a:stretch>
            <a:fillRect/>
          </a:stretch>
        </p:blipFill>
        <p:spPr>
          <a:xfrm>
            <a:off x="7072330" y="4714884"/>
            <a:ext cx="1666878" cy="1666878"/>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30" presetClass="entr" presetSubtype="0" fill="hold" grpId="0"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30722"/>
                                        </p:tgtEl>
                                        <p:attrNameLst>
                                          <p:attrName>style.visibility</p:attrName>
                                        </p:attrNameLst>
                                      </p:cBhvr>
                                      <p:to>
                                        <p:strVal val="visible"/>
                                      </p:to>
                                    </p:set>
                                    <p:animEffect transition="in" filter="dissolve">
                                      <p:cBhvr>
                                        <p:cTn id="23" dur="500"/>
                                        <p:tgtEl>
                                          <p:spTgt spid="30722"/>
                                        </p:tgtEl>
                                      </p:cBhvr>
                                    </p:animEffect>
                                  </p:childTnLst>
                                </p:cTn>
                              </p:par>
                            </p:childTnLst>
                          </p:cTn>
                        </p:par>
                        <p:par>
                          <p:cTn id="24" fill="hold">
                            <p:stCondLst>
                              <p:cond delay="4350"/>
                            </p:stCondLst>
                            <p:childTnLst>
                              <p:par>
                                <p:cTn id="25" presetID="50" presetClass="entr" presetSubtype="0" decel="100000" fill="hold" grpId="0" nodeType="after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3"/>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30724"/>
                                        </p:tgtEl>
                                        <p:attrNameLst>
                                          <p:attrName>style.visibility</p:attrName>
                                        </p:attrNameLst>
                                      </p:cBhvr>
                                      <p:to>
                                        <p:strVal val="visible"/>
                                      </p:to>
                                    </p:set>
                                    <p:animEffect transition="in" filter="dissolve">
                                      <p:cBhvr>
                                        <p:cTn id="32" dur="500"/>
                                        <p:tgtEl>
                                          <p:spTgt spid="30724"/>
                                        </p:tgtEl>
                                      </p:cBhvr>
                                    </p:animEffect>
                                  </p:childTnLst>
                                </p:cTn>
                              </p:par>
                              <p:par>
                                <p:cTn id="33" presetID="9"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par>
                          <p:cTn id="36" fill="hold">
                            <p:stCondLst>
                              <p:cond delay="11350"/>
                            </p:stCondLst>
                            <p:childTnLst>
                              <p:par>
                                <p:cTn id="37" presetID="29"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ppt_x</p:attrName>
                                        </p:attrNameLst>
                                      </p:cBhvr>
                                      <p:tavLst>
                                        <p:tav tm="0">
                                          <p:val>
                                            <p:strVal val="#ppt_x-.2"/>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857488" y="142852"/>
            <a:ext cx="3929090" cy="646331"/>
          </a:xfrm>
          <a:prstGeom prst="rect">
            <a:avLst/>
          </a:prstGeom>
          <a:noFill/>
        </p:spPr>
        <p:txBody>
          <a:bodyPr wrap="square" rtlCol="1">
            <a:spAutoFit/>
          </a:bodyPr>
          <a:lstStyle/>
          <a:p>
            <a:pPr algn="ctr"/>
            <a:r>
              <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القوى داخل السوائل</a:t>
            </a:r>
            <a:endParaRPr lang="ar-SA"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3" name="Rectangle 4"/>
          <p:cNvSpPr>
            <a:spLocks noChangeArrowheads="1"/>
          </p:cNvSpPr>
          <p:nvPr/>
        </p:nvSpPr>
        <p:spPr bwMode="auto">
          <a:xfrm>
            <a:off x="1071538" y="928670"/>
            <a:ext cx="6929486" cy="1908215"/>
          </a:xfrm>
          <a:prstGeom prst="rect">
            <a:avLst/>
          </a:prstGeom>
          <a:noFill/>
          <a:ln w="9525">
            <a:noFill/>
            <a:miter lim="800000"/>
            <a:headEnd/>
            <a:tailEnd/>
          </a:ln>
        </p:spPr>
        <p:txBody>
          <a:bodyPr wrap="square" anchor="ctr">
            <a:spAutoFit/>
          </a:bodyPr>
          <a:lstStyle/>
          <a:p>
            <a:pPr algn="justLow"/>
            <a:r>
              <a:rPr lang="ar-SA" sz="2200" dirty="0" smtClean="0">
                <a:solidFill>
                  <a:schemeClr val="tx1">
                    <a:lumMod val="95000"/>
                    <a:lumOff val="5000"/>
                  </a:schemeClr>
                </a:solidFill>
                <a:cs typeface="PT Bold Heading" pitchFamily="2" charset="-78"/>
              </a:rPr>
              <a:t>   تمتاز السوائل بأن جميع جزيئاتها تتحرك بحرية وتنزلق بعضها فوق بعض ..</a:t>
            </a:r>
          </a:p>
          <a:p>
            <a:pPr algn="justLow"/>
            <a:endParaRPr lang="ar-SA" sz="800" dirty="0" smtClean="0">
              <a:solidFill>
                <a:srgbClr val="0070C0"/>
              </a:solidFill>
              <a:cs typeface="PT Bold Heading" pitchFamily="2" charset="-78"/>
            </a:endParaRPr>
          </a:p>
          <a:p>
            <a:pPr algn="justLow"/>
            <a:r>
              <a:rPr lang="ar-SA" sz="2200" dirty="0" smtClean="0">
                <a:solidFill>
                  <a:srgbClr val="0070C0"/>
                </a:solidFill>
                <a:cs typeface="PT Bold Heading" pitchFamily="2" charset="-78"/>
              </a:rPr>
              <a:t>   ولكن الماء له خاصية تمدده بين درجتي </a:t>
            </a:r>
            <a:r>
              <a:rPr lang="en-US" sz="2200" dirty="0" smtClean="0">
                <a:solidFill>
                  <a:srgbClr val="0070C0"/>
                </a:solidFill>
                <a:cs typeface="PT Bold Heading" pitchFamily="2" charset="-78"/>
              </a:rPr>
              <a:t>0 C </a:t>
            </a:r>
            <a:r>
              <a:rPr lang="ar-SA" sz="2200" dirty="0" smtClean="0">
                <a:solidFill>
                  <a:srgbClr val="0070C0"/>
                </a:solidFill>
                <a:cs typeface="PT Bold Heading" pitchFamily="2" charset="-78"/>
              </a:rPr>
              <a:t>و </a:t>
            </a:r>
            <a:r>
              <a:rPr lang="en-US" sz="2200" dirty="0" smtClean="0">
                <a:solidFill>
                  <a:srgbClr val="0070C0"/>
                </a:solidFill>
                <a:cs typeface="PT Bold Heading" pitchFamily="2" charset="-78"/>
              </a:rPr>
              <a:t>4C</a:t>
            </a:r>
            <a:r>
              <a:rPr lang="ar-SA" sz="2200" dirty="0" smtClean="0">
                <a:solidFill>
                  <a:srgbClr val="0070C0"/>
                </a:solidFill>
                <a:cs typeface="PT Bold Heading" pitchFamily="2" charset="-78"/>
              </a:rPr>
              <a:t>..</a:t>
            </a:r>
          </a:p>
          <a:p>
            <a:pPr algn="justLow"/>
            <a:r>
              <a:rPr lang="ar-SA" sz="2200" dirty="0" smtClean="0">
                <a:solidFill>
                  <a:schemeClr val="tx1">
                    <a:lumMod val="95000"/>
                    <a:lumOff val="5000"/>
                  </a:schemeClr>
                </a:solidFill>
                <a:cs typeface="PT Bold Heading" pitchFamily="2" charset="-78"/>
              </a:rPr>
              <a:t>   وأنه في حالة السوائل توجد قوى بين جزيئاتها وهذه القوى تؤثر في سلوك </a:t>
            </a:r>
            <a:r>
              <a:rPr lang="ar-SA" sz="2200" dirty="0" err="1" smtClean="0">
                <a:solidFill>
                  <a:schemeClr val="tx1">
                    <a:lumMod val="95000"/>
                    <a:lumOff val="5000"/>
                  </a:schemeClr>
                </a:solidFill>
                <a:cs typeface="PT Bold Heading" pitchFamily="2" charset="-78"/>
              </a:rPr>
              <a:t>الموائع</a:t>
            </a:r>
            <a:r>
              <a:rPr lang="ar-SA" sz="2200" dirty="0" smtClean="0">
                <a:solidFill>
                  <a:schemeClr val="tx1">
                    <a:lumMod val="95000"/>
                    <a:lumOff val="5000"/>
                  </a:schemeClr>
                </a:solidFill>
                <a:cs typeface="PT Bold Heading" pitchFamily="2" charset="-78"/>
              </a:rPr>
              <a:t>..</a:t>
            </a:r>
            <a:r>
              <a:rPr lang="en-US" sz="2200" dirty="0" smtClean="0">
                <a:cs typeface="PT Bold Heading" pitchFamily="2" charset="-78"/>
              </a:rPr>
              <a:t>  </a:t>
            </a:r>
            <a:r>
              <a:rPr lang="en-US" sz="2200" dirty="0">
                <a:cs typeface="PT Bold Heading" pitchFamily="2" charset="-78"/>
              </a:rPr>
              <a:t>                                                        </a:t>
            </a:r>
            <a:endParaRPr lang="ar-SA" sz="2200" dirty="0">
              <a:cs typeface="PT Bold Heading" pitchFamily="2" charset="-78"/>
            </a:endParaRPr>
          </a:p>
        </p:txBody>
      </p:sp>
      <p:sp>
        <p:nvSpPr>
          <p:cNvPr id="5" name="مربع نص 4"/>
          <p:cNvSpPr txBox="1"/>
          <p:nvPr/>
        </p:nvSpPr>
        <p:spPr>
          <a:xfrm>
            <a:off x="6072198" y="3071810"/>
            <a:ext cx="2071702" cy="430887"/>
          </a:xfrm>
          <a:prstGeom prst="rect">
            <a:avLst/>
          </a:prstGeom>
          <a:noFill/>
        </p:spPr>
        <p:txBody>
          <a:bodyPr wrap="square" rtlCol="1">
            <a:spAutoFit/>
          </a:bodyPr>
          <a:lstStyle/>
          <a:p>
            <a:pPr algn="justLow"/>
            <a:r>
              <a:rPr lang="ar-SA" sz="2200" dirty="0" smtClean="0">
                <a:solidFill>
                  <a:schemeClr val="accent5">
                    <a:lumMod val="75000"/>
                  </a:schemeClr>
                </a:solidFill>
                <a:cs typeface="PT Bold Heading" pitchFamily="2" charset="-78"/>
              </a:rPr>
              <a:t>قوى التماسك :</a:t>
            </a:r>
            <a:endParaRPr lang="ar-SA" sz="2200" dirty="0">
              <a:solidFill>
                <a:schemeClr val="accent5">
                  <a:lumMod val="75000"/>
                </a:schemeClr>
              </a:solidFill>
              <a:cs typeface="PT Bold Heading" pitchFamily="2" charset="-78"/>
            </a:endParaRPr>
          </a:p>
        </p:txBody>
      </p:sp>
      <p:sp>
        <p:nvSpPr>
          <p:cNvPr id="7" name="مربع نص 6"/>
          <p:cNvSpPr txBox="1"/>
          <p:nvPr/>
        </p:nvSpPr>
        <p:spPr>
          <a:xfrm>
            <a:off x="1142976" y="3500438"/>
            <a:ext cx="6929486" cy="769441"/>
          </a:xfrm>
          <a:prstGeom prst="rect">
            <a:avLst/>
          </a:prstGeom>
          <a:noFill/>
        </p:spPr>
        <p:txBody>
          <a:bodyPr wrap="square" rtlCol="1">
            <a:spAutoFit/>
          </a:bodyPr>
          <a:lstStyle/>
          <a:p>
            <a:pPr algn="justLow"/>
            <a:r>
              <a:rPr lang="ar-SA" sz="2200" dirty="0" smtClean="0">
                <a:cs typeface="PT Bold Heading" pitchFamily="2" charset="-78"/>
              </a:rPr>
              <a:t>نشأ قوة التماسك في السوائل بسبب قوة تجاذب كهرومغناطيسية بين جزيئاته بعضها مع بعض .</a:t>
            </a:r>
          </a:p>
        </p:txBody>
      </p:sp>
      <p:sp>
        <p:nvSpPr>
          <p:cNvPr id="9" name="مستطيل 8"/>
          <p:cNvSpPr/>
          <p:nvPr/>
        </p:nvSpPr>
        <p:spPr>
          <a:xfrm>
            <a:off x="2143108" y="4500570"/>
            <a:ext cx="5200462" cy="430887"/>
          </a:xfrm>
          <a:prstGeom prst="rect">
            <a:avLst/>
          </a:prstGeom>
        </p:spPr>
        <p:txBody>
          <a:bodyPr wrap="none">
            <a:spAutoFit/>
          </a:bodyPr>
          <a:lstStyle/>
          <a:p>
            <a:pPr algn="justLow"/>
            <a:r>
              <a:rPr lang="en-US" sz="2200" dirty="0" smtClean="0">
                <a:solidFill>
                  <a:srgbClr val="C00000"/>
                </a:solidFill>
                <a:cs typeface="PT Bold Heading" pitchFamily="2" charset="-78"/>
              </a:rPr>
              <a:t> </a:t>
            </a:r>
            <a:r>
              <a:rPr lang="ar-SA" sz="2200" dirty="0" smtClean="0">
                <a:solidFill>
                  <a:srgbClr val="C00000"/>
                </a:solidFill>
                <a:cs typeface="PT Bold Heading" pitchFamily="2" charset="-78"/>
              </a:rPr>
              <a:t>وينجم عن قوى التماسك خاصية التوتر السطحي</a:t>
            </a:r>
            <a:endParaRPr lang="ar-SA" sz="2200" dirty="0">
              <a:solidFill>
                <a:srgbClr val="C00000"/>
              </a:solidFill>
              <a:cs typeface="PT Bold Heading" pitchFamily="2" charset="-78"/>
            </a:endParaRPr>
          </a:p>
        </p:txBody>
      </p:sp>
      <p:sp>
        <p:nvSpPr>
          <p:cNvPr id="10" name="مستطيل 9"/>
          <p:cNvSpPr/>
          <p:nvPr/>
        </p:nvSpPr>
        <p:spPr>
          <a:xfrm>
            <a:off x="3143240" y="5286388"/>
            <a:ext cx="4969371" cy="1107996"/>
          </a:xfrm>
          <a:prstGeom prst="rect">
            <a:avLst/>
          </a:prstGeom>
        </p:spPr>
        <p:txBody>
          <a:bodyPr wrap="square">
            <a:spAutoFit/>
          </a:bodyPr>
          <a:lstStyle/>
          <a:p>
            <a:pPr algn="justLow"/>
            <a:r>
              <a:rPr lang="ar-SA" sz="2200" dirty="0" smtClean="0">
                <a:cs typeface="PT Bold Heading" pitchFamily="2" charset="-78"/>
              </a:rPr>
              <a:t>وهي الخاصية المتمثلة في ميل سطح السائل إلى التقلص لأقل مساحة ممكنة وهي ناجمة عن قوى التماسك بين جزيئات المائع. </a:t>
            </a:r>
            <a:endParaRPr lang="ar-SA" sz="2200" dirty="0">
              <a:cs typeface="PT Bold Heading" pitchFamily="2" charset="-78"/>
            </a:endParaRPr>
          </a:p>
        </p:txBody>
      </p:sp>
      <p:pic>
        <p:nvPicPr>
          <p:cNvPr id="28675" name="Picture 3" descr="Wassermolek%C3%BCleInTr%C3%B6pfchen"/>
          <p:cNvPicPr>
            <a:picLocks noChangeAspect="1" noChangeArrowheads="1"/>
          </p:cNvPicPr>
          <p:nvPr/>
        </p:nvPicPr>
        <p:blipFill>
          <a:blip r:embed="rId3"/>
          <a:srcRect/>
          <a:stretch>
            <a:fillRect/>
          </a:stretch>
        </p:blipFill>
        <p:spPr bwMode="auto">
          <a:xfrm>
            <a:off x="785786" y="5120660"/>
            <a:ext cx="2000264" cy="173734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16" presetClass="entr" presetSubtype="26"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500"/>
                                        <p:tgtEl>
                                          <p:spTgt spid="3"/>
                                        </p:tgtEl>
                                      </p:cBhvr>
                                    </p:animEffect>
                                  </p:childTnLst>
                                </p:cTn>
                              </p:par>
                            </p:childTnLst>
                          </p:cTn>
                        </p:par>
                        <p:par>
                          <p:cTn id="15" fill="hold">
                            <p:stCondLst>
                              <p:cond delay="3550"/>
                            </p:stCondLst>
                            <p:childTnLst>
                              <p:par>
                                <p:cTn id="16" presetID="3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decel="100000"/>
                                        <p:tgtEl>
                                          <p:spTgt spid="5"/>
                                        </p:tgtEl>
                                      </p:cBhvr>
                                    </p:animEffect>
                                    <p:anim calcmode="lin" valueType="num">
                                      <p:cBhvr>
                                        <p:cTn id="19" dur="800" decel="100000" fill="hold"/>
                                        <p:tgtEl>
                                          <p:spTgt spid="5"/>
                                        </p:tgtEl>
                                        <p:attrNameLst>
                                          <p:attrName>style.rotation</p:attrName>
                                        </p:attrNameLst>
                                      </p:cBhvr>
                                      <p:tavLst>
                                        <p:tav tm="0">
                                          <p:val>
                                            <p:fltVal val="-90"/>
                                          </p:val>
                                        </p:tav>
                                        <p:tav tm="100000">
                                          <p:val>
                                            <p:fltVal val="0"/>
                                          </p:val>
                                        </p:tav>
                                      </p:tavLst>
                                    </p:anim>
                                    <p:anim calcmode="lin" valueType="num">
                                      <p:cBhvr>
                                        <p:cTn id="20" dur="800" decel="100000" fill="hold"/>
                                        <p:tgtEl>
                                          <p:spTgt spid="5"/>
                                        </p:tgtEl>
                                        <p:attrNameLst>
                                          <p:attrName>ppt_x</p:attrName>
                                        </p:attrNameLst>
                                      </p:cBhvr>
                                      <p:tavLst>
                                        <p:tav tm="0">
                                          <p:val>
                                            <p:strVal val="#ppt_x+0.4"/>
                                          </p:val>
                                        </p:tav>
                                        <p:tav tm="100000">
                                          <p:val>
                                            <p:strVal val="#ppt_x-0.05"/>
                                          </p:val>
                                        </p:tav>
                                      </p:tavLst>
                                    </p:anim>
                                    <p:anim calcmode="lin" valueType="num">
                                      <p:cBhvr>
                                        <p:cTn id="21" dur="800" decel="100000" fill="hold"/>
                                        <p:tgtEl>
                                          <p:spTgt spid="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4" fill="hold">
                            <p:stCondLst>
                              <p:cond delay="4550"/>
                            </p:stCondLst>
                            <p:childTnLst>
                              <p:par>
                                <p:cTn id="25" presetID="52" presetClass="entr" presetSubtype="0" fill="hold" grpId="0" nodeType="after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par>
                                <p:cTn id="30" presetID="9" presetClass="entr" presetSubtype="0" fill="hold" nodeType="withEffect">
                                  <p:stCondLst>
                                    <p:cond delay="0"/>
                                  </p:stCondLst>
                                  <p:childTnLst>
                                    <p:set>
                                      <p:cBhvr>
                                        <p:cTn id="31" dur="1" fill="hold">
                                          <p:stCondLst>
                                            <p:cond delay="0"/>
                                          </p:stCondLst>
                                        </p:cTn>
                                        <p:tgtEl>
                                          <p:spTgt spid="28675"/>
                                        </p:tgtEl>
                                        <p:attrNameLst>
                                          <p:attrName>style.visibility</p:attrName>
                                        </p:attrNameLst>
                                      </p:cBhvr>
                                      <p:to>
                                        <p:strVal val="visible"/>
                                      </p:to>
                                    </p:set>
                                    <p:animEffect transition="in" filter="dissolve">
                                      <p:cBhvr>
                                        <p:cTn id="32" dur="500"/>
                                        <p:tgtEl>
                                          <p:spTgt spid="28675"/>
                                        </p:tgtEl>
                                      </p:cBhvr>
                                    </p:animEffect>
                                  </p:childTnLst>
                                </p:cTn>
                              </p:par>
                            </p:childTnLst>
                          </p:cTn>
                        </p:par>
                        <p:par>
                          <p:cTn id="33" fill="hold">
                            <p:stCondLst>
                              <p:cond delay="6950"/>
                            </p:stCondLst>
                            <p:childTnLst>
                              <p:par>
                                <p:cTn id="34" presetID="5"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par>
                          <p:cTn id="37" fill="hold">
                            <p:stCondLst>
                              <p:cond delay="7450"/>
                            </p:stCondLst>
                            <p:childTnLst>
                              <p:par>
                                <p:cTn id="38" presetID="5" presetClass="entr" presetSubtype="1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5"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حالات المادة - YouTube 00_00_06-00_01_49.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0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2571736" y="201019"/>
            <a:ext cx="4286280" cy="584775"/>
          </a:xfrm>
          <a:prstGeom prst="rect">
            <a:avLst/>
          </a:prstGeom>
          <a:noFill/>
        </p:spPr>
        <p:txBody>
          <a:bodyPr wrap="square" rtlCol="1">
            <a:spAutoFit/>
          </a:bodyPr>
          <a:lstStyle/>
          <a:p>
            <a:pPr algn="ctr"/>
            <a:r>
              <a:rPr lang="ar-SA" sz="3200" dirty="0" smtClean="0">
                <a:ln>
                  <a:solidFill>
                    <a:schemeClr val="bg1"/>
                  </a:solidFill>
                </a:ln>
                <a:solidFill>
                  <a:schemeClr val="accent3">
                    <a:lumMod val="50000"/>
                  </a:schemeClr>
                </a:solidFill>
                <a:cs typeface="PT Bold Heading" pitchFamily="2" charset="-78"/>
              </a:rPr>
              <a:t>أمثلة على التوتر السطحي</a:t>
            </a:r>
            <a:endParaRPr lang="ar-SA" sz="3200" dirty="0">
              <a:ln>
                <a:solidFill>
                  <a:schemeClr val="bg1"/>
                </a:solidFill>
              </a:ln>
              <a:solidFill>
                <a:schemeClr val="accent3">
                  <a:lumMod val="50000"/>
                </a:schemeClr>
              </a:solidFill>
              <a:cs typeface="PT Bold Heading" pitchFamily="2" charset="-78"/>
            </a:endParaRPr>
          </a:p>
        </p:txBody>
      </p:sp>
      <p:sp>
        <p:nvSpPr>
          <p:cNvPr id="3" name="مستطيل 2"/>
          <p:cNvSpPr/>
          <p:nvPr/>
        </p:nvSpPr>
        <p:spPr>
          <a:xfrm>
            <a:off x="4143372" y="1500174"/>
            <a:ext cx="4254690" cy="461665"/>
          </a:xfrm>
          <a:prstGeom prst="rect">
            <a:avLst/>
          </a:prstGeom>
        </p:spPr>
        <p:txBody>
          <a:bodyPr wrap="none">
            <a:spAutoFit/>
          </a:bodyPr>
          <a:lstStyle/>
          <a:p>
            <a:r>
              <a:rPr lang="ar-SA" sz="2400" dirty="0" smtClean="0">
                <a:cs typeface="PT Bold Heading" pitchFamily="2" charset="-78"/>
              </a:rPr>
              <a:t>قطرات الندى على خيوط العنكبوت </a:t>
            </a:r>
            <a:endParaRPr lang="ar-SA" sz="2400" dirty="0">
              <a:cs typeface="PT Bold Heading" pitchFamily="2" charset="-78"/>
            </a:endParaRPr>
          </a:p>
        </p:txBody>
      </p:sp>
      <p:pic>
        <p:nvPicPr>
          <p:cNvPr id="5" name="Picture 4" descr="http://up.graaam.com/p15ic/b2cf8d0742.jpg"/>
          <p:cNvPicPr>
            <a:picLocks noChangeAspect="1" noChangeArrowheads="1"/>
          </p:cNvPicPr>
          <p:nvPr/>
        </p:nvPicPr>
        <p:blipFill>
          <a:blip r:embed="rId3" cstate="print"/>
          <a:srcRect/>
          <a:stretch>
            <a:fillRect/>
          </a:stretch>
        </p:blipFill>
        <p:spPr bwMode="auto">
          <a:xfrm>
            <a:off x="1571604" y="1000108"/>
            <a:ext cx="2381234" cy="1785926"/>
          </a:xfrm>
          <a:prstGeom prst="rect">
            <a:avLst/>
          </a:prstGeom>
          <a:noFill/>
        </p:spPr>
      </p:pic>
      <p:pic>
        <p:nvPicPr>
          <p:cNvPr id="27649" name="Picture 1" descr="pic05"/>
          <p:cNvPicPr>
            <a:picLocks noChangeAspect="1" noChangeArrowheads="1"/>
          </p:cNvPicPr>
          <p:nvPr/>
        </p:nvPicPr>
        <p:blipFill>
          <a:blip r:embed="rId4"/>
          <a:srcRect l="6220" t="8389" r="6699" b="7764"/>
          <a:stretch>
            <a:fillRect/>
          </a:stretch>
        </p:blipFill>
        <p:spPr bwMode="auto">
          <a:xfrm>
            <a:off x="5357818" y="2428868"/>
            <a:ext cx="3357586" cy="4143404"/>
          </a:xfrm>
          <a:prstGeom prst="rect">
            <a:avLst/>
          </a:prstGeom>
          <a:noFill/>
          <a:ln w="9525">
            <a:noFill/>
            <a:miter lim="800000"/>
            <a:headEnd/>
            <a:tailEnd/>
          </a:ln>
        </p:spPr>
      </p:pic>
      <p:sp>
        <p:nvSpPr>
          <p:cNvPr id="7" name="مستطيل 6"/>
          <p:cNvSpPr/>
          <p:nvPr/>
        </p:nvSpPr>
        <p:spPr>
          <a:xfrm>
            <a:off x="357158" y="3286124"/>
            <a:ext cx="4214874" cy="830997"/>
          </a:xfrm>
          <a:prstGeom prst="rect">
            <a:avLst/>
          </a:prstGeom>
        </p:spPr>
        <p:txBody>
          <a:bodyPr wrap="square">
            <a:spAutoFit/>
          </a:bodyPr>
          <a:lstStyle/>
          <a:p>
            <a:pPr algn="ctr"/>
            <a:r>
              <a:rPr lang="ar-SA" sz="2400" dirty="0" smtClean="0">
                <a:cs typeface="PT Bold Heading" pitchFamily="2" charset="-78"/>
              </a:rPr>
              <a:t>اتخاذ قطرات الماء على السطوح المصقولة الشكل الكروي</a:t>
            </a:r>
            <a:endParaRPr lang="ar-SA" sz="2400" dirty="0">
              <a:cs typeface="PT Bold Heading" pitchFamily="2" charset="-78"/>
            </a:endParaRPr>
          </a:p>
        </p:txBody>
      </p:sp>
      <p:pic>
        <p:nvPicPr>
          <p:cNvPr id="27650" name="Picture 2" descr="ANd9GcQQmcJIYFuxDem5f0J2wrjoRMgECgbQ0AqyEcSjkesQ8gc3iDQ"/>
          <p:cNvPicPr>
            <a:picLocks noChangeAspect="1" noChangeArrowheads="1"/>
          </p:cNvPicPr>
          <p:nvPr/>
        </p:nvPicPr>
        <p:blipFill>
          <a:blip r:embed="rId5"/>
          <a:srcRect/>
          <a:stretch>
            <a:fillRect/>
          </a:stretch>
        </p:blipFill>
        <p:spPr bwMode="auto">
          <a:xfrm>
            <a:off x="2428860" y="4429132"/>
            <a:ext cx="2572242" cy="2133602"/>
          </a:xfrm>
          <a:prstGeom prst="rect">
            <a:avLst/>
          </a:prstGeom>
          <a:noFill/>
          <a:ln w="9525">
            <a:noFill/>
            <a:miter lim="800000"/>
            <a:headEnd/>
            <a:tailEnd/>
          </a:ln>
        </p:spPr>
      </p:pic>
      <p:pic>
        <p:nvPicPr>
          <p:cNvPr id="27651" name="Picture 3" descr="nawasreh_137659291757811"/>
          <p:cNvPicPr>
            <a:picLocks noChangeAspect="1" noChangeArrowheads="1"/>
          </p:cNvPicPr>
          <p:nvPr/>
        </p:nvPicPr>
        <p:blipFill>
          <a:blip r:embed="rId6"/>
          <a:srcRect/>
          <a:stretch>
            <a:fillRect/>
          </a:stretch>
        </p:blipFill>
        <p:spPr bwMode="auto">
          <a:xfrm>
            <a:off x="285720" y="4429132"/>
            <a:ext cx="1928794" cy="214314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27649"/>
                                        </p:tgtEl>
                                        <p:attrNameLst>
                                          <p:attrName>style.visibility</p:attrName>
                                        </p:attrNameLst>
                                      </p:cBhvr>
                                      <p:to>
                                        <p:strVal val="visible"/>
                                      </p:to>
                                    </p:set>
                                    <p:animEffect transition="in" filter="barn(inVertical)">
                                      <p:cBhvr>
                                        <p:cTn id="19" dur="500"/>
                                        <p:tgtEl>
                                          <p:spTgt spid="27649"/>
                                        </p:tgtEl>
                                      </p:cBhvr>
                                    </p:animEffect>
                                  </p:childTnLst>
                                </p:cTn>
                              </p:par>
                            </p:childTnLst>
                          </p:cTn>
                        </p:par>
                        <p:par>
                          <p:cTn id="20" fill="hold">
                            <p:stCondLst>
                              <p:cond delay="3500"/>
                            </p:stCondLst>
                            <p:childTnLst>
                              <p:par>
                                <p:cTn id="21" presetID="50" presetClass="entr" presetSubtype="0"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par>
                          <p:cTn id="26" fill="hold">
                            <p:stCondLst>
                              <p:cond delay="45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27651"/>
                                        </p:tgtEl>
                                        <p:attrNameLst>
                                          <p:attrName>style.visibility</p:attrName>
                                        </p:attrNameLst>
                                      </p:cBhvr>
                                      <p:to>
                                        <p:strVal val="visible"/>
                                      </p:to>
                                    </p:set>
                                    <p:anim calcmode="lin" valueType="num">
                                      <p:cBhvr>
                                        <p:cTn id="29" dur="1000" fill="hold"/>
                                        <p:tgtEl>
                                          <p:spTgt spid="27651"/>
                                        </p:tgtEl>
                                        <p:attrNameLst>
                                          <p:attrName>ppt_w</p:attrName>
                                        </p:attrNameLst>
                                      </p:cBhvr>
                                      <p:tavLst>
                                        <p:tav tm="0">
                                          <p:val>
                                            <p:fltVal val="0"/>
                                          </p:val>
                                        </p:tav>
                                        <p:tav tm="100000">
                                          <p:val>
                                            <p:strVal val="#ppt_w"/>
                                          </p:val>
                                        </p:tav>
                                      </p:tavLst>
                                    </p:anim>
                                    <p:anim calcmode="lin" valueType="num">
                                      <p:cBhvr>
                                        <p:cTn id="30" dur="1000" fill="hold"/>
                                        <p:tgtEl>
                                          <p:spTgt spid="27651"/>
                                        </p:tgtEl>
                                        <p:attrNameLst>
                                          <p:attrName>ppt_h</p:attrName>
                                        </p:attrNameLst>
                                      </p:cBhvr>
                                      <p:tavLst>
                                        <p:tav tm="0">
                                          <p:val>
                                            <p:fltVal val="0"/>
                                          </p:val>
                                        </p:tav>
                                        <p:tav tm="100000">
                                          <p:val>
                                            <p:strVal val="#ppt_h"/>
                                          </p:val>
                                        </p:tav>
                                      </p:tavLst>
                                    </p:anim>
                                    <p:anim calcmode="lin" valueType="num">
                                      <p:cBhvr>
                                        <p:cTn id="31" dur="1000" fill="hold"/>
                                        <p:tgtEl>
                                          <p:spTgt spid="27651"/>
                                        </p:tgtEl>
                                        <p:attrNameLst>
                                          <p:attrName>style.rotation</p:attrName>
                                        </p:attrNameLst>
                                      </p:cBhvr>
                                      <p:tavLst>
                                        <p:tav tm="0">
                                          <p:val>
                                            <p:fltVal val="90"/>
                                          </p:val>
                                        </p:tav>
                                        <p:tav tm="100000">
                                          <p:val>
                                            <p:fltVal val="0"/>
                                          </p:val>
                                        </p:tav>
                                      </p:tavLst>
                                    </p:anim>
                                    <p:animEffect transition="in" filter="fade">
                                      <p:cBhvr>
                                        <p:cTn id="32" dur="1000"/>
                                        <p:tgtEl>
                                          <p:spTgt spid="27651"/>
                                        </p:tgtEl>
                                      </p:cBhvr>
                                    </p:animEffect>
                                  </p:childTnLst>
                                </p:cTn>
                              </p:par>
                            </p:childTnLst>
                          </p:cTn>
                        </p:par>
                        <p:par>
                          <p:cTn id="33" fill="hold">
                            <p:stCondLst>
                              <p:cond delay="5500"/>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27650"/>
                                        </p:tgtEl>
                                        <p:attrNameLst>
                                          <p:attrName>style.visibility</p:attrName>
                                        </p:attrNameLst>
                                      </p:cBhvr>
                                      <p:to>
                                        <p:strVal val="visible"/>
                                      </p:to>
                                    </p:set>
                                    <p:anim calcmode="lin" valueType="num">
                                      <p:cBhvr>
                                        <p:cTn id="36" dur="1000" fill="hold"/>
                                        <p:tgtEl>
                                          <p:spTgt spid="27650"/>
                                        </p:tgtEl>
                                        <p:attrNameLst>
                                          <p:attrName>ppt_w</p:attrName>
                                        </p:attrNameLst>
                                      </p:cBhvr>
                                      <p:tavLst>
                                        <p:tav tm="0">
                                          <p:val>
                                            <p:fltVal val="0"/>
                                          </p:val>
                                        </p:tav>
                                        <p:tav tm="100000">
                                          <p:val>
                                            <p:strVal val="#ppt_w"/>
                                          </p:val>
                                        </p:tav>
                                      </p:tavLst>
                                    </p:anim>
                                    <p:anim calcmode="lin" valueType="num">
                                      <p:cBhvr>
                                        <p:cTn id="37" dur="1000" fill="hold"/>
                                        <p:tgtEl>
                                          <p:spTgt spid="27650"/>
                                        </p:tgtEl>
                                        <p:attrNameLst>
                                          <p:attrName>ppt_h</p:attrName>
                                        </p:attrNameLst>
                                      </p:cBhvr>
                                      <p:tavLst>
                                        <p:tav tm="0">
                                          <p:val>
                                            <p:fltVal val="0"/>
                                          </p:val>
                                        </p:tav>
                                        <p:tav tm="100000">
                                          <p:val>
                                            <p:strVal val="#ppt_h"/>
                                          </p:val>
                                        </p:tav>
                                      </p:tavLst>
                                    </p:anim>
                                    <p:anim calcmode="lin" valueType="num">
                                      <p:cBhvr>
                                        <p:cTn id="38" dur="1000" fill="hold"/>
                                        <p:tgtEl>
                                          <p:spTgt spid="27650"/>
                                        </p:tgtEl>
                                        <p:attrNameLst>
                                          <p:attrName>style.rotation</p:attrName>
                                        </p:attrNameLst>
                                      </p:cBhvr>
                                      <p:tavLst>
                                        <p:tav tm="0">
                                          <p:val>
                                            <p:fltVal val="90"/>
                                          </p:val>
                                        </p:tav>
                                        <p:tav tm="100000">
                                          <p:val>
                                            <p:fltVal val="0"/>
                                          </p:val>
                                        </p:tav>
                                      </p:tavLst>
                                    </p:anim>
                                    <p:animEffect transition="in" filter="fade">
                                      <p:cBhvr>
                                        <p:cTn id="3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143108" y="148272"/>
            <a:ext cx="4549643" cy="584775"/>
          </a:xfrm>
          <a:prstGeom prst="rect">
            <a:avLst/>
          </a:prstGeom>
        </p:spPr>
        <p:txBody>
          <a:bodyPr wrap="none">
            <a:spAutoFit/>
          </a:bodyPr>
          <a:lstStyle/>
          <a:p>
            <a:pPr algn="justLow"/>
            <a:r>
              <a:rPr lang="ar-SA" sz="3200" b="1" dirty="0" smtClean="0">
                <a:ln w="18000">
                  <a:solidFill>
                    <a:schemeClr val="accent3">
                      <a:lumMod val="50000"/>
                    </a:schemeClr>
                  </a:solidFill>
                  <a:prstDash val="solid"/>
                  <a:miter lim="800000"/>
                </a:ln>
                <a:solidFill>
                  <a:schemeClr val="accent3">
                    <a:lumMod val="20000"/>
                    <a:lumOff val="80000"/>
                  </a:schemeClr>
                </a:solidFill>
                <a:effectLst>
                  <a:outerShdw blurRad="25500" dist="23000" dir="7020000" algn="tl">
                    <a:srgbClr val="000000">
                      <a:alpha val="50000"/>
                    </a:srgbClr>
                  </a:outerShdw>
                </a:effectLst>
                <a:cs typeface="PT Bold Heading" pitchFamily="2" charset="-78"/>
              </a:rPr>
              <a:t>كيف يحدث التوتر السطحي  ؟</a:t>
            </a:r>
            <a:endParaRPr lang="ar-SA" sz="3200" b="1" dirty="0">
              <a:ln w="18000">
                <a:solidFill>
                  <a:schemeClr val="accent3">
                    <a:lumMod val="50000"/>
                  </a:schemeClr>
                </a:solidFill>
                <a:prstDash val="solid"/>
                <a:miter lim="800000"/>
              </a:ln>
              <a:solidFill>
                <a:schemeClr val="accent3">
                  <a:lumMod val="20000"/>
                  <a:lumOff val="80000"/>
                </a:schemeClr>
              </a:solidFill>
              <a:effectLst>
                <a:outerShdw blurRad="25500" dist="23000" dir="7020000" algn="tl">
                  <a:srgbClr val="000000">
                    <a:alpha val="50000"/>
                  </a:srgbClr>
                </a:outerShdw>
              </a:effectLst>
              <a:cs typeface="PT Bold Heading" pitchFamily="2" charset="-78"/>
            </a:endParaRPr>
          </a:p>
        </p:txBody>
      </p:sp>
      <p:sp>
        <p:nvSpPr>
          <p:cNvPr id="3" name="مربع نص 2"/>
          <p:cNvSpPr txBox="1"/>
          <p:nvPr/>
        </p:nvSpPr>
        <p:spPr>
          <a:xfrm>
            <a:off x="642910" y="938411"/>
            <a:ext cx="7715304" cy="1015663"/>
          </a:xfrm>
          <a:prstGeom prst="rect">
            <a:avLst/>
          </a:prstGeom>
          <a:noFill/>
        </p:spPr>
        <p:txBody>
          <a:bodyPr wrap="square" rtlCol="1">
            <a:spAutoFit/>
          </a:bodyPr>
          <a:lstStyle/>
          <a:p>
            <a:pPr algn="justLow"/>
            <a:r>
              <a:rPr lang="ar-SA" sz="2000" dirty="0" smtClean="0">
                <a:cs typeface="PT Bold Heading" pitchFamily="2" charset="-78"/>
              </a:rPr>
              <a:t>تتعرض جزيئات السائل داخله لقوى متساوية في جميع الاتجاهات , لذلك تكون محصلتها صفر . أما عند السطح فمحصلة القوى إلى الأسفل والى الجوانب , لذلك تعمل القوى على شد سطح السائل كغشاء مطاطي مشدود .</a:t>
            </a:r>
          </a:p>
        </p:txBody>
      </p:sp>
      <p:sp>
        <p:nvSpPr>
          <p:cNvPr id="4" name="مستطيل 3"/>
          <p:cNvSpPr/>
          <p:nvPr/>
        </p:nvSpPr>
        <p:spPr>
          <a:xfrm>
            <a:off x="3143240" y="2071678"/>
            <a:ext cx="5143536" cy="1061829"/>
          </a:xfrm>
          <a:prstGeom prst="rect">
            <a:avLst/>
          </a:prstGeom>
        </p:spPr>
        <p:txBody>
          <a:bodyPr wrap="square">
            <a:spAutoFit/>
          </a:bodyPr>
          <a:lstStyle/>
          <a:p>
            <a:pPr algn="justLow"/>
            <a:r>
              <a:rPr lang="ar-SA" sz="2100" dirty="0" smtClean="0">
                <a:solidFill>
                  <a:srgbClr val="0070C0"/>
                </a:solidFill>
                <a:cs typeface="PT Bold Heading" pitchFamily="2" charset="-78"/>
              </a:rPr>
              <a:t>كيف يتمكن صرصور الماء من السير على سطح الماء ؟  </a:t>
            </a:r>
          </a:p>
          <a:p>
            <a:pPr algn="justLow"/>
            <a:r>
              <a:rPr lang="ar-SA" sz="2100" dirty="0" smtClean="0">
                <a:cs typeface="PT Bold Heading" pitchFamily="2" charset="-78"/>
              </a:rPr>
              <a:t>لأن جزيئات الماء عند السطح لها قوة تجاذب محصلة في اتجاه الداخل تولد التوتر السطحي .</a:t>
            </a:r>
          </a:p>
        </p:txBody>
      </p:sp>
      <p:pic>
        <p:nvPicPr>
          <p:cNvPr id="5" name="Picture 4" descr="46_05"/>
          <p:cNvPicPr>
            <a:picLocks noChangeAspect="1" noChangeArrowheads="1"/>
          </p:cNvPicPr>
          <p:nvPr/>
        </p:nvPicPr>
        <p:blipFill>
          <a:blip r:embed="rId3" cstate="print"/>
          <a:srcRect/>
          <a:stretch>
            <a:fillRect/>
          </a:stretch>
        </p:blipFill>
        <p:spPr bwMode="auto">
          <a:xfrm>
            <a:off x="1190602" y="2071678"/>
            <a:ext cx="1714480" cy="1285860"/>
          </a:xfrm>
          <a:prstGeom prst="rect">
            <a:avLst/>
          </a:prstGeom>
          <a:noFill/>
        </p:spPr>
      </p:pic>
      <p:sp>
        <p:nvSpPr>
          <p:cNvPr id="6" name="مستطيل 5"/>
          <p:cNvSpPr/>
          <p:nvPr/>
        </p:nvSpPr>
        <p:spPr>
          <a:xfrm>
            <a:off x="3643306" y="3370692"/>
            <a:ext cx="4095993" cy="415498"/>
          </a:xfrm>
          <a:prstGeom prst="rect">
            <a:avLst/>
          </a:prstGeom>
        </p:spPr>
        <p:txBody>
          <a:bodyPr wrap="none">
            <a:spAutoFit/>
          </a:bodyPr>
          <a:lstStyle/>
          <a:p>
            <a:pPr algn="justLow"/>
            <a:r>
              <a:rPr lang="ar-SA" sz="2100" dirty="0" smtClean="0">
                <a:solidFill>
                  <a:srgbClr val="0070C0"/>
                </a:solidFill>
                <a:cs typeface="PT Bold Heading" pitchFamily="2" charset="-78"/>
              </a:rPr>
              <a:t>لماذا يكون التوتر السطحي قطرات كروية؟</a:t>
            </a:r>
            <a:endParaRPr lang="ar-SA" sz="2100" dirty="0">
              <a:solidFill>
                <a:srgbClr val="0070C0"/>
              </a:solidFill>
              <a:cs typeface="PT Bold Heading" pitchFamily="2" charset="-78"/>
            </a:endParaRPr>
          </a:p>
        </p:txBody>
      </p:sp>
      <p:sp>
        <p:nvSpPr>
          <p:cNvPr id="8" name="مستطيل 7"/>
          <p:cNvSpPr/>
          <p:nvPr/>
        </p:nvSpPr>
        <p:spPr>
          <a:xfrm>
            <a:off x="2928926" y="3857179"/>
            <a:ext cx="5782921" cy="2677656"/>
          </a:xfrm>
          <a:prstGeom prst="rect">
            <a:avLst/>
          </a:prstGeom>
        </p:spPr>
        <p:txBody>
          <a:bodyPr wrap="square">
            <a:spAutoFit/>
          </a:bodyPr>
          <a:lstStyle/>
          <a:p>
            <a:pPr algn="justLow"/>
            <a:r>
              <a:rPr lang="ar-SA" sz="2100" dirty="0" smtClean="0">
                <a:solidFill>
                  <a:schemeClr val="tx1">
                    <a:lumMod val="95000"/>
                    <a:lumOff val="5000"/>
                  </a:schemeClr>
                </a:solidFill>
                <a:cs typeface="PT Bold Heading" pitchFamily="2" charset="-78"/>
              </a:rPr>
              <a:t>  تدفع القوة الجزيئات السطحية بحيث يصبح السطح صغيرا قدر الإمكان , كما أن الشكل الكروي هو الشكل الذي له أقل مساحة سطح ...</a:t>
            </a:r>
          </a:p>
          <a:p>
            <a:pPr algn="justLow"/>
            <a:r>
              <a:rPr lang="ar-SA" sz="2100" dirty="0" smtClean="0">
                <a:solidFill>
                  <a:schemeClr val="tx1">
                    <a:lumMod val="95000"/>
                    <a:lumOff val="5000"/>
                  </a:schemeClr>
                </a:solidFill>
                <a:cs typeface="PT Bold Heading" pitchFamily="2" charset="-78"/>
              </a:rPr>
              <a:t>  كلما زاد التوتر السطحي للسائل زادت ممانعة السائل لتحطم سطحه لذلك </a:t>
            </a:r>
            <a:r>
              <a:rPr lang="ar-SA" sz="2100" dirty="0" err="1" smtClean="0">
                <a:solidFill>
                  <a:schemeClr val="tx1">
                    <a:lumMod val="95000"/>
                    <a:lumOff val="5000"/>
                  </a:schemeClr>
                </a:solidFill>
                <a:cs typeface="PT Bold Heading" pitchFamily="2" charset="-78"/>
              </a:rPr>
              <a:t>الزئبق</a:t>
            </a:r>
            <a:r>
              <a:rPr lang="ar-SA" sz="2100" dirty="0" smtClean="0">
                <a:solidFill>
                  <a:schemeClr val="tx1">
                    <a:lumMod val="95000"/>
                    <a:lumOff val="5000"/>
                  </a:schemeClr>
                </a:solidFill>
                <a:cs typeface="PT Bold Heading" pitchFamily="2" charset="-78"/>
              </a:rPr>
              <a:t> له قوة تماسك أكبر من الماء فيشكل قطرات كروية..</a:t>
            </a:r>
          </a:p>
          <a:p>
            <a:pPr algn="justLow"/>
            <a:r>
              <a:rPr lang="ar-SA" sz="2100" dirty="0" smtClean="0">
                <a:solidFill>
                  <a:schemeClr val="tx1">
                    <a:lumMod val="95000"/>
                    <a:lumOff val="5000"/>
                  </a:schemeClr>
                </a:solidFill>
                <a:cs typeface="PT Bold Heading" pitchFamily="2" charset="-78"/>
              </a:rPr>
              <a:t>  وفي بعض السوائل كالكحول </a:t>
            </a:r>
            <a:r>
              <a:rPr lang="ar-SA" sz="2100" dirty="0" err="1" smtClean="0">
                <a:solidFill>
                  <a:schemeClr val="tx1">
                    <a:lumMod val="95000"/>
                    <a:lumOff val="5000"/>
                  </a:schemeClr>
                </a:solidFill>
                <a:cs typeface="PT Bold Heading" pitchFamily="2" charset="-78"/>
              </a:rPr>
              <a:t>والإيتر</a:t>
            </a:r>
            <a:r>
              <a:rPr lang="ar-SA" sz="2100" dirty="0" smtClean="0">
                <a:solidFill>
                  <a:schemeClr val="tx1">
                    <a:lumMod val="95000"/>
                    <a:lumOff val="5000"/>
                  </a:schemeClr>
                </a:solidFill>
                <a:cs typeface="PT Bold Heading" pitchFamily="2" charset="-78"/>
              </a:rPr>
              <a:t> لها قوى تماسك ضعيفة لذلك تتسطح على السطح المصقول .</a:t>
            </a:r>
            <a:endParaRPr lang="ar-SA" sz="2100" dirty="0">
              <a:solidFill>
                <a:schemeClr val="tx1">
                  <a:lumMod val="95000"/>
                  <a:lumOff val="5000"/>
                </a:schemeClr>
              </a:solidFill>
              <a:cs typeface="PT Bold Heading" pitchFamily="2" charset="-78"/>
            </a:endParaRPr>
          </a:p>
        </p:txBody>
      </p:sp>
      <p:pic>
        <p:nvPicPr>
          <p:cNvPr id="26625" name="Picture 1" descr="images"/>
          <p:cNvPicPr>
            <a:picLocks noChangeAspect="1" noChangeArrowheads="1"/>
          </p:cNvPicPr>
          <p:nvPr/>
        </p:nvPicPr>
        <p:blipFill>
          <a:blip r:embed="rId4">
            <a:lum bright="10000"/>
          </a:blip>
          <a:srcRect/>
          <a:stretch>
            <a:fillRect/>
          </a:stretch>
        </p:blipFill>
        <p:spPr bwMode="auto">
          <a:xfrm>
            <a:off x="642910" y="3929066"/>
            <a:ext cx="2203101" cy="2428892"/>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par>
                                <p:cTn id="25" presetID="8"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par>
                          <p:cTn id="28" fill="hold">
                            <p:stCondLst>
                              <p:cond delay="7700"/>
                            </p:stCondLst>
                            <p:childTnLst>
                              <p:par>
                                <p:cTn id="29" presetID="34"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from="(-#ppt_w/2)" to="(#ppt_x)" calcmode="lin" valueType="num">
                                      <p:cBhvr>
                                        <p:cTn id="31" dur="600" fill="hold">
                                          <p:stCondLst>
                                            <p:cond delay="0"/>
                                          </p:stCondLst>
                                        </p:cTn>
                                        <p:tgtEl>
                                          <p:spTgt spid="6"/>
                                        </p:tgtEl>
                                        <p:attrNameLst>
                                          <p:attrName>ppt_x</p:attrName>
                                        </p:attrNameLst>
                                      </p:cBhvr>
                                    </p:anim>
                                    <p:anim from="0" to="-1.0" calcmode="lin" valueType="num">
                                      <p:cBhvr>
                                        <p:cTn id="32" dur="200" decel="50000" autoRev="1" fill="hold">
                                          <p:stCondLst>
                                            <p:cond delay="600"/>
                                          </p:stCondLst>
                                        </p:cTn>
                                        <p:tgtEl>
                                          <p:spTgt spid="6"/>
                                        </p:tgtEl>
                                        <p:attrNameLst>
                                          <p:attrName>xshear</p:attrName>
                                        </p:attrNameLst>
                                      </p:cBhvr>
                                    </p:anim>
                                    <p:animScale>
                                      <p:cBhvr>
                                        <p:cTn id="33" dur="200" decel="100000" autoRev="1" fill="hold">
                                          <p:stCondLst>
                                            <p:cond delay="600"/>
                                          </p:stCondLst>
                                        </p:cTn>
                                        <p:tgtEl>
                                          <p:spTgt spid="6"/>
                                        </p:tgtEl>
                                      </p:cBhvr>
                                      <p:from x="100000" y="100000"/>
                                      <p:to x="80000" y="100000"/>
                                    </p:animScale>
                                    <p:anim by="(#ppt_h/3+#ppt_w*0.1)" calcmode="lin" valueType="num">
                                      <p:cBhvr additive="sum">
                                        <p:cTn id="34" dur="200" decel="100000" autoRev="1" fill="hold">
                                          <p:stCondLst>
                                            <p:cond delay="600"/>
                                          </p:stCondLst>
                                        </p:cTn>
                                        <p:tgtEl>
                                          <p:spTgt spid="6"/>
                                        </p:tgtEl>
                                        <p:attrNameLst>
                                          <p:attrName>ppt_x</p:attrName>
                                        </p:attrNameLst>
                                      </p:cBhvr>
                                    </p:anim>
                                  </p:childTnLst>
                                </p:cTn>
                              </p:par>
                            </p:childTnLst>
                          </p:cTn>
                        </p:par>
                        <p:par>
                          <p:cTn id="35" fill="hold">
                            <p:stCondLst>
                              <p:cond delay="8700"/>
                            </p:stCondLst>
                            <p:childTnLst>
                              <p:par>
                                <p:cTn id="36" presetID="5"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par>
                                <p:cTn id="39" presetID="9" presetClass="entr" presetSubtype="0" fill="hold" nodeType="withEffect">
                                  <p:stCondLst>
                                    <p:cond delay="0"/>
                                  </p:stCondLst>
                                  <p:childTnLst>
                                    <p:set>
                                      <p:cBhvr>
                                        <p:cTn id="40" dur="1" fill="hold">
                                          <p:stCondLst>
                                            <p:cond delay="0"/>
                                          </p:stCondLst>
                                        </p:cTn>
                                        <p:tgtEl>
                                          <p:spTgt spid="26625"/>
                                        </p:tgtEl>
                                        <p:attrNameLst>
                                          <p:attrName>style.visibility</p:attrName>
                                        </p:attrNameLst>
                                      </p:cBhvr>
                                      <p:to>
                                        <p:strVal val="visible"/>
                                      </p:to>
                                    </p:set>
                                    <p:animEffect transition="in" filter="dissolve">
                                      <p:cBhvr>
                                        <p:cTn id="41"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توتر السطحي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929058" y="214290"/>
            <a:ext cx="3000396" cy="769441"/>
          </a:xfrm>
          <a:prstGeom prst="rect">
            <a:avLst/>
          </a:prstGeom>
          <a:noFill/>
        </p:spPr>
        <p:txBody>
          <a:bodyPr wrap="square" rtlCol="1">
            <a:spAutoFit/>
          </a:bodyPr>
          <a:lstStyle/>
          <a:p>
            <a:pPr algn="ctr"/>
            <a:r>
              <a:rPr lang="ar-SA" sz="4400" b="1" dirty="0" smtClean="0">
                <a:ln w="12700">
                  <a:solidFill>
                    <a:schemeClr val="tx1"/>
                  </a:solidFill>
                  <a:prstDash val="solid"/>
                </a:ln>
                <a:solidFill>
                  <a:schemeClr val="accent1">
                    <a:lumMod val="40000"/>
                    <a:lumOff val="60000"/>
                  </a:schemeClr>
                </a:solidFill>
                <a:effectLst>
                  <a:outerShdw blurRad="41275" dist="20320" dir="1800000" algn="tl" rotWithShape="0">
                    <a:srgbClr val="000000">
                      <a:alpha val="40000"/>
                    </a:srgbClr>
                  </a:outerShdw>
                </a:effectLst>
                <a:cs typeface="PT Bold Heading" pitchFamily="2" charset="-78"/>
              </a:rPr>
              <a:t>اللزوجـــــة</a:t>
            </a:r>
            <a:endParaRPr lang="ar-SA" sz="4400" b="1" dirty="0">
              <a:ln w="12700">
                <a:solidFill>
                  <a:schemeClr val="tx1"/>
                </a:solidFill>
                <a:prstDash val="solid"/>
              </a:ln>
              <a:solidFill>
                <a:schemeClr val="accent1">
                  <a:lumMod val="40000"/>
                  <a:lumOff val="60000"/>
                </a:schemeClr>
              </a:solidFill>
              <a:effectLst>
                <a:outerShdw blurRad="41275" dist="20320" dir="1800000" algn="tl" rotWithShape="0">
                  <a:srgbClr val="000000">
                    <a:alpha val="40000"/>
                  </a:srgbClr>
                </a:outerShdw>
              </a:effectLst>
              <a:cs typeface="PT Bold Heading" pitchFamily="2" charset="-78"/>
            </a:endParaRPr>
          </a:p>
        </p:txBody>
      </p:sp>
      <p:sp>
        <p:nvSpPr>
          <p:cNvPr id="4" name="مربع نص 3"/>
          <p:cNvSpPr txBox="1"/>
          <p:nvPr/>
        </p:nvSpPr>
        <p:spPr>
          <a:xfrm>
            <a:off x="2000232" y="1142984"/>
            <a:ext cx="6715172" cy="1446550"/>
          </a:xfrm>
          <a:prstGeom prst="rect">
            <a:avLst/>
          </a:prstGeom>
          <a:noFill/>
        </p:spPr>
        <p:txBody>
          <a:bodyPr wrap="square" rtlCol="1">
            <a:spAutoFit/>
          </a:bodyPr>
          <a:lstStyle/>
          <a:p>
            <a:pPr algn="justLow"/>
            <a:r>
              <a:rPr lang="ar-SA" sz="2200" dirty="0" smtClean="0">
                <a:cs typeface="PT Bold Heading" pitchFamily="2" charset="-78"/>
              </a:rPr>
              <a:t>تسبب قوى التماسك والتصادمات بين جزيئات المائع إلى احتكاك داخلي يعمل على إبطاء تدفق السائل , وتبديد الطاقة الميكانيكية</a:t>
            </a:r>
          </a:p>
          <a:p>
            <a:pPr algn="justLow"/>
            <a:endParaRPr lang="ar-SA" sz="2200" dirty="0" smtClean="0">
              <a:cs typeface="PT Bold Heading" pitchFamily="2" charset="-78"/>
            </a:endParaRPr>
          </a:p>
          <a:p>
            <a:pPr algn="justLow"/>
            <a:r>
              <a:rPr lang="ar-SA" sz="2200" dirty="0" smtClean="0">
                <a:solidFill>
                  <a:srgbClr val="C00000"/>
                </a:solidFill>
                <a:cs typeface="PT Bold Heading" pitchFamily="2" charset="-78"/>
              </a:rPr>
              <a:t>تعرف اللزوجة على أنها : </a:t>
            </a:r>
            <a:r>
              <a:rPr lang="ar-SA" sz="2200" dirty="0" smtClean="0">
                <a:cs typeface="PT Bold Heading" pitchFamily="2" charset="-78"/>
              </a:rPr>
              <a:t>مقياس للاحتكاك الداخلي للسائل .</a:t>
            </a:r>
            <a:endParaRPr lang="ar-SA" sz="2200" dirty="0">
              <a:cs typeface="PT Bold Heading" pitchFamily="2" charset="-78"/>
            </a:endParaRPr>
          </a:p>
        </p:txBody>
      </p:sp>
      <p:pic>
        <p:nvPicPr>
          <p:cNvPr id="6" name="Picture 4" descr="http://www.ypcye.com/uploads/1/10_20.gif"/>
          <p:cNvPicPr>
            <a:picLocks noChangeAspect="1" noChangeArrowheads="1"/>
          </p:cNvPicPr>
          <p:nvPr/>
        </p:nvPicPr>
        <p:blipFill>
          <a:blip r:embed="rId3" cstate="print"/>
          <a:srcRect/>
          <a:stretch>
            <a:fillRect/>
          </a:stretch>
        </p:blipFill>
        <p:spPr bwMode="auto">
          <a:xfrm>
            <a:off x="2786050" y="2786058"/>
            <a:ext cx="1461095" cy="1643074"/>
          </a:xfrm>
          <a:prstGeom prst="rect">
            <a:avLst/>
          </a:prstGeom>
          <a:noFill/>
        </p:spPr>
      </p:pic>
      <p:sp>
        <p:nvSpPr>
          <p:cNvPr id="7" name="مستطيل 6"/>
          <p:cNvSpPr/>
          <p:nvPr/>
        </p:nvSpPr>
        <p:spPr>
          <a:xfrm>
            <a:off x="4429124" y="3143248"/>
            <a:ext cx="3820414" cy="769441"/>
          </a:xfrm>
          <a:prstGeom prst="rect">
            <a:avLst/>
          </a:prstGeom>
        </p:spPr>
        <p:txBody>
          <a:bodyPr wrap="square">
            <a:spAutoFit/>
          </a:bodyPr>
          <a:lstStyle/>
          <a:p>
            <a:pPr algn="ctr"/>
            <a:r>
              <a:rPr lang="ar-SA" sz="2200" dirty="0" smtClean="0">
                <a:solidFill>
                  <a:srgbClr val="0070C0"/>
                </a:solidFill>
                <a:cs typeface="PT Bold Heading" pitchFamily="2" charset="-78"/>
              </a:rPr>
              <a:t>لزوجة زيت المحرك أعلى من لزوجة الماء.. لذلك تدفقه بطيء </a:t>
            </a:r>
            <a:endParaRPr lang="ar-SA" sz="2200" dirty="0">
              <a:solidFill>
                <a:srgbClr val="0070C0"/>
              </a:solidFill>
              <a:cs typeface="PT Bold Heading" pitchFamily="2" charset="-78"/>
            </a:endParaRPr>
          </a:p>
        </p:txBody>
      </p:sp>
      <p:sp>
        <p:nvSpPr>
          <p:cNvPr id="8" name="مستطيل 7"/>
          <p:cNvSpPr/>
          <p:nvPr/>
        </p:nvSpPr>
        <p:spPr>
          <a:xfrm>
            <a:off x="5072066" y="5178524"/>
            <a:ext cx="3708179" cy="1107996"/>
          </a:xfrm>
          <a:prstGeom prst="rect">
            <a:avLst/>
          </a:prstGeom>
        </p:spPr>
        <p:txBody>
          <a:bodyPr wrap="square">
            <a:spAutoFit/>
          </a:bodyPr>
          <a:lstStyle/>
          <a:p>
            <a:pPr algn="ctr"/>
            <a:r>
              <a:rPr lang="ar-SA" sz="2200" dirty="0" smtClean="0">
                <a:cs typeface="PT Bold Heading" pitchFamily="2" charset="-78"/>
              </a:rPr>
              <a:t>تعد </a:t>
            </a:r>
            <a:r>
              <a:rPr lang="ar-SA" sz="2200" dirty="0" err="1" smtClean="0">
                <a:cs typeface="PT Bold Heading" pitchFamily="2" charset="-78"/>
              </a:rPr>
              <a:t>اللابة</a:t>
            </a:r>
            <a:r>
              <a:rPr lang="ar-SA" sz="2200" dirty="0" smtClean="0">
                <a:cs typeface="PT Bold Heading" pitchFamily="2" charset="-78"/>
              </a:rPr>
              <a:t> والصخور المنصهرة التي تتدفق من البراكين نحو سطح الأرض من أشد </a:t>
            </a:r>
            <a:r>
              <a:rPr lang="ar-SA" sz="2200" dirty="0" err="1" smtClean="0">
                <a:cs typeface="PT Bold Heading" pitchFamily="2" charset="-78"/>
              </a:rPr>
              <a:t>الموائع</a:t>
            </a:r>
            <a:r>
              <a:rPr lang="ar-SA" sz="2200" dirty="0" smtClean="0">
                <a:cs typeface="PT Bold Heading" pitchFamily="2" charset="-78"/>
              </a:rPr>
              <a:t> لزوجة  </a:t>
            </a:r>
            <a:endParaRPr lang="ar-SA" sz="2200" dirty="0">
              <a:cs typeface="PT Bold Heading" pitchFamily="2" charset="-78"/>
            </a:endParaRPr>
          </a:p>
        </p:txBody>
      </p:sp>
      <p:pic>
        <p:nvPicPr>
          <p:cNvPr id="9" name="Picture 4" descr="http://www.r7000.com/Images/1008108/B1008123.jpg"/>
          <p:cNvPicPr>
            <a:picLocks noChangeAspect="1" noChangeArrowheads="1"/>
          </p:cNvPicPr>
          <p:nvPr/>
        </p:nvPicPr>
        <p:blipFill>
          <a:blip r:embed="rId4" cstate="print"/>
          <a:srcRect/>
          <a:stretch>
            <a:fillRect/>
          </a:stretch>
        </p:blipFill>
        <p:spPr bwMode="auto">
          <a:xfrm>
            <a:off x="2714612" y="4857760"/>
            <a:ext cx="2286016" cy="1714512"/>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0"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48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par>
                                <p:cTn id="24" presetID="8"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childTnLst>
                          </p:cTn>
                        </p:par>
                        <p:par>
                          <p:cTn id="27" fill="hold">
                            <p:stCondLst>
                              <p:cond delay="6800"/>
                            </p:stCondLst>
                            <p:childTnLst>
                              <p:par>
                                <p:cTn id="28" presetID="50" presetClass="entr" presetSubtype="0" decel="10000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3"/>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par>
                                <p:cTn id="33" presetID="8"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00430" y="214290"/>
            <a:ext cx="3571900" cy="769441"/>
          </a:xfrm>
          <a:prstGeom prst="rect">
            <a:avLst/>
          </a:prstGeom>
          <a:noFill/>
        </p:spPr>
        <p:txBody>
          <a:bodyPr wrap="square" rtlCol="1">
            <a:spAutoFit/>
          </a:bodyPr>
          <a:lstStyle/>
          <a:p>
            <a:pPr algn="ctr"/>
            <a:r>
              <a:rPr lang="ar-SA" sz="4400" b="1" dirty="0" smtClean="0">
                <a:ln w="12700">
                  <a:solidFill>
                    <a:schemeClr val="tx1"/>
                  </a:solidFill>
                  <a:prstDash val="solid"/>
                </a:ln>
                <a:solidFill>
                  <a:schemeClr val="accent5">
                    <a:lumMod val="20000"/>
                    <a:lumOff val="80000"/>
                  </a:schemeClr>
                </a:solidFill>
                <a:effectLst>
                  <a:outerShdw blurRad="41275" dist="20320" dir="1800000" algn="tl" rotWithShape="0">
                    <a:srgbClr val="000000">
                      <a:alpha val="40000"/>
                    </a:srgbClr>
                  </a:outerShdw>
                </a:effectLst>
                <a:cs typeface="PT Bold Heading" pitchFamily="2" charset="-78"/>
              </a:rPr>
              <a:t>قـوى التلاصــق</a:t>
            </a:r>
            <a:endParaRPr lang="ar-SA" sz="4400" b="1" dirty="0">
              <a:ln w="12700">
                <a:solidFill>
                  <a:schemeClr val="tx1"/>
                </a:solidFill>
                <a:prstDash val="solid"/>
              </a:ln>
              <a:solidFill>
                <a:schemeClr val="accent5">
                  <a:lumMod val="20000"/>
                  <a:lumOff val="80000"/>
                </a:schemeClr>
              </a:solidFill>
              <a:effectLst>
                <a:outerShdw blurRad="41275" dist="20320" dir="1800000" algn="tl" rotWithShape="0">
                  <a:srgbClr val="000000">
                    <a:alpha val="40000"/>
                  </a:srgbClr>
                </a:outerShdw>
              </a:effectLst>
              <a:cs typeface="PT Bold Heading" pitchFamily="2" charset="-78"/>
            </a:endParaRPr>
          </a:p>
        </p:txBody>
      </p:sp>
      <p:sp>
        <p:nvSpPr>
          <p:cNvPr id="4" name="مربع نص 3"/>
          <p:cNvSpPr txBox="1"/>
          <p:nvPr/>
        </p:nvSpPr>
        <p:spPr>
          <a:xfrm>
            <a:off x="2857488" y="1142984"/>
            <a:ext cx="5572164" cy="769441"/>
          </a:xfrm>
          <a:prstGeom prst="rect">
            <a:avLst/>
          </a:prstGeom>
          <a:noFill/>
        </p:spPr>
        <p:txBody>
          <a:bodyPr wrap="square" rtlCol="1">
            <a:spAutoFit/>
          </a:bodyPr>
          <a:lstStyle/>
          <a:p>
            <a:pPr algn="justLow"/>
            <a:r>
              <a:rPr lang="ar-SA" sz="2200" dirty="0" smtClean="0">
                <a:cs typeface="PT Bold Heading" pitchFamily="2" charset="-78"/>
              </a:rPr>
              <a:t>القوى الناتجة عن تجاذب كهرومغناطيسية تؤثر بين جزيئات المواد المختلفة .</a:t>
            </a:r>
          </a:p>
        </p:txBody>
      </p:sp>
      <p:sp>
        <p:nvSpPr>
          <p:cNvPr id="5" name="مستطيل 4"/>
          <p:cNvSpPr/>
          <p:nvPr/>
        </p:nvSpPr>
        <p:spPr>
          <a:xfrm>
            <a:off x="6282213" y="2067217"/>
            <a:ext cx="2218877" cy="461665"/>
          </a:xfrm>
          <a:prstGeom prst="rect">
            <a:avLst/>
          </a:prstGeom>
        </p:spPr>
        <p:txBody>
          <a:bodyPr wrap="none">
            <a:spAutoFit/>
          </a:bodyPr>
          <a:lstStyle/>
          <a:p>
            <a:r>
              <a:rPr lang="ar-SA" sz="2400" dirty="0" smtClean="0">
                <a:solidFill>
                  <a:schemeClr val="accent1">
                    <a:lumMod val="75000"/>
                  </a:schemeClr>
                </a:solidFill>
                <a:cs typeface="PT Bold Heading" pitchFamily="2" charset="-78"/>
              </a:rPr>
              <a:t>الخاصية الشعرية :</a:t>
            </a:r>
            <a:endParaRPr lang="ar-SA" sz="2400" dirty="0">
              <a:solidFill>
                <a:schemeClr val="accent1">
                  <a:lumMod val="75000"/>
                </a:schemeClr>
              </a:solidFill>
              <a:cs typeface="PT Bold Heading" pitchFamily="2" charset="-78"/>
            </a:endParaRPr>
          </a:p>
        </p:txBody>
      </p:sp>
      <p:sp>
        <p:nvSpPr>
          <p:cNvPr id="6" name="مربع نص 5"/>
          <p:cNvSpPr txBox="1"/>
          <p:nvPr/>
        </p:nvSpPr>
        <p:spPr>
          <a:xfrm>
            <a:off x="357158" y="2571744"/>
            <a:ext cx="8143932" cy="2031325"/>
          </a:xfrm>
          <a:prstGeom prst="rect">
            <a:avLst/>
          </a:prstGeom>
          <a:noFill/>
        </p:spPr>
        <p:txBody>
          <a:bodyPr wrap="square" rtlCol="1">
            <a:spAutoFit/>
          </a:bodyPr>
          <a:lstStyle/>
          <a:p>
            <a:pPr algn="justLow"/>
            <a:r>
              <a:rPr lang="ar-SA" sz="2200" dirty="0" smtClean="0">
                <a:cs typeface="PT Bold Heading" pitchFamily="2" charset="-78"/>
              </a:rPr>
              <a:t>عند وضع أنبوب زجاجي نصف قطره الداخلي صغير , فإن الماء سيرتفع داخل الأنبوب بفعل قوى التلاصق .</a:t>
            </a:r>
          </a:p>
          <a:p>
            <a:pPr algn="justLow"/>
            <a:endParaRPr lang="ar-SA" sz="1200" dirty="0" smtClean="0">
              <a:cs typeface="PT Bold Heading" pitchFamily="2" charset="-78"/>
            </a:endParaRPr>
          </a:p>
          <a:p>
            <a:pPr algn="justLow"/>
            <a:r>
              <a:rPr lang="ar-SA" sz="2200" dirty="0" smtClean="0">
                <a:cs typeface="PT Bold Heading" pitchFamily="2" charset="-78"/>
              </a:rPr>
              <a:t>إذا كانت قوى التلاصق أكبر من قوى التماسك فإن السائل يرتفع في الأنبوب , مثل الماء . أما إذا كانت قوى التماسك أكبر من قوى التلاصق فإن سطح السائل ينخفض في الأنبوب , مثل </a:t>
            </a:r>
            <a:r>
              <a:rPr lang="ar-SA" sz="2200" dirty="0" err="1" smtClean="0">
                <a:solidFill>
                  <a:srgbClr val="C00000"/>
                </a:solidFill>
                <a:cs typeface="PT Bold Heading" pitchFamily="2" charset="-78"/>
              </a:rPr>
              <a:t>الزئبق</a:t>
            </a:r>
            <a:r>
              <a:rPr lang="ar-SA" sz="2200" dirty="0" smtClean="0">
                <a:cs typeface="PT Bold Heading" pitchFamily="2" charset="-78"/>
              </a:rPr>
              <a:t> :</a:t>
            </a:r>
          </a:p>
        </p:txBody>
      </p:sp>
      <p:pic>
        <p:nvPicPr>
          <p:cNvPr id="24578" name="Picture 2" descr="jhg"/>
          <p:cNvPicPr>
            <a:picLocks noChangeAspect="1" noChangeArrowheads="1"/>
          </p:cNvPicPr>
          <p:nvPr/>
        </p:nvPicPr>
        <p:blipFill>
          <a:blip r:embed="rId3"/>
          <a:srcRect b="10345"/>
          <a:stretch>
            <a:fillRect/>
          </a:stretch>
        </p:blipFill>
        <p:spPr bwMode="auto">
          <a:xfrm>
            <a:off x="2928926" y="4643446"/>
            <a:ext cx="3571900" cy="2000264"/>
          </a:xfrm>
          <a:prstGeom prst="rect">
            <a:avLst/>
          </a:prstGeom>
          <a:noFill/>
          <a:ln w="9525">
            <a:noFill/>
            <a:miter lim="800000"/>
            <a:headEnd/>
            <a:tailEnd/>
          </a:ln>
        </p:spPr>
      </p:pic>
      <p:pic>
        <p:nvPicPr>
          <p:cNvPr id="8" name="Picture 14" descr="600px-التوتر السطحي وقوى التلاصق"/>
          <p:cNvPicPr>
            <a:picLocks noChangeAspect="1" noChangeArrowheads="1"/>
          </p:cNvPicPr>
          <p:nvPr/>
        </p:nvPicPr>
        <p:blipFill>
          <a:blip r:embed="rId4" cstate="print"/>
          <a:srcRect/>
          <a:stretch>
            <a:fillRect/>
          </a:stretch>
        </p:blipFill>
        <p:spPr bwMode="auto">
          <a:xfrm>
            <a:off x="357158" y="214290"/>
            <a:ext cx="2286016" cy="1714512"/>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2500"/>
                            </p:stCondLst>
                            <p:childTnLst>
                              <p:par>
                                <p:cTn id="13" presetID="52" presetClass="entr" presetSubtype="0" fill="hold" grpId="0"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par>
                          <p:cTn id="18" fill="hold">
                            <p:stCondLst>
                              <p:cond delay="4500"/>
                            </p:stCondLst>
                            <p:childTnLst>
                              <p:par>
                                <p:cTn id="19" presetID="4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par>
                          <p:cTn id="26" fill="hold">
                            <p:stCondLst>
                              <p:cond delay="5000"/>
                            </p:stCondLst>
                            <p:childTnLst>
                              <p:par>
                                <p:cTn id="27" presetID="54" presetClass="entr" presetSubtype="0" accel="100000" fill="hold" grpId="0" nodeType="afterEffect">
                                  <p:stCondLst>
                                    <p:cond delay="0"/>
                                  </p:stCondLst>
                                  <p:iterate type="wd">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05"/>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 calcmode="lin" valueType="num">
                                      <p:cBhvr>
                                        <p:cTn id="31" dur="500" fill="hold"/>
                                        <p:tgtEl>
                                          <p:spTgt spid="6"/>
                                        </p:tgtEl>
                                        <p:attrNameLst>
                                          <p:attrName>ppt_x</p:attrName>
                                        </p:attrNameLst>
                                      </p:cBhvr>
                                      <p:tavLst>
                                        <p:tav tm="0">
                                          <p:val>
                                            <p:strVal val="#ppt_x-.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Effect transition="in" filter="fade">
                                      <p:cBhvr>
                                        <p:cTn id="33" dur="500"/>
                                        <p:tgtEl>
                                          <p:spTgt spid="6"/>
                                        </p:tgtEl>
                                      </p:cBhvr>
                                    </p:animEffect>
                                  </p:childTnLst>
                                </p:cTn>
                              </p:par>
                            </p:childTnLst>
                          </p:cTn>
                        </p:par>
                        <p:par>
                          <p:cTn id="34" fill="hold">
                            <p:stCondLst>
                              <p:cond delay="8150"/>
                            </p:stCondLst>
                            <p:childTnLst>
                              <p:par>
                                <p:cTn id="35" presetID="50" presetClass="entr" presetSubtype="0" decel="100000" fill="hold" nodeType="afterEffect">
                                  <p:stCondLst>
                                    <p:cond delay="0"/>
                                  </p:stCondLst>
                                  <p:childTnLst>
                                    <p:set>
                                      <p:cBhvr>
                                        <p:cTn id="36" dur="1" fill="hold">
                                          <p:stCondLst>
                                            <p:cond delay="0"/>
                                          </p:stCondLst>
                                        </p:cTn>
                                        <p:tgtEl>
                                          <p:spTgt spid="24578"/>
                                        </p:tgtEl>
                                        <p:attrNameLst>
                                          <p:attrName>style.visibility</p:attrName>
                                        </p:attrNameLst>
                                      </p:cBhvr>
                                      <p:to>
                                        <p:strVal val="visible"/>
                                      </p:to>
                                    </p:set>
                                    <p:anim calcmode="lin" valueType="num">
                                      <p:cBhvr>
                                        <p:cTn id="37" dur="1000" fill="hold"/>
                                        <p:tgtEl>
                                          <p:spTgt spid="24578"/>
                                        </p:tgtEl>
                                        <p:attrNameLst>
                                          <p:attrName>ppt_w</p:attrName>
                                        </p:attrNameLst>
                                      </p:cBhvr>
                                      <p:tavLst>
                                        <p:tav tm="0">
                                          <p:val>
                                            <p:strVal val="#ppt_w+.3"/>
                                          </p:val>
                                        </p:tav>
                                        <p:tav tm="100000">
                                          <p:val>
                                            <p:strVal val="#ppt_w"/>
                                          </p:val>
                                        </p:tav>
                                      </p:tavLst>
                                    </p:anim>
                                    <p:anim calcmode="lin" valueType="num">
                                      <p:cBhvr>
                                        <p:cTn id="38" dur="1000" fill="hold"/>
                                        <p:tgtEl>
                                          <p:spTgt spid="24578"/>
                                        </p:tgtEl>
                                        <p:attrNameLst>
                                          <p:attrName>ppt_h</p:attrName>
                                        </p:attrNameLst>
                                      </p:cBhvr>
                                      <p:tavLst>
                                        <p:tav tm="0">
                                          <p:val>
                                            <p:strVal val="#ppt_h"/>
                                          </p:val>
                                        </p:tav>
                                        <p:tav tm="100000">
                                          <p:val>
                                            <p:strVal val="#ppt_h"/>
                                          </p:val>
                                        </p:tav>
                                      </p:tavLst>
                                    </p:anim>
                                    <p:animEffect transition="in" filter="fade">
                                      <p:cBhvr>
                                        <p:cTn id="39"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قوى التماسك والتلاصق.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2"/>
          <p:cNvSpPr>
            <a:spLocks noChangeArrowheads="1"/>
          </p:cNvSpPr>
          <p:nvPr/>
        </p:nvSpPr>
        <p:spPr bwMode="auto">
          <a:xfrm>
            <a:off x="4714876" y="1714488"/>
            <a:ext cx="3857652" cy="446276"/>
          </a:xfrm>
          <a:prstGeom prst="rect">
            <a:avLst/>
          </a:prstGeom>
          <a:noFill/>
          <a:ln w="9525">
            <a:noFill/>
            <a:miter lim="800000"/>
            <a:headEnd/>
            <a:tailEnd/>
          </a:ln>
          <a:effectLst/>
        </p:spPr>
        <p:txBody>
          <a:bodyPr wrap="square" anchor="ctr">
            <a:spAutoFit/>
          </a:bodyPr>
          <a:lstStyle/>
          <a:p>
            <a:pPr algn="justLow"/>
            <a:r>
              <a:rPr lang="ar-SA" sz="2300" dirty="0" smtClean="0">
                <a:cs typeface="PT Bold Heading" pitchFamily="2" charset="-78"/>
              </a:rPr>
              <a:t>* ارتفاع الوقود في فتيلة القنديل .</a:t>
            </a:r>
            <a:endParaRPr lang="en-US" sz="2300" dirty="0">
              <a:cs typeface="PT Bold Heading" pitchFamily="2" charset="-78"/>
            </a:endParaRPr>
          </a:p>
        </p:txBody>
      </p:sp>
      <p:sp>
        <p:nvSpPr>
          <p:cNvPr id="3" name="Rectangle 12"/>
          <p:cNvSpPr>
            <a:spLocks noChangeArrowheads="1"/>
          </p:cNvSpPr>
          <p:nvPr/>
        </p:nvSpPr>
        <p:spPr bwMode="auto">
          <a:xfrm>
            <a:off x="4643438" y="357166"/>
            <a:ext cx="3983810" cy="523220"/>
          </a:xfrm>
          <a:prstGeom prst="rect">
            <a:avLst/>
          </a:prstGeom>
          <a:noFill/>
          <a:ln w="9525">
            <a:noFill/>
            <a:miter lim="800000"/>
            <a:headEnd/>
            <a:tailEnd/>
          </a:ln>
          <a:effectLst/>
        </p:spPr>
        <p:txBody>
          <a:bodyPr wrap="square" anchor="ctr">
            <a:spAutoFit/>
          </a:bodyPr>
          <a:lstStyle/>
          <a:p>
            <a:pPr algn="justLow"/>
            <a:r>
              <a:rPr lang="ar-SA" sz="2700" dirty="0" smtClean="0">
                <a:solidFill>
                  <a:schemeClr val="accent2">
                    <a:lumMod val="75000"/>
                  </a:schemeClr>
                </a:solidFill>
                <a:cs typeface="PT Bold Heading" pitchFamily="2" charset="-78"/>
              </a:rPr>
              <a:t>أمثلة على الخاصية الشعرية :</a:t>
            </a:r>
            <a:endParaRPr lang="en-US" sz="2700" dirty="0">
              <a:solidFill>
                <a:schemeClr val="accent2">
                  <a:lumMod val="75000"/>
                </a:schemeClr>
              </a:solidFill>
              <a:cs typeface="PT Bold Heading" pitchFamily="2" charset="-78"/>
            </a:endParaRPr>
          </a:p>
        </p:txBody>
      </p:sp>
      <p:sp>
        <p:nvSpPr>
          <p:cNvPr id="5" name="Rectangle 12"/>
          <p:cNvSpPr>
            <a:spLocks noChangeArrowheads="1"/>
          </p:cNvSpPr>
          <p:nvPr/>
        </p:nvSpPr>
        <p:spPr bwMode="auto">
          <a:xfrm>
            <a:off x="5072066" y="3714752"/>
            <a:ext cx="3555182" cy="1154162"/>
          </a:xfrm>
          <a:prstGeom prst="rect">
            <a:avLst/>
          </a:prstGeom>
          <a:noFill/>
          <a:ln w="9525">
            <a:noFill/>
            <a:miter lim="800000"/>
            <a:headEnd/>
            <a:tailEnd/>
          </a:ln>
          <a:effectLst/>
        </p:spPr>
        <p:txBody>
          <a:bodyPr wrap="square" anchor="ctr">
            <a:spAutoFit/>
          </a:bodyPr>
          <a:lstStyle/>
          <a:p>
            <a:pPr algn="justLow"/>
            <a:r>
              <a:rPr lang="ar-SA" sz="2300" dirty="0" smtClean="0">
                <a:cs typeface="PT Bold Heading" pitchFamily="2" charset="-78"/>
              </a:rPr>
              <a:t>* ارتفاع الماء من أسفل التربـة .</a:t>
            </a:r>
          </a:p>
          <a:p>
            <a:pPr algn="justLow"/>
            <a:endParaRPr lang="ar-SA" sz="2300" dirty="0" smtClean="0">
              <a:cs typeface="PT Bold Heading" pitchFamily="2" charset="-78"/>
            </a:endParaRPr>
          </a:p>
          <a:p>
            <a:pPr algn="justLow"/>
            <a:r>
              <a:rPr lang="ar-SA" sz="2300" dirty="0" smtClean="0">
                <a:cs typeface="PT Bold Heading" pitchFamily="2" charset="-78"/>
              </a:rPr>
              <a:t>* ارتفاع الماء في جذور النباتات .</a:t>
            </a:r>
            <a:endParaRPr lang="en-US" sz="2300" dirty="0" smtClean="0">
              <a:cs typeface="PT Bold Heading" pitchFamily="2" charset="-78"/>
            </a:endParaRPr>
          </a:p>
        </p:txBody>
      </p:sp>
      <p:pic>
        <p:nvPicPr>
          <p:cNvPr id="23553" name="Picture 1" descr="ANd9GcT9GQdttSa5iN__Ywi7_jCzCXISSfl1i7MhXM0nv3nHXGCvIU_a"/>
          <p:cNvPicPr>
            <a:picLocks noChangeAspect="1" noChangeArrowheads="1"/>
          </p:cNvPicPr>
          <p:nvPr/>
        </p:nvPicPr>
        <p:blipFill>
          <a:blip r:embed="rId3">
            <a:clrChange>
              <a:clrFrom>
                <a:srgbClr val="FFFFFF"/>
              </a:clrFrom>
              <a:clrTo>
                <a:srgbClr val="FFFFFF">
                  <a:alpha val="0"/>
                </a:srgbClr>
              </a:clrTo>
            </a:clrChange>
            <a:lum bright="-10000"/>
          </a:blip>
          <a:srcRect/>
          <a:stretch>
            <a:fillRect/>
          </a:stretch>
        </p:blipFill>
        <p:spPr bwMode="auto">
          <a:xfrm>
            <a:off x="1500166" y="3071810"/>
            <a:ext cx="3283303" cy="3327474"/>
          </a:xfrm>
          <a:prstGeom prst="rect">
            <a:avLst/>
          </a:prstGeom>
          <a:noFill/>
          <a:ln w="9525">
            <a:noFill/>
            <a:miter lim="800000"/>
            <a:headEnd/>
            <a:tailEnd/>
          </a:ln>
        </p:spPr>
      </p:pic>
      <p:pic>
        <p:nvPicPr>
          <p:cNvPr id="37890" name="Picture 2" descr="http://www.myqalqilia.com/qandeel.jpg"/>
          <p:cNvPicPr>
            <a:picLocks noChangeAspect="1" noChangeArrowheads="1"/>
          </p:cNvPicPr>
          <p:nvPr/>
        </p:nvPicPr>
        <p:blipFill>
          <a:blip r:embed="rId4"/>
          <a:srcRect r="46619"/>
          <a:stretch>
            <a:fillRect/>
          </a:stretch>
        </p:blipFill>
        <p:spPr bwMode="auto">
          <a:xfrm>
            <a:off x="3000364" y="642918"/>
            <a:ext cx="1428760" cy="2043111"/>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7890"/>
                                        </p:tgtEl>
                                        <p:attrNameLst>
                                          <p:attrName>style.visibility</p:attrName>
                                        </p:attrNameLst>
                                      </p:cBhvr>
                                      <p:to>
                                        <p:strVal val="visible"/>
                                      </p:to>
                                    </p:set>
                                    <p:animEffect transition="in" filter="dissolve">
                                      <p:cBhvr>
                                        <p:cTn id="14" dur="500"/>
                                        <p:tgtEl>
                                          <p:spTgt spid="37890"/>
                                        </p:tgtEl>
                                      </p:cBhvr>
                                    </p:animEffect>
                                  </p:childTnLst>
                                </p:cTn>
                              </p:par>
                            </p:childTnLst>
                          </p:cTn>
                        </p:par>
                        <p:par>
                          <p:cTn id="15" fill="hold">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500"/>
                            </p:stCondLst>
                            <p:childTnLst>
                              <p:par>
                                <p:cTn id="30" presetID="4" presetClass="entr" presetSubtype="16" fill="hold" nodeType="afterEffect">
                                  <p:stCondLst>
                                    <p:cond delay="0"/>
                                  </p:stCondLst>
                                  <p:childTnLst>
                                    <p:set>
                                      <p:cBhvr>
                                        <p:cTn id="31" dur="1" fill="hold">
                                          <p:stCondLst>
                                            <p:cond delay="0"/>
                                          </p:stCondLst>
                                        </p:cTn>
                                        <p:tgtEl>
                                          <p:spTgt spid="23553"/>
                                        </p:tgtEl>
                                        <p:attrNameLst>
                                          <p:attrName>style.visibility</p:attrName>
                                        </p:attrNameLst>
                                      </p:cBhvr>
                                      <p:to>
                                        <p:strVal val="visible"/>
                                      </p:to>
                                    </p:set>
                                    <p:animEffect transition="in" filter="box(in)">
                                      <p:cBhvr>
                                        <p:cTn id="32"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خاصية الشعرية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7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3929058" y="600056"/>
            <a:ext cx="3786214" cy="1569660"/>
          </a:xfrm>
          <a:prstGeom prst="rect">
            <a:avLst/>
          </a:prstGeom>
          <a:noFill/>
        </p:spPr>
        <p:txBody>
          <a:bodyPr wrap="square" rtlCol="1">
            <a:spAutoFit/>
          </a:bodyPr>
          <a:lstStyle/>
          <a:p>
            <a:pPr algn="ctr"/>
            <a:r>
              <a:rPr lang="ar-SA" sz="4800" b="1" dirty="0" smtClean="0">
                <a:ln w="12700">
                  <a:solidFill>
                    <a:schemeClr val="tx1"/>
                  </a:solidFill>
                  <a:prstDash val="solid"/>
                </a:ln>
                <a:solidFill>
                  <a:schemeClr val="accent3">
                    <a:lumMod val="20000"/>
                    <a:lumOff val="80000"/>
                  </a:schemeClr>
                </a:solidFill>
                <a:effectLst>
                  <a:outerShdw blurRad="41275" dist="20320" dir="1800000" algn="tl" rotWithShape="0">
                    <a:srgbClr val="000000">
                      <a:alpha val="40000"/>
                    </a:srgbClr>
                  </a:outerShdw>
                </a:effectLst>
                <a:cs typeface="PT Bold Heading" pitchFamily="2" charset="-78"/>
              </a:rPr>
              <a:t>التبخـــــر </a:t>
            </a:r>
          </a:p>
          <a:p>
            <a:pPr algn="ctr"/>
            <a:r>
              <a:rPr lang="ar-SA" sz="4800" b="1" dirty="0" smtClean="0">
                <a:ln w="12700">
                  <a:solidFill>
                    <a:schemeClr val="tx1"/>
                  </a:solidFill>
                  <a:prstDash val="solid"/>
                </a:ln>
                <a:solidFill>
                  <a:schemeClr val="accent3">
                    <a:lumMod val="20000"/>
                    <a:lumOff val="80000"/>
                  </a:schemeClr>
                </a:solidFill>
                <a:effectLst>
                  <a:outerShdw blurRad="41275" dist="20320" dir="1800000" algn="tl" rotWithShape="0">
                    <a:srgbClr val="000000">
                      <a:alpha val="40000"/>
                    </a:srgbClr>
                  </a:outerShdw>
                </a:effectLst>
                <a:cs typeface="PT Bold Heading" pitchFamily="2" charset="-78"/>
              </a:rPr>
              <a:t>والتكاثــف</a:t>
            </a:r>
            <a:endParaRPr lang="ar-SA" sz="4800" b="1" dirty="0">
              <a:ln w="12700">
                <a:solidFill>
                  <a:schemeClr val="tx1"/>
                </a:solidFill>
                <a:prstDash val="solid"/>
              </a:ln>
              <a:solidFill>
                <a:schemeClr val="accent3">
                  <a:lumMod val="20000"/>
                  <a:lumOff val="80000"/>
                </a:schemeClr>
              </a:solidFill>
              <a:effectLst>
                <a:outerShdw blurRad="41275" dist="20320" dir="1800000" algn="tl" rotWithShape="0">
                  <a:srgbClr val="000000">
                    <a:alpha val="40000"/>
                  </a:srgbClr>
                </a:outerShdw>
              </a:effectLst>
              <a:cs typeface="PT Bold Heading" pitchFamily="2" charset="-78"/>
            </a:endParaRPr>
          </a:p>
        </p:txBody>
      </p:sp>
      <p:sp>
        <p:nvSpPr>
          <p:cNvPr id="3" name="Rectangle 12"/>
          <p:cNvSpPr>
            <a:spLocks noChangeArrowheads="1"/>
          </p:cNvSpPr>
          <p:nvPr/>
        </p:nvSpPr>
        <p:spPr bwMode="auto">
          <a:xfrm>
            <a:off x="609280" y="2766009"/>
            <a:ext cx="8106124" cy="1877437"/>
          </a:xfrm>
          <a:prstGeom prst="rect">
            <a:avLst/>
          </a:prstGeom>
          <a:noFill/>
          <a:ln w="9525">
            <a:noFill/>
            <a:miter lim="800000"/>
            <a:headEnd/>
            <a:tailEnd/>
          </a:ln>
          <a:effectLst/>
        </p:spPr>
        <p:txBody>
          <a:bodyPr wrap="square" anchor="ctr">
            <a:spAutoFit/>
          </a:bodyPr>
          <a:lstStyle/>
          <a:p>
            <a:pPr algn="justLow"/>
            <a:r>
              <a:rPr lang="ar-SA" sz="2800" dirty="0" smtClean="0">
                <a:ln>
                  <a:solidFill>
                    <a:schemeClr val="bg1"/>
                  </a:solidFill>
                </a:ln>
                <a:effectLst>
                  <a:outerShdw blurRad="38100" dist="38100" dir="2700000" algn="tl">
                    <a:srgbClr val="000000">
                      <a:alpha val="43137"/>
                    </a:srgbClr>
                  </a:outerShdw>
                </a:effectLst>
                <a:cs typeface="PT Bold Heading" pitchFamily="2" charset="-78"/>
              </a:rPr>
              <a:t>تتحرك جزيئات السائل بسرعات عشوائية , وإذا استطاعت الجزيئات المتحركة بسرعة أن تنفذ خلال الطبقة السطحية فإنها ستنفذ من السائل ولكن وجود قوة التماسك على السطح يعيق ذلك..فلا تفلت إلا الجزيئات التي لها طاقة أكبر.. </a:t>
            </a:r>
            <a:r>
              <a:rPr lang="en-US" sz="2800" dirty="0" smtClean="0">
                <a:ln>
                  <a:solidFill>
                    <a:schemeClr val="bg1"/>
                  </a:solidFill>
                </a:ln>
                <a:effectLst>
                  <a:outerShdw blurRad="38100" dist="38100" dir="2700000" algn="tl">
                    <a:srgbClr val="000000">
                      <a:alpha val="43137"/>
                    </a:srgbClr>
                  </a:outerShdw>
                </a:effectLst>
                <a:cs typeface="PT Bold Heading" pitchFamily="2" charset="-78"/>
              </a:rPr>
              <a:t> </a:t>
            </a:r>
            <a:endParaRPr lang="en-US" sz="2800" dirty="0">
              <a:ln>
                <a:solidFill>
                  <a:schemeClr val="bg1"/>
                </a:solidFill>
              </a:ln>
              <a:effectLst>
                <a:outerShdw blurRad="38100" dist="38100" dir="2700000" algn="tl">
                  <a:srgbClr val="000000">
                    <a:alpha val="43137"/>
                  </a:srgbClr>
                </a:outerShdw>
              </a:effectLst>
              <a:cs typeface="PT Bold Heading" pitchFamily="2" charset="-78"/>
            </a:endParaRPr>
          </a:p>
        </p:txBody>
      </p:sp>
      <p:sp>
        <p:nvSpPr>
          <p:cNvPr id="4" name="Rectangle 12"/>
          <p:cNvSpPr>
            <a:spLocks noChangeArrowheads="1"/>
          </p:cNvSpPr>
          <p:nvPr/>
        </p:nvSpPr>
        <p:spPr bwMode="auto">
          <a:xfrm>
            <a:off x="1857356" y="5143512"/>
            <a:ext cx="6609916" cy="1015663"/>
          </a:xfrm>
          <a:prstGeom prst="rect">
            <a:avLst/>
          </a:prstGeom>
          <a:noFill/>
          <a:ln w="9525">
            <a:noFill/>
            <a:miter lim="800000"/>
            <a:headEnd/>
            <a:tailEnd/>
          </a:ln>
          <a:effectLst/>
        </p:spPr>
        <p:txBody>
          <a:bodyPr wrap="square" anchor="ctr">
            <a:spAutoFit/>
          </a:bodyPr>
          <a:lstStyle/>
          <a:p>
            <a:pPr algn="justLow"/>
            <a:r>
              <a:rPr lang="ar-SA" sz="3200" dirty="0" smtClean="0">
                <a:ln>
                  <a:solidFill>
                    <a:schemeClr val="bg1"/>
                  </a:solidFill>
                </a:ln>
                <a:solidFill>
                  <a:srgbClr val="663300"/>
                </a:solidFill>
                <a:cs typeface="PT Bold Heading" pitchFamily="2" charset="-78"/>
              </a:rPr>
              <a:t>التبخـــر</a:t>
            </a:r>
            <a:r>
              <a:rPr lang="ar-SA" sz="3200" dirty="0" smtClean="0">
                <a:ln>
                  <a:solidFill>
                    <a:schemeClr val="bg1"/>
                  </a:solidFill>
                </a:ln>
                <a:solidFill>
                  <a:srgbClr val="C00000"/>
                </a:solidFill>
                <a:cs typeface="PT Bold Heading" pitchFamily="2" charset="-78"/>
              </a:rPr>
              <a:t> </a:t>
            </a:r>
            <a:r>
              <a:rPr lang="ar-SA" sz="2800" dirty="0" smtClean="0">
                <a:ln>
                  <a:solidFill>
                    <a:schemeClr val="bg1"/>
                  </a:solidFill>
                </a:ln>
                <a:solidFill>
                  <a:srgbClr val="C00000"/>
                </a:solidFill>
                <a:cs typeface="PT Bold Heading" pitchFamily="2" charset="-78"/>
              </a:rPr>
              <a:t>:</a:t>
            </a:r>
          </a:p>
          <a:p>
            <a:pPr algn="justLow"/>
            <a:r>
              <a:rPr lang="ar-SA" sz="2800" b="1" dirty="0" smtClean="0">
                <a:ln>
                  <a:solidFill>
                    <a:schemeClr val="bg1"/>
                  </a:solidFill>
                </a:ln>
                <a:cs typeface="PT Bold Heading" pitchFamily="2" charset="-78"/>
              </a:rPr>
              <a:t>  هو هروب الجزيئات من سطح السائل..</a:t>
            </a:r>
            <a:endParaRPr lang="en-US" sz="2800" b="1" dirty="0">
              <a:ln>
                <a:solidFill>
                  <a:schemeClr val="bg1"/>
                </a:solidFill>
              </a:ln>
              <a:cs typeface="PT Bold Heading" pitchFamily="2" charset="-78"/>
            </a:endParaRPr>
          </a:p>
        </p:txBody>
      </p:sp>
      <p:pic>
        <p:nvPicPr>
          <p:cNvPr id="36865" name="Picture 1" descr="evaporation-proces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28662" y="4654861"/>
            <a:ext cx="1857388" cy="1931683"/>
          </a:xfrm>
          <a:prstGeom prst="rect">
            <a:avLst/>
          </a:prstGeom>
          <a:noFill/>
          <a:ln w="9525">
            <a:noFill/>
            <a:miter lim="800000"/>
            <a:headEnd/>
            <a:tailEnd/>
          </a:ln>
        </p:spPr>
      </p:pic>
      <p:pic>
        <p:nvPicPr>
          <p:cNvPr id="36866" name="Picture 2" descr="Evaporation+and+condensation"/>
          <p:cNvPicPr>
            <a:picLocks noChangeAspect="1" noChangeArrowheads="1"/>
          </p:cNvPicPr>
          <p:nvPr/>
        </p:nvPicPr>
        <p:blipFill>
          <a:blip r:embed="rId4"/>
          <a:srcRect b="6320"/>
          <a:stretch>
            <a:fillRect/>
          </a:stretch>
        </p:blipFill>
        <p:spPr bwMode="auto">
          <a:xfrm>
            <a:off x="1857356" y="357166"/>
            <a:ext cx="2428892" cy="2081908"/>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36866"/>
                                        </p:tgtEl>
                                        <p:attrNameLst>
                                          <p:attrName>style.visibility</p:attrName>
                                        </p:attrNameLst>
                                      </p:cBhvr>
                                      <p:to>
                                        <p:strVal val="visible"/>
                                      </p:to>
                                    </p:set>
                                    <p:anim calcmode="lin" valueType="num">
                                      <p:cBhvr>
                                        <p:cTn id="14" dur="1000" fill="hold"/>
                                        <p:tgtEl>
                                          <p:spTgt spid="36866"/>
                                        </p:tgtEl>
                                        <p:attrNameLst>
                                          <p:attrName>ppt_w</p:attrName>
                                        </p:attrNameLst>
                                      </p:cBhvr>
                                      <p:tavLst>
                                        <p:tav tm="0">
                                          <p:val>
                                            <p:strVal val="#ppt_w*0.70"/>
                                          </p:val>
                                        </p:tav>
                                        <p:tav tm="100000">
                                          <p:val>
                                            <p:strVal val="#ppt_w"/>
                                          </p:val>
                                        </p:tav>
                                      </p:tavLst>
                                    </p:anim>
                                    <p:anim calcmode="lin" valueType="num">
                                      <p:cBhvr>
                                        <p:cTn id="15" dur="1000" fill="hold"/>
                                        <p:tgtEl>
                                          <p:spTgt spid="36866"/>
                                        </p:tgtEl>
                                        <p:attrNameLst>
                                          <p:attrName>ppt_h</p:attrName>
                                        </p:attrNameLst>
                                      </p:cBhvr>
                                      <p:tavLst>
                                        <p:tav tm="0">
                                          <p:val>
                                            <p:strVal val="#ppt_h"/>
                                          </p:val>
                                        </p:tav>
                                        <p:tav tm="100000">
                                          <p:val>
                                            <p:strVal val="#ppt_h"/>
                                          </p:val>
                                        </p:tav>
                                      </p:tavLst>
                                    </p:anim>
                                    <p:animEffect transition="in" filter="fade">
                                      <p:cBhvr>
                                        <p:cTn id="16" dur="1000"/>
                                        <p:tgtEl>
                                          <p:spTgt spid="36866"/>
                                        </p:tgtEl>
                                      </p:cBhvr>
                                    </p:animEffect>
                                  </p:childTnLst>
                                </p:cTn>
                              </p:par>
                            </p:childTnLst>
                          </p:cTn>
                        </p:par>
                        <p:par>
                          <p:cTn id="17" fill="hold">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gtEl>
                                        <p:attrNameLst>
                                          <p:attrName>ppt_y</p:attrName>
                                        </p:attrNameLst>
                                      </p:cBhvr>
                                      <p:tavLst>
                                        <p:tav tm="0" fmla="#ppt_y+(sin(-2*pi*(1-$))*-#ppt_x+cos(-2*pi*(1-$))*(1-#ppt_y))*(1-$)">
                                          <p:val>
                                            <p:fltVal val="0"/>
                                          </p:val>
                                        </p:tav>
                                        <p:tav tm="100000">
                                          <p:val>
                                            <p:fltVal val="1"/>
                                          </p:val>
                                        </p:tav>
                                      </p:tavLst>
                                    </p:anim>
                                  </p:childTnLst>
                                </p:cTn>
                              </p:par>
                              <p:par>
                                <p:cTn id="24" presetID="9" presetClass="entr" presetSubtype="0" fill="hold" nodeType="withEffect">
                                  <p:stCondLst>
                                    <p:cond delay="0"/>
                                  </p:stCondLst>
                                  <p:childTnLst>
                                    <p:set>
                                      <p:cBhvr>
                                        <p:cTn id="25" dur="1" fill="hold">
                                          <p:stCondLst>
                                            <p:cond delay="0"/>
                                          </p:stCondLst>
                                        </p:cTn>
                                        <p:tgtEl>
                                          <p:spTgt spid="36865"/>
                                        </p:tgtEl>
                                        <p:attrNameLst>
                                          <p:attrName>style.visibility</p:attrName>
                                        </p:attrNameLst>
                                      </p:cBhvr>
                                      <p:to>
                                        <p:strVal val="visible"/>
                                      </p:to>
                                    </p:set>
                                    <p:animEffect transition="in" filter="dissolve">
                                      <p:cBhvr>
                                        <p:cTn id="26" dur="500"/>
                                        <p:tgtEl>
                                          <p:spTgt spid="36865"/>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928926" y="285728"/>
            <a:ext cx="5514651" cy="430887"/>
          </a:xfrm>
          <a:prstGeom prst="rect">
            <a:avLst/>
          </a:prstGeom>
        </p:spPr>
        <p:txBody>
          <a:bodyPr wrap="none">
            <a:spAutoFit/>
          </a:bodyPr>
          <a:lstStyle/>
          <a:p>
            <a:pPr algn="justLow"/>
            <a:r>
              <a:rPr lang="ar-SA" sz="2200" dirty="0" smtClean="0">
                <a:solidFill>
                  <a:schemeClr val="accent5">
                    <a:lumMod val="75000"/>
                  </a:schemeClr>
                </a:solidFill>
                <a:cs typeface="PT Bold Heading" pitchFamily="2" charset="-78"/>
              </a:rPr>
              <a:t>يقترح أن يمسح الطفل بقطعة إسفنج مبللة بالكحول ؟</a:t>
            </a:r>
            <a:endParaRPr lang="ar-SA" sz="2200" dirty="0">
              <a:solidFill>
                <a:schemeClr val="accent5">
                  <a:lumMod val="75000"/>
                </a:schemeClr>
              </a:solidFill>
              <a:cs typeface="PT Bold Heading" pitchFamily="2" charset="-78"/>
            </a:endParaRPr>
          </a:p>
        </p:txBody>
      </p:sp>
      <p:sp>
        <p:nvSpPr>
          <p:cNvPr id="21505" name="Rectangle 1"/>
          <p:cNvSpPr>
            <a:spLocks noChangeArrowheads="1"/>
          </p:cNvSpPr>
          <p:nvPr/>
        </p:nvSpPr>
        <p:spPr bwMode="auto">
          <a:xfrm>
            <a:off x="1357290" y="785794"/>
            <a:ext cx="707236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000000"/>
                </a:solidFill>
                <a:effectLst/>
                <a:latin typeface="Arial" pitchFamily="34" charset="0"/>
                <a:ea typeface="Times New Roman" pitchFamily="18" charset="0"/>
                <a:cs typeface="PT Bold Heading" pitchFamily="2" charset="-78"/>
              </a:rPr>
              <a:t>لأن الكحول من السوائل المتطايرة وحتى يتبخر يحتاج لدرجة حرارة يمتصها من حرارة الطفل .</a:t>
            </a:r>
            <a:endParaRPr kumimoji="0" lang="ar-SA" sz="2200" b="0" i="0" u="none" strike="noStrike" cap="none" normalizeH="0" baseline="0" dirty="0" smtClean="0">
              <a:ln>
                <a:noFill/>
              </a:ln>
              <a:solidFill>
                <a:schemeClr val="tx1"/>
              </a:solidFill>
              <a:effectLst/>
              <a:latin typeface="Arial" pitchFamily="34" charset="0"/>
              <a:cs typeface="PT Bold Heading" pitchFamily="2" charset="-78"/>
            </a:endParaRPr>
          </a:p>
        </p:txBody>
      </p:sp>
      <p:sp>
        <p:nvSpPr>
          <p:cNvPr id="5" name="Rectangle 12"/>
          <p:cNvSpPr>
            <a:spLocks noChangeArrowheads="1"/>
          </p:cNvSpPr>
          <p:nvPr/>
        </p:nvSpPr>
        <p:spPr bwMode="auto">
          <a:xfrm>
            <a:off x="1357290" y="2500306"/>
            <a:ext cx="5214974" cy="1446550"/>
          </a:xfrm>
          <a:prstGeom prst="rect">
            <a:avLst/>
          </a:prstGeom>
          <a:noFill/>
          <a:ln w="9525">
            <a:noFill/>
            <a:miter lim="800000"/>
            <a:headEnd/>
            <a:tailEnd/>
          </a:ln>
          <a:effectLst/>
        </p:spPr>
        <p:txBody>
          <a:bodyPr wrap="square" anchor="ctr">
            <a:spAutoFit/>
          </a:bodyPr>
          <a:lstStyle/>
          <a:p>
            <a:pPr algn="justLow"/>
            <a:r>
              <a:rPr lang="ar-SA" sz="2200" dirty="0" smtClean="0">
                <a:cs typeface="PT Bold Heading" pitchFamily="2" charset="-78"/>
              </a:rPr>
              <a:t>* لعملية التبخر أثر في خفض الحرارة( التبريد) .</a:t>
            </a:r>
          </a:p>
          <a:p>
            <a:pPr algn="justLow"/>
            <a:r>
              <a:rPr lang="ar-SA" sz="2200" dirty="0" smtClean="0">
                <a:cs typeface="PT Bold Heading" pitchFamily="2" charset="-78"/>
              </a:rPr>
              <a:t>*عندما يفرز الجسم عرقا ويتبخر نشعر بالبرودة,وتبخر بركة صغيرة يؤدي لتبريد الماء المتبقي</a:t>
            </a:r>
            <a:r>
              <a:rPr lang="ar-SA" sz="2200" dirty="0">
                <a:cs typeface="PT Bold Heading" pitchFamily="2" charset="-78"/>
              </a:rPr>
              <a:t> </a:t>
            </a:r>
            <a:r>
              <a:rPr lang="ar-SA" sz="2200" dirty="0" smtClean="0">
                <a:cs typeface="PT Bold Heading" pitchFamily="2" charset="-78"/>
              </a:rPr>
              <a:t>.</a:t>
            </a:r>
            <a:endParaRPr lang="en-US" sz="2200" dirty="0" smtClean="0">
              <a:cs typeface="PT Bold Heading" pitchFamily="2" charset="-78"/>
            </a:endParaRPr>
          </a:p>
        </p:txBody>
      </p:sp>
      <p:sp>
        <p:nvSpPr>
          <p:cNvPr id="7" name="Rectangle 12"/>
          <p:cNvSpPr>
            <a:spLocks noChangeArrowheads="1"/>
          </p:cNvSpPr>
          <p:nvPr/>
        </p:nvSpPr>
        <p:spPr bwMode="auto">
          <a:xfrm>
            <a:off x="1071538" y="5500702"/>
            <a:ext cx="6912768" cy="430887"/>
          </a:xfrm>
          <a:prstGeom prst="rect">
            <a:avLst/>
          </a:prstGeom>
          <a:noFill/>
          <a:ln w="9525">
            <a:noFill/>
            <a:miter lim="800000"/>
            <a:headEnd/>
            <a:tailEnd/>
          </a:ln>
          <a:effectLst/>
        </p:spPr>
        <p:txBody>
          <a:bodyPr wrap="square" anchor="ctr">
            <a:spAutoFit/>
          </a:bodyPr>
          <a:lstStyle/>
          <a:p>
            <a:pPr algn="ctr"/>
            <a:r>
              <a:rPr lang="ar-SA" sz="2200" dirty="0" smtClean="0">
                <a:ln>
                  <a:solidFill>
                    <a:schemeClr val="tx1"/>
                  </a:solidFill>
                </a:ln>
                <a:solidFill>
                  <a:schemeClr val="accent5">
                    <a:lumMod val="50000"/>
                  </a:schemeClr>
                </a:solidFill>
                <a:cs typeface="PT Bold Heading" pitchFamily="2" charset="-78"/>
              </a:rPr>
              <a:t>* السوائل التي تتبخر بسرعة تسمى سوائل متطايرة ..</a:t>
            </a:r>
            <a:endParaRPr lang="en-US" sz="2200" dirty="0">
              <a:ln>
                <a:solidFill>
                  <a:schemeClr val="tx1"/>
                </a:solidFill>
              </a:ln>
              <a:solidFill>
                <a:schemeClr val="accent5">
                  <a:lumMod val="50000"/>
                </a:schemeClr>
              </a:solidFill>
              <a:cs typeface="PT Bold Heading" pitchFamily="2" charset="-78"/>
            </a:endParaRPr>
          </a:p>
        </p:txBody>
      </p:sp>
      <p:sp>
        <p:nvSpPr>
          <p:cNvPr id="8" name="Rectangle 12"/>
          <p:cNvSpPr>
            <a:spLocks noChangeArrowheads="1"/>
          </p:cNvSpPr>
          <p:nvPr/>
        </p:nvSpPr>
        <p:spPr bwMode="auto">
          <a:xfrm>
            <a:off x="2714612" y="4357694"/>
            <a:ext cx="4912504" cy="461665"/>
          </a:xfrm>
          <a:prstGeom prst="rect">
            <a:avLst/>
          </a:prstGeom>
          <a:noFill/>
          <a:ln w="9525">
            <a:noFill/>
            <a:miter lim="800000"/>
            <a:headEnd/>
            <a:tailEnd/>
          </a:ln>
          <a:effectLst/>
        </p:spPr>
        <p:txBody>
          <a:bodyPr wrap="square" anchor="ctr">
            <a:spAutoFit/>
          </a:bodyPr>
          <a:lstStyle/>
          <a:p>
            <a:pPr algn="justLow"/>
            <a:r>
              <a:rPr lang="ar-SA" sz="2400" b="1" dirty="0" err="1" smtClean="0">
                <a:solidFill>
                  <a:srgbClr val="996633"/>
                </a:solidFill>
                <a:cs typeface="PT Bold Heading" pitchFamily="2" charset="-78"/>
              </a:rPr>
              <a:t>التعرق</a:t>
            </a:r>
            <a:r>
              <a:rPr lang="ar-SA" sz="2400" b="1" dirty="0" smtClean="0">
                <a:solidFill>
                  <a:srgbClr val="996633"/>
                </a:solidFill>
                <a:cs typeface="PT Bold Heading" pitchFamily="2" charset="-78"/>
              </a:rPr>
              <a:t> :</a:t>
            </a:r>
            <a:r>
              <a:rPr lang="ar-SA" sz="2200" b="1" dirty="0" smtClean="0">
                <a:solidFill>
                  <a:srgbClr val="00B050"/>
                </a:solidFill>
                <a:cs typeface="PT Bold Heading" pitchFamily="2" charset="-78"/>
              </a:rPr>
              <a:t> </a:t>
            </a:r>
            <a:r>
              <a:rPr lang="ar-SA" sz="2200" dirty="0" smtClean="0">
                <a:cs typeface="PT Bold Heading" pitchFamily="2" charset="-78"/>
              </a:rPr>
              <a:t>هو آلية التبريد في جسم الإنسان .</a:t>
            </a:r>
            <a:endParaRPr lang="en-US" sz="2200" dirty="0">
              <a:cs typeface="PT Bold Heading" pitchFamily="2" charset="-78"/>
            </a:endParaRPr>
          </a:p>
        </p:txBody>
      </p:sp>
      <p:sp>
        <p:nvSpPr>
          <p:cNvPr id="9" name="مستطيل 8"/>
          <p:cNvSpPr/>
          <p:nvPr/>
        </p:nvSpPr>
        <p:spPr>
          <a:xfrm>
            <a:off x="2857488" y="1785926"/>
            <a:ext cx="2483372" cy="584775"/>
          </a:xfrm>
          <a:prstGeom prst="rect">
            <a:avLst/>
          </a:prstGeom>
        </p:spPr>
        <p:txBody>
          <a:bodyPr wrap="none">
            <a:spAutoFit/>
          </a:bodyPr>
          <a:lstStyle/>
          <a:p>
            <a:pPr algn="justLow"/>
            <a:r>
              <a:rPr lang="ar-SA" sz="3200" dirty="0" smtClean="0">
                <a:solidFill>
                  <a:srgbClr val="C00000"/>
                </a:solidFill>
                <a:cs typeface="PT Bold Heading" pitchFamily="2" charset="-78"/>
              </a:rPr>
              <a:t>التبريد بالتبخر</a:t>
            </a:r>
            <a:endParaRPr lang="ar-SA" sz="3200" dirty="0">
              <a:solidFill>
                <a:srgbClr val="C00000"/>
              </a:solidFill>
              <a:cs typeface="PT Bold Heading" pitchFamily="2" charset="-78"/>
            </a:endParaRPr>
          </a:p>
        </p:txBody>
      </p:sp>
      <p:pic>
        <p:nvPicPr>
          <p:cNvPr id="35841" name="Picture 1" descr="MC3-Dry-air-in-Cool-air-out-eng-arabic"/>
          <p:cNvPicPr>
            <a:picLocks noChangeAspect="1" noChangeArrowheads="1"/>
          </p:cNvPicPr>
          <p:nvPr/>
        </p:nvPicPr>
        <p:blipFill>
          <a:blip r:embed="rId3"/>
          <a:srcRect/>
          <a:stretch>
            <a:fillRect/>
          </a:stretch>
        </p:blipFill>
        <p:spPr bwMode="auto">
          <a:xfrm>
            <a:off x="6715140" y="2071678"/>
            <a:ext cx="2214578" cy="1560098"/>
          </a:xfrm>
          <a:prstGeom prst="rect">
            <a:avLst/>
          </a:prstGeom>
          <a:noFill/>
          <a:ln w="9525">
            <a:noFill/>
            <a:miter lim="800000"/>
            <a:headEnd/>
            <a:tailEnd/>
          </a:ln>
        </p:spPr>
      </p:pic>
      <p:pic>
        <p:nvPicPr>
          <p:cNvPr id="35842" name="Picture 2" descr="sw6"/>
          <p:cNvPicPr>
            <a:picLocks noChangeAspect="1" noChangeArrowheads="1"/>
          </p:cNvPicPr>
          <p:nvPr/>
        </p:nvPicPr>
        <p:blipFill>
          <a:blip r:embed="rId4"/>
          <a:srcRect/>
          <a:stretch>
            <a:fillRect/>
          </a:stretch>
        </p:blipFill>
        <p:spPr bwMode="auto">
          <a:xfrm>
            <a:off x="1357290" y="3714752"/>
            <a:ext cx="1500166" cy="1500166"/>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5" presetClass="entr" presetSubtype="0" fill="hold" grpId="0" nodeType="afterEffect">
                                  <p:stCondLst>
                                    <p:cond delay="0"/>
                                  </p:stCondLst>
                                  <p:iterate type="wd">
                                    <p:tmPct val="10000"/>
                                  </p:iterate>
                                  <p:childTnLst>
                                    <p:set>
                                      <p:cBhvr>
                                        <p:cTn id="14" dur="1" fill="hold">
                                          <p:stCondLst>
                                            <p:cond delay="0"/>
                                          </p:stCondLst>
                                        </p:cTn>
                                        <p:tgtEl>
                                          <p:spTgt spid="21505"/>
                                        </p:tgtEl>
                                        <p:attrNameLst>
                                          <p:attrName>style.visibility</p:attrName>
                                        </p:attrNameLst>
                                      </p:cBhvr>
                                      <p:to>
                                        <p:strVal val="visible"/>
                                      </p:to>
                                    </p:set>
                                    <p:anim calcmode="lin" valueType="num">
                                      <p:cBhvr>
                                        <p:cTn id="15" dur="1000" fill="hold"/>
                                        <p:tgtEl>
                                          <p:spTgt spid="21505"/>
                                        </p:tgtEl>
                                        <p:attrNameLst>
                                          <p:attrName>ppt_w</p:attrName>
                                        </p:attrNameLst>
                                      </p:cBhvr>
                                      <p:tavLst>
                                        <p:tav tm="0">
                                          <p:val>
                                            <p:strVal val="#ppt_w*0.70"/>
                                          </p:val>
                                        </p:tav>
                                        <p:tav tm="100000">
                                          <p:val>
                                            <p:strVal val="#ppt_w"/>
                                          </p:val>
                                        </p:tav>
                                      </p:tavLst>
                                    </p:anim>
                                    <p:anim calcmode="lin" valueType="num">
                                      <p:cBhvr>
                                        <p:cTn id="16" dur="1000" fill="hold"/>
                                        <p:tgtEl>
                                          <p:spTgt spid="21505"/>
                                        </p:tgtEl>
                                        <p:attrNameLst>
                                          <p:attrName>ppt_h</p:attrName>
                                        </p:attrNameLst>
                                      </p:cBhvr>
                                      <p:tavLst>
                                        <p:tav tm="0">
                                          <p:val>
                                            <p:strVal val="#ppt_h"/>
                                          </p:val>
                                        </p:tav>
                                        <p:tav tm="100000">
                                          <p:val>
                                            <p:strVal val="#ppt_h"/>
                                          </p:val>
                                        </p:tav>
                                      </p:tavLst>
                                    </p:anim>
                                    <p:animEffect transition="in" filter="fade">
                                      <p:cBhvr>
                                        <p:cTn id="17" dur="1000"/>
                                        <p:tgtEl>
                                          <p:spTgt spid="21505"/>
                                        </p:tgtEl>
                                      </p:cBhvr>
                                    </p:animEffect>
                                  </p:childTnLst>
                                </p:cTn>
                              </p:par>
                            </p:childTnLst>
                          </p:cTn>
                        </p:par>
                        <p:par>
                          <p:cTn id="18" fill="hold">
                            <p:stCondLst>
                              <p:cond delay="2900"/>
                            </p:stCondLst>
                            <p:childTnLst>
                              <p:par>
                                <p:cTn id="19" presetID="5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par>
                          <p:cTn id="24" fill="hold">
                            <p:stCondLst>
                              <p:cond delay="3900"/>
                            </p:stCondLst>
                            <p:childTnLst>
                              <p:par>
                                <p:cTn id="25" presetID="4" presetClass="entr" presetSubtype="16" fill="hold" nodeType="afterEffect">
                                  <p:stCondLst>
                                    <p:cond delay="0"/>
                                  </p:stCondLst>
                                  <p:childTnLst>
                                    <p:set>
                                      <p:cBhvr>
                                        <p:cTn id="26" dur="1" fill="hold">
                                          <p:stCondLst>
                                            <p:cond delay="0"/>
                                          </p:stCondLst>
                                        </p:cTn>
                                        <p:tgtEl>
                                          <p:spTgt spid="35841"/>
                                        </p:tgtEl>
                                        <p:attrNameLst>
                                          <p:attrName>style.visibility</p:attrName>
                                        </p:attrNameLst>
                                      </p:cBhvr>
                                      <p:to>
                                        <p:strVal val="visible"/>
                                      </p:to>
                                    </p:set>
                                    <p:animEffect transition="in" filter="box(in)">
                                      <p:cBhvr>
                                        <p:cTn id="27" dur="500"/>
                                        <p:tgtEl>
                                          <p:spTgt spid="35841"/>
                                        </p:tgtEl>
                                      </p:cBhvr>
                                    </p:animEffect>
                                  </p:childTnLst>
                                </p:cTn>
                              </p:par>
                            </p:childTnLst>
                          </p:cTn>
                        </p:par>
                        <p:par>
                          <p:cTn id="28" fill="hold">
                            <p:stCondLst>
                              <p:cond delay="4400"/>
                            </p:stCondLst>
                            <p:childTnLst>
                              <p:par>
                                <p:cTn id="29" presetID="15"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400"/>
                            </p:stCondLst>
                            <p:childTnLst>
                              <p:par>
                                <p:cTn id="36" presetID="15"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6400"/>
                            </p:stCondLst>
                            <p:childTnLst>
                              <p:par>
                                <p:cTn id="43" presetID="55" presetClass="entr" presetSubtype="0" fill="hold" nodeType="afterEffect">
                                  <p:stCondLst>
                                    <p:cond delay="0"/>
                                  </p:stCondLst>
                                  <p:childTnLst>
                                    <p:set>
                                      <p:cBhvr>
                                        <p:cTn id="44" dur="1" fill="hold">
                                          <p:stCondLst>
                                            <p:cond delay="0"/>
                                          </p:stCondLst>
                                        </p:cTn>
                                        <p:tgtEl>
                                          <p:spTgt spid="35842"/>
                                        </p:tgtEl>
                                        <p:attrNameLst>
                                          <p:attrName>style.visibility</p:attrName>
                                        </p:attrNameLst>
                                      </p:cBhvr>
                                      <p:to>
                                        <p:strVal val="visible"/>
                                      </p:to>
                                    </p:set>
                                    <p:anim calcmode="lin" valueType="num">
                                      <p:cBhvr>
                                        <p:cTn id="45" dur="1000" fill="hold"/>
                                        <p:tgtEl>
                                          <p:spTgt spid="35842"/>
                                        </p:tgtEl>
                                        <p:attrNameLst>
                                          <p:attrName>ppt_w</p:attrName>
                                        </p:attrNameLst>
                                      </p:cBhvr>
                                      <p:tavLst>
                                        <p:tav tm="0">
                                          <p:val>
                                            <p:strVal val="#ppt_w*0.70"/>
                                          </p:val>
                                        </p:tav>
                                        <p:tav tm="100000">
                                          <p:val>
                                            <p:strVal val="#ppt_w"/>
                                          </p:val>
                                        </p:tav>
                                      </p:tavLst>
                                    </p:anim>
                                    <p:anim calcmode="lin" valueType="num">
                                      <p:cBhvr>
                                        <p:cTn id="46" dur="1000" fill="hold"/>
                                        <p:tgtEl>
                                          <p:spTgt spid="35842"/>
                                        </p:tgtEl>
                                        <p:attrNameLst>
                                          <p:attrName>ppt_h</p:attrName>
                                        </p:attrNameLst>
                                      </p:cBhvr>
                                      <p:tavLst>
                                        <p:tav tm="0">
                                          <p:val>
                                            <p:strVal val="#ppt_h"/>
                                          </p:val>
                                        </p:tav>
                                        <p:tav tm="100000">
                                          <p:val>
                                            <p:strVal val="#ppt_h"/>
                                          </p:val>
                                        </p:tav>
                                      </p:tavLst>
                                    </p:anim>
                                    <p:animEffect transition="in" filter="fade">
                                      <p:cBhvr>
                                        <p:cTn id="47" dur="1000"/>
                                        <p:tgtEl>
                                          <p:spTgt spid="35842"/>
                                        </p:tgtEl>
                                      </p:cBhvr>
                                    </p:animEffect>
                                  </p:childTnLst>
                                </p:cTn>
                              </p:par>
                            </p:childTnLst>
                          </p:cTn>
                        </p:par>
                        <p:par>
                          <p:cTn id="48" fill="hold">
                            <p:stCondLst>
                              <p:cond delay="7400"/>
                            </p:stCondLst>
                            <p:childTnLst>
                              <p:par>
                                <p:cTn id="49" presetID="15"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5" grpId="0"/>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1000" r="-51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3786182" y="571480"/>
            <a:ext cx="4071966" cy="769441"/>
          </a:xfrm>
          <a:prstGeom prst="rect">
            <a:avLst/>
          </a:prstGeom>
          <a:noFill/>
        </p:spPr>
        <p:txBody>
          <a:bodyPr wrap="square" rtlCol="1">
            <a:spAutoFit/>
          </a:bodyPr>
          <a:lstStyle/>
          <a:p>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خصائص </a:t>
            </a:r>
            <a:r>
              <a:rPr lang="ar-SA"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الموائـــع</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3" name="مربع نص 2"/>
          <p:cNvSpPr txBox="1"/>
          <p:nvPr/>
        </p:nvSpPr>
        <p:spPr>
          <a:xfrm>
            <a:off x="5715008" y="1714488"/>
            <a:ext cx="2786082" cy="584775"/>
          </a:xfrm>
          <a:prstGeom prst="rect">
            <a:avLst/>
          </a:prstGeom>
          <a:noFill/>
        </p:spPr>
        <p:txBody>
          <a:bodyPr wrap="square" rtlCol="1">
            <a:spAutoFit/>
          </a:bodyPr>
          <a:lstStyle/>
          <a:p>
            <a:r>
              <a:rPr lang="ar-SA" sz="3200" dirty="0" smtClean="0">
                <a:solidFill>
                  <a:schemeClr val="tx2"/>
                </a:solidFill>
                <a:cs typeface="PT Bold Heading" pitchFamily="2" charset="-78"/>
              </a:rPr>
              <a:t>أهمية </a:t>
            </a:r>
            <a:r>
              <a:rPr lang="ar-SA" sz="3200" dirty="0" err="1" smtClean="0">
                <a:solidFill>
                  <a:schemeClr val="tx2"/>
                </a:solidFill>
                <a:cs typeface="PT Bold Heading" pitchFamily="2" charset="-78"/>
              </a:rPr>
              <a:t>الموائع</a:t>
            </a:r>
            <a:r>
              <a:rPr lang="ar-SA" sz="3200" dirty="0" smtClean="0">
                <a:solidFill>
                  <a:schemeClr val="tx2"/>
                </a:solidFill>
                <a:cs typeface="PT Bold Heading" pitchFamily="2" charset="-78"/>
              </a:rPr>
              <a:t> :</a:t>
            </a:r>
            <a:endParaRPr lang="ar-SA" sz="3200" dirty="0">
              <a:solidFill>
                <a:schemeClr val="tx2"/>
              </a:solidFill>
              <a:cs typeface="PT Bold Heading" pitchFamily="2" charset="-78"/>
            </a:endParaRPr>
          </a:p>
        </p:txBody>
      </p:sp>
      <p:sp>
        <p:nvSpPr>
          <p:cNvPr id="4" name="مستطيل 3"/>
          <p:cNvSpPr/>
          <p:nvPr/>
        </p:nvSpPr>
        <p:spPr>
          <a:xfrm>
            <a:off x="3643306" y="2428868"/>
            <a:ext cx="4572000" cy="2677656"/>
          </a:xfrm>
          <a:prstGeom prst="rect">
            <a:avLst/>
          </a:prstGeom>
        </p:spPr>
        <p:txBody>
          <a:bodyPr>
            <a:spAutoFit/>
          </a:bodyPr>
          <a:lstStyle/>
          <a:p>
            <a:pPr algn="justLow">
              <a:lnSpc>
                <a:spcPct val="150000"/>
              </a:lnSpc>
            </a:pPr>
            <a:r>
              <a:rPr lang="ar-SA" sz="2800" dirty="0" smtClean="0">
                <a:cs typeface="PT Bold Heading" pitchFamily="2" charset="-78"/>
              </a:rPr>
              <a:t>إن </a:t>
            </a:r>
            <a:r>
              <a:rPr lang="ar-SA" sz="2800" dirty="0" err="1" smtClean="0">
                <a:cs typeface="PT Bold Heading" pitchFamily="2" charset="-78"/>
              </a:rPr>
              <a:t>الموائع</a:t>
            </a:r>
            <a:r>
              <a:rPr lang="ar-SA" sz="2800" dirty="0" smtClean="0">
                <a:cs typeface="PT Bold Heading" pitchFamily="2" charset="-78"/>
              </a:rPr>
              <a:t> و القوى التي نبذلها تمكننا من السباحة </a:t>
            </a:r>
            <a:r>
              <a:rPr lang="ar-SA" sz="2800" dirty="0" err="1" smtClean="0">
                <a:cs typeface="PT Bold Heading" pitchFamily="2" charset="-78"/>
              </a:rPr>
              <a:t>و</a:t>
            </a:r>
            <a:r>
              <a:rPr lang="ar-SA" sz="2800" dirty="0" smtClean="0">
                <a:cs typeface="PT Bold Heading" pitchFamily="2" charset="-78"/>
              </a:rPr>
              <a:t> الغطس , وتمكن المناطيد من الطفو , والطائرات من الطيران .</a:t>
            </a:r>
            <a:endParaRPr lang="ar-SA" sz="2800" dirty="0">
              <a:cs typeface="PT Bold Heading" pitchFamily="2" charset="-78"/>
            </a:endParaRPr>
          </a:p>
        </p:txBody>
      </p:sp>
      <p:pic>
        <p:nvPicPr>
          <p:cNvPr id="45057" name="Picture 1" descr="21_202290_01"/>
          <p:cNvPicPr>
            <a:picLocks noChangeAspect="1" noChangeArrowheads="1"/>
          </p:cNvPicPr>
          <p:nvPr/>
        </p:nvPicPr>
        <p:blipFill>
          <a:blip r:embed="rId3"/>
          <a:srcRect/>
          <a:stretch>
            <a:fillRect/>
          </a:stretch>
        </p:blipFill>
        <p:spPr bwMode="auto">
          <a:xfrm>
            <a:off x="0" y="0"/>
            <a:ext cx="2928926" cy="6858000"/>
          </a:xfrm>
          <a:prstGeom prst="rect">
            <a:avLst/>
          </a:prstGeom>
          <a:ln>
            <a:noFill/>
          </a:ln>
          <a:effectLst>
            <a:softEdge rad="112500"/>
          </a:effectLst>
        </p:spPr>
      </p:pic>
      <p:pic>
        <p:nvPicPr>
          <p:cNvPr id="6" name="صورة 5" descr="d.gif"/>
          <p:cNvPicPr>
            <a:picLocks noChangeAspect="1"/>
          </p:cNvPicPr>
          <p:nvPr/>
        </p:nvPicPr>
        <p:blipFill>
          <a:blip r:embed="rId4"/>
          <a:stretch>
            <a:fillRect/>
          </a:stretch>
        </p:blipFill>
        <p:spPr>
          <a:xfrm>
            <a:off x="3214678" y="5357826"/>
            <a:ext cx="2023318" cy="1342066"/>
          </a:xfrm>
          <a:prstGeom prst="rect">
            <a:avLst/>
          </a:prstGeom>
        </p:spPr>
      </p:pic>
      <p:pic>
        <p:nvPicPr>
          <p:cNvPr id="7" name="صورة 6" descr="image018-1.gif"/>
          <p:cNvPicPr>
            <a:picLocks noChangeAspect="1"/>
          </p:cNvPicPr>
          <p:nvPr/>
        </p:nvPicPr>
        <p:blipFill>
          <a:blip r:embed="rId5">
            <a:clrChange>
              <a:clrFrom>
                <a:srgbClr val="FEFEFE"/>
              </a:clrFrom>
              <a:clrTo>
                <a:srgbClr val="FEFEFE">
                  <a:alpha val="0"/>
                </a:srgbClr>
              </a:clrTo>
            </a:clrChange>
          </a:blip>
          <a:stretch>
            <a:fillRect/>
          </a:stretch>
        </p:blipFill>
        <p:spPr>
          <a:xfrm>
            <a:off x="3143240" y="1500174"/>
            <a:ext cx="1266825" cy="95250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childTnLst>
                          </p:cTn>
                        </p:par>
                        <p:par>
                          <p:cTn id="15" fill="hold">
                            <p:stCondLst>
                              <p:cond delay="1000"/>
                            </p:stCondLst>
                            <p:childTnLst>
                              <p:par>
                                <p:cTn id="16" presetID="42" presetClass="entr" presetSubtype="0" fill="hold" grpId="0" nodeType="after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9"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2"/>
          <p:cNvSpPr>
            <a:spLocks noChangeArrowheads="1"/>
          </p:cNvSpPr>
          <p:nvPr/>
        </p:nvSpPr>
        <p:spPr bwMode="auto">
          <a:xfrm>
            <a:off x="1142976" y="714356"/>
            <a:ext cx="6072230" cy="3724096"/>
          </a:xfrm>
          <a:prstGeom prst="rect">
            <a:avLst/>
          </a:prstGeom>
          <a:noFill/>
          <a:ln w="9525">
            <a:noFill/>
            <a:miter lim="800000"/>
            <a:headEnd/>
            <a:tailEnd/>
          </a:ln>
          <a:effectLst/>
        </p:spPr>
        <p:txBody>
          <a:bodyPr wrap="square" anchor="ctr">
            <a:spAutoFit/>
          </a:bodyPr>
          <a:lstStyle/>
          <a:p>
            <a:pPr algn="justLow">
              <a:lnSpc>
                <a:spcPct val="150000"/>
              </a:lnSpc>
            </a:pPr>
            <a:r>
              <a:rPr lang="ar-SA" sz="3200" dirty="0" smtClean="0">
                <a:ln>
                  <a:solidFill>
                    <a:schemeClr val="bg1"/>
                  </a:solidFill>
                </a:ln>
                <a:solidFill>
                  <a:srgbClr val="663300"/>
                </a:solidFill>
                <a:cs typeface="PT Bold Heading" pitchFamily="2" charset="-78"/>
              </a:rPr>
              <a:t>في اليوم الرطب تكون كمية بخار الماء في الهواء مرتفعة فيقل تبخر جزيئات الماء من العرق وهذا ما يفسر شعورنا بالدفء أكثر من الأيام الجافة رغم تساوي درجة الحرارة..</a:t>
            </a:r>
            <a:endParaRPr lang="en-US" sz="3200" dirty="0">
              <a:ln>
                <a:solidFill>
                  <a:schemeClr val="bg1"/>
                </a:solidFill>
              </a:ln>
              <a:solidFill>
                <a:srgbClr val="663300"/>
              </a:solidFill>
              <a:cs typeface="PT Bold Heading" pitchFamily="2" charset="-78"/>
            </a:endParaRPr>
          </a:p>
        </p:txBody>
      </p:sp>
      <p:pic>
        <p:nvPicPr>
          <p:cNvPr id="34817" name="Picture 1" descr="220px-Dew_004"/>
          <p:cNvPicPr>
            <a:picLocks noChangeAspect="1" noChangeArrowheads="1"/>
          </p:cNvPicPr>
          <p:nvPr/>
        </p:nvPicPr>
        <p:blipFill>
          <a:blip r:embed="rId3"/>
          <a:srcRect/>
          <a:stretch>
            <a:fillRect/>
          </a:stretch>
        </p:blipFill>
        <p:spPr bwMode="auto">
          <a:xfrm>
            <a:off x="2000232" y="4143380"/>
            <a:ext cx="2857520" cy="214314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928662" y="1214422"/>
            <a:ext cx="7272808" cy="2677656"/>
          </a:xfrm>
          <a:prstGeom prst="rect">
            <a:avLst/>
          </a:prstGeom>
        </p:spPr>
        <p:txBody>
          <a:bodyPr wrap="square">
            <a:spAutoFit/>
          </a:bodyPr>
          <a:lstStyle/>
          <a:p>
            <a:pPr algn="justLow"/>
            <a:r>
              <a:rPr lang="ar-SA" sz="2800" dirty="0" smtClean="0">
                <a:ln>
                  <a:solidFill>
                    <a:schemeClr val="bg1"/>
                  </a:solidFill>
                </a:ln>
                <a:solidFill>
                  <a:schemeClr val="tx1">
                    <a:lumMod val="95000"/>
                    <a:lumOff val="5000"/>
                  </a:schemeClr>
                </a:solidFill>
                <a:cs typeface="PT Bold Heading" pitchFamily="2" charset="-78"/>
              </a:rPr>
              <a:t>هو عملية تحول الماء من حالته الغازية (بخار) إلى سائل.</a:t>
            </a:r>
            <a:r>
              <a:rPr lang="ar-SA" sz="2800" dirty="0" smtClean="0"/>
              <a:t> </a:t>
            </a:r>
            <a:r>
              <a:rPr lang="ar-SA" sz="2800" dirty="0" smtClean="0">
                <a:ln>
                  <a:solidFill>
                    <a:schemeClr val="bg1"/>
                  </a:solidFill>
                </a:ln>
                <a:solidFill>
                  <a:schemeClr val="tx1">
                    <a:lumMod val="95000"/>
                    <a:lumOff val="5000"/>
                  </a:schemeClr>
                </a:solidFill>
                <a:cs typeface="PT Bold Heading" pitchFamily="2" charset="-78"/>
              </a:rPr>
              <a:t>عند انخفاض طاقتها الحركية أو درجة حرارتها.. </a:t>
            </a:r>
            <a:r>
              <a:rPr lang="ar-SA" sz="2800" dirty="0" err="1" smtClean="0">
                <a:ln>
                  <a:solidFill>
                    <a:schemeClr val="bg1"/>
                  </a:solidFill>
                </a:ln>
                <a:solidFill>
                  <a:schemeClr val="tx1">
                    <a:lumMod val="95000"/>
                    <a:lumOff val="5000"/>
                  </a:schemeClr>
                </a:solidFill>
                <a:cs typeface="PT Bold Heading" pitchFamily="2" charset="-78"/>
              </a:rPr>
              <a:t>والتكثف</a:t>
            </a:r>
            <a:r>
              <a:rPr lang="ar-SA" sz="2800" dirty="0" smtClean="0">
                <a:ln>
                  <a:solidFill>
                    <a:schemeClr val="bg1"/>
                  </a:solidFill>
                </a:ln>
                <a:solidFill>
                  <a:schemeClr val="tx1">
                    <a:lumMod val="95000"/>
                    <a:lumOff val="5000"/>
                  </a:schemeClr>
                </a:solidFill>
                <a:cs typeface="PT Bold Heading" pitchFamily="2" charset="-78"/>
              </a:rPr>
              <a:t> مهم بالنسبة لدورة الماء لأنه يشكل السحب التي تتسبب بدورها في تكثف البخار ليصبح مطراً أو ندى، وهو الوسيلة الرئيسية لعودة الماء إلى الأرض. ولذلك فإن </a:t>
            </a:r>
            <a:r>
              <a:rPr lang="ar-SA" sz="2800" dirty="0" err="1" smtClean="0">
                <a:ln>
                  <a:solidFill>
                    <a:schemeClr val="bg1"/>
                  </a:solidFill>
                </a:ln>
                <a:solidFill>
                  <a:schemeClr val="tx1">
                    <a:lumMod val="95000"/>
                    <a:lumOff val="5000"/>
                  </a:schemeClr>
                </a:solidFill>
                <a:cs typeface="PT Bold Heading" pitchFamily="2" charset="-78"/>
              </a:rPr>
              <a:t>التكثف</a:t>
            </a:r>
            <a:r>
              <a:rPr lang="ar-SA" sz="2800" dirty="0" smtClean="0">
                <a:ln>
                  <a:solidFill>
                    <a:schemeClr val="bg1"/>
                  </a:solidFill>
                </a:ln>
                <a:solidFill>
                  <a:schemeClr val="tx1">
                    <a:lumMod val="95000"/>
                    <a:lumOff val="5000"/>
                  </a:schemeClr>
                </a:solidFill>
                <a:cs typeface="PT Bold Heading" pitchFamily="2" charset="-78"/>
              </a:rPr>
              <a:t> هو عكس التبخر تماماً .</a:t>
            </a:r>
            <a:endParaRPr lang="ar-SA" sz="2800" dirty="0">
              <a:ln>
                <a:solidFill>
                  <a:schemeClr val="bg1"/>
                </a:solidFill>
              </a:ln>
              <a:solidFill>
                <a:schemeClr val="tx1">
                  <a:lumMod val="95000"/>
                  <a:lumOff val="5000"/>
                </a:schemeClr>
              </a:solidFill>
              <a:cs typeface="PT Bold Heading" pitchFamily="2" charset="-78"/>
            </a:endParaRPr>
          </a:p>
        </p:txBody>
      </p:sp>
      <p:sp>
        <p:nvSpPr>
          <p:cNvPr id="3" name="مستطيل 2"/>
          <p:cNvSpPr/>
          <p:nvPr/>
        </p:nvSpPr>
        <p:spPr>
          <a:xfrm>
            <a:off x="3500430" y="285728"/>
            <a:ext cx="2486578" cy="830997"/>
          </a:xfrm>
          <a:prstGeom prst="rect">
            <a:avLst/>
          </a:prstGeom>
        </p:spPr>
        <p:txBody>
          <a:bodyPr wrap="none">
            <a:spAutoFit/>
          </a:bodyPr>
          <a:lstStyle/>
          <a:p>
            <a:r>
              <a:rPr lang="ar-SA" sz="4800" dirty="0" err="1" smtClean="0">
                <a:ln>
                  <a:solidFill>
                    <a:schemeClr val="bg1"/>
                  </a:solidFill>
                </a:ln>
                <a:solidFill>
                  <a:schemeClr val="tx2"/>
                </a:solidFill>
                <a:cs typeface="PT Bold Heading" pitchFamily="2" charset="-78"/>
              </a:rPr>
              <a:t>التكثـــف</a:t>
            </a:r>
            <a:r>
              <a:rPr lang="ar-SA" sz="4800" dirty="0" smtClean="0">
                <a:ln>
                  <a:solidFill>
                    <a:schemeClr val="bg1"/>
                  </a:solidFill>
                </a:ln>
                <a:solidFill>
                  <a:schemeClr val="tx2"/>
                </a:solidFill>
                <a:cs typeface="PT Bold Heading" pitchFamily="2" charset="-78"/>
              </a:rPr>
              <a:t> </a:t>
            </a:r>
            <a:endParaRPr lang="ar-SA" sz="4800" dirty="0">
              <a:ln>
                <a:solidFill>
                  <a:schemeClr val="bg1"/>
                </a:solidFill>
              </a:ln>
              <a:solidFill>
                <a:schemeClr val="tx2"/>
              </a:solidFill>
              <a:cs typeface="PT Bold Heading" pitchFamily="2" charset="-78"/>
            </a:endParaRPr>
          </a:p>
        </p:txBody>
      </p:sp>
      <p:pic>
        <p:nvPicPr>
          <p:cNvPr id="33793" name="Picture 1" descr="00000393"/>
          <p:cNvPicPr>
            <a:picLocks noChangeAspect="1" noChangeArrowheads="1"/>
          </p:cNvPicPr>
          <p:nvPr/>
        </p:nvPicPr>
        <p:blipFill>
          <a:blip r:embed="rId3"/>
          <a:srcRect/>
          <a:stretch>
            <a:fillRect/>
          </a:stretch>
        </p:blipFill>
        <p:spPr bwMode="auto">
          <a:xfrm>
            <a:off x="3357554" y="4071942"/>
            <a:ext cx="2786082" cy="2284022"/>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34" presetClass="entr" presetSubtype="0" fill="hold" nodeType="afterEffect">
                                  <p:stCondLst>
                                    <p:cond delay="0"/>
                                  </p:stCondLst>
                                  <p:childTnLst>
                                    <p:set>
                                      <p:cBhvr>
                                        <p:cTn id="19" dur="1" fill="hold">
                                          <p:stCondLst>
                                            <p:cond delay="0"/>
                                          </p:stCondLst>
                                        </p:cTn>
                                        <p:tgtEl>
                                          <p:spTgt spid="33793"/>
                                        </p:tgtEl>
                                        <p:attrNameLst>
                                          <p:attrName>style.visibility</p:attrName>
                                        </p:attrNameLst>
                                      </p:cBhvr>
                                      <p:to>
                                        <p:strVal val="visible"/>
                                      </p:to>
                                    </p:set>
                                    <p:anim from="(-#ppt_w/2)" to="(#ppt_x)" calcmode="lin" valueType="num">
                                      <p:cBhvr>
                                        <p:cTn id="20" dur="600" fill="hold">
                                          <p:stCondLst>
                                            <p:cond delay="0"/>
                                          </p:stCondLst>
                                        </p:cTn>
                                        <p:tgtEl>
                                          <p:spTgt spid="33793"/>
                                        </p:tgtEl>
                                        <p:attrNameLst>
                                          <p:attrName>ppt_x</p:attrName>
                                        </p:attrNameLst>
                                      </p:cBhvr>
                                    </p:anim>
                                    <p:anim from="0" to="-1.0" calcmode="lin" valueType="num">
                                      <p:cBhvr>
                                        <p:cTn id="21" dur="200" decel="50000" autoRev="1" fill="hold">
                                          <p:stCondLst>
                                            <p:cond delay="600"/>
                                          </p:stCondLst>
                                        </p:cTn>
                                        <p:tgtEl>
                                          <p:spTgt spid="33793"/>
                                        </p:tgtEl>
                                        <p:attrNameLst>
                                          <p:attrName>xshear</p:attrName>
                                        </p:attrNameLst>
                                      </p:cBhvr>
                                    </p:anim>
                                    <p:animScale>
                                      <p:cBhvr>
                                        <p:cTn id="22" dur="200" decel="100000" autoRev="1" fill="hold">
                                          <p:stCondLst>
                                            <p:cond delay="600"/>
                                          </p:stCondLst>
                                        </p:cTn>
                                        <p:tgtEl>
                                          <p:spTgt spid="33793"/>
                                        </p:tgtEl>
                                      </p:cBhvr>
                                      <p:from x="100000" y="100000"/>
                                      <p:to x="80000" y="100000"/>
                                    </p:animScale>
                                    <p:anim by="(#ppt_h/3+#ppt_w*0.1)" calcmode="lin" valueType="num">
                                      <p:cBhvr additive="sum">
                                        <p:cTn id="23" dur="200" decel="100000" autoRev="1" fill="hold">
                                          <p:stCondLst>
                                            <p:cond delay="600"/>
                                          </p:stCondLst>
                                        </p:cTn>
                                        <p:tgtEl>
                                          <p:spTgt spid="3379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ot;يجب&#10;عليك استخدام&#10;خاصية الورقة&#10;بشكل أفقي اثناء&#10;طباعة هذه&#10;الصفحة "/>
          <p:cNvPicPr>
            <a:picLocks noChangeAspect="1" noChangeArrowheads="1"/>
          </p:cNvPicPr>
          <p:nvPr/>
        </p:nvPicPr>
        <p:blipFill>
          <a:blip r:embed="rId2" cstate="print"/>
          <a:srcRect/>
          <a:stretch>
            <a:fillRect/>
          </a:stretch>
        </p:blipFill>
        <p:spPr bwMode="auto">
          <a:xfrm>
            <a:off x="-69851" y="0"/>
            <a:ext cx="9213851" cy="6858000"/>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f201102494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2"/>
          <p:cNvSpPr>
            <a:spLocks noChangeArrowheads="1"/>
          </p:cNvSpPr>
          <p:nvPr/>
        </p:nvSpPr>
        <p:spPr bwMode="auto">
          <a:xfrm>
            <a:off x="1214414" y="2000240"/>
            <a:ext cx="6912768" cy="3170099"/>
          </a:xfrm>
          <a:prstGeom prst="rect">
            <a:avLst/>
          </a:prstGeom>
          <a:noFill/>
          <a:ln w="9525">
            <a:noFill/>
            <a:miter lim="800000"/>
            <a:headEnd/>
            <a:tailEnd/>
          </a:ln>
          <a:effectLst/>
        </p:spPr>
        <p:txBody>
          <a:bodyPr wrap="square" anchor="ctr">
            <a:spAutoFit/>
          </a:bodyPr>
          <a:lstStyle/>
          <a:p>
            <a:pPr algn="ctr"/>
            <a:r>
              <a:rPr lang="ar-SA" sz="4000" dirty="0" smtClean="0">
                <a:ln>
                  <a:solidFill>
                    <a:schemeClr val="bg1"/>
                  </a:solidFill>
                </a:ln>
                <a:cs typeface="PT Bold Heading" pitchFamily="2" charset="-78"/>
              </a:rPr>
              <a:t>الهواء الواقع فوق أي مسطح مائي يحتوي على بخار ماء إذا انخفضت درجة الحرارة يتكاثف حول جزيئات الغبار في الهواء ويكون </a:t>
            </a:r>
            <a:r>
              <a:rPr lang="ar-SA" sz="4000" dirty="0" err="1" smtClean="0">
                <a:ln>
                  <a:solidFill>
                    <a:schemeClr val="bg1"/>
                  </a:solidFill>
                </a:ln>
                <a:cs typeface="PT Bold Heading" pitchFamily="2" charset="-78"/>
              </a:rPr>
              <a:t>قطيرات</a:t>
            </a:r>
            <a:r>
              <a:rPr lang="ar-SA" sz="4000" dirty="0" smtClean="0">
                <a:ln>
                  <a:solidFill>
                    <a:schemeClr val="bg1"/>
                  </a:solidFill>
                </a:ln>
                <a:cs typeface="PT Bold Heading" pitchFamily="2" charset="-78"/>
              </a:rPr>
              <a:t> من الماء تكون سحابة تسمى </a:t>
            </a:r>
            <a:r>
              <a:rPr lang="ar-SA" sz="4000" dirty="0" smtClean="0">
                <a:ln>
                  <a:solidFill>
                    <a:schemeClr val="bg1"/>
                  </a:solidFill>
                </a:ln>
                <a:solidFill>
                  <a:srgbClr val="6A6800"/>
                </a:solidFill>
                <a:cs typeface="PT Bold Heading" pitchFamily="2" charset="-78"/>
              </a:rPr>
              <a:t>الضبــاب</a:t>
            </a:r>
            <a:endParaRPr lang="en-US" sz="4000" dirty="0">
              <a:ln>
                <a:solidFill>
                  <a:schemeClr val="bg1"/>
                </a:solidFill>
              </a:ln>
              <a:solidFill>
                <a:srgbClr val="6A6800"/>
              </a:solidFill>
              <a:cs typeface="PT Bold Heading" pitchFamily="2"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143108" y="571480"/>
            <a:ext cx="4947188" cy="584775"/>
          </a:xfrm>
          <a:prstGeom prst="rect">
            <a:avLst/>
          </a:prstGeom>
        </p:spPr>
        <p:txBody>
          <a:bodyPr wrap="none">
            <a:spAutoFit/>
          </a:bodyPr>
          <a:lstStyle/>
          <a:p>
            <a:r>
              <a:rPr lang="ar-SA" sz="3200" dirty="0" err="1" smtClean="0">
                <a:ln>
                  <a:solidFill>
                    <a:schemeClr val="tx2"/>
                  </a:solidFill>
                </a:ln>
                <a:solidFill>
                  <a:schemeClr val="tx2">
                    <a:lumMod val="60000"/>
                    <a:lumOff val="40000"/>
                  </a:schemeClr>
                </a:solidFill>
                <a:cs typeface="PT Bold Heading" pitchFamily="2" charset="-78"/>
              </a:rPr>
              <a:t>الموائع</a:t>
            </a:r>
            <a:r>
              <a:rPr lang="ar-SA" sz="3200" dirty="0" smtClean="0">
                <a:ln>
                  <a:solidFill>
                    <a:schemeClr val="tx2"/>
                  </a:solidFill>
                </a:ln>
                <a:solidFill>
                  <a:schemeClr val="tx2">
                    <a:lumMod val="60000"/>
                    <a:lumOff val="40000"/>
                  </a:schemeClr>
                </a:solidFill>
                <a:cs typeface="PT Bold Heading" pitchFamily="2" charset="-78"/>
              </a:rPr>
              <a:t> الساكنة </a:t>
            </a:r>
            <a:r>
              <a:rPr lang="ar-SA" sz="3200" dirty="0" err="1" smtClean="0">
                <a:ln>
                  <a:solidFill>
                    <a:schemeClr val="tx2"/>
                  </a:solidFill>
                </a:ln>
                <a:solidFill>
                  <a:schemeClr val="tx2">
                    <a:lumMod val="60000"/>
                    <a:lumOff val="40000"/>
                  </a:schemeClr>
                </a:solidFill>
                <a:cs typeface="PT Bold Heading" pitchFamily="2" charset="-78"/>
              </a:rPr>
              <a:t>والموائع</a:t>
            </a:r>
            <a:r>
              <a:rPr lang="ar-SA" sz="3200" dirty="0" smtClean="0">
                <a:ln>
                  <a:solidFill>
                    <a:schemeClr val="tx2"/>
                  </a:solidFill>
                </a:ln>
                <a:solidFill>
                  <a:schemeClr val="tx2">
                    <a:lumMod val="60000"/>
                    <a:lumOff val="40000"/>
                  </a:schemeClr>
                </a:solidFill>
                <a:cs typeface="PT Bold Heading" pitchFamily="2" charset="-78"/>
              </a:rPr>
              <a:t> المتحركة </a:t>
            </a:r>
            <a:endParaRPr lang="ar-SA" sz="3200" dirty="0">
              <a:ln>
                <a:solidFill>
                  <a:schemeClr val="tx2"/>
                </a:solidFill>
              </a:ln>
              <a:solidFill>
                <a:schemeClr val="tx2">
                  <a:lumMod val="60000"/>
                  <a:lumOff val="40000"/>
                </a:schemeClr>
              </a:solidFill>
              <a:cs typeface="PT Bold Heading" pitchFamily="2" charset="-78"/>
            </a:endParaRPr>
          </a:p>
        </p:txBody>
      </p:sp>
      <p:sp>
        <p:nvSpPr>
          <p:cNvPr id="3" name="مستطيل 2"/>
          <p:cNvSpPr/>
          <p:nvPr/>
        </p:nvSpPr>
        <p:spPr>
          <a:xfrm>
            <a:off x="6215074" y="1500174"/>
            <a:ext cx="1965603" cy="461665"/>
          </a:xfrm>
          <a:prstGeom prst="rect">
            <a:avLst/>
          </a:prstGeom>
        </p:spPr>
        <p:txBody>
          <a:bodyPr wrap="none">
            <a:spAutoFit/>
          </a:bodyPr>
          <a:lstStyle/>
          <a:p>
            <a:r>
              <a:rPr lang="ar-SA" sz="2400" dirty="0" err="1" smtClean="0">
                <a:solidFill>
                  <a:srgbClr val="C00000"/>
                </a:solidFill>
                <a:cs typeface="PT Bold Heading" pitchFamily="2" charset="-78"/>
              </a:rPr>
              <a:t>الموائع</a:t>
            </a:r>
            <a:r>
              <a:rPr lang="ar-SA" sz="2400" dirty="0" smtClean="0">
                <a:solidFill>
                  <a:srgbClr val="C00000"/>
                </a:solidFill>
                <a:cs typeface="PT Bold Heading" pitchFamily="2" charset="-78"/>
              </a:rPr>
              <a:t> الساكنة :</a:t>
            </a:r>
            <a:endParaRPr lang="ar-SA" sz="2400" dirty="0">
              <a:solidFill>
                <a:srgbClr val="C00000"/>
              </a:solidFill>
              <a:cs typeface="PT Bold Heading" pitchFamily="2" charset="-78"/>
            </a:endParaRPr>
          </a:p>
        </p:txBody>
      </p:sp>
      <p:sp>
        <p:nvSpPr>
          <p:cNvPr id="4" name="مستطيل 3"/>
          <p:cNvSpPr/>
          <p:nvPr/>
        </p:nvSpPr>
        <p:spPr>
          <a:xfrm>
            <a:off x="857224" y="2026499"/>
            <a:ext cx="7272808" cy="830997"/>
          </a:xfrm>
          <a:prstGeom prst="rect">
            <a:avLst/>
          </a:prstGeom>
        </p:spPr>
        <p:txBody>
          <a:bodyPr wrap="square">
            <a:spAutoFit/>
          </a:bodyPr>
          <a:lstStyle/>
          <a:p>
            <a:pPr algn="justLow"/>
            <a:r>
              <a:rPr lang="ar-SA" sz="2400" dirty="0" smtClean="0">
                <a:solidFill>
                  <a:srgbClr val="203E1E"/>
                </a:solidFill>
                <a:cs typeface="PT Bold Heading" pitchFamily="2" charset="-78"/>
              </a:rPr>
              <a:t>يضغط المائع على الجسام المغمورة فيه بكل الاتجاهات يزداد بزيادة العمق ويظهر ذلك أثناء الغطس في بركة السباحة...</a:t>
            </a:r>
          </a:p>
        </p:txBody>
      </p:sp>
      <p:sp>
        <p:nvSpPr>
          <p:cNvPr id="5" name="مستطيل 4"/>
          <p:cNvSpPr/>
          <p:nvPr/>
        </p:nvSpPr>
        <p:spPr>
          <a:xfrm>
            <a:off x="6429388" y="3286124"/>
            <a:ext cx="1737976" cy="461665"/>
          </a:xfrm>
          <a:prstGeom prst="rect">
            <a:avLst/>
          </a:prstGeom>
        </p:spPr>
        <p:txBody>
          <a:bodyPr wrap="none">
            <a:spAutoFit/>
          </a:bodyPr>
          <a:lstStyle/>
          <a:p>
            <a:r>
              <a:rPr lang="ar-SA" sz="2400" dirty="0" smtClean="0">
                <a:solidFill>
                  <a:srgbClr val="7030A0"/>
                </a:solidFill>
                <a:cs typeface="PT Bold Heading" pitchFamily="2" charset="-78"/>
              </a:rPr>
              <a:t>مبدأ باسكال :</a:t>
            </a:r>
            <a:endParaRPr lang="en-US" sz="2400" dirty="0">
              <a:solidFill>
                <a:srgbClr val="7030A0"/>
              </a:solidFill>
              <a:cs typeface="PT Bold Heading" pitchFamily="2" charset="-78"/>
            </a:endParaRPr>
          </a:p>
        </p:txBody>
      </p:sp>
      <p:sp>
        <p:nvSpPr>
          <p:cNvPr id="6" name="مستطيل 5"/>
          <p:cNvSpPr/>
          <p:nvPr/>
        </p:nvSpPr>
        <p:spPr>
          <a:xfrm>
            <a:off x="3428992" y="3857628"/>
            <a:ext cx="4714876" cy="1708160"/>
          </a:xfrm>
          <a:prstGeom prst="rect">
            <a:avLst/>
          </a:prstGeom>
        </p:spPr>
        <p:txBody>
          <a:bodyPr wrap="square">
            <a:spAutoFit/>
          </a:bodyPr>
          <a:lstStyle/>
          <a:p>
            <a:pPr algn="justLow">
              <a:lnSpc>
                <a:spcPct val="150000"/>
              </a:lnSpc>
            </a:pPr>
            <a:r>
              <a:rPr lang="ar-SA" sz="2400" dirty="0" smtClean="0">
                <a:cs typeface="PT Bold Heading" pitchFamily="2" charset="-78"/>
              </a:rPr>
              <a:t>أي تغير في الضغط المؤثر في أي نقطه داخل المائع ينتقل إلى جميع نقاط المائع بالتساوي . </a:t>
            </a:r>
            <a:endParaRPr lang="ar-SA" sz="2400" dirty="0">
              <a:cs typeface="PT Bold Heading" pitchFamily="2" charset="-78"/>
            </a:endParaRPr>
          </a:p>
        </p:txBody>
      </p:sp>
      <p:pic>
        <p:nvPicPr>
          <p:cNvPr id="18433" name="Picture 1" descr="liquid-pressure-transmission"/>
          <p:cNvPicPr>
            <a:picLocks noChangeAspect="1" noChangeArrowheads="1"/>
          </p:cNvPicPr>
          <p:nvPr/>
        </p:nvPicPr>
        <p:blipFill>
          <a:blip r:embed="rId3"/>
          <a:srcRect/>
          <a:stretch>
            <a:fillRect/>
          </a:stretch>
        </p:blipFill>
        <p:spPr bwMode="auto">
          <a:xfrm>
            <a:off x="1071538" y="3214686"/>
            <a:ext cx="1962150" cy="28384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50"/>
                            </p:stCondLst>
                            <p:childTnLst>
                              <p:par>
                                <p:cTn id="13" presetID="5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par>
                          <p:cTn id="18" fill="hold">
                            <p:stCondLst>
                              <p:cond delay="1650"/>
                            </p:stCondLst>
                            <p:childTnLst>
                              <p:par>
                                <p:cTn id="19" presetID="5"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par>
                          <p:cTn id="22" fill="hold">
                            <p:stCondLst>
                              <p:cond delay="2150"/>
                            </p:stCondLst>
                            <p:childTnLst>
                              <p:par>
                                <p:cTn id="23" presetID="34"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from="(-#ppt_w/2)" to="(#ppt_x)" calcmode="lin" valueType="num">
                                      <p:cBhvr>
                                        <p:cTn id="25" dur="600" fill="hold">
                                          <p:stCondLst>
                                            <p:cond delay="0"/>
                                          </p:stCondLst>
                                        </p:cTn>
                                        <p:tgtEl>
                                          <p:spTgt spid="5"/>
                                        </p:tgtEl>
                                        <p:attrNameLst>
                                          <p:attrName>ppt_x</p:attrName>
                                        </p:attrNameLst>
                                      </p:cBhvr>
                                    </p:anim>
                                    <p:anim from="0" to="-1.0" calcmode="lin" valueType="num">
                                      <p:cBhvr>
                                        <p:cTn id="26" dur="200" decel="50000" autoRev="1" fill="hold">
                                          <p:stCondLst>
                                            <p:cond delay="600"/>
                                          </p:stCondLst>
                                        </p:cTn>
                                        <p:tgtEl>
                                          <p:spTgt spid="5"/>
                                        </p:tgtEl>
                                        <p:attrNameLst>
                                          <p:attrName>xshear</p:attrName>
                                        </p:attrNameLst>
                                      </p:cBhvr>
                                    </p:anim>
                                    <p:animScale>
                                      <p:cBhvr>
                                        <p:cTn id="27" dur="200" decel="100000" autoRev="1" fill="hold">
                                          <p:stCondLst>
                                            <p:cond delay="600"/>
                                          </p:stCondLst>
                                        </p:cTn>
                                        <p:tgtEl>
                                          <p:spTgt spid="5"/>
                                        </p:tgtEl>
                                      </p:cBhvr>
                                      <p:from x="100000" y="100000"/>
                                      <p:to x="80000" y="100000"/>
                                    </p:animScale>
                                    <p:anim by="(#ppt_h/3+#ppt_w*0.1)" calcmode="lin" valueType="num">
                                      <p:cBhvr additive="sum">
                                        <p:cTn id="28" dur="200" decel="100000" autoRev="1" fill="hold">
                                          <p:stCondLst>
                                            <p:cond delay="600"/>
                                          </p:stCondLst>
                                        </p:cTn>
                                        <p:tgtEl>
                                          <p:spTgt spid="5"/>
                                        </p:tgtEl>
                                        <p:attrNameLst>
                                          <p:attrName>ppt_x</p:attrName>
                                        </p:attrNameLst>
                                      </p:cBhvr>
                                    </p:anim>
                                  </p:childTnLst>
                                </p:cTn>
                              </p:par>
                            </p:childTnLst>
                          </p:cTn>
                        </p:par>
                        <p:par>
                          <p:cTn id="29" fill="hold">
                            <p:stCondLst>
                              <p:cond delay="3150"/>
                            </p:stCondLst>
                            <p:childTnLst>
                              <p:par>
                                <p:cTn id="30" presetID="34"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from="(-#ppt_w/2)" to="(#ppt_x)" calcmode="lin" valueType="num">
                                      <p:cBhvr>
                                        <p:cTn id="32" dur="600" fill="hold">
                                          <p:stCondLst>
                                            <p:cond delay="0"/>
                                          </p:stCondLst>
                                        </p:cTn>
                                        <p:tgtEl>
                                          <p:spTgt spid="6"/>
                                        </p:tgtEl>
                                        <p:attrNameLst>
                                          <p:attrName>ppt_x</p:attrName>
                                        </p:attrNameLst>
                                      </p:cBhvr>
                                    </p:anim>
                                    <p:anim from="0" to="-1.0" calcmode="lin" valueType="num">
                                      <p:cBhvr>
                                        <p:cTn id="33" dur="200" decel="50000" autoRev="1" fill="hold">
                                          <p:stCondLst>
                                            <p:cond delay="600"/>
                                          </p:stCondLst>
                                        </p:cTn>
                                        <p:tgtEl>
                                          <p:spTgt spid="6"/>
                                        </p:tgtEl>
                                        <p:attrNameLst>
                                          <p:attrName>xshear</p:attrName>
                                        </p:attrNameLst>
                                      </p:cBhvr>
                                    </p:anim>
                                    <p:animScale>
                                      <p:cBhvr>
                                        <p:cTn id="34" dur="200" decel="100000" autoRev="1" fill="hold">
                                          <p:stCondLst>
                                            <p:cond delay="600"/>
                                          </p:stCondLst>
                                        </p:cTn>
                                        <p:tgtEl>
                                          <p:spTgt spid="6"/>
                                        </p:tgtEl>
                                      </p:cBhvr>
                                      <p:from x="100000" y="100000"/>
                                      <p:to x="80000" y="100000"/>
                                    </p:animScale>
                                    <p:anim by="(#ppt_h/3+#ppt_w*0.1)" calcmode="lin" valueType="num">
                                      <p:cBhvr additive="sum">
                                        <p:cTn id="35" dur="200" decel="100000" autoRev="1" fill="hold">
                                          <p:stCondLst>
                                            <p:cond delay="600"/>
                                          </p:stCondLst>
                                        </p:cTn>
                                        <p:tgtEl>
                                          <p:spTgt spid="6"/>
                                        </p:tgtEl>
                                        <p:attrNameLst>
                                          <p:attrName>ppt_x</p:attrName>
                                        </p:attrNameLst>
                                      </p:cBhvr>
                                    </p:anim>
                                  </p:childTnLst>
                                </p:cTn>
                              </p:par>
                              <p:par>
                                <p:cTn id="36" presetID="50" presetClass="entr" presetSubtype="0" decel="100000" fill="hold" nodeType="withEffect">
                                  <p:stCondLst>
                                    <p:cond delay="0"/>
                                  </p:stCondLst>
                                  <p:childTnLst>
                                    <p:set>
                                      <p:cBhvr>
                                        <p:cTn id="37" dur="1" fill="hold">
                                          <p:stCondLst>
                                            <p:cond delay="0"/>
                                          </p:stCondLst>
                                        </p:cTn>
                                        <p:tgtEl>
                                          <p:spTgt spid="18433"/>
                                        </p:tgtEl>
                                        <p:attrNameLst>
                                          <p:attrName>style.visibility</p:attrName>
                                        </p:attrNameLst>
                                      </p:cBhvr>
                                      <p:to>
                                        <p:strVal val="visible"/>
                                      </p:to>
                                    </p:set>
                                    <p:anim calcmode="lin" valueType="num">
                                      <p:cBhvr>
                                        <p:cTn id="38" dur="1000" fill="hold"/>
                                        <p:tgtEl>
                                          <p:spTgt spid="18433"/>
                                        </p:tgtEl>
                                        <p:attrNameLst>
                                          <p:attrName>ppt_w</p:attrName>
                                        </p:attrNameLst>
                                      </p:cBhvr>
                                      <p:tavLst>
                                        <p:tav tm="0">
                                          <p:val>
                                            <p:strVal val="#ppt_w+.3"/>
                                          </p:val>
                                        </p:tav>
                                        <p:tav tm="100000">
                                          <p:val>
                                            <p:strVal val="#ppt_w"/>
                                          </p:val>
                                        </p:tav>
                                      </p:tavLst>
                                    </p:anim>
                                    <p:anim calcmode="lin" valueType="num">
                                      <p:cBhvr>
                                        <p:cTn id="39" dur="1000" fill="hold"/>
                                        <p:tgtEl>
                                          <p:spTgt spid="18433"/>
                                        </p:tgtEl>
                                        <p:attrNameLst>
                                          <p:attrName>ppt_h</p:attrName>
                                        </p:attrNameLst>
                                      </p:cBhvr>
                                      <p:tavLst>
                                        <p:tav tm="0">
                                          <p:val>
                                            <p:strVal val="#ppt_h"/>
                                          </p:val>
                                        </p:tav>
                                        <p:tav tm="100000">
                                          <p:val>
                                            <p:strVal val="#ppt_h"/>
                                          </p:val>
                                        </p:tav>
                                      </p:tavLst>
                                    </p:anim>
                                    <p:animEffect transition="in" filter="fade">
                                      <p:cBhvr>
                                        <p:cTn id="40" dur="1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مستطيل 6"/>
          <p:cNvSpPr/>
          <p:nvPr/>
        </p:nvSpPr>
        <p:spPr>
          <a:xfrm>
            <a:off x="2571736" y="642918"/>
            <a:ext cx="4137671" cy="646331"/>
          </a:xfrm>
          <a:prstGeom prst="rect">
            <a:avLst/>
          </a:prstGeom>
        </p:spPr>
        <p:txBody>
          <a:bodyPr wrap="none">
            <a:spAutoFit/>
          </a:bodyPr>
          <a:lstStyle/>
          <a:p>
            <a:r>
              <a:rPr lang="ar-SA" sz="3600" dirty="0" smtClean="0">
                <a:ln>
                  <a:solidFill>
                    <a:schemeClr val="tx1"/>
                  </a:solidFill>
                </a:ln>
                <a:solidFill>
                  <a:schemeClr val="accent1">
                    <a:lumMod val="75000"/>
                  </a:schemeClr>
                </a:solidFill>
                <a:cs typeface="PT Bold Heading" pitchFamily="2" charset="-78"/>
              </a:rPr>
              <a:t>أمثلة على مبدأ باسكال</a:t>
            </a:r>
            <a:endParaRPr lang="ar-SA" sz="3600" dirty="0">
              <a:ln>
                <a:solidFill>
                  <a:schemeClr val="tx1"/>
                </a:solidFill>
              </a:ln>
              <a:solidFill>
                <a:schemeClr val="accent1">
                  <a:lumMod val="75000"/>
                </a:schemeClr>
              </a:solidFill>
              <a:cs typeface="PT Bold Heading" pitchFamily="2" charset="-78"/>
            </a:endParaRPr>
          </a:p>
        </p:txBody>
      </p:sp>
      <p:sp>
        <p:nvSpPr>
          <p:cNvPr id="8" name="مستطيل 7"/>
          <p:cNvSpPr/>
          <p:nvPr/>
        </p:nvSpPr>
        <p:spPr>
          <a:xfrm>
            <a:off x="4000496" y="1857364"/>
            <a:ext cx="4224233" cy="461665"/>
          </a:xfrm>
          <a:prstGeom prst="rect">
            <a:avLst/>
          </a:prstGeom>
        </p:spPr>
        <p:txBody>
          <a:bodyPr wrap="none">
            <a:spAutoFit/>
          </a:bodyPr>
          <a:lstStyle/>
          <a:p>
            <a:r>
              <a:rPr lang="ar-SA" sz="2400" dirty="0" smtClean="0">
                <a:solidFill>
                  <a:schemeClr val="tx1">
                    <a:lumMod val="95000"/>
                    <a:lumOff val="5000"/>
                  </a:schemeClr>
                </a:solidFill>
                <a:cs typeface="PT Bold Heading" pitchFamily="2" charset="-78"/>
              </a:rPr>
              <a:t>الضغط على أنبوب معجون الأسنان .</a:t>
            </a:r>
            <a:endParaRPr lang="en-US" sz="2400" dirty="0">
              <a:solidFill>
                <a:schemeClr val="tx1">
                  <a:lumMod val="95000"/>
                  <a:lumOff val="5000"/>
                </a:schemeClr>
              </a:solidFill>
              <a:cs typeface="PT Bold Heading" pitchFamily="2" charset="-78"/>
            </a:endParaRPr>
          </a:p>
        </p:txBody>
      </p:sp>
      <p:sp>
        <p:nvSpPr>
          <p:cNvPr id="9" name="مستطيل 8"/>
          <p:cNvSpPr/>
          <p:nvPr/>
        </p:nvSpPr>
        <p:spPr>
          <a:xfrm>
            <a:off x="5429256" y="2786058"/>
            <a:ext cx="2771913" cy="461665"/>
          </a:xfrm>
          <a:prstGeom prst="rect">
            <a:avLst/>
          </a:prstGeom>
        </p:spPr>
        <p:txBody>
          <a:bodyPr wrap="none">
            <a:spAutoFit/>
          </a:bodyPr>
          <a:lstStyle/>
          <a:p>
            <a:r>
              <a:rPr lang="ar-SA" sz="2400" dirty="0" smtClean="0">
                <a:solidFill>
                  <a:schemeClr val="tx1">
                    <a:lumMod val="95000"/>
                    <a:lumOff val="5000"/>
                  </a:schemeClr>
                </a:solidFill>
                <a:cs typeface="PT Bold Heading" pitchFamily="2" charset="-78"/>
              </a:rPr>
              <a:t>كرسي طبيب الأسنان .</a:t>
            </a:r>
            <a:endParaRPr lang="en-US" sz="2400" dirty="0">
              <a:solidFill>
                <a:schemeClr val="tx1">
                  <a:lumMod val="95000"/>
                  <a:lumOff val="5000"/>
                </a:schemeClr>
              </a:solidFill>
              <a:cs typeface="PT Bold Heading" pitchFamily="2" charset="-78"/>
            </a:endParaRPr>
          </a:p>
        </p:txBody>
      </p:sp>
      <p:sp>
        <p:nvSpPr>
          <p:cNvPr id="10" name="مستطيل 9"/>
          <p:cNvSpPr/>
          <p:nvPr/>
        </p:nvSpPr>
        <p:spPr>
          <a:xfrm>
            <a:off x="4572000" y="5000636"/>
            <a:ext cx="3671198" cy="461665"/>
          </a:xfrm>
          <a:prstGeom prst="rect">
            <a:avLst/>
          </a:prstGeom>
        </p:spPr>
        <p:txBody>
          <a:bodyPr wrap="none">
            <a:spAutoFit/>
          </a:bodyPr>
          <a:lstStyle/>
          <a:p>
            <a:r>
              <a:rPr lang="ar-SA" sz="2400" dirty="0" smtClean="0">
                <a:solidFill>
                  <a:schemeClr val="tx1">
                    <a:lumMod val="95000"/>
                    <a:lumOff val="5000"/>
                  </a:schemeClr>
                </a:solidFill>
                <a:cs typeface="PT Bold Heading" pitchFamily="2" charset="-78"/>
              </a:rPr>
              <a:t>المكبس ( النظام الهيدروليكي) .</a:t>
            </a:r>
            <a:endParaRPr lang="en-US" sz="2400" dirty="0">
              <a:solidFill>
                <a:schemeClr val="tx1">
                  <a:lumMod val="95000"/>
                  <a:lumOff val="5000"/>
                </a:schemeClr>
              </a:solidFill>
              <a:cs typeface="PT Bold Heading" pitchFamily="2" charset="-78"/>
            </a:endParaRPr>
          </a:p>
        </p:txBody>
      </p:sp>
      <p:sp>
        <p:nvSpPr>
          <p:cNvPr id="11" name="مستطيل 10"/>
          <p:cNvSpPr/>
          <p:nvPr/>
        </p:nvSpPr>
        <p:spPr>
          <a:xfrm>
            <a:off x="4714876" y="3857628"/>
            <a:ext cx="3501280" cy="461665"/>
          </a:xfrm>
          <a:prstGeom prst="rect">
            <a:avLst/>
          </a:prstGeom>
        </p:spPr>
        <p:txBody>
          <a:bodyPr wrap="none">
            <a:spAutoFit/>
          </a:bodyPr>
          <a:lstStyle/>
          <a:p>
            <a:r>
              <a:rPr lang="ar-SA" sz="2400" dirty="0" smtClean="0">
                <a:solidFill>
                  <a:schemeClr val="tx1">
                    <a:lumMod val="95000"/>
                    <a:lumOff val="5000"/>
                  </a:schemeClr>
                </a:solidFill>
                <a:cs typeface="PT Bold Heading" pitchFamily="2" charset="-78"/>
              </a:rPr>
              <a:t>كرسي السيارة الهيدروليكي .</a:t>
            </a:r>
            <a:endParaRPr lang="en-US" sz="2400" dirty="0">
              <a:solidFill>
                <a:schemeClr val="tx1">
                  <a:lumMod val="95000"/>
                  <a:lumOff val="5000"/>
                </a:schemeClr>
              </a:solidFill>
              <a:cs typeface="PT Bold Heading" pitchFamily="2" charset="-78"/>
            </a:endParaRPr>
          </a:p>
        </p:txBody>
      </p:sp>
      <p:pic>
        <p:nvPicPr>
          <p:cNvPr id="29697" name="Picture 1" descr="images_ugua"/>
          <p:cNvPicPr>
            <a:picLocks noChangeAspect="1" noChangeArrowheads="1"/>
          </p:cNvPicPr>
          <p:nvPr/>
        </p:nvPicPr>
        <p:blipFill>
          <a:blip r:embed="rId3"/>
          <a:srcRect/>
          <a:stretch>
            <a:fillRect/>
          </a:stretch>
        </p:blipFill>
        <p:spPr bwMode="auto">
          <a:xfrm>
            <a:off x="1928794" y="1714488"/>
            <a:ext cx="1678446" cy="2100730"/>
          </a:xfrm>
          <a:prstGeom prst="rect">
            <a:avLst/>
          </a:prstGeom>
          <a:noFill/>
          <a:ln w="9525">
            <a:noFill/>
            <a:miter lim="800000"/>
            <a:headEnd/>
            <a:tailEnd/>
          </a:ln>
        </p:spPr>
      </p:pic>
      <p:pic>
        <p:nvPicPr>
          <p:cNvPr id="29698" name="Picture 2" descr="hqdefault"/>
          <p:cNvPicPr>
            <a:picLocks noChangeAspect="1" noChangeArrowheads="1"/>
          </p:cNvPicPr>
          <p:nvPr/>
        </p:nvPicPr>
        <p:blipFill>
          <a:blip r:embed="rId4"/>
          <a:srcRect t="16216" b="14865"/>
          <a:stretch>
            <a:fillRect/>
          </a:stretch>
        </p:blipFill>
        <p:spPr bwMode="auto">
          <a:xfrm>
            <a:off x="642910" y="4214818"/>
            <a:ext cx="3752850" cy="2085976"/>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fade">
                                      <p:cBhvr>
                                        <p:cTn id="17" dur="1000"/>
                                        <p:tgtEl>
                                          <p:spTgt spid="8"/>
                                        </p:tgtEl>
                                      </p:cBhvr>
                                    </p:animEffect>
                                  </p:childTnLst>
                                </p:cTn>
                              </p:par>
                              <p:par>
                                <p:cTn id="18" presetID="30" presetClass="entr" presetSubtype="0" fill="hold" nodeType="withEffect">
                                  <p:stCondLst>
                                    <p:cond delay="0"/>
                                  </p:stCondLst>
                                  <p:childTnLst>
                                    <p:set>
                                      <p:cBhvr>
                                        <p:cTn id="19" dur="1" fill="hold">
                                          <p:stCondLst>
                                            <p:cond delay="0"/>
                                          </p:stCondLst>
                                        </p:cTn>
                                        <p:tgtEl>
                                          <p:spTgt spid="29697"/>
                                        </p:tgtEl>
                                        <p:attrNameLst>
                                          <p:attrName>style.visibility</p:attrName>
                                        </p:attrNameLst>
                                      </p:cBhvr>
                                      <p:to>
                                        <p:strVal val="visible"/>
                                      </p:to>
                                    </p:set>
                                    <p:animEffect transition="in" filter="fade">
                                      <p:cBhvr>
                                        <p:cTn id="20" dur="800" decel="100000"/>
                                        <p:tgtEl>
                                          <p:spTgt spid="29697"/>
                                        </p:tgtEl>
                                      </p:cBhvr>
                                    </p:animEffect>
                                    <p:anim calcmode="lin" valueType="num">
                                      <p:cBhvr>
                                        <p:cTn id="21" dur="800" decel="100000" fill="hold"/>
                                        <p:tgtEl>
                                          <p:spTgt spid="29697"/>
                                        </p:tgtEl>
                                        <p:attrNameLst>
                                          <p:attrName>style.rotation</p:attrName>
                                        </p:attrNameLst>
                                      </p:cBhvr>
                                      <p:tavLst>
                                        <p:tav tm="0">
                                          <p:val>
                                            <p:fltVal val="-90"/>
                                          </p:val>
                                        </p:tav>
                                        <p:tav tm="100000">
                                          <p:val>
                                            <p:fltVal val="0"/>
                                          </p:val>
                                        </p:tav>
                                      </p:tavLst>
                                    </p:anim>
                                    <p:anim calcmode="lin" valueType="num">
                                      <p:cBhvr>
                                        <p:cTn id="22" dur="800" decel="100000" fill="hold"/>
                                        <p:tgtEl>
                                          <p:spTgt spid="29697"/>
                                        </p:tgtEl>
                                        <p:attrNameLst>
                                          <p:attrName>ppt_x</p:attrName>
                                        </p:attrNameLst>
                                      </p:cBhvr>
                                      <p:tavLst>
                                        <p:tav tm="0">
                                          <p:val>
                                            <p:strVal val="#ppt_x+0.4"/>
                                          </p:val>
                                        </p:tav>
                                        <p:tav tm="100000">
                                          <p:val>
                                            <p:strVal val="#ppt_x-0.05"/>
                                          </p:val>
                                        </p:tav>
                                      </p:tavLst>
                                    </p:anim>
                                    <p:anim calcmode="lin" valueType="num">
                                      <p:cBhvr>
                                        <p:cTn id="23" dur="800" decel="100000" fill="hold"/>
                                        <p:tgtEl>
                                          <p:spTgt spid="2969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969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9697"/>
                                        </p:tgtEl>
                                        <p:attrNameLst>
                                          <p:attrName>ppt_y</p:attrName>
                                        </p:attrNameLst>
                                      </p:cBhvr>
                                      <p:tavLst>
                                        <p:tav tm="0">
                                          <p:val>
                                            <p:strVal val="#ppt_y+0.1"/>
                                          </p:val>
                                        </p:tav>
                                        <p:tav tm="100000">
                                          <p:val>
                                            <p:strVal val="#ppt_y"/>
                                          </p:val>
                                        </p:tav>
                                      </p:tavLst>
                                    </p:anim>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par>
                          <p:cTn id="37" fill="hold">
                            <p:stCondLst>
                              <p:cond delay="3000"/>
                            </p:stCondLst>
                            <p:childTnLst>
                              <p:par>
                                <p:cTn id="38" presetID="3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decel="100000"/>
                                        <p:tgtEl>
                                          <p:spTgt spid="11"/>
                                        </p:tgtEl>
                                      </p:cBhvr>
                                    </p:animEffect>
                                    <p:anim calcmode="lin" valueType="num">
                                      <p:cBhvr>
                                        <p:cTn id="41" dur="800" decel="100000" fill="hold"/>
                                        <p:tgtEl>
                                          <p:spTgt spid="11"/>
                                        </p:tgtEl>
                                        <p:attrNameLst>
                                          <p:attrName>style.rotation</p:attrName>
                                        </p:attrNameLst>
                                      </p:cBhvr>
                                      <p:tavLst>
                                        <p:tav tm="0">
                                          <p:val>
                                            <p:fltVal val="-90"/>
                                          </p:val>
                                        </p:tav>
                                        <p:tav tm="100000">
                                          <p:val>
                                            <p:fltVal val="0"/>
                                          </p:val>
                                        </p:tav>
                                      </p:tavLst>
                                    </p:anim>
                                    <p:anim calcmode="lin" valueType="num">
                                      <p:cBhvr>
                                        <p:cTn id="42" dur="800" decel="100000" fill="hold"/>
                                        <p:tgtEl>
                                          <p:spTgt spid="11"/>
                                        </p:tgtEl>
                                        <p:attrNameLst>
                                          <p:attrName>ppt_x</p:attrName>
                                        </p:attrNameLst>
                                      </p:cBhvr>
                                      <p:tavLst>
                                        <p:tav tm="0">
                                          <p:val>
                                            <p:strVal val="#ppt_x+0.4"/>
                                          </p:val>
                                        </p:tav>
                                        <p:tav tm="100000">
                                          <p:val>
                                            <p:strVal val="#ppt_x-0.05"/>
                                          </p:val>
                                        </p:tav>
                                      </p:tavLst>
                                    </p:anim>
                                    <p:anim calcmode="lin" valueType="num">
                                      <p:cBhvr>
                                        <p:cTn id="43" dur="800" decel="100000" fill="hold"/>
                                        <p:tgtEl>
                                          <p:spTgt spid="11"/>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6" fill="hold">
                            <p:stCondLst>
                              <p:cond delay="4000"/>
                            </p:stCondLst>
                            <p:childTnLst>
                              <p:par>
                                <p:cTn id="47" presetID="48" presetClass="entr" presetSubtype="0" accel="50000" fill="hold" grpId="0" nodeType="afterEffect">
                                  <p:stCondLst>
                                    <p:cond delay="0"/>
                                  </p:stCondLst>
                                  <p:iterate type="wd">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10"/>
                                        </p:tgtEl>
                                        <p:attrNameLst>
                                          <p:attrName>ppt_y</p:attrName>
                                        </p:attrNameLst>
                                      </p:cBhvr>
                                      <p:tavLst>
                                        <p:tav tm="0">
                                          <p:val>
                                            <p:strVal val="#ppt_y"/>
                                          </p:val>
                                        </p:tav>
                                        <p:tav tm="100000">
                                          <p:val>
                                            <p:strVal val="#ppt_y"/>
                                          </p:val>
                                        </p:tav>
                                      </p:tavLst>
                                    </p:anim>
                                    <p:animEffect transition="in" filter="fade">
                                      <p:cBhvr>
                                        <p:cTn id="52" dur="1000"/>
                                        <p:tgtEl>
                                          <p:spTgt spid="10"/>
                                        </p:tgtEl>
                                      </p:cBhvr>
                                    </p:animEffect>
                                  </p:childTnLst>
                                </p:cTn>
                              </p:par>
                              <p:par>
                                <p:cTn id="53" presetID="55" presetClass="entr" presetSubtype="0" fill="hold" nodeType="withEffect">
                                  <p:stCondLst>
                                    <p:cond delay="0"/>
                                  </p:stCondLst>
                                  <p:childTnLst>
                                    <p:set>
                                      <p:cBhvr>
                                        <p:cTn id="54" dur="1" fill="hold">
                                          <p:stCondLst>
                                            <p:cond delay="0"/>
                                          </p:stCondLst>
                                        </p:cTn>
                                        <p:tgtEl>
                                          <p:spTgt spid="29698"/>
                                        </p:tgtEl>
                                        <p:attrNameLst>
                                          <p:attrName>style.visibility</p:attrName>
                                        </p:attrNameLst>
                                      </p:cBhvr>
                                      <p:to>
                                        <p:strVal val="visible"/>
                                      </p:to>
                                    </p:set>
                                    <p:anim calcmode="lin" valueType="num">
                                      <p:cBhvr>
                                        <p:cTn id="55" dur="1000" fill="hold"/>
                                        <p:tgtEl>
                                          <p:spTgt spid="29698"/>
                                        </p:tgtEl>
                                        <p:attrNameLst>
                                          <p:attrName>ppt_w</p:attrName>
                                        </p:attrNameLst>
                                      </p:cBhvr>
                                      <p:tavLst>
                                        <p:tav tm="0">
                                          <p:val>
                                            <p:strVal val="#ppt_w*0.70"/>
                                          </p:val>
                                        </p:tav>
                                        <p:tav tm="100000">
                                          <p:val>
                                            <p:strVal val="#ppt_w"/>
                                          </p:val>
                                        </p:tav>
                                      </p:tavLst>
                                    </p:anim>
                                    <p:anim calcmode="lin" valueType="num">
                                      <p:cBhvr>
                                        <p:cTn id="56" dur="1000" fill="hold"/>
                                        <p:tgtEl>
                                          <p:spTgt spid="29698"/>
                                        </p:tgtEl>
                                        <p:attrNameLst>
                                          <p:attrName>ppt_h</p:attrName>
                                        </p:attrNameLst>
                                      </p:cBhvr>
                                      <p:tavLst>
                                        <p:tav tm="0">
                                          <p:val>
                                            <p:strVal val="#ppt_h"/>
                                          </p:val>
                                        </p:tav>
                                        <p:tav tm="100000">
                                          <p:val>
                                            <p:strVal val="#ppt_h"/>
                                          </p:val>
                                        </p:tav>
                                      </p:tavLst>
                                    </p:anim>
                                    <p:animEffect transition="in" filter="fade">
                                      <p:cBhvr>
                                        <p:cTn id="57"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6387" name="Picture 3" descr="%D8%B1%D9%8A%D8%B1%D9%8A11"/>
          <p:cNvPicPr>
            <a:picLocks noChangeAspect="1" noChangeArrowheads="1"/>
          </p:cNvPicPr>
          <p:nvPr/>
        </p:nvPicPr>
        <p:blipFill>
          <a:blip r:embed="rId3"/>
          <a:srcRect/>
          <a:stretch>
            <a:fillRect/>
          </a:stretch>
        </p:blipFill>
        <p:spPr bwMode="auto">
          <a:xfrm>
            <a:off x="928662" y="1142984"/>
            <a:ext cx="2214578" cy="2175725"/>
          </a:xfrm>
          <a:prstGeom prst="rect">
            <a:avLst/>
          </a:prstGeom>
          <a:noFill/>
          <a:ln w="9525">
            <a:noFill/>
            <a:miter lim="800000"/>
            <a:headEnd/>
            <a:tailEnd/>
          </a:ln>
        </p:spPr>
      </p:pic>
      <p:sp>
        <p:nvSpPr>
          <p:cNvPr id="4" name="مستطيل 3"/>
          <p:cNvSpPr/>
          <p:nvPr/>
        </p:nvSpPr>
        <p:spPr>
          <a:xfrm>
            <a:off x="2743940" y="171523"/>
            <a:ext cx="4626588" cy="584775"/>
          </a:xfrm>
          <a:prstGeom prst="rect">
            <a:avLst/>
          </a:prstGeom>
        </p:spPr>
        <p:txBody>
          <a:bodyPr wrap="none">
            <a:spAutoFit/>
          </a:bodyPr>
          <a:lstStyle/>
          <a:p>
            <a:r>
              <a:rPr lang="ar-SA" sz="3200" dirty="0" smtClean="0">
                <a:solidFill>
                  <a:srgbClr val="996633"/>
                </a:solidFill>
                <a:cs typeface="PT Bold Heading" pitchFamily="2" charset="-78"/>
              </a:rPr>
              <a:t>المكبس ( النظام الهيدروليكي)</a:t>
            </a:r>
            <a:endParaRPr lang="en-US" sz="3200" dirty="0">
              <a:solidFill>
                <a:srgbClr val="996633"/>
              </a:solidFill>
              <a:cs typeface="PT Bold Heading" pitchFamily="2" charset="-78"/>
            </a:endParaRPr>
          </a:p>
        </p:txBody>
      </p:sp>
      <p:pic>
        <p:nvPicPr>
          <p:cNvPr id="5" name="Picture 4" descr="انضم اثنان اسطوانات لديهم نفس الضغط. واحد مع مساحة سطح أكبر يمارس المزيد من القوة.">
            <a:hlinkClick r:id="rId4" action="ppaction://hlinkfile"/>
          </p:cNvPr>
          <p:cNvPicPr>
            <a:picLocks noChangeAspect="1" noChangeArrowheads="1"/>
          </p:cNvPicPr>
          <p:nvPr/>
        </p:nvPicPr>
        <p:blipFill>
          <a:blip r:embed="rId5" cstate="print"/>
          <a:srcRect/>
          <a:stretch>
            <a:fillRect/>
          </a:stretch>
        </p:blipFill>
        <p:spPr bwMode="auto">
          <a:xfrm>
            <a:off x="642910" y="3500438"/>
            <a:ext cx="7643866" cy="2882733"/>
          </a:xfrm>
          <a:prstGeom prst="rect">
            <a:avLst/>
          </a:prstGeom>
          <a:noFill/>
        </p:spPr>
      </p:pic>
      <p:sp>
        <p:nvSpPr>
          <p:cNvPr id="10" name="مستطيل 9"/>
          <p:cNvSpPr/>
          <p:nvPr/>
        </p:nvSpPr>
        <p:spPr>
          <a:xfrm>
            <a:off x="3143240" y="1071546"/>
            <a:ext cx="5391219" cy="400110"/>
          </a:xfrm>
          <a:prstGeom prst="rect">
            <a:avLst/>
          </a:prstGeom>
        </p:spPr>
        <p:txBody>
          <a:bodyPr wrap="none">
            <a:spAutoFit/>
          </a:bodyPr>
          <a:lstStyle/>
          <a:p>
            <a:r>
              <a:rPr lang="ar-SA" sz="2000" dirty="0" smtClean="0">
                <a:solidFill>
                  <a:schemeClr val="tx1">
                    <a:lumMod val="95000"/>
                    <a:lumOff val="5000"/>
                  </a:schemeClr>
                </a:solidFill>
                <a:cs typeface="PT Bold Heading" pitchFamily="2" charset="-78"/>
              </a:rPr>
              <a:t>هو آلة تستخدم لرفع أجسام ثقيلة باستخدام قوة صغيرة</a:t>
            </a:r>
            <a:endParaRPr lang="en-US" sz="2000" dirty="0">
              <a:solidFill>
                <a:schemeClr val="tx1">
                  <a:lumMod val="95000"/>
                  <a:lumOff val="5000"/>
                </a:schemeClr>
              </a:solidFill>
              <a:cs typeface="PT Bold Heading" pitchFamily="2" charset="-78"/>
            </a:endParaRPr>
          </a:p>
        </p:txBody>
      </p:sp>
      <p:sp>
        <p:nvSpPr>
          <p:cNvPr id="11" name="مستطيل 10"/>
          <p:cNvSpPr/>
          <p:nvPr/>
        </p:nvSpPr>
        <p:spPr>
          <a:xfrm>
            <a:off x="5724834" y="1573914"/>
            <a:ext cx="2776722" cy="400110"/>
          </a:xfrm>
          <a:prstGeom prst="rect">
            <a:avLst/>
          </a:prstGeom>
        </p:spPr>
        <p:txBody>
          <a:bodyPr wrap="none">
            <a:spAutoFit/>
          </a:bodyPr>
          <a:lstStyle/>
          <a:p>
            <a:r>
              <a:rPr lang="ar-SA" sz="2000" dirty="0" smtClean="0">
                <a:solidFill>
                  <a:srgbClr val="C00000"/>
                </a:solidFill>
                <a:cs typeface="PT Bold Heading" pitchFamily="2" charset="-78"/>
              </a:rPr>
              <a:t>المبدأ العلمي : </a:t>
            </a:r>
            <a:r>
              <a:rPr lang="ar-SA" sz="2000" dirty="0" smtClean="0">
                <a:solidFill>
                  <a:schemeClr val="tx1">
                    <a:lumMod val="95000"/>
                    <a:lumOff val="5000"/>
                  </a:schemeClr>
                </a:solidFill>
                <a:cs typeface="PT Bold Heading" pitchFamily="2" charset="-78"/>
              </a:rPr>
              <a:t>مبدأ باسكال</a:t>
            </a:r>
            <a:endParaRPr lang="en-US" sz="2000" dirty="0">
              <a:solidFill>
                <a:schemeClr val="tx1">
                  <a:lumMod val="95000"/>
                  <a:lumOff val="5000"/>
                </a:schemeClr>
              </a:solidFill>
              <a:cs typeface="PT Bold Heading" pitchFamily="2" charset="-78"/>
            </a:endParaRPr>
          </a:p>
        </p:txBody>
      </p:sp>
      <p:sp>
        <p:nvSpPr>
          <p:cNvPr id="12" name="مستطيل 11"/>
          <p:cNvSpPr/>
          <p:nvPr/>
        </p:nvSpPr>
        <p:spPr>
          <a:xfrm>
            <a:off x="7215206" y="2071678"/>
            <a:ext cx="1269899" cy="400110"/>
          </a:xfrm>
          <a:prstGeom prst="rect">
            <a:avLst/>
          </a:prstGeom>
        </p:spPr>
        <p:txBody>
          <a:bodyPr wrap="none">
            <a:spAutoFit/>
          </a:bodyPr>
          <a:lstStyle/>
          <a:p>
            <a:r>
              <a:rPr lang="ar-SA" sz="2000" dirty="0" smtClean="0">
                <a:solidFill>
                  <a:srgbClr val="C00000"/>
                </a:solidFill>
                <a:cs typeface="PT Bold Heading" pitchFamily="2" charset="-78"/>
              </a:rPr>
              <a:t>مم يتكون :</a:t>
            </a:r>
            <a:endParaRPr lang="en-US" sz="2000" dirty="0">
              <a:solidFill>
                <a:srgbClr val="C00000"/>
              </a:solidFill>
              <a:cs typeface="PT Bold Heading" pitchFamily="2" charset="-78"/>
            </a:endParaRPr>
          </a:p>
        </p:txBody>
      </p:sp>
      <p:sp>
        <p:nvSpPr>
          <p:cNvPr id="13" name="مستطيل 12"/>
          <p:cNvSpPr/>
          <p:nvPr/>
        </p:nvSpPr>
        <p:spPr>
          <a:xfrm>
            <a:off x="3428992" y="2500306"/>
            <a:ext cx="5143504" cy="707886"/>
          </a:xfrm>
          <a:prstGeom prst="rect">
            <a:avLst/>
          </a:prstGeom>
        </p:spPr>
        <p:txBody>
          <a:bodyPr wrap="square">
            <a:spAutoFit/>
          </a:bodyPr>
          <a:lstStyle/>
          <a:p>
            <a:pPr algn="justLow"/>
            <a:r>
              <a:rPr lang="ar-SA" sz="2000" dirty="0" smtClean="0">
                <a:solidFill>
                  <a:schemeClr val="tx1">
                    <a:lumMod val="95000"/>
                    <a:lumOff val="5000"/>
                  </a:schemeClr>
                </a:solidFill>
                <a:cs typeface="PT Bold Heading" pitchFamily="2" charset="-78"/>
              </a:rPr>
              <a:t>حجرتين متصلتين في كل منهما مكبس حر الحركة احدهما أكبر من الآخر وسائل يحصر في الحجرتين.</a:t>
            </a:r>
            <a:endParaRPr lang="en-US" sz="2000" dirty="0">
              <a:solidFill>
                <a:schemeClr val="tx1">
                  <a:lumMod val="95000"/>
                  <a:lumOff val="5000"/>
                </a:schemeClr>
              </a:solidFill>
              <a:cs typeface="PT Bold Heading" pitchFamily="2" charset="-78"/>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8" presetClass="entr" presetSubtype="0" accel="50000" fill="hold" grpId="0" nodeType="after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800"/>
                            </p:stCondLst>
                            <p:childTnLst>
                              <p:par>
                                <p:cTn id="18" presetID="34"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from="(-#ppt_w/2)" to="(#ppt_x)" calcmode="lin" valueType="num">
                                      <p:cBhvr>
                                        <p:cTn id="20" dur="600" fill="hold">
                                          <p:stCondLst>
                                            <p:cond delay="0"/>
                                          </p:stCondLst>
                                        </p:cTn>
                                        <p:tgtEl>
                                          <p:spTgt spid="11"/>
                                        </p:tgtEl>
                                        <p:attrNameLst>
                                          <p:attrName>ppt_x</p:attrName>
                                        </p:attrNameLst>
                                      </p:cBhvr>
                                    </p:anim>
                                    <p:anim from="0" to="-1.0" calcmode="lin" valueType="num">
                                      <p:cBhvr>
                                        <p:cTn id="21" dur="200" decel="50000" autoRev="1" fill="hold">
                                          <p:stCondLst>
                                            <p:cond delay="600"/>
                                          </p:stCondLst>
                                        </p:cTn>
                                        <p:tgtEl>
                                          <p:spTgt spid="11"/>
                                        </p:tgtEl>
                                        <p:attrNameLst>
                                          <p:attrName>xshear</p:attrName>
                                        </p:attrNameLst>
                                      </p:cBhvr>
                                    </p:anim>
                                    <p:animScale>
                                      <p:cBhvr>
                                        <p:cTn id="22" dur="200" decel="100000" autoRev="1" fill="hold">
                                          <p:stCondLst>
                                            <p:cond delay="600"/>
                                          </p:stCondLst>
                                        </p:cTn>
                                        <p:tgtEl>
                                          <p:spTgt spid="11"/>
                                        </p:tgtEl>
                                      </p:cBhvr>
                                      <p:from x="100000" y="100000"/>
                                      <p:to x="80000" y="100000"/>
                                    </p:animScale>
                                    <p:anim by="(#ppt_h/3+#ppt_w*0.1)" calcmode="lin" valueType="num">
                                      <p:cBhvr additive="sum">
                                        <p:cTn id="23" dur="200" decel="100000" autoRev="1" fill="hold">
                                          <p:stCondLst>
                                            <p:cond delay="600"/>
                                          </p:stCondLst>
                                        </p:cTn>
                                        <p:tgtEl>
                                          <p:spTgt spid="11"/>
                                        </p:tgtEl>
                                        <p:attrNameLst>
                                          <p:attrName>ppt_x</p:attrName>
                                        </p:attrNameLst>
                                      </p:cBhvr>
                                    </p:anim>
                                  </p:childTnLst>
                                </p:cTn>
                              </p:par>
                            </p:childTnLst>
                          </p:cTn>
                        </p:par>
                        <p:par>
                          <p:cTn id="24" fill="hold">
                            <p:stCondLst>
                              <p:cond delay="38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par>
                                <p:cTn id="32" presetID="55" presetClass="entr" presetSubtype="0" fill="hold" nodeType="withEffect">
                                  <p:stCondLst>
                                    <p:cond delay="0"/>
                                  </p:stCondLst>
                                  <p:childTnLst>
                                    <p:set>
                                      <p:cBhvr>
                                        <p:cTn id="33" dur="1" fill="hold">
                                          <p:stCondLst>
                                            <p:cond delay="0"/>
                                          </p:stCondLst>
                                        </p:cTn>
                                        <p:tgtEl>
                                          <p:spTgt spid="16387"/>
                                        </p:tgtEl>
                                        <p:attrNameLst>
                                          <p:attrName>style.visibility</p:attrName>
                                        </p:attrNameLst>
                                      </p:cBhvr>
                                      <p:to>
                                        <p:strVal val="visible"/>
                                      </p:to>
                                    </p:set>
                                    <p:anim calcmode="lin" valueType="num">
                                      <p:cBhvr>
                                        <p:cTn id="34" dur="1000" fill="hold"/>
                                        <p:tgtEl>
                                          <p:spTgt spid="16387"/>
                                        </p:tgtEl>
                                        <p:attrNameLst>
                                          <p:attrName>ppt_w</p:attrName>
                                        </p:attrNameLst>
                                      </p:cBhvr>
                                      <p:tavLst>
                                        <p:tav tm="0">
                                          <p:val>
                                            <p:strVal val="#ppt_w*0.70"/>
                                          </p:val>
                                        </p:tav>
                                        <p:tav tm="100000">
                                          <p:val>
                                            <p:strVal val="#ppt_w"/>
                                          </p:val>
                                        </p:tav>
                                      </p:tavLst>
                                    </p:anim>
                                    <p:anim calcmode="lin" valueType="num">
                                      <p:cBhvr>
                                        <p:cTn id="35" dur="1000" fill="hold"/>
                                        <p:tgtEl>
                                          <p:spTgt spid="16387"/>
                                        </p:tgtEl>
                                        <p:attrNameLst>
                                          <p:attrName>ppt_h</p:attrName>
                                        </p:attrNameLst>
                                      </p:cBhvr>
                                      <p:tavLst>
                                        <p:tav tm="0">
                                          <p:val>
                                            <p:strVal val="#ppt_h"/>
                                          </p:val>
                                        </p:tav>
                                        <p:tav tm="100000">
                                          <p:val>
                                            <p:strVal val="#ppt_h"/>
                                          </p:val>
                                        </p:tav>
                                      </p:tavLst>
                                    </p:anim>
                                    <p:animEffect transition="in" filter="fade">
                                      <p:cBhvr>
                                        <p:cTn id="36" dur="1000"/>
                                        <p:tgtEl>
                                          <p:spTgt spid="16387"/>
                                        </p:tgtEl>
                                      </p:cBhvr>
                                    </p:animEffect>
                                  </p:childTnLst>
                                </p:cTn>
                              </p:par>
                            </p:childTnLst>
                          </p:cTn>
                        </p:par>
                        <p:par>
                          <p:cTn id="37" fill="hold">
                            <p:stCondLst>
                              <p:cond delay="4800"/>
                            </p:stCondLst>
                            <p:childTnLst>
                              <p:par>
                                <p:cTn id="38" presetID="30" presetClass="entr" presetSubtype="0" fill="hold" grpId="0" nodeType="afterEffect">
                                  <p:stCondLst>
                                    <p:cond delay="0"/>
                                  </p:stCondLst>
                                  <p:iterate type="wd">
                                    <p:tmPct val="10000"/>
                                  </p:iterate>
                                  <p:childTnLst>
                                    <p:set>
                                      <p:cBhvr>
                                        <p:cTn id="39" dur="1" fill="hold">
                                          <p:stCondLst>
                                            <p:cond delay="0"/>
                                          </p:stCondLst>
                                        </p:cTn>
                                        <p:tgtEl>
                                          <p:spTgt spid="13"/>
                                        </p:tgtEl>
                                        <p:attrNameLst>
                                          <p:attrName>style.visibility</p:attrName>
                                        </p:attrNameLst>
                                      </p:cBhvr>
                                      <p:to>
                                        <p:strVal val="visible"/>
                                      </p:to>
                                    </p:set>
                                    <p:animEffect transition="in" filter="fade">
                                      <p:cBhvr>
                                        <p:cTn id="40" dur="800" decel="100000"/>
                                        <p:tgtEl>
                                          <p:spTgt spid="13"/>
                                        </p:tgtEl>
                                      </p:cBhvr>
                                    </p:animEffect>
                                    <p:anim calcmode="lin" valueType="num">
                                      <p:cBhvr>
                                        <p:cTn id="41" dur="800" decel="100000" fill="hold"/>
                                        <p:tgtEl>
                                          <p:spTgt spid="13"/>
                                        </p:tgtEl>
                                        <p:attrNameLst>
                                          <p:attrName>style.rotation</p:attrName>
                                        </p:attrNameLst>
                                      </p:cBhvr>
                                      <p:tavLst>
                                        <p:tav tm="0">
                                          <p:val>
                                            <p:fltVal val="-90"/>
                                          </p:val>
                                        </p:tav>
                                        <p:tav tm="100000">
                                          <p:val>
                                            <p:fltVal val="0"/>
                                          </p:val>
                                        </p:tav>
                                      </p:tavLst>
                                    </p:anim>
                                    <p:anim calcmode="lin" valueType="num">
                                      <p:cBhvr>
                                        <p:cTn id="42" dur="800" decel="100000" fill="hold"/>
                                        <p:tgtEl>
                                          <p:spTgt spid="13"/>
                                        </p:tgtEl>
                                        <p:attrNameLst>
                                          <p:attrName>ppt_x</p:attrName>
                                        </p:attrNameLst>
                                      </p:cBhvr>
                                      <p:tavLst>
                                        <p:tav tm="0">
                                          <p:val>
                                            <p:strVal val="#ppt_x+0.4"/>
                                          </p:val>
                                        </p:tav>
                                        <p:tav tm="100000">
                                          <p:val>
                                            <p:strVal val="#ppt_x-0.05"/>
                                          </p:val>
                                        </p:tav>
                                      </p:tavLst>
                                    </p:anim>
                                    <p:anim calcmode="lin" valueType="num">
                                      <p:cBhvr>
                                        <p:cTn id="43" dur="800" decel="100000" fill="hold"/>
                                        <p:tgtEl>
                                          <p:spTgt spid="13"/>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46" fill="hold">
                            <p:stCondLst>
                              <p:cond delay="7400"/>
                            </p:stCondLst>
                            <p:childTnLst>
                              <p:par>
                                <p:cTn id="47" presetID="55"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0.70"/>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ydraulic System-‏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8674" name="Picture 2" descr="http://www.khayma.com/ph3/classA/classA1/hidrolek.jpg">
            <a:hlinkClick r:id="rId3" action="ppaction://hlinkfile"/>
          </p:cNvPr>
          <p:cNvPicPr>
            <a:picLocks noChangeAspect="1" noChangeArrowheads="1"/>
          </p:cNvPicPr>
          <p:nvPr/>
        </p:nvPicPr>
        <p:blipFill>
          <a:blip r:embed="rId4" cstate="print">
            <a:lum bright="40000"/>
          </a:blip>
          <a:srcRect/>
          <a:stretch>
            <a:fillRect/>
          </a:stretch>
        </p:blipFill>
        <p:spPr bwMode="auto">
          <a:xfrm>
            <a:off x="1928794" y="4071942"/>
            <a:ext cx="5929322" cy="2170862"/>
          </a:xfrm>
          <a:prstGeom prst="rect">
            <a:avLst/>
          </a:prstGeom>
          <a:noFill/>
        </p:spPr>
      </p:pic>
      <p:sp>
        <p:nvSpPr>
          <p:cNvPr id="4" name="مستطيل 3"/>
          <p:cNvSpPr/>
          <p:nvPr/>
        </p:nvSpPr>
        <p:spPr>
          <a:xfrm>
            <a:off x="1156844" y="1186749"/>
            <a:ext cx="7272808" cy="1384995"/>
          </a:xfrm>
          <a:prstGeom prst="rect">
            <a:avLst/>
          </a:prstGeom>
        </p:spPr>
        <p:txBody>
          <a:bodyPr wrap="square">
            <a:spAutoFit/>
          </a:bodyPr>
          <a:lstStyle/>
          <a:p>
            <a:pPr algn="justLow"/>
            <a:r>
              <a:rPr lang="ar-SA" sz="2800" dirty="0" smtClean="0">
                <a:solidFill>
                  <a:schemeClr val="tx1">
                    <a:lumMod val="95000"/>
                    <a:lumOff val="5000"/>
                  </a:schemeClr>
                </a:solidFill>
                <a:cs typeface="PT Bold Heading" pitchFamily="2" charset="-78"/>
              </a:rPr>
              <a:t>القوة المؤثرة في المكبس الثاني تساوي القوة التي يؤثر </a:t>
            </a:r>
            <a:r>
              <a:rPr lang="ar-SA" sz="2800" dirty="0" err="1" smtClean="0">
                <a:solidFill>
                  <a:schemeClr val="tx1">
                    <a:lumMod val="95000"/>
                    <a:lumOff val="5000"/>
                  </a:schemeClr>
                </a:solidFill>
                <a:cs typeface="PT Bold Heading" pitchFamily="2" charset="-78"/>
              </a:rPr>
              <a:t>بها</a:t>
            </a:r>
            <a:r>
              <a:rPr lang="ar-SA" sz="2800" dirty="0" smtClean="0">
                <a:solidFill>
                  <a:schemeClr val="tx1">
                    <a:lumMod val="95000"/>
                    <a:lumOff val="5000"/>
                  </a:schemeClr>
                </a:solidFill>
                <a:cs typeface="PT Bold Heading" pitchFamily="2" charset="-78"/>
              </a:rPr>
              <a:t> المكبس الأول مضروبة في نسبة مساحة المكبس الثاني إلى مساحة المكبس الأول..</a:t>
            </a:r>
          </a:p>
        </p:txBody>
      </p:sp>
      <p:sp>
        <p:nvSpPr>
          <p:cNvPr id="5" name="مستطيل 4"/>
          <p:cNvSpPr/>
          <p:nvPr/>
        </p:nvSpPr>
        <p:spPr>
          <a:xfrm>
            <a:off x="2643174" y="2928934"/>
            <a:ext cx="4629602" cy="769441"/>
          </a:xfrm>
          <a:prstGeom prst="rect">
            <a:avLst/>
          </a:prstGeom>
          <a:solidFill>
            <a:srgbClr val="FFFFCC"/>
          </a:solidFill>
        </p:spPr>
        <p:txBody>
          <a:bodyPr wrap="square">
            <a:spAutoFit/>
          </a:bodyPr>
          <a:lstStyle/>
          <a:p>
            <a:pPr algn="ctr"/>
            <a:r>
              <a:rPr lang="ar-SA" sz="4400" b="1" dirty="0" smtClean="0">
                <a:solidFill>
                  <a:srgbClr val="FF0000"/>
                </a:solidFill>
                <a:cs typeface="Simplified Arabic" pitchFamily="18" charset="-78"/>
              </a:rPr>
              <a:t> </a:t>
            </a:r>
            <a:r>
              <a:rPr lang="en-US" sz="4400" b="1" dirty="0" smtClean="0">
                <a:solidFill>
                  <a:srgbClr val="FF0000"/>
                </a:solidFill>
                <a:cs typeface="Simplified Arabic" pitchFamily="18" charset="-78"/>
              </a:rPr>
              <a:t>F2 = F1 A1/ A2</a:t>
            </a:r>
            <a:endParaRPr lang="ar-SA" sz="4400" b="1" dirty="0" smtClean="0">
              <a:solidFill>
                <a:srgbClr val="FF0000"/>
              </a:solidFill>
              <a:cs typeface="Simplified Arabic" pitchFamily="18" charset="-78"/>
            </a:endParaRPr>
          </a:p>
        </p:txBody>
      </p:sp>
      <p:sp>
        <p:nvSpPr>
          <p:cNvPr id="6" name="مستطيل 5"/>
          <p:cNvSpPr/>
          <p:nvPr/>
        </p:nvSpPr>
        <p:spPr>
          <a:xfrm>
            <a:off x="2428860" y="230515"/>
            <a:ext cx="5243743" cy="538609"/>
          </a:xfrm>
          <a:prstGeom prst="rect">
            <a:avLst/>
          </a:prstGeom>
        </p:spPr>
        <p:txBody>
          <a:bodyPr wrap="none">
            <a:spAutoFit/>
          </a:bodyPr>
          <a:lstStyle/>
          <a:p>
            <a:r>
              <a:rPr lang="ar-SA" sz="2900" dirty="0" smtClean="0">
                <a:solidFill>
                  <a:srgbClr val="996633"/>
                </a:solidFill>
                <a:cs typeface="PT Bold Heading" pitchFamily="2" charset="-78"/>
              </a:rPr>
              <a:t>القوة الناتجة عن الرافعة الهيدروليكية</a:t>
            </a:r>
            <a:endParaRPr lang="en-US" sz="2900" dirty="0">
              <a:solidFill>
                <a:srgbClr val="996633"/>
              </a:solidFill>
              <a:cs typeface="PT Bold Heading"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5" presetClass="entr" presetSubtype="1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par>
                          <p:cTn id="15" fill="hold">
                            <p:stCondLst>
                              <p:cond delay="2600"/>
                            </p:stCondLst>
                            <p:childTnLst>
                              <p:par>
                                <p:cTn id="16" presetID="5"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par>
                          <p:cTn id="19" fill="hold">
                            <p:stCondLst>
                              <p:cond delay="3100"/>
                            </p:stCondLst>
                            <p:childTnLst>
                              <p:par>
                                <p:cTn id="20" presetID="50" presetClass="entr" presetSubtype="0" decel="100000" fill="hold" nodeType="afterEffect">
                                  <p:stCondLst>
                                    <p:cond delay="0"/>
                                  </p:stCondLst>
                                  <p:childTnLst>
                                    <p:set>
                                      <p:cBhvr>
                                        <p:cTn id="21" dur="1" fill="hold">
                                          <p:stCondLst>
                                            <p:cond delay="0"/>
                                          </p:stCondLst>
                                        </p:cTn>
                                        <p:tgtEl>
                                          <p:spTgt spid="28674"/>
                                        </p:tgtEl>
                                        <p:attrNameLst>
                                          <p:attrName>style.visibility</p:attrName>
                                        </p:attrNameLst>
                                      </p:cBhvr>
                                      <p:to>
                                        <p:strVal val="visible"/>
                                      </p:to>
                                    </p:set>
                                    <p:anim calcmode="lin" valueType="num">
                                      <p:cBhvr>
                                        <p:cTn id="22" dur="1000" fill="hold"/>
                                        <p:tgtEl>
                                          <p:spTgt spid="28674"/>
                                        </p:tgtEl>
                                        <p:attrNameLst>
                                          <p:attrName>ppt_w</p:attrName>
                                        </p:attrNameLst>
                                      </p:cBhvr>
                                      <p:tavLst>
                                        <p:tav tm="0">
                                          <p:val>
                                            <p:strVal val="#ppt_w+.3"/>
                                          </p:val>
                                        </p:tav>
                                        <p:tav tm="100000">
                                          <p:val>
                                            <p:strVal val="#ppt_w"/>
                                          </p:val>
                                        </p:tav>
                                      </p:tavLst>
                                    </p:anim>
                                    <p:anim calcmode="lin" valueType="num">
                                      <p:cBhvr>
                                        <p:cTn id="23" dur="1000" fill="hold"/>
                                        <p:tgtEl>
                                          <p:spTgt spid="28674"/>
                                        </p:tgtEl>
                                        <p:attrNameLst>
                                          <p:attrName>ppt_h</p:attrName>
                                        </p:attrNameLst>
                                      </p:cBhvr>
                                      <p:tavLst>
                                        <p:tav tm="0">
                                          <p:val>
                                            <p:strVal val="#ppt_h"/>
                                          </p:val>
                                        </p:tav>
                                        <p:tav tm="100000">
                                          <p:val>
                                            <p:strVal val="#ppt_h"/>
                                          </p:val>
                                        </p:tav>
                                      </p:tavLst>
                                    </p:anim>
                                    <p:animEffect transition="in" filter="fade">
                                      <p:cBhvr>
                                        <p:cTn id="24"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33535" y="1285860"/>
            <a:ext cx="4052713" cy="707886"/>
          </a:xfrm>
          <a:prstGeom prst="rect">
            <a:avLst/>
          </a:prstGeom>
        </p:spPr>
        <p:txBody>
          <a:bodyPr wrap="none">
            <a:spAutoFit/>
          </a:bodyPr>
          <a:lstStyle/>
          <a:p>
            <a:r>
              <a:rPr lang="ar-SA"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السباحة تحت الضغط</a:t>
            </a:r>
            <a:endParaRPr lang="ar-SA"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3" name="مربع نص 2"/>
          <p:cNvSpPr txBox="1"/>
          <p:nvPr/>
        </p:nvSpPr>
        <p:spPr>
          <a:xfrm>
            <a:off x="3000364" y="2643182"/>
            <a:ext cx="5715040" cy="430887"/>
          </a:xfrm>
          <a:prstGeom prst="rect">
            <a:avLst/>
          </a:prstGeom>
          <a:noFill/>
        </p:spPr>
        <p:txBody>
          <a:bodyPr wrap="square" rtlCol="1">
            <a:spAutoFit/>
          </a:bodyPr>
          <a:lstStyle/>
          <a:p>
            <a:pPr algn="justLow"/>
            <a:r>
              <a:rPr lang="ar-SA" sz="2200" dirty="0" smtClean="0">
                <a:cs typeface="PT Bold Heading" pitchFamily="2" charset="-78"/>
              </a:rPr>
              <a:t>ينشأ الضغط تحت الماء من وزن الماء فوق مساحة الجسم .</a:t>
            </a:r>
          </a:p>
        </p:txBody>
      </p:sp>
      <p:sp>
        <p:nvSpPr>
          <p:cNvPr id="4" name="مستطيل 3"/>
          <p:cNvSpPr/>
          <p:nvPr/>
        </p:nvSpPr>
        <p:spPr>
          <a:xfrm>
            <a:off x="4714876" y="3214686"/>
            <a:ext cx="3843784" cy="830997"/>
          </a:xfrm>
          <a:prstGeom prst="rect">
            <a:avLst/>
          </a:prstGeom>
        </p:spPr>
        <p:txBody>
          <a:bodyPr wrap="square">
            <a:spAutoFit/>
          </a:bodyPr>
          <a:lstStyle/>
          <a:p>
            <a:pPr algn="justLow"/>
            <a:r>
              <a:rPr lang="ar-SA" sz="2400" dirty="0" smtClean="0">
                <a:solidFill>
                  <a:schemeClr val="tx2">
                    <a:lumMod val="60000"/>
                    <a:lumOff val="40000"/>
                  </a:schemeClr>
                </a:solidFill>
                <a:cs typeface="PT Bold Heading" pitchFamily="2" charset="-78"/>
              </a:rPr>
              <a:t>يحسب ضغط الماء : </a:t>
            </a:r>
          </a:p>
          <a:p>
            <a:pPr algn="justLow"/>
            <a:r>
              <a:rPr lang="ar-SA" sz="2400" b="1" dirty="0" smtClean="0">
                <a:solidFill>
                  <a:srgbClr val="C00000"/>
                </a:solidFill>
                <a:cs typeface="PT Bold Heading" pitchFamily="2" charset="-78"/>
              </a:rPr>
              <a:t>                     </a:t>
            </a:r>
            <a:r>
              <a:rPr lang="en-US" sz="2400" b="1" dirty="0" smtClean="0">
                <a:solidFill>
                  <a:srgbClr val="C00000"/>
                </a:solidFill>
                <a:cs typeface="PT Bold Heading" pitchFamily="2" charset="-78"/>
              </a:rPr>
              <a:t>P = </a:t>
            </a:r>
            <a:r>
              <a:rPr lang="en-US" sz="2400" b="1" dirty="0" err="1" smtClean="0">
                <a:solidFill>
                  <a:srgbClr val="C00000"/>
                </a:solidFill>
                <a:cs typeface="PT Bold Heading" pitchFamily="2" charset="-78"/>
              </a:rPr>
              <a:t>Fg</a:t>
            </a:r>
            <a:r>
              <a:rPr lang="en-US" sz="2400" b="1" dirty="0" smtClean="0">
                <a:solidFill>
                  <a:srgbClr val="C00000"/>
                </a:solidFill>
                <a:cs typeface="PT Bold Heading" pitchFamily="2" charset="-78"/>
              </a:rPr>
              <a:t>/ A</a:t>
            </a:r>
            <a:endParaRPr lang="ar-SA" sz="2400" b="1" dirty="0" smtClean="0">
              <a:solidFill>
                <a:srgbClr val="C00000"/>
              </a:solidFill>
              <a:cs typeface="PT Bold Heading" pitchFamily="2" charset="-78"/>
            </a:endParaRPr>
          </a:p>
        </p:txBody>
      </p:sp>
      <p:sp>
        <p:nvSpPr>
          <p:cNvPr id="5" name="مستطيل 4"/>
          <p:cNvSpPr/>
          <p:nvPr/>
        </p:nvSpPr>
        <p:spPr>
          <a:xfrm>
            <a:off x="5357818" y="4572008"/>
            <a:ext cx="1319592" cy="523220"/>
          </a:xfrm>
          <a:prstGeom prst="rect">
            <a:avLst/>
          </a:prstGeom>
        </p:spPr>
        <p:txBody>
          <a:bodyPr wrap="none">
            <a:spAutoFit/>
          </a:bodyPr>
          <a:lstStyle/>
          <a:p>
            <a:r>
              <a:rPr lang="en-US" sz="1600" b="1" dirty="0" smtClean="0">
                <a:solidFill>
                  <a:srgbClr val="C00000"/>
                </a:solidFill>
                <a:cs typeface="Simplified Arabic" pitchFamily="18" charset="-78"/>
              </a:rPr>
              <a:t> </a:t>
            </a:r>
            <a:r>
              <a:rPr lang="en-US" sz="2800" b="1" dirty="0" smtClean="0">
                <a:solidFill>
                  <a:srgbClr val="C00000"/>
                </a:solidFill>
                <a:cs typeface="Simplified Arabic" pitchFamily="18" charset="-78"/>
              </a:rPr>
              <a:t>P = </a:t>
            </a:r>
            <a:r>
              <a:rPr lang="en-US" sz="2800" b="1" dirty="0" err="1" smtClean="0">
                <a:solidFill>
                  <a:srgbClr val="C00000"/>
                </a:solidFill>
                <a:cs typeface="Simplified Arabic" pitchFamily="18" charset="-78"/>
              </a:rPr>
              <a:t>phg</a:t>
            </a:r>
            <a:endParaRPr lang="ar-SA" sz="2800" dirty="0">
              <a:solidFill>
                <a:srgbClr val="C00000"/>
              </a:solidFill>
            </a:endParaRPr>
          </a:p>
        </p:txBody>
      </p:sp>
      <p:sp>
        <p:nvSpPr>
          <p:cNvPr id="6" name="مستطيل 5"/>
          <p:cNvSpPr/>
          <p:nvPr/>
        </p:nvSpPr>
        <p:spPr>
          <a:xfrm>
            <a:off x="6929454" y="4214818"/>
            <a:ext cx="1629206" cy="430887"/>
          </a:xfrm>
          <a:prstGeom prst="rect">
            <a:avLst/>
          </a:prstGeom>
        </p:spPr>
        <p:txBody>
          <a:bodyPr wrap="square">
            <a:spAutoFit/>
          </a:bodyPr>
          <a:lstStyle/>
          <a:p>
            <a:pPr algn="justLow"/>
            <a:r>
              <a:rPr lang="ar-SA" sz="2200" b="1" dirty="0" smtClean="0">
                <a:solidFill>
                  <a:schemeClr val="tx2">
                    <a:lumMod val="60000"/>
                    <a:lumOff val="40000"/>
                  </a:schemeClr>
                </a:solidFill>
                <a:cs typeface="PT Bold Heading" pitchFamily="2" charset="-78"/>
              </a:rPr>
              <a:t>وبالتالـي :</a:t>
            </a:r>
          </a:p>
        </p:txBody>
      </p:sp>
      <p:sp>
        <p:nvSpPr>
          <p:cNvPr id="7" name="مستطيل 6"/>
          <p:cNvSpPr/>
          <p:nvPr/>
        </p:nvSpPr>
        <p:spPr>
          <a:xfrm>
            <a:off x="571472" y="5286388"/>
            <a:ext cx="8143900" cy="769441"/>
          </a:xfrm>
          <a:prstGeom prst="rect">
            <a:avLst/>
          </a:prstGeom>
        </p:spPr>
        <p:txBody>
          <a:bodyPr wrap="square">
            <a:spAutoFit/>
          </a:bodyPr>
          <a:lstStyle/>
          <a:p>
            <a:pPr algn="justLow"/>
            <a:r>
              <a:rPr lang="ar-SA" sz="2200" dirty="0" smtClean="0">
                <a:solidFill>
                  <a:schemeClr val="tx2">
                    <a:lumMod val="60000"/>
                    <a:lumOff val="40000"/>
                  </a:schemeClr>
                </a:solidFill>
                <a:cs typeface="PT Bold Heading" pitchFamily="2" charset="-78"/>
              </a:rPr>
              <a:t>إذن ضغط الماء : </a:t>
            </a:r>
            <a:r>
              <a:rPr lang="ar-SA" sz="2200" dirty="0" smtClean="0">
                <a:cs typeface="PT Bold Heading" pitchFamily="2" charset="-78"/>
              </a:rPr>
              <a:t>هو حاصل ضرب كثافة الماء </a:t>
            </a:r>
            <a:r>
              <a:rPr lang="en-US" sz="2200" dirty="0" smtClean="0">
                <a:cs typeface="PT Bold Heading" pitchFamily="2" charset="-78"/>
              </a:rPr>
              <a:t>P </a:t>
            </a:r>
            <a:r>
              <a:rPr lang="ar-SA" sz="2200" dirty="0" smtClean="0">
                <a:cs typeface="PT Bold Heading" pitchFamily="2" charset="-78"/>
              </a:rPr>
              <a:t>في ارتفاع عمود الماء </a:t>
            </a:r>
            <a:r>
              <a:rPr lang="en-US" sz="2200" dirty="0" smtClean="0">
                <a:cs typeface="PT Bold Heading" pitchFamily="2" charset="-78"/>
              </a:rPr>
              <a:t>h </a:t>
            </a:r>
            <a:r>
              <a:rPr lang="ar-SA" sz="2200" dirty="0" smtClean="0">
                <a:cs typeface="PT Bold Heading" pitchFamily="2" charset="-78"/>
              </a:rPr>
              <a:t> في تسارع الجاذبية الأرضية </a:t>
            </a:r>
            <a:r>
              <a:rPr lang="en-US" sz="2200" dirty="0" smtClean="0">
                <a:cs typeface="PT Bold Heading" pitchFamily="2" charset="-78"/>
              </a:rPr>
              <a:t>g </a:t>
            </a:r>
            <a:r>
              <a:rPr lang="ar-SA" sz="2200" dirty="0" smtClean="0">
                <a:cs typeface="PT Bold Heading" pitchFamily="2" charset="-78"/>
              </a:rPr>
              <a:t> .</a:t>
            </a:r>
            <a:endParaRPr lang="ar-SA" sz="2200" dirty="0">
              <a:cs typeface="PT Bold Heading" pitchFamily="2" charset="-78"/>
            </a:endParaRPr>
          </a:p>
        </p:txBody>
      </p:sp>
      <p:sp>
        <p:nvSpPr>
          <p:cNvPr id="8" name="مستطيل 7"/>
          <p:cNvSpPr/>
          <p:nvPr/>
        </p:nvSpPr>
        <p:spPr>
          <a:xfrm>
            <a:off x="4000496" y="5929330"/>
            <a:ext cx="1319592" cy="523220"/>
          </a:xfrm>
          <a:prstGeom prst="rect">
            <a:avLst/>
          </a:prstGeom>
        </p:spPr>
        <p:txBody>
          <a:bodyPr wrap="none">
            <a:spAutoFit/>
          </a:bodyPr>
          <a:lstStyle/>
          <a:p>
            <a:r>
              <a:rPr lang="en-US" sz="1600" b="1" dirty="0" smtClean="0">
                <a:solidFill>
                  <a:srgbClr val="C00000"/>
                </a:solidFill>
                <a:cs typeface="Simplified Arabic" pitchFamily="18" charset="-78"/>
              </a:rPr>
              <a:t> </a:t>
            </a:r>
            <a:r>
              <a:rPr lang="en-US" sz="2800" b="1" dirty="0" smtClean="0">
                <a:solidFill>
                  <a:srgbClr val="C00000"/>
                </a:solidFill>
                <a:cs typeface="Simplified Arabic" pitchFamily="18" charset="-78"/>
              </a:rPr>
              <a:t>P = </a:t>
            </a:r>
            <a:r>
              <a:rPr lang="en-US" sz="2800" b="1" dirty="0" err="1" smtClean="0">
                <a:solidFill>
                  <a:srgbClr val="C00000"/>
                </a:solidFill>
                <a:cs typeface="Simplified Arabic" pitchFamily="18" charset="-78"/>
              </a:rPr>
              <a:t>phg</a:t>
            </a:r>
            <a:endParaRPr lang="ar-SA" sz="2800" dirty="0">
              <a:solidFill>
                <a:srgbClr val="C00000"/>
              </a:solidFill>
            </a:endParaRPr>
          </a:p>
        </p:txBody>
      </p:sp>
      <p:pic>
        <p:nvPicPr>
          <p:cNvPr id="15361" name="Picture 1" descr="300px-Buzo"/>
          <p:cNvPicPr>
            <a:picLocks noChangeAspect="1" noChangeArrowheads="1"/>
          </p:cNvPicPr>
          <p:nvPr/>
        </p:nvPicPr>
        <p:blipFill>
          <a:blip r:embed="rId3"/>
          <a:srcRect/>
          <a:stretch>
            <a:fillRect/>
          </a:stretch>
        </p:blipFill>
        <p:spPr bwMode="auto">
          <a:xfrm>
            <a:off x="642910" y="2143116"/>
            <a:ext cx="2214578" cy="2000264"/>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5361"/>
                                        </p:tgtEl>
                                        <p:attrNameLst>
                                          <p:attrName>style.visibility</p:attrName>
                                        </p:attrNameLst>
                                      </p:cBhvr>
                                      <p:to>
                                        <p:strVal val="visible"/>
                                      </p:to>
                                    </p:set>
                                    <p:animEffect transition="in" filter="box(in)">
                                      <p:cBhvr>
                                        <p:cTn id="11" dur="500"/>
                                        <p:tgtEl>
                                          <p:spTgt spid="15361"/>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par>
                          <p:cTn id="19" fill="hold">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par>
                          <p:cTn id="23" fill="hold">
                            <p:stCondLst>
                              <p:cond delay="3500"/>
                            </p:stCondLst>
                            <p:childTnLst>
                              <p:par>
                                <p:cTn id="24" presetID="5"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par>
                          <p:cTn id="27" fill="hold">
                            <p:stCondLst>
                              <p:cond delay="4000"/>
                            </p:stCondLst>
                            <p:childTnLst>
                              <p:par>
                                <p:cTn id="28" presetID="5" presetClass="entr" presetSubtype="1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par>
                          <p:cTn id="31" fill="hold">
                            <p:stCondLst>
                              <p:cond delay="4500"/>
                            </p:stCondLst>
                            <p:childTnLst>
                              <p:par>
                                <p:cTn id="32" presetID="55"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par>
                          <p:cTn id="37" fill="hold">
                            <p:stCondLst>
                              <p:cond delay="5500"/>
                            </p:stCondLst>
                            <p:childTnLst>
                              <p:par>
                                <p:cTn id="38" presetID="5" presetClass="entr" presetSubtype="1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6643702" y="214290"/>
            <a:ext cx="1853392" cy="584775"/>
          </a:xfrm>
          <a:prstGeom prst="rect">
            <a:avLst/>
          </a:prstGeom>
        </p:spPr>
        <p:txBody>
          <a:bodyPr wrap="none">
            <a:spAutoFit/>
          </a:bodyPr>
          <a:lstStyle/>
          <a:p>
            <a:pPr algn="ctr"/>
            <a:r>
              <a:rPr lang="ar-SA" sz="3200" dirty="0" smtClean="0">
                <a:solidFill>
                  <a:schemeClr val="accent2">
                    <a:lumMod val="75000"/>
                  </a:schemeClr>
                </a:solidFill>
                <a:cs typeface="PT Bold Heading" pitchFamily="2" charset="-78"/>
              </a:rPr>
              <a:t>الضغــط P:</a:t>
            </a:r>
            <a:endParaRPr lang="ar-SA" sz="3200" dirty="0">
              <a:solidFill>
                <a:schemeClr val="accent2">
                  <a:lumMod val="75000"/>
                </a:schemeClr>
              </a:solidFill>
              <a:cs typeface="PT Bold Heading" pitchFamily="2" charset="-78"/>
            </a:endParaRPr>
          </a:p>
        </p:txBody>
      </p:sp>
      <p:sp>
        <p:nvSpPr>
          <p:cNvPr id="3" name="مستطيل 2"/>
          <p:cNvSpPr/>
          <p:nvPr/>
        </p:nvSpPr>
        <p:spPr>
          <a:xfrm>
            <a:off x="2000232" y="928670"/>
            <a:ext cx="6357950" cy="769441"/>
          </a:xfrm>
          <a:prstGeom prst="rect">
            <a:avLst/>
          </a:prstGeom>
        </p:spPr>
        <p:txBody>
          <a:bodyPr wrap="square">
            <a:spAutoFit/>
          </a:bodyPr>
          <a:lstStyle/>
          <a:p>
            <a:pPr algn="justLow"/>
            <a:r>
              <a:rPr lang="ar-SA" sz="2200" dirty="0" smtClean="0">
                <a:cs typeface="PT Bold Heading" pitchFamily="2" charset="-78"/>
              </a:rPr>
              <a:t>تشترك كلاً من السوائل والغازات في كونها </a:t>
            </a:r>
            <a:r>
              <a:rPr lang="ar-SA" sz="2200" dirty="0" err="1" smtClean="0">
                <a:cs typeface="PT Bold Heading" pitchFamily="2" charset="-78"/>
              </a:rPr>
              <a:t>موائع</a:t>
            </a:r>
            <a:r>
              <a:rPr lang="ar-SA" sz="2200" dirty="0" smtClean="0">
                <a:cs typeface="PT Bold Heading" pitchFamily="2" charset="-78"/>
              </a:rPr>
              <a:t> , وليس لها شكل محدد .</a:t>
            </a:r>
            <a:endParaRPr lang="ar-SA" sz="2200" dirty="0">
              <a:cs typeface="PT Bold Heading" pitchFamily="2" charset="-78"/>
            </a:endParaRPr>
          </a:p>
        </p:txBody>
      </p:sp>
      <p:sp>
        <p:nvSpPr>
          <p:cNvPr id="4" name="مستطيل 1"/>
          <p:cNvSpPr>
            <a:spLocks noChangeArrowheads="1"/>
          </p:cNvSpPr>
          <p:nvPr/>
        </p:nvSpPr>
        <p:spPr bwMode="auto">
          <a:xfrm>
            <a:off x="1732492" y="2143116"/>
            <a:ext cx="6768598" cy="430887"/>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lgn="justLow">
              <a:defRPr/>
            </a:pPr>
            <a:r>
              <a:rPr lang="ar-SA" sz="2200" dirty="0" smtClean="0">
                <a:solidFill>
                  <a:srgbClr val="0070C0"/>
                </a:solidFill>
                <a:cs typeface="PT Bold Heading" pitchFamily="2" charset="-78"/>
              </a:rPr>
              <a:t> ماذا يحدث عندما ينصهر الثلج؟ (من ناحية الكتلة-الشكل)</a:t>
            </a:r>
            <a:endParaRPr lang="ar-SA" sz="2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cs typeface="PT Bold Heading" pitchFamily="2" charset="-78"/>
            </a:endParaRPr>
          </a:p>
        </p:txBody>
      </p:sp>
      <p:sp>
        <p:nvSpPr>
          <p:cNvPr id="5" name="مستطيل 1"/>
          <p:cNvSpPr>
            <a:spLocks noChangeArrowheads="1"/>
          </p:cNvSpPr>
          <p:nvPr/>
        </p:nvSpPr>
        <p:spPr bwMode="auto">
          <a:xfrm>
            <a:off x="3540102" y="2786058"/>
            <a:ext cx="4818112" cy="430887"/>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lgn="justLow">
              <a:defRPr/>
            </a:pPr>
            <a:r>
              <a:rPr lang="ar-SA" sz="2200" dirty="0" smtClean="0">
                <a:solidFill>
                  <a:srgbClr val="0070C0"/>
                </a:solidFill>
                <a:cs typeface="PT Bold Heading" pitchFamily="2" charset="-78"/>
              </a:rPr>
              <a:t>ماذا يحدث إذا بدأنا بغلي الماء؟ </a:t>
            </a:r>
            <a:endParaRPr lang="ar-SA" sz="22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cs typeface="PT Bold Heading" pitchFamily="2" charset="-78"/>
            </a:endParaRPr>
          </a:p>
        </p:txBody>
      </p:sp>
      <p:sp>
        <p:nvSpPr>
          <p:cNvPr id="6" name="مستطيل 1"/>
          <p:cNvSpPr>
            <a:spLocks noChangeArrowheads="1"/>
          </p:cNvSpPr>
          <p:nvPr/>
        </p:nvSpPr>
        <p:spPr bwMode="auto">
          <a:xfrm>
            <a:off x="2714612" y="3571876"/>
            <a:ext cx="5701588" cy="1065676"/>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lgn="justLow">
              <a:lnSpc>
                <a:spcPct val="150000"/>
              </a:lnSpc>
              <a:defRPr/>
            </a:pPr>
            <a:r>
              <a:rPr lang="ar-SA" sz="2200" dirty="0" smtClean="0">
                <a:solidFill>
                  <a:schemeClr val="tx1">
                    <a:lumMod val="95000"/>
                    <a:lumOff val="5000"/>
                  </a:schemeClr>
                </a:solidFill>
                <a:cs typeface="PT Bold Heading" pitchFamily="2" charset="-78"/>
              </a:rPr>
              <a:t>  نلاحظ أن السوائل والغازات تشترك في كونها </a:t>
            </a:r>
            <a:r>
              <a:rPr lang="ar-SA" sz="2200" dirty="0" err="1" smtClean="0">
                <a:solidFill>
                  <a:srgbClr val="FF0000"/>
                </a:solidFill>
                <a:cs typeface="PT Bold Heading" pitchFamily="2" charset="-78"/>
              </a:rPr>
              <a:t>موائع</a:t>
            </a:r>
            <a:r>
              <a:rPr lang="ar-SA" sz="2200" dirty="0" smtClean="0">
                <a:solidFill>
                  <a:schemeClr val="tx1">
                    <a:lumMod val="95000"/>
                    <a:lumOff val="5000"/>
                  </a:schemeClr>
                </a:solidFill>
                <a:cs typeface="PT Bold Heading" pitchFamily="2" charset="-78"/>
              </a:rPr>
              <a:t> .. حيث إنها مواد تتدفق ، وليس لها شكل محدد .</a:t>
            </a:r>
            <a:endParaRPr lang="ar-SA" sz="220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cs typeface="PT Bold Heading" pitchFamily="2" charset="-78"/>
            </a:endParaRPr>
          </a:p>
        </p:txBody>
      </p:sp>
      <p:pic>
        <p:nvPicPr>
          <p:cNvPr id="7" name="صورة 6" descr="AG00567_.gif"/>
          <p:cNvPicPr>
            <a:picLocks noChangeAspect="1"/>
          </p:cNvPicPr>
          <p:nvPr/>
        </p:nvPicPr>
        <p:blipFill>
          <a:blip r:embed="rId3"/>
          <a:stretch>
            <a:fillRect/>
          </a:stretch>
        </p:blipFill>
        <p:spPr>
          <a:xfrm>
            <a:off x="3929058" y="4929198"/>
            <a:ext cx="1428760" cy="1576055"/>
          </a:xfrm>
          <a:prstGeom prst="rect">
            <a:avLst/>
          </a:prstGeom>
        </p:spPr>
      </p:pic>
      <p:pic>
        <p:nvPicPr>
          <p:cNvPr id="44033" name="Picture 1" descr="Dry_ice_in_water"/>
          <p:cNvPicPr>
            <a:picLocks noChangeAspect="1" noChangeArrowheads="1"/>
          </p:cNvPicPr>
          <p:nvPr/>
        </p:nvPicPr>
        <p:blipFill>
          <a:blip r:embed="rId4"/>
          <a:srcRect/>
          <a:stretch>
            <a:fillRect/>
          </a:stretch>
        </p:blipFill>
        <p:spPr bwMode="auto">
          <a:xfrm>
            <a:off x="5786446" y="4929198"/>
            <a:ext cx="2310150" cy="1735544"/>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2000"/>
                            </p:stCondLst>
                            <p:childTnLst>
                              <p:par>
                                <p:cTn id="23" presetID="29" presetClass="entr" presetSubtype="0"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54" presetClass="entr" presetSubtype="0" accel="10000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05"/>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 calcmode="lin" valueType="num">
                                      <p:cBhvr>
                                        <p:cTn id="40" dur="500" fill="hold"/>
                                        <p:tgtEl>
                                          <p:spTgt spid="7"/>
                                        </p:tgtEl>
                                        <p:attrNameLst>
                                          <p:attrName>ppt_x</p:attrName>
                                        </p:attrNameLst>
                                      </p:cBhvr>
                                      <p:tavLst>
                                        <p:tav tm="0">
                                          <p:val>
                                            <p:strVal val="#ppt_x-.2"/>
                                          </p:val>
                                        </p:tav>
                                        <p:tav tm="100000">
                                          <p:val>
                                            <p:strVal val="#ppt_x"/>
                                          </p:val>
                                        </p:tav>
                                      </p:tavLst>
                                    </p:anim>
                                    <p:anim calcmode="lin" valueType="num">
                                      <p:cBhvr>
                                        <p:cTn id="41" dur="500" fill="hold"/>
                                        <p:tgtEl>
                                          <p:spTgt spid="7"/>
                                        </p:tgtEl>
                                        <p:attrNameLst>
                                          <p:attrName>ppt_y</p:attrName>
                                        </p:attrNameLst>
                                      </p:cBhvr>
                                      <p:tavLst>
                                        <p:tav tm="0">
                                          <p:val>
                                            <p:strVal val="#ppt_y"/>
                                          </p:val>
                                        </p:tav>
                                        <p:tav tm="100000">
                                          <p:val>
                                            <p:strVal val="#ppt_y"/>
                                          </p:val>
                                        </p:tav>
                                      </p:tavLst>
                                    </p:anim>
                                    <p:animEffect transition="in" filter="fade">
                                      <p:cBhvr>
                                        <p:cTn id="42" dur="500"/>
                                        <p:tgtEl>
                                          <p:spTgt spid="7"/>
                                        </p:tgtEl>
                                      </p:cBhvr>
                                    </p:animEffect>
                                  </p:childTnLst>
                                </p:cTn>
                              </p:par>
                              <p:par>
                                <p:cTn id="43" presetID="54" presetClass="entr" presetSubtype="0" accel="100000" fill="hold" nodeType="withEffect">
                                  <p:stCondLst>
                                    <p:cond delay="0"/>
                                  </p:stCondLst>
                                  <p:childTnLst>
                                    <p:set>
                                      <p:cBhvr>
                                        <p:cTn id="44" dur="1" fill="hold">
                                          <p:stCondLst>
                                            <p:cond delay="0"/>
                                          </p:stCondLst>
                                        </p:cTn>
                                        <p:tgtEl>
                                          <p:spTgt spid="44033"/>
                                        </p:tgtEl>
                                        <p:attrNameLst>
                                          <p:attrName>style.visibility</p:attrName>
                                        </p:attrNameLst>
                                      </p:cBhvr>
                                      <p:to>
                                        <p:strVal val="visible"/>
                                      </p:to>
                                    </p:set>
                                    <p:anim calcmode="lin" valueType="num">
                                      <p:cBhvr>
                                        <p:cTn id="45" dur="500" fill="hold"/>
                                        <p:tgtEl>
                                          <p:spTgt spid="44033"/>
                                        </p:tgtEl>
                                        <p:attrNameLst>
                                          <p:attrName>ppt_w</p:attrName>
                                        </p:attrNameLst>
                                      </p:cBhvr>
                                      <p:tavLst>
                                        <p:tav tm="0">
                                          <p:val>
                                            <p:strVal val="#ppt_w*0.05"/>
                                          </p:val>
                                        </p:tav>
                                        <p:tav tm="100000">
                                          <p:val>
                                            <p:strVal val="#ppt_w"/>
                                          </p:val>
                                        </p:tav>
                                      </p:tavLst>
                                    </p:anim>
                                    <p:anim calcmode="lin" valueType="num">
                                      <p:cBhvr>
                                        <p:cTn id="46" dur="500" fill="hold"/>
                                        <p:tgtEl>
                                          <p:spTgt spid="44033"/>
                                        </p:tgtEl>
                                        <p:attrNameLst>
                                          <p:attrName>ppt_h</p:attrName>
                                        </p:attrNameLst>
                                      </p:cBhvr>
                                      <p:tavLst>
                                        <p:tav tm="0">
                                          <p:val>
                                            <p:strVal val="#ppt_h"/>
                                          </p:val>
                                        </p:tav>
                                        <p:tav tm="100000">
                                          <p:val>
                                            <p:strVal val="#ppt_h"/>
                                          </p:val>
                                        </p:tav>
                                      </p:tavLst>
                                    </p:anim>
                                    <p:anim calcmode="lin" valueType="num">
                                      <p:cBhvr>
                                        <p:cTn id="47" dur="500" fill="hold"/>
                                        <p:tgtEl>
                                          <p:spTgt spid="44033"/>
                                        </p:tgtEl>
                                        <p:attrNameLst>
                                          <p:attrName>ppt_x</p:attrName>
                                        </p:attrNameLst>
                                      </p:cBhvr>
                                      <p:tavLst>
                                        <p:tav tm="0">
                                          <p:val>
                                            <p:strVal val="#ppt_x-.2"/>
                                          </p:val>
                                        </p:tav>
                                        <p:tav tm="100000">
                                          <p:val>
                                            <p:strVal val="#ppt_x"/>
                                          </p:val>
                                        </p:tav>
                                      </p:tavLst>
                                    </p:anim>
                                    <p:anim calcmode="lin" valueType="num">
                                      <p:cBhvr>
                                        <p:cTn id="48" dur="500" fill="hold"/>
                                        <p:tgtEl>
                                          <p:spTgt spid="44033"/>
                                        </p:tgtEl>
                                        <p:attrNameLst>
                                          <p:attrName>ppt_y</p:attrName>
                                        </p:attrNameLst>
                                      </p:cBhvr>
                                      <p:tavLst>
                                        <p:tav tm="0">
                                          <p:val>
                                            <p:strVal val="#ppt_y"/>
                                          </p:val>
                                        </p:tav>
                                        <p:tav tm="100000">
                                          <p:val>
                                            <p:strVal val="#ppt_y"/>
                                          </p:val>
                                        </p:tav>
                                      </p:tavLst>
                                    </p:anim>
                                    <p:animEffect transition="in" filter="fade">
                                      <p:cBhvr>
                                        <p:cTn id="49"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مستطيل 3"/>
          <p:cNvSpPr/>
          <p:nvPr/>
        </p:nvSpPr>
        <p:spPr>
          <a:xfrm>
            <a:off x="928662" y="1214424"/>
            <a:ext cx="7272808" cy="430887"/>
          </a:xfrm>
          <a:prstGeom prst="rect">
            <a:avLst/>
          </a:prstGeom>
        </p:spPr>
        <p:txBody>
          <a:bodyPr wrap="square">
            <a:spAutoFit/>
          </a:bodyPr>
          <a:lstStyle/>
          <a:p>
            <a:pPr algn="justLow"/>
            <a:r>
              <a:rPr lang="ar-SA" sz="2200" dirty="0" smtClean="0">
                <a:solidFill>
                  <a:schemeClr val="tx1">
                    <a:lumMod val="95000"/>
                    <a:lumOff val="5000"/>
                  </a:schemeClr>
                </a:solidFill>
                <a:cs typeface="PT Bold Heading" pitchFamily="2" charset="-78"/>
              </a:rPr>
              <a:t>هي قوة رأسية باتجاه الأعلى تؤثر في الأجسام المغمورة في </a:t>
            </a:r>
            <a:r>
              <a:rPr lang="ar-SA" sz="2200" dirty="0" err="1" smtClean="0">
                <a:solidFill>
                  <a:schemeClr val="tx1">
                    <a:lumMod val="95000"/>
                    <a:lumOff val="5000"/>
                  </a:schemeClr>
                </a:solidFill>
                <a:cs typeface="PT Bold Heading" pitchFamily="2" charset="-78"/>
              </a:rPr>
              <a:t>الموائع</a:t>
            </a:r>
            <a:r>
              <a:rPr lang="ar-SA" sz="2200" dirty="0" smtClean="0">
                <a:solidFill>
                  <a:schemeClr val="tx1">
                    <a:lumMod val="95000"/>
                    <a:lumOff val="5000"/>
                  </a:schemeClr>
                </a:solidFill>
                <a:cs typeface="PT Bold Heading" pitchFamily="2" charset="-78"/>
              </a:rPr>
              <a:t> .</a:t>
            </a:r>
          </a:p>
        </p:txBody>
      </p:sp>
      <p:sp>
        <p:nvSpPr>
          <p:cNvPr id="6" name="مستطيل 5"/>
          <p:cNvSpPr/>
          <p:nvPr/>
        </p:nvSpPr>
        <p:spPr>
          <a:xfrm>
            <a:off x="5000628" y="3071810"/>
            <a:ext cx="3533522" cy="430887"/>
          </a:xfrm>
          <a:prstGeom prst="rect">
            <a:avLst/>
          </a:prstGeom>
        </p:spPr>
        <p:txBody>
          <a:bodyPr wrap="square">
            <a:spAutoFit/>
          </a:bodyPr>
          <a:lstStyle/>
          <a:p>
            <a:pPr algn="justLow"/>
            <a:r>
              <a:rPr lang="ar-SA" sz="2200" dirty="0" smtClean="0">
                <a:solidFill>
                  <a:srgbClr val="C00000"/>
                </a:solidFill>
                <a:cs typeface="PT Bold Heading" pitchFamily="2" charset="-78"/>
              </a:rPr>
              <a:t>مقدارها : </a:t>
            </a:r>
            <a:r>
              <a:rPr lang="ar-SA" sz="2200" dirty="0" smtClean="0">
                <a:solidFill>
                  <a:schemeClr val="tx1">
                    <a:lumMod val="95000"/>
                    <a:lumOff val="5000"/>
                  </a:schemeClr>
                </a:solidFill>
                <a:cs typeface="PT Bold Heading" pitchFamily="2" charset="-78"/>
              </a:rPr>
              <a:t>وزن السائل المزاح  .</a:t>
            </a:r>
          </a:p>
        </p:txBody>
      </p:sp>
      <p:sp>
        <p:nvSpPr>
          <p:cNvPr id="7" name="مستطيل 6"/>
          <p:cNvSpPr/>
          <p:nvPr/>
        </p:nvSpPr>
        <p:spPr>
          <a:xfrm>
            <a:off x="3071802" y="1857364"/>
            <a:ext cx="5629734" cy="430887"/>
          </a:xfrm>
          <a:prstGeom prst="rect">
            <a:avLst/>
          </a:prstGeom>
        </p:spPr>
        <p:txBody>
          <a:bodyPr wrap="square">
            <a:spAutoFit/>
          </a:bodyPr>
          <a:lstStyle/>
          <a:p>
            <a:pPr algn="justLow"/>
            <a:r>
              <a:rPr lang="ar-SA" sz="2200" dirty="0" smtClean="0">
                <a:solidFill>
                  <a:srgbClr val="C00000"/>
                </a:solidFill>
                <a:cs typeface="PT Bold Heading" pitchFamily="2" charset="-78"/>
              </a:rPr>
              <a:t> منشؤها : </a:t>
            </a:r>
            <a:r>
              <a:rPr lang="ar-SA" sz="2200" dirty="0" smtClean="0">
                <a:solidFill>
                  <a:schemeClr val="tx1">
                    <a:lumMod val="95000"/>
                    <a:lumOff val="5000"/>
                  </a:schemeClr>
                </a:solidFill>
                <a:cs typeface="PT Bold Heading" pitchFamily="2" charset="-78"/>
              </a:rPr>
              <a:t>زيادة الضغط الناجمة عن زيادة العمق</a:t>
            </a:r>
            <a:r>
              <a:rPr lang="ar-SA" sz="2200" dirty="0" smtClean="0">
                <a:solidFill>
                  <a:srgbClr val="C00000"/>
                </a:solidFill>
                <a:cs typeface="PT Bold Heading" pitchFamily="2" charset="-78"/>
              </a:rPr>
              <a:t> .</a:t>
            </a:r>
            <a:endParaRPr lang="ar-SA" sz="2200" dirty="0" smtClean="0">
              <a:solidFill>
                <a:schemeClr val="tx1">
                  <a:lumMod val="95000"/>
                  <a:lumOff val="5000"/>
                </a:schemeClr>
              </a:solidFill>
              <a:cs typeface="PT Bold Heading" pitchFamily="2" charset="-78"/>
            </a:endParaRPr>
          </a:p>
        </p:txBody>
      </p:sp>
      <p:sp>
        <p:nvSpPr>
          <p:cNvPr id="8" name="مستطيل 7"/>
          <p:cNvSpPr/>
          <p:nvPr/>
        </p:nvSpPr>
        <p:spPr>
          <a:xfrm>
            <a:off x="2928926" y="2428868"/>
            <a:ext cx="5772610" cy="430887"/>
          </a:xfrm>
          <a:prstGeom prst="rect">
            <a:avLst/>
          </a:prstGeom>
        </p:spPr>
        <p:txBody>
          <a:bodyPr wrap="square">
            <a:spAutoFit/>
          </a:bodyPr>
          <a:lstStyle/>
          <a:p>
            <a:pPr algn="justLow"/>
            <a:r>
              <a:rPr lang="ar-SA" sz="2200" dirty="0" smtClean="0">
                <a:solidFill>
                  <a:srgbClr val="C00000"/>
                </a:solidFill>
                <a:cs typeface="PT Bold Heading" pitchFamily="2" charset="-78"/>
              </a:rPr>
              <a:t> أهميتها : </a:t>
            </a:r>
            <a:r>
              <a:rPr lang="ar-SA" sz="2200" dirty="0" smtClean="0">
                <a:solidFill>
                  <a:schemeClr val="tx1">
                    <a:lumMod val="95000"/>
                    <a:lumOff val="5000"/>
                  </a:schemeClr>
                </a:solidFill>
                <a:cs typeface="PT Bold Heading" pitchFamily="2" charset="-78"/>
              </a:rPr>
              <a:t>تجعل الجسم يطفو أو </a:t>
            </a:r>
            <a:r>
              <a:rPr lang="ar-SA" sz="2200" dirty="0" err="1" smtClean="0">
                <a:solidFill>
                  <a:schemeClr val="tx1">
                    <a:lumMod val="95000"/>
                    <a:lumOff val="5000"/>
                  </a:schemeClr>
                </a:solidFill>
                <a:cs typeface="PT Bold Heading" pitchFamily="2" charset="-78"/>
              </a:rPr>
              <a:t>يغوص</a:t>
            </a:r>
            <a:r>
              <a:rPr lang="ar-SA" sz="2200" dirty="0" smtClean="0">
                <a:solidFill>
                  <a:srgbClr val="C00000"/>
                </a:solidFill>
                <a:cs typeface="PT Bold Heading" pitchFamily="2" charset="-78"/>
              </a:rPr>
              <a:t> .</a:t>
            </a:r>
            <a:endParaRPr lang="ar-SA" sz="2200" dirty="0" smtClean="0">
              <a:solidFill>
                <a:schemeClr val="tx1">
                  <a:lumMod val="95000"/>
                  <a:lumOff val="5000"/>
                </a:schemeClr>
              </a:solidFill>
              <a:cs typeface="PT Bold Heading" pitchFamily="2" charset="-78"/>
            </a:endParaRPr>
          </a:p>
        </p:txBody>
      </p:sp>
      <p:sp>
        <p:nvSpPr>
          <p:cNvPr id="9" name="مستطيل 8"/>
          <p:cNvSpPr/>
          <p:nvPr/>
        </p:nvSpPr>
        <p:spPr>
          <a:xfrm>
            <a:off x="4143372" y="5072074"/>
            <a:ext cx="4486726" cy="430887"/>
          </a:xfrm>
          <a:prstGeom prst="rect">
            <a:avLst/>
          </a:prstGeom>
        </p:spPr>
        <p:txBody>
          <a:bodyPr wrap="square">
            <a:spAutoFit/>
          </a:bodyPr>
          <a:lstStyle/>
          <a:p>
            <a:pPr algn="justLow"/>
            <a:r>
              <a:rPr lang="ar-SA" sz="2200" dirty="0" smtClean="0">
                <a:solidFill>
                  <a:srgbClr val="C00000"/>
                </a:solidFill>
                <a:cs typeface="PT Bold Heading" pitchFamily="2" charset="-78"/>
              </a:rPr>
              <a:t>العوامل المؤثرة  : </a:t>
            </a:r>
            <a:r>
              <a:rPr lang="ar-SA" sz="2200" dirty="0" smtClean="0">
                <a:solidFill>
                  <a:schemeClr val="tx1">
                    <a:lumMod val="95000"/>
                    <a:lumOff val="5000"/>
                  </a:schemeClr>
                </a:solidFill>
                <a:cs typeface="PT Bold Heading" pitchFamily="2" charset="-78"/>
              </a:rPr>
              <a:t>وزن المائع المزاح</a:t>
            </a:r>
            <a:r>
              <a:rPr lang="ar-SA" sz="2200" dirty="0" smtClean="0">
                <a:solidFill>
                  <a:srgbClr val="C00000"/>
                </a:solidFill>
                <a:cs typeface="PT Bold Heading" pitchFamily="2" charset="-78"/>
              </a:rPr>
              <a:t> .</a:t>
            </a:r>
            <a:endParaRPr lang="ar-SA" sz="2200" dirty="0" smtClean="0">
              <a:solidFill>
                <a:schemeClr val="tx1">
                  <a:lumMod val="95000"/>
                  <a:lumOff val="5000"/>
                </a:schemeClr>
              </a:solidFill>
              <a:cs typeface="PT Bold Heading" pitchFamily="2" charset="-78"/>
            </a:endParaRPr>
          </a:p>
        </p:txBody>
      </p:sp>
      <p:sp>
        <p:nvSpPr>
          <p:cNvPr id="12" name="مستطيل 11"/>
          <p:cNvSpPr/>
          <p:nvPr/>
        </p:nvSpPr>
        <p:spPr>
          <a:xfrm>
            <a:off x="3714744" y="3786190"/>
            <a:ext cx="2595582" cy="830997"/>
          </a:xfrm>
          <a:prstGeom prst="rect">
            <a:avLst/>
          </a:prstGeom>
          <a:solidFill>
            <a:srgbClr val="FFFFCC"/>
          </a:solidFill>
        </p:spPr>
        <p:txBody>
          <a:bodyPr wrap="none">
            <a:spAutoFit/>
          </a:bodyPr>
          <a:lstStyle/>
          <a:p>
            <a:r>
              <a:rPr lang="en-US" sz="4800" b="1" dirty="0" smtClean="0">
                <a:solidFill>
                  <a:srgbClr val="FF0000"/>
                </a:solidFill>
                <a:cs typeface="Simplified Arabic" pitchFamily="18" charset="-78"/>
              </a:rPr>
              <a:t>F = p  V  g</a:t>
            </a:r>
            <a:endParaRPr lang="ar-SA" sz="4800" b="1" dirty="0">
              <a:solidFill>
                <a:srgbClr val="FF0000"/>
              </a:solidFill>
            </a:endParaRPr>
          </a:p>
        </p:txBody>
      </p:sp>
      <p:sp>
        <p:nvSpPr>
          <p:cNvPr id="14" name="مستطيل 13"/>
          <p:cNvSpPr/>
          <p:nvPr/>
        </p:nvSpPr>
        <p:spPr>
          <a:xfrm>
            <a:off x="3500430" y="230667"/>
            <a:ext cx="3087705" cy="769441"/>
          </a:xfrm>
          <a:prstGeom prst="rect">
            <a:avLst/>
          </a:prstGeom>
        </p:spPr>
        <p:txBody>
          <a:bodyPr wrap="none">
            <a:spAutoFit/>
          </a:bodyPr>
          <a:lstStyle/>
          <a:p>
            <a:r>
              <a:rPr lang="ar-SA" sz="4400" dirty="0" smtClean="0">
                <a:ln>
                  <a:solidFill>
                    <a:schemeClr val="tx1"/>
                  </a:solidFill>
                </a:ln>
                <a:solidFill>
                  <a:schemeClr val="accent3">
                    <a:lumMod val="60000"/>
                    <a:lumOff val="40000"/>
                  </a:schemeClr>
                </a:solidFill>
                <a:cs typeface="PT Bold Heading" pitchFamily="2" charset="-78"/>
              </a:rPr>
              <a:t>قـــوة الطفـــو</a:t>
            </a:r>
          </a:p>
        </p:txBody>
      </p:sp>
      <p:pic>
        <p:nvPicPr>
          <p:cNvPr id="25601" name="Picture 1" descr="1422822834"/>
          <p:cNvPicPr>
            <a:picLocks noChangeAspect="1" noChangeArrowheads="1"/>
          </p:cNvPicPr>
          <p:nvPr/>
        </p:nvPicPr>
        <p:blipFill>
          <a:blip r:embed="rId3" cstate="print"/>
          <a:srcRect/>
          <a:stretch>
            <a:fillRect/>
          </a:stretch>
        </p:blipFill>
        <p:spPr bwMode="auto">
          <a:xfrm>
            <a:off x="785786" y="4643446"/>
            <a:ext cx="1785950" cy="1565764"/>
          </a:xfrm>
          <a:prstGeom prst="rect">
            <a:avLst/>
          </a:prstGeom>
          <a:noFill/>
          <a:ln w="9525">
            <a:noFill/>
            <a:miter lim="800000"/>
            <a:headEnd/>
            <a:tailEnd/>
          </a:ln>
        </p:spPr>
      </p:pic>
      <p:pic>
        <p:nvPicPr>
          <p:cNvPr id="19" name="صورة 18" descr="boat2.gif"/>
          <p:cNvPicPr>
            <a:picLocks noChangeAspect="1"/>
          </p:cNvPicPr>
          <p:nvPr/>
        </p:nvPicPr>
        <p:blipFill>
          <a:blip r:embed="rId4"/>
          <a:stretch>
            <a:fillRect/>
          </a:stretch>
        </p:blipFill>
        <p:spPr>
          <a:xfrm>
            <a:off x="714348" y="2071678"/>
            <a:ext cx="1857388" cy="1449171"/>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8" presetClass="entr" presetSubtype="0" accel="50000" fill="hold" grpId="0" nodeType="afterEffect">
                                  <p:stCondLst>
                                    <p:cond delay="0"/>
                                  </p:stCondLst>
                                  <p:iterate type="wd">
                                    <p:tmPct val="50000"/>
                                  </p:iterate>
                                  <p:childTnLst>
                                    <p:set>
                                      <p:cBhvr>
                                        <p:cTn id="15" dur="1" fill="hold">
                                          <p:stCondLst>
                                            <p:cond delay="0"/>
                                          </p:stCondLst>
                                        </p:cTn>
                                        <p:tgtEl>
                                          <p:spTgt spid="4"/>
                                        </p:tgtEl>
                                        <p:attrNameLst>
                                          <p:attrName>style.visibility</p:attrName>
                                        </p:attrNameLst>
                                      </p:cBhvr>
                                      <p:to>
                                        <p:strVal val="visible"/>
                                      </p:to>
                                    </p:set>
                                    <p:set>
                                      <p:cBhvr>
                                        <p:cTn id="16" dur="455" fill="hold">
                                          <p:stCondLst>
                                            <p:cond delay="0"/>
                                          </p:stCondLst>
                                        </p:cTn>
                                        <p:tgtEl>
                                          <p:spTgt spid="4"/>
                                        </p:tgtEl>
                                        <p:attrNameLst>
                                          <p:attrName>style.rotation</p:attrName>
                                        </p:attrNameLst>
                                      </p:cBhvr>
                                      <p:to>
                                        <p:strVal val="-45.0"/>
                                      </p:to>
                                    </p:set>
                                    <p:anim calcmode="lin" valueType="num">
                                      <p:cBhvr>
                                        <p:cTn id="1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7500"/>
                            </p:stCondLst>
                            <p:childTnLst>
                              <p:par>
                                <p:cTn id="22" presetID="15" presetClass="entr" presetSubtype="0" fill="hold" grpId="0" nodeType="afterEffect">
                                  <p:stCondLst>
                                    <p:cond delay="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par>
                          <p:cTn id="31" fill="hold">
                            <p:stCondLst>
                              <p:cond delay="9400"/>
                            </p:stCondLst>
                            <p:childTnLst>
                              <p:par>
                                <p:cTn id="32" presetID="34"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from="(-#ppt_w/2)" to="(#ppt_x)" calcmode="lin" valueType="num">
                                      <p:cBhvr>
                                        <p:cTn id="34" dur="600" fill="hold">
                                          <p:stCondLst>
                                            <p:cond delay="0"/>
                                          </p:stCondLst>
                                        </p:cTn>
                                        <p:tgtEl>
                                          <p:spTgt spid="8"/>
                                        </p:tgtEl>
                                        <p:attrNameLst>
                                          <p:attrName>ppt_x</p:attrName>
                                        </p:attrNameLst>
                                      </p:cBhvr>
                                    </p:anim>
                                    <p:anim from="0" to="-1.0" calcmode="lin" valueType="num">
                                      <p:cBhvr>
                                        <p:cTn id="35" dur="200" decel="50000" autoRev="1" fill="hold">
                                          <p:stCondLst>
                                            <p:cond delay="600"/>
                                          </p:stCondLst>
                                        </p:cTn>
                                        <p:tgtEl>
                                          <p:spTgt spid="8"/>
                                        </p:tgtEl>
                                        <p:attrNameLst>
                                          <p:attrName>xshear</p:attrName>
                                        </p:attrNameLst>
                                      </p:cBhvr>
                                    </p:anim>
                                    <p:animScale>
                                      <p:cBhvr>
                                        <p:cTn id="36" dur="200" decel="100000" autoRev="1" fill="hold">
                                          <p:stCondLst>
                                            <p:cond delay="600"/>
                                          </p:stCondLst>
                                        </p:cTn>
                                        <p:tgtEl>
                                          <p:spTgt spid="8"/>
                                        </p:tgtEl>
                                      </p:cBhvr>
                                      <p:from x="100000" y="100000"/>
                                      <p:to x="80000" y="100000"/>
                                    </p:animScale>
                                    <p:anim by="(#ppt_h/3+#ppt_w*0.1)" calcmode="lin" valueType="num">
                                      <p:cBhvr additive="sum">
                                        <p:cTn id="37" dur="200" decel="100000" autoRev="1" fill="hold">
                                          <p:stCondLst>
                                            <p:cond delay="600"/>
                                          </p:stCondLst>
                                        </p:cTn>
                                        <p:tgtEl>
                                          <p:spTgt spid="8"/>
                                        </p:tgtEl>
                                        <p:attrNameLst>
                                          <p:attrName>ppt_x</p:attrName>
                                        </p:attrNameLst>
                                      </p:cBhvr>
                                    </p:anim>
                                  </p:childTnLst>
                                </p:cTn>
                              </p:par>
                              <p:par>
                                <p:cTn id="38" presetID="9" presetClass="entr" presetSubtype="0" fill="hold" nodeType="withEffect">
                                  <p:stCondLst>
                                    <p:cond delay="0"/>
                                  </p:stCondLst>
                                  <p:childTnLst>
                                    <p:set>
                                      <p:cBhvr>
                                        <p:cTn id="39" dur="1" fill="hold">
                                          <p:stCondLst>
                                            <p:cond delay="0"/>
                                          </p:stCondLst>
                                        </p:cTn>
                                        <p:tgtEl>
                                          <p:spTgt spid="25601"/>
                                        </p:tgtEl>
                                        <p:attrNameLst>
                                          <p:attrName>style.visibility</p:attrName>
                                        </p:attrNameLst>
                                      </p:cBhvr>
                                      <p:to>
                                        <p:strVal val="visible"/>
                                      </p:to>
                                    </p:set>
                                    <p:animEffect transition="in" filter="dissolve">
                                      <p:cBhvr>
                                        <p:cTn id="40" dur="500"/>
                                        <p:tgtEl>
                                          <p:spTgt spid="25601"/>
                                        </p:tgtEl>
                                      </p:cBhvr>
                                    </p:animEffect>
                                  </p:childTnLst>
                                </p:cTn>
                              </p:par>
                            </p:childTnLst>
                          </p:cTn>
                        </p:par>
                        <p:par>
                          <p:cTn id="41" fill="hold">
                            <p:stCondLst>
                              <p:cond delay="10400"/>
                            </p:stCondLst>
                            <p:childTnLst>
                              <p:par>
                                <p:cTn id="42" presetID="25" presetClass="entr" presetSubtype="0" fill="hold" grpId="0" nodeType="afterEffect">
                                  <p:stCondLst>
                                    <p:cond delay="0"/>
                                  </p:stCondLst>
                                  <p:iterate type="wd">
                                    <p:tmPct val="10000"/>
                                  </p:iterate>
                                  <p:childTnLst>
                                    <p:set>
                                      <p:cBhvr>
                                        <p:cTn id="43" dur="1" fill="hold">
                                          <p:stCondLst>
                                            <p:cond delay="0"/>
                                          </p:stCondLst>
                                        </p:cTn>
                                        <p:tgtEl>
                                          <p:spTgt spid="6"/>
                                        </p:tgtEl>
                                        <p:attrNameLst>
                                          <p:attrName>style.visibility</p:attrName>
                                        </p:attrNameLst>
                                      </p:cBhvr>
                                      <p:to>
                                        <p:strVal val="visible"/>
                                      </p:to>
                                    </p:set>
                                    <p:anim calcmode="lin" valueType="num">
                                      <p:cBhvr>
                                        <p:cTn id="4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6"/>
                                        </p:tgtEl>
                                      </p:cBhvr>
                                    </p:animEffect>
                                  </p:childTnLst>
                                </p:cTn>
                              </p:par>
                            </p:childTnLst>
                          </p:cTn>
                        </p:par>
                        <p:par>
                          <p:cTn id="52" fill="hold">
                            <p:stCondLst>
                              <p:cond delay="11900"/>
                            </p:stCondLst>
                            <p:childTnLst>
                              <p:par>
                                <p:cTn id="53" presetID="55"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strVal val="#ppt_w*0.70"/>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Effect transition="in" filter="fade">
                                      <p:cBhvr>
                                        <p:cTn id="57" dur="1000"/>
                                        <p:tgtEl>
                                          <p:spTgt spid="12"/>
                                        </p:tgtEl>
                                      </p:cBhvr>
                                    </p:animEffect>
                                  </p:childTnLst>
                                </p:cTn>
                              </p:par>
                            </p:childTnLst>
                          </p:cTn>
                        </p:par>
                        <p:par>
                          <p:cTn id="58" fill="hold">
                            <p:stCondLst>
                              <p:cond delay="12900"/>
                            </p:stCondLst>
                            <p:childTnLst>
                              <p:par>
                                <p:cTn id="59" presetID="49" presetClass="entr" presetSubtype="0" decel="10000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 calcmode="lin" valueType="num">
                                      <p:cBhvr>
                                        <p:cTn id="63" dur="500" fill="hold"/>
                                        <p:tgtEl>
                                          <p:spTgt spid="9"/>
                                        </p:tgtEl>
                                        <p:attrNameLst>
                                          <p:attrName>style.rotation</p:attrName>
                                        </p:attrNameLst>
                                      </p:cBhvr>
                                      <p:tavLst>
                                        <p:tav tm="0">
                                          <p:val>
                                            <p:fltVal val="360"/>
                                          </p:val>
                                        </p:tav>
                                        <p:tav tm="100000">
                                          <p:val>
                                            <p:fltVal val="0"/>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2"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7106" name="Picture 2">
            <a:hlinkClick r:id="rId3" action="ppaction://hlinkfile"/>
          </p:cNvPr>
          <p:cNvPicPr>
            <a:picLocks noChangeAspect="1" noChangeArrowheads="1"/>
          </p:cNvPicPr>
          <p:nvPr/>
        </p:nvPicPr>
        <p:blipFill>
          <a:blip r:embed="rId4" cstate="print"/>
          <a:srcRect/>
          <a:stretch>
            <a:fillRect/>
          </a:stretch>
        </p:blipFill>
        <p:spPr bwMode="auto">
          <a:xfrm>
            <a:off x="571472" y="2714620"/>
            <a:ext cx="4929222" cy="3276945"/>
          </a:xfrm>
          <a:prstGeom prst="rect">
            <a:avLst/>
          </a:prstGeom>
          <a:noFill/>
          <a:ln w="9525">
            <a:noFill/>
            <a:miter lim="800000"/>
            <a:headEnd/>
            <a:tailEnd/>
          </a:ln>
        </p:spPr>
      </p:pic>
      <p:sp>
        <p:nvSpPr>
          <p:cNvPr id="5" name="مستطيل 4"/>
          <p:cNvSpPr/>
          <p:nvPr/>
        </p:nvSpPr>
        <p:spPr>
          <a:xfrm>
            <a:off x="857224" y="1500174"/>
            <a:ext cx="7707136" cy="1685077"/>
          </a:xfrm>
          <a:prstGeom prst="rect">
            <a:avLst/>
          </a:prstGeom>
        </p:spPr>
        <p:txBody>
          <a:bodyPr wrap="square">
            <a:spAutoFit/>
          </a:bodyPr>
          <a:lstStyle/>
          <a:p>
            <a:pPr algn="justLow">
              <a:lnSpc>
                <a:spcPct val="150000"/>
              </a:lnSpc>
            </a:pPr>
            <a:r>
              <a:rPr lang="ar-SA" sz="2300" dirty="0" smtClean="0">
                <a:solidFill>
                  <a:schemeClr val="tx1">
                    <a:lumMod val="95000"/>
                    <a:lumOff val="5000"/>
                  </a:schemeClr>
                </a:solidFill>
                <a:cs typeface="PT Bold Heading" pitchFamily="2" charset="-78"/>
              </a:rPr>
              <a:t>قوة الطفو المؤثرة في الجسم تساوي وزن المائع المزاح بوساطة الجسم والتي تساوي كثافة المائع المغمور فيه الجسم مضروبا في حجم الجسم وفي تسارع الجاذبية الرضية .</a:t>
            </a:r>
          </a:p>
        </p:txBody>
      </p:sp>
      <p:cxnSp>
        <p:nvCxnSpPr>
          <p:cNvPr id="7" name="رابط كسهم مستقيم 6"/>
          <p:cNvCxnSpPr/>
          <p:nvPr/>
        </p:nvCxnSpPr>
        <p:spPr>
          <a:xfrm flipH="1">
            <a:off x="3779912" y="4725144"/>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H="1">
            <a:off x="3779912" y="5013176"/>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سهم للأسفل 11"/>
          <p:cNvSpPr/>
          <p:nvPr/>
        </p:nvSpPr>
        <p:spPr>
          <a:xfrm>
            <a:off x="2411760" y="3573016"/>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للأسفل 12"/>
          <p:cNvSpPr/>
          <p:nvPr/>
        </p:nvSpPr>
        <p:spPr>
          <a:xfrm>
            <a:off x="2843808" y="3573016"/>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أعلى 13"/>
          <p:cNvSpPr/>
          <p:nvPr/>
        </p:nvSpPr>
        <p:spPr>
          <a:xfrm>
            <a:off x="2339752" y="5373216"/>
            <a:ext cx="7200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سهم لأعلى 14"/>
          <p:cNvSpPr/>
          <p:nvPr/>
        </p:nvSpPr>
        <p:spPr>
          <a:xfrm>
            <a:off x="2771800" y="5373216"/>
            <a:ext cx="7200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سهم لأعلى 15"/>
          <p:cNvSpPr/>
          <p:nvPr/>
        </p:nvSpPr>
        <p:spPr>
          <a:xfrm>
            <a:off x="3275856" y="5373216"/>
            <a:ext cx="7200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إلى اليمين 16"/>
          <p:cNvSpPr/>
          <p:nvPr/>
        </p:nvSpPr>
        <p:spPr>
          <a:xfrm>
            <a:off x="1259632" y="4581128"/>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إلى اليمين 17"/>
          <p:cNvSpPr/>
          <p:nvPr/>
        </p:nvSpPr>
        <p:spPr>
          <a:xfrm>
            <a:off x="1187624" y="4941168"/>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a:off x="5286380" y="3786190"/>
            <a:ext cx="3272280" cy="1815882"/>
          </a:xfrm>
          <a:prstGeom prst="rect">
            <a:avLst/>
          </a:prstGeom>
        </p:spPr>
        <p:txBody>
          <a:bodyPr wrap="square">
            <a:spAutoFit/>
          </a:bodyPr>
          <a:lstStyle/>
          <a:p>
            <a:pPr algn="ctr"/>
            <a:r>
              <a:rPr lang="ar-SA" sz="2800" dirty="0" smtClean="0">
                <a:solidFill>
                  <a:srgbClr val="C00000"/>
                </a:solidFill>
                <a:cs typeface="PT Bold Heading" pitchFamily="2" charset="-78"/>
              </a:rPr>
              <a:t>مكتشفها</a:t>
            </a:r>
          </a:p>
          <a:p>
            <a:pPr algn="ctr"/>
            <a:endParaRPr lang="ar-SA" sz="2800" dirty="0" smtClean="0">
              <a:solidFill>
                <a:schemeClr val="tx1">
                  <a:lumMod val="95000"/>
                  <a:lumOff val="5000"/>
                </a:schemeClr>
              </a:solidFill>
              <a:cs typeface="PT Bold Heading" pitchFamily="2" charset="-78"/>
            </a:endParaRPr>
          </a:p>
          <a:p>
            <a:pPr algn="ctr"/>
            <a:r>
              <a:rPr lang="ar-SA" sz="2800" dirty="0" smtClean="0">
                <a:solidFill>
                  <a:schemeClr val="tx1">
                    <a:lumMod val="95000"/>
                    <a:lumOff val="5000"/>
                  </a:schemeClr>
                </a:solidFill>
                <a:cs typeface="PT Bold Heading" pitchFamily="2" charset="-78"/>
              </a:rPr>
              <a:t>الإغريقي </a:t>
            </a:r>
            <a:r>
              <a:rPr lang="ar-SA" sz="2800" dirty="0" err="1" smtClean="0">
                <a:solidFill>
                  <a:schemeClr val="tx1">
                    <a:lumMod val="95000"/>
                    <a:lumOff val="5000"/>
                  </a:schemeClr>
                </a:solidFill>
                <a:cs typeface="PT Bold Heading" pitchFamily="2" charset="-78"/>
              </a:rPr>
              <a:t>أرخميدس</a:t>
            </a:r>
            <a:endParaRPr lang="ar-SA" sz="2800" dirty="0" smtClean="0">
              <a:solidFill>
                <a:schemeClr val="tx1">
                  <a:lumMod val="95000"/>
                  <a:lumOff val="5000"/>
                </a:schemeClr>
              </a:solidFill>
              <a:cs typeface="PT Bold Heading" pitchFamily="2" charset="-78"/>
            </a:endParaRPr>
          </a:p>
          <a:p>
            <a:pPr algn="ctr"/>
            <a:endParaRPr lang="ar-SA" sz="2800" dirty="0" smtClean="0">
              <a:solidFill>
                <a:srgbClr val="C00000"/>
              </a:solidFill>
              <a:cs typeface="PT Bold Heading" pitchFamily="2" charset="-78"/>
            </a:endParaRPr>
          </a:p>
        </p:txBody>
      </p:sp>
      <p:sp>
        <p:nvSpPr>
          <p:cNvPr id="21" name="مستطيل 20"/>
          <p:cNvSpPr/>
          <p:nvPr/>
        </p:nvSpPr>
        <p:spPr>
          <a:xfrm>
            <a:off x="3357554" y="428604"/>
            <a:ext cx="3087705" cy="769441"/>
          </a:xfrm>
          <a:prstGeom prst="rect">
            <a:avLst/>
          </a:prstGeom>
        </p:spPr>
        <p:txBody>
          <a:bodyPr wrap="none">
            <a:spAutoFit/>
          </a:bodyPr>
          <a:lstStyle/>
          <a:p>
            <a:r>
              <a:rPr lang="ar-SA" sz="4400" dirty="0" smtClean="0">
                <a:ln>
                  <a:solidFill>
                    <a:schemeClr val="tx1"/>
                  </a:solidFill>
                </a:ln>
                <a:solidFill>
                  <a:schemeClr val="accent3">
                    <a:lumMod val="60000"/>
                    <a:lumOff val="40000"/>
                  </a:schemeClr>
                </a:solidFill>
                <a:cs typeface="PT Bold Heading" pitchFamily="2" charset="-78"/>
              </a:rPr>
              <a:t>قـــوة الطفـــو</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5" presetClass="entr" presetSubtype="0" fill="hold" grpId="0" nodeType="afterEffect">
                                  <p:stCondLst>
                                    <p:cond delay="0"/>
                                  </p:st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strVal val="#ppt_w*0.70"/>
                                          </p:val>
                                        </p:tav>
                                        <p:tav tm="100000">
                                          <p:val>
                                            <p:strVal val="#ppt_w"/>
                                          </p:val>
                                        </p:tav>
                                      </p:tavLst>
                                    </p:anim>
                                    <p:anim calcmode="lin" valueType="num">
                                      <p:cBhvr>
                                        <p:cTn id="12" dur="1000" fill="hold"/>
                                        <p:tgtEl>
                                          <p:spTgt spid="19"/>
                                        </p:tgtEl>
                                        <p:attrNameLst>
                                          <p:attrName>ppt_h</p:attrName>
                                        </p:attrNameLst>
                                      </p:cBhvr>
                                      <p:tavLst>
                                        <p:tav tm="0">
                                          <p:val>
                                            <p:strVal val="#ppt_h"/>
                                          </p:val>
                                        </p:tav>
                                        <p:tav tm="100000">
                                          <p:val>
                                            <p:strVal val="#ppt_h"/>
                                          </p:val>
                                        </p:tav>
                                      </p:tavLst>
                                    </p:anim>
                                    <p:animEffect transition="in" filter="fade">
                                      <p:cBhvr>
                                        <p:cTn id="13" dur="1000"/>
                                        <p:tgtEl>
                                          <p:spTgt spid="19"/>
                                        </p:tgtEl>
                                      </p:cBhvr>
                                    </p:animEffect>
                                  </p:childTnLst>
                                </p:cTn>
                              </p:par>
                              <p:par>
                                <p:cTn id="14" presetID="30" presetClass="entr" presetSubtype="0" fill="hold" nodeType="withEffect">
                                  <p:stCondLst>
                                    <p:cond delay="0"/>
                                  </p:stCondLst>
                                  <p:childTnLst>
                                    <p:set>
                                      <p:cBhvr>
                                        <p:cTn id="15" dur="1" fill="hold">
                                          <p:stCondLst>
                                            <p:cond delay="0"/>
                                          </p:stCondLst>
                                        </p:cTn>
                                        <p:tgtEl>
                                          <p:spTgt spid="47106"/>
                                        </p:tgtEl>
                                        <p:attrNameLst>
                                          <p:attrName>style.visibility</p:attrName>
                                        </p:attrNameLst>
                                      </p:cBhvr>
                                      <p:to>
                                        <p:strVal val="visible"/>
                                      </p:to>
                                    </p:set>
                                    <p:animEffect transition="in" filter="fade">
                                      <p:cBhvr>
                                        <p:cTn id="16" dur="800" decel="100000"/>
                                        <p:tgtEl>
                                          <p:spTgt spid="47106"/>
                                        </p:tgtEl>
                                      </p:cBhvr>
                                    </p:animEffect>
                                    <p:anim calcmode="lin" valueType="num">
                                      <p:cBhvr>
                                        <p:cTn id="17" dur="800" decel="100000" fill="hold"/>
                                        <p:tgtEl>
                                          <p:spTgt spid="47106"/>
                                        </p:tgtEl>
                                        <p:attrNameLst>
                                          <p:attrName>style.rotation</p:attrName>
                                        </p:attrNameLst>
                                      </p:cBhvr>
                                      <p:tavLst>
                                        <p:tav tm="0">
                                          <p:val>
                                            <p:fltVal val="-90"/>
                                          </p:val>
                                        </p:tav>
                                        <p:tav tm="100000">
                                          <p:val>
                                            <p:fltVal val="0"/>
                                          </p:val>
                                        </p:tav>
                                      </p:tavLst>
                                    </p:anim>
                                    <p:anim calcmode="lin" valueType="num">
                                      <p:cBhvr>
                                        <p:cTn id="18" dur="800" decel="100000" fill="hold"/>
                                        <p:tgtEl>
                                          <p:spTgt spid="47106"/>
                                        </p:tgtEl>
                                        <p:attrNameLst>
                                          <p:attrName>ppt_x</p:attrName>
                                        </p:attrNameLst>
                                      </p:cBhvr>
                                      <p:tavLst>
                                        <p:tav tm="0">
                                          <p:val>
                                            <p:strVal val="#ppt_x+0.4"/>
                                          </p:val>
                                        </p:tav>
                                        <p:tav tm="100000">
                                          <p:val>
                                            <p:strVal val="#ppt_x-0.05"/>
                                          </p:val>
                                        </p:tav>
                                      </p:tavLst>
                                    </p:anim>
                                    <p:anim calcmode="lin" valueType="num">
                                      <p:cBhvr>
                                        <p:cTn id="19" dur="800" decel="100000" fill="hold"/>
                                        <p:tgtEl>
                                          <p:spTgt spid="4710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710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71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مستطيل 2"/>
          <p:cNvSpPr/>
          <p:nvPr/>
        </p:nvSpPr>
        <p:spPr>
          <a:xfrm>
            <a:off x="3428992" y="285728"/>
            <a:ext cx="2909771" cy="646331"/>
          </a:xfrm>
          <a:prstGeom prst="rect">
            <a:avLst/>
          </a:prstGeom>
        </p:spPr>
        <p:txBody>
          <a:bodyPr wrap="none">
            <a:spAutoFit/>
          </a:bodyPr>
          <a:lstStyle/>
          <a:p>
            <a:pPr algn="justLow"/>
            <a:r>
              <a:rPr lang="ar-SA" sz="3600" dirty="0" smtClean="0">
                <a:solidFill>
                  <a:srgbClr val="663300"/>
                </a:solidFill>
                <a:cs typeface="PT Bold Heading" pitchFamily="2" charset="-78"/>
              </a:rPr>
              <a:t>مبدأ </a:t>
            </a:r>
            <a:r>
              <a:rPr lang="ar-SA" sz="3600" dirty="0" err="1" smtClean="0">
                <a:solidFill>
                  <a:srgbClr val="663300"/>
                </a:solidFill>
                <a:cs typeface="PT Bold Heading" pitchFamily="2" charset="-78"/>
              </a:rPr>
              <a:t>ارخميـدس</a:t>
            </a:r>
            <a:endParaRPr lang="ar-SA" sz="3600" dirty="0">
              <a:solidFill>
                <a:srgbClr val="663300"/>
              </a:solidFill>
              <a:cs typeface="PT Bold Heading" pitchFamily="2" charset="-78"/>
            </a:endParaRPr>
          </a:p>
        </p:txBody>
      </p:sp>
      <p:sp>
        <p:nvSpPr>
          <p:cNvPr id="4" name="مربع نص 3"/>
          <p:cNvSpPr txBox="1"/>
          <p:nvPr/>
        </p:nvSpPr>
        <p:spPr>
          <a:xfrm>
            <a:off x="857224" y="1142984"/>
            <a:ext cx="7643866" cy="769441"/>
          </a:xfrm>
          <a:prstGeom prst="rect">
            <a:avLst/>
          </a:prstGeom>
          <a:noFill/>
        </p:spPr>
        <p:txBody>
          <a:bodyPr wrap="square" rtlCol="1">
            <a:spAutoFit/>
          </a:bodyPr>
          <a:lstStyle/>
          <a:p>
            <a:pPr algn="justLow"/>
            <a:r>
              <a:rPr lang="ar-SA" sz="2200" dirty="0" err="1" smtClean="0">
                <a:cs typeface="PT Bold Heading" pitchFamily="2" charset="-78"/>
              </a:rPr>
              <a:t>ينص</a:t>
            </a:r>
            <a:r>
              <a:rPr lang="ar-SA" sz="2200" dirty="0" smtClean="0">
                <a:cs typeface="PT Bold Heading" pitchFamily="2" charset="-78"/>
              </a:rPr>
              <a:t> على أن قوة الطفو المؤثرة في الجسم تساوي وزن السائل المزاح بواسطة الجسم . وحجم السائل المزاح تساوي وزن الجسم المغمور في السائل .</a:t>
            </a:r>
            <a:endParaRPr lang="ar-SA" sz="2200" dirty="0">
              <a:cs typeface="PT Bold Heading" pitchFamily="2" charset="-78"/>
            </a:endParaRPr>
          </a:p>
        </p:txBody>
      </p:sp>
      <p:sp>
        <p:nvSpPr>
          <p:cNvPr id="5" name="مستطيل 4"/>
          <p:cNvSpPr/>
          <p:nvPr/>
        </p:nvSpPr>
        <p:spPr>
          <a:xfrm>
            <a:off x="1142976" y="2230931"/>
            <a:ext cx="7272808" cy="430887"/>
          </a:xfrm>
          <a:prstGeom prst="rect">
            <a:avLst/>
          </a:prstGeom>
        </p:spPr>
        <p:txBody>
          <a:bodyPr wrap="square">
            <a:spAutoFit/>
          </a:bodyPr>
          <a:lstStyle/>
          <a:p>
            <a:pPr algn="justLow"/>
            <a:r>
              <a:rPr lang="ar-SA" sz="2200" dirty="0" smtClean="0">
                <a:solidFill>
                  <a:srgbClr val="C00000"/>
                </a:solidFill>
                <a:cs typeface="PT Bold Heading" pitchFamily="2" charset="-78"/>
              </a:rPr>
              <a:t>متى يطفو الجسم ومتى يغطس؟!</a:t>
            </a:r>
          </a:p>
        </p:txBody>
      </p:sp>
      <p:sp>
        <p:nvSpPr>
          <p:cNvPr id="6" name="مستطيل 5"/>
          <p:cNvSpPr/>
          <p:nvPr/>
        </p:nvSpPr>
        <p:spPr>
          <a:xfrm>
            <a:off x="1142976" y="2802435"/>
            <a:ext cx="6980786" cy="769441"/>
          </a:xfrm>
          <a:prstGeom prst="rect">
            <a:avLst/>
          </a:prstGeom>
        </p:spPr>
        <p:txBody>
          <a:bodyPr wrap="square">
            <a:spAutoFit/>
          </a:bodyPr>
          <a:lstStyle/>
          <a:p>
            <a:pPr algn="justLow"/>
            <a:r>
              <a:rPr lang="ar-SA" sz="2200" dirty="0" smtClean="0">
                <a:solidFill>
                  <a:schemeClr val="tx1">
                    <a:lumMod val="95000"/>
                    <a:lumOff val="5000"/>
                  </a:schemeClr>
                </a:solidFill>
                <a:cs typeface="PT Bold Heading" pitchFamily="2" charset="-78"/>
              </a:rPr>
              <a:t>  يحدد ذلك الفرق بين قوة الطفو باتجاه الأعلى وقوة وزن الجسم باتجاه الأسفل...</a:t>
            </a:r>
          </a:p>
        </p:txBody>
      </p:sp>
      <p:pic>
        <p:nvPicPr>
          <p:cNvPr id="23553" name="Picture 1" descr="hqdefault"/>
          <p:cNvPicPr>
            <a:picLocks noChangeAspect="1" noChangeArrowheads="1"/>
          </p:cNvPicPr>
          <p:nvPr/>
        </p:nvPicPr>
        <p:blipFill>
          <a:blip r:embed="rId3"/>
          <a:srcRect t="4054" b="6757"/>
          <a:stretch>
            <a:fillRect/>
          </a:stretch>
        </p:blipFill>
        <p:spPr bwMode="auto">
          <a:xfrm>
            <a:off x="3000364" y="3714752"/>
            <a:ext cx="3571900" cy="2393354"/>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7"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3900"/>
                            </p:stCondLst>
                            <p:childTnLst>
                              <p:par>
                                <p:cTn id="18" presetID="49" presetClass="entr" presetSubtype="0"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par>
                          <p:cTn id="24" fill="hold">
                            <p:stCondLst>
                              <p:cond delay="4400"/>
                            </p:stCondLst>
                            <p:childTnLst>
                              <p:par>
                                <p:cTn id="25" presetID="34" presetClass="entr" presetSubtype="0" fill="hold" grpId="0" nodeType="afterEffect">
                                  <p:stCondLst>
                                    <p:cond delay="0"/>
                                  </p:stCondLst>
                                  <p:iterate type="wd">
                                    <p:tmPct val="10000"/>
                                  </p:iterate>
                                  <p:childTnLst>
                                    <p:set>
                                      <p:cBhvr>
                                        <p:cTn id="26" dur="1" fill="hold">
                                          <p:stCondLst>
                                            <p:cond delay="0"/>
                                          </p:stCondLst>
                                        </p:cTn>
                                        <p:tgtEl>
                                          <p:spTgt spid="6"/>
                                        </p:tgtEl>
                                        <p:attrNameLst>
                                          <p:attrName>style.visibility</p:attrName>
                                        </p:attrNameLst>
                                      </p:cBhvr>
                                      <p:to>
                                        <p:strVal val="visible"/>
                                      </p:to>
                                    </p:set>
                                    <p:anim from="(-#ppt_w/2)" to="(#ppt_x)" calcmode="lin" valueType="num">
                                      <p:cBhvr>
                                        <p:cTn id="27" dur="600" fill="hold">
                                          <p:stCondLst>
                                            <p:cond delay="0"/>
                                          </p:stCondLst>
                                        </p:cTn>
                                        <p:tgtEl>
                                          <p:spTgt spid="6"/>
                                        </p:tgtEl>
                                        <p:attrNameLst>
                                          <p:attrName>ppt_x</p:attrName>
                                        </p:attrNameLst>
                                      </p:cBhvr>
                                    </p:anim>
                                    <p:anim from="0" to="-1.0" calcmode="lin" valueType="num">
                                      <p:cBhvr>
                                        <p:cTn id="28" dur="200" decel="50000" autoRev="1" fill="hold">
                                          <p:stCondLst>
                                            <p:cond delay="600"/>
                                          </p:stCondLst>
                                        </p:cTn>
                                        <p:tgtEl>
                                          <p:spTgt spid="6"/>
                                        </p:tgtEl>
                                        <p:attrNameLst>
                                          <p:attrName>xshear</p:attrName>
                                        </p:attrNameLst>
                                      </p:cBhvr>
                                    </p:anim>
                                    <p:animScale>
                                      <p:cBhvr>
                                        <p:cTn id="29" dur="200" decel="100000" autoRev="1" fill="hold">
                                          <p:stCondLst>
                                            <p:cond delay="600"/>
                                          </p:stCondLst>
                                        </p:cTn>
                                        <p:tgtEl>
                                          <p:spTgt spid="6"/>
                                        </p:tgtEl>
                                      </p:cBhvr>
                                      <p:from x="100000" y="100000"/>
                                      <p:to x="80000" y="100000"/>
                                    </p:animScale>
                                    <p:anim by="(#ppt_h/3+#ppt_w*0.1)" calcmode="lin" valueType="num">
                                      <p:cBhvr additive="sum">
                                        <p:cTn id="30" dur="200" decel="100000" autoRev="1" fill="hold">
                                          <p:stCondLst>
                                            <p:cond delay="600"/>
                                          </p:stCondLst>
                                        </p:cTn>
                                        <p:tgtEl>
                                          <p:spTgt spid="6"/>
                                        </p:tgtEl>
                                        <p:attrNameLst>
                                          <p:attrName>ppt_x</p:attrName>
                                        </p:attrNameLst>
                                      </p:cBhvr>
                                    </p:anim>
                                  </p:childTnLst>
                                </p:cTn>
                              </p:par>
                              <p:par>
                                <p:cTn id="31" presetID="55" presetClass="entr" presetSubtype="0" fill="hold" nodeType="withEffect">
                                  <p:stCondLst>
                                    <p:cond delay="0"/>
                                  </p:stCondLst>
                                  <p:childTnLst>
                                    <p:set>
                                      <p:cBhvr>
                                        <p:cTn id="32" dur="1" fill="hold">
                                          <p:stCondLst>
                                            <p:cond delay="0"/>
                                          </p:stCondLst>
                                        </p:cTn>
                                        <p:tgtEl>
                                          <p:spTgt spid="23553"/>
                                        </p:tgtEl>
                                        <p:attrNameLst>
                                          <p:attrName>style.visibility</p:attrName>
                                        </p:attrNameLst>
                                      </p:cBhvr>
                                      <p:to>
                                        <p:strVal val="visible"/>
                                      </p:to>
                                    </p:set>
                                    <p:anim calcmode="lin" valueType="num">
                                      <p:cBhvr>
                                        <p:cTn id="33" dur="1000" fill="hold"/>
                                        <p:tgtEl>
                                          <p:spTgt spid="23553"/>
                                        </p:tgtEl>
                                        <p:attrNameLst>
                                          <p:attrName>ppt_w</p:attrName>
                                        </p:attrNameLst>
                                      </p:cBhvr>
                                      <p:tavLst>
                                        <p:tav tm="0">
                                          <p:val>
                                            <p:strVal val="#ppt_w*0.70"/>
                                          </p:val>
                                        </p:tav>
                                        <p:tav tm="100000">
                                          <p:val>
                                            <p:strVal val="#ppt_w"/>
                                          </p:val>
                                        </p:tav>
                                      </p:tavLst>
                                    </p:anim>
                                    <p:anim calcmode="lin" valueType="num">
                                      <p:cBhvr>
                                        <p:cTn id="34" dur="1000" fill="hold"/>
                                        <p:tgtEl>
                                          <p:spTgt spid="23553"/>
                                        </p:tgtEl>
                                        <p:attrNameLst>
                                          <p:attrName>ppt_h</p:attrName>
                                        </p:attrNameLst>
                                      </p:cBhvr>
                                      <p:tavLst>
                                        <p:tav tm="0">
                                          <p:val>
                                            <p:strVal val="#ppt_h"/>
                                          </p:val>
                                        </p:tav>
                                        <p:tav tm="100000">
                                          <p:val>
                                            <p:strVal val="#ppt_h"/>
                                          </p:val>
                                        </p:tav>
                                      </p:tavLst>
                                    </p:anim>
                                    <p:animEffect transition="in" filter="fade">
                                      <p:cBhvr>
                                        <p:cTn id="35" dur="1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5857884" y="343895"/>
            <a:ext cx="2772214" cy="584775"/>
          </a:xfrm>
          <a:prstGeom prst="rect">
            <a:avLst/>
          </a:prstGeom>
        </p:spPr>
        <p:txBody>
          <a:bodyPr wrap="square">
            <a:spAutoFit/>
          </a:bodyPr>
          <a:lstStyle/>
          <a:p>
            <a:r>
              <a:rPr lang="ar-SA" sz="3200" dirty="0" smtClean="0">
                <a:solidFill>
                  <a:srgbClr val="C00000"/>
                </a:solidFill>
                <a:cs typeface="PT Bold Heading" pitchFamily="2" charset="-78"/>
              </a:rPr>
              <a:t>الوزن الظاهري :</a:t>
            </a:r>
          </a:p>
        </p:txBody>
      </p:sp>
      <p:sp>
        <p:nvSpPr>
          <p:cNvPr id="3" name="مستطيل 2"/>
          <p:cNvSpPr/>
          <p:nvPr/>
        </p:nvSpPr>
        <p:spPr>
          <a:xfrm>
            <a:off x="642910" y="1000108"/>
            <a:ext cx="7695166" cy="1109919"/>
          </a:xfrm>
          <a:prstGeom prst="rect">
            <a:avLst/>
          </a:prstGeom>
        </p:spPr>
        <p:txBody>
          <a:bodyPr wrap="square">
            <a:spAutoFit/>
          </a:bodyPr>
          <a:lstStyle/>
          <a:p>
            <a:pPr algn="justLow">
              <a:lnSpc>
                <a:spcPct val="150000"/>
              </a:lnSpc>
            </a:pPr>
            <a:r>
              <a:rPr lang="ar-SA" sz="2300" dirty="0" smtClean="0">
                <a:solidFill>
                  <a:schemeClr val="tx1">
                    <a:lumMod val="95000"/>
                    <a:lumOff val="5000"/>
                  </a:schemeClr>
                </a:solidFill>
                <a:cs typeface="PT Bold Heading" pitchFamily="2" charset="-78"/>
              </a:rPr>
              <a:t>عندما تكون الأجسام في السائل يكون لها وزن ظاهري أقل من وزنها الحقيقي وهي خارج السائل .</a:t>
            </a:r>
          </a:p>
        </p:txBody>
      </p:sp>
      <p:sp>
        <p:nvSpPr>
          <p:cNvPr id="7" name="مستطيل 6"/>
          <p:cNvSpPr/>
          <p:nvPr/>
        </p:nvSpPr>
        <p:spPr>
          <a:xfrm>
            <a:off x="3520568" y="4214818"/>
            <a:ext cx="4766208" cy="861774"/>
          </a:xfrm>
          <a:prstGeom prst="rect">
            <a:avLst/>
          </a:prstGeom>
        </p:spPr>
        <p:txBody>
          <a:bodyPr wrap="square">
            <a:spAutoFit/>
          </a:bodyPr>
          <a:lstStyle/>
          <a:p>
            <a:pPr algn="justLow"/>
            <a:r>
              <a:rPr lang="ar-SA" sz="2500" dirty="0" smtClean="0">
                <a:solidFill>
                  <a:schemeClr val="tx1">
                    <a:lumMod val="95000"/>
                    <a:lumOff val="5000"/>
                  </a:schemeClr>
                </a:solidFill>
                <a:cs typeface="PT Bold Heading" pitchFamily="2" charset="-78"/>
              </a:rPr>
              <a:t>يطفو الجسم إذا كانت كثافته أقل من كثافة المائع المغمور فيه .</a:t>
            </a:r>
          </a:p>
        </p:txBody>
      </p:sp>
      <p:grpSp>
        <p:nvGrpSpPr>
          <p:cNvPr id="13" name="مجموعة 12"/>
          <p:cNvGrpSpPr/>
          <p:nvPr/>
        </p:nvGrpSpPr>
        <p:grpSpPr>
          <a:xfrm>
            <a:off x="1500166" y="2428868"/>
            <a:ext cx="6480720" cy="726522"/>
            <a:chOff x="1500166" y="2428868"/>
            <a:chExt cx="6480720" cy="726522"/>
          </a:xfrm>
        </p:grpSpPr>
        <p:sp>
          <p:nvSpPr>
            <p:cNvPr id="9" name="مستطيل 8"/>
            <p:cNvSpPr/>
            <p:nvPr/>
          </p:nvSpPr>
          <p:spPr>
            <a:xfrm>
              <a:off x="1500166" y="2428868"/>
              <a:ext cx="6480720" cy="646331"/>
            </a:xfrm>
            <a:prstGeom prst="rect">
              <a:avLst/>
            </a:prstGeom>
          </p:spPr>
          <p:txBody>
            <a:bodyPr wrap="square">
              <a:spAutoFit/>
            </a:bodyPr>
            <a:lstStyle/>
            <a:p>
              <a:r>
                <a:rPr lang="ar-SA" sz="3600" dirty="0" smtClean="0">
                  <a:solidFill>
                    <a:srgbClr val="0070C0"/>
                  </a:solidFill>
                  <a:cs typeface="PT Bold Heading" pitchFamily="2" charset="-78"/>
                </a:rPr>
                <a:t>وهو يساوي :     </a:t>
              </a:r>
              <a:r>
                <a:rPr lang="en-US" sz="3600" dirty="0" smtClean="0">
                  <a:solidFill>
                    <a:srgbClr val="0070C0"/>
                  </a:solidFill>
                  <a:cs typeface="PT Bold Heading" pitchFamily="2" charset="-78"/>
                </a:rPr>
                <a:t>F      = </a:t>
              </a:r>
              <a:r>
                <a:rPr lang="en-US" sz="3600" dirty="0" err="1" smtClean="0">
                  <a:solidFill>
                    <a:srgbClr val="0070C0"/>
                  </a:solidFill>
                  <a:cs typeface="PT Bold Heading" pitchFamily="2" charset="-78"/>
                </a:rPr>
                <a:t>F</a:t>
              </a:r>
              <a:r>
                <a:rPr lang="en-US" sz="3600" baseline="-25000" dirty="0" err="1" smtClean="0">
                  <a:solidFill>
                    <a:srgbClr val="0070C0"/>
                  </a:solidFill>
                  <a:cs typeface="PT Bold Heading" pitchFamily="2" charset="-78"/>
                </a:rPr>
                <a:t>g</a:t>
              </a:r>
              <a:r>
                <a:rPr lang="en-US" sz="3600" dirty="0" smtClean="0">
                  <a:solidFill>
                    <a:srgbClr val="0070C0"/>
                  </a:solidFill>
                  <a:cs typeface="PT Bold Heading" pitchFamily="2" charset="-78"/>
                </a:rPr>
                <a:t>  -  F</a:t>
              </a:r>
              <a:endParaRPr lang="ar-SA" sz="3600" dirty="0" smtClean="0">
                <a:solidFill>
                  <a:srgbClr val="0070C0"/>
                </a:solidFill>
                <a:cs typeface="PT Bold Heading" pitchFamily="2" charset="-78"/>
              </a:endParaRPr>
            </a:p>
          </p:txBody>
        </p:sp>
        <p:sp>
          <p:nvSpPr>
            <p:cNvPr id="10" name="مربع نص 9"/>
            <p:cNvSpPr txBox="1"/>
            <p:nvPr/>
          </p:nvSpPr>
          <p:spPr>
            <a:xfrm>
              <a:off x="2786050" y="2786058"/>
              <a:ext cx="1071570" cy="369332"/>
            </a:xfrm>
            <a:prstGeom prst="rect">
              <a:avLst/>
            </a:prstGeom>
            <a:noFill/>
          </p:spPr>
          <p:txBody>
            <a:bodyPr wrap="square" rtlCol="1">
              <a:spAutoFit/>
            </a:bodyPr>
            <a:lstStyle/>
            <a:p>
              <a:r>
                <a:rPr lang="ar-SA" b="1" dirty="0" smtClean="0"/>
                <a:t>الظاهري</a:t>
              </a:r>
              <a:endParaRPr lang="ar-SA" b="1" dirty="0"/>
            </a:p>
          </p:txBody>
        </p:sp>
        <p:sp>
          <p:nvSpPr>
            <p:cNvPr id="11" name="مربع نص 10"/>
            <p:cNvSpPr txBox="1"/>
            <p:nvPr/>
          </p:nvSpPr>
          <p:spPr>
            <a:xfrm>
              <a:off x="4643436" y="2714620"/>
              <a:ext cx="1071570" cy="369332"/>
            </a:xfrm>
            <a:prstGeom prst="rect">
              <a:avLst/>
            </a:prstGeom>
            <a:noFill/>
          </p:spPr>
          <p:txBody>
            <a:bodyPr wrap="square" rtlCol="1">
              <a:spAutoFit/>
            </a:bodyPr>
            <a:lstStyle/>
            <a:p>
              <a:r>
                <a:rPr lang="ar-SA" b="1" dirty="0" smtClean="0"/>
                <a:t>الطفو</a:t>
              </a:r>
              <a:endParaRPr lang="ar-SA" b="1" dirty="0"/>
            </a:p>
          </p:txBody>
        </p:sp>
      </p:grpSp>
      <p:sp>
        <p:nvSpPr>
          <p:cNvPr id="12" name="مستطيل 11"/>
          <p:cNvSpPr/>
          <p:nvPr/>
        </p:nvSpPr>
        <p:spPr>
          <a:xfrm>
            <a:off x="6786578" y="3571876"/>
            <a:ext cx="1527982" cy="584775"/>
          </a:xfrm>
          <a:prstGeom prst="rect">
            <a:avLst/>
          </a:prstGeom>
        </p:spPr>
        <p:txBody>
          <a:bodyPr wrap="none">
            <a:spAutoFit/>
          </a:bodyPr>
          <a:lstStyle/>
          <a:p>
            <a:r>
              <a:rPr lang="ar-SA" sz="3200" dirty="0" smtClean="0">
                <a:solidFill>
                  <a:schemeClr val="accent5">
                    <a:lumMod val="75000"/>
                  </a:schemeClr>
                </a:solidFill>
                <a:cs typeface="PT Bold Heading" pitchFamily="2" charset="-78"/>
              </a:rPr>
              <a:t>نتيجــة :</a:t>
            </a:r>
            <a:endParaRPr lang="ar-SA" sz="3200" dirty="0">
              <a:solidFill>
                <a:schemeClr val="accent5">
                  <a:lumMod val="75000"/>
                </a:schemeClr>
              </a:solidFill>
              <a:cs typeface="PT Bold Heading" pitchFamily="2" charset="-78"/>
            </a:endParaRPr>
          </a:p>
        </p:txBody>
      </p:sp>
      <p:pic>
        <p:nvPicPr>
          <p:cNvPr id="22529" name="Picture 1" descr="itg03-phy10-71a"/>
          <p:cNvPicPr>
            <a:picLocks noChangeAspect="1" noChangeArrowheads="1"/>
          </p:cNvPicPr>
          <p:nvPr/>
        </p:nvPicPr>
        <p:blipFill>
          <a:blip r:embed="rId3"/>
          <a:srcRect/>
          <a:stretch>
            <a:fillRect/>
          </a:stretch>
        </p:blipFill>
        <p:spPr bwMode="auto">
          <a:xfrm>
            <a:off x="428596" y="3500438"/>
            <a:ext cx="3071834" cy="1857388"/>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1" presetClass="entr" presetSubtype="0"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770" decel="100000"/>
                                        <p:tgtEl>
                                          <p:spTgt spid="3"/>
                                        </p:tgtEl>
                                      </p:cBhvr>
                                    </p:animEffect>
                                    <p:animScale>
                                      <p:cBhvr>
                                        <p:cTn id="15" dur="770" decel="100000"/>
                                        <p:tgtEl>
                                          <p:spTgt spid="3"/>
                                        </p:tgtEl>
                                      </p:cBhvr>
                                      <p:from x="10000" y="10000"/>
                                      <p:to x="200000" y="450000"/>
                                    </p:animScale>
                                    <p:animScale>
                                      <p:cBhvr>
                                        <p:cTn id="16" dur="1230" accel="100000" fill="hold">
                                          <p:stCondLst>
                                            <p:cond delay="770"/>
                                          </p:stCondLst>
                                        </p:cTn>
                                        <p:tgtEl>
                                          <p:spTgt spid="3"/>
                                        </p:tgtEl>
                                      </p:cBhvr>
                                      <p:from x="200000" y="450000"/>
                                      <p:to x="100000" y="100000"/>
                                    </p:animScale>
                                    <p:set>
                                      <p:cBhvr>
                                        <p:cTn id="17" dur="770" fill="hold"/>
                                        <p:tgtEl>
                                          <p:spTgt spid="3"/>
                                        </p:tgtEl>
                                        <p:attrNameLst>
                                          <p:attrName>ppt_x</p:attrName>
                                        </p:attrNameLst>
                                      </p:cBhvr>
                                      <p:to>
                                        <p:strVal val="(0.5)"/>
                                      </p:to>
                                    </p:set>
                                    <p:anim from="(0.5)" to="(#ppt_x)" calcmode="lin" valueType="num">
                                      <p:cBhvr>
                                        <p:cTn id="18" dur="1230" accel="100000" fill="hold">
                                          <p:stCondLst>
                                            <p:cond delay="770"/>
                                          </p:stCondLst>
                                        </p:cTn>
                                        <p:tgtEl>
                                          <p:spTgt spid="3"/>
                                        </p:tgtEl>
                                        <p:attrNameLst>
                                          <p:attrName>ppt_x</p:attrName>
                                        </p:attrNameLst>
                                      </p:cBhvr>
                                    </p:anim>
                                    <p:set>
                                      <p:cBhvr>
                                        <p:cTn id="19" dur="770" fill="hold"/>
                                        <p:tgtEl>
                                          <p:spTgt spid="3"/>
                                        </p:tgtEl>
                                        <p:attrNameLst>
                                          <p:attrName>ppt_y</p:attrName>
                                        </p:attrNameLst>
                                      </p:cBhvr>
                                      <p:to>
                                        <p:strVal val="(#ppt_y+0.4)"/>
                                      </p:to>
                                    </p:set>
                                    <p:anim from="(#ppt_y+0.4)" to="(#ppt_y)" calcmode="lin" valueType="num">
                                      <p:cBhvr>
                                        <p:cTn id="20" dur="1230" accel="100000" fill="hold">
                                          <p:stCondLst>
                                            <p:cond delay="770"/>
                                          </p:stCondLst>
                                        </p:cTn>
                                        <p:tgtEl>
                                          <p:spTgt spid="3"/>
                                        </p:tgtEl>
                                        <p:attrNameLst>
                                          <p:attrName>ppt_y</p:attrName>
                                        </p:attrNameLst>
                                      </p:cBhvr>
                                    </p:anim>
                                  </p:childTnLst>
                                </p:cTn>
                              </p:par>
                            </p:childTnLst>
                          </p:cTn>
                        </p:par>
                        <p:par>
                          <p:cTn id="21" fill="hold">
                            <p:stCondLst>
                              <p:cond delay="5700"/>
                            </p:stCondLst>
                            <p:childTnLst>
                              <p:par>
                                <p:cTn id="22" presetID="49" presetClass="entr" presetSubtype="0" decel="10000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 calcmode="lin" valueType="num">
                                      <p:cBhvr>
                                        <p:cTn id="26" dur="500" fill="hold"/>
                                        <p:tgtEl>
                                          <p:spTgt spid="13"/>
                                        </p:tgtEl>
                                        <p:attrNameLst>
                                          <p:attrName>style.rotation</p:attrName>
                                        </p:attrNameLst>
                                      </p:cBhvr>
                                      <p:tavLst>
                                        <p:tav tm="0">
                                          <p:val>
                                            <p:fltVal val="360"/>
                                          </p:val>
                                        </p:tav>
                                        <p:tav tm="100000">
                                          <p:val>
                                            <p:fltVal val="0"/>
                                          </p:val>
                                        </p:tav>
                                      </p:tavLst>
                                    </p:anim>
                                    <p:animEffect transition="in" filter="fade">
                                      <p:cBhvr>
                                        <p:cTn id="27" dur="500"/>
                                        <p:tgtEl>
                                          <p:spTgt spid="13"/>
                                        </p:tgtEl>
                                      </p:cBhvr>
                                    </p:animEffect>
                                  </p:childTnLst>
                                </p:cTn>
                              </p:par>
                              <p:par>
                                <p:cTn id="28" presetID="34" presetClass="entr" presetSubtype="0" fill="hold" nodeType="withEffect">
                                  <p:stCondLst>
                                    <p:cond delay="0"/>
                                  </p:stCondLst>
                                  <p:childTnLst>
                                    <p:set>
                                      <p:cBhvr>
                                        <p:cTn id="29" dur="1" fill="hold">
                                          <p:stCondLst>
                                            <p:cond delay="0"/>
                                          </p:stCondLst>
                                        </p:cTn>
                                        <p:tgtEl>
                                          <p:spTgt spid="22529"/>
                                        </p:tgtEl>
                                        <p:attrNameLst>
                                          <p:attrName>style.visibility</p:attrName>
                                        </p:attrNameLst>
                                      </p:cBhvr>
                                      <p:to>
                                        <p:strVal val="visible"/>
                                      </p:to>
                                    </p:set>
                                    <p:anim from="(-#ppt_w/2)" to="(#ppt_x)" calcmode="lin" valueType="num">
                                      <p:cBhvr>
                                        <p:cTn id="30" dur="600" fill="hold">
                                          <p:stCondLst>
                                            <p:cond delay="0"/>
                                          </p:stCondLst>
                                        </p:cTn>
                                        <p:tgtEl>
                                          <p:spTgt spid="22529"/>
                                        </p:tgtEl>
                                        <p:attrNameLst>
                                          <p:attrName>ppt_x</p:attrName>
                                        </p:attrNameLst>
                                      </p:cBhvr>
                                    </p:anim>
                                    <p:anim from="0" to="-1.0" calcmode="lin" valueType="num">
                                      <p:cBhvr>
                                        <p:cTn id="31" dur="200" decel="50000" autoRev="1" fill="hold">
                                          <p:stCondLst>
                                            <p:cond delay="600"/>
                                          </p:stCondLst>
                                        </p:cTn>
                                        <p:tgtEl>
                                          <p:spTgt spid="22529"/>
                                        </p:tgtEl>
                                        <p:attrNameLst>
                                          <p:attrName>xshear</p:attrName>
                                        </p:attrNameLst>
                                      </p:cBhvr>
                                    </p:anim>
                                    <p:animScale>
                                      <p:cBhvr>
                                        <p:cTn id="32" dur="200" decel="100000" autoRev="1" fill="hold">
                                          <p:stCondLst>
                                            <p:cond delay="600"/>
                                          </p:stCondLst>
                                        </p:cTn>
                                        <p:tgtEl>
                                          <p:spTgt spid="22529"/>
                                        </p:tgtEl>
                                      </p:cBhvr>
                                      <p:from x="100000" y="100000"/>
                                      <p:to x="80000" y="100000"/>
                                    </p:animScale>
                                    <p:anim by="(#ppt_h/3+#ppt_w*0.1)" calcmode="lin" valueType="num">
                                      <p:cBhvr additive="sum">
                                        <p:cTn id="33" dur="200" decel="100000" autoRev="1" fill="hold">
                                          <p:stCondLst>
                                            <p:cond delay="600"/>
                                          </p:stCondLst>
                                        </p:cTn>
                                        <p:tgtEl>
                                          <p:spTgt spid="22529"/>
                                        </p:tgtEl>
                                        <p:attrNameLst>
                                          <p:attrName>ppt_x</p:attrName>
                                        </p:attrNameLst>
                                      </p:cBhvr>
                                    </p:anim>
                                  </p:childTnLst>
                                </p:cTn>
                              </p:par>
                            </p:childTnLst>
                          </p:cTn>
                        </p:par>
                        <p:par>
                          <p:cTn id="34" fill="hold">
                            <p:stCondLst>
                              <p:cond delay="6700"/>
                            </p:stCondLst>
                            <p:childTnLst>
                              <p:par>
                                <p:cTn id="35" presetID="1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7700"/>
                            </p:stCondLst>
                            <p:childTnLst>
                              <p:par>
                                <p:cTn id="42" presetID="25" presetClass="entr" presetSubtype="0" fill="hold" grpId="0" nodeType="afterEffect">
                                  <p:stCondLst>
                                    <p:cond delay="0"/>
                                  </p:stCondLst>
                                  <p:iterate type="wd">
                                    <p:tmPct val="10000"/>
                                  </p:iterate>
                                  <p:childTnLst>
                                    <p:set>
                                      <p:cBhvr>
                                        <p:cTn id="43" dur="1" fill="hold">
                                          <p:stCondLst>
                                            <p:cond delay="0"/>
                                          </p:stCondLst>
                                        </p:cTn>
                                        <p:tgtEl>
                                          <p:spTgt spid="7"/>
                                        </p:tgtEl>
                                        <p:attrNameLst>
                                          <p:attrName>style.visibility</p:attrName>
                                        </p:attrNameLst>
                                      </p:cBhvr>
                                      <p:to>
                                        <p:strVal val="visible"/>
                                      </p:to>
                                    </p:set>
                                    <p:anim calcmode="lin" valueType="num">
                                      <p:cBhvr>
                                        <p:cTn id="4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7" dur="1000" fill="hold"/>
                                        <p:tgtEl>
                                          <p:spTgt spid="7"/>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1500166" y="214290"/>
            <a:ext cx="6429420" cy="584775"/>
          </a:xfrm>
          <a:prstGeom prst="rect">
            <a:avLst/>
          </a:prstGeom>
          <a:noFill/>
        </p:spPr>
        <p:txBody>
          <a:bodyPr wrap="square" rtlCol="1">
            <a:spAutoFit/>
          </a:bodyPr>
          <a:lstStyle/>
          <a:p>
            <a:pPr algn="ctr"/>
            <a:r>
              <a:rPr lang="ar-SA" sz="3200" dirty="0" smtClean="0">
                <a:ln>
                  <a:solidFill>
                    <a:schemeClr val="tx1"/>
                  </a:solidFill>
                </a:ln>
                <a:solidFill>
                  <a:schemeClr val="accent5">
                    <a:lumMod val="75000"/>
                  </a:schemeClr>
                </a:solidFill>
                <a:cs typeface="PT Bold Heading" pitchFamily="2" charset="-78"/>
              </a:rPr>
              <a:t>أمثلة تطبيقية على مبدأ </a:t>
            </a:r>
            <a:r>
              <a:rPr lang="ar-SA" sz="3200" dirty="0" err="1" smtClean="0">
                <a:ln>
                  <a:solidFill>
                    <a:schemeClr val="tx1"/>
                  </a:solidFill>
                </a:ln>
                <a:solidFill>
                  <a:schemeClr val="accent5">
                    <a:lumMod val="75000"/>
                  </a:schemeClr>
                </a:solidFill>
                <a:cs typeface="PT Bold Heading" pitchFamily="2" charset="-78"/>
              </a:rPr>
              <a:t>أرخميدس</a:t>
            </a:r>
            <a:endParaRPr lang="ar-SA" sz="3200" dirty="0">
              <a:ln>
                <a:solidFill>
                  <a:schemeClr val="tx1"/>
                </a:solidFill>
              </a:ln>
              <a:solidFill>
                <a:schemeClr val="accent5">
                  <a:lumMod val="75000"/>
                </a:schemeClr>
              </a:solidFill>
              <a:cs typeface="PT Bold Heading" pitchFamily="2" charset="-78"/>
            </a:endParaRPr>
          </a:p>
        </p:txBody>
      </p:sp>
      <p:sp>
        <p:nvSpPr>
          <p:cNvPr id="3" name="مستطيل 2"/>
          <p:cNvSpPr/>
          <p:nvPr/>
        </p:nvSpPr>
        <p:spPr>
          <a:xfrm>
            <a:off x="4643438" y="1285860"/>
            <a:ext cx="3071834" cy="461665"/>
          </a:xfrm>
          <a:prstGeom prst="rect">
            <a:avLst/>
          </a:prstGeom>
        </p:spPr>
        <p:txBody>
          <a:bodyPr wrap="square">
            <a:spAutoFit/>
          </a:bodyPr>
          <a:lstStyle/>
          <a:p>
            <a:r>
              <a:rPr lang="ar-SA" sz="2400" dirty="0" smtClean="0">
                <a:cs typeface="PT Bold Heading" pitchFamily="2" charset="-78"/>
              </a:rPr>
              <a:t> </a:t>
            </a:r>
            <a:r>
              <a:rPr lang="ar-SA" sz="2400" dirty="0" smtClean="0">
                <a:solidFill>
                  <a:srgbClr val="C00000"/>
                </a:solidFill>
                <a:cs typeface="PT Bold Heading" pitchFamily="2" charset="-78"/>
              </a:rPr>
              <a:t>الغواصــات الحربيـــة .</a:t>
            </a:r>
          </a:p>
        </p:txBody>
      </p:sp>
      <p:sp>
        <p:nvSpPr>
          <p:cNvPr id="4" name="مربع نص 3"/>
          <p:cNvSpPr txBox="1"/>
          <p:nvPr/>
        </p:nvSpPr>
        <p:spPr>
          <a:xfrm>
            <a:off x="3857620" y="2428868"/>
            <a:ext cx="4572032" cy="3046988"/>
          </a:xfrm>
          <a:prstGeom prst="rect">
            <a:avLst/>
          </a:prstGeom>
          <a:noFill/>
        </p:spPr>
        <p:txBody>
          <a:bodyPr wrap="square" rtlCol="1">
            <a:spAutoFit/>
          </a:bodyPr>
          <a:lstStyle/>
          <a:p>
            <a:pPr algn="justLow"/>
            <a:r>
              <a:rPr lang="ar-SA" sz="2400" dirty="0" smtClean="0">
                <a:solidFill>
                  <a:srgbClr val="C00000"/>
                </a:solidFill>
                <a:cs typeface="PT Bold Heading" pitchFamily="2" charset="-78"/>
              </a:rPr>
              <a:t>الأسماك : </a:t>
            </a:r>
            <a:r>
              <a:rPr lang="ar-SA" sz="2400" dirty="0" smtClean="0">
                <a:cs typeface="PT Bold Heading" pitchFamily="2" charset="-78"/>
              </a:rPr>
              <a:t>فلدى بعضها انتفاخ غشائي للسباحة يسمى مثانة العوم ، وهي تطبق مبدأ </a:t>
            </a:r>
            <a:r>
              <a:rPr lang="ar-SA" sz="2400" dirty="0" err="1" smtClean="0">
                <a:cs typeface="PT Bold Heading" pitchFamily="2" charset="-78"/>
              </a:rPr>
              <a:t>أرخميدس</a:t>
            </a:r>
            <a:r>
              <a:rPr lang="ar-SA" sz="2400" dirty="0" smtClean="0">
                <a:cs typeface="PT Bold Heading" pitchFamily="2" charset="-78"/>
              </a:rPr>
              <a:t> لتتحكم في العمق الذي توجد فيه ، فالأسماك تنفخ مثانة العوم أو تقلصها لإزاحة كمية أكبر من الماء ، وبذلك تزيد من قوة الطفو فترتفع ، وفي المقابل تنزل إلى أسفل الماس بتقليص حجم مثانة العوم .</a:t>
            </a:r>
          </a:p>
        </p:txBody>
      </p:sp>
      <p:pic>
        <p:nvPicPr>
          <p:cNvPr id="21505" name="Picture 1" descr="1-136351507"/>
          <p:cNvPicPr>
            <a:picLocks noChangeAspect="1" noChangeArrowheads="1"/>
          </p:cNvPicPr>
          <p:nvPr/>
        </p:nvPicPr>
        <p:blipFill>
          <a:blip r:embed="rId3"/>
          <a:srcRect/>
          <a:stretch>
            <a:fillRect/>
          </a:stretch>
        </p:blipFill>
        <p:spPr bwMode="auto">
          <a:xfrm>
            <a:off x="1416468" y="928670"/>
            <a:ext cx="2408941" cy="1357322"/>
          </a:xfrm>
          <a:prstGeom prst="rect">
            <a:avLst/>
          </a:prstGeom>
          <a:noFill/>
          <a:ln w="9525">
            <a:noFill/>
            <a:miter lim="800000"/>
            <a:headEnd/>
            <a:tailEnd/>
          </a:ln>
        </p:spPr>
      </p:pic>
      <p:pic>
        <p:nvPicPr>
          <p:cNvPr id="6" name="صورة 5" descr="سمكة5.gif"/>
          <p:cNvPicPr>
            <a:picLocks noChangeAspect="1"/>
          </p:cNvPicPr>
          <p:nvPr/>
        </p:nvPicPr>
        <p:blipFill>
          <a:blip r:embed="rId4">
            <a:clrChange>
              <a:clrFrom>
                <a:srgbClr val="FEFEFE"/>
              </a:clrFrom>
              <a:clrTo>
                <a:srgbClr val="FEFEFE">
                  <a:alpha val="0"/>
                </a:srgbClr>
              </a:clrTo>
            </a:clrChange>
          </a:blip>
          <a:stretch>
            <a:fillRect/>
          </a:stretch>
        </p:blipFill>
        <p:spPr>
          <a:xfrm>
            <a:off x="2071670" y="2643182"/>
            <a:ext cx="1571636" cy="1021563"/>
          </a:xfrm>
          <a:prstGeom prst="rect">
            <a:avLst/>
          </a:prstGeom>
        </p:spPr>
      </p:pic>
      <p:pic>
        <p:nvPicPr>
          <p:cNvPr id="21506" name="Picture 2" descr="large_123815294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00100" y="3429000"/>
            <a:ext cx="2428860" cy="1824727"/>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1505"/>
                                        </p:tgtEl>
                                        <p:attrNameLst>
                                          <p:attrName>style.visibility</p:attrName>
                                        </p:attrNameLst>
                                      </p:cBhvr>
                                      <p:to>
                                        <p:strVal val="visible"/>
                                      </p:to>
                                    </p:set>
                                    <p:animEffect transition="in" filter="fade">
                                      <p:cBhvr>
                                        <p:cTn id="16" dur="800" decel="100000"/>
                                        <p:tgtEl>
                                          <p:spTgt spid="21505"/>
                                        </p:tgtEl>
                                      </p:cBhvr>
                                    </p:animEffect>
                                    <p:anim calcmode="lin" valueType="num">
                                      <p:cBhvr>
                                        <p:cTn id="17" dur="800" decel="100000" fill="hold"/>
                                        <p:tgtEl>
                                          <p:spTgt spid="21505"/>
                                        </p:tgtEl>
                                        <p:attrNameLst>
                                          <p:attrName>style.rotation</p:attrName>
                                        </p:attrNameLst>
                                      </p:cBhvr>
                                      <p:tavLst>
                                        <p:tav tm="0">
                                          <p:val>
                                            <p:fltVal val="-90"/>
                                          </p:val>
                                        </p:tav>
                                        <p:tav tm="100000">
                                          <p:val>
                                            <p:fltVal val="0"/>
                                          </p:val>
                                        </p:tav>
                                      </p:tavLst>
                                    </p:anim>
                                    <p:anim calcmode="lin" valueType="num">
                                      <p:cBhvr>
                                        <p:cTn id="18" dur="800" decel="100000" fill="hold"/>
                                        <p:tgtEl>
                                          <p:spTgt spid="21505"/>
                                        </p:tgtEl>
                                        <p:attrNameLst>
                                          <p:attrName>ppt_x</p:attrName>
                                        </p:attrNameLst>
                                      </p:cBhvr>
                                      <p:tavLst>
                                        <p:tav tm="0">
                                          <p:val>
                                            <p:strVal val="#ppt_x+0.4"/>
                                          </p:val>
                                        </p:tav>
                                        <p:tav tm="100000">
                                          <p:val>
                                            <p:strVal val="#ppt_x-0.05"/>
                                          </p:val>
                                        </p:tav>
                                      </p:tavLst>
                                    </p:anim>
                                    <p:anim calcmode="lin" valueType="num">
                                      <p:cBhvr>
                                        <p:cTn id="19" dur="800" decel="100000" fill="hold"/>
                                        <p:tgtEl>
                                          <p:spTgt spid="2150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150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150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8100"/>
                            </p:stCondLst>
                            <p:childTnLst>
                              <p:par>
                                <p:cTn id="32" presetID="55" presetClass="entr" presetSubtype="0" fill="hold" nodeType="afterEffect">
                                  <p:stCondLst>
                                    <p:cond delay="0"/>
                                  </p:stCondLst>
                                  <p:childTnLst>
                                    <p:set>
                                      <p:cBhvr>
                                        <p:cTn id="33" dur="1" fill="hold">
                                          <p:stCondLst>
                                            <p:cond delay="0"/>
                                          </p:stCondLst>
                                        </p:cTn>
                                        <p:tgtEl>
                                          <p:spTgt spid="21506"/>
                                        </p:tgtEl>
                                        <p:attrNameLst>
                                          <p:attrName>style.visibility</p:attrName>
                                        </p:attrNameLst>
                                      </p:cBhvr>
                                      <p:to>
                                        <p:strVal val="visible"/>
                                      </p:to>
                                    </p:set>
                                    <p:anim calcmode="lin" valueType="num">
                                      <p:cBhvr>
                                        <p:cTn id="34" dur="1000" fill="hold"/>
                                        <p:tgtEl>
                                          <p:spTgt spid="21506"/>
                                        </p:tgtEl>
                                        <p:attrNameLst>
                                          <p:attrName>ppt_w</p:attrName>
                                        </p:attrNameLst>
                                      </p:cBhvr>
                                      <p:tavLst>
                                        <p:tav tm="0">
                                          <p:val>
                                            <p:strVal val="#ppt_w*0.70"/>
                                          </p:val>
                                        </p:tav>
                                        <p:tav tm="100000">
                                          <p:val>
                                            <p:strVal val="#ppt_w"/>
                                          </p:val>
                                        </p:tav>
                                      </p:tavLst>
                                    </p:anim>
                                    <p:anim calcmode="lin" valueType="num">
                                      <p:cBhvr>
                                        <p:cTn id="35" dur="1000" fill="hold"/>
                                        <p:tgtEl>
                                          <p:spTgt spid="21506"/>
                                        </p:tgtEl>
                                        <p:attrNameLst>
                                          <p:attrName>ppt_h</p:attrName>
                                        </p:attrNameLst>
                                      </p:cBhvr>
                                      <p:tavLst>
                                        <p:tav tm="0">
                                          <p:val>
                                            <p:strVal val="#ppt_h"/>
                                          </p:val>
                                        </p:tav>
                                        <p:tav tm="100000">
                                          <p:val>
                                            <p:strVal val="#ppt_h"/>
                                          </p:val>
                                        </p:tav>
                                      </p:tavLst>
                                    </p:anim>
                                    <p:animEffect transition="in" filter="fade">
                                      <p:cBhvr>
                                        <p:cTn id="36" dur="1000"/>
                                        <p:tgtEl>
                                          <p:spTgt spid="21506"/>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قاعدة ارخميدس للاجسام المغمورة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8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مستطيل 1"/>
          <p:cNvSpPr/>
          <p:nvPr/>
        </p:nvSpPr>
        <p:spPr>
          <a:xfrm>
            <a:off x="2643174" y="214290"/>
            <a:ext cx="5075428" cy="646331"/>
          </a:xfrm>
          <a:prstGeom prst="rect">
            <a:avLst/>
          </a:prstGeom>
        </p:spPr>
        <p:txBody>
          <a:bodyPr wrap="none">
            <a:spAutoFit/>
          </a:bodyPr>
          <a:lstStyle/>
          <a:p>
            <a:r>
              <a:rPr lang="ar-SA" sz="3600" dirty="0" err="1" smtClean="0">
                <a:ln>
                  <a:solidFill>
                    <a:schemeClr val="tx1"/>
                  </a:solidFill>
                </a:ln>
                <a:solidFill>
                  <a:schemeClr val="accent2"/>
                </a:solidFill>
                <a:cs typeface="PT Bold Heading" pitchFamily="2" charset="-78"/>
              </a:rPr>
              <a:t>الموائع</a:t>
            </a:r>
            <a:r>
              <a:rPr lang="ar-SA" sz="3600" dirty="0" smtClean="0">
                <a:ln>
                  <a:solidFill>
                    <a:schemeClr val="tx1"/>
                  </a:solidFill>
                </a:ln>
                <a:solidFill>
                  <a:schemeClr val="accent2"/>
                </a:solidFill>
                <a:cs typeface="PT Bold Heading" pitchFamily="2" charset="-78"/>
              </a:rPr>
              <a:t> المتحركة : مبدأ </a:t>
            </a:r>
            <a:r>
              <a:rPr lang="ar-SA" sz="3600" dirty="0" err="1" smtClean="0">
                <a:ln>
                  <a:solidFill>
                    <a:schemeClr val="tx1"/>
                  </a:solidFill>
                </a:ln>
                <a:solidFill>
                  <a:schemeClr val="accent2"/>
                </a:solidFill>
                <a:cs typeface="PT Bold Heading" pitchFamily="2" charset="-78"/>
              </a:rPr>
              <a:t>برنولي</a:t>
            </a:r>
            <a:endParaRPr lang="en-US" sz="3600" dirty="0">
              <a:ln>
                <a:solidFill>
                  <a:schemeClr val="tx1"/>
                </a:solidFill>
              </a:ln>
              <a:solidFill>
                <a:schemeClr val="accent2"/>
              </a:solidFill>
              <a:cs typeface="PT Bold Heading" pitchFamily="2" charset="-78"/>
            </a:endParaRPr>
          </a:p>
        </p:txBody>
      </p:sp>
      <p:sp>
        <p:nvSpPr>
          <p:cNvPr id="5" name="مستطيل 4"/>
          <p:cNvSpPr/>
          <p:nvPr/>
        </p:nvSpPr>
        <p:spPr>
          <a:xfrm>
            <a:off x="1857356" y="3286124"/>
            <a:ext cx="6480720" cy="430887"/>
          </a:xfrm>
          <a:prstGeom prst="rect">
            <a:avLst/>
          </a:prstGeom>
        </p:spPr>
        <p:txBody>
          <a:bodyPr wrap="square">
            <a:spAutoFit/>
          </a:bodyPr>
          <a:lstStyle/>
          <a:p>
            <a:r>
              <a:rPr lang="ar-SA" sz="2200" u="sng" dirty="0" smtClean="0">
                <a:solidFill>
                  <a:schemeClr val="accent1">
                    <a:lumMod val="75000"/>
                  </a:schemeClr>
                </a:solidFill>
                <a:cs typeface="PT Bold Heading" pitchFamily="2" charset="-78"/>
              </a:rPr>
              <a:t>نص مبدأ </a:t>
            </a:r>
            <a:r>
              <a:rPr lang="ar-SA" sz="2200" u="sng" dirty="0" err="1" smtClean="0">
                <a:solidFill>
                  <a:schemeClr val="accent1">
                    <a:lumMod val="75000"/>
                  </a:schemeClr>
                </a:solidFill>
                <a:cs typeface="PT Bold Heading" pitchFamily="2" charset="-78"/>
              </a:rPr>
              <a:t>برنولي</a:t>
            </a:r>
            <a:r>
              <a:rPr lang="ar-SA" sz="2200" u="sng" dirty="0" smtClean="0">
                <a:solidFill>
                  <a:schemeClr val="accent1">
                    <a:lumMod val="75000"/>
                  </a:schemeClr>
                </a:solidFill>
                <a:cs typeface="PT Bold Heading" pitchFamily="2" charset="-78"/>
              </a:rPr>
              <a:t> :</a:t>
            </a:r>
            <a:r>
              <a:rPr lang="ar-SA" sz="2200" dirty="0" smtClean="0">
                <a:solidFill>
                  <a:schemeClr val="accent1">
                    <a:lumMod val="75000"/>
                  </a:schemeClr>
                </a:solidFill>
                <a:cs typeface="PT Bold Heading" pitchFamily="2" charset="-78"/>
              </a:rPr>
              <a:t> </a:t>
            </a:r>
            <a:r>
              <a:rPr lang="ar-SA" sz="2200" dirty="0" smtClean="0">
                <a:cs typeface="PT Bold Heading" pitchFamily="2" charset="-78"/>
              </a:rPr>
              <a:t>أن ضغط المائع المثالي يقل إذا زادت سرعته..</a:t>
            </a:r>
          </a:p>
        </p:txBody>
      </p:sp>
      <p:pic>
        <p:nvPicPr>
          <p:cNvPr id="20481" name="Picture 1" descr="lift-p"/>
          <p:cNvPicPr>
            <a:picLocks noChangeAspect="1" noChangeArrowheads="1"/>
          </p:cNvPicPr>
          <p:nvPr/>
        </p:nvPicPr>
        <p:blipFill>
          <a:blip r:embed="rId3"/>
          <a:srcRect/>
          <a:stretch>
            <a:fillRect/>
          </a:stretch>
        </p:blipFill>
        <p:spPr bwMode="auto">
          <a:xfrm>
            <a:off x="3643306" y="1142984"/>
            <a:ext cx="3352800" cy="1905000"/>
          </a:xfrm>
          <a:prstGeom prst="rect">
            <a:avLst/>
          </a:prstGeom>
          <a:noFill/>
          <a:ln w="9525">
            <a:solidFill>
              <a:schemeClr val="accent2"/>
            </a:solidFill>
            <a:miter lim="800000"/>
            <a:headEnd/>
            <a:tailEnd/>
          </a:ln>
        </p:spPr>
      </p:pic>
      <p:sp>
        <p:nvSpPr>
          <p:cNvPr id="7" name="مستطيل 6"/>
          <p:cNvSpPr/>
          <p:nvPr/>
        </p:nvSpPr>
        <p:spPr>
          <a:xfrm>
            <a:off x="1928794" y="4071942"/>
            <a:ext cx="6480720" cy="461665"/>
          </a:xfrm>
          <a:prstGeom prst="rect">
            <a:avLst/>
          </a:prstGeom>
        </p:spPr>
        <p:txBody>
          <a:bodyPr wrap="square">
            <a:spAutoFit/>
          </a:bodyPr>
          <a:lstStyle/>
          <a:p>
            <a:pPr algn="justLow"/>
            <a:r>
              <a:rPr lang="ar-SA" sz="2400" dirty="0" smtClean="0">
                <a:cs typeface="PT Bold Heading" pitchFamily="2" charset="-78"/>
              </a:rPr>
              <a:t>* </a:t>
            </a:r>
            <a:r>
              <a:rPr lang="ar-SA" sz="2400" dirty="0" err="1" smtClean="0">
                <a:cs typeface="PT Bold Heading" pitchFamily="2" charset="-78"/>
              </a:rPr>
              <a:t>يعتير</a:t>
            </a:r>
            <a:r>
              <a:rPr lang="ar-SA" sz="2400" dirty="0" smtClean="0">
                <a:cs typeface="PT Bold Heading" pitchFamily="2" charset="-78"/>
              </a:rPr>
              <a:t> مبدأ </a:t>
            </a:r>
            <a:r>
              <a:rPr lang="ar-SA" sz="2400" dirty="0" err="1" smtClean="0">
                <a:cs typeface="PT Bold Heading" pitchFamily="2" charset="-78"/>
              </a:rPr>
              <a:t>برنولي</a:t>
            </a:r>
            <a:r>
              <a:rPr lang="ar-SA" sz="2400" dirty="0" smtClean="0">
                <a:cs typeface="PT Bold Heading" pitchFamily="2" charset="-78"/>
              </a:rPr>
              <a:t> تمثيل لمبدأ حفظ الطاقة والشغل .</a:t>
            </a:r>
          </a:p>
        </p:txBody>
      </p:sp>
      <p:pic>
        <p:nvPicPr>
          <p:cNvPr id="9" name="صورة 8" descr="002_4.gif"/>
          <p:cNvPicPr>
            <a:picLocks noChangeAspect="1"/>
          </p:cNvPicPr>
          <p:nvPr/>
        </p:nvPicPr>
        <p:blipFill>
          <a:blip r:embed="rId4"/>
          <a:stretch>
            <a:fillRect/>
          </a:stretch>
        </p:blipFill>
        <p:spPr>
          <a:xfrm>
            <a:off x="1214414" y="4929198"/>
            <a:ext cx="3143272" cy="1357322"/>
          </a:xfrm>
          <a:prstGeom prst="rect">
            <a:avLst/>
          </a:prstGeom>
        </p:spPr>
      </p:pic>
      <p:sp>
        <p:nvSpPr>
          <p:cNvPr id="10" name="مستطيل 9"/>
          <p:cNvSpPr/>
          <p:nvPr/>
        </p:nvSpPr>
        <p:spPr>
          <a:xfrm>
            <a:off x="4429124" y="4786322"/>
            <a:ext cx="4000496" cy="1569660"/>
          </a:xfrm>
          <a:prstGeom prst="rect">
            <a:avLst/>
          </a:prstGeom>
        </p:spPr>
        <p:txBody>
          <a:bodyPr wrap="square">
            <a:spAutoFit/>
          </a:bodyPr>
          <a:lstStyle/>
          <a:p>
            <a:pPr algn="justLow"/>
            <a:r>
              <a:rPr lang="ar-SA" sz="2400" dirty="0" smtClean="0">
                <a:cs typeface="PT Bold Heading" pitchFamily="2" charset="-78"/>
              </a:rPr>
              <a:t>* إن جريان الماء في الجدول وخراطيم الماء وضغط الماء وضغط الدم في الدورة الدموية عمليات تعتمد جزيئا على مبدأ </a:t>
            </a:r>
            <a:r>
              <a:rPr lang="ar-SA" sz="2400" dirty="0" err="1" smtClean="0">
                <a:cs typeface="PT Bold Heading" pitchFamily="2" charset="-78"/>
              </a:rPr>
              <a:t>برنولي</a:t>
            </a:r>
            <a:r>
              <a:rPr lang="ar-SA" sz="2400" dirty="0" smtClean="0">
                <a:cs typeface="PT Bold Heading" pitchFamily="2" charset="-78"/>
              </a:rPr>
              <a:t>..</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481"/>
                                        </p:tgtEl>
                                        <p:attrNameLst>
                                          <p:attrName>style.visibility</p:attrName>
                                        </p:attrNameLst>
                                      </p:cBhvr>
                                      <p:to>
                                        <p:strVal val="visible"/>
                                      </p:to>
                                    </p:set>
                                    <p:animEffect transition="in" filter="fade">
                                      <p:cBhvr>
                                        <p:cTn id="13" dur="1000"/>
                                        <p:tgtEl>
                                          <p:spTgt spid="20481"/>
                                        </p:tgtEl>
                                      </p:cBhvr>
                                    </p:animEffect>
                                    <p:anim calcmode="lin" valueType="num">
                                      <p:cBhvr>
                                        <p:cTn id="14" dur="1000" fill="hold"/>
                                        <p:tgtEl>
                                          <p:spTgt spid="20481"/>
                                        </p:tgtEl>
                                        <p:attrNameLst>
                                          <p:attrName>ppt_x</p:attrName>
                                        </p:attrNameLst>
                                      </p:cBhvr>
                                      <p:tavLst>
                                        <p:tav tm="0">
                                          <p:val>
                                            <p:strVal val="#ppt_x"/>
                                          </p:val>
                                        </p:tav>
                                        <p:tav tm="100000">
                                          <p:val>
                                            <p:strVal val="#ppt_x"/>
                                          </p:val>
                                        </p:tav>
                                      </p:tavLst>
                                    </p:anim>
                                    <p:anim calcmode="lin" valueType="num">
                                      <p:cBhvr>
                                        <p:cTn id="15" dur="1000" fill="hold"/>
                                        <p:tgtEl>
                                          <p:spTgt spid="2048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9"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 presetClass="entr" presetSubtype="9"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55" presetClass="entr" presetSubtype="0" fill="hold" grpId="0" nodeType="afterEffect">
                                  <p:stCondLst>
                                    <p:cond delay="0"/>
                                  </p:stCondLst>
                                  <p:iterate type="wd">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par>
                                <p:cTn id="32" presetID="55"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مستطيل 3"/>
          <p:cNvSpPr/>
          <p:nvPr/>
        </p:nvSpPr>
        <p:spPr>
          <a:xfrm>
            <a:off x="1547664" y="2060848"/>
            <a:ext cx="6480720" cy="523220"/>
          </a:xfrm>
          <a:prstGeom prst="rect">
            <a:avLst/>
          </a:prstGeom>
        </p:spPr>
        <p:txBody>
          <a:bodyPr wrap="square">
            <a:spAutoFit/>
          </a:bodyPr>
          <a:lstStyle/>
          <a:p>
            <a:r>
              <a:rPr lang="ar-SA" sz="2800" b="1" dirty="0" smtClean="0">
                <a:solidFill>
                  <a:schemeClr val="accent1">
                    <a:lumMod val="50000"/>
                  </a:schemeClr>
                </a:solidFill>
                <a:cs typeface="Simplified Arabic" pitchFamily="18" charset="-78"/>
              </a:rPr>
              <a:t> </a:t>
            </a:r>
          </a:p>
        </p:txBody>
      </p:sp>
      <p:sp>
        <p:nvSpPr>
          <p:cNvPr id="5" name="مستطيل 4"/>
          <p:cNvSpPr/>
          <p:nvPr/>
        </p:nvSpPr>
        <p:spPr>
          <a:xfrm>
            <a:off x="3786182" y="357166"/>
            <a:ext cx="5072098" cy="2462213"/>
          </a:xfrm>
          <a:prstGeom prst="rect">
            <a:avLst/>
          </a:prstGeom>
        </p:spPr>
        <p:txBody>
          <a:bodyPr wrap="square">
            <a:spAutoFit/>
          </a:bodyPr>
          <a:lstStyle/>
          <a:p>
            <a:pPr algn="justLow"/>
            <a:r>
              <a:rPr lang="ar-SA" sz="2200" dirty="0" smtClean="0">
                <a:cs typeface="PT Bold Heading" pitchFamily="2" charset="-78"/>
              </a:rPr>
              <a:t>* تكون كمية المادة الداخلة ( في أنبوب أفقي) من طرف تساوي كمية المادة الخارجة من الطرف الآخر.</a:t>
            </a:r>
          </a:p>
          <a:p>
            <a:pPr algn="justLow"/>
            <a:endParaRPr lang="ar-SA" sz="1600" dirty="0" smtClean="0">
              <a:cs typeface="PT Bold Heading" pitchFamily="2" charset="-78"/>
            </a:endParaRPr>
          </a:p>
          <a:p>
            <a:pPr algn="justLow"/>
            <a:r>
              <a:rPr lang="ar-SA" sz="2200" dirty="0" smtClean="0">
                <a:cs typeface="PT Bold Heading" pitchFamily="2" charset="-78"/>
              </a:rPr>
              <a:t>* عندما يضيق المقطع العرضي للأنبوب تزداد سرعة التدفق للحفاظ على الكتلة المنتقلة خلال زمن ثابت .</a:t>
            </a:r>
          </a:p>
        </p:txBody>
      </p:sp>
      <p:pic>
        <p:nvPicPr>
          <p:cNvPr id="19457" name="Picture 1" descr="%D9%85%D8%A7_%D9%87%D9%88_%D9%85%D8%A8%D8%AF%D8%A3_%D8%A8%D8%B1%D9%86%D9%88%D9%84%D9%8A"/>
          <p:cNvPicPr>
            <a:picLocks noChangeAspect="1" noChangeArrowheads="1"/>
          </p:cNvPicPr>
          <p:nvPr/>
        </p:nvPicPr>
        <p:blipFill>
          <a:blip r:embed="rId3"/>
          <a:srcRect/>
          <a:stretch>
            <a:fillRect/>
          </a:stretch>
        </p:blipFill>
        <p:spPr bwMode="auto">
          <a:xfrm>
            <a:off x="1500166" y="642918"/>
            <a:ext cx="2000264" cy="1071570"/>
          </a:xfrm>
          <a:prstGeom prst="rect">
            <a:avLst/>
          </a:prstGeom>
          <a:noFill/>
          <a:ln w="9525">
            <a:noFill/>
            <a:miter lim="800000"/>
            <a:headEnd/>
            <a:tailEnd/>
          </a:ln>
        </p:spPr>
      </p:pic>
      <p:sp>
        <p:nvSpPr>
          <p:cNvPr id="8" name="مستطيل 7"/>
          <p:cNvSpPr/>
          <p:nvPr/>
        </p:nvSpPr>
        <p:spPr>
          <a:xfrm>
            <a:off x="1500166" y="2928934"/>
            <a:ext cx="7266538" cy="1785104"/>
          </a:xfrm>
          <a:prstGeom prst="rect">
            <a:avLst/>
          </a:prstGeom>
        </p:spPr>
        <p:txBody>
          <a:bodyPr wrap="square">
            <a:spAutoFit/>
          </a:bodyPr>
          <a:lstStyle/>
          <a:p>
            <a:pPr algn="justLow"/>
            <a:r>
              <a:rPr lang="ar-SA" sz="2200" dirty="0" smtClean="0">
                <a:cs typeface="PT Bold Heading" pitchFamily="2" charset="-78"/>
              </a:rPr>
              <a:t>* يتناسب الشغل طرديا مع القوة المؤثرة في المائع والتي تعتمد على الضغط .</a:t>
            </a:r>
          </a:p>
          <a:p>
            <a:pPr algn="justLow"/>
            <a:endParaRPr lang="ar-SA" sz="2200" dirty="0" smtClean="0">
              <a:cs typeface="PT Bold Heading" pitchFamily="2" charset="-78"/>
            </a:endParaRPr>
          </a:p>
          <a:p>
            <a:pPr algn="justLow"/>
            <a:r>
              <a:rPr lang="ar-SA" sz="2200" dirty="0" smtClean="0">
                <a:cs typeface="PT Bold Heading" pitchFamily="2" charset="-78"/>
              </a:rPr>
              <a:t>* إذا كانت محصلة الشغل موجبة فإن ضغط المائع في المدخل أكبر منه في المخرج .</a:t>
            </a:r>
          </a:p>
        </p:txBody>
      </p:sp>
      <p:pic>
        <p:nvPicPr>
          <p:cNvPr id="19458" name="Picture 2" descr="s7-p2-u6-c3-7"/>
          <p:cNvPicPr>
            <a:picLocks noChangeAspect="1" noChangeArrowheads="1"/>
          </p:cNvPicPr>
          <p:nvPr/>
        </p:nvPicPr>
        <p:blipFill>
          <a:blip r:embed="rId4"/>
          <a:srcRect/>
          <a:stretch>
            <a:fillRect/>
          </a:stretch>
        </p:blipFill>
        <p:spPr bwMode="auto">
          <a:xfrm>
            <a:off x="4143372" y="4572008"/>
            <a:ext cx="2000264" cy="2118878"/>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19457"/>
                                        </p:tgtEl>
                                        <p:attrNameLst>
                                          <p:attrName>style.visibility</p:attrName>
                                        </p:attrNameLst>
                                      </p:cBhvr>
                                      <p:to>
                                        <p:strVal val="visible"/>
                                      </p:to>
                                    </p:set>
                                    <p:animEffect transition="in" filter="dissolve">
                                      <p:cBhvr>
                                        <p:cTn id="16" dur="500"/>
                                        <p:tgtEl>
                                          <p:spTgt spid="19457"/>
                                        </p:tgtEl>
                                      </p:cBhvr>
                                    </p:animEffect>
                                  </p:childTnLst>
                                </p:cTn>
                              </p:par>
                            </p:childTnLst>
                          </p:cTn>
                        </p:par>
                        <p:par>
                          <p:cTn id="17" fill="hold">
                            <p:stCondLst>
                              <p:cond delay="1000"/>
                            </p:stCondLst>
                            <p:childTnLst>
                              <p:par>
                                <p:cTn id="18" presetID="2" presetClass="entr" presetSubtype="9"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9"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0-#ppt_h/2"/>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9458"/>
                                        </p:tgtEl>
                                        <p:attrNameLst>
                                          <p:attrName>style.visibility</p:attrName>
                                        </p:attrNameLst>
                                      </p:cBhvr>
                                      <p:to>
                                        <p:strVal val="visible"/>
                                      </p:to>
                                    </p:set>
                                    <p:animEffect transition="in" filter="fade">
                                      <p:cBhvr>
                                        <p:cTn id="29" dur="1000"/>
                                        <p:tgtEl>
                                          <p:spTgt spid="19458"/>
                                        </p:tgtEl>
                                      </p:cBhvr>
                                    </p:animEffect>
                                    <p:anim calcmode="lin" valueType="num">
                                      <p:cBhvr>
                                        <p:cTn id="30" dur="1000" fill="hold"/>
                                        <p:tgtEl>
                                          <p:spTgt spid="19458"/>
                                        </p:tgtEl>
                                        <p:attrNameLst>
                                          <p:attrName>ppt_x</p:attrName>
                                        </p:attrNameLst>
                                      </p:cBhvr>
                                      <p:tavLst>
                                        <p:tav tm="0">
                                          <p:val>
                                            <p:strVal val="#ppt_x"/>
                                          </p:val>
                                        </p:tav>
                                        <p:tav tm="100000">
                                          <p:val>
                                            <p:strVal val="#ppt_x"/>
                                          </p:val>
                                        </p:tav>
                                      </p:tavLst>
                                    </p:anim>
                                    <p:anim calcmode="lin" valueType="num">
                                      <p:cBhvr>
                                        <p:cTn id="31"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 17 - 30 ) مبدأ برنولي The Bernoulli Effect - YouTube 00_00.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0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3786182" y="928670"/>
            <a:ext cx="4714908" cy="1446550"/>
          </a:xfrm>
          <a:prstGeom prst="rect">
            <a:avLst/>
          </a:prstGeom>
          <a:noFill/>
        </p:spPr>
        <p:txBody>
          <a:bodyPr wrap="square" rtlCol="1">
            <a:spAutoFit/>
          </a:bodyPr>
          <a:lstStyle/>
          <a:p>
            <a:pPr algn="justLow"/>
            <a:r>
              <a:rPr lang="ar-SA" sz="2200" dirty="0" smtClean="0">
                <a:cs typeface="PT Bold Heading" pitchFamily="2" charset="-78"/>
              </a:rPr>
              <a:t>1- </a:t>
            </a:r>
            <a:r>
              <a:rPr lang="ar-SA" sz="2200" dirty="0" err="1" smtClean="0">
                <a:cs typeface="PT Bold Heading" pitchFamily="2" charset="-78"/>
              </a:rPr>
              <a:t>بخاخ</a:t>
            </a:r>
            <a:r>
              <a:rPr lang="ar-SA" sz="2200" dirty="0" smtClean="0">
                <a:cs typeface="PT Bold Heading" pitchFamily="2" charset="-78"/>
              </a:rPr>
              <a:t> الطلاء .</a:t>
            </a:r>
          </a:p>
          <a:p>
            <a:pPr algn="justLow"/>
            <a:r>
              <a:rPr lang="ar-SA" sz="2200" dirty="0" smtClean="0">
                <a:cs typeface="PT Bold Heading" pitchFamily="2" charset="-78"/>
              </a:rPr>
              <a:t>2- مرذاذ العطر .</a:t>
            </a:r>
          </a:p>
          <a:p>
            <a:pPr algn="justLow"/>
            <a:r>
              <a:rPr lang="ar-SA" sz="2200" dirty="0" smtClean="0">
                <a:cs typeface="PT Bold Heading" pitchFamily="2" charset="-78"/>
              </a:rPr>
              <a:t>3- المازج في محرك البنزين ( </a:t>
            </a:r>
            <a:r>
              <a:rPr lang="ar-SA" sz="2200" dirty="0" err="1" smtClean="0">
                <a:cs typeface="PT Bold Heading" pitchFamily="2" charset="-78"/>
              </a:rPr>
              <a:t>الكاربوريتور</a:t>
            </a:r>
            <a:r>
              <a:rPr lang="ar-SA" sz="2200" dirty="0" smtClean="0">
                <a:cs typeface="PT Bold Heading" pitchFamily="2" charset="-78"/>
              </a:rPr>
              <a:t> ) .</a:t>
            </a:r>
          </a:p>
          <a:p>
            <a:pPr algn="justLow"/>
            <a:r>
              <a:rPr lang="ar-SA" sz="2200" dirty="0" smtClean="0">
                <a:cs typeface="PT Bold Heading" pitchFamily="2" charset="-78"/>
              </a:rPr>
              <a:t>4- الطائرة .</a:t>
            </a:r>
            <a:endParaRPr lang="ar-SA" sz="2200" dirty="0">
              <a:cs typeface="PT Bold Heading" pitchFamily="2" charset="-78"/>
            </a:endParaRPr>
          </a:p>
        </p:txBody>
      </p:sp>
      <p:sp>
        <p:nvSpPr>
          <p:cNvPr id="5" name="مربع نص 4"/>
          <p:cNvSpPr txBox="1"/>
          <p:nvPr/>
        </p:nvSpPr>
        <p:spPr>
          <a:xfrm>
            <a:off x="4786314" y="285728"/>
            <a:ext cx="3786214" cy="523220"/>
          </a:xfrm>
          <a:prstGeom prst="rect">
            <a:avLst/>
          </a:prstGeom>
          <a:noFill/>
        </p:spPr>
        <p:txBody>
          <a:bodyPr wrap="square" rtlCol="1">
            <a:spAutoFit/>
          </a:bodyPr>
          <a:lstStyle/>
          <a:p>
            <a:r>
              <a:rPr lang="ar-SA" sz="2800" dirty="0" smtClean="0">
                <a:ln>
                  <a:solidFill>
                    <a:schemeClr val="tx1"/>
                  </a:solidFill>
                </a:ln>
                <a:solidFill>
                  <a:srgbClr val="990099"/>
                </a:solidFill>
                <a:cs typeface="PT Bold Heading" pitchFamily="2" charset="-78"/>
              </a:rPr>
              <a:t>أمثلة على مبدأ </a:t>
            </a:r>
            <a:r>
              <a:rPr lang="ar-SA" sz="2800" dirty="0" err="1" smtClean="0">
                <a:ln>
                  <a:solidFill>
                    <a:schemeClr val="tx1"/>
                  </a:solidFill>
                </a:ln>
                <a:solidFill>
                  <a:srgbClr val="990099"/>
                </a:solidFill>
                <a:cs typeface="PT Bold Heading" pitchFamily="2" charset="-78"/>
              </a:rPr>
              <a:t>برنولي</a:t>
            </a:r>
            <a:r>
              <a:rPr lang="ar-SA" sz="2800" dirty="0" smtClean="0">
                <a:ln>
                  <a:solidFill>
                    <a:schemeClr val="tx1"/>
                  </a:solidFill>
                </a:ln>
                <a:solidFill>
                  <a:srgbClr val="990099"/>
                </a:solidFill>
                <a:cs typeface="PT Bold Heading" pitchFamily="2" charset="-78"/>
              </a:rPr>
              <a:t> :</a:t>
            </a:r>
            <a:endParaRPr lang="ar-SA" sz="2800" dirty="0">
              <a:ln>
                <a:solidFill>
                  <a:schemeClr val="tx1"/>
                </a:solidFill>
              </a:ln>
              <a:solidFill>
                <a:srgbClr val="990099"/>
              </a:solidFill>
              <a:cs typeface="PT Bold Heading" pitchFamily="2" charset="-78"/>
            </a:endParaRPr>
          </a:p>
        </p:txBody>
      </p:sp>
      <p:pic>
        <p:nvPicPr>
          <p:cNvPr id="6" name="Picture 2" descr="http://up.zeidanphy.com/files/ozpykc565hw7a977aufw.jpg">
            <a:hlinkClick r:id="rId3" action="ppaction://hlinkfile"/>
          </p:cNvPr>
          <p:cNvPicPr>
            <a:picLocks noChangeAspect="1" noChangeArrowheads="1"/>
          </p:cNvPicPr>
          <p:nvPr/>
        </p:nvPicPr>
        <p:blipFill>
          <a:blip r:embed="rId4" cstate="print"/>
          <a:srcRect/>
          <a:stretch>
            <a:fillRect/>
          </a:stretch>
        </p:blipFill>
        <p:spPr bwMode="auto">
          <a:xfrm>
            <a:off x="357158" y="2786058"/>
            <a:ext cx="1405451" cy="1080997"/>
          </a:xfrm>
          <a:prstGeom prst="rect">
            <a:avLst/>
          </a:prstGeom>
          <a:noFill/>
        </p:spPr>
      </p:pic>
      <p:sp>
        <p:nvSpPr>
          <p:cNvPr id="8" name="مستطيل 7"/>
          <p:cNvSpPr/>
          <p:nvPr/>
        </p:nvSpPr>
        <p:spPr>
          <a:xfrm>
            <a:off x="1928794" y="2643182"/>
            <a:ext cx="6643702" cy="1446550"/>
          </a:xfrm>
          <a:prstGeom prst="rect">
            <a:avLst/>
          </a:prstGeom>
        </p:spPr>
        <p:txBody>
          <a:bodyPr wrap="square">
            <a:spAutoFit/>
          </a:bodyPr>
          <a:lstStyle/>
          <a:p>
            <a:pPr lvl="0" algn="justLow">
              <a:spcBef>
                <a:spcPct val="0"/>
              </a:spcBef>
              <a:defRPr/>
            </a:pPr>
            <a:r>
              <a:rPr lang="ar-SA" sz="2200" dirty="0" smtClean="0">
                <a:ln>
                  <a:solidFill>
                    <a:schemeClr val="tx1"/>
                  </a:solidFill>
                </a:ln>
                <a:solidFill>
                  <a:srgbClr val="C00000"/>
                </a:solidFill>
                <a:latin typeface="Arabic Typesetting" pitchFamily="66" charset="-78"/>
                <a:cs typeface="PT Bold Heading" pitchFamily="2" charset="-78"/>
              </a:rPr>
              <a:t>المــرذاذ : </a:t>
            </a:r>
            <a:r>
              <a:rPr lang="ar-SA" sz="2200" dirty="0" smtClean="0">
                <a:latin typeface="Arabic Typesetting" pitchFamily="66" charset="-78"/>
                <a:cs typeface="PT Bold Heading" pitchFamily="2" charset="-78"/>
              </a:rPr>
              <a:t>يعتمد على اندفاع الهواء من أنبوب واسع إلى أنبوب ضيق ينتج عنه زيادة سرعة الهواء ومن ثم انخفاض الضغط فوق سطح السائل داخل الأنبوب فيرتفع السائل نحو الأعلى علماً إن الضغط على سطح السائل داخل الزجاجة يساوي الضغط الجوي .</a:t>
            </a:r>
            <a:endParaRPr lang="ar-SA" sz="2200" dirty="0">
              <a:latin typeface="Arabic Typesetting" pitchFamily="66" charset="-78"/>
              <a:cs typeface="PT Bold Heading" pitchFamily="2" charset="-78"/>
            </a:endParaRPr>
          </a:p>
        </p:txBody>
      </p:sp>
      <p:sp>
        <p:nvSpPr>
          <p:cNvPr id="9" name="مستطيل 8"/>
          <p:cNvSpPr/>
          <p:nvPr/>
        </p:nvSpPr>
        <p:spPr>
          <a:xfrm>
            <a:off x="4857752" y="4572008"/>
            <a:ext cx="3700908" cy="430887"/>
          </a:xfrm>
          <a:prstGeom prst="rect">
            <a:avLst/>
          </a:prstGeom>
        </p:spPr>
        <p:txBody>
          <a:bodyPr wrap="square">
            <a:spAutoFit/>
          </a:bodyPr>
          <a:lstStyle/>
          <a:p>
            <a:pPr algn="justLow"/>
            <a:r>
              <a:rPr lang="ar-SA" sz="2200" dirty="0" smtClean="0">
                <a:ln>
                  <a:solidFill>
                    <a:schemeClr val="tx1"/>
                  </a:solidFill>
                </a:ln>
                <a:solidFill>
                  <a:srgbClr val="C00000"/>
                </a:solidFill>
                <a:latin typeface="Arabic Typesetting" pitchFamily="66" charset="-78"/>
                <a:cs typeface="PT Bold Heading" pitchFamily="2" charset="-78"/>
              </a:rPr>
              <a:t>المازج ( في محرك السيارة) :</a:t>
            </a:r>
          </a:p>
        </p:txBody>
      </p:sp>
      <p:pic>
        <p:nvPicPr>
          <p:cNvPr id="10" name="صورة 9" descr="prf67202.jpg"/>
          <p:cNvPicPr>
            <a:picLocks noChangeAspect="1"/>
          </p:cNvPicPr>
          <p:nvPr/>
        </p:nvPicPr>
        <p:blipFill>
          <a:blip r:embed="rId5" cstate="print"/>
          <a:stretch>
            <a:fillRect/>
          </a:stretch>
        </p:blipFill>
        <p:spPr>
          <a:xfrm>
            <a:off x="357158" y="4643446"/>
            <a:ext cx="1571604" cy="1541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مستطيل 10"/>
          <p:cNvSpPr/>
          <p:nvPr/>
        </p:nvSpPr>
        <p:spPr>
          <a:xfrm>
            <a:off x="2071670" y="5072074"/>
            <a:ext cx="6486990" cy="769441"/>
          </a:xfrm>
          <a:prstGeom prst="rect">
            <a:avLst/>
          </a:prstGeom>
        </p:spPr>
        <p:txBody>
          <a:bodyPr wrap="square">
            <a:spAutoFit/>
          </a:bodyPr>
          <a:lstStyle/>
          <a:p>
            <a:pPr algn="justLow"/>
            <a:r>
              <a:rPr lang="ar-SA" sz="2200" dirty="0" smtClean="0">
                <a:solidFill>
                  <a:schemeClr val="tx1">
                    <a:lumMod val="95000"/>
                    <a:lumOff val="5000"/>
                  </a:schemeClr>
                </a:solidFill>
                <a:cs typeface="PT Bold Heading" pitchFamily="2" charset="-78"/>
              </a:rPr>
              <a:t>هذه الآلية مستخدمة في السيارات القديمة وفي الآلات ذات المحركات الصغيرة التي تدار بالبنزين منها آلات جز العشب..</a:t>
            </a:r>
          </a:p>
        </p:txBody>
      </p:sp>
      <p:pic>
        <p:nvPicPr>
          <p:cNvPr id="17409" name="Picture 1" descr="20120403_spray_paint_by_ru_neko-e1333425393838"/>
          <p:cNvPicPr>
            <a:picLocks noChangeAspect="1" noChangeArrowheads="1"/>
          </p:cNvPicPr>
          <p:nvPr/>
        </p:nvPicPr>
        <p:blipFill>
          <a:blip r:embed="rId6" cstate="print"/>
          <a:srcRect/>
          <a:stretch>
            <a:fillRect/>
          </a:stretch>
        </p:blipFill>
        <p:spPr bwMode="auto">
          <a:xfrm>
            <a:off x="1785918" y="714356"/>
            <a:ext cx="1346465" cy="1096993"/>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par>
                                <p:cTn id="22" presetID="9" presetClass="entr" presetSubtype="0" fill="hold" nodeType="withEffect">
                                  <p:stCondLst>
                                    <p:cond delay="0"/>
                                  </p:stCondLst>
                                  <p:childTnLst>
                                    <p:set>
                                      <p:cBhvr>
                                        <p:cTn id="23" dur="1" fill="hold">
                                          <p:stCondLst>
                                            <p:cond delay="0"/>
                                          </p:stCondLst>
                                        </p:cTn>
                                        <p:tgtEl>
                                          <p:spTgt spid="17409"/>
                                        </p:tgtEl>
                                        <p:attrNameLst>
                                          <p:attrName>style.visibility</p:attrName>
                                        </p:attrNameLst>
                                      </p:cBhvr>
                                      <p:to>
                                        <p:strVal val="visible"/>
                                      </p:to>
                                    </p:set>
                                    <p:animEffect transition="in" filter="dissolve">
                                      <p:cBhvr>
                                        <p:cTn id="24" dur="500"/>
                                        <p:tgtEl>
                                          <p:spTgt spid="17409"/>
                                        </p:tgtEl>
                                      </p:cBhvr>
                                    </p:animEffect>
                                  </p:childTnLst>
                                </p:cTn>
                              </p:par>
                            </p:childTnLst>
                          </p:cTn>
                        </p:par>
                        <p:par>
                          <p:cTn id="25" fill="hold">
                            <p:stCondLst>
                              <p:cond delay="2450"/>
                            </p:stCondLst>
                            <p:childTnLst>
                              <p:par>
                                <p:cTn id="26" presetID="15" presetClass="entr" presetSubtype="0" fill="hold" grpId="0" nodeType="afterEffect">
                                  <p:stCondLst>
                                    <p:cond delay="0"/>
                                  </p:stCondLst>
                                  <p:iterate type="wd">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par>
                                <p:cTn id="32" presetID="47"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7550"/>
                            </p:stCondLst>
                            <p:childTnLst>
                              <p:par>
                                <p:cTn id="38" presetID="55"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par>
                          <p:cTn id="43" fill="hold">
                            <p:stCondLst>
                              <p:cond delay="8550"/>
                            </p:stCondLst>
                            <p:childTnLst>
                              <p:par>
                                <p:cTn id="44" presetID="5" presetClass="entr" presetSubtype="1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3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800" decel="100000"/>
                                        <p:tgtEl>
                                          <p:spTgt spid="10"/>
                                        </p:tgtEl>
                                      </p:cBhvr>
                                    </p:animEffect>
                                    <p:anim calcmode="lin" valueType="num">
                                      <p:cBhvr>
                                        <p:cTn id="50" dur="800" decel="100000" fill="hold"/>
                                        <p:tgtEl>
                                          <p:spTgt spid="10"/>
                                        </p:tgtEl>
                                        <p:attrNameLst>
                                          <p:attrName>style.rotation</p:attrName>
                                        </p:attrNameLst>
                                      </p:cBhvr>
                                      <p:tavLst>
                                        <p:tav tm="0">
                                          <p:val>
                                            <p:fltVal val="-90"/>
                                          </p:val>
                                        </p:tav>
                                        <p:tav tm="100000">
                                          <p:val>
                                            <p:fltVal val="0"/>
                                          </p:val>
                                        </p:tav>
                                      </p:tavLst>
                                    </p:anim>
                                    <p:anim calcmode="lin" valueType="num">
                                      <p:cBhvr>
                                        <p:cTn id="51" dur="800" decel="100000" fill="hold"/>
                                        <p:tgtEl>
                                          <p:spTgt spid="10"/>
                                        </p:tgtEl>
                                        <p:attrNameLst>
                                          <p:attrName>ppt_x</p:attrName>
                                        </p:attrNameLst>
                                      </p:cBhvr>
                                      <p:tavLst>
                                        <p:tav tm="0">
                                          <p:val>
                                            <p:strVal val="#ppt_x+0.4"/>
                                          </p:val>
                                        </p:tav>
                                        <p:tav tm="100000">
                                          <p:val>
                                            <p:strVal val="#ppt_x-0.05"/>
                                          </p:val>
                                        </p:tav>
                                      </p:tavLst>
                                    </p:anim>
                                    <p:anim calcmode="lin" valueType="num">
                                      <p:cBhvr>
                                        <p:cTn id="52" dur="800" decel="100000" fill="hold"/>
                                        <p:tgtEl>
                                          <p:spTgt spid="10"/>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مربع نص 4"/>
          <p:cNvSpPr txBox="1"/>
          <p:nvPr/>
        </p:nvSpPr>
        <p:spPr>
          <a:xfrm>
            <a:off x="785786" y="1571612"/>
            <a:ext cx="3643338" cy="769441"/>
          </a:xfrm>
          <a:prstGeom prst="rect">
            <a:avLst/>
          </a:prstGeom>
          <a:noFill/>
        </p:spPr>
        <p:txBody>
          <a:bodyPr wrap="square" rtlCol="1">
            <a:spAutoFit/>
          </a:bodyPr>
          <a:lstStyle/>
          <a:p>
            <a:r>
              <a:rPr lang="ar-SA" sz="4400" dirty="0" err="1" smtClean="0">
                <a:ln>
                  <a:solidFill>
                    <a:schemeClr val="bg1"/>
                  </a:solidFill>
                </a:ln>
                <a:solidFill>
                  <a:schemeClr val="tx2"/>
                </a:solidFill>
                <a:cs typeface="PT Bold Heading" pitchFamily="2" charset="-78"/>
              </a:rPr>
              <a:t>الموائع</a:t>
            </a:r>
            <a:r>
              <a:rPr lang="ar-SA" sz="4400" dirty="0" smtClean="0">
                <a:ln>
                  <a:solidFill>
                    <a:schemeClr val="bg1"/>
                  </a:solidFill>
                </a:ln>
                <a:solidFill>
                  <a:schemeClr val="tx2"/>
                </a:solidFill>
                <a:cs typeface="PT Bold Heading" pitchFamily="2" charset="-78"/>
              </a:rPr>
              <a:t> المثاليــة</a:t>
            </a:r>
            <a:endParaRPr lang="ar-SA" sz="4400" dirty="0">
              <a:ln>
                <a:solidFill>
                  <a:schemeClr val="bg1"/>
                </a:solidFill>
              </a:ln>
              <a:solidFill>
                <a:schemeClr val="tx2"/>
              </a:solidFill>
              <a:cs typeface="PT Bold Heading" pitchFamily="2" charset="-78"/>
            </a:endParaRPr>
          </a:p>
        </p:txBody>
      </p:sp>
      <p:sp>
        <p:nvSpPr>
          <p:cNvPr id="6" name="مستطيل 5"/>
          <p:cNvSpPr/>
          <p:nvPr/>
        </p:nvSpPr>
        <p:spPr>
          <a:xfrm>
            <a:off x="642910" y="2857496"/>
            <a:ext cx="8072462" cy="1506182"/>
          </a:xfrm>
          <a:prstGeom prst="rect">
            <a:avLst/>
          </a:prstGeom>
        </p:spPr>
        <p:txBody>
          <a:bodyPr wrap="square">
            <a:spAutoFit/>
          </a:bodyPr>
          <a:lstStyle/>
          <a:p>
            <a:pPr algn="justLow">
              <a:lnSpc>
                <a:spcPct val="150000"/>
              </a:lnSpc>
            </a:pPr>
            <a:r>
              <a:rPr lang="ar-SA" sz="2100" dirty="0" smtClean="0">
                <a:cs typeface="PT Bold Heading" pitchFamily="2" charset="-78"/>
              </a:rPr>
              <a:t>تسمى حركة المائع عبر مجرى معين جرياناً, ولوصف سلوك المائع نلجأ إلى نموذج نظري يسمى</a:t>
            </a:r>
            <a:r>
              <a:rPr lang="ar-SA" sz="2100" dirty="0" smtClean="0">
                <a:solidFill>
                  <a:srgbClr val="FF0000"/>
                </a:solidFill>
                <a:cs typeface="PT Bold Heading" pitchFamily="2" charset="-78"/>
              </a:rPr>
              <a:t>" المائع المثالي" </a:t>
            </a:r>
            <a:r>
              <a:rPr lang="ar-SA" sz="2100" dirty="0" smtClean="0">
                <a:cs typeface="PT Bold Heading" pitchFamily="2" charset="-78"/>
              </a:rPr>
              <a:t>له خصائص معينة , ثم نقوم بتعديل المائع المثالي لنقترب من المائع الحقيقي. ويستخدم هذا النموذج لتسهيل دراسة المائع الحقيقي.</a:t>
            </a:r>
            <a:endParaRPr lang="ar-SA" sz="2100" dirty="0">
              <a:cs typeface="PT Bold Heading" pitchFamily="2" charset="-78"/>
            </a:endParaRPr>
          </a:p>
        </p:txBody>
      </p:sp>
      <p:sp>
        <p:nvSpPr>
          <p:cNvPr id="9" name="مستطيل 1"/>
          <p:cNvSpPr>
            <a:spLocks noChangeArrowheads="1"/>
          </p:cNvSpPr>
          <p:nvPr/>
        </p:nvSpPr>
        <p:spPr bwMode="auto">
          <a:xfrm>
            <a:off x="2357422" y="4857760"/>
            <a:ext cx="5624450" cy="461665"/>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defRPr/>
            </a:pPr>
            <a:r>
              <a:rPr lang="ar-SA" sz="2400" dirty="0" smtClean="0">
                <a:solidFill>
                  <a:schemeClr val="accent4">
                    <a:lumMod val="75000"/>
                  </a:schemeClr>
                </a:solidFill>
                <a:cs typeface="PT Bold Heading" pitchFamily="2" charset="-78"/>
              </a:rPr>
              <a:t>الضغط يساوي القوة مقسومة على مساحة السطح</a:t>
            </a:r>
            <a:endParaRPr lang="ar-SA" sz="240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cs typeface="PT Bold Heading" pitchFamily="2" charset="-78"/>
            </a:endParaRPr>
          </a:p>
        </p:txBody>
      </p:sp>
      <p:sp>
        <p:nvSpPr>
          <p:cNvPr id="10" name="مستطيل 1"/>
          <p:cNvSpPr>
            <a:spLocks noChangeArrowheads="1"/>
          </p:cNvSpPr>
          <p:nvPr/>
        </p:nvSpPr>
        <p:spPr bwMode="auto">
          <a:xfrm>
            <a:off x="4714876" y="5572140"/>
            <a:ext cx="1928794" cy="461665"/>
          </a:xfrm>
          <a:prstGeom prst="rect">
            <a:avLst/>
          </a:prstGeom>
          <a:noFill/>
          <a:ln w="9525">
            <a:noFill/>
            <a:miter lim="800000"/>
            <a:headEnd/>
            <a:tailEnd/>
          </a:ln>
          <a:effectLst>
            <a:glow rad="228600">
              <a:schemeClr val="accent2">
                <a:satMod val="175000"/>
                <a:alpha val="40000"/>
              </a:schemeClr>
            </a:glow>
          </a:effectLst>
        </p:spPr>
        <p:txBody>
          <a:bodyPr wrap="square">
            <a:spAutoFit/>
          </a:bodyPr>
          <a:lstStyle/>
          <a:p>
            <a:pPr algn="ctr">
              <a:defRPr/>
            </a:pPr>
            <a:r>
              <a:rPr lang="en-US" sz="2400" b="1" dirty="0" smtClean="0">
                <a:solidFill>
                  <a:schemeClr val="accent4">
                    <a:lumMod val="75000"/>
                  </a:schemeClr>
                </a:solidFill>
                <a:cs typeface="PT Bold Heading" pitchFamily="2" charset="-78"/>
              </a:rPr>
              <a:t>P = F / A</a:t>
            </a:r>
            <a:endParaRPr lang="ar-SA" sz="24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cs typeface="PT Bold Heading" pitchFamily="2" charset="-78"/>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5600"/>
                            </p:stCondLst>
                            <p:childTnLst>
                              <p:par>
                                <p:cTn id="15" presetID="3"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par>
                          <p:cTn id="18" fill="hold">
                            <p:stCondLst>
                              <p:cond delay="6100"/>
                            </p:stCondLst>
                            <p:childTnLst>
                              <p:par>
                                <p:cTn id="19" presetID="3"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مبدأ برنولي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3286116" y="785794"/>
            <a:ext cx="3357586" cy="646331"/>
          </a:xfrm>
          <a:prstGeom prst="rect">
            <a:avLst/>
          </a:prstGeom>
        </p:spPr>
        <p:txBody>
          <a:bodyPr wrap="square">
            <a:spAutoFit/>
          </a:bodyPr>
          <a:lstStyle/>
          <a:p>
            <a:pPr algn="ctr"/>
            <a:r>
              <a:rPr lang="ar-SA" sz="3600" dirty="0" smtClean="0">
                <a:solidFill>
                  <a:srgbClr val="C00000"/>
                </a:solidFill>
                <a:cs typeface="PT Bold Heading" pitchFamily="2" charset="-78"/>
              </a:rPr>
              <a:t>خطوط الانسيـــاب</a:t>
            </a:r>
          </a:p>
        </p:txBody>
      </p:sp>
      <p:pic>
        <p:nvPicPr>
          <p:cNvPr id="1025" name="Picture 1">
            <a:hlinkClick r:id="rId3" action="ppaction://hlinkfile"/>
          </p:cNvPr>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a:ln w="9525">
            <a:noFill/>
            <a:miter lim="800000"/>
            <a:headEnd/>
            <a:tailEnd/>
          </a:ln>
        </p:spPr>
      </p:pic>
      <p:sp>
        <p:nvSpPr>
          <p:cNvPr id="4" name="مستطيل 3"/>
          <p:cNvSpPr/>
          <p:nvPr/>
        </p:nvSpPr>
        <p:spPr>
          <a:xfrm>
            <a:off x="1500166" y="2143116"/>
            <a:ext cx="6480720" cy="461665"/>
          </a:xfrm>
          <a:prstGeom prst="rect">
            <a:avLst/>
          </a:prstGeom>
        </p:spPr>
        <p:txBody>
          <a:bodyPr wrap="square">
            <a:spAutoFit/>
          </a:bodyPr>
          <a:lstStyle/>
          <a:p>
            <a:pPr algn="ctr"/>
            <a:r>
              <a:rPr lang="ar-SA" sz="2400" dirty="0" smtClean="0">
                <a:cs typeface="PT Bold Heading" pitchFamily="2" charset="-78"/>
              </a:rPr>
              <a:t>هي تمثيل لتدفق </a:t>
            </a:r>
            <a:r>
              <a:rPr lang="ar-SA" sz="2400" dirty="0" err="1" smtClean="0">
                <a:cs typeface="PT Bold Heading" pitchFamily="2" charset="-78"/>
              </a:rPr>
              <a:t>الموائع</a:t>
            </a:r>
            <a:r>
              <a:rPr lang="ar-SA" sz="2400" dirty="0" smtClean="0">
                <a:cs typeface="PT Bold Heading" pitchFamily="2" charset="-78"/>
              </a:rPr>
              <a:t> حول الأجسام </a:t>
            </a:r>
          </a:p>
        </p:txBody>
      </p:sp>
      <p:pic>
        <p:nvPicPr>
          <p:cNvPr id="3" name="Picture 1" descr="Karman_trefftz"/>
          <p:cNvPicPr>
            <a:picLocks noChangeAspect="1" noChangeArrowheads="1"/>
          </p:cNvPicPr>
          <p:nvPr/>
        </p:nvPicPr>
        <p:blipFill>
          <a:blip r:embed="rId5"/>
          <a:srcRect/>
          <a:stretch>
            <a:fillRect/>
          </a:stretch>
        </p:blipFill>
        <p:spPr bwMode="auto">
          <a:xfrm>
            <a:off x="428596" y="428604"/>
            <a:ext cx="2714612" cy="1357306"/>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2" presetClass="entr" presetSubtype="9"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071538" y="357166"/>
            <a:ext cx="2000264" cy="1571636"/>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مستطيل 2"/>
          <p:cNvSpPr/>
          <p:nvPr/>
        </p:nvSpPr>
        <p:spPr>
          <a:xfrm>
            <a:off x="2857456" y="785794"/>
            <a:ext cx="6286544" cy="523220"/>
          </a:xfrm>
          <a:prstGeom prst="rect">
            <a:avLst/>
          </a:prstGeom>
        </p:spPr>
        <p:txBody>
          <a:bodyPr wrap="square">
            <a:spAutoFit/>
          </a:bodyPr>
          <a:lstStyle/>
          <a:p>
            <a:r>
              <a:rPr lang="ar-SA" sz="2800" dirty="0" smtClean="0">
                <a:solidFill>
                  <a:srgbClr val="7030A0"/>
                </a:solidFill>
                <a:cs typeface="PT Bold Heading" pitchFamily="2" charset="-78"/>
              </a:rPr>
              <a:t> يمكن تمثيل خطوط الانسياب بصبغة الطعام..</a:t>
            </a:r>
          </a:p>
        </p:txBody>
      </p:sp>
      <p:sp>
        <p:nvSpPr>
          <p:cNvPr id="4" name="مستطيل 3"/>
          <p:cNvSpPr/>
          <p:nvPr/>
        </p:nvSpPr>
        <p:spPr>
          <a:xfrm>
            <a:off x="1520304" y="2016617"/>
            <a:ext cx="7195100" cy="769441"/>
          </a:xfrm>
          <a:prstGeom prst="rect">
            <a:avLst/>
          </a:prstGeom>
        </p:spPr>
        <p:txBody>
          <a:bodyPr wrap="square">
            <a:spAutoFit/>
          </a:bodyPr>
          <a:lstStyle/>
          <a:p>
            <a:pPr algn="justLow"/>
            <a:r>
              <a:rPr lang="ar-SA" sz="2200" dirty="0" smtClean="0">
                <a:cs typeface="PT Bold Heading" pitchFamily="2" charset="-78"/>
              </a:rPr>
              <a:t>*تحتاج الأجسام إلى طاقة أقل لتتحرك عبر تدفق منتظم من خطوط الانسياب..</a:t>
            </a:r>
          </a:p>
        </p:txBody>
      </p:sp>
      <p:sp>
        <p:nvSpPr>
          <p:cNvPr id="5" name="مستطيل 4"/>
          <p:cNvSpPr/>
          <p:nvPr/>
        </p:nvSpPr>
        <p:spPr>
          <a:xfrm>
            <a:off x="1520304" y="2873873"/>
            <a:ext cx="7195100" cy="769441"/>
          </a:xfrm>
          <a:prstGeom prst="rect">
            <a:avLst/>
          </a:prstGeom>
        </p:spPr>
        <p:txBody>
          <a:bodyPr wrap="square">
            <a:spAutoFit/>
          </a:bodyPr>
          <a:lstStyle/>
          <a:p>
            <a:pPr algn="justLow"/>
            <a:r>
              <a:rPr lang="ar-SA" sz="2200" dirty="0" smtClean="0">
                <a:cs typeface="PT Bold Heading" pitchFamily="2" charset="-78"/>
              </a:rPr>
              <a:t>*تشير خطوط الانسياب التي تفصلها مسافات قليلة إلى سرعة انسياب كبيرة , لذا يكون الضغط منخفض...</a:t>
            </a:r>
          </a:p>
        </p:txBody>
      </p:sp>
      <p:sp>
        <p:nvSpPr>
          <p:cNvPr id="6" name="مستطيل 5"/>
          <p:cNvSpPr/>
          <p:nvPr/>
        </p:nvSpPr>
        <p:spPr>
          <a:xfrm>
            <a:off x="4306386" y="3857628"/>
            <a:ext cx="4409018" cy="1446550"/>
          </a:xfrm>
          <a:prstGeom prst="rect">
            <a:avLst/>
          </a:prstGeom>
        </p:spPr>
        <p:txBody>
          <a:bodyPr wrap="square">
            <a:spAutoFit/>
          </a:bodyPr>
          <a:lstStyle/>
          <a:p>
            <a:pPr algn="justLow"/>
            <a:r>
              <a:rPr lang="ar-SA" sz="2200" dirty="0" smtClean="0">
                <a:cs typeface="PT Bold Heading" pitchFamily="2" charset="-78"/>
              </a:rPr>
              <a:t>* إذا تحركت خطوط الانسياب حركة ملتفة كالدوامة بحيث أصبحت منتشرة عندها يقال إن المائع مضطرب ولا يطبق مبدأ </a:t>
            </a:r>
            <a:r>
              <a:rPr lang="ar-SA" sz="2200" dirty="0" err="1" smtClean="0">
                <a:cs typeface="PT Bold Heading" pitchFamily="2" charset="-78"/>
              </a:rPr>
              <a:t>برنولي</a:t>
            </a:r>
            <a:r>
              <a:rPr lang="ar-SA" sz="2200" dirty="0" smtClean="0">
                <a:cs typeface="PT Bold Heading" pitchFamily="2" charset="-78"/>
              </a:rPr>
              <a:t> عليها...</a:t>
            </a:r>
          </a:p>
        </p:txBody>
      </p:sp>
      <p:sp>
        <p:nvSpPr>
          <p:cNvPr id="7" name="مستطيل 6"/>
          <p:cNvSpPr/>
          <p:nvPr/>
        </p:nvSpPr>
        <p:spPr>
          <a:xfrm>
            <a:off x="1357290" y="5641319"/>
            <a:ext cx="7358114" cy="430887"/>
          </a:xfrm>
          <a:prstGeom prst="rect">
            <a:avLst/>
          </a:prstGeom>
        </p:spPr>
        <p:txBody>
          <a:bodyPr wrap="square">
            <a:spAutoFit/>
          </a:bodyPr>
          <a:lstStyle/>
          <a:p>
            <a:pPr algn="justLow"/>
            <a:r>
              <a:rPr lang="ar-SA" sz="2200" dirty="0" smtClean="0">
                <a:cs typeface="PT Bold Heading" pitchFamily="2" charset="-78"/>
              </a:rPr>
              <a:t>* إذا بقيت خطوط الانسياب محددة ودقيقة يقال أن التدفق انسيابي...</a:t>
            </a:r>
          </a:p>
        </p:txBody>
      </p:sp>
      <p:pic>
        <p:nvPicPr>
          <p:cNvPr id="15362" name="Picture 2" descr="http://upload.wikimedia.org/wikipedia/commons/0/0b/Irrotational_vortex.gif"/>
          <p:cNvPicPr>
            <a:picLocks noChangeAspect="1" noChangeArrowheads="1" noCrop="1"/>
          </p:cNvPicPr>
          <p:nvPr/>
        </p:nvPicPr>
        <p:blipFill>
          <a:blip r:embed="rId4"/>
          <a:srcRect/>
          <a:stretch>
            <a:fillRect/>
          </a:stretch>
        </p:blipFill>
        <p:spPr bwMode="auto">
          <a:xfrm>
            <a:off x="1643042" y="3500438"/>
            <a:ext cx="2428892" cy="182167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8"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par>
                          <p:cTn id="19" fill="hold">
                            <p:stCondLst>
                              <p:cond delay="3000"/>
                            </p:stCondLst>
                            <p:childTnLst>
                              <p:par>
                                <p:cTn id="20" presetID="2" presetClass="entr" presetSubtype="9" fill="hold"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2" presetClass="entr" presetSubtype="9"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2" presetClass="entr" presetSubtype="9" fill="hold"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49" presetClass="entr" presetSubtype="0" decel="100000" fill="hold" nodeType="afterEffect">
                                  <p:stCondLst>
                                    <p:cond delay="0"/>
                                  </p:stCondLst>
                                  <p:childTnLst>
                                    <p:set>
                                      <p:cBhvr>
                                        <p:cTn id="36" dur="1" fill="hold">
                                          <p:stCondLst>
                                            <p:cond delay="0"/>
                                          </p:stCondLst>
                                        </p:cTn>
                                        <p:tgtEl>
                                          <p:spTgt spid="15362"/>
                                        </p:tgtEl>
                                        <p:attrNameLst>
                                          <p:attrName>style.visibility</p:attrName>
                                        </p:attrNameLst>
                                      </p:cBhvr>
                                      <p:to>
                                        <p:strVal val="visible"/>
                                      </p:to>
                                    </p:set>
                                    <p:anim calcmode="lin" valueType="num">
                                      <p:cBhvr>
                                        <p:cTn id="37" dur="500" fill="hold"/>
                                        <p:tgtEl>
                                          <p:spTgt spid="15362"/>
                                        </p:tgtEl>
                                        <p:attrNameLst>
                                          <p:attrName>ppt_w</p:attrName>
                                        </p:attrNameLst>
                                      </p:cBhvr>
                                      <p:tavLst>
                                        <p:tav tm="0">
                                          <p:val>
                                            <p:fltVal val="0"/>
                                          </p:val>
                                        </p:tav>
                                        <p:tav tm="100000">
                                          <p:val>
                                            <p:strVal val="#ppt_w"/>
                                          </p:val>
                                        </p:tav>
                                      </p:tavLst>
                                    </p:anim>
                                    <p:anim calcmode="lin" valueType="num">
                                      <p:cBhvr>
                                        <p:cTn id="38" dur="500" fill="hold"/>
                                        <p:tgtEl>
                                          <p:spTgt spid="15362"/>
                                        </p:tgtEl>
                                        <p:attrNameLst>
                                          <p:attrName>ppt_h</p:attrName>
                                        </p:attrNameLst>
                                      </p:cBhvr>
                                      <p:tavLst>
                                        <p:tav tm="0">
                                          <p:val>
                                            <p:fltVal val="0"/>
                                          </p:val>
                                        </p:tav>
                                        <p:tav tm="100000">
                                          <p:val>
                                            <p:strVal val="#ppt_h"/>
                                          </p:val>
                                        </p:tav>
                                      </p:tavLst>
                                    </p:anim>
                                    <p:anim calcmode="lin" valueType="num">
                                      <p:cBhvr>
                                        <p:cTn id="39" dur="500" fill="hold"/>
                                        <p:tgtEl>
                                          <p:spTgt spid="15362"/>
                                        </p:tgtEl>
                                        <p:attrNameLst>
                                          <p:attrName>style.rotation</p:attrName>
                                        </p:attrNameLst>
                                      </p:cBhvr>
                                      <p:tavLst>
                                        <p:tav tm="0">
                                          <p:val>
                                            <p:fltVal val="360"/>
                                          </p:val>
                                        </p:tav>
                                        <p:tav tm="100000">
                                          <p:val>
                                            <p:fltVal val="0"/>
                                          </p:val>
                                        </p:tav>
                                      </p:tavLst>
                                    </p:anim>
                                    <p:animEffect transition="in" filter="fade">
                                      <p:cBhvr>
                                        <p:cTn id="40" dur="500"/>
                                        <p:tgtEl>
                                          <p:spTgt spid="15362"/>
                                        </p:tgtEl>
                                      </p:cBhvr>
                                    </p:animEffect>
                                  </p:childTnLst>
                                </p:cTn>
                              </p:par>
                            </p:childTnLst>
                          </p:cTn>
                        </p:par>
                        <p:par>
                          <p:cTn id="41" fill="hold">
                            <p:stCondLst>
                              <p:cond delay="5000"/>
                            </p:stCondLst>
                            <p:childTnLst>
                              <p:par>
                                <p:cTn id="42" presetID="2" presetClass="entr" presetSubtype="9" fill="hold" nodeType="after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additive="base">
                                        <p:cTn id="4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مستطيل 3"/>
          <p:cNvSpPr/>
          <p:nvPr/>
        </p:nvSpPr>
        <p:spPr>
          <a:xfrm>
            <a:off x="714348" y="1285860"/>
            <a:ext cx="7786710" cy="954107"/>
          </a:xfrm>
          <a:prstGeom prst="rect">
            <a:avLst/>
          </a:prstGeom>
        </p:spPr>
        <p:txBody>
          <a:bodyPr wrap="square">
            <a:spAutoFit/>
          </a:bodyPr>
          <a:lstStyle/>
          <a:p>
            <a:pPr algn="justLow"/>
            <a:r>
              <a:rPr lang="ar-SA" sz="2800" dirty="0" smtClean="0">
                <a:latin typeface="Arabic Typesetting" pitchFamily="66" charset="-78"/>
                <a:cs typeface="PT Bold Heading" pitchFamily="2" charset="-78"/>
              </a:rPr>
              <a:t>هو جهاز يستخدم لحساب سرعة التدفق لسائل معين من خلال أنبوب ما .</a:t>
            </a:r>
            <a:endParaRPr lang="ar-SA" sz="2800" dirty="0"/>
          </a:p>
        </p:txBody>
      </p:sp>
      <p:sp>
        <p:nvSpPr>
          <p:cNvPr id="5" name="مستطيل 4"/>
          <p:cNvSpPr/>
          <p:nvPr/>
        </p:nvSpPr>
        <p:spPr>
          <a:xfrm>
            <a:off x="2786050" y="285728"/>
            <a:ext cx="3927678"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a:r>
              <a:rPr lang="ar-SA" sz="4400" b="1" spc="50" dirty="0" smtClean="0">
                <a:ln w="11430"/>
                <a:solidFill>
                  <a:schemeClr val="accent1">
                    <a:lumMod val="75000"/>
                  </a:schemeClr>
                </a:solidFill>
                <a:effectLst>
                  <a:outerShdw blurRad="76200" dist="50800" dir="5400000" algn="tl" rotWithShape="0">
                    <a:srgbClr val="000000">
                      <a:alpha val="65000"/>
                    </a:srgbClr>
                  </a:outerShdw>
                </a:effectLst>
                <a:latin typeface="Arabic Typesetting" pitchFamily="66" charset="-78"/>
                <a:cs typeface="PT Bold Heading" pitchFamily="2" charset="-78"/>
              </a:rPr>
              <a:t>مقياس </a:t>
            </a:r>
            <a:r>
              <a:rPr lang="ar-SA" sz="4400" b="1" spc="50" dirty="0" err="1" smtClean="0">
                <a:ln w="11430"/>
                <a:solidFill>
                  <a:schemeClr val="accent1">
                    <a:lumMod val="75000"/>
                  </a:schemeClr>
                </a:solidFill>
                <a:effectLst>
                  <a:outerShdw blurRad="76200" dist="50800" dir="5400000" algn="tl" rotWithShape="0">
                    <a:srgbClr val="000000">
                      <a:alpha val="65000"/>
                    </a:srgbClr>
                  </a:outerShdw>
                </a:effectLst>
                <a:latin typeface="Arabic Typesetting" pitchFamily="66" charset="-78"/>
                <a:cs typeface="PT Bold Heading" pitchFamily="2" charset="-78"/>
              </a:rPr>
              <a:t>فنتــوري</a:t>
            </a:r>
            <a:r>
              <a:rPr lang="ar-SA" sz="4400" b="1" spc="50" dirty="0" smtClean="0">
                <a:ln w="11430"/>
                <a:solidFill>
                  <a:schemeClr val="accent1">
                    <a:lumMod val="75000"/>
                  </a:schemeClr>
                </a:solidFill>
                <a:effectLst>
                  <a:outerShdw blurRad="76200" dist="50800" dir="5400000" algn="tl" rotWithShape="0">
                    <a:srgbClr val="000000">
                      <a:alpha val="65000"/>
                    </a:srgbClr>
                  </a:outerShdw>
                </a:effectLst>
                <a:latin typeface="Arabic Typesetting" pitchFamily="66" charset="-78"/>
                <a:cs typeface="PT Bold Heading" pitchFamily="2" charset="-78"/>
              </a:rPr>
              <a:t> </a:t>
            </a:r>
          </a:p>
        </p:txBody>
      </p:sp>
      <p:pic>
        <p:nvPicPr>
          <p:cNvPr id="6" name="صورة 5" descr="venturi.gif"/>
          <p:cNvPicPr>
            <a:picLocks noChangeAspect="1"/>
          </p:cNvPicPr>
          <p:nvPr/>
        </p:nvPicPr>
        <p:blipFill>
          <a:blip r:embed="rId3" cstate="print"/>
          <a:stretch>
            <a:fillRect/>
          </a:stretch>
        </p:blipFill>
        <p:spPr>
          <a:xfrm>
            <a:off x="4429124" y="2786058"/>
            <a:ext cx="4095750" cy="2819400"/>
          </a:xfrm>
          <a:prstGeom prst="rect">
            <a:avLst/>
          </a:prstGeom>
          <a:ln>
            <a:solidFill>
              <a:schemeClr val="tx1"/>
            </a:solidFill>
          </a:ln>
          <a:effectLst>
            <a:outerShdw blurRad="292100" dist="139700" dir="2700000" algn="tl" rotWithShape="0">
              <a:srgbClr val="333333">
                <a:alpha val="65000"/>
              </a:srgbClr>
            </a:outerShdw>
          </a:effectLst>
        </p:spPr>
      </p:pic>
      <p:pic>
        <p:nvPicPr>
          <p:cNvPr id="7" name="صورة 6" descr="Venturi2.gif"/>
          <p:cNvPicPr>
            <a:picLocks noChangeAspect="1"/>
          </p:cNvPicPr>
          <p:nvPr/>
        </p:nvPicPr>
        <p:blipFill>
          <a:blip r:embed="rId4" cstate="print"/>
          <a:stretch>
            <a:fillRect/>
          </a:stretch>
        </p:blipFill>
        <p:spPr>
          <a:xfrm>
            <a:off x="571472" y="2285992"/>
            <a:ext cx="356235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3200"/>
                            </p:stCondLst>
                            <p:childTnLst>
                              <p:par>
                                <p:cTn id="18" presetID="55"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par>
                          <p:cTn id="23" fill="hold">
                            <p:stCondLst>
                              <p:cond delay="4200"/>
                            </p:stCondLst>
                            <p:childTnLst>
                              <p:par>
                                <p:cTn id="24" presetID="55"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3214678" y="357166"/>
            <a:ext cx="3643338" cy="707886"/>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4000" b="1" dirty="0" smtClean="0">
                <a:ln>
                  <a:solidFill>
                    <a:sysClr val="windowText" lastClr="0000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PT Bold Heading" pitchFamily="2" charset="-78"/>
              </a:rPr>
              <a:t>المـــواد الصلبـــة</a:t>
            </a:r>
            <a:endParaRPr lang="ar-SA" sz="4000" b="1" dirty="0">
              <a:ln>
                <a:solidFill>
                  <a:sysClr val="windowText" lastClr="0000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PT Bold Heading" pitchFamily="2" charset="-78"/>
            </a:endParaRPr>
          </a:p>
        </p:txBody>
      </p:sp>
      <p:sp>
        <p:nvSpPr>
          <p:cNvPr id="3" name="مربع نص 2"/>
          <p:cNvSpPr txBox="1"/>
          <p:nvPr/>
        </p:nvSpPr>
        <p:spPr>
          <a:xfrm>
            <a:off x="5643570" y="2357430"/>
            <a:ext cx="2857520" cy="461665"/>
          </a:xfrm>
          <a:prstGeom prst="rect">
            <a:avLst/>
          </a:prstGeom>
          <a:noFill/>
        </p:spPr>
        <p:txBody>
          <a:bodyPr wrap="square" rtlCol="1">
            <a:spAutoFit/>
          </a:bodyPr>
          <a:lstStyle/>
          <a:p>
            <a:pPr algn="justLow"/>
            <a:r>
              <a:rPr lang="ar-SA" sz="2400" dirty="0" smtClean="0">
                <a:solidFill>
                  <a:srgbClr val="C00000"/>
                </a:solidFill>
                <a:cs typeface="PT Bold Heading" pitchFamily="2" charset="-78"/>
              </a:rPr>
              <a:t>الأجسام الصلبة :</a:t>
            </a:r>
            <a:endParaRPr lang="ar-SA" sz="2400" dirty="0">
              <a:solidFill>
                <a:srgbClr val="C00000"/>
              </a:solidFill>
              <a:cs typeface="PT Bold Heading" pitchFamily="2" charset="-78"/>
            </a:endParaRPr>
          </a:p>
        </p:txBody>
      </p:sp>
      <p:sp>
        <p:nvSpPr>
          <p:cNvPr id="4" name="مربع نص 3"/>
          <p:cNvSpPr txBox="1"/>
          <p:nvPr/>
        </p:nvSpPr>
        <p:spPr>
          <a:xfrm>
            <a:off x="571472" y="2928934"/>
            <a:ext cx="7858180" cy="2462213"/>
          </a:xfrm>
          <a:prstGeom prst="rect">
            <a:avLst/>
          </a:prstGeom>
          <a:noFill/>
        </p:spPr>
        <p:txBody>
          <a:bodyPr wrap="square" rtlCol="1">
            <a:spAutoFit/>
          </a:bodyPr>
          <a:lstStyle/>
          <a:p>
            <a:pPr algn="justLow"/>
            <a:r>
              <a:rPr lang="ar-SA" sz="2200" dirty="0" smtClean="0">
                <a:cs typeface="PT Bold Heading" pitchFamily="2" charset="-78"/>
              </a:rPr>
              <a:t>عندما تنخفض درجة حرارة السائل ينخفض متوسط الطاقة الحركية لجزيئاته وعندما تبدأ الجزيئات في التباطؤ تؤثر قوة التماسك بصورة أكبر فتصبح جزيئات بعض المواد الصلبة  متجمدة على نمط ثابت يسمى الشبكة البلورية. وتظل الجزًيئات </a:t>
            </a:r>
            <a:r>
              <a:rPr lang="ar-SA" sz="2200" dirty="0" err="1" smtClean="0">
                <a:cs typeface="PT Bold Heading" pitchFamily="2" charset="-78"/>
              </a:rPr>
              <a:t>تهتز</a:t>
            </a:r>
            <a:r>
              <a:rPr lang="ar-SA" sz="2200" dirty="0" smtClean="0">
                <a:cs typeface="PT Bold Heading" pitchFamily="2" charset="-78"/>
              </a:rPr>
              <a:t> حول أماكن ثابتة .</a:t>
            </a:r>
          </a:p>
          <a:p>
            <a:pPr algn="justLow"/>
            <a:r>
              <a:rPr lang="ar-SA" sz="2200" dirty="0" smtClean="0">
                <a:cs typeface="PT Bold Heading" pitchFamily="2" charset="-78"/>
              </a:rPr>
              <a:t>    وهناك مواد أخرى مثل </a:t>
            </a:r>
            <a:r>
              <a:rPr lang="ar-SA" sz="2200" dirty="0" err="1" smtClean="0">
                <a:cs typeface="PT Bold Heading" pitchFamily="2" charset="-78"/>
              </a:rPr>
              <a:t>الزبدة</a:t>
            </a:r>
            <a:r>
              <a:rPr lang="ar-SA" sz="2200" dirty="0" smtClean="0">
                <a:cs typeface="PT Bold Heading" pitchFamily="2" charset="-78"/>
              </a:rPr>
              <a:t> والزجاج لا تشكل جزيئاتها نمطاً ثابتاً ومحدداً تسمى هذه المواد الصلبة غير بلوريه.</a:t>
            </a:r>
          </a:p>
          <a:p>
            <a:pPr algn="justLow"/>
            <a:endParaRPr lang="ar-SA" sz="2200" dirty="0">
              <a:cs typeface="PT Bold Heading" pitchFamily="2" charset="-78"/>
            </a:endParaRPr>
          </a:p>
        </p:txBody>
      </p:sp>
      <p:sp>
        <p:nvSpPr>
          <p:cNvPr id="5" name="مستطيل 4"/>
          <p:cNvSpPr/>
          <p:nvPr/>
        </p:nvSpPr>
        <p:spPr>
          <a:xfrm>
            <a:off x="2428860" y="1285860"/>
            <a:ext cx="6143668" cy="769441"/>
          </a:xfrm>
          <a:prstGeom prst="rect">
            <a:avLst/>
          </a:prstGeom>
        </p:spPr>
        <p:txBody>
          <a:bodyPr wrap="square">
            <a:spAutoFit/>
          </a:bodyPr>
          <a:lstStyle/>
          <a:p>
            <a:pPr algn="justLow"/>
            <a:r>
              <a:rPr lang="ar-SA" sz="2200" dirty="0" smtClean="0">
                <a:solidFill>
                  <a:srgbClr val="002060"/>
                </a:solidFill>
                <a:cs typeface="PT Bold Heading" pitchFamily="2" charset="-78"/>
              </a:rPr>
              <a:t>نعلم أن خصائص المواد الصلبة تختلف عن المواد السائلة .. ولكن يوجد حد فاصل بين حالتي الصلابة والسيولة..</a:t>
            </a:r>
          </a:p>
        </p:txBody>
      </p:sp>
      <p:pic>
        <p:nvPicPr>
          <p:cNvPr id="11265" name="Picture 1" descr="erer25"/>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85720" y="285728"/>
            <a:ext cx="2071670" cy="1487353"/>
          </a:xfrm>
          <a:prstGeom prst="rect">
            <a:avLst/>
          </a:prstGeom>
          <a:noFill/>
          <a:ln w="9525">
            <a:noFill/>
            <a:miter lim="800000"/>
            <a:headEnd/>
            <a:tailEnd/>
          </a:ln>
        </p:spPr>
      </p:pic>
      <p:pic>
        <p:nvPicPr>
          <p:cNvPr id="11266" name="Picture 2" descr="190px-Fcc_lattice_4"/>
          <p:cNvPicPr>
            <a:picLocks noChangeAspect="1" noChangeArrowheads="1"/>
          </p:cNvPicPr>
          <p:nvPr/>
        </p:nvPicPr>
        <p:blipFill>
          <a:blip r:embed="rId4"/>
          <a:srcRect/>
          <a:stretch>
            <a:fillRect/>
          </a:stretch>
        </p:blipFill>
        <p:spPr bwMode="auto">
          <a:xfrm>
            <a:off x="1643042" y="4929198"/>
            <a:ext cx="1809750" cy="1362075"/>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1265"/>
                                        </p:tgtEl>
                                        <p:attrNameLst>
                                          <p:attrName>style.visibility</p:attrName>
                                        </p:attrNameLst>
                                      </p:cBhvr>
                                      <p:to>
                                        <p:strVal val="visible"/>
                                      </p:to>
                                    </p:set>
                                    <p:anim calcmode="lin" valueType="num">
                                      <p:cBhvr>
                                        <p:cTn id="11" dur="1000" fill="hold"/>
                                        <p:tgtEl>
                                          <p:spTgt spid="11265"/>
                                        </p:tgtEl>
                                        <p:attrNameLst>
                                          <p:attrName>ppt_w</p:attrName>
                                        </p:attrNameLst>
                                      </p:cBhvr>
                                      <p:tavLst>
                                        <p:tav tm="0">
                                          <p:val>
                                            <p:strVal val="#ppt_w*0.70"/>
                                          </p:val>
                                        </p:tav>
                                        <p:tav tm="100000">
                                          <p:val>
                                            <p:strVal val="#ppt_w"/>
                                          </p:val>
                                        </p:tav>
                                      </p:tavLst>
                                    </p:anim>
                                    <p:anim calcmode="lin" valueType="num">
                                      <p:cBhvr>
                                        <p:cTn id="12" dur="1000" fill="hold"/>
                                        <p:tgtEl>
                                          <p:spTgt spid="11265"/>
                                        </p:tgtEl>
                                        <p:attrNameLst>
                                          <p:attrName>ppt_h</p:attrName>
                                        </p:attrNameLst>
                                      </p:cBhvr>
                                      <p:tavLst>
                                        <p:tav tm="0">
                                          <p:val>
                                            <p:strVal val="#ppt_h"/>
                                          </p:val>
                                        </p:tav>
                                        <p:tav tm="100000">
                                          <p:val>
                                            <p:strVal val="#ppt_h"/>
                                          </p:val>
                                        </p:tav>
                                      </p:tavLst>
                                    </p:anim>
                                    <p:animEffect transition="in" filter="fade">
                                      <p:cBhvr>
                                        <p:cTn id="13" dur="1000"/>
                                        <p:tgtEl>
                                          <p:spTgt spid="11265"/>
                                        </p:tgtEl>
                                      </p:cBhvr>
                                    </p:animEffect>
                                  </p:childTnLst>
                                </p:cTn>
                              </p:par>
                            </p:childTnLst>
                          </p:cTn>
                        </p:par>
                        <p:par>
                          <p:cTn id="14" fill="hold">
                            <p:stCondLst>
                              <p:cond delay="1500"/>
                            </p:stCondLst>
                            <p:childTnLst>
                              <p:par>
                                <p:cTn id="15" presetID="49" presetClass="entr" presetSubtype="0" decel="100000" fill="hold" grpId="0"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2900"/>
                            </p:stCondLst>
                            <p:childTnLst>
                              <p:par>
                                <p:cTn id="22" presetID="55"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par>
                          <p:cTn id="27" fill="hold">
                            <p:stCondLst>
                              <p:cond delay="3900"/>
                            </p:stCondLst>
                            <p:childTnLst>
                              <p:par>
                                <p:cTn id="28" presetID="15" presetClass="entr" presetSubtype="0" fill="hold" grpId="0" nodeType="after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
                                        </p:tgtEl>
                                        <p:attrNameLst>
                                          <p:attrName>ppt_y</p:attrName>
                                        </p:attrNameLst>
                                      </p:cBhvr>
                                      <p:tavLst>
                                        <p:tav tm="0" fmla="#ppt_y+(sin(-2*pi*(1-$))*-#ppt_x+cos(-2*pi*(1-$))*(1-#ppt_y))*(1-$)">
                                          <p:val>
                                            <p:fltVal val="0"/>
                                          </p:val>
                                        </p:tav>
                                        <p:tav tm="100000">
                                          <p:val>
                                            <p:fltVal val="1"/>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266"/>
                                        </p:tgtEl>
                                        <p:attrNameLst>
                                          <p:attrName>style.visibility</p:attrName>
                                        </p:attrNameLst>
                                      </p:cBhvr>
                                      <p:to>
                                        <p:strVal val="visible"/>
                                      </p:to>
                                    </p:set>
                                    <p:anim calcmode="lin" valueType="num">
                                      <p:cBhvr>
                                        <p:cTn id="36" dur="500" fill="hold"/>
                                        <p:tgtEl>
                                          <p:spTgt spid="11266"/>
                                        </p:tgtEl>
                                        <p:attrNameLst>
                                          <p:attrName>ppt_w</p:attrName>
                                        </p:attrNameLst>
                                      </p:cBhvr>
                                      <p:tavLst>
                                        <p:tav tm="0">
                                          <p:val>
                                            <p:fltVal val="0"/>
                                          </p:val>
                                        </p:tav>
                                        <p:tav tm="100000">
                                          <p:val>
                                            <p:strVal val="#ppt_w"/>
                                          </p:val>
                                        </p:tav>
                                      </p:tavLst>
                                    </p:anim>
                                    <p:anim calcmode="lin" valueType="num">
                                      <p:cBhvr>
                                        <p:cTn id="37" dur="500" fill="hold"/>
                                        <p:tgtEl>
                                          <p:spTgt spid="11266"/>
                                        </p:tgtEl>
                                        <p:attrNameLst>
                                          <p:attrName>ppt_h</p:attrName>
                                        </p:attrNameLst>
                                      </p:cBhvr>
                                      <p:tavLst>
                                        <p:tav tm="0">
                                          <p:val>
                                            <p:fltVal val="0"/>
                                          </p:val>
                                        </p:tav>
                                        <p:tav tm="100000">
                                          <p:val>
                                            <p:strVal val="#ppt_h"/>
                                          </p:val>
                                        </p:tav>
                                      </p:tavLst>
                                    </p:anim>
                                    <p:anim calcmode="lin" valueType="num">
                                      <p:cBhvr>
                                        <p:cTn id="38" dur="500" fill="hold"/>
                                        <p:tgtEl>
                                          <p:spTgt spid="11266"/>
                                        </p:tgtEl>
                                        <p:attrNameLst>
                                          <p:attrName>style.rotation</p:attrName>
                                        </p:attrNameLst>
                                      </p:cBhvr>
                                      <p:tavLst>
                                        <p:tav tm="0">
                                          <p:val>
                                            <p:fltVal val="360"/>
                                          </p:val>
                                        </p:tav>
                                        <p:tav tm="100000">
                                          <p:val>
                                            <p:fltVal val="0"/>
                                          </p:val>
                                        </p:tav>
                                      </p:tavLst>
                                    </p:anim>
                                    <p:animEffect transition="in" filter="fade">
                                      <p:cBhvr>
                                        <p:cTn id="3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3000364" y="428604"/>
            <a:ext cx="3482043" cy="646331"/>
          </a:xfrm>
          <a:prstGeom prst="rect">
            <a:avLst/>
          </a:prstGeom>
        </p:spPr>
        <p:txBody>
          <a:bodyPr wrap="none">
            <a:spAutoFit/>
          </a:bodyPr>
          <a:lstStyle/>
          <a:p>
            <a:pPr algn="ctr"/>
            <a:r>
              <a:rPr lang="ar-SA" sz="3600" dirty="0" smtClean="0">
                <a:solidFill>
                  <a:srgbClr val="C00000"/>
                </a:solidFill>
                <a:cs typeface="PT Bold Heading" pitchFamily="2" charset="-78"/>
              </a:rPr>
              <a:t>الضغــط والتجمـــد</a:t>
            </a:r>
            <a:endParaRPr lang="ar-SA" sz="3600" dirty="0">
              <a:solidFill>
                <a:srgbClr val="C00000"/>
              </a:solidFill>
              <a:cs typeface="PT Bold Heading" pitchFamily="2" charset="-78"/>
            </a:endParaRPr>
          </a:p>
        </p:txBody>
      </p:sp>
      <p:sp>
        <p:nvSpPr>
          <p:cNvPr id="4" name="مربع نص 3"/>
          <p:cNvSpPr txBox="1"/>
          <p:nvPr/>
        </p:nvSpPr>
        <p:spPr>
          <a:xfrm>
            <a:off x="1428728" y="1285860"/>
            <a:ext cx="6429420" cy="3370153"/>
          </a:xfrm>
          <a:prstGeom prst="rect">
            <a:avLst/>
          </a:prstGeom>
          <a:noFill/>
        </p:spPr>
        <p:txBody>
          <a:bodyPr wrap="square" rtlCol="1">
            <a:spAutoFit/>
          </a:bodyPr>
          <a:lstStyle/>
          <a:p>
            <a:pPr algn="justLow">
              <a:lnSpc>
                <a:spcPct val="150000"/>
              </a:lnSpc>
            </a:pPr>
            <a:r>
              <a:rPr lang="ar-SA" sz="2400" dirty="0" smtClean="0">
                <a:cs typeface="PT Bold Heading" pitchFamily="2" charset="-78"/>
              </a:rPr>
              <a:t>   تكون جزيئات المادة الصلبة قريبه من بعضها أكثر مما كانت عليه في الحالة السائلة,عند زيادة الضغط على سائل تزبد درجة التجمد ..</a:t>
            </a:r>
          </a:p>
          <a:p>
            <a:pPr algn="justLow">
              <a:lnSpc>
                <a:spcPct val="150000"/>
              </a:lnSpc>
            </a:pPr>
            <a:r>
              <a:rPr lang="ar-SA" sz="2400" dirty="0" smtClean="0">
                <a:cs typeface="PT Bold Heading" pitchFamily="2" charset="-78"/>
              </a:rPr>
              <a:t>   إذ تجمد الماء يتمدد وتبتعد جزيئاته عن بعضها ,فإذا تعرض إلى ضغط أكبر تقاربت جزيئاته , مما يخفض درجة حرارة تجمده.</a:t>
            </a:r>
            <a:endParaRPr lang="ar-SA" sz="2400" dirty="0">
              <a:cs typeface="PT Bold Heading" pitchFamily="2" charset="-78"/>
            </a:endParaRPr>
          </a:p>
        </p:txBody>
      </p:sp>
      <p:pic>
        <p:nvPicPr>
          <p:cNvPr id="10241" name="Picture 1" descr="%D9%85%D8%A7_%D9%87%D9%8A_%D8%AF%D8%B1%D8%AC%D8%A9_%D8%AA%D8%AC%D9%85%D8%AF_%D8%A7%D9%84%D9%85%D8%A7%D8%A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643042" y="4786322"/>
            <a:ext cx="3752850" cy="17907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2285984" y="1285860"/>
            <a:ext cx="6072230" cy="2677656"/>
          </a:xfrm>
          <a:prstGeom prst="rect">
            <a:avLst/>
          </a:prstGeom>
          <a:noFill/>
        </p:spPr>
        <p:txBody>
          <a:bodyPr wrap="square" rtlCol="1">
            <a:spAutoFit/>
          </a:bodyPr>
          <a:lstStyle/>
          <a:p>
            <a:pPr algn="justLow"/>
            <a:r>
              <a:rPr lang="ar-SA" sz="2400" dirty="0" smtClean="0">
                <a:cs typeface="PT Bold Heading" pitchFamily="2" charset="-78"/>
              </a:rPr>
              <a:t>   تؤدي القوى الخارجية إلى انحناء الأجسام الصلبة.</a:t>
            </a:r>
          </a:p>
          <a:p>
            <a:pPr algn="justLow"/>
            <a:r>
              <a:rPr lang="ar-SA" sz="2400" dirty="0" smtClean="0">
                <a:cs typeface="PT Bold Heading" pitchFamily="2" charset="-78"/>
              </a:rPr>
              <a:t>    تسمى قدرة الأجسام الصلبة على العودة إلى شكلها الأصلي عندما يزول تأثير القوى الخارجية بمرونة المواد الصلبة , إذا حدث تشوه كبير جداً فإن الجسم لا يعود إلى شكله الطبيعي , لأنه قد تجاوز حد مرونته تعتمد المرونة على القوى الكهرومغناطيسية التي تحافظ على بقاء جزيئات المادة معا.</a:t>
            </a:r>
          </a:p>
        </p:txBody>
      </p:sp>
      <p:sp>
        <p:nvSpPr>
          <p:cNvPr id="5" name="مستطيل 4"/>
          <p:cNvSpPr/>
          <p:nvPr/>
        </p:nvSpPr>
        <p:spPr>
          <a:xfrm>
            <a:off x="1142976" y="4500570"/>
            <a:ext cx="6912768" cy="461665"/>
          </a:xfrm>
          <a:prstGeom prst="rect">
            <a:avLst/>
          </a:prstGeom>
        </p:spPr>
        <p:txBody>
          <a:bodyPr wrap="square">
            <a:spAutoFit/>
          </a:bodyPr>
          <a:lstStyle/>
          <a:p>
            <a:r>
              <a:rPr lang="ar-SA" sz="2400" dirty="0" smtClean="0">
                <a:solidFill>
                  <a:srgbClr val="C00000"/>
                </a:solidFill>
                <a:cs typeface="PT Bold Heading" pitchFamily="2" charset="-78"/>
              </a:rPr>
              <a:t> أهميتها : </a:t>
            </a:r>
            <a:r>
              <a:rPr lang="ar-SA" sz="2400" dirty="0" smtClean="0">
                <a:solidFill>
                  <a:schemeClr val="tx1">
                    <a:lumMod val="95000"/>
                    <a:lumOff val="5000"/>
                  </a:schemeClr>
                </a:solidFill>
                <a:cs typeface="PT Bold Heading" pitchFamily="2" charset="-78"/>
              </a:rPr>
              <a:t>تكسب المادة خواص فيزيائية  كالطرق والسحب..</a:t>
            </a:r>
            <a:endParaRPr lang="ar-SA" sz="2400" dirty="0">
              <a:solidFill>
                <a:schemeClr val="tx1">
                  <a:lumMod val="95000"/>
                  <a:lumOff val="5000"/>
                </a:schemeClr>
              </a:solidFill>
              <a:cs typeface="PT Bold Heading" pitchFamily="2" charset="-78"/>
            </a:endParaRPr>
          </a:p>
        </p:txBody>
      </p:sp>
      <p:sp>
        <p:nvSpPr>
          <p:cNvPr id="6" name="مربع نص 5"/>
          <p:cNvSpPr txBox="1"/>
          <p:nvPr/>
        </p:nvSpPr>
        <p:spPr>
          <a:xfrm>
            <a:off x="2857488" y="357166"/>
            <a:ext cx="4429156" cy="646331"/>
          </a:xfrm>
          <a:prstGeom prst="rect">
            <a:avLst/>
          </a:prstGeom>
          <a:noFill/>
        </p:spPr>
        <p:txBody>
          <a:bodyPr wrap="square"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3600" b="1" dirty="0" smtClean="0">
                <a:ln>
                  <a:solidFill>
                    <a:sysClr val="windowText" lastClr="0000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PT Bold Heading" pitchFamily="2" charset="-78"/>
              </a:rPr>
              <a:t>مرونــة المـــواد الصلبـــة</a:t>
            </a:r>
            <a:endParaRPr lang="ar-SA" sz="3600" b="1" dirty="0">
              <a:ln>
                <a:solidFill>
                  <a:sysClr val="windowText" lastClr="00000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PT Bold Heading" pitchFamily="2" charset="-78"/>
            </a:endParaRPr>
          </a:p>
        </p:txBody>
      </p:sp>
      <p:pic>
        <p:nvPicPr>
          <p:cNvPr id="9217" name="Picture 1" descr="-font-b-Body-b-font-building-and-Fitness-Equipment-30KG-Power-Twister-Exerciser-font-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071546"/>
            <a:ext cx="2643174" cy="2604919"/>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47"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7800"/>
                            </p:stCondLst>
                            <p:childTnLst>
                              <p:par>
                                <p:cTn id="18" presetID="9" presetClass="entr" presetSubtype="0" fill="hold" nodeType="afterEffect">
                                  <p:stCondLst>
                                    <p:cond delay="0"/>
                                  </p:stCondLst>
                                  <p:childTnLst>
                                    <p:set>
                                      <p:cBhvr>
                                        <p:cTn id="19" dur="1" fill="hold">
                                          <p:stCondLst>
                                            <p:cond delay="0"/>
                                          </p:stCondLst>
                                        </p:cTn>
                                        <p:tgtEl>
                                          <p:spTgt spid="9217"/>
                                        </p:tgtEl>
                                        <p:attrNameLst>
                                          <p:attrName>style.visibility</p:attrName>
                                        </p:attrNameLst>
                                      </p:cBhvr>
                                      <p:to>
                                        <p:strVal val="visible"/>
                                      </p:to>
                                    </p:set>
                                    <p:animEffect transition="in" filter="dissolve">
                                      <p:cBhvr>
                                        <p:cTn id="20" dur="500"/>
                                        <p:tgtEl>
                                          <p:spTgt spid="9217"/>
                                        </p:tgtEl>
                                      </p:cBhvr>
                                    </p:animEffect>
                                  </p:childTnLst>
                                </p:cTn>
                              </p:par>
                            </p:childTnLst>
                          </p:cTn>
                        </p:par>
                        <p:par>
                          <p:cTn id="21" fill="hold">
                            <p:stCondLst>
                              <p:cond delay="8300"/>
                            </p:stCondLst>
                            <p:childTnLst>
                              <p:par>
                                <p:cTn id="22" presetID="5"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9" name="مستطيل 88"/>
          <p:cNvSpPr/>
          <p:nvPr/>
        </p:nvSpPr>
        <p:spPr>
          <a:xfrm>
            <a:off x="1285852" y="285728"/>
            <a:ext cx="6912768" cy="769441"/>
          </a:xfrm>
          <a:prstGeom prst="rect">
            <a:avLst/>
          </a:prstGeom>
        </p:spPr>
        <p:txBody>
          <a:bodyPr wrap="square">
            <a:spAutoFit/>
          </a:bodyPr>
          <a:lstStyle/>
          <a:p>
            <a:pPr algn="justLow"/>
            <a:r>
              <a:rPr lang="ar-SA" sz="2200" dirty="0" smtClean="0">
                <a:solidFill>
                  <a:srgbClr val="C00000"/>
                </a:solidFill>
                <a:cs typeface="PT Bold Heading" pitchFamily="2" charset="-78"/>
              </a:rPr>
              <a:t>ما السبب في ترك مسافات محدودة بين القضبان المستخدمة في إقامة الجسور والسكك الحديدية ؟</a:t>
            </a:r>
            <a:endParaRPr lang="ar-SA" sz="2200" dirty="0">
              <a:solidFill>
                <a:srgbClr val="C00000"/>
              </a:solidFill>
              <a:cs typeface="PT Bold Heading" pitchFamily="2" charset="-78"/>
            </a:endParaRPr>
          </a:p>
        </p:txBody>
      </p:sp>
      <p:sp>
        <p:nvSpPr>
          <p:cNvPr id="90" name="مستطيل 89"/>
          <p:cNvSpPr/>
          <p:nvPr/>
        </p:nvSpPr>
        <p:spPr>
          <a:xfrm>
            <a:off x="1071538" y="1142984"/>
            <a:ext cx="7128792" cy="769441"/>
          </a:xfrm>
          <a:prstGeom prst="rect">
            <a:avLst/>
          </a:prstGeom>
        </p:spPr>
        <p:txBody>
          <a:bodyPr wrap="square">
            <a:spAutoFit/>
          </a:bodyPr>
          <a:lstStyle/>
          <a:p>
            <a:pPr algn="justLow"/>
            <a:r>
              <a:rPr lang="ar-SA" sz="2200" dirty="0" smtClean="0">
                <a:cs typeface="PT Bold Heading" pitchFamily="2" charset="-78"/>
              </a:rPr>
              <a:t>تترك هذه المسافات بين القضبان لكي تتمدد فيها عندما ترتفع درجة الحرارة صيفا حتى , لا تنكسر .</a:t>
            </a:r>
            <a:endParaRPr lang="ar-SA" sz="2200" dirty="0">
              <a:cs typeface="PT Bold Heading" pitchFamily="2" charset="-78"/>
            </a:endParaRPr>
          </a:p>
        </p:txBody>
      </p:sp>
      <p:pic>
        <p:nvPicPr>
          <p:cNvPr id="6" name="صورة 5" descr="تأثير الطاقة الحرارية في الأجسام تمددا وتقلصا05.jpg"/>
          <p:cNvPicPr>
            <a:picLocks noChangeAspect="1"/>
          </p:cNvPicPr>
          <p:nvPr/>
        </p:nvPicPr>
        <p:blipFill>
          <a:blip r:embed="rId3">
            <a:clrChange>
              <a:clrFrom>
                <a:srgbClr val="FFFFFF"/>
              </a:clrFrom>
              <a:clrTo>
                <a:srgbClr val="FFFFFF">
                  <a:alpha val="0"/>
                </a:srgbClr>
              </a:clrTo>
            </a:clrChange>
          </a:blip>
          <a:stretch>
            <a:fillRect/>
          </a:stretch>
        </p:blipFill>
        <p:spPr>
          <a:xfrm>
            <a:off x="1857356" y="2000240"/>
            <a:ext cx="5734050" cy="2000264"/>
          </a:xfrm>
          <a:prstGeom prst="rect">
            <a:avLst/>
          </a:prstGeom>
        </p:spPr>
      </p:pic>
      <p:pic>
        <p:nvPicPr>
          <p:cNvPr id="7" name="صورة 6" descr="تأثير الطاقة الحرارية في الأجسام تمددا وتقلصا04.jpg"/>
          <p:cNvPicPr>
            <a:picLocks noChangeAspect="1"/>
          </p:cNvPicPr>
          <p:nvPr/>
        </p:nvPicPr>
        <p:blipFill>
          <a:blip r:embed="rId4">
            <a:clrChange>
              <a:clrFrom>
                <a:srgbClr val="FFFFFF"/>
              </a:clrFrom>
              <a:clrTo>
                <a:srgbClr val="FFFFFF">
                  <a:alpha val="0"/>
                </a:srgbClr>
              </a:clrTo>
            </a:clrChange>
          </a:blip>
          <a:stretch>
            <a:fillRect/>
          </a:stretch>
        </p:blipFill>
        <p:spPr>
          <a:xfrm>
            <a:off x="1000100" y="4071942"/>
            <a:ext cx="7429552" cy="2643182"/>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 calcmode="lin" valueType="num">
                                      <p:cBhvr>
                                        <p:cTn id="9" dur="500" fill="hold"/>
                                        <p:tgtEl>
                                          <p:spTgt spid="89"/>
                                        </p:tgtEl>
                                        <p:attrNameLst>
                                          <p:attrName>style.rotation</p:attrName>
                                        </p:attrNameLst>
                                      </p:cBhvr>
                                      <p:tavLst>
                                        <p:tav tm="0">
                                          <p:val>
                                            <p:fltVal val="360"/>
                                          </p:val>
                                        </p:tav>
                                        <p:tav tm="100000">
                                          <p:val>
                                            <p:fltVal val="0"/>
                                          </p:val>
                                        </p:tav>
                                      </p:tavLst>
                                    </p:anim>
                                    <p:animEffect transition="in" filter="fade">
                                      <p:cBhvr>
                                        <p:cTn id="10" dur="500"/>
                                        <p:tgtEl>
                                          <p:spTgt spid="89"/>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checkerboard(across)">
                                      <p:cBhvr>
                                        <p:cTn id="18" dur="500"/>
                                        <p:tgtEl>
                                          <p:spTgt spid="90"/>
                                        </p:tgtEl>
                                      </p:cBhvr>
                                    </p:animEffect>
                                  </p:childTnLst>
                                </p:cTn>
                              </p:par>
                              <p:par>
                                <p:cTn id="19" presetID="47"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1428728" y="214290"/>
            <a:ext cx="5072098" cy="523220"/>
          </a:xfrm>
          <a:prstGeom prst="rect">
            <a:avLst/>
          </a:prstGeom>
          <a:noFill/>
        </p:spPr>
        <p:txBody>
          <a:bodyPr wrap="square" rtlCol="1">
            <a:spAutoFit/>
          </a:bodyPr>
          <a:lstStyle/>
          <a:p>
            <a:pPr algn="ctr"/>
            <a:r>
              <a:rPr lang="ar-SA" sz="2800" dirty="0" smtClean="0">
                <a:solidFill>
                  <a:schemeClr val="accent6">
                    <a:lumMod val="50000"/>
                  </a:schemeClr>
                </a:solidFill>
                <a:cs typeface="PT Bold Heading" pitchFamily="2" charset="-78"/>
              </a:rPr>
              <a:t>التمدد الحراري للمواد الصلبة</a:t>
            </a:r>
            <a:endParaRPr lang="ar-SA" sz="2800" dirty="0">
              <a:solidFill>
                <a:schemeClr val="accent6">
                  <a:lumMod val="50000"/>
                </a:schemeClr>
              </a:solidFill>
              <a:cs typeface="PT Bold Heading" pitchFamily="2" charset="-78"/>
            </a:endParaRPr>
          </a:p>
        </p:txBody>
      </p:sp>
      <p:sp>
        <p:nvSpPr>
          <p:cNvPr id="3" name="مربع نص 2"/>
          <p:cNvSpPr txBox="1"/>
          <p:nvPr/>
        </p:nvSpPr>
        <p:spPr>
          <a:xfrm>
            <a:off x="500034" y="857232"/>
            <a:ext cx="6858048" cy="1631216"/>
          </a:xfrm>
          <a:prstGeom prst="rect">
            <a:avLst/>
          </a:prstGeom>
          <a:noFill/>
        </p:spPr>
        <p:txBody>
          <a:bodyPr wrap="square" rtlCol="1">
            <a:spAutoFit/>
          </a:bodyPr>
          <a:lstStyle/>
          <a:p>
            <a:pPr algn="justLow"/>
            <a:r>
              <a:rPr lang="ar-SA" sz="2000" dirty="0" smtClean="0">
                <a:cs typeface="PT Bold Heading" pitchFamily="2" charset="-78"/>
              </a:rPr>
              <a:t>    عند تسخين المواد الصلبة </a:t>
            </a:r>
            <a:r>
              <a:rPr lang="ar-SA" sz="2000" dirty="0" err="1" smtClean="0">
                <a:cs typeface="PT Bold Heading" pitchFamily="2" charset="-78"/>
              </a:rPr>
              <a:t>تهتز</a:t>
            </a:r>
            <a:r>
              <a:rPr lang="ar-SA" sz="2000" dirty="0" smtClean="0">
                <a:cs typeface="PT Bold Heading" pitchFamily="2" charset="-78"/>
              </a:rPr>
              <a:t> الجزيئات بصورة كبيرة بسبب زيادة طاقتها الحركية فتتباعد الجزيئات أكثر ,مما يسمح للمادة بالتمدد .</a:t>
            </a:r>
          </a:p>
          <a:p>
            <a:pPr algn="justLow"/>
            <a:r>
              <a:rPr lang="ar-SA" sz="2000" dirty="0" smtClean="0">
                <a:cs typeface="PT Bold Heading" pitchFamily="2" charset="-78"/>
              </a:rPr>
              <a:t>    يتناسب التغير في طول المادة الصلبة طردياً مع التغير في درجة </a:t>
            </a:r>
            <a:r>
              <a:rPr lang="ar-SA" sz="2000" b="1" dirty="0" smtClean="0">
                <a:cs typeface="PT Bold Heading" pitchFamily="2" charset="-78"/>
              </a:rPr>
              <a:t> </a:t>
            </a:r>
            <a:r>
              <a:rPr lang="ar-SA" sz="2000" dirty="0" smtClean="0">
                <a:cs typeface="PT Bold Heading" pitchFamily="2" charset="-78"/>
              </a:rPr>
              <a:t>حرارتها </a:t>
            </a:r>
            <a:r>
              <a:rPr lang="ar-SA" sz="2000" b="1" dirty="0" smtClean="0">
                <a:cs typeface="PT Bold Heading" pitchFamily="2" charset="-78"/>
              </a:rPr>
              <a:t>ΔT</a:t>
            </a:r>
            <a:r>
              <a:rPr lang="ar-SA" sz="2000" dirty="0" smtClean="0">
                <a:cs typeface="PT Bold Heading" pitchFamily="2" charset="-78"/>
              </a:rPr>
              <a:t> وطول الجسم </a:t>
            </a:r>
            <a:r>
              <a:rPr lang="en-US" sz="2000" dirty="0" smtClean="0">
                <a:cs typeface="PT Bold Heading" pitchFamily="2" charset="-78"/>
              </a:rPr>
              <a:t>L1</a:t>
            </a:r>
            <a:r>
              <a:rPr lang="ar-SA" sz="2000" dirty="0" smtClean="0">
                <a:cs typeface="PT Bold Heading" pitchFamily="2" charset="-78"/>
              </a:rPr>
              <a:t>  ويمكن إيجاد الطول الجديد لـ </a:t>
            </a:r>
            <a:r>
              <a:rPr lang="en-US" sz="2000" dirty="0" smtClean="0">
                <a:cs typeface="PT Bold Heading" pitchFamily="2" charset="-78"/>
              </a:rPr>
              <a:t>L2</a:t>
            </a:r>
            <a:r>
              <a:rPr lang="ar-SA" sz="2000" dirty="0" smtClean="0">
                <a:cs typeface="PT Bold Heading" pitchFamily="2" charset="-78"/>
              </a:rPr>
              <a:t> للمادة الصلبة عندما تصل درجة حرارتها </a:t>
            </a:r>
            <a:r>
              <a:rPr lang="en-US" sz="2000" dirty="0" smtClean="0">
                <a:cs typeface="PT Bold Heading" pitchFamily="2" charset="-78"/>
              </a:rPr>
              <a:t>T2</a:t>
            </a:r>
            <a:r>
              <a:rPr lang="ar-SA" sz="2000" dirty="0" smtClean="0">
                <a:cs typeface="PT Bold Heading" pitchFamily="2" charset="-78"/>
              </a:rPr>
              <a:t> باستخدام المعادلة التالية:</a:t>
            </a:r>
            <a:endParaRPr lang="ar-SA" sz="2000" dirty="0">
              <a:cs typeface="PT Bold Heading" pitchFamily="2" charset="-78"/>
            </a:endParaRPr>
          </a:p>
        </p:txBody>
      </p:sp>
      <p:pic>
        <p:nvPicPr>
          <p:cNvPr id="7169" name="Picture 1" descr="%D8%B1%D8%BA1"/>
          <p:cNvPicPr>
            <a:picLocks noChangeAspect="1" noChangeArrowheads="1"/>
          </p:cNvPicPr>
          <p:nvPr/>
        </p:nvPicPr>
        <p:blipFill>
          <a:blip r:embed="rId3"/>
          <a:srcRect/>
          <a:stretch>
            <a:fillRect/>
          </a:stretch>
        </p:blipFill>
        <p:spPr bwMode="auto">
          <a:xfrm>
            <a:off x="2595570" y="2643182"/>
            <a:ext cx="3048000" cy="390525"/>
          </a:xfrm>
          <a:prstGeom prst="rect">
            <a:avLst/>
          </a:prstGeom>
          <a:noFill/>
          <a:ln w="9525">
            <a:noFill/>
            <a:miter lim="800000"/>
            <a:headEnd/>
            <a:tailEnd/>
          </a:ln>
        </p:spPr>
      </p:pic>
      <p:sp>
        <p:nvSpPr>
          <p:cNvPr id="6" name="مربع نص 5"/>
          <p:cNvSpPr txBox="1"/>
          <p:nvPr/>
        </p:nvSpPr>
        <p:spPr>
          <a:xfrm>
            <a:off x="571472" y="3214686"/>
            <a:ext cx="6643734" cy="1107996"/>
          </a:xfrm>
          <a:prstGeom prst="rect">
            <a:avLst/>
          </a:prstGeom>
          <a:noFill/>
        </p:spPr>
        <p:txBody>
          <a:bodyPr wrap="square" rtlCol="1">
            <a:spAutoFit/>
          </a:bodyPr>
          <a:lstStyle/>
          <a:p>
            <a:pPr algn="justLow"/>
            <a:r>
              <a:rPr lang="ar-SA" sz="2200" dirty="0" smtClean="0">
                <a:cs typeface="PT Bold Heading" pitchFamily="2" charset="-78"/>
              </a:rPr>
              <a:t>حيت  α: معامل التمدد الطولي للمادة ويختلف من مادة إلى أخرى يقاس بوحدة  C¯¹°</a:t>
            </a:r>
          </a:p>
          <a:p>
            <a:pPr algn="justLow"/>
            <a:r>
              <a:rPr lang="ar-SA" sz="2200" dirty="0" smtClean="0">
                <a:cs typeface="PT Bold Heading" pitchFamily="2" charset="-78"/>
              </a:rPr>
              <a:t>ومنه يكون الزيادة في طول المادة بعد التسخين .</a:t>
            </a:r>
            <a:endParaRPr lang="ar-SA" sz="2200" dirty="0">
              <a:cs typeface="PT Bold Heading" pitchFamily="2" charset="-78"/>
            </a:endParaRPr>
          </a:p>
        </p:txBody>
      </p:sp>
      <p:pic>
        <p:nvPicPr>
          <p:cNvPr id="7171" name="Picture 3" descr="%D8%B1%D8%BA2"/>
          <p:cNvPicPr>
            <a:picLocks noChangeAspect="1" noChangeArrowheads="1"/>
          </p:cNvPicPr>
          <p:nvPr/>
        </p:nvPicPr>
        <p:blipFill>
          <a:blip r:embed="rId4"/>
          <a:srcRect/>
          <a:stretch>
            <a:fillRect/>
          </a:stretch>
        </p:blipFill>
        <p:spPr bwMode="auto">
          <a:xfrm>
            <a:off x="3071802" y="4429132"/>
            <a:ext cx="2214578" cy="428628"/>
          </a:xfrm>
          <a:prstGeom prst="rect">
            <a:avLst/>
          </a:prstGeom>
          <a:noFill/>
          <a:ln w="9525">
            <a:noFill/>
            <a:miter lim="800000"/>
            <a:headEnd/>
            <a:tailEnd/>
          </a:ln>
        </p:spPr>
      </p:pic>
      <p:pic>
        <p:nvPicPr>
          <p:cNvPr id="7" name="صورة 6" descr="تأثير الطاقة الحرارية في الأجسام تمددا وتقلصا02.jpg"/>
          <p:cNvPicPr>
            <a:picLocks noChangeAspect="1"/>
          </p:cNvPicPr>
          <p:nvPr/>
        </p:nvPicPr>
        <p:blipFill>
          <a:blip r:embed="rId5"/>
          <a:stretch>
            <a:fillRect/>
          </a:stretch>
        </p:blipFill>
        <p:spPr>
          <a:xfrm>
            <a:off x="214282" y="4929222"/>
            <a:ext cx="7158056" cy="1785926"/>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7500"/>
                            </p:stCondLst>
                            <p:childTnLst>
                              <p:par>
                                <p:cTn id="18" presetID="49" presetClass="entr" presetSubtype="0" decel="100000" fill="hold" nodeType="afterEffect">
                                  <p:stCondLst>
                                    <p:cond delay="0"/>
                                  </p:stCondLst>
                                  <p:childTnLst>
                                    <p:set>
                                      <p:cBhvr>
                                        <p:cTn id="19" dur="1" fill="hold">
                                          <p:stCondLst>
                                            <p:cond delay="0"/>
                                          </p:stCondLst>
                                        </p:cTn>
                                        <p:tgtEl>
                                          <p:spTgt spid="7169"/>
                                        </p:tgtEl>
                                        <p:attrNameLst>
                                          <p:attrName>style.visibility</p:attrName>
                                        </p:attrNameLst>
                                      </p:cBhvr>
                                      <p:to>
                                        <p:strVal val="visible"/>
                                      </p:to>
                                    </p:set>
                                    <p:anim calcmode="lin" valueType="num">
                                      <p:cBhvr>
                                        <p:cTn id="20" dur="500" fill="hold"/>
                                        <p:tgtEl>
                                          <p:spTgt spid="7169"/>
                                        </p:tgtEl>
                                        <p:attrNameLst>
                                          <p:attrName>ppt_w</p:attrName>
                                        </p:attrNameLst>
                                      </p:cBhvr>
                                      <p:tavLst>
                                        <p:tav tm="0">
                                          <p:val>
                                            <p:fltVal val="0"/>
                                          </p:val>
                                        </p:tav>
                                        <p:tav tm="100000">
                                          <p:val>
                                            <p:strVal val="#ppt_w"/>
                                          </p:val>
                                        </p:tav>
                                      </p:tavLst>
                                    </p:anim>
                                    <p:anim calcmode="lin" valueType="num">
                                      <p:cBhvr>
                                        <p:cTn id="21" dur="500" fill="hold"/>
                                        <p:tgtEl>
                                          <p:spTgt spid="7169"/>
                                        </p:tgtEl>
                                        <p:attrNameLst>
                                          <p:attrName>ppt_h</p:attrName>
                                        </p:attrNameLst>
                                      </p:cBhvr>
                                      <p:tavLst>
                                        <p:tav tm="0">
                                          <p:val>
                                            <p:fltVal val="0"/>
                                          </p:val>
                                        </p:tav>
                                        <p:tav tm="100000">
                                          <p:val>
                                            <p:strVal val="#ppt_h"/>
                                          </p:val>
                                        </p:tav>
                                      </p:tavLst>
                                    </p:anim>
                                    <p:anim calcmode="lin" valueType="num">
                                      <p:cBhvr>
                                        <p:cTn id="22" dur="500" fill="hold"/>
                                        <p:tgtEl>
                                          <p:spTgt spid="7169"/>
                                        </p:tgtEl>
                                        <p:attrNameLst>
                                          <p:attrName>style.rotation</p:attrName>
                                        </p:attrNameLst>
                                      </p:cBhvr>
                                      <p:tavLst>
                                        <p:tav tm="0">
                                          <p:val>
                                            <p:fltVal val="360"/>
                                          </p:val>
                                        </p:tav>
                                        <p:tav tm="100000">
                                          <p:val>
                                            <p:fltVal val="0"/>
                                          </p:val>
                                        </p:tav>
                                      </p:tavLst>
                                    </p:anim>
                                    <p:animEffect transition="in" filter="fade">
                                      <p:cBhvr>
                                        <p:cTn id="23" dur="500"/>
                                        <p:tgtEl>
                                          <p:spTgt spid="7169"/>
                                        </p:tgtEl>
                                      </p:cBhvr>
                                    </p:animEffect>
                                  </p:childTnLst>
                                </p:cTn>
                              </p:par>
                            </p:childTnLst>
                          </p:cTn>
                        </p:par>
                        <p:par>
                          <p:cTn id="24" fill="hold">
                            <p:stCondLst>
                              <p:cond delay="8000"/>
                            </p:stCondLst>
                            <p:childTnLst>
                              <p:par>
                                <p:cTn id="25" presetID="25" presetClass="entr" presetSubtype="0" fill="hold" grpId="0" nodeType="afterEffect">
                                  <p:stCondLst>
                                    <p:cond delay="0"/>
                                  </p:stCondLst>
                                  <p:iterate type="wd">
                                    <p:tmPct val="10000"/>
                                  </p:iterate>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par>
                          <p:cTn id="35" fill="hold">
                            <p:stCondLst>
                              <p:cond delay="11400"/>
                            </p:stCondLst>
                            <p:childTnLst>
                              <p:par>
                                <p:cTn id="36" presetID="47" presetClass="entr" presetSubtype="0" fill="hold" nodeType="afterEffect">
                                  <p:stCondLst>
                                    <p:cond delay="0"/>
                                  </p:stCondLst>
                                  <p:childTnLst>
                                    <p:set>
                                      <p:cBhvr>
                                        <p:cTn id="37" dur="1" fill="hold">
                                          <p:stCondLst>
                                            <p:cond delay="0"/>
                                          </p:stCondLst>
                                        </p:cTn>
                                        <p:tgtEl>
                                          <p:spTgt spid="7171"/>
                                        </p:tgtEl>
                                        <p:attrNameLst>
                                          <p:attrName>style.visibility</p:attrName>
                                        </p:attrNameLst>
                                      </p:cBhvr>
                                      <p:to>
                                        <p:strVal val="visible"/>
                                      </p:to>
                                    </p:set>
                                    <p:animEffect transition="in" filter="fade">
                                      <p:cBhvr>
                                        <p:cTn id="38" dur="1000"/>
                                        <p:tgtEl>
                                          <p:spTgt spid="7171"/>
                                        </p:tgtEl>
                                      </p:cBhvr>
                                    </p:animEffect>
                                    <p:anim calcmode="lin" valueType="num">
                                      <p:cBhvr>
                                        <p:cTn id="39" dur="1000" fill="hold"/>
                                        <p:tgtEl>
                                          <p:spTgt spid="7171"/>
                                        </p:tgtEl>
                                        <p:attrNameLst>
                                          <p:attrName>ppt_x</p:attrName>
                                        </p:attrNameLst>
                                      </p:cBhvr>
                                      <p:tavLst>
                                        <p:tav tm="0">
                                          <p:val>
                                            <p:strVal val="#ppt_x"/>
                                          </p:val>
                                        </p:tav>
                                        <p:tav tm="100000">
                                          <p:val>
                                            <p:strVal val="#ppt_x"/>
                                          </p:val>
                                        </p:tav>
                                      </p:tavLst>
                                    </p:anim>
                                    <p:anim calcmode="lin" valueType="num">
                                      <p:cBhvr>
                                        <p:cTn id="40" dur="1000" fill="hold"/>
                                        <p:tgtEl>
                                          <p:spTgt spid="7171"/>
                                        </p:tgtEl>
                                        <p:attrNameLst>
                                          <p:attrName>ppt_y</p:attrName>
                                        </p:attrNameLst>
                                      </p:cBhvr>
                                      <p:tavLst>
                                        <p:tav tm="0">
                                          <p:val>
                                            <p:strVal val="#ppt_y-.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800" decel="100000"/>
                                        <p:tgtEl>
                                          <p:spTgt spid="7"/>
                                        </p:tgtEl>
                                      </p:cBhvr>
                                    </p:animEffect>
                                    <p:anim calcmode="lin" valueType="num">
                                      <p:cBhvr>
                                        <p:cTn id="44" dur="800" decel="100000" fill="hold"/>
                                        <p:tgtEl>
                                          <p:spTgt spid="7"/>
                                        </p:tgtEl>
                                        <p:attrNameLst>
                                          <p:attrName>style.rotation</p:attrName>
                                        </p:attrNameLst>
                                      </p:cBhvr>
                                      <p:tavLst>
                                        <p:tav tm="0">
                                          <p:val>
                                            <p:fltVal val="-90"/>
                                          </p:val>
                                        </p:tav>
                                        <p:tav tm="100000">
                                          <p:val>
                                            <p:fltVal val="0"/>
                                          </p:val>
                                        </p:tav>
                                      </p:tavLst>
                                    </p:anim>
                                    <p:anim calcmode="lin" valueType="num">
                                      <p:cBhvr>
                                        <p:cTn id="45" dur="800" decel="100000" fill="hold"/>
                                        <p:tgtEl>
                                          <p:spTgt spid="7"/>
                                        </p:tgtEl>
                                        <p:attrNameLst>
                                          <p:attrName>ppt_x</p:attrName>
                                        </p:attrNameLst>
                                      </p:cBhvr>
                                      <p:tavLst>
                                        <p:tav tm="0">
                                          <p:val>
                                            <p:strVal val="#ppt_x+0.4"/>
                                          </p:val>
                                        </p:tav>
                                        <p:tav tm="100000">
                                          <p:val>
                                            <p:strVal val="#ppt_x-0.05"/>
                                          </p:val>
                                        </p:tav>
                                      </p:tavLst>
                                    </p:anim>
                                    <p:anim calcmode="lin" valueType="num">
                                      <p:cBhvr>
                                        <p:cTn id="46" dur="800" decel="100000" fill="hold"/>
                                        <p:tgtEl>
                                          <p:spTgt spid="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6" descr="condu1ction"/>
          <p:cNvPicPr>
            <a:picLocks noChangeAspect="1" noChangeArrowheads="1" noCrop="1"/>
          </p:cNvPicPr>
          <p:nvPr/>
        </p:nvPicPr>
        <p:blipFill>
          <a:blip r:embed="rId3" cstate="print"/>
          <a:srcRect/>
          <a:stretch>
            <a:fillRect/>
          </a:stretch>
        </p:blipFill>
        <p:spPr bwMode="auto">
          <a:xfrm>
            <a:off x="428596" y="1643050"/>
            <a:ext cx="6624736" cy="4221088"/>
          </a:xfrm>
          <a:prstGeom prst="rect">
            <a:avLst/>
          </a:prstGeom>
          <a:noFill/>
        </p:spPr>
      </p:pic>
      <p:sp>
        <p:nvSpPr>
          <p:cNvPr id="85" name="مستطيل 84"/>
          <p:cNvSpPr/>
          <p:nvPr/>
        </p:nvSpPr>
        <p:spPr>
          <a:xfrm>
            <a:off x="571472" y="571480"/>
            <a:ext cx="6357982" cy="584775"/>
          </a:xfrm>
          <a:prstGeom prst="rect">
            <a:avLst/>
          </a:prstGeom>
        </p:spPr>
        <p:txBody>
          <a:bodyPr wrap="square">
            <a:spAutoFit/>
          </a:bodyPr>
          <a:lstStyle/>
          <a:p>
            <a:pPr algn="ctr"/>
            <a:r>
              <a:rPr lang="ar-SA" sz="3200" dirty="0" smtClean="0">
                <a:ln>
                  <a:solidFill>
                    <a:srgbClr val="C00000"/>
                  </a:solidFill>
                </a:ln>
                <a:solidFill>
                  <a:schemeClr val="tx2">
                    <a:lumMod val="60000"/>
                    <a:lumOff val="40000"/>
                  </a:schemeClr>
                </a:solidFill>
                <a:cs typeface="PT Bold Heading" pitchFamily="2" charset="-78"/>
              </a:rPr>
              <a:t>كيف تتمدد المواد الصلبة بالتسخين</a:t>
            </a:r>
            <a:endParaRPr lang="ar-SA" sz="3200" dirty="0">
              <a:ln>
                <a:solidFill>
                  <a:srgbClr val="C00000"/>
                </a:solidFill>
              </a:ln>
              <a:solidFill>
                <a:schemeClr val="tx2">
                  <a:lumMod val="60000"/>
                  <a:lumOff val="40000"/>
                </a:schemeClr>
              </a:solidFill>
              <a:cs typeface="PT Bold Heading" pitchFamily="2" charset="-78"/>
            </a:endParaRPr>
          </a:p>
        </p:txBody>
      </p:sp>
    </p:spTree>
  </p:cSld>
  <p:clrMapOvr>
    <a:masterClrMapping/>
  </p:clrMapOvr>
  <p:transition spd="slow">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مستطيل 6"/>
          <p:cNvSpPr/>
          <p:nvPr/>
        </p:nvSpPr>
        <p:spPr>
          <a:xfrm>
            <a:off x="500034" y="3286124"/>
            <a:ext cx="8286776" cy="3308598"/>
          </a:xfrm>
          <a:prstGeom prst="rect">
            <a:avLst/>
          </a:prstGeom>
        </p:spPr>
        <p:txBody>
          <a:bodyPr wrap="square">
            <a:spAutoFit/>
          </a:bodyPr>
          <a:lstStyle/>
          <a:p>
            <a:pPr algn="justLow"/>
            <a:r>
              <a:rPr lang="ar-SA" sz="2100" dirty="0" smtClean="0">
                <a:solidFill>
                  <a:srgbClr val="0070C0"/>
                </a:solidFill>
                <a:cs typeface="PT Bold Heading" pitchFamily="2" charset="-78"/>
              </a:rPr>
              <a:t>1- غير قابل للانضغاط : </a:t>
            </a:r>
            <a:r>
              <a:rPr lang="ar-SA" sz="2100" dirty="0" smtClean="0">
                <a:cs typeface="PT Bold Heading" pitchFamily="2" charset="-78"/>
              </a:rPr>
              <a:t>أي أن حجمه لا يتغير إذا بقي تحت درجة حرارة وضغط ثابتين, وبما أن حجمه ثابت فإن كثافته لا تتغير.</a:t>
            </a:r>
          </a:p>
          <a:p>
            <a:pPr algn="justLow"/>
            <a:endParaRPr lang="ar-SA" sz="500" dirty="0" smtClean="0">
              <a:solidFill>
                <a:srgbClr val="0070C0"/>
              </a:solidFill>
              <a:cs typeface="PT Bold Heading" pitchFamily="2" charset="-78"/>
            </a:endParaRPr>
          </a:p>
          <a:p>
            <a:pPr algn="justLow"/>
            <a:r>
              <a:rPr lang="ar-SA" sz="2100" dirty="0" smtClean="0">
                <a:solidFill>
                  <a:srgbClr val="0070C0"/>
                </a:solidFill>
                <a:cs typeface="PT Bold Heading" pitchFamily="2" charset="-78"/>
              </a:rPr>
              <a:t>2- عديم اللزوجة : </a:t>
            </a:r>
            <a:r>
              <a:rPr lang="ar-SA" sz="2100" dirty="0" smtClean="0">
                <a:cs typeface="PT Bold Heading" pitchFamily="2" charset="-78"/>
              </a:rPr>
              <a:t>أي تنعدم قوى الاحتكاك بين طبقاتها أثناء الجريان.</a:t>
            </a:r>
          </a:p>
          <a:p>
            <a:pPr algn="justLow"/>
            <a:endParaRPr lang="ar-SA" sz="500" dirty="0" smtClean="0">
              <a:solidFill>
                <a:srgbClr val="0070C0"/>
              </a:solidFill>
              <a:cs typeface="PT Bold Heading" pitchFamily="2" charset="-78"/>
            </a:endParaRPr>
          </a:p>
          <a:p>
            <a:pPr algn="justLow"/>
            <a:r>
              <a:rPr lang="ar-SA" sz="2100" dirty="0" smtClean="0">
                <a:solidFill>
                  <a:srgbClr val="0070C0"/>
                </a:solidFill>
                <a:cs typeface="PT Bold Heading" pitchFamily="2" charset="-78"/>
              </a:rPr>
              <a:t>3- جريانها منتظم : </a:t>
            </a:r>
            <a:r>
              <a:rPr lang="ar-SA" sz="2100" dirty="0" smtClean="0">
                <a:cs typeface="PT Bold Heading" pitchFamily="2" charset="-78"/>
              </a:rPr>
              <a:t>أي أن سرعة جزيئات المائع عند نقطة معينة ثابتة مع الزمن, وتختلف السرعة من نقطة إلى أخرى, وتتم حركة كل جزء من أجزاء المائع على طول خط ثابت لا يتغير بتغير شكل المجرى يسمى خط الانسياب.</a:t>
            </a:r>
          </a:p>
          <a:p>
            <a:pPr algn="justLow"/>
            <a:r>
              <a:rPr lang="ar-SA" sz="500" dirty="0" smtClean="0">
                <a:cs typeface="PT Bold Heading" pitchFamily="2" charset="-78"/>
              </a:rPr>
              <a:t/>
            </a:r>
            <a:br>
              <a:rPr lang="ar-SA" sz="500" dirty="0" smtClean="0">
                <a:cs typeface="PT Bold Heading" pitchFamily="2" charset="-78"/>
              </a:rPr>
            </a:br>
            <a:r>
              <a:rPr lang="ar-SA" sz="2100" dirty="0" smtClean="0">
                <a:solidFill>
                  <a:srgbClr val="0070C0"/>
                </a:solidFill>
                <a:cs typeface="PT Bold Heading" pitchFamily="2" charset="-78"/>
              </a:rPr>
              <a:t>4- جريانه غير دوراني : </a:t>
            </a:r>
            <a:r>
              <a:rPr lang="ar-SA" sz="2100" dirty="0" smtClean="0">
                <a:cs typeface="PT Bold Heading" pitchFamily="2" charset="-78"/>
              </a:rPr>
              <a:t>أي أن أجزاء المائع ليس لها عزم دوراني حول النقطة التي تمر فيها, وللتأكد من ذلك ضع عجلة خفيفة قابلة للدوران حول محور في مجرى المائع.</a:t>
            </a:r>
          </a:p>
          <a:p>
            <a:pPr algn="justLow"/>
            <a:endParaRPr lang="ar-SA" sz="500" dirty="0" smtClean="0">
              <a:solidFill>
                <a:srgbClr val="0070C0"/>
              </a:solidFill>
              <a:cs typeface="PT Bold Heading" pitchFamily="2" charset="-78"/>
            </a:endParaRPr>
          </a:p>
          <a:p>
            <a:pPr algn="justLow"/>
            <a:r>
              <a:rPr lang="ar-SA" sz="2100" dirty="0" smtClean="0">
                <a:solidFill>
                  <a:srgbClr val="0070C0"/>
                </a:solidFill>
                <a:cs typeface="PT Bold Heading" pitchFamily="2" charset="-78"/>
              </a:rPr>
              <a:t>5-  لا تشغل حيزا : </a:t>
            </a:r>
            <a:r>
              <a:rPr lang="ar-SA" sz="2100" dirty="0" smtClean="0">
                <a:solidFill>
                  <a:schemeClr val="tx1">
                    <a:lumMod val="95000"/>
                    <a:lumOff val="5000"/>
                  </a:schemeClr>
                </a:solidFill>
                <a:cs typeface="PT Bold Heading" pitchFamily="2" charset="-78"/>
              </a:rPr>
              <a:t>ليس لها قوى تجاذب تربطها بعضها مع بعض .</a:t>
            </a:r>
            <a:endParaRPr lang="ar-SA" sz="2100" dirty="0">
              <a:cs typeface="PT Bold Heading" pitchFamily="2" charset="-78"/>
            </a:endParaRPr>
          </a:p>
        </p:txBody>
      </p:sp>
      <p:pic>
        <p:nvPicPr>
          <p:cNvPr id="43010" name="Picture 2" descr="http://2.bp.blogspot.com/_uiEC32z6ZC4/S9XdrewBUQI/AAAAAAAAAAU/FMqrGsM0IXI/s1600/untitled.bmp"/>
          <p:cNvPicPr>
            <a:picLocks noChangeAspect="1" noChangeArrowheads="1"/>
          </p:cNvPicPr>
          <p:nvPr/>
        </p:nvPicPr>
        <p:blipFill>
          <a:blip r:embed="rId3"/>
          <a:srcRect/>
          <a:stretch>
            <a:fillRect/>
          </a:stretch>
        </p:blipFill>
        <p:spPr bwMode="auto">
          <a:xfrm>
            <a:off x="1071538" y="1857364"/>
            <a:ext cx="2857520" cy="1331205"/>
          </a:xfrm>
          <a:prstGeom prst="rect">
            <a:avLst/>
          </a:prstGeom>
          <a:noFill/>
        </p:spPr>
      </p:pic>
      <p:sp>
        <p:nvSpPr>
          <p:cNvPr id="12" name="مستطيل 11"/>
          <p:cNvSpPr/>
          <p:nvPr/>
        </p:nvSpPr>
        <p:spPr>
          <a:xfrm>
            <a:off x="642910" y="1142984"/>
            <a:ext cx="3017173" cy="523220"/>
          </a:xfrm>
          <a:prstGeom prst="rect">
            <a:avLst/>
          </a:prstGeom>
        </p:spPr>
        <p:txBody>
          <a:bodyPr wrap="none">
            <a:spAutoFit/>
          </a:bodyPr>
          <a:lstStyle/>
          <a:p>
            <a:pPr algn="justLow"/>
            <a:r>
              <a:rPr lang="ar-SA" sz="2800" dirty="0" smtClean="0">
                <a:solidFill>
                  <a:srgbClr val="C00000"/>
                </a:solidFill>
                <a:cs typeface="PT Bold Heading" pitchFamily="2" charset="-78"/>
              </a:rPr>
              <a:t>خصائص المائع المثالي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650"/>
                            </p:stCondLst>
                            <p:childTnLst>
                              <p:par>
                                <p:cTn id="12" presetID="49" presetClass="entr" presetSubtype="0" decel="100000"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par>
                                <p:cTn id="18" presetID="9" presetClass="entr" presetSubtype="0" fill="hold" nodeType="withEffect">
                                  <p:stCondLst>
                                    <p:cond delay="3500"/>
                                  </p:stCondLst>
                                  <p:childTnLst>
                                    <p:set>
                                      <p:cBhvr>
                                        <p:cTn id="19" dur="1" fill="hold">
                                          <p:stCondLst>
                                            <p:cond delay="0"/>
                                          </p:stCondLst>
                                        </p:cTn>
                                        <p:tgtEl>
                                          <p:spTgt spid="43010"/>
                                        </p:tgtEl>
                                        <p:attrNameLst>
                                          <p:attrName>style.visibility</p:attrName>
                                        </p:attrNameLst>
                                      </p:cBhvr>
                                      <p:to>
                                        <p:strVal val="visible"/>
                                      </p:to>
                                    </p:set>
                                    <p:animEffect transition="in" filter="dissolve">
                                      <p:cBhvr>
                                        <p:cTn id="20"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مدد الأجسام الصلبة بالحرارة - YouTube.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مستطيل 165"/>
          <p:cNvSpPr/>
          <p:nvPr/>
        </p:nvSpPr>
        <p:spPr>
          <a:xfrm>
            <a:off x="714348" y="285728"/>
            <a:ext cx="5961844" cy="1200329"/>
          </a:xfrm>
          <a:prstGeom prst="rect">
            <a:avLst/>
          </a:prstGeom>
        </p:spPr>
        <p:txBody>
          <a:bodyPr wrap="square">
            <a:spAutoFit/>
          </a:bodyPr>
          <a:lstStyle/>
          <a:p>
            <a:pPr algn="ctr"/>
            <a:r>
              <a:rPr lang="ar-SA" sz="3600" dirty="0" smtClean="0">
                <a:solidFill>
                  <a:schemeClr val="accent6">
                    <a:lumMod val="50000"/>
                  </a:schemeClr>
                </a:solidFill>
                <a:cs typeface="PT Bold Heading" pitchFamily="2" charset="-78"/>
              </a:rPr>
              <a:t>العوامل المؤثرة في مقدار تمدد الأجسام الصلبة</a:t>
            </a:r>
            <a:endParaRPr lang="ar-SA" sz="3600" dirty="0">
              <a:solidFill>
                <a:schemeClr val="accent6">
                  <a:lumMod val="50000"/>
                </a:schemeClr>
              </a:solidFill>
              <a:cs typeface="PT Bold Heading" pitchFamily="2" charset="-78"/>
            </a:endParaRPr>
          </a:p>
        </p:txBody>
      </p:sp>
      <p:sp>
        <p:nvSpPr>
          <p:cNvPr id="167" name="Rectangle 4"/>
          <p:cNvSpPr>
            <a:spLocks noChangeArrowheads="1"/>
          </p:cNvSpPr>
          <p:nvPr/>
        </p:nvSpPr>
        <p:spPr bwMode="auto">
          <a:xfrm>
            <a:off x="357158" y="1928802"/>
            <a:ext cx="7010400" cy="461665"/>
          </a:xfrm>
          <a:prstGeom prst="rect">
            <a:avLst/>
          </a:prstGeom>
          <a:noFill/>
          <a:ln w="9525">
            <a:noFill/>
            <a:miter lim="800000"/>
            <a:headEnd/>
            <a:tailEnd/>
          </a:ln>
        </p:spPr>
        <p:txBody>
          <a:bodyPr anchor="ctr">
            <a:spAutoFit/>
          </a:bodyPr>
          <a:lstStyle/>
          <a:p>
            <a:r>
              <a:rPr lang="ar-SA" sz="2400" dirty="0" smtClean="0">
                <a:cs typeface="PT Bold Heading" pitchFamily="2" charset="-78"/>
              </a:rPr>
              <a:t>* تغير درجة الحرارة والتناسب طردي .</a:t>
            </a:r>
            <a:endParaRPr lang="ar-SA" sz="2400" dirty="0">
              <a:solidFill>
                <a:schemeClr val="tx1">
                  <a:lumMod val="95000"/>
                  <a:lumOff val="5000"/>
                </a:schemeClr>
              </a:solidFill>
              <a:cs typeface="PT Bold Heading" pitchFamily="2" charset="-78"/>
            </a:endParaRPr>
          </a:p>
        </p:txBody>
      </p:sp>
      <p:sp>
        <p:nvSpPr>
          <p:cNvPr id="168" name="Rectangle 4"/>
          <p:cNvSpPr>
            <a:spLocks noChangeArrowheads="1"/>
          </p:cNvSpPr>
          <p:nvPr/>
        </p:nvSpPr>
        <p:spPr bwMode="auto">
          <a:xfrm>
            <a:off x="357158" y="2643182"/>
            <a:ext cx="7010400" cy="461665"/>
          </a:xfrm>
          <a:prstGeom prst="rect">
            <a:avLst/>
          </a:prstGeom>
          <a:noFill/>
          <a:ln w="9525">
            <a:noFill/>
            <a:miter lim="800000"/>
            <a:headEnd/>
            <a:tailEnd/>
          </a:ln>
        </p:spPr>
        <p:txBody>
          <a:bodyPr anchor="ctr">
            <a:spAutoFit/>
          </a:bodyPr>
          <a:lstStyle/>
          <a:p>
            <a:r>
              <a:rPr lang="ar-SA" sz="2400" dirty="0" smtClean="0">
                <a:cs typeface="PT Bold Heading" pitchFamily="2" charset="-78"/>
              </a:rPr>
              <a:t>* طول الجسم والتناسب طردي .</a:t>
            </a:r>
            <a:endParaRPr lang="ar-SA" sz="2400" dirty="0">
              <a:solidFill>
                <a:schemeClr val="tx1">
                  <a:lumMod val="95000"/>
                  <a:lumOff val="5000"/>
                </a:schemeClr>
              </a:solidFill>
              <a:cs typeface="PT Bold Heading" pitchFamily="2" charset="-78"/>
            </a:endParaRPr>
          </a:p>
        </p:txBody>
      </p:sp>
      <p:sp>
        <p:nvSpPr>
          <p:cNvPr id="169" name="Rectangle 4"/>
          <p:cNvSpPr>
            <a:spLocks noChangeArrowheads="1"/>
          </p:cNvSpPr>
          <p:nvPr/>
        </p:nvSpPr>
        <p:spPr bwMode="auto">
          <a:xfrm>
            <a:off x="347682" y="3429000"/>
            <a:ext cx="7010400" cy="461665"/>
          </a:xfrm>
          <a:prstGeom prst="rect">
            <a:avLst/>
          </a:prstGeom>
          <a:noFill/>
          <a:ln w="9525">
            <a:noFill/>
            <a:miter lim="800000"/>
            <a:headEnd/>
            <a:tailEnd/>
          </a:ln>
        </p:spPr>
        <p:txBody>
          <a:bodyPr anchor="ctr">
            <a:spAutoFit/>
          </a:bodyPr>
          <a:lstStyle/>
          <a:p>
            <a:r>
              <a:rPr lang="ar-SA" sz="2400" dirty="0" smtClean="0">
                <a:cs typeface="PT Bold Heading" pitchFamily="2" charset="-78"/>
              </a:rPr>
              <a:t>*  نوع مادة الجسم ويسمى معامل التمدد الطولي .</a:t>
            </a:r>
            <a:endParaRPr lang="ar-SA" sz="2400" dirty="0">
              <a:solidFill>
                <a:schemeClr val="tx1">
                  <a:lumMod val="95000"/>
                  <a:lumOff val="5000"/>
                </a:schemeClr>
              </a:solidFill>
              <a:cs typeface="PT Bold Heading" pitchFamily="2" charset="-78"/>
            </a:endParaRPr>
          </a:p>
        </p:txBody>
      </p:sp>
      <p:pic>
        <p:nvPicPr>
          <p:cNvPr id="88" name="صورة 87" descr="تأثير الطاقة الحرارية في الأجسام تمددا وتقلصا04.jpg"/>
          <p:cNvPicPr>
            <a:picLocks noChangeAspect="1"/>
          </p:cNvPicPr>
          <p:nvPr/>
        </p:nvPicPr>
        <p:blipFill>
          <a:blip r:embed="rId3">
            <a:clrChange>
              <a:clrFrom>
                <a:srgbClr val="FFFFFF"/>
              </a:clrFrom>
              <a:clrTo>
                <a:srgbClr val="FFFFFF">
                  <a:alpha val="0"/>
                </a:srgbClr>
              </a:clrTo>
            </a:clrChange>
          </a:blip>
          <a:stretch>
            <a:fillRect/>
          </a:stretch>
        </p:blipFill>
        <p:spPr>
          <a:xfrm>
            <a:off x="785786" y="4286256"/>
            <a:ext cx="6072230" cy="2160293"/>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6"/>
                                        </p:tgtEl>
                                        <p:attrNameLst>
                                          <p:attrName>ppt_y</p:attrName>
                                        </p:attrNameLst>
                                      </p:cBhvr>
                                      <p:tavLst>
                                        <p:tav tm="0">
                                          <p:val>
                                            <p:strVal val="#ppt_y"/>
                                          </p:val>
                                        </p:tav>
                                        <p:tav tm="100000">
                                          <p:val>
                                            <p:strVal val="#ppt_y"/>
                                          </p:val>
                                        </p:tav>
                                      </p:tavLst>
                                    </p:anim>
                                    <p:anim calcmode="lin" valueType="num">
                                      <p:cBhvr>
                                        <p:cTn id="9" dur="500" fill="hold"/>
                                        <p:tgtEl>
                                          <p:spTgt spid="1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6"/>
                                        </p:tgtEl>
                                      </p:cBhvr>
                                    </p:animEffect>
                                  </p:childTnLst>
                                </p:cTn>
                              </p:par>
                            </p:childTnLst>
                          </p:cTn>
                        </p:par>
                        <p:par>
                          <p:cTn id="12" fill="hold">
                            <p:stCondLst>
                              <p:cond delay="500"/>
                            </p:stCondLst>
                            <p:childTnLst>
                              <p:par>
                                <p:cTn id="13" presetID="16" presetClass="entr" presetSubtype="26" fill="hold" grpId="0" nodeType="after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barn(inHorizontal)">
                                      <p:cBhvr>
                                        <p:cTn id="15" dur="500"/>
                                        <p:tgtEl>
                                          <p:spTgt spid="167"/>
                                        </p:tgtEl>
                                      </p:cBhvr>
                                    </p:animEffect>
                                  </p:childTnLst>
                                </p:cTn>
                              </p:par>
                            </p:childTnLst>
                          </p:cTn>
                        </p:par>
                        <p:par>
                          <p:cTn id="16" fill="hold">
                            <p:stCondLst>
                              <p:cond delay="1000"/>
                            </p:stCondLst>
                            <p:childTnLst>
                              <p:par>
                                <p:cTn id="17" presetID="16" presetClass="entr" presetSubtype="26" fill="hold" grpId="0" nodeType="after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barn(inHorizontal)">
                                      <p:cBhvr>
                                        <p:cTn id="19" dur="500"/>
                                        <p:tgtEl>
                                          <p:spTgt spid="168"/>
                                        </p:tgtEl>
                                      </p:cBhvr>
                                    </p:animEffect>
                                  </p:childTnLst>
                                </p:cTn>
                              </p:par>
                            </p:childTnLst>
                          </p:cTn>
                        </p:par>
                        <p:par>
                          <p:cTn id="20" fill="hold">
                            <p:stCondLst>
                              <p:cond delay="1500"/>
                            </p:stCondLst>
                            <p:childTnLst>
                              <p:par>
                                <p:cTn id="21" presetID="16" presetClass="entr" presetSubtype="26" fill="hold" grpId="0" nodeType="after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barn(inHorizontal)">
                                      <p:cBhvr>
                                        <p:cTn id="23"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autoUpdateAnimBg="0"/>
      <p:bldP spid="168" grpId="0" autoUpdateAnimBg="0"/>
      <p:bldP spid="169"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يل 1"/>
          <p:cNvSpPr/>
          <p:nvPr/>
        </p:nvSpPr>
        <p:spPr>
          <a:xfrm>
            <a:off x="3428992" y="142852"/>
            <a:ext cx="4882262" cy="584775"/>
          </a:xfrm>
          <a:prstGeom prst="rect">
            <a:avLst/>
          </a:prstGeom>
        </p:spPr>
        <p:txBody>
          <a:bodyPr wrap="square">
            <a:spAutoFit/>
          </a:bodyPr>
          <a:lstStyle/>
          <a:p>
            <a:r>
              <a:rPr lang="ar-SA" sz="3200" dirty="0" smtClean="0">
                <a:solidFill>
                  <a:schemeClr val="accent5">
                    <a:lumMod val="75000"/>
                  </a:schemeClr>
                </a:solidFill>
                <a:cs typeface="PT Bold Heading" pitchFamily="2" charset="-78"/>
              </a:rPr>
              <a:t>معامل التمدد الطولي:</a:t>
            </a:r>
            <a:endParaRPr lang="ar-SA" sz="3200" dirty="0">
              <a:solidFill>
                <a:schemeClr val="accent5">
                  <a:lumMod val="75000"/>
                </a:schemeClr>
              </a:solidFill>
              <a:cs typeface="PT Bold Heading" pitchFamily="2" charset="-78"/>
            </a:endParaRPr>
          </a:p>
        </p:txBody>
      </p:sp>
      <p:sp>
        <p:nvSpPr>
          <p:cNvPr id="3" name="Rectangle 4"/>
          <p:cNvSpPr>
            <a:spLocks noChangeArrowheads="1"/>
          </p:cNvSpPr>
          <p:nvPr/>
        </p:nvSpPr>
        <p:spPr bwMode="auto">
          <a:xfrm>
            <a:off x="1000100" y="1643050"/>
            <a:ext cx="7010400" cy="769441"/>
          </a:xfrm>
          <a:prstGeom prst="rect">
            <a:avLst/>
          </a:prstGeom>
          <a:noFill/>
          <a:ln w="9525">
            <a:noFill/>
            <a:miter lim="800000"/>
            <a:headEnd/>
            <a:tailEnd/>
          </a:ln>
        </p:spPr>
        <p:txBody>
          <a:bodyPr anchor="ctr">
            <a:spAutoFit/>
          </a:bodyPr>
          <a:lstStyle/>
          <a:p>
            <a:pPr algn="justLow"/>
            <a:r>
              <a:rPr lang="ar-SA" sz="2200" dirty="0" smtClean="0">
                <a:cs typeface="PT Bold Heading" pitchFamily="2" charset="-78"/>
              </a:rPr>
              <a:t> يساوي التغير في الطول مقسوما على الطول الأصلي والتغير في درجة الحرارة .</a:t>
            </a:r>
            <a:endParaRPr lang="ar-SA" sz="2200" dirty="0">
              <a:solidFill>
                <a:schemeClr val="tx1">
                  <a:lumMod val="95000"/>
                  <a:lumOff val="5000"/>
                </a:schemeClr>
              </a:solidFill>
              <a:cs typeface="PT Bold Heading" pitchFamily="2" charset="-78"/>
            </a:endParaRPr>
          </a:p>
        </p:txBody>
      </p:sp>
      <p:sp>
        <p:nvSpPr>
          <p:cNvPr id="4" name="Rectangle 4"/>
          <p:cNvSpPr>
            <a:spLocks noChangeArrowheads="1"/>
          </p:cNvSpPr>
          <p:nvPr/>
        </p:nvSpPr>
        <p:spPr bwMode="auto">
          <a:xfrm>
            <a:off x="3143240" y="857232"/>
            <a:ext cx="2867028" cy="584775"/>
          </a:xfrm>
          <a:prstGeom prst="rect">
            <a:avLst/>
          </a:prstGeom>
          <a:solidFill>
            <a:srgbClr val="FFFFCC"/>
          </a:solidFill>
          <a:ln w="9525">
            <a:noFill/>
            <a:miter lim="800000"/>
            <a:headEnd/>
            <a:tailEnd/>
          </a:ln>
        </p:spPr>
        <p:txBody>
          <a:bodyPr wrap="square" anchor="ctr">
            <a:spAutoFit/>
          </a:bodyPr>
          <a:lstStyle/>
          <a:p>
            <a:r>
              <a:rPr lang="ar-SA" sz="2000" b="1" dirty="0" smtClean="0">
                <a:cs typeface="Simplified Arabic" pitchFamily="18" charset="-78"/>
              </a:rPr>
              <a:t> </a:t>
            </a:r>
            <a:r>
              <a:rPr lang="en-US" sz="3200" b="1" dirty="0" smtClean="0">
                <a:solidFill>
                  <a:srgbClr val="FF0000"/>
                </a:solidFill>
                <a:cs typeface="Simplified Arabic" pitchFamily="18" charset="-78"/>
              </a:rPr>
              <a:t>α = ∆L / L</a:t>
            </a:r>
            <a:r>
              <a:rPr lang="en-US" sz="2000" b="1" dirty="0" smtClean="0">
                <a:solidFill>
                  <a:srgbClr val="FF0000"/>
                </a:solidFill>
                <a:cs typeface="Simplified Arabic" pitchFamily="18" charset="-78"/>
              </a:rPr>
              <a:t>1</a:t>
            </a:r>
            <a:r>
              <a:rPr lang="en-US" sz="3200" b="1" dirty="0" smtClean="0">
                <a:solidFill>
                  <a:srgbClr val="FF0000"/>
                </a:solidFill>
                <a:cs typeface="Simplified Arabic" pitchFamily="18" charset="-78"/>
              </a:rPr>
              <a:t> ∆T</a:t>
            </a:r>
            <a:endParaRPr lang="ar-SA" sz="1600" b="1" dirty="0">
              <a:solidFill>
                <a:schemeClr val="tx1">
                  <a:lumMod val="95000"/>
                  <a:lumOff val="5000"/>
                </a:schemeClr>
              </a:solidFill>
              <a:cs typeface="Simplified Arabic" pitchFamily="18" charset="-78"/>
            </a:endParaRPr>
          </a:p>
        </p:txBody>
      </p:sp>
      <p:sp>
        <p:nvSpPr>
          <p:cNvPr id="5" name="Rectangle 4"/>
          <p:cNvSpPr>
            <a:spLocks noChangeArrowheads="1"/>
          </p:cNvSpPr>
          <p:nvPr/>
        </p:nvSpPr>
        <p:spPr bwMode="auto">
          <a:xfrm>
            <a:off x="1000100" y="2500306"/>
            <a:ext cx="7010400" cy="430887"/>
          </a:xfrm>
          <a:prstGeom prst="rect">
            <a:avLst/>
          </a:prstGeom>
          <a:noFill/>
          <a:ln w="9525">
            <a:noFill/>
            <a:miter lim="800000"/>
            <a:headEnd/>
            <a:tailEnd/>
          </a:ln>
        </p:spPr>
        <p:txBody>
          <a:bodyPr anchor="ctr">
            <a:spAutoFit/>
          </a:bodyPr>
          <a:lstStyle/>
          <a:p>
            <a:pPr algn="justLow"/>
            <a:r>
              <a:rPr lang="ar-SA" sz="2200" dirty="0" smtClean="0">
                <a:cs typeface="PT Bold Heading" pitchFamily="2" charset="-78"/>
              </a:rPr>
              <a:t>* ووحدة القياس </a:t>
            </a:r>
            <a:r>
              <a:rPr lang="en-US" sz="2200" b="1" dirty="0" smtClean="0">
                <a:solidFill>
                  <a:srgbClr val="C00000"/>
                </a:solidFill>
                <a:cs typeface="PT Bold Heading" pitchFamily="2" charset="-78"/>
              </a:rPr>
              <a:t>1/ C</a:t>
            </a:r>
            <a:endParaRPr lang="ar-SA" sz="2200" b="1" dirty="0">
              <a:solidFill>
                <a:srgbClr val="C00000"/>
              </a:solidFill>
              <a:cs typeface="PT Bold Heading" pitchFamily="2" charset="-78"/>
            </a:endParaRPr>
          </a:p>
        </p:txBody>
      </p:sp>
      <p:sp>
        <p:nvSpPr>
          <p:cNvPr id="6" name="مستطيل 5"/>
          <p:cNvSpPr/>
          <p:nvPr/>
        </p:nvSpPr>
        <p:spPr>
          <a:xfrm>
            <a:off x="4429124" y="3143248"/>
            <a:ext cx="3882130" cy="584775"/>
          </a:xfrm>
          <a:prstGeom prst="rect">
            <a:avLst/>
          </a:prstGeom>
        </p:spPr>
        <p:txBody>
          <a:bodyPr wrap="square">
            <a:spAutoFit/>
          </a:bodyPr>
          <a:lstStyle/>
          <a:p>
            <a:r>
              <a:rPr lang="ar-SA" sz="3200" dirty="0" smtClean="0">
                <a:solidFill>
                  <a:schemeClr val="accent5">
                    <a:lumMod val="75000"/>
                  </a:schemeClr>
                </a:solidFill>
                <a:cs typeface="PT Bold Heading" pitchFamily="2" charset="-78"/>
              </a:rPr>
              <a:t>معامل التمدد الحجمي:</a:t>
            </a:r>
            <a:endParaRPr lang="ar-SA" sz="3200" dirty="0">
              <a:solidFill>
                <a:schemeClr val="accent5">
                  <a:lumMod val="75000"/>
                </a:schemeClr>
              </a:solidFill>
              <a:cs typeface="PT Bold Heading" pitchFamily="2" charset="-78"/>
            </a:endParaRPr>
          </a:p>
        </p:txBody>
      </p:sp>
      <p:sp>
        <p:nvSpPr>
          <p:cNvPr id="7" name="Rectangle 4"/>
          <p:cNvSpPr>
            <a:spLocks noChangeArrowheads="1"/>
          </p:cNvSpPr>
          <p:nvPr/>
        </p:nvSpPr>
        <p:spPr bwMode="auto">
          <a:xfrm>
            <a:off x="928662" y="4714884"/>
            <a:ext cx="7224714" cy="769441"/>
          </a:xfrm>
          <a:prstGeom prst="rect">
            <a:avLst/>
          </a:prstGeom>
          <a:noFill/>
          <a:ln w="9525">
            <a:noFill/>
            <a:miter lim="800000"/>
            <a:headEnd/>
            <a:tailEnd/>
          </a:ln>
        </p:spPr>
        <p:txBody>
          <a:bodyPr wrap="square" anchor="ctr">
            <a:spAutoFit/>
          </a:bodyPr>
          <a:lstStyle/>
          <a:p>
            <a:pPr algn="justLow"/>
            <a:r>
              <a:rPr lang="ar-SA" sz="2200" dirty="0" smtClean="0">
                <a:cs typeface="PT Bold Heading" pitchFamily="2" charset="-78"/>
              </a:rPr>
              <a:t> يساوي التغير في الحجم مقسوما على الحجم الأصلي والتغير في درجة الحرارة .</a:t>
            </a:r>
            <a:endParaRPr lang="ar-SA" sz="2200" dirty="0">
              <a:solidFill>
                <a:schemeClr val="tx1">
                  <a:lumMod val="95000"/>
                  <a:lumOff val="5000"/>
                </a:schemeClr>
              </a:solidFill>
              <a:cs typeface="PT Bold Heading" pitchFamily="2" charset="-78"/>
            </a:endParaRPr>
          </a:p>
        </p:txBody>
      </p:sp>
      <p:sp>
        <p:nvSpPr>
          <p:cNvPr id="8" name="Rectangle 4"/>
          <p:cNvSpPr>
            <a:spLocks noChangeArrowheads="1"/>
          </p:cNvSpPr>
          <p:nvPr/>
        </p:nvSpPr>
        <p:spPr bwMode="auto">
          <a:xfrm>
            <a:off x="2571736" y="3857628"/>
            <a:ext cx="3571900" cy="584775"/>
          </a:xfrm>
          <a:prstGeom prst="rect">
            <a:avLst/>
          </a:prstGeom>
          <a:solidFill>
            <a:srgbClr val="FFFFCC"/>
          </a:solidFill>
          <a:ln w="9525">
            <a:noFill/>
            <a:miter lim="800000"/>
            <a:headEnd/>
            <a:tailEnd/>
          </a:ln>
        </p:spPr>
        <p:txBody>
          <a:bodyPr wrap="square" anchor="ctr">
            <a:spAutoFit/>
          </a:bodyPr>
          <a:lstStyle/>
          <a:p>
            <a:pPr algn="ctr"/>
            <a:r>
              <a:rPr lang="ar-SA" sz="3200" b="1" dirty="0" smtClean="0">
                <a:cs typeface="PT Bold Heading" pitchFamily="2" charset="-78"/>
              </a:rPr>
              <a:t> </a:t>
            </a:r>
            <a:r>
              <a:rPr lang="en-US" sz="3200" b="1" dirty="0" smtClean="0">
                <a:solidFill>
                  <a:srgbClr val="FF0000"/>
                </a:solidFill>
                <a:cs typeface="PT Bold Heading" pitchFamily="2" charset="-78"/>
              </a:rPr>
              <a:t>ß  = ∆V / V1 ∆T</a:t>
            </a:r>
            <a:endParaRPr lang="ar-SA" sz="3200" b="1" dirty="0">
              <a:solidFill>
                <a:schemeClr val="tx1">
                  <a:lumMod val="95000"/>
                  <a:lumOff val="5000"/>
                </a:schemeClr>
              </a:solidFill>
              <a:cs typeface="PT Bold Heading" pitchFamily="2" charset="-78"/>
            </a:endParaRPr>
          </a:p>
        </p:txBody>
      </p:sp>
      <p:sp>
        <p:nvSpPr>
          <p:cNvPr id="9" name="Rectangle 4"/>
          <p:cNvSpPr>
            <a:spLocks noChangeArrowheads="1"/>
          </p:cNvSpPr>
          <p:nvPr/>
        </p:nvSpPr>
        <p:spPr bwMode="auto">
          <a:xfrm>
            <a:off x="4929190" y="5572140"/>
            <a:ext cx="3081310" cy="461665"/>
          </a:xfrm>
          <a:prstGeom prst="rect">
            <a:avLst/>
          </a:prstGeom>
          <a:noFill/>
          <a:ln w="9525">
            <a:noFill/>
            <a:miter lim="800000"/>
            <a:headEnd/>
            <a:tailEnd/>
          </a:ln>
        </p:spPr>
        <p:txBody>
          <a:bodyPr wrap="square" anchor="ctr">
            <a:spAutoFit/>
          </a:bodyPr>
          <a:lstStyle/>
          <a:p>
            <a:r>
              <a:rPr lang="ar-SA" sz="2400" dirty="0" smtClean="0">
                <a:cs typeface="PT Bold Heading" pitchFamily="2" charset="-78"/>
              </a:rPr>
              <a:t>* ووحدة القياس </a:t>
            </a:r>
            <a:r>
              <a:rPr lang="en-US" sz="2400" b="1" dirty="0" smtClean="0">
                <a:solidFill>
                  <a:srgbClr val="C00000"/>
                </a:solidFill>
                <a:cs typeface="PT Bold Heading" pitchFamily="2" charset="-78"/>
              </a:rPr>
              <a:t>1/ C</a:t>
            </a:r>
            <a:endParaRPr lang="ar-SA" b="1" dirty="0">
              <a:solidFill>
                <a:srgbClr val="C00000"/>
              </a:solidFill>
              <a:cs typeface="PT Bold Heading" pitchFamily="2" charset="-78"/>
            </a:endParaRPr>
          </a:p>
        </p:txBody>
      </p:sp>
      <p:sp>
        <p:nvSpPr>
          <p:cNvPr id="10" name="مستطيل 9"/>
          <p:cNvSpPr/>
          <p:nvPr/>
        </p:nvSpPr>
        <p:spPr>
          <a:xfrm>
            <a:off x="428596" y="5357826"/>
            <a:ext cx="4500594" cy="1200329"/>
          </a:xfrm>
          <a:prstGeom prst="rect">
            <a:avLst/>
          </a:prstGeom>
          <a:ln>
            <a:solidFill>
              <a:schemeClr val="tx1"/>
            </a:solidFill>
          </a:ln>
        </p:spPr>
        <p:txBody>
          <a:bodyPr wrap="square">
            <a:spAutoFit/>
          </a:bodyPr>
          <a:lstStyle/>
          <a:p>
            <a:pPr algn="justLow"/>
            <a:r>
              <a:rPr lang="ar-SA" sz="2400" dirty="0" smtClean="0">
                <a:solidFill>
                  <a:srgbClr val="FF0000"/>
                </a:solidFill>
                <a:cs typeface="PT Bold Heading" pitchFamily="2" charset="-78"/>
              </a:rPr>
              <a:t>ملاحظة :</a:t>
            </a:r>
          </a:p>
          <a:p>
            <a:pPr algn="justLow"/>
            <a:r>
              <a:rPr lang="ar-SA" sz="2400" dirty="0" smtClean="0">
                <a:cs typeface="PT Bold Heading" pitchFamily="2" charset="-78"/>
              </a:rPr>
              <a:t>معامل التمدد الحجمي = ثلاثة أمثال معامل التمدد الطولي تقريبا.</a:t>
            </a:r>
          </a:p>
        </p:txBody>
      </p:sp>
      <p:pic>
        <p:nvPicPr>
          <p:cNvPr id="11" name="صورة 10" descr="0511-0812-3020-0957_Hand_Writing_with_a_Pencil_clipart_image.jpg"/>
          <p:cNvPicPr>
            <a:picLocks noChangeAspect="1"/>
          </p:cNvPicPr>
          <p:nvPr/>
        </p:nvPicPr>
        <p:blipFill>
          <a:blip r:embed="rId3">
            <a:clrChange>
              <a:clrFrom>
                <a:srgbClr val="FFFFFF"/>
              </a:clrFrom>
              <a:clrTo>
                <a:srgbClr val="FFFFFF">
                  <a:alpha val="0"/>
                </a:srgbClr>
              </a:clrTo>
            </a:clrChange>
          </a:blip>
          <a:stretch>
            <a:fillRect/>
          </a:stretch>
        </p:blipFill>
        <p:spPr>
          <a:xfrm>
            <a:off x="0" y="214290"/>
            <a:ext cx="1750000" cy="10500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Horizontal)">
                                      <p:cBhvr>
                                        <p:cTn id="15" dur="500"/>
                                        <p:tgtEl>
                                          <p:spTgt spid="3"/>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par>
                          <p:cTn id="20" fill="hold">
                            <p:stCondLst>
                              <p:cond delay="2000"/>
                            </p:stCondLst>
                            <p:childTnLst>
                              <p:par>
                                <p:cTn id="21" presetID="5" presetClass="entr" presetSubtype="10" fill="hold" grpId="0" nodeType="after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par>
                          <p:cTn id="24" fill="hold">
                            <p:stCondLst>
                              <p:cond delay="5500"/>
                            </p:stCondLst>
                            <p:childTnLst>
                              <p:par>
                                <p:cTn id="25" presetID="16" presetClass="entr" presetSubtype="2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par>
                          <p:cTn id="28" fill="hold">
                            <p:stCondLst>
                              <p:cond delay="6000"/>
                            </p:stCondLst>
                            <p:childTnLst>
                              <p:par>
                                <p:cTn id="29" presetID="16" presetClass="entr" presetSubtype="2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Horizontal)">
                                      <p:cBhvr>
                                        <p:cTn id="31" dur="500"/>
                                        <p:tgtEl>
                                          <p:spTgt spid="7"/>
                                        </p:tgtEl>
                                      </p:cBhvr>
                                    </p:animEffect>
                                  </p:childTnLst>
                                </p:cTn>
                              </p:par>
                            </p:childTnLst>
                          </p:cTn>
                        </p:par>
                        <p:par>
                          <p:cTn id="32" fill="hold">
                            <p:stCondLst>
                              <p:cond delay="6500"/>
                            </p:stCondLst>
                            <p:childTnLst>
                              <p:par>
                                <p:cTn id="33" presetID="16" presetClass="entr" presetSubtype="2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Horizontal)">
                                      <p:cBhvr>
                                        <p:cTn id="35" dur="500"/>
                                        <p:tgtEl>
                                          <p:spTgt spid="9"/>
                                        </p:tgtEl>
                                      </p:cBhvr>
                                    </p:animEffect>
                                  </p:childTnLst>
                                </p:cTn>
                              </p:par>
                            </p:childTnLst>
                          </p:cTn>
                        </p:par>
                        <p:par>
                          <p:cTn id="36" fill="hold">
                            <p:stCondLst>
                              <p:cond delay="7000"/>
                            </p:stCondLst>
                            <p:childTnLst>
                              <p:par>
                                <p:cTn id="37" presetID="25"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nimBg="1" autoUpdateAnimBg="0"/>
      <p:bldP spid="5" grpId="0" autoUpdateAnimBg="0"/>
      <p:bldP spid="6" grpId="0"/>
      <p:bldP spid="7" grpId="0" autoUpdateAnimBg="0"/>
      <p:bldP spid="8" grpId="0" animBg="1" autoUpdateAnimBg="0"/>
      <p:bldP spid="9" grpId="0" autoUpdateAnimBg="0"/>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39938" name="Picture 2" descr="http://photos2.fotosearch.com/bthumb/CSP/CSP333/k3334736.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857356" y="357166"/>
            <a:ext cx="1295344" cy="1285884"/>
          </a:xfrm>
          <a:prstGeom prst="rect">
            <a:avLst/>
          </a:prstGeom>
          <a:noFill/>
        </p:spPr>
      </p:pic>
      <p:sp>
        <p:nvSpPr>
          <p:cNvPr id="5" name="مستطيل 4"/>
          <p:cNvSpPr/>
          <p:nvPr/>
        </p:nvSpPr>
        <p:spPr>
          <a:xfrm>
            <a:off x="3286116" y="214290"/>
            <a:ext cx="4667980" cy="646331"/>
          </a:xfrm>
          <a:prstGeom prst="rect">
            <a:avLst/>
          </a:prstGeom>
        </p:spPr>
        <p:txBody>
          <a:bodyPr wrap="square">
            <a:spAutoFit/>
          </a:bodyPr>
          <a:lstStyle/>
          <a:p>
            <a:r>
              <a:rPr lang="ar-SA" sz="3600" dirty="0" smtClean="0">
                <a:ln>
                  <a:solidFill>
                    <a:schemeClr val="tx1"/>
                  </a:solidFill>
                </a:ln>
                <a:solidFill>
                  <a:srgbClr val="00B050"/>
                </a:solidFill>
                <a:cs typeface="PT Bold Heading" pitchFamily="2" charset="-78"/>
              </a:rPr>
              <a:t>تطبيقات التمدد الحراري</a:t>
            </a:r>
            <a:endParaRPr lang="ar-SA" sz="3600" dirty="0">
              <a:ln>
                <a:solidFill>
                  <a:schemeClr val="tx1"/>
                </a:solidFill>
              </a:ln>
              <a:solidFill>
                <a:srgbClr val="00B050"/>
              </a:solidFill>
              <a:cs typeface="PT Bold Heading" pitchFamily="2" charset="-78"/>
            </a:endParaRPr>
          </a:p>
        </p:txBody>
      </p:sp>
      <p:sp>
        <p:nvSpPr>
          <p:cNvPr id="6" name="Rectangle 4">
            <a:hlinkClick r:id="rId4" action="ppaction://hlinkfile"/>
          </p:cNvPr>
          <p:cNvSpPr>
            <a:spLocks noChangeArrowheads="1"/>
          </p:cNvSpPr>
          <p:nvPr/>
        </p:nvSpPr>
        <p:spPr bwMode="auto">
          <a:xfrm>
            <a:off x="3000364" y="1214422"/>
            <a:ext cx="5653078" cy="446276"/>
          </a:xfrm>
          <a:prstGeom prst="rect">
            <a:avLst/>
          </a:prstGeom>
          <a:noFill/>
          <a:ln w="9525">
            <a:noFill/>
            <a:miter lim="800000"/>
            <a:headEnd/>
            <a:tailEnd/>
          </a:ln>
        </p:spPr>
        <p:txBody>
          <a:bodyPr wrap="square" anchor="ctr">
            <a:spAutoFit/>
          </a:bodyPr>
          <a:lstStyle/>
          <a:p>
            <a:r>
              <a:rPr lang="ar-SA" sz="2300" dirty="0" smtClean="0">
                <a:cs typeface="PT Bold Heading" pitchFamily="2" charset="-78"/>
              </a:rPr>
              <a:t>* توحيد قيمة معامل التمدد للفولاذ والاسمنت .</a:t>
            </a:r>
            <a:endParaRPr lang="ar-SA" sz="2300" dirty="0">
              <a:solidFill>
                <a:schemeClr val="tx1">
                  <a:lumMod val="95000"/>
                  <a:lumOff val="5000"/>
                </a:schemeClr>
              </a:solidFill>
              <a:cs typeface="PT Bold Heading" pitchFamily="2" charset="-78"/>
            </a:endParaRPr>
          </a:p>
        </p:txBody>
      </p:sp>
      <p:sp>
        <p:nvSpPr>
          <p:cNvPr id="7" name="Rectangle 4"/>
          <p:cNvSpPr>
            <a:spLocks noChangeArrowheads="1"/>
          </p:cNvSpPr>
          <p:nvPr/>
        </p:nvSpPr>
        <p:spPr bwMode="auto">
          <a:xfrm>
            <a:off x="1714480" y="2000240"/>
            <a:ext cx="7010400" cy="800219"/>
          </a:xfrm>
          <a:prstGeom prst="rect">
            <a:avLst/>
          </a:prstGeom>
          <a:noFill/>
          <a:ln w="9525">
            <a:noFill/>
            <a:miter lim="800000"/>
            <a:headEnd/>
            <a:tailEnd/>
          </a:ln>
        </p:spPr>
        <p:txBody>
          <a:bodyPr anchor="ctr">
            <a:spAutoFit/>
          </a:bodyPr>
          <a:lstStyle/>
          <a:p>
            <a:r>
              <a:rPr lang="ar-SA" sz="2300" dirty="0" smtClean="0">
                <a:cs typeface="PT Bold Heading" pitchFamily="2" charset="-78"/>
              </a:rPr>
              <a:t>* استخدام </a:t>
            </a:r>
            <a:r>
              <a:rPr lang="ar-SA" sz="2300" dirty="0" err="1" smtClean="0">
                <a:cs typeface="PT Bold Heading" pitchFamily="2" charset="-78"/>
              </a:rPr>
              <a:t>حشوات</a:t>
            </a:r>
            <a:r>
              <a:rPr lang="ar-SA" sz="2300" dirty="0" smtClean="0">
                <a:cs typeface="PT Bold Heading" pitchFamily="2" charset="-78"/>
              </a:rPr>
              <a:t> للأسنان التي لها معامل تمدد مساوي لمينا الأسنان .</a:t>
            </a:r>
            <a:endParaRPr lang="ar-SA" sz="2300" dirty="0">
              <a:solidFill>
                <a:schemeClr val="tx1">
                  <a:lumMod val="95000"/>
                  <a:lumOff val="5000"/>
                </a:schemeClr>
              </a:solidFill>
              <a:cs typeface="PT Bold Heading" pitchFamily="2" charset="-78"/>
            </a:endParaRPr>
          </a:p>
        </p:txBody>
      </p:sp>
      <p:pic>
        <p:nvPicPr>
          <p:cNvPr id="8" name="Picture 4" descr="http://www.clinickv.com/Fillings/pics-fillings.jpg"/>
          <p:cNvPicPr>
            <a:picLocks noChangeAspect="1" noChangeArrowheads="1"/>
          </p:cNvPicPr>
          <p:nvPr/>
        </p:nvPicPr>
        <p:blipFill>
          <a:blip r:embed="rId5" cstate="print"/>
          <a:srcRect t="16120" b="51640"/>
          <a:stretch>
            <a:fillRect/>
          </a:stretch>
        </p:blipFill>
        <p:spPr bwMode="auto">
          <a:xfrm>
            <a:off x="4000496" y="2571744"/>
            <a:ext cx="2428892" cy="714380"/>
          </a:xfrm>
          <a:prstGeom prst="rect">
            <a:avLst/>
          </a:prstGeom>
          <a:noFill/>
        </p:spPr>
      </p:pic>
      <p:sp>
        <p:nvSpPr>
          <p:cNvPr id="9" name="Rectangle 4"/>
          <p:cNvSpPr>
            <a:spLocks noChangeArrowheads="1"/>
          </p:cNvSpPr>
          <p:nvPr/>
        </p:nvSpPr>
        <p:spPr bwMode="auto">
          <a:xfrm>
            <a:off x="3357554" y="4643446"/>
            <a:ext cx="5224450" cy="800219"/>
          </a:xfrm>
          <a:prstGeom prst="rect">
            <a:avLst/>
          </a:prstGeom>
          <a:noFill/>
          <a:ln w="9525">
            <a:noFill/>
            <a:miter lim="800000"/>
            <a:headEnd/>
            <a:tailEnd/>
          </a:ln>
        </p:spPr>
        <p:txBody>
          <a:bodyPr wrap="square" anchor="ctr">
            <a:spAutoFit/>
          </a:bodyPr>
          <a:lstStyle/>
          <a:p>
            <a:r>
              <a:rPr lang="ar-SA" sz="2300" dirty="0" smtClean="0">
                <a:cs typeface="PT Bold Heading" pitchFamily="2" charset="-78"/>
              </a:rPr>
              <a:t> عبارة عن شريحة ثنائية المعدن تستخدم في منظمات الحرارة( </a:t>
            </a:r>
            <a:r>
              <a:rPr lang="ar-SA" sz="2300" dirty="0" err="1" smtClean="0">
                <a:cs typeface="PT Bold Heading" pitchFamily="2" charset="-78"/>
              </a:rPr>
              <a:t>الثرموستات</a:t>
            </a:r>
            <a:r>
              <a:rPr lang="ar-SA" sz="2300" dirty="0" smtClean="0">
                <a:cs typeface="PT Bold Heading" pitchFamily="2" charset="-78"/>
              </a:rPr>
              <a:t>)</a:t>
            </a:r>
            <a:endParaRPr lang="ar-SA" sz="2300" dirty="0">
              <a:solidFill>
                <a:schemeClr val="tx1">
                  <a:lumMod val="95000"/>
                  <a:lumOff val="5000"/>
                </a:schemeClr>
              </a:solidFill>
              <a:cs typeface="PT Bold Heading" pitchFamily="2" charset="-78"/>
            </a:endParaRPr>
          </a:p>
        </p:txBody>
      </p:sp>
      <p:sp>
        <p:nvSpPr>
          <p:cNvPr id="10" name="مستطيل 9">
            <a:hlinkClick r:id="rId6" action="ppaction://hlinkfile"/>
          </p:cNvPr>
          <p:cNvSpPr/>
          <p:nvPr/>
        </p:nvSpPr>
        <p:spPr>
          <a:xfrm>
            <a:off x="4071934" y="3857628"/>
            <a:ext cx="2310494" cy="523220"/>
          </a:xfrm>
          <a:prstGeom prst="rect">
            <a:avLst/>
          </a:prstGeom>
        </p:spPr>
        <p:txBody>
          <a:bodyPr wrap="square">
            <a:spAutoFit/>
          </a:bodyPr>
          <a:lstStyle/>
          <a:p>
            <a:r>
              <a:rPr lang="ar-SA" sz="2800" dirty="0" smtClean="0">
                <a:solidFill>
                  <a:schemeClr val="tx2">
                    <a:lumMod val="60000"/>
                    <a:lumOff val="40000"/>
                  </a:schemeClr>
                </a:solidFill>
                <a:cs typeface="PT Bold Heading" pitchFamily="2" charset="-78"/>
              </a:rPr>
              <a:t>المزدوج الحراري</a:t>
            </a:r>
            <a:endParaRPr lang="ar-SA" sz="2800" dirty="0">
              <a:solidFill>
                <a:schemeClr val="tx2">
                  <a:lumMod val="60000"/>
                  <a:lumOff val="40000"/>
                </a:schemeClr>
              </a:solidFill>
              <a:cs typeface="PT Bold Heading" pitchFamily="2" charset="-78"/>
            </a:endParaRPr>
          </a:p>
        </p:txBody>
      </p:sp>
      <p:pic>
        <p:nvPicPr>
          <p:cNvPr id="11" name="Picture 4"/>
          <p:cNvPicPr>
            <a:picLocks noChangeAspect="1" noChangeArrowheads="1"/>
          </p:cNvPicPr>
          <p:nvPr/>
        </p:nvPicPr>
        <p:blipFill>
          <a:blip r:embed="rId7" cstate="print"/>
          <a:srcRect l="18312" r="18609"/>
          <a:stretch>
            <a:fillRect/>
          </a:stretch>
        </p:blipFill>
        <p:spPr bwMode="auto">
          <a:xfrm>
            <a:off x="1714480" y="4000504"/>
            <a:ext cx="2044252" cy="171451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par>
                          <p:cTn id="15" fill="hold">
                            <p:stCondLst>
                              <p:cond delay="1000"/>
                            </p:stCondLst>
                            <p:childTnLst>
                              <p:par>
                                <p:cTn id="16" presetID="8" presetClass="entr" presetSubtype="16" fill="hold" nodeType="after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diamond(in)">
                                      <p:cBhvr>
                                        <p:cTn id="18" dur="2000"/>
                                        <p:tgtEl>
                                          <p:spTgt spid="39938"/>
                                        </p:tgtEl>
                                      </p:cBhvr>
                                    </p:animEffect>
                                  </p:childTnLst>
                                </p:cTn>
                              </p:par>
                            </p:childTnLst>
                          </p:cTn>
                        </p:par>
                        <p:par>
                          <p:cTn id="19" fill="hold">
                            <p:stCondLst>
                              <p:cond delay="3000"/>
                            </p:stCondLst>
                            <p:childTnLst>
                              <p:par>
                                <p:cTn id="20" presetID="16" presetClass="entr" presetSubtype="2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par>
                          <p:cTn id="23" fill="hold">
                            <p:stCondLst>
                              <p:cond delay="3500"/>
                            </p:stCondLst>
                            <p:childTnLst>
                              <p:par>
                                <p:cTn id="24" presetID="8"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par>
                          <p:cTn id="27" fill="hold">
                            <p:stCondLst>
                              <p:cond delay="5500"/>
                            </p:stCondLst>
                            <p:childTnLst>
                              <p:par>
                                <p:cTn id="28" presetID="5"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par>
                          <p:cTn id="31" fill="hold">
                            <p:stCondLst>
                              <p:cond delay="6000"/>
                            </p:stCondLst>
                            <p:childTnLst>
                              <p:par>
                                <p:cTn id="32" presetID="16" presetClass="entr" presetSubtype="2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Horizontal)">
                                      <p:cBhvr>
                                        <p:cTn id="34" dur="500"/>
                                        <p:tgtEl>
                                          <p:spTgt spid="9"/>
                                        </p:tgtEl>
                                      </p:cBhvr>
                                    </p:animEffect>
                                  </p:childTnLst>
                                </p:cTn>
                              </p:par>
                              <p:par>
                                <p:cTn id="35" presetID="47"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utoUpdateAnimBg="0"/>
      <p:bldP spid="7" grpId="0" autoUpdateAnimBg="0"/>
      <p:bldP spid="9" grpId="0" autoUpdateAnimBg="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343136" y="157138"/>
            <a:ext cx="4929222" cy="707886"/>
          </a:xfrm>
          <a:prstGeom prst="rect">
            <a:avLst/>
          </a:prstGeom>
          <a:noFill/>
          <a:ln w="9525">
            <a:noFill/>
            <a:miter lim="800000"/>
            <a:headEnd/>
            <a:tailEnd/>
          </a:ln>
          <a:effectLst>
            <a:glow rad="228600">
              <a:schemeClr val="accent2">
                <a:satMod val="175000"/>
                <a:alpha val="40000"/>
              </a:schemeClr>
            </a:glow>
          </a:effectLst>
        </p:spPr>
        <p:txBody>
          <a:bodyPr wrap="square">
            <a:spAutoFit/>
            <a:scene3d>
              <a:camera prst="orthographicFront"/>
              <a:lightRig rig="flat" dir="tl">
                <a:rot lat="0" lon="0" rev="6600000"/>
              </a:lightRig>
            </a:scene3d>
            <a:sp3d extrusionH="25400" contourW="8890">
              <a:bevelT w="38100" h="31750" prst="artDeco"/>
              <a:contourClr>
                <a:schemeClr val="accent2">
                  <a:shade val="75000"/>
                </a:schemeClr>
              </a:contourClr>
            </a:sp3d>
          </a:bodyPr>
          <a:lstStyle/>
          <a:p>
            <a:pPr algn="ctr">
              <a:defRPr/>
            </a:pPr>
            <a:r>
              <a:rPr lang="ar-SA" sz="4000" b="1" dirty="0" smtClean="0">
                <a:ln w="11430">
                  <a:solidFill>
                    <a:schemeClr val="tx1"/>
                  </a:solidFill>
                </a:ln>
                <a:solidFill>
                  <a:schemeClr val="accent3">
                    <a:lumMod val="60000"/>
                    <a:lumOff val="40000"/>
                  </a:schemeClr>
                </a:solidFill>
                <a:effectLst/>
                <a:cs typeface="PT Bold Heading" pitchFamily="2" charset="-78"/>
              </a:rPr>
              <a:t>الضغـط في </a:t>
            </a:r>
            <a:r>
              <a:rPr lang="ar-SA" sz="4000" b="1" dirty="0" err="1" smtClean="0">
                <a:ln w="11430">
                  <a:solidFill>
                    <a:schemeClr val="tx1"/>
                  </a:solidFill>
                </a:ln>
                <a:solidFill>
                  <a:schemeClr val="accent3">
                    <a:lumMod val="60000"/>
                    <a:lumOff val="40000"/>
                  </a:schemeClr>
                </a:solidFill>
                <a:effectLst/>
                <a:cs typeface="PT Bold Heading" pitchFamily="2" charset="-78"/>
              </a:rPr>
              <a:t>الموائــع</a:t>
            </a:r>
            <a:endParaRPr lang="ar-SA" sz="4000" b="1" dirty="0">
              <a:ln w="11430">
                <a:solidFill>
                  <a:schemeClr val="tx1"/>
                </a:solidFill>
              </a:ln>
              <a:solidFill>
                <a:schemeClr val="accent3">
                  <a:lumMod val="60000"/>
                  <a:lumOff val="40000"/>
                </a:schemeClr>
              </a:solidFill>
              <a:effectLst/>
              <a:cs typeface="PT Bold Heading" pitchFamily="2" charset="-78"/>
            </a:endParaRPr>
          </a:p>
        </p:txBody>
      </p:sp>
      <p:sp>
        <p:nvSpPr>
          <p:cNvPr id="5" name="Rectangle 4"/>
          <p:cNvSpPr>
            <a:spLocks noChangeArrowheads="1"/>
          </p:cNvSpPr>
          <p:nvPr/>
        </p:nvSpPr>
        <p:spPr bwMode="auto">
          <a:xfrm>
            <a:off x="7072330" y="2714620"/>
            <a:ext cx="1509674" cy="461665"/>
          </a:xfrm>
          <a:prstGeom prst="rect">
            <a:avLst/>
          </a:prstGeom>
          <a:noFill/>
          <a:ln w="9525">
            <a:noFill/>
            <a:miter lim="800000"/>
            <a:headEnd/>
            <a:tailEnd/>
          </a:ln>
        </p:spPr>
        <p:txBody>
          <a:bodyPr wrap="square" anchor="ctr">
            <a:spAutoFit/>
          </a:bodyPr>
          <a:lstStyle/>
          <a:p>
            <a:pPr algn="justLow"/>
            <a:r>
              <a:rPr lang="ar-SA" sz="2400" dirty="0" smtClean="0">
                <a:solidFill>
                  <a:schemeClr val="accent4">
                    <a:lumMod val="75000"/>
                  </a:schemeClr>
                </a:solidFill>
                <a:cs typeface="PT Bold Heading" pitchFamily="2" charset="-78"/>
              </a:rPr>
              <a:t>وبالتالي:</a:t>
            </a:r>
            <a:endParaRPr lang="en-US" sz="2400" dirty="0">
              <a:solidFill>
                <a:schemeClr val="accent4">
                  <a:lumMod val="75000"/>
                </a:schemeClr>
              </a:solidFill>
              <a:cs typeface="PT Bold Heading" pitchFamily="2" charset="-78"/>
            </a:endParaRPr>
          </a:p>
        </p:txBody>
      </p:sp>
      <p:sp>
        <p:nvSpPr>
          <p:cNvPr id="7" name="مستطيل 6"/>
          <p:cNvSpPr/>
          <p:nvPr/>
        </p:nvSpPr>
        <p:spPr>
          <a:xfrm>
            <a:off x="6072198" y="4069683"/>
            <a:ext cx="2299925" cy="430887"/>
          </a:xfrm>
          <a:prstGeom prst="rect">
            <a:avLst/>
          </a:prstGeom>
        </p:spPr>
        <p:txBody>
          <a:bodyPr wrap="none">
            <a:spAutoFit/>
          </a:bodyPr>
          <a:lstStyle/>
          <a:p>
            <a:r>
              <a:rPr lang="ar-SA" sz="2200" dirty="0" smtClean="0">
                <a:solidFill>
                  <a:schemeClr val="tx1">
                    <a:lumMod val="95000"/>
                    <a:lumOff val="5000"/>
                  </a:schemeClr>
                </a:solidFill>
                <a:cs typeface="PT Bold Heading" pitchFamily="2" charset="-78"/>
              </a:rPr>
              <a:t>لذلك تستخدم  </a:t>
            </a:r>
            <a:r>
              <a:rPr lang="en-US" sz="2200" b="1" dirty="0" err="1" smtClean="0">
                <a:solidFill>
                  <a:schemeClr val="accent6">
                    <a:lumMod val="75000"/>
                  </a:schemeClr>
                </a:solidFill>
                <a:cs typeface="PT Bold Heading" pitchFamily="2" charset="-78"/>
              </a:rPr>
              <a:t>KPa</a:t>
            </a:r>
            <a:r>
              <a:rPr lang="ar-SA" sz="2200" b="1" dirty="0" smtClean="0">
                <a:solidFill>
                  <a:schemeClr val="accent6">
                    <a:lumMod val="75000"/>
                  </a:schemeClr>
                </a:solidFill>
                <a:cs typeface="PT Bold Heading" pitchFamily="2" charset="-78"/>
              </a:rPr>
              <a:t> </a:t>
            </a:r>
            <a:endParaRPr lang="en-US" sz="2200" b="1" baseline="68000" dirty="0">
              <a:solidFill>
                <a:schemeClr val="accent6">
                  <a:lumMod val="75000"/>
                </a:schemeClr>
              </a:solidFill>
              <a:cs typeface="PT Bold Heading" pitchFamily="2" charset="-78"/>
            </a:endParaRPr>
          </a:p>
        </p:txBody>
      </p:sp>
      <p:sp>
        <p:nvSpPr>
          <p:cNvPr id="8" name="مستطيل 7"/>
          <p:cNvSpPr/>
          <p:nvPr/>
        </p:nvSpPr>
        <p:spPr>
          <a:xfrm>
            <a:off x="1428728" y="5214950"/>
            <a:ext cx="4849470" cy="830997"/>
          </a:xfrm>
          <a:prstGeom prst="rect">
            <a:avLst/>
          </a:prstGeom>
        </p:spPr>
        <p:txBody>
          <a:bodyPr wrap="square">
            <a:spAutoFit/>
          </a:bodyPr>
          <a:lstStyle/>
          <a:p>
            <a:pPr algn="ctr"/>
            <a:r>
              <a:rPr lang="ar-SA" sz="2400" dirty="0" smtClean="0">
                <a:solidFill>
                  <a:srgbClr val="FF0000"/>
                </a:solidFill>
                <a:cs typeface="PT Bold Heading" pitchFamily="2" charset="-78"/>
              </a:rPr>
              <a:t> </a:t>
            </a:r>
            <a:r>
              <a:rPr lang="ar-SA" sz="2400" dirty="0" smtClean="0">
                <a:cs typeface="PT Bold Heading" pitchFamily="2" charset="-78"/>
              </a:rPr>
              <a:t>دائماً  تكون القوة المؤثرة عاموديه على المساحة ما لم تتم الإشارة إلى غير ذلك .</a:t>
            </a:r>
            <a:endParaRPr lang="en-US" sz="2400" dirty="0" smtClean="0">
              <a:cs typeface="PT Bold Heading" pitchFamily="2" charset="-78"/>
            </a:endParaRPr>
          </a:p>
        </p:txBody>
      </p:sp>
      <p:sp>
        <p:nvSpPr>
          <p:cNvPr id="10" name="مربع نص 9"/>
          <p:cNvSpPr txBox="1"/>
          <p:nvPr/>
        </p:nvSpPr>
        <p:spPr>
          <a:xfrm>
            <a:off x="857224" y="928670"/>
            <a:ext cx="7572428" cy="769441"/>
          </a:xfrm>
          <a:prstGeom prst="rect">
            <a:avLst/>
          </a:prstGeom>
          <a:noFill/>
        </p:spPr>
        <p:txBody>
          <a:bodyPr wrap="square" rtlCol="1">
            <a:spAutoFit/>
          </a:bodyPr>
          <a:lstStyle/>
          <a:p>
            <a:pPr algn="justLow"/>
            <a:r>
              <a:rPr lang="ar-SA" sz="2200" dirty="0" smtClean="0">
                <a:cs typeface="PT Bold Heading" pitchFamily="2" charset="-78"/>
              </a:rPr>
              <a:t>قوة الضغط تؤثر في السطح فإن أي </a:t>
            </a:r>
            <a:r>
              <a:rPr lang="ar-SA" sz="2200" dirty="0" err="1" smtClean="0">
                <a:cs typeface="PT Bold Heading" pitchFamily="2" charset="-78"/>
              </a:rPr>
              <a:t>شئ</a:t>
            </a:r>
            <a:r>
              <a:rPr lang="ar-SA" sz="2200" dirty="0" smtClean="0">
                <a:cs typeface="PT Bold Heading" pitchFamily="2" charset="-78"/>
              </a:rPr>
              <a:t> يولد ضغطاً لابد أن يكون قادراً على إنجاز شغل.</a:t>
            </a:r>
            <a:endParaRPr lang="en-US" sz="2200" dirty="0" smtClean="0">
              <a:cs typeface="PT Bold Heading" pitchFamily="2" charset="-78"/>
            </a:endParaRPr>
          </a:p>
        </p:txBody>
      </p:sp>
      <p:sp>
        <p:nvSpPr>
          <p:cNvPr id="12" name="مربع نص 11"/>
          <p:cNvSpPr txBox="1"/>
          <p:nvPr/>
        </p:nvSpPr>
        <p:spPr>
          <a:xfrm>
            <a:off x="3571868" y="1785926"/>
            <a:ext cx="4857784" cy="769441"/>
          </a:xfrm>
          <a:prstGeom prst="rect">
            <a:avLst/>
          </a:prstGeom>
          <a:noFill/>
        </p:spPr>
        <p:txBody>
          <a:bodyPr wrap="square" rtlCol="1">
            <a:spAutoFit/>
          </a:bodyPr>
          <a:lstStyle/>
          <a:p>
            <a:pPr algn="justLow"/>
            <a:r>
              <a:rPr lang="ar-SA" sz="2200" dirty="0" smtClean="0">
                <a:cs typeface="PT Bold Heading" pitchFamily="2" charset="-78"/>
              </a:rPr>
              <a:t>أي أن الضغط يساوي القوة مقسومة مقسومة على المساحة  . </a:t>
            </a:r>
            <a:endParaRPr lang="ar-SA" sz="2200" dirty="0">
              <a:cs typeface="PT Bold Heading" pitchFamily="2" charset="-78"/>
            </a:endParaRPr>
          </a:p>
        </p:txBody>
      </p:sp>
      <p:pic>
        <p:nvPicPr>
          <p:cNvPr id="41987" name="Picture 3" descr="%D8%B1%D9%8A%D9%86%D8%A71">
            <a:hlinkClick r:id="rId3"/>
          </p:cNvPr>
          <p:cNvPicPr>
            <a:picLocks noChangeAspect="1" noChangeArrowheads="1"/>
          </p:cNvPicPr>
          <p:nvPr/>
        </p:nvPicPr>
        <p:blipFill>
          <a:blip r:embed="rId4"/>
          <a:srcRect/>
          <a:stretch>
            <a:fillRect/>
          </a:stretch>
        </p:blipFill>
        <p:spPr bwMode="auto">
          <a:xfrm>
            <a:off x="857224" y="1643050"/>
            <a:ext cx="2544367" cy="928694"/>
          </a:xfrm>
          <a:prstGeom prst="rect">
            <a:avLst/>
          </a:prstGeom>
          <a:noFill/>
          <a:ln w="9525">
            <a:noFill/>
            <a:miter lim="800000"/>
            <a:headEnd/>
            <a:tailEnd/>
          </a:ln>
        </p:spPr>
      </p:pic>
      <p:sp>
        <p:nvSpPr>
          <p:cNvPr id="14" name="مربع نص 13"/>
          <p:cNvSpPr txBox="1"/>
          <p:nvPr/>
        </p:nvSpPr>
        <p:spPr>
          <a:xfrm>
            <a:off x="1714480" y="3286124"/>
            <a:ext cx="6715172" cy="769441"/>
          </a:xfrm>
          <a:prstGeom prst="rect">
            <a:avLst/>
          </a:prstGeom>
          <a:noFill/>
        </p:spPr>
        <p:txBody>
          <a:bodyPr wrap="square" rtlCol="1">
            <a:spAutoFit/>
          </a:bodyPr>
          <a:lstStyle/>
          <a:p>
            <a:pPr algn="justLow"/>
            <a:r>
              <a:rPr lang="ar-SA" sz="2200" dirty="0" smtClean="0">
                <a:cs typeface="PT Bold Heading" pitchFamily="2" charset="-78"/>
              </a:rPr>
              <a:t>الضغط يعد كمية قياسية (غير متجهه ) </a:t>
            </a:r>
            <a:endParaRPr lang="en-US" sz="2200" dirty="0" smtClean="0">
              <a:cs typeface="PT Bold Heading" pitchFamily="2" charset="-78"/>
            </a:endParaRPr>
          </a:p>
          <a:p>
            <a:pPr algn="justLow"/>
            <a:r>
              <a:rPr lang="ar-SA" sz="2200" dirty="0" smtClean="0">
                <a:cs typeface="PT Bold Heading" pitchFamily="2" charset="-78"/>
              </a:rPr>
              <a:t>و يقاس الضغط بوحدة باسكال (</a:t>
            </a:r>
            <a:r>
              <a:rPr lang="en-US" sz="2200" dirty="0" smtClean="0">
                <a:cs typeface="PT Bold Heading" pitchFamily="2" charset="-78"/>
              </a:rPr>
              <a:t>pa</a:t>
            </a:r>
            <a:r>
              <a:rPr lang="ar-SA" sz="2200" dirty="0" smtClean="0">
                <a:cs typeface="PT Bold Heading" pitchFamily="2" charset="-78"/>
              </a:rPr>
              <a:t>) </a:t>
            </a:r>
            <a:r>
              <a:rPr lang="ar-SA" sz="2200" dirty="0" err="1" smtClean="0">
                <a:cs typeface="PT Bold Heading" pitchFamily="2" charset="-78"/>
              </a:rPr>
              <a:t>و</a:t>
            </a:r>
            <a:r>
              <a:rPr lang="ar-SA" sz="2200" dirty="0" smtClean="0">
                <a:cs typeface="PT Bold Heading" pitchFamily="2" charset="-78"/>
              </a:rPr>
              <a:t> تعادل=  </a:t>
            </a:r>
            <a:endParaRPr lang="en-US" sz="2200" dirty="0" smtClean="0">
              <a:cs typeface="PT Bold Heading" pitchFamily="2" charset="-78"/>
            </a:endParaRPr>
          </a:p>
        </p:txBody>
      </p:sp>
      <p:pic>
        <p:nvPicPr>
          <p:cNvPr id="41988" name="Picture 4" descr="vdkh2">
            <a:hlinkClick r:id="rId5"/>
          </p:cNvPr>
          <p:cNvPicPr>
            <a:picLocks noChangeAspect="1" noChangeArrowheads="1"/>
          </p:cNvPicPr>
          <p:nvPr/>
        </p:nvPicPr>
        <p:blipFill>
          <a:blip r:embed="rId6"/>
          <a:srcRect/>
          <a:stretch>
            <a:fillRect/>
          </a:stretch>
        </p:blipFill>
        <p:spPr bwMode="auto">
          <a:xfrm>
            <a:off x="2202640" y="3429000"/>
            <a:ext cx="1339462" cy="642942"/>
          </a:xfrm>
          <a:prstGeom prst="rect">
            <a:avLst/>
          </a:prstGeom>
          <a:noFill/>
          <a:ln w="9525">
            <a:noFill/>
            <a:miter lim="800000"/>
            <a:headEnd/>
            <a:tailEnd/>
          </a:ln>
        </p:spPr>
      </p:pic>
      <p:pic>
        <p:nvPicPr>
          <p:cNvPr id="41990" name="Picture 6" descr="popup_1"/>
          <p:cNvPicPr>
            <a:picLocks noChangeAspect="1" noChangeArrowheads="1"/>
          </p:cNvPicPr>
          <p:nvPr/>
        </p:nvPicPr>
        <p:blipFill>
          <a:blip r:embed="rId7"/>
          <a:srcRect l="25842" t="18321" r="26967" b="8397"/>
          <a:stretch>
            <a:fillRect/>
          </a:stretch>
        </p:blipFill>
        <p:spPr bwMode="auto">
          <a:xfrm>
            <a:off x="642910" y="2714620"/>
            <a:ext cx="1071570" cy="1836978"/>
          </a:xfrm>
          <a:prstGeom prst="rect">
            <a:avLst/>
          </a:prstGeom>
          <a:noFill/>
          <a:ln w="9525">
            <a:noFill/>
            <a:miter lim="800000"/>
            <a:headEnd/>
            <a:tailEnd/>
          </a:ln>
        </p:spPr>
      </p:pic>
      <p:pic>
        <p:nvPicPr>
          <p:cNvPr id="41991" name="Picture 7" descr="ANd9GcSmHwBrgW-f_iRhW33-UQJa6ceYT1qO7febSt196cQBZL1DRgNG"/>
          <p:cNvPicPr>
            <a:picLocks noChangeAspect="1" noChangeArrowheads="1"/>
          </p:cNvPicPr>
          <p:nvPr/>
        </p:nvPicPr>
        <p:blipFill>
          <a:blip r:embed="rId8"/>
          <a:srcRect t="7251" b="12991"/>
          <a:stretch>
            <a:fillRect/>
          </a:stretch>
        </p:blipFill>
        <p:spPr bwMode="auto">
          <a:xfrm>
            <a:off x="6786578" y="5000636"/>
            <a:ext cx="2357422" cy="1857364"/>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05"/>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fade">
                                      <p:cBhvr>
                                        <p:cTn id="15" dur="500"/>
                                        <p:tgtEl>
                                          <p:spTgt spid="10"/>
                                        </p:tgtEl>
                                      </p:cBhvr>
                                    </p:animEffect>
                                  </p:childTnLst>
                                </p:cTn>
                              </p:par>
                            </p:childTnLst>
                          </p:cTn>
                        </p:par>
                        <p:par>
                          <p:cTn id="16" fill="hold">
                            <p:stCondLst>
                              <p:cond delay="185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850"/>
                            </p:stCondLst>
                            <p:childTnLst>
                              <p:par>
                                <p:cTn id="23" presetID="9" presetClass="entr" presetSubtype="0" fill="hold" nodeType="afterEffect">
                                  <p:stCondLst>
                                    <p:cond delay="0"/>
                                  </p:stCondLst>
                                  <p:childTnLst>
                                    <p:set>
                                      <p:cBhvr>
                                        <p:cTn id="24" dur="1" fill="hold">
                                          <p:stCondLst>
                                            <p:cond delay="0"/>
                                          </p:stCondLst>
                                        </p:cTn>
                                        <p:tgtEl>
                                          <p:spTgt spid="41987"/>
                                        </p:tgtEl>
                                        <p:attrNameLst>
                                          <p:attrName>style.visibility</p:attrName>
                                        </p:attrNameLst>
                                      </p:cBhvr>
                                      <p:to>
                                        <p:strVal val="visible"/>
                                      </p:to>
                                    </p:set>
                                    <p:animEffect transition="in" filter="dissolve">
                                      <p:cBhvr>
                                        <p:cTn id="25" dur="500"/>
                                        <p:tgtEl>
                                          <p:spTgt spid="41987"/>
                                        </p:tgtEl>
                                      </p:cBhvr>
                                    </p:animEffect>
                                  </p:childTnLst>
                                </p:cTn>
                              </p:par>
                            </p:childTnLst>
                          </p:cTn>
                        </p:par>
                        <p:par>
                          <p:cTn id="26" fill="hold">
                            <p:stCondLst>
                              <p:cond delay="3350"/>
                            </p:stCondLst>
                            <p:childTnLst>
                              <p:par>
                                <p:cTn id="27" presetID="16" presetClass="entr" presetSubtype="2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500"/>
                                        <p:tgtEl>
                                          <p:spTgt spid="5"/>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41990"/>
                                        </p:tgtEl>
                                        <p:attrNameLst>
                                          <p:attrName>style.visibility</p:attrName>
                                        </p:attrNameLst>
                                      </p:cBhvr>
                                      <p:to>
                                        <p:strVal val="visible"/>
                                      </p:to>
                                    </p:set>
                                    <p:anim calcmode="lin" valueType="num">
                                      <p:cBhvr>
                                        <p:cTn id="32" dur="500" fill="hold"/>
                                        <p:tgtEl>
                                          <p:spTgt spid="41990"/>
                                        </p:tgtEl>
                                        <p:attrNameLst>
                                          <p:attrName>ppt_w</p:attrName>
                                        </p:attrNameLst>
                                      </p:cBhvr>
                                      <p:tavLst>
                                        <p:tav tm="0">
                                          <p:val>
                                            <p:strVal val="#ppt_w*0.05"/>
                                          </p:val>
                                        </p:tav>
                                        <p:tav tm="100000">
                                          <p:val>
                                            <p:strVal val="#ppt_w"/>
                                          </p:val>
                                        </p:tav>
                                      </p:tavLst>
                                    </p:anim>
                                    <p:anim calcmode="lin" valueType="num">
                                      <p:cBhvr>
                                        <p:cTn id="33" dur="500" fill="hold"/>
                                        <p:tgtEl>
                                          <p:spTgt spid="41990"/>
                                        </p:tgtEl>
                                        <p:attrNameLst>
                                          <p:attrName>ppt_h</p:attrName>
                                        </p:attrNameLst>
                                      </p:cBhvr>
                                      <p:tavLst>
                                        <p:tav tm="0">
                                          <p:val>
                                            <p:strVal val="#ppt_h"/>
                                          </p:val>
                                        </p:tav>
                                        <p:tav tm="100000">
                                          <p:val>
                                            <p:strVal val="#ppt_h"/>
                                          </p:val>
                                        </p:tav>
                                      </p:tavLst>
                                    </p:anim>
                                    <p:anim calcmode="lin" valueType="num">
                                      <p:cBhvr>
                                        <p:cTn id="34" dur="500" fill="hold"/>
                                        <p:tgtEl>
                                          <p:spTgt spid="41990"/>
                                        </p:tgtEl>
                                        <p:attrNameLst>
                                          <p:attrName>ppt_x</p:attrName>
                                        </p:attrNameLst>
                                      </p:cBhvr>
                                      <p:tavLst>
                                        <p:tav tm="0">
                                          <p:val>
                                            <p:strVal val="#ppt_x-.2"/>
                                          </p:val>
                                        </p:tav>
                                        <p:tav tm="100000">
                                          <p:val>
                                            <p:strVal val="#ppt_x"/>
                                          </p:val>
                                        </p:tav>
                                      </p:tavLst>
                                    </p:anim>
                                    <p:anim calcmode="lin" valueType="num">
                                      <p:cBhvr>
                                        <p:cTn id="35" dur="500" fill="hold"/>
                                        <p:tgtEl>
                                          <p:spTgt spid="41990"/>
                                        </p:tgtEl>
                                        <p:attrNameLst>
                                          <p:attrName>ppt_y</p:attrName>
                                        </p:attrNameLst>
                                      </p:cBhvr>
                                      <p:tavLst>
                                        <p:tav tm="0">
                                          <p:val>
                                            <p:strVal val="#ppt_y"/>
                                          </p:val>
                                        </p:tav>
                                        <p:tav tm="100000">
                                          <p:val>
                                            <p:strVal val="#ppt_y"/>
                                          </p:val>
                                        </p:tav>
                                      </p:tavLst>
                                    </p:anim>
                                    <p:animEffect transition="in" filter="fade">
                                      <p:cBhvr>
                                        <p:cTn id="36" dur="500"/>
                                        <p:tgtEl>
                                          <p:spTgt spid="41990"/>
                                        </p:tgtEl>
                                      </p:cBhvr>
                                    </p:animEffect>
                                  </p:childTnLst>
                                </p:cTn>
                              </p:par>
                            </p:childTnLst>
                          </p:cTn>
                        </p:par>
                        <p:par>
                          <p:cTn id="37" fill="hold">
                            <p:stCondLst>
                              <p:cond delay="3850"/>
                            </p:stCondLst>
                            <p:childTnLst>
                              <p:par>
                                <p:cTn id="38" presetID="47"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4850"/>
                            </p:stCondLst>
                            <p:childTnLst>
                              <p:par>
                                <p:cTn id="44" presetID="14" presetClass="entr" presetSubtype="10" fill="hold" nodeType="afterEffect">
                                  <p:stCondLst>
                                    <p:cond delay="0"/>
                                  </p:stCondLst>
                                  <p:childTnLst>
                                    <p:set>
                                      <p:cBhvr>
                                        <p:cTn id="45" dur="1" fill="hold">
                                          <p:stCondLst>
                                            <p:cond delay="0"/>
                                          </p:stCondLst>
                                        </p:cTn>
                                        <p:tgtEl>
                                          <p:spTgt spid="41988"/>
                                        </p:tgtEl>
                                        <p:attrNameLst>
                                          <p:attrName>style.visibility</p:attrName>
                                        </p:attrNameLst>
                                      </p:cBhvr>
                                      <p:to>
                                        <p:strVal val="visible"/>
                                      </p:to>
                                    </p:set>
                                    <p:animEffect transition="in" filter="randombar(horizontal)">
                                      <p:cBhvr>
                                        <p:cTn id="46" dur="500"/>
                                        <p:tgtEl>
                                          <p:spTgt spid="41988"/>
                                        </p:tgtEl>
                                      </p:cBhvr>
                                    </p:animEffect>
                                  </p:childTnLst>
                                </p:cTn>
                              </p:par>
                            </p:childTnLst>
                          </p:cTn>
                        </p:par>
                        <p:par>
                          <p:cTn id="47" fill="hold">
                            <p:stCondLst>
                              <p:cond delay="5350"/>
                            </p:stCondLst>
                            <p:childTnLst>
                              <p:par>
                                <p:cTn id="48" presetID="5" presetClass="entr" presetSubtype="1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heckerboard(across)">
                                      <p:cBhvr>
                                        <p:cTn id="50" dur="500"/>
                                        <p:tgtEl>
                                          <p:spTgt spid="7"/>
                                        </p:tgtEl>
                                      </p:cBhvr>
                                    </p:animEffect>
                                  </p:childTnLst>
                                </p:cTn>
                              </p:par>
                            </p:childTnLst>
                          </p:cTn>
                        </p:par>
                        <p:par>
                          <p:cTn id="51" fill="hold">
                            <p:stCondLst>
                              <p:cond delay="5850"/>
                            </p:stCondLst>
                            <p:childTnLst>
                              <p:par>
                                <p:cTn id="52" presetID="5" presetClass="entr" presetSubtype="10" fill="hold" grpId="0" nodeType="afterEffect">
                                  <p:stCondLst>
                                    <p:cond delay="2000"/>
                                  </p:stCondLst>
                                  <p:childTnLst>
                                    <p:set>
                                      <p:cBhvr>
                                        <p:cTn id="53" dur="1" fill="hold">
                                          <p:stCondLst>
                                            <p:cond delay="0"/>
                                          </p:stCondLst>
                                        </p:cTn>
                                        <p:tgtEl>
                                          <p:spTgt spid="8"/>
                                        </p:tgtEl>
                                        <p:attrNameLst>
                                          <p:attrName>style.visibility</p:attrName>
                                        </p:attrNameLst>
                                      </p:cBhvr>
                                      <p:to>
                                        <p:strVal val="visible"/>
                                      </p:to>
                                    </p:set>
                                    <p:animEffect transition="in" filter="checkerboard(across)">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7000" r="-67000"/>
          </a:stretch>
        </a:blipFill>
        <a:effectLst/>
      </p:bgPr>
    </p:bg>
    <p:spTree>
      <p:nvGrpSpPr>
        <p:cNvPr id="1" name=""/>
        <p:cNvGrpSpPr/>
        <p:nvPr/>
      </p:nvGrpSpPr>
      <p:grpSpPr>
        <a:xfrm>
          <a:off x="0" y="0"/>
          <a:ext cx="0" cy="0"/>
          <a:chOff x="0" y="0"/>
          <a:chExt cx="0" cy="0"/>
        </a:xfrm>
      </p:grpSpPr>
      <p:sp>
        <p:nvSpPr>
          <p:cNvPr id="3" name="مستطيل 2"/>
          <p:cNvSpPr/>
          <p:nvPr/>
        </p:nvSpPr>
        <p:spPr>
          <a:xfrm>
            <a:off x="3571868" y="357166"/>
            <a:ext cx="4336444" cy="707886"/>
          </a:xfrm>
          <a:prstGeom prst="rect">
            <a:avLst/>
          </a:prstGeom>
        </p:spPr>
        <p:txBody>
          <a:bodyPr wrap="none">
            <a:spAutoFit/>
          </a:bodyPr>
          <a:lstStyle/>
          <a:p>
            <a:pPr algn="justLow"/>
            <a:r>
              <a:rPr lang="ar-SA" sz="4000" dirty="0" smtClean="0">
                <a:ln>
                  <a:solidFill>
                    <a:schemeClr val="tx1"/>
                  </a:solidFill>
                </a:ln>
                <a:solidFill>
                  <a:schemeClr val="bg1"/>
                </a:solidFill>
                <a:cs typeface="PT Bold Heading" pitchFamily="2" charset="-78"/>
              </a:rPr>
              <a:t>جزيئات الغاز والضغط </a:t>
            </a:r>
            <a:endParaRPr lang="ar-SA" sz="4000" dirty="0">
              <a:ln>
                <a:solidFill>
                  <a:schemeClr val="tx1"/>
                </a:solidFill>
              </a:ln>
              <a:solidFill>
                <a:schemeClr val="bg1"/>
              </a:solidFill>
              <a:cs typeface="PT Bold Heading" pitchFamily="2" charset="-78"/>
            </a:endParaRPr>
          </a:p>
        </p:txBody>
      </p:sp>
      <p:sp>
        <p:nvSpPr>
          <p:cNvPr id="40961" name="Rectangle 1"/>
          <p:cNvSpPr>
            <a:spLocks noChangeArrowheads="1"/>
          </p:cNvSpPr>
          <p:nvPr/>
        </p:nvSpPr>
        <p:spPr bwMode="auto">
          <a:xfrm>
            <a:off x="2928926" y="1285860"/>
            <a:ext cx="5643570"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2200" u="none" strike="noStrike" cap="none" normalizeH="0" baseline="0" dirty="0" smtClean="0">
                <a:ln>
                  <a:noFill/>
                </a:ln>
                <a:effectLst/>
                <a:latin typeface="Arial" pitchFamily="34" charset="0"/>
                <a:cs typeface="PT Bold Heading" pitchFamily="2" charset="-78"/>
              </a:rPr>
              <a:t>عندما يرتطم جزئ الغاز بسطح الإناء فإنه يرتد مغيراً زخمه الخطي,أي أنه ينتج دفعاً ،و يتولد ضغط للغاز عند السطح بفعل الدفع الذي تؤثر </a:t>
            </a:r>
            <a:r>
              <a:rPr kumimoji="0" lang="ar-SA" sz="2200" u="none" strike="noStrike" cap="none" normalizeH="0" baseline="0" dirty="0" err="1" smtClean="0">
                <a:ln>
                  <a:noFill/>
                </a:ln>
                <a:effectLst/>
                <a:latin typeface="Arial" pitchFamily="34" charset="0"/>
                <a:cs typeface="PT Bold Heading" pitchFamily="2" charset="-78"/>
              </a:rPr>
              <a:t>به</a:t>
            </a:r>
            <a:r>
              <a:rPr kumimoji="0" lang="ar-SA" sz="2200" u="none" strike="noStrike" cap="none" normalizeH="0" baseline="0" dirty="0" smtClean="0">
                <a:ln>
                  <a:noFill/>
                </a:ln>
                <a:effectLst/>
                <a:latin typeface="Arial" pitchFamily="34" charset="0"/>
                <a:cs typeface="PT Bold Heading" pitchFamily="2" charset="-78"/>
              </a:rPr>
              <a:t> التصادمات .</a:t>
            </a:r>
          </a:p>
        </p:txBody>
      </p:sp>
      <p:sp>
        <p:nvSpPr>
          <p:cNvPr id="6" name="Rectangle 4"/>
          <p:cNvSpPr>
            <a:spLocks noChangeArrowheads="1"/>
          </p:cNvSpPr>
          <p:nvPr/>
        </p:nvSpPr>
        <p:spPr bwMode="auto">
          <a:xfrm>
            <a:off x="571472" y="3929066"/>
            <a:ext cx="8010532" cy="2589170"/>
          </a:xfrm>
          <a:prstGeom prst="rect">
            <a:avLst/>
          </a:prstGeom>
          <a:noFill/>
          <a:ln w="9525">
            <a:noFill/>
            <a:miter lim="800000"/>
            <a:headEnd/>
            <a:tailEnd/>
          </a:ln>
        </p:spPr>
        <p:txBody>
          <a:bodyPr wrap="square" anchor="ctr">
            <a:spAutoFit/>
          </a:bodyPr>
          <a:lstStyle/>
          <a:p>
            <a:pPr algn="justLow">
              <a:lnSpc>
                <a:spcPct val="150000"/>
              </a:lnSpc>
            </a:pPr>
            <a:r>
              <a:rPr lang="ar-SA" sz="2200" dirty="0" smtClean="0">
                <a:cs typeface="PT Bold Heading" pitchFamily="2" charset="-78"/>
              </a:rPr>
              <a:t>*إن  جزيئات الغاز تتحرك عشوائيا وبسرعة عالية .</a:t>
            </a:r>
          </a:p>
          <a:p>
            <a:pPr algn="justLow">
              <a:lnSpc>
                <a:spcPct val="150000"/>
              </a:lnSpc>
            </a:pPr>
            <a:r>
              <a:rPr lang="ar-SA" sz="2200" dirty="0" smtClean="0">
                <a:cs typeface="PT Bold Heading" pitchFamily="2" charset="-78"/>
              </a:rPr>
              <a:t>* تخضع لتصادمات مرنة بعضها ببعض .</a:t>
            </a:r>
            <a:r>
              <a:rPr lang="en-US" sz="2200" dirty="0" smtClean="0">
                <a:cs typeface="PT Bold Heading" pitchFamily="2" charset="-78"/>
              </a:rPr>
              <a:t> </a:t>
            </a:r>
            <a:endParaRPr lang="ar-SA" sz="2200" dirty="0" smtClean="0">
              <a:cs typeface="PT Bold Heading" pitchFamily="2" charset="-78"/>
            </a:endParaRPr>
          </a:p>
          <a:p>
            <a:pPr algn="justLow">
              <a:lnSpc>
                <a:spcPct val="150000"/>
              </a:lnSpc>
            </a:pPr>
            <a:r>
              <a:rPr lang="ar-SA" sz="2200" dirty="0" smtClean="0">
                <a:cs typeface="PT Bold Heading" pitchFamily="2" charset="-78"/>
              </a:rPr>
              <a:t>*عندما يرتطم جزئ الغاز بسطح الإناء فإنه يرتد مغيرا زخمه الخطي, أي أنه ينتج دفعا ويتولد ضغط الغاز .</a:t>
            </a:r>
            <a:endParaRPr lang="en-US" sz="2200" dirty="0" smtClean="0">
              <a:cs typeface="PT Bold Heading" pitchFamily="2" charset="-78"/>
            </a:endParaRPr>
          </a:p>
          <a:p>
            <a:pPr algn="justLow">
              <a:lnSpc>
                <a:spcPct val="150000"/>
              </a:lnSpc>
            </a:pPr>
            <a:r>
              <a:rPr lang="en-US" sz="2200" dirty="0" smtClean="0">
                <a:cs typeface="PT Bold Heading" pitchFamily="2" charset="-78"/>
              </a:rPr>
              <a:t>                                                         </a:t>
            </a:r>
            <a:endParaRPr lang="ar-SA" sz="2200" dirty="0">
              <a:cs typeface="PT Bold Heading" pitchFamily="2" charset="-78"/>
            </a:endParaRPr>
          </a:p>
        </p:txBody>
      </p:sp>
      <p:pic>
        <p:nvPicPr>
          <p:cNvPr id="9" name="Picture 5" descr="http://upload.wikimedia.org/wikipedia/commons/6/6d/Translational_motion.gif"/>
          <p:cNvPicPr>
            <a:picLocks noChangeAspect="1" noChangeArrowheads="1" noCrop="1"/>
          </p:cNvPicPr>
          <p:nvPr/>
        </p:nvPicPr>
        <p:blipFill>
          <a:blip r:embed="rId3" cstate="print"/>
          <a:srcRect/>
          <a:stretch>
            <a:fillRect/>
          </a:stretch>
        </p:blipFill>
        <p:spPr bwMode="auto">
          <a:xfrm>
            <a:off x="500034" y="642918"/>
            <a:ext cx="2122588" cy="2706076"/>
          </a:xfrm>
          <a:prstGeom prst="rect">
            <a:avLst/>
          </a:prstGeom>
          <a:noFill/>
          <a:ln w="9525">
            <a:noFill/>
            <a:miter lim="800000"/>
            <a:headEnd/>
            <a:tailEnd/>
          </a:ln>
        </p:spPr>
      </p:pic>
      <p:sp>
        <p:nvSpPr>
          <p:cNvPr id="10" name="مستطيل 9"/>
          <p:cNvSpPr/>
          <p:nvPr/>
        </p:nvSpPr>
        <p:spPr>
          <a:xfrm>
            <a:off x="4038966" y="3357562"/>
            <a:ext cx="4487126" cy="523220"/>
          </a:xfrm>
          <a:prstGeom prst="rect">
            <a:avLst/>
          </a:prstGeom>
        </p:spPr>
        <p:txBody>
          <a:bodyPr wrap="none">
            <a:spAutoFit/>
          </a:bodyPr>
          <a:lstStyle/>
          <a:p>
            <a:r>
              <a:rPr lang="ar-SA" sz="2800" dirty="0" smtClean="0">
                <a:ln>
                  <a:solidFill>
                    <a:schemeClr val="tx1"/>
                  </a:solidFill>
                </a:ln>
                <a:solidFill>
                  <a:srgbClr val="FFFF00"/>
                </a:solidFill>
                <a:cs typeface="PT Bold Heading" pitchFamily="2" charset="-78"/>
              </a:rPr>
              <a:t>بناء على نظرية الحركة الجزيئية :</a:t>
            </a:r>
            <a:endParaRPr lang="ar-SA" sz="2800" dirty="0">
              <a:ln>
                <a:solidFill>
                  <a:schemeClr val="tx1"/>
                </a:solidFill>
              </a:ln>
              <a:solidFill>
                <a:srgbClr val="FFFF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iterate type="wd">
                                    <p:tmPct val="10000"/>
                                  </p:iterate>
                                  <p:childTnLst>
                                    <p:set>
                                      <p:cBhvr>
                                        <p:cTn id="14" dur="1" fill="hold">
                                          <p:stCondLst>
                                            <p:cond delay="0"/>
                                          </p:stCondLst>
                                        </p:cTn>
                                        <p:tgtEl>
                                          <p:spTgt spid="40961"/>
                                        </p:tgtEl>
                                        <p:attrNameLst>
                                          <p:attrName>style.visibility</p:attrName>
                                        </p:attrNameLst>
                                      </p:cBhvr>
                                      <p:to>
                                        <p:strVal val="visible"/>
                                      </p:to>
                                    </p:set>
                                    <p:anim calcmode="lin" valueType="num">
                                      <p:cBhvr>
                                        <p:cTn id="15" dur="500" fill="hold"/>
                                        <p:tgtEl>
                                          <p:spTgt spid="40961"/>
                                        </p:tgtEl>
                                        <p:attrNameLst>
                                          <p:attrName>ppt_w</p:attrName>
                                        </p:attrNameLst>
                                      </p:cBhvr>
                                      <p:tavLst>
                                        <p:tav tm="0">
                                          <p:val>
                                            <p:fltVal val="0"/>
                                          </p:val>
                                        </p:tav>
                                        <p:tav tm="100000">
                                          <p:val>
                                            <p:strVal val="#ppt_w"/>
                                          </p:val>
                                        </p:tav>
                                      </p:tavLst>
                                    </p:anim>
                                    <p:anim calcmode="lin" valueType="num">
                                      <p:cBhvr>
                                        <p:cTn id="16" dur="500" fill="hold"/>
                                        <p:tgtEl>
                                          <p:spTgt spid="40961"/>
                                        </p:tgtEl>
                                        <p:attrNameLst>
                                          <p:attrName>ppt_h</p:attrName>
                                        </p:attrNameLst>
                                      </p:cBhvr>
                                      <p:tavLst>
                                        <p:tav tm="0">
                                          <p:val>
                                            <p:fltVal val="0"/>
                                          </p:val>
                                        </p:tav>
                                        <p:tav tm="100000">
                                          <p:val>
                                            <p:strVal val="#ppt_h"/>
                                          </p:val>
                                        </p:tav>
                                      </p:tavLst>
                                    </p:anim>
                                    <p:anim calcmode="lin" valueType="num">
                                      <p:cBhvr>
                                        <p:cTn id="17" dur="500" fill="hold"/>
                                        <p:tgtEl>
                                          <p:spTgt spid="40961"/>
                                        </p:tgtEl>
                                        <p:attrNameLst>
                                          <p:attrName>style.rotation</p:attrName>
                                        </p:attrNameLst>
                                      </p:cBhvr>
                                      <p:tavLst>
                                        <p:tav tm="0">
                                          <p:val>
                                            <p:fltVal val="360"/>
                                          </p:val>
                                        </p:tav>
                                        <p:tav tm="100000">
                                          <p:val>
                                            <p:fltVal val="0"/>
                                          </p:val>
                                        </p:tav>
                                      </p:tavLst>
                                    </p:anim>
                                    <p:animEffect transition="in" filter="fade">
                                      <p:cBhvr>
                                        <p:cTn id="18" dur="500"/>
                                        <p:tgtEl>
                                          <p:spTgt spid="40961"/>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2350"/>
                            </p:stCondLst>
                            <p:childTnLst>
                              <p:par>
                                <p:cTn id="23" presetID="56" presetClass="entr" presetSubtype="0" fill="hold" grpId="0" nodeType="afterEffect">
                                  <p:stCondLst>
                                    <p:cond delay="0"/>
                                  </p:stCondLst>
                                  <p:iterate type="wd">
                                    <p:tmPct val="10000"/>
                                  </p:iterate>
                                  <p:childTnLst>
                                    <p:set>
                                      <p:cBhvr>
                                        <p:cTn id="24" dur="1" fill="hold">
                                          <p:stCondLst>
                                            <p:cond delay="0"/>
                                          </p:stCondLst>
                                        </p:cTn>
                                        <p:tgtEl>
                                          <p:spTgt spid="10"/>
                                        </p:tgtEl>
                                        <p:attrNameLst>
                                          <p:attrName>style.visibility</p:attrName>
                                        </p:attrNameLst>
                                      </p:cBhvr>
                                      <p:to>
                                        <p:strVal val="visible"/>
                                      </p:to>
                                    </p:set>
                                    <p:anim by="(-#ppt_w*2)" calcmode="lin" valueType="num">
                                      <p:cBhvr rctx="PPT">
                                        <p:cTn id="25" dur="500" autoRev="1" fill="hold">
                                          <p:stCondLst>
                                            <p:cond delay="0"/>
                                          </p:stCondLst>
                                        </p:cTn>
                                        <p:tgtEl>
                                          <p:spTgt spid="10"/>
                                        </p:tgtEl>
                                        <p:attrNameLst>
                                          <p:attrName>ppt_w</p:attrName>
                                        </p:attrNameLst>
                                      </p:cBhvr>
                                    </p:anim>
                                    <p:anim by="(#ppt_w*0.50)" calcmode="lin" valueType="num">
                                      <p:cBhvr>
                                        <p:cTn id="26" dur="500" decel="50000" autoRev="1" fill="hold">
                                          <p:stCondLst>
                                            <p:cond delay="0"/>
                                          </p:stCondLst>
                                        </p:cTn>
                                        <p:tgtEl>
                                          <p:spTgt spid="10"/>
                                        </p:tgtEl>
                                        <p:attrNameLst>
                                          <p:attrName>ppt_x</p:attrName>
                                        </p:attrNameLst>
                                      </p:cBhvr>
                                    </p:anim>
                                    <p:anim from="(-#ppt_h/2)" to="(#ppt_y)" calcmode="lin" valueType="num">
                                      <p:cBhvr>
                                        <p:cTn id="27" dur="1000" fill="hold">
                                          <p:stCondLst>
                                            <p:cond delay="0"/>
                                          </p:stCondLst>
                                        </p:cTn>
                                        <p:tgtEl>
                                          <p:spTgt spid="10"/>
                                        </p:tgtEl>
                                        <p:attrNameLst>
                                          <p:attrName>ppt_y</p:attrName>
                                        </p:attrNameLst>
                                      </p:cBhvr>
                                    </p:anim>
                                    <p:animRot by="21600000">
                                      <p:cBhvr>
                                        <p:cTn id="28" dur="1000" fill="hold">
                                          <p:stCondLst>
                                            <p:cond delay="0"/>
                                          </p:stCondLst>
                                        </p:cTn>
                                        <p:tgtEl>
                                          <p:spTgt spid="10"/>
                                        </p:tgtEl>
                                        <p:attrNameLst>
                                          <p:attrName>r</p:attrName>
                                        </p:attrNameLst>
                                      </p:cBhvr>
                                    </p:animRot>
                                  </p:childTnLst>
                                </p:cTn>
                              </p:par>
                            </p:childTnLst>
                          </p:cTn>
                        </p:par>
                        <p:par>
                          <p:cTn id="29" fill="hold">
                            <p:stCondLst>
                              <p:cond delay="3850"/>
                            </p:stCondLst>
                            <p:childTnLst>
                              <p:par>
                                <p:cTn id="30" presetID="16" presetClass="entr" presetSubtype="2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961" grpId="0"/>
      <p:bldP spid="6" grpId="0" autoUpdateAnimBg="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مربع نص 1"/>
          <p:cNvSpPr txBox="1"/>
          <p:nvPr/>
        </p:nvSpPr>
        <p:spPr>
          <a:xfrm>
            <a:off x="2857488" y="242866"/>
            <a:ext cx="4214842" cy="707886"/>
          </a:xfrm>
          <a:prstGeom prst="rect">
            <a:avLst/>
          </a:prstGeom>
          <a:noFill/>
        </p:spPr>
        <p:txBody>
          <a:bodyPr wrap="square" rtlCol="1">
            <a:spAutoFit/>
          </a:bodyPr>
          <a:lstStyle/>
          <a:p>
            <a:pPr algn="ctr"/>
            <a:r>
              <a:rPr lang="ar-SA" sz="4000" dirty="0" smtClean="0">
                <a:ln>
                  <a:solidFill>
                    <a:schemeClr val="bg1"/>
                  </a:solidFill>
                </a:ln>
                <a:solidFill>
                  <a:schemeClr val="tx2"/>
                </a:solidFill>
                <a:cs typeface="PT Bold Heading" pitchFamily="2" charset="-78"/>
              </a:rPr>
              <a:t>الضغــط الجــــوي</a:t>
            </a:r>
            <a:endParaRPr lang="ar-SA" sz="4000" dirty="0">
              <a:ln>
                <a:solidFill>
                  <a:schemeClr val="bg1"/>
                </a:solidFill>
              </a:ln>
              <a:solidFill>
                <a:schemeClr val="tx2"/>
              </a:solidFill>
              <a:cs typeface="PT Bold Heading" pitchFamily="2" charset="-78"/>
            </a:endParaRPr>
          </a:p>
        </p:txBody>
      </p:sp>
      <p:sp>
        <p:nvSpPr>
          <p:cNvPr id="4" name="مربع نص 3"/>
          <p:cNvSpPr txBox="1"/>
          <p:nvPr/>
        </p:nvSpPr>
        <p:spPr>
          <a:xfrm>
            <a:off x="1071538" y="2071678"/>
            <a:ext cx="7286676" cy="769441"/>
          </a:xfrm>
          <a:prstGeom prst="rect">
            <a:avLst/>
          </a:prstGeom>
          <a:noFill/>
        </p:spPr>
        <p:txBody>
          <a:bodyPr wrap="square" rtlCol="1">
            <a:spAutoFit/>
          </a:bodyPr>
          <a:lstStyle/>
          <a:p>
            <a:pPr algn="justLow"/>
            <a:r>
              <a:rPr lang="ar-SA" sz="2200" dirty="0" smtClean="0">
                <a:cs typeface="PT Bold Heading" pitchFamily="2" charset="-78"/>
              </a:rPr>
              <a:t>في كل سنتمتر مربع من سطح الأرض يؤثر غاز الغلاف الجوي بقوة مقدارها 10</a:t>
            </a:r>
            <a:r>
              <a:rPr lang="en-US" sz="2200" dirty="0" smtClean="0">
                <a:cs typeface="PT Bold Heading" pitchFamily="2" charset="-78"/>
              </a:rPr>
              <a:t>N ,</a:t>
            </a:r>
            <a:r>
              <a:rPr lang="ar-SA" sz="2200" dirty="0" smtClean="0">
                <a:cs typeface="PT Bold Heading" pitchFamily="2" charset="-78"/>
              </a:rPr>
              <a:t> تقريباً  </a:t>
            </a:r>
            <a:r>
              <a:rPr lang="ar-SA" sz="2200" dirty="0" err="1" smtClean="0">
                <a:cs typeface="PT Bold Heading" pitchFamily="2" charset="-78"/>
              </a:rPr>
              <a:t>و</a:t>
            </a:r>
            <a:r>
              <a:rPr lang="ar-SA" sz="2200" dirty="0" smtClean="0">
                <a:cs typeface="PT Bold Heading" pitchFamily="2" charset="-78"/>
              </a:rPr>
              <a:t> تعادل هذه القوة وزن جسم كتلته 1</a:t>
            </a:r>
            <a:r>
              <a:rPr lang="en-US" sz="2200" dirty="0" smtClean="0">
                <a:cs typeface="PT Bold Heading" pitchFamily="2" charset="-78"/>
              </a:rPr>
              <a:t>kg.</a:t>
            </a:r>
          </a:p>
        </p:txBody>
      </p:sp>
      <p:pic>
        <p:nvPicPr>
          <p:cNvPr id="39938" name="Picture 2" descr="%D8%A7%D9%84%D8%B6%D8%BA%D8%B7+%D8%A7%D9%84%D8%AC%D9%88%D9%8A"/>
          <p:cNvPicPr>
            <a:picLocks noChangeAspect="1" noChangeArrowheads="1"/>
          </p:cNvPicPr>
          <p:nvPr/>
        </p:nvPicPr>
        <p:blipFill>
          <a:blip r:embed="rId2"/>
          <a:srcRect/>
          <a:stretch>
            <a:fillRect/>
          </a:stretch>
        </p:blipFill>
        <p:spPr bwMode="auto">
          <a:xfrm>
            <a:off x="0" y="3500438"/>
            <a:ext cx="9144000" cy="3357562"/>
          </a:xfrm>
          <a:prstGeom prst="rect">
            <a:avLst/>
          </a:prstGeom>
          <a:noFill/>
          <a:ln w="9525">
            <a:noFill/>
            <a:miter lim="800000"/>
            <a:headEnd/>
            <a:tailEnd/>
          </a:ln>
        </p:spPr>
      </p:pic>
      <p:sp>
        <p:nvSpPr>
          <p:cNvPr id="6" name="مستطيل 5"/>
          <p:cNvSpPr/>
          <p:nvPr/>
        </p:nvSpPr>
        <p:spPr>
          <a:xfrm>
            <a:off x="1928794" y="1285860"/>
            <a:ext cx="5700600" cy="430887"/>
          </a:xfrm>
          <a:prstGeom prst="rect">
            <a:avLst/>
          </a:prstGeom>
        </p:spPr>
        <p:txBody>
          <a:bodyPr wrap="none">
            <a:spAutoFit/>
          </a:bodyPr>
          <a:lstStyle/>
          <a:p>
            <a:pPr algn="justLow"/>
            <a:r>
              <a:rPr lang="ar-SA" sz="2200" dirty="0" smtClean="0">
                <a:solidFill>
                  <a:srgbClr val="C00000"/>
                </a:solidFill>
                <a:cs typeface="PT Bold Heading" pitchFamily="2" charset="-78"/>
              </a:rPr>
              <a:t>الضغط الجوي </a:t>
            </a:r>
            <a:r>
              <a:rPr lang="ar-SA" sz="2200" dirty="0" smtClean="0">
                <a:cs typeface="PT Bold Heading" pitchFamily="2" charset="-78"/>
              </a:rPr>
              <a:t>هو تأثير الغلاف الجوي على سطح الأرض</a:t>
            </a:r>
            <a:endParaRPr lang="ar-SA" sz="2200" dirty="0">
              <a:cs typeface="PT Bold Heading" pitchFamily="2" charset="-78"/>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par>
                          <p:cTn id="21" fill="hold">
                            <p:stCondLst>
                              <p:cond delay="2500"/>
                            </p:stCondLst>
                            <p:childTnLst>
                              <p:par>
                                <p:cTn id="22" presetID="50" presetClass="entr" presetSubtype="0" decel="100000" fill="hold" grpId="0" nodeType="afterEffect">
                                  <p:stCondLst>
                                    <p:cond delay="0"/>
                                  </p:stCondLst>
                                  <p:iterate type="wd">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2873</Words>
  <Application>Microsoft Office PowerPoint</Application>
  <PresentationFormat>عرض على الشاشة (3:4)‏</PresentationFormat>
  <Paragraphs>260</Paragraphs>
  <Slides>63</Slides>
  <Notes>0</Notes>
  <HiddenSlides>0</HiddenSlides>
  <MMClips>9</MMClips>
  <ScaleCrop>false</ScaleCrop>
  <HeadingPairs>
    <vt:vector size="4" baseType="variant">
      <vt:variant>
        <vt:lpstr>سمة</vt:lpstr>
      </vt:variant>
      <vt:variant>
        <vt:i4>1</vt:i4>
      </vt:variant>
      <vt:variant>
        <vt:lpstr>عناوين الشرائح</vt:lpstr>
      </vt:variant>
      <vt:variant>
        <vt:i4>63</vt:i4>
      </vt:variant>
    </vt:vector>
  </HeadingPairs>
  <TitlesOfParts>
    <vt:vector size="6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111</cp:revision>
  <dcterms:created xsi:type="dcterms:W3CDTF">2015-12-03T16:48:35Z</dcterms:created>
  <dcterms:modified xsi:type="dcterms:W3CDTF">2015-12-06T21:15:09Z</dcterms:modified>
</cp:coreProperties>
</file>