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sldIdLst>
    <p:sldId id="257" r:id="rId2"/>
    <p:sldId id="258" r:id="rId3"/>
    <p:sldId id="259" r:id="rId4"/>
    <p:sldId id="260" r:id="rId5"/>
    <p:sldId id="261" r:id="rId6"/>
    <p:sldId id="283" r:id="rId7"/>
    <p:sldId id="301" r:id="rId8"/>
    <p:sldId id="284" r:id="rId9"/>
    <p:sldId id="285" r:id="rId10"/>
    <p:sldId id="262" r:id="rId11"/>
    <p:sldId id="263" r:id="rId12"/>
    <p:sldId id="265" r:id="rId13"/>
    <p:sldId id="286" r:id="rId14"/>
    <p:sldId id="266" r:id="rId15"/>
    <p:sldId id="267" r:id="rId16"/>
    <p:sldId id="287" r:id="rId17"/>
    <p:sldId id="268" r:id="rId18"/>
    <p:sldId id="269" r:id="rId19"/>
    <p:sldId id="288" r:id="rId20"/>
    <p:sldId id="295" r:id="rId21"/>
    <p:sldId id="289" r:id="rId22"/>
    <p:sldId id="294" r:id="rId23"/>
    <p:sldId id="290" r:id="rId24"/>
    <p:sldId id="291" r:id="rId25"/>
    <p:sldId id="292" r:id="rId26"/>
    <p:sldId id="293" r:id="rId27"/>
    <p:sldId id="270" r:id="rId28"/>
    <p:sldId id="272" r:id="rId29"/>
    <p:sldId id="296" r:id="rId30"/>
    <p:sldId id="273" r:id="rId31"/>
    <p:sldId id="297" r:id="rId32"/>
    <p:sldId id="298" r:id="rId33"/>
    <p:sldId id="299" r:id="rId34"/>
    <p:sldId id="275" r:id="rId35"/>
    <p:sldId id="300" r:id="rId36"/>
    <p:sldId id="302"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32523"/>
    <a:srgbClr val="00863D"/>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5463" autoAdjust="0"/>
    <p:restoredTop sz="86420" autoAdjust="0"/>
  </p:normalViewPr>
  <p:slideViewPr>
    <p:cSldViewPr>
      <p:cViewPr varScale="1">
        <p:scale>
          <a:sx n="74" d="100"/>
          <a:sy n="74" d="100"/>
        </p:scale>
        <p:origin x="-312" y="-102"/>
      </p:cViewPr>
      <p:guideLst>
        <p:guide orient="horz" pos="2160"/>
        <p:guide pos="2880"/>
      </p:guideLst>
    </p:cSldViewPr>
  </p:slideViewPr>
  <p:outlineViewPr>
    <p:cViewPr>
      <p:scale>
        <a:sx n="33" d="100"/>
        <a:sy n="33" d="100"/>
      </p:scale>
      <p:origin x="12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557A2FC-992C-43BF-8DC2-C3898B2723E2}" type="datetimeFigureOut">
              <a:rPr lang="ar-SA" smtClean="0"/>
              <a:pPr/>
              <a:t>24/02/1437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8B681F-DE55-4A96-A242-AC46251AFFB4}"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9410A0-22A3-4806-86EC-AE042FF0A739}" type="slidenum">
              <a:rPr lang="en-US"/>
              <a:pPr>
                <a:defRPr/>
              </a:pPr>
              <a:t>‹#›</a:t>
            </a:fld>
            <a:endParaRPr lang="en-US"/>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BC244E-807E-48AD-AEF8-6A0D703679FC}" type="datetimeFigureOut">
              <a:rPr lang="ar-SA" smtClean="0"/>
              <a:pPr/>
              <a:t>24/02/1437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3CEC1DE-D1E9-4962-97FE-BB29460C47D3}" type="slidenum">
              <a:rPr lang="ar-SA" smtClean="0"/>
              <a:pPr/>
              <a:t>‹#›</a:t>
            </a:fld>
            <a:endParaRPr lang="ar-SA"/>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BC244E-807E-48AD-AEF8-6A0D703679FC}" type="datetimeFigureOut">
              <a:rPr lang="ar-SA" smtClean="0"/>
              <a:pPr/>
              <a:t>24/02/1437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CEC1DE-D1E9-4962-97FE-BB29460C47D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heel spokes="3"/>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file:///F:\&#1606;&#1588;&#1575;&#1591;%204%20&#1571;.wmv"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file:///F:\&#1606;&#1588;&#1575;&#1591;%204%20&#1576;.wmv"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F:\&#1606;&#1588;&#1575;&#1591;%205%2000_00_10-.wmv"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ideo" Target="file:///F:\&#1591;&#1575;&#1602;&#1577;%20&#1575;&#1604;&#1608;&#1590;&#1593;%20&#1575;&#1604;&#1605;&#1585;&#1608;&#1606;&#1610;&#1577;%20Elastic%20Potential%20Energy.wmv" TargetMode="Externa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6;&#1588;&#1575;&#1591;%201%20%20-%20&#1575;&#1604;&#1578;&#1580;&#1585;&#1576;&#1577;%20&#1575;&#1604;&#1575;&#1587;&#1578;&#1607;&#1604;&#1575;&#1604;&#1610;&#1577;.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video" Target="file:///F:\&#1578;&#1581;&#1608;&#1604;%20&#1591;&#1575;&#1602;&#1577;%20&#1608;&#1590;&#1593;%20&#1575;&#1604;&#1580;&#1575;&#1584;&#1576;&#1610;&#1577;%20&#1573;&#1604;&#1609;%20&#1591;&#1575;&#1602;&#1577;%20&#1581;&#1585;&#1603;&#1610;&#1577;.wmv" TargetMode="Externa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 Id="rId4" Type="http://schemas.openxmlformats.org/officeDocument/2006/relationships/image" Target="../media/image63.gif"/></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video" Target="file:///F:\&#1575;&#1604;&#1576;&#1606;&#1583;&#1608;&#1604;%20&#1575;&#1604;&#1576;&#1587;&#1610;&#1591;%20-%20YouTube.wmv"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hyperlink" Target="&#1578;&#1589;&#1575;&#1583;&#1605;%20&#1587;&#1610;&#1575;&#1585;&#1575;&#1578;%20&#1605;&#1591;&#1575;&#1601;&#1610;%20-%20YouTube.flv" TargetMode="Externa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7.xml"/><Relationship Id="rId1" Type="http://schemas.openxmlformats.org/officeDocument/2006/relationships/video" Target="file:///F:\Collisions%20of%20the%20balls%20HD.wmv" TargetMode="Externa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gif"/></Relationships>
</file>

<file path=ppt/slides/_rels/slide36.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wm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1.wmf"/><Relationship Id="rId5" Type="http://schemas.openxmlformats.org/officeDocument/2006/relationships/image" Target="../media/image15.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3" name="Picture 2" descr="11111"/>
          <p:cNvPicPr>
            <a:picLocks noChangeAspect="1" noChangeArrowheads="1"/>
          </p:cNvPicPr>
          <p:nvPr/>
        </p:nvPicPr>
        <p:blipFill>
          <a:blip r:embed="rId3" cstate="print"/>
          <a:srcRect/>
          <a:stretch>
            <a:fillRect/>
          </a:stretch>
        </p:blipFill>
        <p:spPr bwMode="auto">
          <a:xfrm>
            <a:off x="5072066" y="285728"/>
            <a:ext cx="1015401" cy="1357322"/>
          </a:xfrm>
          <a:prstGeom prst="rect">
            <a:avLst/>
          </a:prstGeom>
          <a:noFill/>
          <a:ln w="9525">
            <a:noFill/>
            <a:miter lim="800000"/>
            <a:headEnd/>
            <a:tailEnd/>
          </a:ln>
        </p:spPr>
      </p:pic>
      <p:sp>
        <p:nvSpPr>
          <p:cNvPr id="4" name="مربع نص 3"/>
          <p:cNvSpPr txBox="1"/>
          <p:nvPr/>
        </p:nvSpPr>
        <p:spPr>
          <a:xfrm>
            <a:off x="5429256" y="2214554"/>
            <a:ext cx="2357454" cy="523220"/>
          </a:xfrm>
          <a:prstGeom prst="rect">
            <a:avLst/>
          </a:prstGeom>
          <a:noFill/>
        </p:spPr>
        <p:txBody>
          <a:bodyPr wrap="square" rtlCol="1">
            <a:spAutoFit/>
          </a:bodyPr>
          <a:lstStyle/>
          <a:p>
            <a:r>
              <a:rPr lang="ar-SA" sz="2800" dirty="0" smtClean="0">
                <a:ln>
                  <a:solidFill>
                    <a:schemeClr val="tx1"/>
                  </a:solidFill>
                </a:ln>
                <a:solidFill>
                  <a:schemeClr val="accent5">
                    <a:lumMod val="75000"/>
                  </a:schemeClr>
                </a:solidFill>
                <a:cs typeface="PT Bold Heading" pitchFamily="2" charset="-78"/>
              </a:rPr>
              <a:t>الفصل الرابع</a:t>
            </a:r>
            <a:endParaRPr lang="ar-SA" sz="2800" dirty="0">
              <a:ln>
                <a:solidFill>
                  <a:schemeClr val="tx1"/>
                </a:solidFill>
              </a:ln>
              <a:solidFill>
                <a:schemeClr val="accent5">
                  <a:lumMod val="75000"/>
                </a:schemeClr>
              </a:solidFill>
              <a:cs typeface="PT Bold Heading" pitchFamily="2" charset="-78"/>
            </a:endParaRPr>
          </a:p>
        </p:txBody>
      </p:sp>
      <p:sp>
        <p:nvSpPr>
          <p:cNvPr id="5" name="مربع نص 4"/>
          <p:cNvSpPr txBox="1"/>
          <p:nvPr/>
        </p:nvSpPr>
        <p:spPr>
          <a:xfrm>
            <a:off x="5572132" y="526301"/>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2 </a:t>
            </a:r>
          </a:p>
          <a:p>
            <a:pPr algn="ctr"/>
            <a:r>
              <a:rPr lang="ar-SA" sz="2400" dirty="0" smtClean="0">
                <a:solidFill>
                  <a:schemeClr val="accent4">
                    <a:lumMod val="75000"/>
                  </a:schemeClr>
                </a:solidFill>
                <a:cs typeface="PT Bold Heading" pitchFamily="2" charset="-78"/>
              </a:rPr>
              <a:t>الصف الثاني ثانوي</a:t>
            </a:r>
            <a:endParaRPr lang="ar-SA" sz="2400" dirty="0">
              <a:solidFill>
                <a:schemeClr val="accent4">
                  <a:lumMod val="75000"/>
                </a:schemeClr>
              </a:solidFill>
              <a:cs typeface="PT Bold Heading" pitchFamily="2" charset="-78"/>
            </a:endParaRPr>
          </a:p>
        </p:txBody>
      </p:sp>
      <p:sp>
        <p:nvSpPr>
          <p:cNvPr id="6" name="مربع نص 5"/>
          <p:cNvSpPr txBox="1"/>
          <p:nvPr/>
        </p:nvSpPr>
        <p:spPr>
          <a:xfrm>
            <a:off x="5072066"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00800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008000"/>
              </a:solidFill>
              <a:effectLst>
                <a:innerShdw blurRad="69850" dist="43180" dir="5400000">
                  <a:srgbClr val="000000">
                    <a:alpha val="65000"/>
                  </a:srgbClr>
                </a:innerShdw>
              </a:effectLst>
              <a:cs typeface="PT Bold Heading" pitchFamily="2" charset="-78"/>
            </a:endParaRPr>
          </a:p>
        </p:txBody>
      </p:sp>
      <p:pic>
        <p:nvPicPr>
          <p:cNvPr id="7" name="Picture 2"/>
          <p:cNvPicPr>
            <a:picLocks noChangeAspect="1" noChangeArrowheads="1"/>
          </p:cNvPicPr>
          <p:nvPr/>
        </p:nvPicPr>
        <p:blipFill>
          <a:blip r:embed="rId4"/>
          <a:srcRect r="39523"/>
          <a:stretch>
            <a:fillRect/>
          </a:stretch>
        </p:blipFill>
        <p:spPr bwMode="auto">
          <a:xfrm>
            <a:off x="0" y="0"/>
            <a:ext cx="4357686"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مربع نص 7"/>
          <p:cNvSpPr txBox="1"/>
          <p:nvPr/>
        </p:nvSpPr>
        <p:spPr>
          <a:xfrm>
            <a:off x="4214810" y="3286124"/>
            <a:ext cx="4643470" cy="1488869"/>
          </a:xfrm>
          <a:prstGeom prst="rect">
            <a:avLst/>
          </a:prstGeom>
          <a:noFill/>
        </p:spPr>
        <p:txBody>
          <a:bodyPr wrap="square" rtlCol="1">
            <a:prstTxWarp prst="textTriangle">
              <a:avLst/>
            </a:prstTxWarp>
            <a:spAutoFit/>
            <a:scene3d>
              <a:camera prst="orthographicFront"/>
              <a:lightRig rig="threePt" dir="t"/>
            </a:scene3d>
            <a:sp3d extrusionH="57150">
              <a:bevelT w="38100" h="38100" prst="convex"/>
            </a:sp3d>
          </a:bodyPr>
          <a:lstStyle/>
          <a:p>
            <a:pPr algn="ctr">
              <a:lnSpc>
                <a:spcPct val="150000"/>
              </a:lnSpc>
            </a:pPr>
            <a:r>
              <a:rPr lang="ar-SA" sz="6600" dirty="0" smtClean="0">
                <a:ln>
                  <a:solidFill>
                    <a:sysClr val="windowText" lastClr="000000"/>
                  </a:solidFill>
                </a:ln>
                <a:solidFill>
                  <a:schemeClr val="accent1"/>
                </a:solidFill>
                <a:cs typeface="PT Bold Heading" pitchFamily="2" charset="-78"/>
              </a:rPr>
              <a:t>الطاقة وحفظها</a:t>
            </a:r>
            <a:endParaRPr lang="ar-SA" sz="6600" dirty="0">
              <a:ln>
                <a:solidFill>
                  <a:sysClr val="windowText" lastClr="000000"/>
                </a:solidFill>
              </a:ln>
              <a:solidFill>
                <a:schemeClr val="accent1"/>
              </a:solidFill>
              <a:cs typeface="PT Bold Heading" pitchFamily="2" charset="-78"/>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childTnLst>
                          </p:cTn>
                        </p:par>
                        <p:par>
                          <p:cTn id="17" fill="hold">
                            <p:stCondLst>
                              <p:cond delay="2400"/>
                            </p:stCondLst>
                            <p:childTnLst>
                              <p:par>
                                <p:cTn id="18" presetID="45" presetClass="entr" presetSubtype="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1857356" y="142852"/>
            <a:ext cx="5072098" cy="646331"/>
          </a:xfrm>
          <a:prstGeom prst="rect">
            <a:avLst/>
          </a:prstGeom>
          <a:noFill/>
        </p:spPr>
        <p:txBody>
          <a:bodyPr wrap="square" rtlCol="1">
            <a:spAutoFit/>
          </a:bodyPr>
          <a:lstStyle/>
          <a:p>
            <a:r>
              <a:rPr lang="ar-SA" sz="3600" dirty="0" smtClean="0">
                <a:solidFill>
                  <a:schemeClr val="accent4">
                    <a:lumMod val="75000"/>
                  </a:schemeClr>
                </a:solidFill>
                <a:cs typeface="PT Bold Heading" pitchFamily="2" charset="-78"/>
              </a:rPr>
              <a:t>الطاقة الحركية </a:t>
            </a:r>
            <a:r>
              <a:rPr lang="ar-SA" sz="3600" dirty="0" err="1" smtClean="0">
                <a:solidFill>
                  <a:schemeClr val="accent4">
                    <a:lumMod val="75000"/>
                  </a:schemeClr>
                </a:solidFill>
                <a:cs typeface="PT Bold Heading" pitchFamily="2" charset="-78"/>
              </a:rPr>
              <a:t>الدورانية</a:t>
            </a:r>
            <a:r>
              <a:rPr lang="ar-SA" sz="3600" dirty="0" smtClean="0">
                <a:solidFill>
                  <a:schemeClr val="accent4">
                    <a:lumMod val="75000"/>
                  </a:schemeClr>
                </a:solidFill>
                <a:cs typeface="PT Bold Heading" pitchFamily="2" charset="-78"/>
              </a:rPr>
              <a:t>  </a:t>
            </a:r>
            <a:endParaRPr lang="ar-SA" sz="3600" dirty="0">
              <a:solidFill>
                <a:schemeClr val="accent4">
                  <a:lumMod val="75000"/>
                </a:schemeClr>
              </a:solidFill>
              <a:cs typeface="PT Bold Heading" pitchFamily="2" charset="-78"/>
            </a:endParaRPr>
          </a:p>
        </p:txBody>
      </p:sp>
      <p:sp>
        <p:nvSpPr>
          <p:cNvPr id="5" name="مستطيل 4"/>
          <p:cNvSpPr/>
          <p:nvPr/>
        </p:nvSpPr>
        <p:spPr>
          <a:xfrm>
            <a:off x="4643438" y="3429000"/>
            <a:ext cx="3451586" cy="461665"/>
          </a:xfrm>
          <a:prstGeom prst="rect">
            <a:avLst/>
          </a:prstGeom>
        </p:spPr>
        <p:txBody>
          <a:bodyPr wrap="none">
            <a:spAutoFit/>
          </a:bodyPr>
          <a:lstStyle/>
          <a:p>
            <a:pPr algn="justLow"/>
            <a:r>
              <a:rPr lang="ar-SA" sz="2400" dirty="0" smtClean="0">
                <a:solidFill>
                  <a:schemeClr val="tx2">
                    <a:lumMod val="60000"/>
                    <a:lumOff val="40000"/>
                  </a:schemeClr>
                </a:solidFill>
                <a:cs typeface="PT Bold Heading" pitchFamily="2" charset="-78"/>
              </a:rPr>
              <a:t>هل لهذا البلبل طاقة حركيّة ؟</a:t>
            </a:r>
            <a:endParaRPr lang="ar-SA" sz="2400" dirty="0">
              <a:solidFill>
                <a:schemeClr val="tx2">
                  <a:lumMod val="60000"/>
                  <a:lumOff val="40000"/>
                </a:schemeClr>
              </a:solidFill>
              <a:cs typeface="PT Bold Heading" pitchFamily="2" charset="-78"/>
            </a:endParaRPr>
          </a:p>
        </p:txBody>
      </p:sp>
      <p:sp>
        <p:nvSpPr>
          <p:cNvPr id="6" name="مستطيل 5"/>
          <p:cNvSpPr/>
          <p:nvPr/>
        </p:nvSpPr>
        <p:spPr>
          <a:xfrm>
            <a:off x="285720" y="4000504"/>
            <a:ext cx="7572428" cy="1785104"/>
          </a:xfrm>
          <a:prstGeom prst="rect">
            <a:avLst/>
          </a:prstGeom>
        </p:spPr>
        <p:txBody>
          <a:bodyPr wrap="square">
            <a:spAutoFit/>
          </a:bodyPr>
          <a:lstStyle/>
          <a:p>
            <a:pPr algn="justLow"/>
            <a:r>
              <a:rPr lang="ar-SA" sz="2200" dirty="0" smtClean="0">
                <a:cs typeface="PT Bold Heading" pitchFamily="2" charset="-78"/>
              </a:rPr>
              <a:t>   ربما ظننت بأنه لا طاقة حركيّة للبلبل لأنك لم تلاحظي تحركه من موضعه، ولكن حتى نجعل البلبل يدور سنحتاج إلى شغل لتدويره .</a:t>
            </a:r>
          </a:p>
          <a:p>
            <a:pPr algn="justLow"/>
            <a:r>
              <a:rPr lang="ar-SA" sz="2200" dirty="0" smtClean="0">
                <a:cs typeface="PT Bold Heading" pitchFamily="2" charset="-78"/>
              </a:rPr>
              <a:t>   لذا لا بد أن يكون للبلبل طاقة حركيّة ولكنها طاقة حركيّة </a:t>
            </a:r>
            <a:r>
              <a:rPr lang="ar-SA" sz="2200" dirty="0" err="1" smtClean="0">
                <a:cs typeface="PT Bold Heading" pitchFamily="2" charset="-78"/>
              </a:rPr>
              <a:t>دورانيّة</a:t>
            </a:r>
            <a:r>
              <a:rPr lang="ar-SA" sz="2200" dirty="0" smtClean="0">
                <a:cs typeface="PT Bold Heading" pitchFamily="2" charset="-78"/>
              </a:rPr>
              <a:t> تعتمد على السرعة </a:t>
            </a:r>
            <a:r>
              <a:rPr lang="ar-SA" sz="2200" dirty="0" err="1" smtClean="0">
                <a:cs typeface="PT Bold Heading" pitchFamily="2" charset="-78"/>
              </a:rPr>
              <a:t>الدورانيّة</a:t>
            </a:r>
            <a:r>
              <a:rPr lang="ar-SA" sz="2200" dirty="0" smtClean="0">
                <a:cs typeface="PT Bold Heading" pitchFamily="2" charset="-78"/>
              </a:rPr>
              <a:t> مع العلم بأن الطاقة الحركية </a:t>
            </a:r>
            <a:r>
              <a:rPr lang="ar-SA" sz="2200" dirty="0" err="1" smtClean="0">
                <a:cs typeface="PT Bold Heading" pitchFamily="2" charset="-78"/>
              </a:rPr>
              <a:t>الدورانية</a:t>
            </a:r>
            <a:r>
              <a:rPr lang="ar-SA" sz="2200" dirty="0" smtClean="0">
                <a:cs typeface="PT Bold Heading" pitchFamily="2" charset="-78"/>
              </a:rPr>
              <a:t> لا تعتمد على كتلة الجسم فحسب بل على توزيع هذه الكتلة .</a:t>
            </a:r>
            <a:endParaRPr lang="ar-SA" sz="2200" dirty="0">
              <a:cs typeface="PT Bold Heading" pitchFamily="2" charset="-78"/>
            </a:endParaRPr>
          </a:p>
        </p:txBody>
      </p:sp>
      <p:pic>
        <p:nvPicPr>
          <p:cNvPr id="7" name="نشاط 4 أ.wmv">
            <a:hlinkClick r:id="" action="ppaction://media"/>
          </p:cNvPr>
          <p:cNvPicPr>
            <a:picLocks noRot="1" noChangeAspect="1"/>
          </p:cNvPicPr>
          <p:nvPr>
            <a:videoFile r:link="rId1"/>
          </p:nvPr>
        </p:nvPicPr>
        <p:blipFill>
          <a:blip r:embed="rId4"/>
          <a:stretch>
            <a:fillRect/>
          </a:stretch>
        </p:blipFill>
        <p:spPr>
          <a:xfrm>
            <a:off x="1643042" y="1000108"/>
            <a:ext cx="5881686" cy="200026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00"/>
                            </p:stCondLst>
                            <p:childTnLst>
                              <p:par>
                                <p:cTn id="11" presetID="1" presetClass="mediacall" presetSubtype="0" fill="hold" nodeType="afterEffect">
                                  <p:stCondLst>
                                    <p:cond delay="0"/>
                                  </p:stCondLst>
                                  <p:childTnLst>
                                    <p:cmd type="call" cmd="playFrom(0.0)">
                                      <p:cBhvr>
                                        <p:cTn id="12" dur="10680" fill="hold"/>
                                        <p:tgtEl>
                                          <p:spTgt spid="7"/>
                                        </p:tgtEl>
                                      </p:cBhvr>
                                    </p:cmd>
                                  </p:childTnLst>
                                </p:cTn>
                              </p:par>
                              <p:par>
                                <p:cTn id="13" presetID="39" presetClass="entr" presetSubtype="0" accel="100000" fill="hold" grpId="0" nodeType="withEffect">
                                  <p:stCondLst>
                                    <p:cond delay="350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50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Next" delay="0">
                      <p:tgtEl>
                        <p:sldTgt/>
                      </p:tgtEl>
                    </p:cond>
                    <p:cond evt="onPrev" delay="0">
                      <p:tgtEl>
                        <p:sldTgt/>
                      </p:tgtEl>
                    </p:cond>
                  </p:end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مستطيل 2"/>
          <p:cNvSpPr/>
          <p:nvPr/>
        </p:nvSpPr>
        <p:spPr>
          <a:xfrm>
            <a:off x="428596" y="4572008"/>
            <a:ext cx="7215222" cy="830997"/>
          </a:xfrm>
          <a:prstGeom prst="rect">
            <a:avLst/>
          </a:prstGeom>
        </p:spPr>
        <p:txBody>
          <a:bodyPr wrap="square">
            <a:spAutoFit/>
          </a:bodyPr>
          <a:lstStyle/>
          <a:p>
            <a:pPr algn="justLow"/>
            <a:r>
              <a:rPr lang="ar-SA" sz="2400" dirty="0" smtClean="0">
                <a:cs typeface="PT Bold Heading" pitchFamily="2" charset="-78"/>
              </a:rPr>
              <a:t>الشغل الذي بذله السبّاح عندما قفز على لوح الغطس سيولد طاقة حركيّة خطيّة ثم طاقة حركيّة </a:t>
            </a:r>
            <a:r>
              <a:rPr lang="ar-SA" sz="2400" dirty="0" err="1" smtClean="0">
                <a:cs typeface="PT Bold Heading" pitchFamily="2" charset="-78"/>
              </a:rPr>
              <a:t>دورانيّة</a:t>
            </a:r>
            <a:r>
              <a:rPr lang="ar-SA" sz="2400" dirty="0" smtClean="0">
                <a:cs typeface="PT Bold Heading" pitchFamily="2" charset="-78"/>
              </a:rPr>
              <a:t> . </a:t>
            </a:r>
          </a:p>
        </p:txBody>
      </p:sp>
      <p:pic>
        <p:nvPicPr>
          <p:cNvPr id="4" name="نشاط 4 ب.wmv">
            <a:hlinkClick r:id="" action="ppaction://media"/>
          </p:cNvPr>
          <p:cNvPicPr>
            <a:picLocks noRot="1" noChangeAspect="1"/>
          </p:cNvPicPr>
          <p:nvPr>
            <a:videoFile r:link="rId1"/>
          </p:nvPr>
        </p:nvPicPr>
        <p:blipFill>
          <a:blip r:embed="rId4"/>
          <a:stretch>
            <a:fillRect/>
          </a:stretch>
        </p:blipFill>
        <p:spPr>
          <a:xfrm>
            <a:off x="1571604" y="500042"/>
            <a:ext cx="6072230" cy="3714776"/>
          </a:xfrm>
          <a:prstGeom prst="rect">
            <a:avLst/>
          </a:prstGeom>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35" fill="hold"/>
                                        <p:tgtEl>
                                          <p:spTgt spid="4"/>
                                        </p:tgtEl>
                                      </p:cBhvr>
                                    </p:cmd>
                                  </p:childTnLst>
                                </p:cTn>
                              </p:par>
                              <p:par>
                                <p:cTn id="7" presetID="49" presetClass="entr" presetSubtype="0" decel="100000" fill="hold" grpId="0" nodeType="withEffect">
                                  <p:stCondLst>
                                    <p:cond delay="5500"/>
                                  </p:stCondLst>
                                  <p:iterate type="wd">
                                    <p:tmPct val="10000"/>
                                  </p:iterate>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500694" y="357166"/>
            <a:ext cx="3214710" cy="707886"/>
          </a:xfrm>
          <a:prstGeom prst="rect">
            <a:avLst/>
          </a:prstGeom>
          <a:noFill/>
        </p:spPr>
        <p:txBody>
          <a:bodyPr wrap="square" rtlCol="1">
            <a:spAutoFit/>
          </a:bodyPr>
          <a:lstStyle/>
          <a:p>
            <a:pPr algn="ctr"/>
            <a:r>
              <a:rPr lang="ar-SA" sz="4000" dirty="0" smtClean="0">
                <a:solidFill>
                  <a:srgbClr val="663300"/>
                </a:solidFill>
                <a:cs typeface="PT Bold Heading" pitchFamily="2" charset="-78"/>
              </a:rPr>
              <a:t>الطاقة المختزنة </a:t>
            </a:r>
            <a:endParaRPr lang="ar-SA" sz="4000" dirty="0">
              <a:solidFill>
                <a:srgbClr val="663300"/>
              </a:solidFill>
              <a:cs typeface="PT Bold Heading" pitchFamily="2" charset="-78"/>
            </a:endParaRPr>
          </a:p>
        </p:txBody>
      </p:sp>
      <p:sp>
        <p:nvSpPr>
          <p:cNvPr id="4" name="مستطيل 3"/>
          <p:cNvSpPr/>
          <p:nvPr/>
        </p:nvSpPr>
        <p:spPr>
          <a:xfrm>
            <a:off x="3857620" y="4071942"/>
            <a:ext cx="4572000" cy="430887"/>
          </a:xfrm>
          <a:prstGeom prst="rect">
            <a:avLst/>
          </a:prstGeom>
        </p:spPr>
        <p:txBody>
          <a:bodyPr>
            <a:spAutoFit/>
          </a:bodyPr>
          <a:lstStyle/>
          <a:p>
            <a:r>
              <a:rPr lang="ar-SA" sz="2200" dirty="0" smtClean="0">
                <a:solidFill>
                  <a:schemeClr val="accent2">
                    <a:lumMod val="75000"/>
                  </a:schemeClr>
                </a:solidFill>
                <a:cs typeface="PT Bold Heading" pitchFamily="2" charset="-78"/>
              </a:rPr>
              <a:t>كيف عادت هذه العلبة ؟ </a:t>
            </a:r>
            <a:endParaRPr lang="ar-SA" sz="2200" dirty="0">
              <a:solidFill>
                <a:schemeClr val="accent2">
                  <a:lumMod val="75000"/>
                </a:schemeClr>
              </a:solidFill>
              <a:cs typeface="PT Bold Heading" pitchFamily="2" charset="-78"/>
            </a:endParaRPr>
          </a:p>
        </p:txBody>
      </p:sp>
      <p:sp>
        <p:nvSpPr>
          <p:cNvPr id="5" name="مستطيل 4"/>
          <p:cNvSpPr/>
          <p:nvPr/>
        </p:nvSpPr>
        <p:spPr>
          <a:xfrm>
            <a:off x="428596" y="4458628"/>
            <a:ext cx="7143768" cy="1107996"/>
          </a:xfrm>
          <a:prstGeom prst="rect">
            <a:avLst/>
          </a:prstGeom>
        </p:spPr>
        <p:txBody>
          <a:bodyPr wrap="square">
            <a:spAutoFit/>
          </a:bodyPr>
          <a:lstStyle/>
          <a:p>
            <a:r>
              <a:rPr lang="ar-SA" sz="2200" dirty="0" smtClean="0">
                <a:cs typeface="PT Bold Heading" pitchFamily="2" charset="-78"/>
              </a:rPr>
              <a:t>هناك طاقة مختزنة ، حيث يمكن أنّ تـُختزن الطاقة في الأجسام بطرق مختلفة منها الميكانيكية كاختزان الطاقة عند رفع الأجسام أو عند شدّ النابض أو ضغطه . </a:t>
            </a:r>
            <a:endParaRPr lang="ar-SA" sz="2200" dirty="0">
              <a:cs typeface="PT Bold Heading" pitchFamily="2" charset="-78"/>
            </a:endParaRPr>
          </a:p>
        </p:txBody>
      </p:sp>
      <p:pic>
        <p:nvPicPr>
          <p:cNvPr id="6" name="صورة 5" descr="نشاط 5.jpg"/>
          <p:cNvPicPr>
            <a:picLocks noChangeAspect="1"/>
          </p:cNvPicPr>
          <p:nvPr/>
        </p:nvPicPr>
        <p:blipFill>
          <a:blip r:embed="rId4"/>
          <a:stretch>
            <a:fillRect/>
          </a:stretch>
        </p:blipFill>
        <p:spPr>
          <a:xfrm>
            <a:off x="500034" y="5256299"/>
            <a:ext cx="3929090" cy="1557457"/>
          </a:xfrm>
          <a:prstGeom prst="rect">
            <a:avLst/>
          </a:prstGeom>
        </p:spPr>
      </p:pic>
      <p:pic>
        <p:nvPicPr>
          <p:cNvPr id="7" name="نشاط 5 00_00_10-.wmv">
            <a:hlinkClick r:id="" action="ppaction://media"/>
          </p:cNvPr>
          <p:cNvPicPr>
            <a:picLocks noRot="1" noChangeAspect="1"/>
          </p:cNvPicPr>
          <p:nvPr>
            <a:videoFile r:link="rId1"/>
          </p:nvPr>
        </p:nvPicPr>
        <p:blipFill>
          <a:blip r:embed="rId5"/>
          <a:stretch>
            <a:fillRect/>
          </a:stretch>
        </p:blipFill>
        <p:spPr>
          <a:xfrm>
            <a:off x="2643174" y="1172218"/>
            <a:ext cx="5857916" cy="270569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5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1050"/>
                            </p:stCondLst>
                            <p:childTnLst>
                              <p:par>
                                <p:cTn id="14" presetID="1" presetClass="mediacall" presetSubtype="0" fill="hold" nodeType="afterEffect">
                                  <p:stCondLst>
                                    <p:cond delay="0"/>
                                  </p:stCondLst>
                                  <p:childTnLst>
                                    <p:cmd type="call" cmd="playFrom(0.0)">
                                      <p:cBhvr>
                                        <p:cTn id="15" dur="23297" fill="hold"/>
                                        <p:tgtEl>
                                          <p:spTgt spid="7"/>
                                        </p:tgtEl>
                                      </p:cBhvr>
                                    </p:cmd>
                                  </p:childTnLst>
                                </p:cTn>
                              </p:par>
                              <p:par>
                                <p:cTn id="16" presetID="15" presetClass="entr" presetSubtype="0" fill="hold" grpId="0" nodeType="withEffect">
                                  <p:stCondLst>
                                    <p:cond delay="1700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2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8" fill="hold" display="0">
                  <p:stCondLst>
                    <p:cond delay="indefinite"/>
                  </p:stCondLst>
                  <p:endCondLst>
                    <p:cond evt="onNext" delay="0">
                      <p:tgtEl>
                        <p:sldTgt/>
                      </p:tgtEl>
                    </p:cond>
                    <p:cond evt="onPrev" delay="0">
                      <p:tgtEl>
                        <p:sldTgt/>
                      </p:tgtEl>
                    </p:cond>
                  </p:endCondLst>
                </p:cTn>
                <p:tgtEl>
                  <p:spTgt spid="7"/>
                </p:tgtEl>
              </p:cMediaNode>
            </p:vide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1746" name="Picture 4" descr="صورة 001"/>
          <p:cNvPicPr>
            <a:picLocks noChangeAspect="1" noChangeArrowheads="1"/>
          </p:cNvPicPr>
          <p:nvPr/>
        </p:nvPicPr>
        <p:blipFill>
          <a:blip r:embed="rId3">
            <a:clrChange>
              <a:clrFrom>
                <a:srgbClr val="FAFAFA"/>
              </a:clrFrom>
              <a:clrTo>
                <a:srgbClr val="FAFAFA">
                  <a:alpha val="0"/>
                </a:srgbClr>
              </a:clrTo>
            </a:clrChange>
            <a:lum/>
          </a:blip>
          <a:srcRect l="9375" r="12500" b="23295"/>
          <a:stretch>
            <a:fillRect/>
          </a:stretch>
        </p:blipFill>
        <p:spPr bwMode="auto">
          <a:xfrm>
            <a:off x="428596" y="1928802"/>
            <a:ext cx="6715172" cy="4246275"/>
          </a:xfrm>
          <a:prstGeom prst="rect">
            <a:avLst/>
          </a:prstGeom>
          <a:noFill/>
          <a:ln w="9525">
            <a:noFill/>
            <a:miter lim="800000"/>
            <a:headEnd/>
            <a:tailEnd/>
          </a:ln>
        </p:spPr>
      </p:pic>
      <p:sp>
        <p:nvSpPr>
          <p:cNvPr id="31747" name="مستطيل 2"/>
          <p:cNvSpPr>
            <a:spLocks noChangeArrowheads="1"/>
          </p:cNvSpPr>
          <p:nvPr/>
        </p:nvSpPr>
        <p:spPr bwMode="auto">
          <a:xfrm>
            <a:off x="357158" y="428604"/>
            <a:ext cx="7000924" cy="954107"/>
          </a:xfrm>
          <a:prstGeom prst="rect">
            <a:avLst/>
          </a:prstGeom>
          <a:noFill/>
          <a:ln w="9525">
            <a:noFill/>
            <a:miter lim="800000"/>
            <a:headEnd/>
            <a:tailEnd/>
          </a:ln>
        </p:spPr>
        <p:txBody>
          <a:bodyPr wrap="square">
            <a:spAutoFit/>
          </a:bodyPr>
          <a:lstStyle/>
          <a:p>
            <a:pPr algn="ctr"/>
            <a:r>
              <a:rPr lang="ar-SA" sz="2800" dirty="0">
                <a:solidFill>
                  <a:schemeClr val="tx2">
                    <a:lumMod val="75000"/>
                  </a:schemeClr>
                </a:solidFill>
                <a:cs typeface="PT Bold Heading" pitchFamily="2" charset="-78"/>
              </a:rPr>
              <a:t>والألعاب التي تعمل بشد النابض تخزن طاقة في النابض المشدود</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 from="(-#ppt_w/2)" to="(#ppt_x)" calcmode="lin" valueType="num">
                                      <p:cBhvr>
                                        <p:cTn id="7" dur="600" fill="hold">
                                          <p:stCondLst>
                                            <p:cond delay="0"/>
                                          </p:stCondLst>
                                        </p:cTn>
                                        <p:tgtEl>
                                          <p:spTgt spid="31747"/>
                                        </p:tgtEl>
                                        <p:attrNameLst>
                                          <p:attrName>ppt_x</p:attrName>
                                        </p:attrNameLst>
                                      </p:cBhvr>
                                    </p:anim>
                                    <p:anim from="0" to="-1.0" calcmode="lin" valueType="num">
                                      <p:cBhvr>
                                        <p:cTn id="8" dur="200" decel="50000" autoRev="1" fill="hold">
                                          <p:stCondLst>
                                            <p:cond delay="600"/>
                                          </p:stCondLst>
                                        </p:cTn>
                                        <p:tgtEl>
                                          <p:spTgt spid="31747"/>
                                        </p:tgtEl>
                                        <p:attrNameLst>
                                          <p:attrName>xshear</p:attrName>
                                        </p:attrNameLst>
                                      </p:cBhvr>
                                    </p:anim>
                                    <p:animScale>
                                      <p:cBhvr>
                                        <p:cTn id="9" dur="200" decel="100000" autoRev="1" fill="hold">
                                          <p:stCondLst>
                                            <p:cond delay="600"/>
                                          </p:stCondLst>
                                        </p:cTn>
                                        <p:tgtEl>
                                          <p:spTgt spid="31747"/>
                                        </p:tgtEl>
                                      </p:cBhvr>
                                      <p:from x="100000" y="100000"/>
                                      <p:to x="80000" y="100000"/>
                                    </p:animScale>
                                    <p:anim by="(#ppt_h/3+#ppt_w*0.1)" calcmode="lin" valueType="num">
                                      <p:cBhvr additive="sum">
                                        <p:cTn id="10" dur="200" decel="100000" autoRev="1" fill="hold">
                                          <p:stCondLst>
                                            <p:cond delay="600"/>
                                          </p:stCondLst>
                                        </p:cTn>
                                        <p:tgtEl>
                                          <p:spTgt spid="31747"/>
                                        </p:tgtEl>
                                        <p:attrNameLst>
                                          <p:attrName>ppt_x</p:attrName>
                                        </p:attrNameLst>
                                      </p:cBhvr>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31746"/>
                                        </p:tgtEl>
                                        <p:attrNameLst>
                                          <p:attrName>style.visibility</p:attrName>
                                        </p:attrNameLst>
                                      </p:cBhvr>
                                      <p:to>
                                        <p:strVal val="visible"/>
                                      </p:to>
                                    </p:set>
                                    <p:animEffect transition="in" filter="blinds(horizontal)">
                                      <p:cBhvr>
                                        <p:cTn id="14"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3571868" y="214290"/>
            <a:ext cx="3719288" cy="646331"/>
          </a:xfrm>
          <a:prstGeom prst="rect">
            <a:avLst/>
          </a:prstGeom>
        </p:spPr>
        <p:txBody>
          <a:bodyPr wrap="none">
            <a:spAutoFit/>
          </a:bodyPr>
          <a:lstStyle/>
          <a:p>
            <a:pPr algn="justLow"/>
            <a:r>
              <a:rPr lang="ar-SA" sz="3600" dirty="0" smtClean="0">
                <a:solidFill>
                  <a:schemeClr val="accent2">
                    <a:lumMod val="50000"/>
                  </a:schemeClr>
                </a:solidFill>
                <a:cs typeface="PT Bold Heading" pitchFamily="2" charset="-78"/>
              </a:rPr>
              <a:t>طاقة وضع الجاذبيـــة</a:t>
            </a:r>
            <a:endParaRPr lang="ar-SA" sz="3600" dirty="0">
              <a:solidFill>
                <a:schemeClr val="accent2">
                  <a:lumMod val="50000"/>
                </a:schemeClr>
              </a:solidFill>
              <a:cs typeface="PT Bold Heading" pitchFamily="2" charset="-78"/>
            </a:endParaRPr>
          </a:p>
        </p:txBody>
      </p:sp>
      <p:sp>
        <p:nvSpPr>
          <p:cNvPr id="3" name="مستطيل 2"/>
          <p:cNvSpPr/>
          <p:nvPr/>
        </p:nvSpPr>
        <p:spPr>
          <a:xfrm>
            <a:off x="2428860" y="2071678"/>
            <a:ext cx="6286544" cy="3662541"/>
          </a:xfrm>
          <a:prstGeom prst="rect">
            <a:avLst/>
          </a:prstGeom>
        </p:spPr>
        <p:txBody>
          <a:bodyPr wrap="square">
            <a:spAutoFit/>
          </a:bodyPr>
          <a:lstStyle/>
          <a:p>
            <a:pPr algn="justLow"/>
            <a:r>
              <a:rPr lang="ar-SA" sz="2100" dirty="0" smtClean="0">
                <a:ln>
                  <a:solidFill>
                    <a:schemeClr val="tx1"/>
                  </a:solidFill>
                </a:ln>
                <a:solidFill>
                  <a:srgbClr val="00B050"/>
                </a:solidFill>
                <a:cs typeface="PT Bold Heading" pitchFamily="2" charset="-78"/>
              </a:rPr>
              <a:t>طاقة وضع الجاذبية : </a:t>
            </a:r>
            <a:r>
              <a:rPr lang="ar-SA" sz="2100" dirty="0" smtClean="0">
                <a:cs typeface="PT Bold Heading" pitchFamily="2" charset="-78"/>
              </a:rPr>
              <a:t>هي طاقة تـُختزن في النظام ( المكون من الأرض وجسم ما ) عندما يبتعد الجسم عن الأرض نتيجة تأثير قوة التجاذب بينهما ( لأن هذه القوة تبذل شغلا ما دام الجسم يتحرك ) . </a:t>
            </a:r>
          </a:p>
          <a:p>
            <a:pPr algn="justLow"/>
            <a:r>
              <a:rPr lang="ar-SA" sz="1000" dirty="0" smtClean="0">
                <a:ln>
                  <a:solidFill>
                    <a:schemeClr val="tx1"/>
                  </a:solidFill>
                </a:ln>
                <a:solidFill>
                  <a:srgbClr val="00B050"/>
                </a:solidFill>
                <a:cs typeface="PT Bold Heading" pitchFamily="2" charset="-78"/>
              </a:rPr>
              <a:t/>
            </a:r>
            <a:br>
              <a:rPr lang="ar-SA" sz="1000" dirty="0" smtClean="0">
                <a:ln>
                  <a:solidFill>
                    <a:schemeClr val="tx1"/>
                  </a:solidFill>
                </a:ln>
                <a:solidFill>
                  <a:srgbClr val="00B050"/>
                </a:solidFill>
                <a:cs typeface="PT Bold Heading" pitchFamily="2" charset="-78"/>
              </a:rPr>
            </a:br>
            <a:r>
              <a:rPr lang="ar-SA" sz="2100" dirty="0" smtClean="0">
                <a:ln>
                  <a:solidFill>
                    <a:schemeClr val="tx1"/>
                  </a:solidFill>
                </a:ln>
                <a:solidFill>
                  <a:srgbClr val="00B050"/>
                </a:solidFill>
                <a:cs typeface="PT Bold Heading" pitchFamily="2" charset="-78"/>
              </a:rPr>
              <a:t>والعوامل المؤثرة على طاقة وضع الجاذبية : </a:t>
            </a:r>
            <a:r>
              <a:rPr lang="ar-SA" sz="2100" dirty="0" smtClean="0">
                <a:cs typeface="PT Bold Heading" pitchFamily="2" charset="-78"/>
              </a:rPr>
              <a:t>هي الكتلة والارتفاع ( مقدار المسافة بين الجسم والأرض ) ، وتكمن أهميّة مستوى الإسناد في تحديد الارتفاع الذي يصل إليه الجسم .</a:t>
            </a:r>
            <a:br>
              <a:rPr lang="ar-SA" sz="2100" dirty="0" smtClean="0">
                <a:cs typeface="PT Bold Heading" pitchFamily="2" charset="-78"/>
              </a:rPr>
            </a:br>
            <a:r>
              <a:rPr lang="ar-SA" sz="1100" dirty="0" smtClean="0">
                <a:ln>
                  <a:solidFill>
                    <a:schemeClr val="tx1"/>
                  </a:solidFill>
                </a:ln>
                <a:solidFill>
                  <a:srgbClr val="00B050"/>
                </a:solidFill>
                <a:cs typeface="PT Bold Heading" pitchFamily="2" charset="-78"/>
              </a:rPr>
              <a:t/>
            </a:r>
            <a:br>
              <a:rPr lang="ar-SA" sz="1100" dirty="0" smtClean="0">
                <a:ln>
                  <a:solidFill>
                    <a:schemeClr val="tx1"/>
                  </a:solidFill>
                </a:ln>
                <a:solidFill>
                  <a:srgbClr val="00B050"/>
                </a:solidFill>
                <a:cs typeface="PT Bold Heading" pitchFamily="2" charset="-78"/>
              </a:rPr>
            </a:br>
            <a:r>
              <a:rPr lang="ar-SA" sz="2100" dirty="0" smtClean="0">
                <a:cs typeface="PT Bold Heading" pitchFamily="2" charset="-78"/>
              </a:rPr>
              <a:t>وبالتالي فإن طاقة وضع الجاذبية لجسم ما تساوي حاصل ضرب كتلته في تسارع الجاذبية الأرضية في ارتفاعه الرأسي عن مستوى الإسناد .</a:t>
            </a:r>
            <a:endParaRPr lang="ar-SA" sz="2100" dirty="0">
              <a:cs typeface="PT Bold Heading" pitchFamily="2" charset="-78"/>
            </a:endParaRPr>
          </a:p>
        </p:txBody>
      </p:sp>
      <p:sp>
        <p:nvSpPr>
          <p:cNvPr id="4" name="مستطيل 3"/>
          <p:cNvSpPr>
            <a:spLocks noChangeArrowheads="1"/>
          </p:cNvSpPr>
          <p:nvPr/>
        </p:nvSpPr>
        <p:spPr bwMode="auto">
          <a:xfrm>
            <a:off x="3643306" y="5429264"/>
            <a:ext cx="2116284" cy="707886"/>
          </a:xfrm>
          <a:prstGeom prst="rect">
            <a:avLst/>
          </a:prstGeom>
          <a:noFill/>
          <a:ln w="9525">
            <a:noFill/>
            <a:miter lim="800000"/>
            <a:headEnd/>
            <a:tailEnd/>
          </a:ln>
        </p:spPr>
        <p:txBody>
          <a:bodyPr wrap="none">
            <a:spAutoFit/>
          </a:bodyPr>
          <a:lstStyle/>
          <a:p>
            <a:r>
              <a:rPr lang="en-US" sz="4000" b="1" dirty="0">
                <a:solidFill>
                  <a:srgbClr val="FF0000"/>
                </a:solidFill>
              </a:rPr>
              <a:t>PE = </a:t>
            </a:r>
            <a:r>
              <a:rPr lang="en-US" sz="4000" b="1" dirty="0" err="1">
                <a:solidFill>
                  <a:srgbClr val="FF0000"/>
                </a:solidFill>
              </a:rPr>
              <a:t>mg</a:t>
            </a:r>
            <a:r>
              <a:rPr lang="en-US" sz="4000" b="1" i="1" dirty="0" err="1">
                <a:solidFill>
                  <a:srgbClr val="FF0000"/>
                </a:solidFill>
              </a:rPr>
              <a:t>h</a:t>
            </a:r>
            <a:endParaRPr lang="ar-SA" sz="4000" b="1" dirty="0">
              <a:solidFill>
                <a:srgbClr val="FF0000"/>
              </a:solidFill>
            </a:endParaRPr>
          </a:p>
        </p:txBody>
      </p:sp>
      <p:pic>
        <p:nvPicPr>
          <p:cNvPr id="5" name="Picture 3"/>
          <p:cNvPicPr>
            <a:picLocks noChangeAspect="1" noChangeArrowheads="1"/>
          </p:cNvPicPr>
          <p:nvPr/>
        </p:nvPicPr>
        <p:blipFill>
          <a:blip r:embed="rId4"/>
          <a:srcRect/>
          <a:stretch>
            <a:fillRect/>
          </a:stretch>
        </p:blipFill>
        <p:spPr bwMode="auto">
          <a:xfrm>
            <a:off x="500034" y="857232"/>
            <a:ext cx="1500198" cy="2214578"/>
          </a:xfrm>
          <a:prstGeom prst="rect">
            <a:avLst/>
          </a:prstGeom>
          <a:noFill/>
          <a:ln w="9525">
            <a:noFill/>
            <a:miter lim="800000"/>
            <a:headEnd/>
            <a:tailEnd/>
          </a:ln>
          <a:effectLst/>
        </p:spPr>
      </p:pic>
      <p:sp>
        <p:nvSpPr>
          <p:cNvPr id="6" name="مربع نص 5"/>
          <p:cNvSpPr txBox="1"/>
          <p:nvPr/>
        </p:nvSpPr>
        <p:spPr>
          <a:xfrm>
            <a:off x="2000232" y="1000108"/>
            <a:ext cx="6715172" cy="738664"/>
          </a:xfrm>
          <a:prstGeom prst="rect">
            <a:avLst/>
          </a:prstGeom>
          <a:noFill/>
        </p:spPr>
        <p:txBody>
          <a:bodyPr wrap="square" rtlCol="1">
            <a:spAutoFit/>
          </a:bodyPr>
          <a:lstStyle/>
          <a:p>
            <a:pPr algn="justLow"/>
            <a:r>
              <a:rPr lang="ar-SA" sz="2100" dirty="0" smtClean="0">
                <a:solidFill>
                  <a:schemeClr val="tx2">
                    <a:lumMod val="75000"/>
                  </a:schemeClr>
                </a:solidFill>
                <a:cs typeface="PT Bold Heading" pitchFamily="2" charset="-78"/>
              </a:rPr>
              <a:t>تتغير طاقة وضع الكرة وطاقتها الحركية باستمرار عند قذفها إلى أعلى كما يفعل اللاعب .</a:t>
            </a:r>
            <a:endParaRPr lang="ar-SA" sz="2100" dirty="0">
              <a:solidFill>
                <a:schemeClr val="tx2">
                  <a:lumMod val="75000"/>
                </a:schemeClr>
              </a:solidFill>
              <a:cs typeface="PT Bold Heading" pitchFamily="2" charset="-78"/>
            </a:endParaRPr>
          </a:p>
        </p:txBody>
      </p:sp>
      <p:pic>
        <p:nvPicPr>
          <p:cNvPr id="7" name="Picture 6" descr="006"/>
          <p:cNvPicPr>
            <a:picLocks noChangeAspect="1" noChangeArrowheads="1"/>
          </p:cNvPicPr>
          <p:nvPr/>
        </p:nvPicPr>
        <p:blipFill>
          <a:blip r:embed="rId5"/>
          <a:srcRect l="4347" t="19271" r="3940" b="14322"/>
          <a:stretch>
            <a:fillRect/>
          </a:stretch>
        </p:blipFill>
        <p:spPr bwMode="auto">
          <a:xfrm>
            <a:off x="214282" y="3571876"/>
            <a:ext cx="2071702" cy="1619237"/>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35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2" name="arrow.wav" builtIn="1"/>
                                        </p:tgtEl>
                                      </p:cMediaNode>
                                    </p:audio>
                                  </p:subTnLst>
                                </p:cTn>
                              </p:par>
                            </p:childTnLst>
                          </p:cTn>
                        </p:par>
                        <p:par>
                          <p:cTn id="16" fill="hold">
                            <p:stCondLst>
                              <p:cond delay="135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par>
                                <p:cTn id="23" presetID="9"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par>
                          <p:cTn id="26" fill="hold">
                            <p:stCondLst>
                              <p:cond delay="3750"/>
                            </p:stCondLst>
                            <p:childTnLst>
                              <p:par>
                                <p:cTn id="27" presetID="49" presetClass="entr" presetSubtype="0" decel="100000" fill="hold" grpId="0" nodeType="after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 calcmode="lin" valueType="num">
                                      <p:cBhvr>
                                        <p:cTn id="31" dur="500" fill="hold"/>
                                        <p:tgtEl>
                                          <p:spTgt spid="3"/>
                                        </p:tgtEl>
                                        <p:attrNameLst>
                                          <p:attrName>style.rotation</p:attrName>
                                        </p:attrNameLst>
                                      </p:cBhvr>
                                      <p:tavLst>
                                        <p:tav tm="0">
                                          <p:val>
                                            <p:fltVal val="360"/>
                                          </p:val>
                                        </p:tav>
                                        <p:tav tm="100000">
                                          <p:val>
                                            <p:fltVal val="0"/>
                                          </p:val>
                                        </p:tav>
                                      </p:tavLst>
                                    </p:anim>
                                    <p:animEffect transition="in" filter="fade">
                                      <p:cBhvr>
                                        <p:cTn id="32" dur="500"/>
                                        <p:tgtEl>
                                          <p:spTgt spid="3"/>
                                        </p:tgtEl>
                                      </p:cBhvr>
                                    </p:animEffect>
                                  </p:childTnLst>
                                </p:cTn>
                              </p:par>
                            </p:childTnLst>
                          </p:cTn>
                        </p:par>
                        <p:par>
                          <p:cTn id="33" fill="hold">
                            <p:stCondLst>
                              <p:cond delay="8700"/>
                            </p:stCondLst>
                            <p:childTnLst>
                              <p:par>
                                <p:cTn id="34" presetID="51" presetClass="entr" presetSubtype="0" fill="hold" grpId="1"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770" decel="100000"/>
                                        <p:tgtEl>
                                          <p:spTgt spid="4"/>
                                        </p:tgtEl>
                                      </p:cBhvr>
                                    </p:animEffect>
                                    <p:animScale>
                                      <p:cBhvr>
                                        <p:cTn id="37" dur="770" decel="100000"/>
                                        <p:tgtEl>
                                          <p:spTgt spid="4"/>
                                        </p:tgtEl>
                                      </p:cBhvr>
                                      <p:from x="10000" y="10000"/>
                                      <p:to x="200000" y="450000"/>
                                    </p:animScale>
                                    <p:animScale>
                                      <p:cBhvr>
                                        <p:cTn id="38" dur="1230" accel="100000" fill="hold">
                                          <p:stCondLst>
                                            <p:cond delay="770"/>
                                          </p:stCondLst>
                                        </p:cTn>
                                        <p:tgtEl>
                                          <p:spTgt spid="4"/>
                                        </p:tgtEl>
                                      </p:cBhvr>
                                      <p:from x="200000" y="450000"/>
                                      <p:to x="100000" y="100000"/>
                                    </p:animScale>
                                    <p:set>
                                      <p:cBhvr>
                                        <p:cTn id="39" dur="770" fill="hold"/>
                                        <p:tgtEl>
                                          <p:spTgt spid="4"/>
                                        </p:tgtEl>
                                        <p:attrNameLst>
                                          <p:attrName>ppt_x</p:attrName>
                                        </p:attrNameLst>
                                      </p:cBhvr>
                                      <p:to>
                                        <p:strVal val="(0.5)"/>
                                      </p:to>
                                    </p:set>
                                    <p:anim from="(0.5)" to="(#ppt_x)" calcmode="lin" valueType="num">
                                      <p:cBhvr>
                                        <p:cTn id="40" dur="1230" accel="100000" fill="hold">
                                          <p:stCondLst>
                                            <p:cond delay="770"/>
                                          </p:stCondLst>
                                        </p:cTn>
                                        <p:tgtEl>
                                          <p:spTgt spid="4"/>
                                        </p:tgtEl>
                                        <p:attrNameLst>
                                          <p:attrName>ppt_x</p:attrName>
                                        </p:attrNameLst>
                                      </p:cBhvr>
                                    </p:anim>
                                    <p:set>
                                      <p:cBhvr>
                                        <p:cTn id="41" dur="770" fill="hold"/>
                                        <p:tgtEl>
                                          <p:spTgt spid="4"/>
                                        </p:tgtEl>
                                        <p:attrNameLst>
                                          <p:attrName>ppt_y</p:attrName>
                                        </p:attrNameLst>
                                      </p:cBhvr>
                                      <p:to>
                                        <p:strVal val="(#ppt_y+0.4)"/>
                                      </p:to>
                                    </p:set>
                                    <p:anim from="(#ppt_y+0.4)" to="(#ppt_y)" calcmode="lin" valueType="num">
                                      <p:cBhvr>
                                        <p:cTn id="42"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2928926" y="214290"/>
            <a:ext cx="5286412" cy="584775"/>
          </a:xfrm>
          <a:prstGeom prst="rect">
            <a:avLst/>
          </a:prstGeom>
        </p:spPr>
        <p:txBody>
          <a:bodyPr wrap="square">
            <a:spAutoFit/>
          </a:bodyPr>
          <a:lstStyle/>
          <a:p>
            <a:pPr algn="ctr"/>
            <a:r>
              <a:rPr lang="ar-SA" sz="3200" dirty="0" smtClean="0">
                <a:solidFill>
                  <a:schemeClr val="accent1">
                    <a:lumMod val="75000"/>
                  </a:schemeClr>
                </a:solidFill>
                <a:cs typeface="PT Bold Heading" pitchFamily="2" charset="-78"/>
              </a:rPr>
              <a:t>طاقة الحركة وطاقة الوضع لنظام</a:t>
            </a:r>
            <a:endParaRPr lang="ar-SA" sz="3200" dirty="0">
              <a:solidFill>
                <a:schemeClr val="accent1">
                  <a:lumMod val="75000"/>
                </a:schemeClr>
              </a:solidFill>
              <a:cs typeface="PT Bold Heading" pitchFamily="2" charset="-78"/>
            </a:endParaRPr>
          </a:p>
        </p:txBody>
      </p:sp>
      <p:pic>
        <p:nvPicPr>
          <p:cNvPr id="20482" name="Picture 2" descr="http://www.maxforums.net/uploaded/40338/1228063942.jpg"/>
          <p:cNvPicPr>
            <a:picLocks noChangeAspect="1" noChangeArrowheads="1"/>
          </p:cNvPicPr>
          <p:nvPr/>
        </p:nvPicPr>
        <p:blipFill>
          <a:blip r:embed="rId3"/>
          <a:srcRect/>
          <a:stretch>
            <a:fillRect/>
          </a:stretch>
        </p:blipFill>
        <p:spPr bwMode="auto">
          <a:xfrm>
            <a:off x="259544" y="1714488"/>
            <a:ext cx="2312192" cy="3786214"/>
          </a:xfrm>
          <a:prstGeom prst="rect">
            <a:avLst/>
          </a:prstGeom>
          <a:noFill/>
          <a:ln>
            <a:solidFill>
              <a:schemeClr val="tx2">
                <a:lumMod val="75000"/>
              </a:schemeClr>
            </a:solidFill>
          </a:ln>
        </p:spPr>
      </p:pic>
      <p:sp>
        <p:nvSpPr>
          <p:cNvPr id="4" name="مستطيل 3"/>
          <p:cNvSpPr/>
          <p:nvPr/>
        </p:nvSpPr>
        <p:spPr>
          <a:xfrm>
            <a:off x="2714612" y="1214422"/>
            <a:ext cx="6143636" cy="2862322"/>
          </a:xfrm>
          <a:prstGeom prst="rect">
            <a:avLst/>
          </a:prstGeom>
        </p:spPr>
        <p:txBody>
          <a:bodyPr wrap="square">
            <a:spAutoFit/>
          </a:bodyPr>
          <a:lstStyle/>
          <a:p>
            <a:pPr algn="justLow"/>
            <a:r>
              <a:rPr lang="ar-SA" sz="2000" dirty="0" smtClean="0">
                <a:cs typeface="PT Bold Heading" pitchFamily="2" charset="-78"/>
              </a:rPr>
              <a:t>في مثالنا هذا تبقى محصلة الطاقة في الكرة ثابتة .. فعندما تكون في الأرض وبعد اصطدامها بالأرض تكون طاقتها الحركية عالية وتبقى تنقص كلما ارتفعت إلى الأعلى حتى تبلغ الصفر عند ذروة ارتفاعها عندها تتوقف الكرة في الهواء وتبدأ بعد ذلك حركة النزول ولكن في المقابل عندما كانت الكرة في الأرض كانت طاقة الوضع الكامنة فيها تساوي صفر وبارتفاع الكرة عن الأرض ترتفع طاقة الوضع الكامنة لها حتى تبلغ ذروتها عند أعلى ارتفاع </a:t>
            </a:r>
            <a:br>
              <a:rPr lang="ar-SA" sz="2000" dirty="0" smtClean="0">
                <a:cs typeface="PT Bold Heading" pitchFamily="2" charset="-78"/>
              </a:rPr>
            </a:br>
            <a:r>
              <a:rPr lang="ar-SA" sz="2000" dirty="0" smtClean="0">
                <a:cs typeface="PT Bold Heading" pitchFamily="2" charset="-78"/>
              </a:rPr>
              <a:t>وما يحدث هنا هو انتقال الطاقة من صورة الطاقة الحركية إلى صورة طاقة الوضع الكامنة .</a:t>
            </a:r>
          </a:p>
        </p:txBody>
      </p:sp>
      <p:sp>
        <p:nvSpPr>
          <p:cNvPr id="5" name="مربع نص 4"/>
          <p:cNvSpPr txBox="1"/>
          <p:nvPr/>
        </p:nvSpPr>
        <p:spPr>
          <a:xfrm>
            <a:off x="6858016" y="785794"/>
            <a:ext cx="1972042" cy="400110"/>
          </a:xfrm>
          <a:prstGeom prst="rect">
            <a:avLst/>
          </a:prstGeom>
          <a:noFill/>
        </p:spPr>
        <p:txBody>
          <a:bodyPr wrap="square" rtlCol="1">
            <a:spAutoFit/>
          </a:bodyPr>
          <a:lstStyle/>
          <a:p>
            <a:pPr algn="justLow"/>
            <a:r>
              <a:rPr lang="ar-SA" sz="2000" dirty="0" smtClean="0">
                <a:solidFill>
                  <a:srgbClr val="C00000"/>
                </a:solidFill>
                <a:cs typeface="PT Bold Heading" pitchFamily="2" charset="-78"/>
              </a:rPr>
              <a:t>مثـــال :</a:t>
            </a:r>
            <a:endParaRPr lang="ar-SA" sz="2000" dirty="0">
              <a:solidFill>
                <a:srgbClr val="C00000"/>
              </a:solidFill>
              <a:cs typeface="PT Bold Heading" pitchFamily="2" charset="-78"/>
            </a:endParaRPr>
          </a:p>
        </p:txBody>
      </p:sp>
      <p:sp>
        <p:nvSpPr>
          <p:cNvPr id="6" name="مستطيل 5"/>
          <p:cNvSpPr/>
          <p:nvPr/>
        </p:nvSpPr>
        <p:spPr>
          <a:xfrm>
            <a:off x="2714612" y="4143380"/>
            <a:ext cx="6072230" cy="2554545"/>
          </a:xfrm>
          <a:prstGeom prst="rect">
            <a:avLst/>
          </a:prstGeom>
        </p:spPr>
        <p:txBody>
          <a:bodyPr wrap="square">
            <a:spAutoFit/>
          </a:bodyPr>
          <a:lstStyle/>
          <a:p>
            <a:pPr algn="justLow"/>
            <a:r>
              <a:rPr lang="ar-SA" sz="2000" dirty="0" smtClean="0">
                <a:cs typeface="PT Bold Heading" pitchFamily="2" charset="-78"/>
              </a:rPr>
              <a:t>وفي عملية السقوط يحدث أمر معاكس لما حدث في عملية الصعود.. حيث تبدأ الكرة حركتها من الصفر عندما تكون طاقتها الحركية تساوي صفر وتكون طاقة الوضع الكامنة في ذروتها ثم تبدأ في النزول بفعل الجاذبية الأرضية فقط وعندها تبدأ باكتساب الطاقة الحركية وتبدأ طاقة الوضع الكامنة في الانخفاض حتى تبلغ الصفر عند الأرض عندها تكون الطاقة الحركية في ذروتها وتساوي الطاقة الحركية التي انطلقت </a:t>
            </a:r>
            <a:r>
              <a:rPr lang="ar-SA" sz="2000" dirty="0" err="1" smtClean="0">
                <a:cs typeface="PT Bold Heading" pitchFamily="2" charset="-78"/>
              </a:rPr>
              <a:t>بها</a:t>
            </a:r>
            <a:r>
              <a:rPr lang="ar-SA" sz="2000" dirty="0" smtClean="0">
                <a:cs typeface="PT Bold Heading" pitchFamily="2" charset="-78"/>
              </a:rPr>
              <a:t> عند عملية الصعود .</a:t>
            </a:r>
            <a:endParaRPr lang="ar-SA" sz="20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par>
                          <p:cTn id="15" fill="hold">
                            <p:stCondLst>
                              <p:cond delay="1000"/>
                            </p:stCondLst>
                            <p:childTnLst>
                              <p:par>
                                <p:cTn id="16" presetID="39" presetClass="entr" presetSubtype="0" accel="100000" fill="hold" grpId="0" nodeType="afterEffect">
                                  <p:stCondLst>
                                    <p:cond delay="0"/>
                                  </p:stCondLst>
                                  <p:iterate type="wd">
                                    <p:tmPct val="3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2820"/>
                            </p:stCondLst>
                            <p:childTnLst>
                              <p:par>
                                <p:cTn id="23" presetID="16" presetClass="entr" presetSubtype="26" fill="hold" nodeType="afterEffect">
                                  <p:stCondLst>
                                    <p:cond delay="0"/>
                                  </p:stCondLst>
                                  <p:childTnLst>
                                    <p:set>
                                      <p:cBhvr>
                                        <p:cTn id="24" dur="1" fill="hold">
                                          <p:stCondLst>
                                            <p:cond delay="0"/>
                                          </p:stCondLst>
                                        </p:cTn>
                                        <p:tgtEl>
                                          <p:spTgt spid="20482"/>
                                        </p:tgtEl>
                                        <p:attrNameLst>
                                          <p:attrName>style.visibility</p:attrName>
                                        </p:attrNameLst>
                                      </p:cBhvr>
                                      <p:to>
                                        <p:strVal val="visible"/>
                                      </p:to>
                                    </p:set>
                                    <p:animEffect transition="in" filter="barn(inHorizontal)">
                                      <p:cBhvr>
                                        <p:cTn id="25" dur="500"/>
                                        <p:tgtEl>
                                          <p:spTgt spid="20482"/>
                                        </p:tgtEl>
                                      </p:cBhvr>
                                    </p:animEffect>
                                  </p:childTnLst>
                                </p:cTn>
                              </p:par>
                            </p:childTnLst>
                          </p:cTn>
                        </p:par>
                        <p:par>
                          <p:cTn id="26" fill="hold">
                            <p:stCondLst>
                              <p:cond delay="3320"/>
                            </p:stCondLst>
                            <p:childTnLst>
                              <p:par>
                                <p:cTn id="27" presetID="38" presetClass="entr" presetSubtype="0" accel="50000" fill="hold" grpId="0" nodeType="afterEffect">
                                  <p:stCondLst>
                                    <p:cond delay="0"/>
                                  </p:stCondLst>
                                  <p:iterate type="wd">
                                    <p:tmPct val="40000"/>
                                  </p:iterate>
                                  <p:childTnLst>
                                    <p:set>
                                      <p:cBhvr>
                                        <p:cTn id="28" dur="1" fill="hold">
                                          <p:stCondLst>
                                            <p:cond delay="0"/>
                                          </p:stCondLst>
                                        </p:cTn>
                                        <p:tgtEl>
                                          <p:spTgt spid="6"/>
                                        </p:tgtEl>
                                        <p:attrNameLst>
                                          <p:attrName>style.visibility</p:attrName>
                                        </p:attrNameLst>
                                      </p:cBhvr>
                                      <p:to>
                                        <p:strVal val="visible"/>
                                      </p:to>
                                    </p:set>
                                    <p:set>
                                      <p:cBhvr>
                                        <p:cTn id="29" dur="228" fill="hold">
                                          <p:stCondLst>
                                            <p:cond delay="0"/>
                                          </p:stCondLst>
                                        </p:cTn>
                                        <p:tgtEl>
                                          <p:spTgt spid="6"/>
                                        </p:tgtEl>
                                        <p:attrNameLst>
                                          <p:attrName>style.rotation</p:attrName>
                                        </p:attrNameLst>
                                      </p:cBhvr>
                                      <p:to>
                                        <p:strVal val="-45.0"/>
                                      </p:to>
                                    </p:set>
                                    <p:anim calcmode="lin" valueType="num">
                                      <p:cBhvr>
                                        <p:cTn id="30"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1"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914" name="مستطيل 1"/>
          <p:cNvSpPr>
            <a:spLocks noChangeArrowheads="1"/>
          </p:cNvSpPr>
          <p:nvPr/>
        </p:nvSpPr>
        <p:spPr bwMode="auto">
          <a:xfrm>
            <a:off x="3400556" y="357166"/>
            <a:ext cx="3684022" cy="769441"/>
          </a:xfrm>
          <a:prstGeom prst="rect">
            <a:avLst/>
          </a:prstGeom>
          <a:noFill/>
          <a:ln w="9525">
            <a:noFill/>
            <a:miter lim="800000"/>
            <a:headEnd/>
            <a:tailEnd/>
          </a:ln>
        </p:spPr>
        <p:txBody>
          <a:bodyPr wrap="none">
            <a:spAutoFit/>
          </a:bodyPr>
          <a:lstStyle/>
          <a:p>
            <a:r>
              <a:rPr lang="ar-SA" sz="4400" b="1" dirty="0">
                <a:solidFill>
                  <a:schemeClr val="accent3">
                    <a:lumMod val="50000"/>
                  </a:schemeClr>
                </a:solidFill>
                <a:cs typeface="PT Bold Heading" pitchFamily="2" charset="-78"/>
              </a:rPr>
              <a:t>مستوى </a:t>
            </a:r>
            <a:r>
              <a:rPr lang="ar-SA" sz="4400" b="1" dirty="0" smtClean="0">
                <a:solidFill>
                  <a:schemeClr val="accent3">
                    <a:lumMod val="50000"/>
                  </a:schemeClr>
                </a:solidFill>
                <a:cs typeface="PT Bold Heading" pitchFamily="2" charset="-78"/>
              </a:rPr>
              <a:t>الإسنــاد</a:t>
            </a:r>
            <a:endParaRPr lang="ar-SA" sz="4400" b="1" dirty="0">
              <a:solidFill>
                <a:schemeClr val="accent3">
                  <a:lumMod val="50000"/>
                </a:schemeClr>
              </a:solidFill>
              <a:cs typeface="PT Bold Heading" pitchFamily="2" charset="-78"/>
            </a:endParaRPr>
          </a:p>
        </p:txBody>
      </p:sp>
      <p:sp>
        <p:nvSpPr>
          <p:cNvPr id="4" name="مستطيل 1"/>
          <p:cNvSpPr>
            <a:spLocks noChangeArrowheads="1"/>
          </p:cNvSpPr>
          <p:nvPr/>
        </p:nvSpPr>
        <p:spPr bwMode="auto">
          <a:xfrm>
            <a:off x="2000232" y="2928934"/>
            <a:ext cx="6290504" cy="2400657"/>
          </a:xfrm>
          <a:prstGeom prst="rect">
            <a:avLst/>
          </a:prstGeom>
          <a:noFill/>
          <a:ln w="9525">
            <a:noFill/>
            <a:miter lim="800000"/>
            <a:headEnd/>
            <a:tailEnd/>
          </a:ln>
        </p:spPr>
        <p:txBody>
          <a:bodyPr wrap="none">
            <a:spAutoFit/>
          </a:bodyPr>
          <a:lstStyle/>
          <a:p>
            <a:pPr algn="justLow">
              <a:lnSpc>
                <a:spcPct val="150000"/>
              </a:lnSpc>
              <a:defRPr/>
            </a:pPr>
            <a:r>
              <a:rPr lang="ar-SA" sz="2400" dirty="0">
                <a:cs typeface="PT Bold Heading" pitchFamily="2" charset="-78"/>
              </a:rPr>
              <a:t>يمكن أخذ مستوى الإسناد عند أي ارتفاع مناسب ولكن </a:t>
            </a:r>
          </a:p>
          <a:p>
            <a:pPr algn="justLow">
              <a:lnSpc>
                <a:spcPct val="150000"/>
              </a:lnSpc>
              <a:defRPr/>
            </a:pPr>
            <a:r>
              <a:rPr lang="ar-SA" sz="2400" dirty="0">
                <a:cs typeface="PT Bold Heading" pitchFamily="2" charset="-78"/>
              </a:rPr>
              <a:t>غالبا ما يؤخذ عند نقطة القذف , فإذا اعتبرنا يد اللاعب </a:t>
            </a:r>
          </a:p>
          <a:p>
            <a:pPr algn="justLow">
              <a:lnSpc>
                <a:spcPct val="150000"/>
              </a:lnSpc>
              <a:defRPr/>
            </a:pPr>
            <a:r>
              <a:rPr lang="ar-SA" sz="2400" dirty="0">
                <a:cs typeface="PT Bold Heading" pitchFamily="2" charset="-78"/>
              </a:rPr>
              <a:t>هي مستوى الإسناد فعند يد اللاعب تكون </a:t>
            </a:r>
          </a:p>
          <a:p>
            <a:pPr algn="justLow">
              <a:lnSpc>
                <a:spcPct val="150000"/>
              </a:lnSpc>
              <a:defRPr/>
            </a:pPr>
            <a:r>
              <a:rPr lang="ar-SA" sz="2800" dirty="0">
                <a:cs typeface="PT Bold Heading" pitchFamily="2" charset="-78"/>
              </a:rPr>
              <a:t>            </a:t>
            </a:r>
            <a:r>
              <a:rPr lang="en-US" sz="2800" b="1" dirty="0">
                <a:solidFill>
                  <a:schemeClr val="tx2">
                    <a:lumMod val="60000"/>
                    <a:lumOff val="40000"/>
                  </a:schemeClr>
                </a:solidFill>
                <a:cs typeface="PT Bold Heading" pitchFamily="2" charset="-78"/>
              </a:rPr>
              <a:t>h = 0   </a:t>
            </a:r>
            <a:r>
              <a:rPr lang="ar-SA" sz="2800" b="1" dirty="0">
                <a:solidFill>
                  <a:schemeClr val="tx2">
                    <a:lumMod val="60000"/>
                    <a:lumOff val="40000"/>
                  </a:schemeClr>
                </a:solidFill>
                <a:cs typeface="PT Bold Heading" pitchFamily="2" charset="-78"/>
              </a:rPr>
              <a:t>     </a:t>
            </a:r>
            <a:r>
              <a:rPr lang="ar-SA" sz="2800" dirty="0">
                <a:cs typeface="PT Bold Heading" pitchFamily="2" charset="-78"/>
              </a:rPr>
              <a:t>و     </a:t>
            </a:r>
            <a:r>
              <a:rPr lang="en-US" sz="2800" dirty="0">
                <a:cs typeface="PT Bold Heading" pitchFamily="2" charset="-78"/>
              </a:rPr>
              <a:t>    </a:t>
            </a:r>
            <a:r>
              <a:rPr lang="en-US" sz="2800" b="1" dirty="0">
                <a:solidFill>
                  <a:schemeClr val="tx2">
                    <a:lumMod val="60000"/>
                    <a:lumOff val="40000"/>
                  </a:schemeClr>
                </a:solidFill>
                <a:cs typeface="PT Bold Heading" pitchFamily="2" charset="-78"/>
              </a:rPr>
              <a:t>  PE =</a:t>
            </a:r>
            <a:r>
              <a:rPr lang="en-US" sz="2800" b="1" dirty="0" smtClean="0">
                <a:solidFill>
                  <a:schemeClr val="tx2">
                    <a:lumMod val="60000"/>
                    <a:lumOff val="40000"/>
                  </a:schemeClr>
                </a:solidFill>
                <a:cs typeface="PT Bold Heading" pitchFamily="2" charset="-78"/>
              </a:rPr>
              <a:t>0</a:t>
            </a:r>
            <a:endParaRPr lang="ar-SA" sz="2800" b="1" dirty="0">
              <a:solidFill>
                <a:schemeClr val="tx2">
                  <a:lumMod val="60000"/>
                  <a:lumOff val="40000"/>
                </a:schemeClr>
              </a:solidFill>
              <a:cs typeface="PT Bold Heading" pitchFamily="2" charset="-78"/>
            </a:endParaRPr>
          </a:p>
        </p:txBody>
      </p:sp>
      <p:pic>
        <p:nvPicPr>
          <p:cNvPr id="5" name="Picture 3"/>
          <p:cNvPicPr>
            <a:picLocks noChangeAspect="1" noChangeArrowheads="1"/>
          </p:cNvPicPr>
          <p:nvPr/>
        </p:nvPicPr>
        <p:blipFill>
          <a:blip r:embed="rId3"/>
          <a:srcRect/>
          <a:stretch>
            <a:fillRect/>
          </a:stretch>
        </p:blipFill>
        <p:spPr bwMode="auto">
          <a:xfrm>
            <a:off x="1071538" y="4214818"/>
            <a:ext cx="1914028" cy="2643182"/>
          </a:xfrm>
          <a:prstGeom prst="rect">
            <a:avLst/>
          </a:prstGeom>
          <a:noFill/>
          <a:ln w="9525">
            <a:noFill/>
            <a:miter lim="800000"/>
            <a:headEnd/>
            <a:tailEnd/>
          </a:ln>
          <a:effectLst/>
        </p:spPr>
      </p:pic>
      <p:sp>
        <p:nvSpPr>
          <p:cNvPr id="6" name="مستطيل 5"/>
          <p:cNvSpPr/>
          <p:nvPr/>
        </p:nvSpPr>
        <p:spPr>
          <a:xfrm>
            <a:off x="1714480" y="1571612"/>
            <a:ext cx="7072330" cy="830997"/>
          </a:xfrm>
          <a:prstGeom prst="rect">
            <a:avLst/>
          </a:prstGeom>
        </p:spPr>
        <p:txBody>
          <a:bodyPr wrap="square">
            <a:spAutoFit/>
          </a:bodyPr>
          <a:lstStyle/>
          <a:p>
            <a:pPr algn="justLow"/>
            <a:r>
              <a:rPr lang="ar-SA" sz="2400" dirty="0">
                <a:solidFill>
                  <a:srgbClr val="C00000"/>
                </a:solidFill>
                <a:cs typeface="PT Bold Heading" pitchFamily="2" charset="-78"/>
              </a:rPr>
              <a:t>تعريف مستوى الإسناد : </a:t>
            </a:r>
            <a:r>
              <a:rPr lang="ar-SA" sz="2400" dirty="0">
                <a:cs typeface="PT Bold Heading" pitchFamily="2" charset="-78"/>
              </a:rPr>
              <a:t>هو المستوى الذي تكون فيه الطاقة الوضع الجاذبية = صفر </a:t>
            </a:r>
            <a:r>
              <a:rPr lang="en-US" sz="2400" dirty="0">
                <a:cs typeface="PT Bold Heading" pitchFamily="2" charset="-78"/>
              </a:rPr>
              <a:t>PE = 0</a:t>
            </a:r>
            <a:endParaRPr lang="ar-SA" sz="2400" dirty="0">
              <a:cs typeface="PT Bold Heading"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770" decel="100000"/>
                                        <p:tgtEl>
                                          <p:spTgt spid="38914"/>
                                        </p:tgtEl>
                                      </p:cBhvr>
                                    </p:animEffect>
                                    <p:animScale>
                                      <p:cBhvr>
                                        <p:cTn id="8" dur="770" decel="100000"/>
                                        <p:tgtEl>
                                          <p:spTgt spid="38914"/>
                                        </p:tgtEl>
                                      </p:cBhvr>
                                      <p:from x="10000" y="10000"/>
                                      <p:to x="200000" y="450000"/>
                                    </p:animScale>
                                    <p:animScale>
                                      <p:cBhvr>
                                        <p:cTn id="9" dur="1230" accel="100000" fill="hold">
                                          <p:stCondLst>
                                            <p:cond delay="770"/>
                                          </p:stCondLst>
                                        </p:cTn>
                                        <p:tgtEl>
                                          <p:spTgt spid="38914"/>
                                        </p:tgtEl>
                                      </p:cBhvr>
                                      <p:from x="200000" y="450000"/>
                                      <p:to x="100000" y="100000"/>
                                    </p:animScale>
                                    <p:set>
                                      <p:cBhvr>
                                        <p:cTn id="10" dur="770" fill="hold"/>
                                        <p:tgtEl>
                                          <p:spTgt spid="38914"/>
                                        </p:tgtEl>
                                        <p:attrNameLst>
                                          <p:attrName>ppt_x</p:attrName>
                                        </p:attrNameLst>
                                      </p:cBhvr>
                                      <p:to>
                                        <p:strVal val="(0.5)"/>
                                      </p:to>
                                    </p:set>
                                    <p:anim from="(0.5)" to="(#ppt_x)" calcmode="lin" valueType="num">
                                      <p:cBhvr>
                                        <p:cTn id="11" dur="1230" accel="100000" fill="hold">
                                          <p:stCondLst>
                                            <p:cond delay="770"/>
                                          </p:stCondLst>
                                        </p:cTn>
                                        <p:tgtEl>
                                          <p:spTgt spid="38914"/>
                                        </p:tgtEl>
                                        <p:attrNameLst>
                                          <p:attrName>ppt_x</p:attrName>
                                        </p:attrNameLst>
                                      </p:cBhvr>
                                    </p:anim>
                                    <p:set>
                                      <p:cBhvr>
                                        <p:cTn id="12" dur="770" fill="hold"/>
                                        <p:tgtEl>
                                          <p:spTgt spid="38914"/>
                                        </p:tgtEl>
                                        <p:attrNameLst>
                                          <p:attrName>ppt_y</p:attrName>
                                        </p:attrNameLst>
                                      </p:cBhvr>
                                      <p:to>
                                        <p:strVal val="(#ppt_y+0.4)"/>
                                      </p:to>
                                    </p:set>
                                    <p:anim from="(#ppt_y+0.4)" to="(#ppt_y)" calcmode="lin" valueType="num">
                                      <p:cBhvr>
                                        <p:cTn id="13" dur="1230" accel="100000" fill="hold">
                                          <p:stCondLst>
                                            <p:cond delay="770"/>
                                          </p:stCondLst>
                                        </p:cTn>
                                        <p:tgtEl>
                                          <p:spTgt spid="38914"/>
                                        </p:tgtEl>
                                        <p:attrNameLst>
                                          <p:attrName>ppt_y</p:attrName>
                                        </p:attrNameLst>
                                      </p:cBhvr>
                                    </p:anim>
                                  </p:childTnLst>
                                </p:cTn>
                              </p:par>
                            </p:childTnLst>
                          </p:cTn>
                        </p:par>
                        <p:par>
                          <p:cTn id="14" fill="hold">
                            <p:stCondLst>
                              <p:cond delay="2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par>
                          <p:cTn id="21" fill="hold">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3143240" y="285728"/>
            <a:ext cx="5572164" cy="2554545"/>
          </a:xfrm>
          <a:prstGeom prst="rect">
            <a:avLst/>
          </a:prstGeom>
          <a:noFill/>
        </p:spPr>
        <p:txBody>
          <a:bodyPr wrap="square" rtlCol="1">
            <a:spAutoFit/>
          </a:bodyPr>
          <a:lstStyle/>
          <a:p>
            <a:r>
              <a:rPr lang="ar-SA" sz="2000" dirty="0">
                <a:solidFill>
                  <a:srgbClr val="0070C0"/>
                </a:solidFill>
                <a:cs typeface="PT Bold Heading" pitchFamily="2" charset="-78"/>
              </a:rPr>
              <a:t>تتبعي تحول الطاقة عند قذف الكرة </a:t>
            </a:r>
            <a:r>
              <a:rPr lang="ar-SA" sz="2000" dirty="0" smtClean="0">
                <a:solidFill>
                  <a:srgbClr val="0070C0"/>
                </a:solidFill>
                <a:cs typeface="PT Bold Heading" pitchFamily="2" charset="-78"/>
              </a:rPr>
              <a:t>إلى </a:t>
            </a:r>
            <a:r>
              <a:rPr lang="ar-SA" sz="2000" dirty="0">
                <a:solidFill>
                  <a:srgbClr val="0070C0"/>
                </a:solidFill>
                <a:cs typeface="PT Bold Heading" pitchFamily="2" charset="-78"/>
              </a:rPr>
              <a:t>الأعلى ؟</a:t>
            </a:r>
            <a:endParaRPr lang="ar-SA" sz="2000" dirty="0" smtClean="0">
              <a:solidFill>
                <a:srgbClr val="0070C0"/>
              </a:solidFill>
              <a:cs typeface="PT Bold Heading" pitchFamily="2" charset="-78"/>
            </a:endParaRPr>
          </a:p>
          <a:p>
            <a:r>
              <a:rPr lang="ar-SA" sz="2000" dirty="0" smtClean="0">
                <a:cs typeface="PT Bold Heading" pitchFamily="2" charset="-78"/>
              </a:rPr>
              <a:t>أعلى ما يمكن  </a:t>
            </a:r>
            <a:r>
              <a:rPr lang="en-US" sz="2000" dirty="0" smtClean="0">
                <a:cs typeface="PT Bold Heading" pitchFamily="2" charset="-78"/>
              </a:rPr>
              <a:t>PE     KE</a:t>
            </a:r>
            <a:r>
              <a:rPr lang="ar-SA" sz="2000" dirty="0" smtClean="0">
                <a:cs typeface="PT Bold Heading" pitchFamily="2" charset="-78"/>
              </a:rPr>
              <a:t> </a:t>
            </a:r>
            <a:r>
              <a:rPr lang="en-US" sz="2000" dirty="0" smtClean="0">
                <a:cs typeface="PT Bold Heading" pitchFamily="2" charset="-78"/>
              </a:rPr>
              <a:t>KE=0 PE = </a:t>
            </a:r>
          </a:p>
          <a:p>
            <a:endParaRPr lang="ar-SA" sz="2000" dirty="0" smtClean="0">
              <a:cs typeface="PT Bold Heading" pitchFamily="2" charset="-78"/>
            </a:endParaRPr>
          </a:p>
          <a:p>
            <a:r>
              <a:rPr lang="ar-SA" sz="2000" dirty="0" smtClean="0">
                <a:cs typeface="PT Bold Heading" pitchFamily="2" charset="-78"/>
              </a:rPr>
              <a:t>حالة سقـوط   </a:t>
            </a:r>
            <a:r>
              <a:rPr lang="en-US" sz="2000" dirty="0">
                <a:cs typeface="PT Bold Heading" pitchFamily="2" charset="-78"/>
              </a:rPr>
              <a:t>KEPE    </a:t>
            </a:r>
            <a:r>
              <a:rPr lang="en-US" sz="2000" dirty="0" smtClean="0">
                <a:cs typeface="PT Bold Heading" pitchFamily="2" charset="-78"/>
              </a:rPr>
              <a:t>W = -</a:t>
            </a:r>
            <a:r>
              <a:rPr lang="en-US" sz="2000" dirty="0" err="1" smtClean="0">
                <a:cs typeface="PT Bold Heading" pitchFamily="2" charset="-78"/>
              </a:rPr>
              <a:t>mgh</a:t>
            </a:r>
            <a:r>
              <a:rPr lang="ar-SA" sz="2000" dirty="0" smtClean="0">
                <a:cs typeface="PT Bold Heading" pitchFamily="2" charset="-78"/>
              </a:rPr>
              <a:t> </a:t>
            </a:r>
          </a:p>
          <a:p>
            <a:r>
              <a:rPr lang="ar-SA" sz="2000" dirty="0" smtClean="0">
                <a:cs typeface="PT Bold Heading" pitchFamily="2" charset="-78"/>
              </a:rPr>
              <a:t>حالة الصعود  </a:t>
            </a:r>
            <a:r>
              <a:rPr lang="en-US" sz="2000" dirty="0" smtClean="0">
                <a:cs typeface="PT Bold Heading" pitchFamily="2" charset="-78"/>
              </a:rPr>
              <a:t>W =  </a:t>
            </a:r>
            <a:r>
              <a:rPr lang="en-US" sz="2000" dirty="0" err="1" smtClean="0">
                <a:cs typeface="PT Bold Heading" pitchFamily="2" charset="-78"/>
              </a:rPr>
              <a:t>mgh</a:t>
            </a:r>
            <a:r>
              <a:rPr lang="en-US" sz="2000" dirty="0" smtClean="0">
                <a:cs typeface="PT Bold Heading" pitchFamily="2" charset="-78"/>
              </a:rPr>
              <a:t>	</a:t>
            </a:r>
            <a:r>
              <a:rPr lang="en-US" sz="2000" dirty="0" err="1" smtClean="0">
                <a:cs typeface="PT Bold Heading" pitchFamily="2" charset="-78"/>
              </a:rPr>
              <a:t>Fgd</a:t>
            </a:r>
            <a:r>
              <a:rPr lang="ar-SA" sz="2000" dirty="0" smtClean="0">
                <a:cs typeface="PT Bold Heading" pitchFamily="2" charset="-78"/>
              </a:rPr>
              <a:t> </a:t>
            </a:r>
            <a:r>
              <a:rPr lang="en-US" sz="2000" dirty="0" smtClean="0">
                <a:cs typeface="PT Bold Heading" pitchFamily="2" charset="-78"/>
              </a:rPr>
              <a:t>d        	   F</a:t>
            </a:r>
            <a:endParaRPr lang="ar-SA" sz="2000" dirty="0" smtClean="0">
              <a:cs typeface="PT Bold Heading" pitchFamily="2" charset="-78"/>
            </a:endParaRPr>
          </a:p>
          <a:p>
            <a:endParaRPr lang="en-US" sz="2000" dirty="0" smtClean="0">
              <a:cs typeface="PT Bold Heading" pitchFamily="2" charset="-78"/>
            </a:endParaRPr>
          </a:p>
          <a:p>
            <a:r>
              <a:rPr lang="ar-SA" sz="2000" dirty="0">
                <a:cs typeface="PT Bold Heading" pitchFamily="2" charset="-78"/>
              </a:rPr>
              <a:t>أعلى ما </a:t>
            </a:r>
            <a:r>
              <a:rPr lang="ar-SA" sz="2000" dirty="0" smtClean="0">
                <a:cs typeface="PT Bold Heading" pitchFamily="2" charset="-78"/>
              </a:rPr>
              <a:t>يمكن = </a:t>
            </a:r>
            <a:r>
              <a:rPr lang="en-US" sz="2000" dirty="0" smtClean="0">
                <a:cs typeface="PT Bold Heading" pitchFamily="2" charset="-78"/>
              </a:rPr>
              <a:t>KE</a:t>
            </a:r>
            <a:r>
              <a:rPr lang="en-US" sz="2000" dirty="0">
                <a:cs typeface="PT Bold Heading" pitchFamily="2" charset="-78"/>
              </a:rPr>
              <a:t>	</a:t>
            </a:r>
            <a:r>
              <a:rPr lang="ar-SA" sz="2000" dirty="0">
                <a:cs typeface="PT Bold Heading" pitchFamily="2" charset="-78"/>
              </a:rPr>
              <a:t>أعلى ما </a:t>
            </a:r>
            <a:r>
              <a:rPr lang="ar-SA" sz="2000" dirty="0" smtClean="0">
                <a:cs typeface="PT Bold Heading" pitchFamily="2" charset="-78"/>
              </a:rPr>
              <a:t>يمكن = </a:t>
            </a:r>
            <a:r>
              <a:rPr lang="en-US" sz="2000" dirty="0" smtClean="0">
                <a:cs typeface="PT Bold Heading" pitchFamily="2" charset="-78"/>
              </a:rPr>
              <a:t>KE</a:t>
            </a:r>
          </a:p>
          <a:p>
            <a:r>
              <a:rPr lang="ar-SA" sz="2000" dirty="0" smtClean="0">
                <a:cs typeface="PT Bold Heading" pitchFamily="2" charset="-78"/>
              </a:rPr>
              <a:t>                      </a:t>
            </a:r>
            <a:r>
              <a:rPr lang="en-US" sz="2000" dirty="0" smtClean="0">
                <a:cs typeface="PT Bold Heading" pitchFamily="2" charset="-78"/>
              </a:rPr>
              <a:t>PE=0 </a:t>
            </a:r>
            <a:r>
              <a:rPr lang="en-US" sz="2000" dirty="0">
                <a:cs typeface="PT Bold Heading" pitchFamily="2" charset="-78"/>
              </a:rPr>
              <a:t>	PE = </a:t>
            </a:r>
            <a:r>
              <a:rPr lang="en-US" sz="2000" dirty="0" smtClean="0">
                <a:cs typeface="PT Bold Heading" pitchFamily="2" charset="-78"/>
              </a:rPr>
              <a:t>0</a:t>
            </a:r>
            <a:endParaRPr lang="ar-SA" sz="2000" dirty="0">
              <a:cs typeface="PT Bold Heading" pitchFamily="2" charset="-78"/>
            </a:endParaRPr>
          </a:p>
        </p:txBody>
      </p:sp>
      <p:pic>
        <p:nvPicPr>
          <p:cNvPr id="7" name="صورة 6" descr="32816016.gif"/>
          <p:cNvPicPr>
            <a:picLocks noChangeAspect="1"/>
          </p:cNvPicPr>
          <p:nvPr/>
        </p:nvPicPr>
        <p:blipFill>
          <a:blip r:embed="rId3"/>
          <a:stretch>
            <a:fillRect/>
          </a:stretch>
        </p:blipFill>
        <p:spPr>
          <a:xfrm>
            <a:off x="2071670" y="642918"/>
            <a:ext cx="1714512" cy="2206174"/>
          </a:xfrm>
          <a:prstGeom prst="rect">
            <a:avLst/>
          </a:prstGeom>
        </p:spPr>
      </p:pic>
      <p:grpSp>
        <p:nvGrpSpPr>
          <p:cNvPr id="25" name="مجموعة 24"/>
          <p:cNvGrpSpPr/>
          <p:nvPr/>
        </p:nvGrpSpPr>
        <p:grpSpPr>
          <a:xfrm>
            <a:off x="1142976" y="3071810"/>
            <a:ext cx="7573188" cy="3357586"/>
            <a:chOff x="1212830" y="3143248"/>
            <a:chExt cx="7573188" cy="3357586"/>
          </a:xfrm>
        </p:grpSpPr>
        <p:grpSp>
          <p:nvGrpSpPr>
            <p:cNvPr id="21" name="مجموعة 20"/>
            <p:cNvGrpSpPr/>
            <p:nvPr/>
          </p:nvGrpSpPr>
          <p:grpSpPr>
            <a:xfrm>
              <a:off x="1212830" y="3143248"/>
              <a:ext cx="7573188" cy="3357586"/>
              <a:chOff x="1212830" y="3143248"/>
              <a:chExt cx="7573188" cy="3357586"/>
            </a:xfrm>
          </p:grpSpPr>
          <p:grpSp>
            <p:nvGrpSpPr>
              <p:cNvPr id="12" name="مجموعة 11"/>
              <p:cNvGrpSpPr/>
              <p:nvPr/>
            </p:nvGrpSpPr>
            <p:grpSpPr>
              <a:xfrm>
                <a:off x="1212830" y="3143248"/>
                <a:ext cx="7573188" cy="3357586"/>
                <a:chOff x="1212830" y="3143248"/>
                <a:chExt cx="7573188" cy="3357586"/>
              </a:xfrm>
            </p:grpSpPr>
            <p:pic>
              <p:nvPicPr>
                <p:cNvPr id="4" name="Picture 2"/>
                <p:cNvPicPr>
                  <a:picLocks noChangeAspect="1" noChangeArrowheads="1"/>
                </p:cNvPicPr>
                <p:nvPr/>
              </p:nvPicPr>
              <p:blipFill>
                <a:blip r:embed="rId4"/>
                <a:srcRect/>
                <a:stretch>
                  <a:fillRect/>
                </a:stretch>
              </p:blipFill>
              <p:spPr bwMode="auto">
                <a:xfrm>
                  <a:off x="1212830" y="3143248"/>
                  <a:ext cx="7573188" cy="3357586"/>
                </a:xfrm>
                <a:prstGeom prst="rect">
                  <a:avLst/>
                </a:prstGeom>
                <a:noFill/>
                <a:ln w="9525">
                  <a:noFill/>
                  <a:miter lim="800000"/>
                  <a:headEnd/>
                  <a:tailEnd/>
                </a:ln>
                <a:effectLst/>
              </p:spPr>
            </p:pic>
            <p:sp>
              <p:nvSpPr>
                <p:cNvPr id="5" name="مستطيل 4"/>
                <p:cNvSpPr/>
                <p:nvPr/>
              </p:nvSpPr>
              <p:spPr>
                <a:xfrm>
                  <a:off x="8001024" y="3786190"/>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6" name="مستطيل 5"/>
                <p:cNvSpPr/>
                <p:nvPr/>
              </p:nvSpPr>
              <p:spPr>
                <a:xfrm>
                  <a:off x="6943744" y="3743326"/>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8" name="مستطيل 7"/>
                <p:cNvSpPr/>
                <p:nvPr/>
              </p:nvSpPr>
              <p:spPr>
                <a:xfrm>
                  <a:off x="5929322" y="3786190"/>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9" name="مستطيل 8"/>
                <p:cNvSpPr/>
                <p:nvPr/>
              </p:nvSpPr>
              <p:spPr>
                <a:xfrm>
                  <a:off x="3786182" y="3786190"/>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0" name="مستطيل 9"/>
                <p:cNvSpPr/>
                <p:nvPr/>
              </p:nvSpPr>
              <p:spPr>
                <a:xfrm>
                  <a:off x="2728902" y="3743326"/>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1" name="مستطيل 10"/>
                <p:cNvSpPr/>
                <p:nvPr/>
              </p:nvSpPr>
              <p:spPr>
                <a:xfrm>
                  <a:off x="1714480" y="3786190"/>
                  <a:ext cx="428628" cy="214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sp>
            <p:nvSpPr>
              <p:cNvPr id="19" name="مستطيل 18"/>
              <p:cNvSpPr/>
              <p:nvPr/>
            </p:nvSpPr>
            <p:spPr>
              <a:xfrm>
                <a:off x="5786446" y="4286256"/>
                <a:ext cx="785818" cy="142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20" name="مستطيل 19"/>
              <p:cNvSpPr/>
              <p:nvPr/>
            </p:nvSpPr>
            <p:spPr>
              <a:xfrm>
                <a:off x="2628886" y="4957774"/>
                <a:ext cx="785818" cy="142876"/>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grpSp>
          <p:nvGrpSpPr>
            <p:cNvPr id="24" name="مجموعة 23"/>
            <p:cNvGrpSpPr/>
            <p:nvPr/>
          </p:nvGrpSpPr>
          <p:grpSpPr>
            <a:xfrm>
              <a:off x="1657330" y="3571876"/>
              <a:ext cx="6700884" cy="1585924"/>
              <a:chOff x="1657330" y="3571876"/>
              <a:chExt cx="6700884" cy="1585924"/>
            </a:xfrm>
          </p:grpSpPr>
          <p:sp>
            <p:nvSpPr>
              <p:cNvPr id="13" name="مربع نص 12"/>
              <p:cNvSpPr txBox="1"/>
              <p:nvPr/>
            </p:nvSpPr>
            <p:spPr>
              <a:xfrm>
                <a:off x="7715272" y="3571876"/>
                <a:ext cx="642942" cy="369332"/>
              </a:xfrm>
              <a:prstGeom prst="rect">
                <a:avLst/>
              </a:prstGeom>
              <a:noFill/>
            </p:spPr>
            <p:txBody>
              <a:bodyPr wrap="square" rtlCol="1">
                <a:spAutoFit/>
              </a:bodyPr>
              <a:lstStyle/>
              <a:p>
                <a:r>
                  <a:rPr lang="ar-SA" b="1" dirty="0" smtClean="0"/>
                  <a:t>نهاية</a:t>
                </a:r>
                <a:endParaRPr lang="ar-SA" b="1" dirty="0"/>
              </a:p>
            </p:txBody>
          </p:sp>
          <p:sp>
            <p:nvSpPr>
              <p:cNvPr id="14" name="مربع نص 13"/>
              <p:cNvSpPr txBox="1"/>
              <p:nvPr/>
            </p:nvSpPr>
            <p:spPr>
              <a:xfrm>
                <a:off x="6715140" y="3571876"/>
                <a:ext cx="642942" cy="369332"/>
              </a:xfrm>
              <a:prstGeom prst="rect">
                <a:avLst/>
              </a:prstGeom>
              <a:noFill/>
            </p:spPr>
            <p:txBody>
              <a:bodyPr wrap="square" rtlCol="1">
                <a:spAutoFit/>
              </a:bodyPr>
              <a:lstStyle/>
              <a:p>
                <a:r>
                  <a:rPr lang="ar-SA" b="1" dirty="0" smtClean="0"/>
                  <a:t>وسط</a:t>
                </a:r>
                <a:endParaRPr lang="ar-SA" b="1" dirty="0"/>
              </a:p>
            </p:txBody>
          </p:sp>
          <p:sp>
            <p:nvSpPr>
              <p:cNvPr id="15" name="مربع نص 14"/>
              <p:cNvSpPr txBox="1"/>
              <p:nvPr/>
            </p:nvSpPr>
            <p:spPr>
              <a:xfrm>
                <a:off x="5729296" y="3600450"/>
                <a:ext cx="642942" cy="369332"/>
              </a:xfrm>
              <a:prstGeom prst="rect">
                <a:avLst/>
              </a:prstGeom>
              <a:noFill/>
            </p:spPr>
            <p:txBody>
              <a:bodyPr wrap="square" rtlCol="1">
                <a:spAutoFit/>
              </a:bodyPr>
              <a:lstStyle/>
              <a:p>
                <a:r>
                  <a:rPr lang="ar-SA" b="1" dirty="0" smtClean="0"/>
                  <a:t>بداية</a:t>
                </a:r>
                <a:endParaRPr lang="ar-SA" b="1" dirty="0"/>
              </a:p>
            </p:txBody>
          </p:sp>
          <p:sp>
            <p:nvSpPr>
              <p:cNvPr id="16" name="مربع نص 15"/>
              <p:cNvSpPr txBox="1"/>
              <p:nvPr/>
            </p:nvSpPr>
            <p:spPr>
              <a:xfrm>
                <a:off x="3643306" y="3614738"/>
                <a:ext cx="642942" cy="369332"/>
              </a:xfrm>
              <a:prstGeom prst="rect">
                <a:avLst/>
              </a:prstGeom>
              <a:noFill/>
            </p:spPr>
            <p:txBody>
              <a:bodyPr wrap="square" rtlCol="1">
                <a:spAutoFit/>
              </a:bodyPr>
              <a:lstStyle/>
              <a:p>
                <a:r>
                  <a:rPr lang="ar-SA" b="1" dirty="0" smtClean="0"/>
                  <a:t>نهاية</a:t>
                </a:r>
                <a:endParaRPr lang="ar-SA" b="1" dirty="0"/>
              </a:p>
            </p:txBody>
          </p:sp>
          <p:sp>
            <p:nvSpPr>
              <p:cNvPr id="17" name="مربع نص 16"/>
              <p:cNvSpPr txBox="1"/>
              <p:nvPr/>
            </p:nvSpPr>
            <p:spPr>
              <a:xfrm>
                <a:off x="2643174" y="3614738"/>
                <a:ext cx="642942" cy="369332"/>
              </a:xfrm>
              <a:prstGeom prst="rect">
                <a:avLst/>
              </a:prstGeom>
              <a:noFill/>
            </p:spPr>
            <p:txBody>
              <a:bodyPr wrap="square" rtlCol="1">
                <a:spAutoFit/>
              </a:bodyPr>
              <a:lstStyle/>
              <a:p>
                <a:r>
                  <a:rPr lang="ar-SA" b="1" dirty="0" smtClean="0"/>
                  <a:t>وسط</a:t>
                </a:r>
                <a:endParaRPr lang="ar-SA" b="1" dirty="0"/>
              </a:p>
            </p:txBody>
          </p:sp>
          <p:sp>
            <p:nvSpPr>
              <p:cNvPr id="18" name="مربع نص 17"/>
              <p:cNvSpPr txBox="1"/>
              <p:nvPr/>
            </p:nvSpPr>
            <p:spPr>
              <a:xfrm>
                <a:off x="1657330" y="3643312"/>
                <a:ext cx="642942" cy="369332"/>
              </a:xfrm>
              <a:prstGeom prst="rect">
                <a:avLst/>
              </a:prstGeom>
              <a:noFill/>
            </p:spPr>
            <p:txBody>
              <a:bodyPr wrap="square" rtlCol="1">
                <a:spAutoFit/>
              </a:bodyPr>
              <a:lstStyle/>
              <a:p>
                <a:r>
                  <a:rPr lang="ar-SA" b="1" dirty="0" smtClean="0"/>
                  <a:t>بداية</a:t>
                </a:r>
                <a:endParaRPr lang="ar-SA" b="1" dirty="0"/>
              </a:p>
            </p:txBody>
          </p:sp>
          <p:sp>
            <p:nvSpPr>
              <p:cNvPr id="22" name="مربع نص 21"/>
              <p:cNvSpPr txBox="1"/>
              <p:nvPr/>
            </p:nvSpPr>
            <p:spPr>
              <a:xfrm>
                <a:off x="5457832" y="4231252"/>
                <a:ext cx="1143008" cy="276999"/>
              </a:xfrm>
              <a:prstGeom prst="rect">
                <a:avLst/>
              </a:prstGeom>
              <a:noFill/>
            </p:spPr>
            <p:txBody>
              <a:bodyPr wrap="square" rtlCol="1">
                <a:spAutoFit/>
              </a:bodyPr>
              <a:lstStyle/>
              <a:p>
                <a:r>
                  <a:rPr lang="ar-SA" sz="1200" dirty="0" smtClean="0">
                    <a:solidFill>
                      <a:srgbClr val="FF0000"/>
                    </a:solidFill>
                    <a:cs typeface="PT Bold Heading" pitchFamily="2" charset="-78"/>
                  </a:rPr>
                  <a:t>مستوى</a:t>
                </a:r>
                <a:r>
                  <a:rPr lang="ar-SA" sz="1200" dirty="0" smtClean="0">
                    <a:cs typeface="PT Bold Heading" pitchFamily="2" charset="-78"/>
                  </a:rPr>
                  <a:t> </a:t>
                </a:r>
                <a:r>
                  <a:rPr lang="ar-SA" sz="1200" dirty="0" smtClean="0">
                    <a:solidFill>
                      <a:srgbClr val="FF0000"/>
                    </a:solidFill>
                    <a:cs typeface="PT Bold Heading" pitchFamily="2" charset="-78"/>
                  </a:rPr>
                  <a:t>الإسناد</a:t>
                </a:r>
                <a:endParaRPr lang="ar-SA" sz="1200" dirty="0">
                  <a:solidFill>
                    <a:srgbClr val="FF0000"/>
                  </a:solidFill>
                  <a:cs typeface="PT Bold Heading" pitchFamily="2" charset="-78"/>
                </a:endParaRPr>
              </a:p>
            </p:txBody>
          </p:sp>
          <p:sp>
            <p:nvSpPr>
              <p:cNvPr id="23" name="مربع نص 22"/>
              <p:cNvSpPr txBox="1"/>
              <p:nvPr/>
            </p:nvSpPr>
            <p:spPr>
              <a:xfrm>
                <a:off x="2385998" y="4880801"/>
                <a:ext cx="1143008" cy="276999"/>
              </a:xfrm>
              <a:prstGeom prst="rect">
                <a:avLst/>
              </a:prstGeom>
              <a:noFill/>
            </p:spPr>
            <p:txBody>
              <a:bodyPr wrap="square" rtlCol="1">
                <a:spAutoFit/>
              </a:bodyPr>
              <a:lstStyle/>
              <a:p>
                <a:r>
                  <a:rPr lang="ar-SA" sz="1200" dirty="0" smtClean="0">
                    <a:solidFill>
                      <a:srgbClr val="FF0000"/>
                    </a:solidFill>
                    <a:cs typeface="PT Bold Heading" pitchFamily="2" charset="-78"/>
                  </a:rPr>
                  <a:t>مستوى الإسناد</a:t>
                </a:r>
                <a:endParaRPr lang="ar-SA" sz="1200" dirty="0">
                  <a:solidFill>
                    <a:srgbClr val="FF0000"/>
                  </a:solidFill>
                  <a:cs typeface="PT Bold Heading" pitchFamily="2" charset="-78"/>
                </a:endParaRPr>
              </a:p>
            </p:txBody>
          </p:sp>
        </p:gr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par>
                          <p:cTn id="14" fill="hold">
                            <p:stCondLst>
                              <p:cond delay="5700"/>
                            </p:stCondLst>
                            <p:childTnLst>
                              <p:par>
                                <p:cTn id="15" presetID="9"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285984" y="155298"/>
            <a:ext cx="4357718" cy="646331"/>
          </a:xfrm>
          <a:prstGeom prst="rect">
            <a:avLst/>
          </a:prstGeom>
          <a:noFill/>
        </p:spPr>
        <p:txBody>
          <a:bodyPr wrap="square" rtlCol="1">
            <a:spAutoFit/>
          </a:bodyPr>
          <a:lstStyle/>
          <a:p>
            <a:pPr algn="ctr"/>
            <a:r>
              <a:rPr lang="ar-SA" sz="3600" dirty="0" smtClean="0">
                <a:ln>
                  <a:solidFill>
                    <a:schemeClr val="tx1"/>
                  </a:solidFill>
                </a:ln>
                <a:solidFill>
                  <a:schemeClr val="accent2">
                    <a:lumMod val="75000"/>
                  </a:schemeClr>
                </a:solidFill>
                <a:cs typeface="PT Bold Heading" pitchFamily="2" charset="-78"/>
              </a:rPr>
              <a:t>طاقـــة الوضع </a:t>
            </a:r>
            <a:r>
              <a:rPr lang="ar-SA" sz="3600" dirty="0" err="1" smtClean="0">
                <a:ln>
                  <a:solidFill>
                    <a:schemeClr val="tx1"/>
                  </a:solidFill>
                </a:ln>
                <a:solidFill>
                  <a:schemeClr val="accent2">
                    <a:lumMod val="75000"/>
                  </a:schemeClr>
                </a:solidFill>
                <a:cs typeface="PT Bold Heading" pitchFamily="2" charset="-78"/>
              </a:rPr>
              <a:t>المرونيـــة</a:t>
            </a:r>
            <a:endParaRPr lang="ar-SA" sz="3600" dirty="0">
              <a:ln>
                <a:solidFill>
                  <a:schemeClr val="tx1"/>
                </a:solidFill>
              </a:ln>
              <a:solidFill>
                <a:schemeClr val="accent2">
                  <a:lumMod val="75000"/>
                </a:schemeClr>
              </a:solidFill>
              <a:cs typeface="PT Bold Heading" pitchFamily="2" charset="-78"/>
            </a:endParaRPr>
          </a:p>
        </p:txBody>
      </p:sp>
      <p:sp>
        <p:nvSpPr>
          <p:cNvPr id="4" name="مستطيل 3"/>
          <p:cNvSpPr/>
          <p:nvPr/>
        </p:nvSpPr>
        <p:spPr>
          <a:xfrm>
            <a:off x="1142976" y="4214818"/>
            <a:ext cx="7500990" cy="430887"/>
          </a:xfrm>
          <a:prstGeom prst="rect">
            <a:avLst/>
          </a:prstGeom>
        </p:spPr>
        <p:txBody>
          <a:bodyPr wrap="square">
            <a:spAutoFit/>
          </a:bodyPr>
          <a:lstStyle/>
          <a:p>
            <a:r>
              <a:rPr lang="ar-SA" sz="2200" dirty="0" smtClean="0">
                <a:solidFill>
                  <a:srgbClr val="0070C0"/>
                </a:solidFill>
                <a:cs typeface="PT Bold Heading" pitchFamily="2" charset="-78"/>
              </a:rPr>
              <a:t>من أين حصلت على هذه الألعاب على الطاقة الحركيّة ؟ </a:t>
            </a:r>
          </a:p>
        </p:txBody>
      </p:sp>
      <p:sp>
        <p:nvSpPr>
          <p:cNvPr id="5" name="مستطيل 4"/>
          <p:cNvSpPr/>
          <p:nvPr/>
        </p:nvSpPr>
        <p:spPr>
          <a:xfrm>
            <a:off x="357158" y="4714884"/>
            <a:ext cx="8215338" cy="1107996"/>
          </a:xfrm>
          <a:prstGeom prst="rect">
            <a:avLst/>
          </a:prstGeom>
        </p:spPr>
        <p:txBody>
          <a:bodyPr wrap="square">
            <a:spAutoFit/>
          </a:bodyPr>
          <a:lstStyle/>
          <a:p>
            <a:r>
              <a:rPr lang="ar-SA" sz="2200" dirty="0" smtClean="0">
                <a:cs typeface="PT Bold Heading" pitchFamily="2" charset="-78"/>
              </a:rPr>
              <a:t>نتيجة للشغل المبذول على </a:t>
            </a:r>
            <a:r>
              <a:rPr lang="ar-SA" sz="2200" dirty="0" err="1" smtClean="0">
                <a:cs typeface="PT Bold Heading" pitchFamily="2" charset="-78"/>
              </a:rPr>
              <a:t>نوابضها</a:t>
            </a:r>
            <a:r>
              <a:rPr lang="ar-SA" sz="2200" dirty="0" smtClean="0">
                <a:cs typeface="PT Bold Heading" pitchFamily="2" charset="-78"/>
              </a:rPr>
              <a:t> أو على </a:t>
            </a:r>
            <a:r>
              <a:rPr lang="ar-SA" sz="2200" dirty="0" err="1" smtClean="0">
                <a:cs typeface="PT Bold Heading" pitchFamily="2" charset="-78"/>
              </a:rPr>
              <a:t>مطّاطيّاتها</a:t>
            </a:r>
            <a:r>
              <a:rPr lang="ar-SA" sz="2200" dirty="0" smtClean="0">
                <a:cs typeface="PT Bold Heading" pitchFamily="2" charset="-78"/>
              </a:rPr>
              <a:t> فإنها قد اختُزنت فيها طاقة ، وعند فك الضغط عن النابض أو المطاط نحصل على طاقة حركية ، وتسمى هذه الطاقة المختزنة بطاقة الوضع </a:t>
            </a:r>
            <a:r>
              <a:rPr lang="ar-SA" sz="2200" dirty="0" err="1" smtClean="0">
                <a:cs typeface="PT Bold Heading" pitchFamily="2" charset="-78"/>
              </a:rPr>
              <a:t>المرونية</a:t>
            </a:r>
            <a:r>
              <a:rPr lang="ar-SA" sz="2200" dirty="0" smtClean="0">
                <a:cs typeface="PT Bold Heading" pitchFamily="2" charset="-78"/>
              </a:rPr>
              <a:t> . </a:t>
            </a:r>
            <a:endParaRPr lang="ar-SA" sz="2200" dirty="0">
              <a:cs typeface="PT Bold Heading" pitchFamily="2" charset="-78"/>
            </a:endParaRPr>
          </a:p>
        </p:txBody>
      </p:sp>
      <p:pic>
        <p:nvPicPr>
          <p:cNvPr id="6" name="طاقة الوضع المرونية Elastic Potential Energy.wmv">
            <a:hlinkClick r:id="" action="ppaction://media"/>
          </p:cNvPr>
          <p:cNvPicPr>
            <a:picLocks noRot="1" noChangeAspect="1"/>
          </p:cNvPicPr>
          <p:nvPr>
            <a:videoFile r:link="rId1"/>
          </p:nvPr>
        </p:nvPicPr>
        <p:blipFill>
          <a:blip r:embed="rId4"/>
          <a:stretch>
            <a:fillRect/>
          </a:stretch>
        </p:blipFill>
        <p:spPr>
          <a:xfrm>
            <a:off x="1785918" y="1071546"/>
            <a:ext cx="5929354" cy="292895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27949" fill="hold"/>
                                        <p:tgtEl>
                                          <p:spTgt spid="6"/>
                                        </p:tgtEl>
                                      </p:cBhvr>
                                    </p:cmd>
                                  </p:childTnLst>
                                </p:cTn>
                              </p:par>
                              <p:par>
                                <p:cTn id="14" presetID="15" presetClass="entr" presetSubtype="0" fill="hold" grpId="0" nodeType="withEffect">
                                  <p:stCondLst>
                                    <p:cond delay="20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2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26" fill="hold" display="0">
                  <p:stCondLst>
                    <p:cond delay="indefinite"/>
                  </p:stCondLst>
                  <p:endCondLst>
                    <p:cond evt="onNext" delay="0">
                      <p:tgtEl>
                        <p:sldTgt/>
                      </p:tgtEl>
                    </p:cond>
                    <p:cond evt="onPrev" delay="0">
                      <p:tgtEl>
                        <p:sldTgt/>
                      </p:tgtEl>
                    </p:cond>
                  </p:endCondLst>
                </p:cTn>
                <p:tgtEl>
                  <p:spTgt spid="6"/>
                </p:tgtEl>
              </p:cMediaNode>
            </p:video>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5" name="مستطيل 2"/>
          <p:cNvSpPr>
            <a:spLocks noChangeArrowheads="1"/>
          </p:cNvSpPr>
          <p:nvPr/>
        </p:nvSpPr>
        <p:spPr bwMode="auto">
          <a:xfrm>
            <a:off x="2357422" y="428604"/>
            <a:ext cx="4158510" cy="923330"/>
          </a:xfrm>
          <a:prstGeom prst="rect">
            <a:avLst/>
          </a:prstGeom>
          <a:noFill/>
          <a:ln w="9525">
            <a:noFill/>
            <a:miter lim="800000"/>
            <a:headEnd/>
            <a:tailEnd/>
          </a:ln>
        </p:spPr>
        <p:txBody>
          <a:bodyPr wrap="none">
            <a:spAutoFit/>
          </a:bodyPr>
          <a:lstStyle/>
          <a:p>
            <a:r>
              <a:rPr lang="ar-SA" sz="5400" dirty="0">
                <a:solidFill>
                  <a:srgbClr val="632523"/>
                </a:solidFill>
                <a:cs typeface="PT Bold Heading" pitchFamily="2" charset="-78"/>
              </a:rPr>
              <a:t>الطاقة </a:t>
            </a:r>
            <a:r>
              <a:rPr lang="ar-SA" sz="5400" dirty="0" err="1">
                <a:solidFill>
                  <a:srgbClr val="632523"/>
                </a:solidFill>
                <a:cs typeface="PT Bold Heading" pitchFamily="2" charset="-78"/>
              </a:rPr>
              <a:t>السكونية</a:t>
            </a:r>
            <a:endParaRPr lang="ar-SA" sz="5400" dirty="0">
              <a:solidFill>
                <a:srgbClr val="632523"/>
              </a:solidFill>
              <a:cs typeface="PT Bold Heading" pitchFamily="2" charset="-78"/>
            </a:endParaRPr>
          </a:p>
        </p:txBody>
      </p:sp>
      <p:sp>
        <p:nvSpPr>
          <p:cNvPr id="3076" name="مستطيل 3"/>
          <p:cNvSpPr>
            <a:spLocks noChangeArrowheads="1"/>
          </p:cNvSpPr>
          <p:nvPr/>
        </p:nvSpPr>
        <p:spPr bwMode="auto">
          <a:xfrm>
            <a:off x="428596" y="1714488"/>
            <a:ext cx="6500826" cy="1508105"/>
          </a:xfrm>
          <a:prstGeom prst="rect">
            <a:avLst/>
          </a:prstGeom>
          <a:noFill/>
          <a:ln w="9525">
            <a:noFill/>
            <a:miter lim="800000"/>
            <a:headEnd/>
            <a:tailEnd/>
          </a:ln>
        </p:spPr>
        <p:txBody>
          <a:bodyPr wrap="square">
            <a:spAutoFit/>
          </a:bodyPr>
          <a:lstStyle/>
          <a:p>
            <a:pPr algn="justLow">
              <a:lnSpc>
                <a:spcPct val="150000"/>
              </a:lnSpc>
            </a:pPr>
            <a:r>
              <a:rPr lang="ar-SA" sz="3200" dirty="0">
                <a:cs typeface="PT Bold Heading" pitchFamily="2" charset="-78"/>
              </a:rPr>
              <a:t>الطاقة </a:t>
            </a:r>
            <a:r>
              <a:rPr lang="ar-SA" sz="3200" dirty="0" err="1">
                <a:cs typeface="PT Bold Heading" pitchFamily="2" charset="-78"/>
              </a:rPr>
              <a:t>السكونية</a:t>
            </a:r>
            <a:r>
              <a:rPr lang="ar-SA" sz="3200" dirty="0">
                <a:cs typeface="PT Bold Heading" pitchFamily="2" charset="-78"/>
              </a:rPr>
              <a:t> لجسم تساوي كتلة الجسم مضروبة في مربع سرعة </a:t>
            </a:r>
            <a:r>
              <a:rPr lang="ar-SA" sz="3200" dirty="0" smtClean="0">
                <a:cs typeface="PT Bold Heading" pitchFamily="2" charset="-78"/>
              </a:rPr>
              <a:t>الضوء .</a:t>
            </a:r>
            <a:endParaRPr lang="ar-SA" sz="3200" dirty="0">
              <a:cs typeface="PT Bold Heading" pitchFamily="2" charset="-78"/>
            </a:endParaRPr>
          </a:p>
        </p:txBody>
      </p:sp>
      <p:sp>
        <p:nvSpPr>
          <p:cNvPr id="3077" name="مستطيل 4"/>
          <p:cNvSpPr>
            <a:spLocks noChangeArrowheads="1"/>
          </p:cNvSpPr>
          <p:nvPr/>
        </p:nvSpPr>
        <p:spPr bwMode="auto">
          <a:xfrm>
            <a:off x="2384118" y="3500438"/>
            <a:ext cx="2459327" cy="830997"/>
          </a:xfrm>
          <a:prstGeom prst="rect">
            <a:avLst/>
          </a:prstGeom>
          <a:noFill/>
          <a:ln w="9525">
            <a:noFill/>
            <a:miter lim="800000"/>
            <a:headEnd/>
            <a:tailEnd/>
          </a:ln>
        </p:spPr>
        <p:txBody>
          <a:bodyPr wrap="none">
            <a:spAutoFit/>
          </a:bodyPr>
          <a:lstStyle/>
          <a:p>
            <a:r>
              <a:rPr lang="ar-SA" i="1" dirty="0">
                <a:solidFill>
                  <a:schemeClr val="accent4">
                    <a:lumMod val="75000"/>
                  </a:schemeClr>
                </a:solidFill>
              </a:rPr>
              <a:t> </a:t>
            </a:r>
            <a:r>
              <a:rPr lang="en-US" b="1" i="1" dirty="0">
                <a:solidFill>
                  <a:schemeClr val="accent4">
                    <a:lumMod val="75000"/>
                  </a:schemeClr>
                </a:solidFill>
              </a:rPr>
              <a:t> </a:t>
            </a:r>
            <a:r>
              <a:rPr lang="en-US" sz="4800" b="1" i="1" dirty="0">
                <a:solidFill>
                  <a:schemeClr val="accent4">
                    <a:lumMod val="75000"/>
                  </a:schemeClr>
                </a:solidFill>
              </a:rPr>
              <a:t>E = mc2</a:t>
            </a:r>
            <a:r>
              <a:rPr lang="en-US" b="1" i="1" dirty="0">
                <a:solidFill>
                  <a:schemeClr val="accent4">
                    <a:lumMod val="75000"/>
                  </a:schemeClr>
                </a:solidFill>
              </a:rPr>
              <a:t>    </a:t>
            </a:r>
            <a:endParaRPr lang="ar-SA" dirty="0">
              <a:solidFill>
                <a:schemeClr val="accent4">
                  <a:lumMod val="75000"/>
                </a:schemeClr>
              </a:solidFill>
            </a:endParaRPr>
          </a:p>
        </p:txBody>
      </p:sp>
      <p:pic>
        <p:nvPicPr>
          <p:cNvPr id="5" name="صورة 4" descr="nr6.gif"/>
          <p:cNvPicPr>
            <a:picLocks noChangeAspect="1"/>
          </p:cNvPicPr>
          <p:nvPr/>
        </p:nvPicPr>
        <p:blipFill>
          <a:blip r:embed="rId3"/>
          <a:stretch>
            <a:fillRect/>
          </a:stretch>
        </p:blipFill>
        <p:spPr>
          <a:xfrm>
            <a:off x="1214414" y="4429132"/>
            <a:ext cx="3643338" cy="2186003"/>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 calcmode="lin" valueType="num">
                                      <p:cBhvr>
                                        <p:cTn id="9" dur="500" fill="hold"/>
                                        <p:tgtEl>
                                          <p:spTgt spid="3075"/>
                                        </p:tgtEl>
                                        <p:attrNameLst>
                                          <p:attrName>style.rotation</p:attrName>
                                        </p:attrNameLst>
                                      </p:cBhvr>
                                      <p:tavLst>
                                        <p:tav tm="0">
                                          <p:val>
                                            <p:fltVal val="360"/>
                                          </p:val>
                                        </p:tav>
                                        <p:tav tm="100000">
                                          <p:val>
                                            <p:fltVal val="0"/>
                                          </p:val>
                                        </p:tav>
                                      </p:tavLst>
                                    </p:anim>
                                    <p:animEffect transition="in" filter="fade">
                                      <p:cBhvr>
                                        <p:cTn id="10" dur="500"/>
                                        <p:tgtEl>
                                          <p:spTgt spid="3075"/>
                                        </p:tgtEl>
                                      </p:cBhvr>
                                    </p:animEffect>
                                  </p:childTnLst>
                                </p:cTn>
                              </p:par>
                            </p:childTnLst>
                          </p:cTn>
                        </p:par>
                        <p:par>
                          <p:cTn id="11" fill="hold">
                            <p:stCondLst>
                              <p:cond delay="500"/>
                            </p:stCondLst>
                            <p:childTnLst>
                              <p:par>
                                <p:cTn id="12" presetID="8" presetClass="entr" presetSubtype="16" fill="hold" grpId="0"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diamond(in)">
                                      <p:cBhvr>
                                        <p:cTn id="14" dur="2000"/>
                                        <p:tgtEl>
                                          <p:spTgt spid="3076"/>
                                        </p:tgtEl>
                                      </p:cBhvr>
                                    </p:animEffect>
                                  </p:childTnLst>
                                </p:cTn>
                              </p:par>
                            </p:childTnLst>
                          </p:cTn>
                        </p:par>
                        <p:par>
                          <p:cTn id="15" fill="hold">
                            <p:stCondLst>
                              <p:cond delay="2500"/>
                            </p:stCondLst>
                            <p:childTnLst>
                              <p:par>
                                <p:cTn id="16" presetID="8" presetClass="entr" presetSubtype="16" fill="hold" grpId="0" nodeType="after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diamond(in)">
                                      <p:cBhvr>
                                        <p:cTn id="18"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6357950" y="71414"/>
            <a:ext cx="2357454" cy="461665"/>
          </a:xfrm>
          <a:prstGeom prst="rect">
            <a:avLst/>
          </a:prstGeom>
          <a:noFill/>
        </p:spPr>
        <p:txBody>
          <a:bodyPr wrap="square" rtlCol="1">
            <a:spAutoFit/>
          </a:bodyPr>
          <a:lstStyle/>
          <a:p>
            <a:r>
              <a:rPr lang="ar-SA" sz="2400" dirty="0" smtClean="0">
                <a:ln>
                  <a:solidFill>
                    <a:schemeClr val="tx1"/>
                  </a:solidFill>
                </a:ln>
                <a:solidFill>
                  <a:schemeClr val="bg2"/>
                </a:solidFill>
                <a:cs typeface="PT Bold Heading" pitchFamily="2" charset="-78"/>
              </a:rPr>
              <a:t>تجربة استهلالية :</a:t>
            </a:r>
            <a:endParaRPr lang="ar-SA" sz="2400" dirty="0">
              <a:ln>
                <a:solidFill>
                  <a:schemeClr val="tx1"/>
                </a:solidFill>
              </a:ln>
              <a:solidFill>
                <a:schemeClr val="bg2"/>
              </a:solidFill>
              <a:cs typeface="PT Bold Heading" pitchFamily="2" charset="-78"/>
            </a:endParaRPr>
          </a:p>
        </p:txBody>
      </p:sp>
      <p:sp>
        <p:nvSpPr>
          <p:cNvPr id="3" name="مربع نص 2"/>
          <p:cNvSpPr txBox="1"/>
          <p:nvPr/>
        </p:nvSpPr>
        <p:spPr>
          <a:xfrm>
            <a:off x="2000232" y="558209"/>
            <a:ext cx="5286412" cy="584775"/>
          </a:xfrm>
          <a:prstGeom prst="rect">
            <a:avLst/>
          </a:prstGeom>
          <a:noFill/>
        </p:spPr>
        <p:txBody>
          <a:bodyPr wrap="square" rtlCol="1">
            <a:spAutoFit/>
          </a:bodyPr>
          <a:lstStyle/>
          <a:p>
            <a:pPr algn="ctr"/>
            <a:r>
              <a:rPr lang="ar-SA" sz="3200" dirty="0" smtClean="0">
                <a:ln>
                  <a:solidFill>
                    <a:sysClr val="windowText" lastClr="000000"/>
                  </a:solidFill>
                </a:ln>
                <a:solidFill>
                  <a:schemeClr val="tx2">
                    <a:lumMod val="60000"/>
                    <a:lumOff val="40000"/>
                  </a:schemeClr>
                </a:solidFill>
                <a:cs typeface="PT Bold Heading" pitchFamily="2" charset="-78"/>
              </a:rPr>
              <a:t>كيف تحلل طاقة كرة السلة المرتدة ؟</a:t>
            </a:r>
            <a:endParaRPr lang="ar-SA" sz="3200" dirty="0">
              <a:ln>
                <a:solidFill>
                  <a:sysClr val="windowText" lastClr="000000"/>
                </a:solidFill>
              </a:ln>
              <a:solidFill>
                <a:schemeClr val="tx2">
                  <a:lumMod val="60000"/>
                  <a:lumOff val="40000"/>
                </a:schemeClr>
              </a:solidFill>
              <a:cs typeface="PT Bold Heading" pitchFamily="2" charset="-78"/>
            </a:endParaRPr>
          </a:p>
        </p:txBody>
      </p:sp>
      <p:sp>
        <p:nvSpPr>
          <p:cNvPr id="5" name="مستطيل 4"/>
          <p:cNvSpPr/>
          <p:nvPr/>
        </p:nvSpPr>
        <p:spPr>
          <a:xfrm>
            <a:off x="642910" y="4485039"/>
            <a:ext cx="7858180" cy="1015663"/>
          </a:xfrm>
          <a:prstGeom prst="rect">
            <a:avLst/>
          </a:prstGeom>
        </p:spPr>
        <p:txBody>
          <a:bodyPr wrap="square">
            <a:spAutoFit/>
          </a:bodyPr>
          <a:lstStyle/>
          <a:p>
            <a:pPr algn="justLow"/>
            <a:r>
              <a:rPr lang="ar-SA" sz="2000" dirty="0" smtClean="0">
                <a:cs typeface="PT Bold Heading" pitchFamily="2" charset="-78"/>
              </a:rPr>
              <a:t>لابد أنك لاحظت أن الكرة في كل مرة ترتد تقريباً إلى نصف الارتفاع أو أقل - بحسب نوع الكرة المستخدمة - وبالتالي يمكنك توقع الارتفاع الذي سترتد إليه الكرة بمعرفة أي ارتفاع تسقط منه الكرة . </a:t>
            </a:r>
            <a:endParaRPr lang="ar-SA" sz="2000" dirty="0">
              <a:cs typeface="PT Bold Heading" pitchFamily="2" charset="-78"/>
            </a:endParaRPr>
          </a:p>
        </p:txBody>
      </p:sp>
      <p:sp>
        <p:nvSpPr>
          <p:cNvPr id="6" name="مستطيل 5"/>
          <p:cNvSpPr/>
          <p:nvPr/>
        </p:nvSpPr>
        <p:spPr>
          <a:xfrm>
            <a:off x="3071802" y="5600658"/>
            <a:ext cx="5429256" cy="400110"/>
          </a:xfrm>
          <a:prstGeom prst="rect">
            <a:avLst/>
          </a:prstGeom>
        </p:spPr>
        <p:txBody>
          <a:bodyPr wrap="square">
            <a:spAutoFit/>
          </a:bodyPr>
          <a:lstStyle/>
          <a:p>
            <a:pPr algn="justLow"/>
            <a:r>
              <a:rPr lang="ar-SA" sz="2000" dirty="0" smtClean="0">
                <a:solidFill>
                  <a:srgbClr val="C00000"/>
                </a:solidFill>
                <a:cs typeface="PT Bold Heading" pitchFamily="2" charset="-78"/>
              </a:rPr>
              <a:t>لماذا لم ترتد الكرة إلى نفس الارتفاع الذي سقطت منه ؟ </a:t>
            </a:r>
            <a:endParaRPr lang="ar-SA" sz="2000" dirty="0">
              <a:solidFill>
                <a:srgbClr val="C00000"/>
              </a:solidFill>
              <a:cs typeface="PT Bold Heading" pitchFamily="2" charset="-78"/>
            </a:endParaRPr>
          </a:p>
        </p:txBody>
      </p:sp>
      <p:sp>
        <p:nvSpPr>
          <p:cNvPr id="7" name="مستطيل 6"/>
          <p:cNvSpPr/>
          <p:nvPr/>
        </p:nvSpPr>
        <p:spPr>
          <a:xfrm>
            <a:off x="928662" y="6007262"/>
            <a:ext cx="7572396" cy="707886"/>
          </a:xfrm>
          <a:prstGeom prst="rect">
            <a:avLst/>
          </a:prstGeom>
        </p:spPr>
        <p:txBody>
          <a:bodyPr wrap="square">
            <a:spAutoFit/>
          </a:bodyPr>
          <a:lstStyle/>
          <a:p>
            <a:pPr algn="justLow"/>
            <a:r>
              <a:rPr lang="ar-SA" sz="2000" dirty="0" smtClean="0">
                <a:cs typeface="PT Bold Heading" pitchFamily="2" charset="-78"/>
              </a:rPr>
              <a:t>لأن الطاقة الحركية للكرة عند اصطدامها بالكرة تحوّلت إلى أنواع أخرى من الطاقة، كالطاقة الصوتيّة والطاقة الحرارية . </a:t>
            </a:r>
            <a:endParaRPr lang="ar-SA" sz="2000" dirty="0">
              <a:cs typeface="PT Bold Heading" pitchFamily="2" charset="-78"/>
            </a:endParaRPr>
          </a:p>
        </p:txBody>
      </p:sp>
      <p:pic>
        <p:nvPicPr>
          <p:cNvPr id="8" name="نشاط 1  - التجربة الاستهلالية.wmv">
            <a:hlinkClick r:id="" action="ppaction://media"/>
          </p:cNvPr>
          <p:cNvPicPr>
            <a:picLocks noRot="1" noChangeAspect="1"/>
          </p:cNvPicPr>
          <p:nvPr>
            <a:videoFile r:link="rId1"/>
          </p:nvPr>
        </p:nvPicPr>
        <p:blipFill>
          <a:blip r:embed="rId4"/>
          <a:stretch>
            <a:fillRect/>
          </a:stretch>
        </p:blipFill>
        <p:spPr>
          <a:xfrm>
            <a:off x="2071670" y="1357298"/>
            <a:ext cx="5314960" cy="292895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par>
                          <p:cTn id="27" fill="hold">
                            <p:stCondLst>
                              <p:cond delay="4200"/>
                            </p:stCondLst>
                            <p:childTnLst>
                              <p:par>
                                <p:cTn id="28" presetID="1" presetClass="mediacall" presetSubtype="0" fill="hold" nodeType="afterEffect">
                                  <p:stCondLst>
                                    <p:cond delay="0"/>
                                  </p:stCondLst>
                                  <p:childTnLst>
                                    <p:cmd type="call" cmd="playFrom(0.0)">
                                      <p:cBhvr>
                                        <p:cTn id="29" dur="16856" fill="hold"/>
                                        <p:tgtEl>
                                          <p:spTgt spid="8"/>
                                        </p:tgtEl>
                                      </p:cBhvr>
                                    </p:cmd>
                                  </p:childTnLst>
                                </p:cTn>
                              </p:par>
                              <p:par>
                                <p:cTn id="30" presetID="49" presetClass="entr" presetSubtype="0" decel="100000" fill="hold" grpId="0" nodeType="withEffect">
                                  <p:stCondLst>
                                    <p:cond delay="1600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transition="in" filter="fade">
                                      <p:cBhvr>
                                        <p:cTn id="35" dur="500"/>
                                        <p:tgtEl>
                                          <p:spTgt spid="5"/>
                                        </p:tgtEl>
                                      </p:cBhvr>
                                    </p:animEffect>
                                  </p:childTnLst>
                                </p:cTn>
                              </p:par>
                              <p:par>
                                <p:cTn id="36" presetID="49" presetClass="entr" presetSubtype="0" decel="100000" fill="hold" grpId="0" nodeType="withEffect">
                                  <p:stCondLst>
                                    <p:cond delay="19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style.rotation</p:attrName>
                                        </p:attrNameLst>
                                      </p:cBhvr>
                                      <p:tavLst>
                                        <p:tav tm="0">
                                          <p:val>
                                            <p:fltVal val="360"/>
                                          </p:val>
                                        </p:tav>
                                        <p:tav tm="100000">
                                          <p:val>
                                            <p:fltVal val="0"/>
                                          </p:val>
                                        </p:tav>
                                      </p:tavLst>
                                    </p:anim>
                                    <p:animEffect transition="in" filter="fade">
                                      <p:cBhvr>
                                        <p:cTn id="41" dur="500"/>
                                        <p:tgtEl>
                                          <p:spTgt spid="6"/>
                                        </p:tgtEl>
                                      </p:cBhvr>
                                    </p:animEffect>
                                  </p:childTnLst>
                                </p:cTn>
                              </p:par>
                              <p:par>
                                <p:cTn id="42" presetID="49" presetClass="entr" presetSubtype="0" decel="100000" fill="hold" grpId="0" nodeType="withEffect">
                                  <p:stCondLst>
                                    <p:cond delay="2100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8" fill="hold" display="0">
                  <p:stCondLst>
                    <p:cond delay="indefinite"/>
                  </p:stCondLst>
                  <p:endCondLst>
                    <p:cond evt="onNext" delay="0">
                      <p:tgtEl>
                        <p:sldTgt/>
                      </p:tgtEl>
                    </p:cond>
                    <p:cond evt="onPrev" delay="0">
                      <p:tgtEl>
                        <p:sldTgt/>
                      </p:tgtEl>
                    </p:cond>
                  </p:endCondLst>
                </p:cTn>
                <p:tgtEl>
                  <p:spTgt spid="8"/>
                </p:tgtEl>
              </p:cMediaNode>
            </p:video>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2" presetClass="mediacall" presetSubtype="0" fill="hold" nodeType="clickEffect">
                                  <p:stCondLst>
                                    <p:cond delay="0"/>
                                  </p:stCondLst>
                                  <p:childTnLst>
                                    <p:cmd type="call" cmd="togglePause">
                                      <p:cBhvr>
                                        <p:cTn id="53" dur="1" fill="hold"/>
                                        <p:tgtEl>
                                          <p:spTgt spid="8"/>
                                        </p:tgtEl>
                                      </p:cBhvr>
                                    </p:cmd>
                                  </p:childTnLst>
                                </p:cTn>
                              </p:par>
                            </p:childTnLst>
                          </p:cTn>
                        </p:par>
                      </p:childTnLst>
                    </p:cTn>
                  </p:par>
                </p:childTnLst>
              </p:cTn>
              <p:nextCondLst>
                <p:cond evt="onClick" delay="0">
                  <p:tgtEl>
                    <p:spTgt spid="8"/>
                  </p:tgtEl>
                </p:cond>
              </p:nextCondLst>
            </p:seq>
          </p:childTnLst>
        </p:cTn>
      </p:par>
    </p:tnLst>
    <p:bldLst>
      <p:bldP spid="2" grpId="0"/>
      <p:bldP spid="3"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2714612" y="285728"/>
            <a:ext cx="3786214" cy="769441"/>
          </a:xfrm>
          <a:prstGeom prst="rect">
            <a:avLst/>
          </a:prstGeom>
          <a:noFill/>
        </p:spPr>
        <p:txBody>
          <a:bodyPr wrap="square" rtlCol="1">
            <a:spAutoFit/>
          </a:bodyPr>
          <a:lstStyle/>
          <a:p>
            <a:pPr algn="ctr"/>
            <a:r>
              <a:rPr lang="ar-SA" sz="4400" dirty="0" smtClean="0">
                <a:ln>
                  <a:solidFill>
                    <a:schemeClr val="bg1"/>
                  </a:solidFill>
                </a:ln>
                <a:solidFill>
                  <a:schemeClr val="tx2">
                    <a:lumMod val="75000"/>
                  </a:schemeClr>
                </a:solidFill>
                <a:cs typeface="PT Bold Heading" pitchFamily="2" charset="-78"/>
              </a:rPr>
              <a:t>حفـــظ الطاقـــة</a:t>
            </a:r>
            <a:endParaRPr lang="ar-SA" sz="4400" dirty="0">
              <a:ln>
                <a:solidFill>
                  <a:schemeClr val="bg1"/>
                </a:solidFill>
              </a:ln>
              <a:solidFill>
                <a:schemeClr val="tx2">
                  <a:lumMod val="75000"/>
                </a:schemeClr>
              </a:solidFill>
              <a:cs typeface="PT Bold Heading" pitchFamily="2" charset="-78"/>
            </a:endParaRPr>
          </a:p>
        </p:txBody>
      </p:sp>
      <p:pic>
        <p:nvPicPr>
          <p:cNvPr id="4" name="تحول طاقة وضع الجاذبية إلى طاقة حركية.wmv">
            <a:hlinkClick r:id="" action="ppaction://media"/>
          </p:cNvPr>
          <p:cNvPicPr>
            <a:picLocks noRot="1" noChangeAspect="1"/>
          </p:cNvPicPr>
          <p:nvPr>
            <a:videoFile r:link="rId1"/>
          </p:nvPr>
        </p:nvPicPr>
        <p:blipFill>
          <a:blip r:embed="rId4"/>
          <a:stretch>
            <a:fillRect/>
          </a:stretch>
        </p:blipFill>
        <p:spPr>
          <a:xfrm>
            <a:off x="785786" y="1357298"/>
            <a:ext cx="7810554" cy="439343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699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11"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3" descr="ICB_BulletedTxt_Content"/>
          <p:cNvSpPr>
            <a:spLocks noGrp="1" noChangeArrowheads="1"/>
          </p:cNvSpPr>
          <p:nvPr>
            <p:ph type="body" sz="half" idx="1"/>
          </p:nvPr>
        </p:nvSpPr>
        <p:spPr>
          <a:xfrm>
            <a:off x="1357290" y="142852"/>
            <a:ext cx="7461272" cy="523220"/>
          </a:xfrm>
          <a:noFill/>
        </p:spPr>
        <p:txBody>
          <a:bodyPr wrap="square">
            <a:spAutoFit/>
          </a:bodyPr>
          <a:lstStyle/>
          <a:p>
            <a:pPr marL="461963" indent="-461963" algn="r" rtl="1" eaLnBrk="1" hangingPunct="1">
              <a:spcBef>
                <a:spcPct val="100000"/>
              </a:spcBef>
              <a:buNone/>
            </a:pPr>
            <a:r>
              <a:rPr lang="ar-SA" sz="2800" dirty="0" smtClean="0">
                <a:ln>
                  <a:solidFill>
                    <a:schemeClr val="accent4">
                      <a:lumMod val="50000"/>
                    </a:schemeClr>
                  </a:solidFill>
                </a:ln>
                <a:solidFill>
                  <a:schemeClr val="bg1"/>
                </a:solidFill>
                <a:cs typeface="PT Bold Heading" pitchFamily="2" charset="-78"/>
              </a:rPr>
              <a:t>أكملي الفراغات بما يناسبها من أشكال الطاقة :</a:t>
            </a:r>
            <a:endParaRPr lang="en-US" sz="2800" dirty="0" smtClean="0">
              <a:ln>
                <a:solidFill>
                  <a:schemeClr val="accent4">
                    <a:lumMod val="50000"/>
                  </a:schemeClr>
                </a:solidFill>
              </a:ln>
              <a:solidFill>
                <a:schemeClr val="bg1"/>
              </a:solidFill>
              <a:cs typeface="PT Bold Heading" pitchFamily="2" charset="-78"/>
            </a:endParaRPr>
          </a:p>
        </p:txBody>
      </p:sp>
      <p:pic>
        <p:nvPicPr>
          <p:cNvPr id="9" name="Picture 10"/>
          <p:cNvPicPr>
            <a:picLocks noChangeAspect="1" noChangeArrowheads="1"/>
          </p:cNvPicPr>
          <p:nvPr/>
        </p:nvPicPr>
        <p:blipFill>
          <a:blip r:embed="rId3"/>
          <a:srcRect/>
          <a:stretch>
            <a:fillRect/>
          </a:stretch>
        </p:blipFill>
        <p:spPr bwMode="auto">
          <a:xfrm>
            <a:off x="6500826" y="1000108"/>
            <a:ext cx="2286000" cy="1443050"/>
          </a:xfrm>
          <a:prstGeom prst="rect">
            <a:avLst/>
          </a:prstGeom>
          <a:noFill/>
          <a:ln w="9525">
            <a:noFill/>
            <a:miter lim="800000"/>
            <a:headEnd/>
            <a:tailEnd/>
          </a:ln>
        </p:spPr>
      </p:pic>
      <p:pic>
        <p:nvPicPr>
          <p:cNvPr id="10" name="Picture 11"/>
          <p:cNvPicPr>
            <a:picLocks noChangeAspect="1" noChangeArrowheads="1"/>
          </p:cNvPicPr>
          <p:nvPr/>
        </p:nvPicPr>
        <p:blipFill>
          <a:blip r:embed="rId4"/>
          <a:srcRect/>
          <a:stretch>
            <a:fillRect/>
          </a:stretch>
        </p:blipFill>
        <p:spPr bwMode="auto">
          <a:xfrm>
            <a:off x="4062426" y="1000108"/>
            <a:ext cx="2286000" cy="1443050"/>
          </a:xfrm>
          <a:prstGeom prst="rect">
            <a:avLst/>
          </a:prstGeom>
          <a:noFill/>
          <a:ln w="9525">
            <a:noFill/>
            <a:miter lim="800000"/>
            <a:headEnd/>
            <a:tailEnd/>
          </a:ln>
        </p:spPr>
      </p:pic>
      <p:pic>
        <p:nvPicPr>
          <p:cNvPr id="11" name="Picture 12"/>
          <p:cNvPicPr>
            <a:picLocks noChangeAspect="1" noChangeArrowheads="1"/>
          </p:cNvPicPr>
          <p:nvPr/>
        </p:nvPicPr>
        <p:blipFill>
          <a:blip r:embed="rId5"/>
          <a:srcRect/>
          <a:stretch>
            <a:fillRect/>
          </a:stretch>
        </p:blipFill>
        <p:spPr bwMode="auto">
          <a:xfrm>
            <a:off x="6500826" y="2643182"/>
            <a:ext cx="2286000" cy="1443050"/>
          </a:xfrm>
          <a:prstGeom prst="rect">
            <a:avLst/>
          </a:prstGeom>
          <a:noFill/>
          <a:ln w="9525">
            <a:noFill/>
            <a:miter lim="800000"/>
            <a:headEnd/>
            <a:tailEnd/>
          </a:ln>
        </p:spPr>
      </p:pic>
      <p:pic>
        <p:nvPicPr>
          <p:cNvPr id="12" name="Picture 13"/>
          <p:cNvPicPr>
            <a:picLocks noChangeAspect="1" noChangeArrowheads="1"/>
          </p:cNvPicPr>
          <p:nvPr/>
        </p:nvPicPr>
        <p:blipFill>
          <a:blip r:embed="rId6"/>
          <a:srcRect/>
          <a:stretch>
            <a:fillRect/>
          </a:stretch>
        </p:blipFill>
        <p:spPr bwMode="auto">
          <a:xfrm>
            <a:off x="4062426" y="2647944"/>
            <a:ext cx="2286000" cy="1443050"/>
          </a:xfrm>
          <a:prstGeom prst="rect">
            <a:avLst/>
          </a:prstGeom>
          <a:noFill/>
          <a:ln w="9525">
            <a:noFill/>
            <a:miter lim="800000"/>
            <a:headEnd/>
            <a:tailEnd/>
          </a:ln>
        </p:spPr>
      </p:pic>
      <p:pic>
        <p:nvPicPr>
          <p:cNvPr id="13" name="Picture 14"/>
          <p:cNvPicPr>
            <a:picLocks noChangeAspect="1" noChangeArrowheads="1"/>
          </p:cNvPicPr>
          <p:nvPr/>
        </p:nvPicPr>
        <p:blipFill>
          <a:blip r:embed="rId7"/>
          <a:srcRect/>
          <a:stretch>
            <a:fillRect/>
          </a:stretch>
        </p:blipFill>
        <p:spPr bwMode="auto">
          <a:xfrm>
            <a:off x="6500826" y="4343404"/>
            <a:ext cx="2286000" cy="1443050"/>
          </a:xfrm>
          <a:prstGeom prst="rect">
            <a:avLst/>
          </a:prstGeom>
          <a:noFill/>
          <a:ln w="9525">
            <a:noFill/>
            <a:miter lim="800000"/>
            <a:headEnd/>
            <a:tailEnd/>
          </a:ln>
        </p:spPr>
      </p:pic>
      <p:pic>
        <p:nvPicPr>
          <p:cNvPr id="14" name="Picture 15"/>
          <p:cNvPicPr>
            <a:picLocks noChangeAspect="1" noChangeArrowheads="1"/>
          </p:cNvPicPr>
          <p:nvPr/>
        </p:nvPicPr>
        <p:blipFill>
          <a:blip r:embed="rId8"/>
          <a:srcRect/>
          <a:stretch>
            <a:fillRect/>
          </a:stretch>
        </p:blipFill>
        <p:spPr bwMode="auto">
          <a:xfrm>
            <a:off x="4062426" y="4343404"/>
            <a:ext cx="2286000" cy="1443050"/>
          </a:xfrm>
          <a:prstGeom prst="rect">
            <a:avLst/>
          </a:prstGeom>
          <a:noFill/>
          <a:ln w="9525">
            <a:noFill/>
            <a:miter lim="800000"/>
            <a:headEnd/>
            <a:tailEnd/>
          </a:ln>
        </p:spPr>
      </p:pic>
      <p:pic>
        <p:nvPicPr>
          <p:cNvPr id="20" name="صورة 19" descr="حل نشاط 1 أ.jpg"/>
          <p:cNvPicPr>
            <a:picLocks noChangeAspect="1"/>
          </p:cNvPicPr>
          <p:nvPr/>
        </p:nvPicPr>
        <p:blipFill>
          <a:blip r:embed="rId9"/>
          <a:stretch>
            <a:fillRect/>
          </a:stretch>
        </p:blipFill>
        <p:spPr>
          <a:xfrm>
            <a:off x="454054" y="785794"/>
            <a:ext cx="2974937" cy="5072098"/>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par>
                          <p:cTn id="10" fill="hold">
                            <p:stCondLst>
                              <p:cond delay="360"/>
                            </p:stCondLst>
                            <p:childTnLst>
                              <p:par>
                                <p:cTn id="11" presetID="5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Scale>
                                      <p:cBhvr>
                                        <p:cTn id="1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gtEl>
                                        <p:attrNameLst>
                                          <p:attrName>ppt_x</p:attrName>
                                          <p:attrName>ppt_y</p:attrName>
                                        </p:attrNameLst>
                                      </p:cBhvr>
                                    </p:animMotion>
                                    <p:animEffect transition="in" filter="fade">
                                      <p:cBhvr>
                                        <p:cTn id="15" dur="1000"/>
                                        <p:tgtEl>
                                          <p:spTgt spid="9"/>
                                        </p:tgtEl>
                                      </p:cBhvr>
                                    </p:animEffect>
                                  </p:childTnLst>
                                </p:cTn>
                              </p:par>
                              <p:par>
                                <p:cTn id="16" presetID="15"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360"/>
                            </p:stCondLst>
                            <p:childTnLst>
                              <p:par>
                                <p:cTn id="23" presetID="5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par>
                                <p:cTn id="28" presetID="15"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2360"/>
                            </p:stCondLst>
                            <p:childTnLst>
                              <p:par>
                                <p:cTn id="35" presetID="5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Scale>
                                      <p:cBhvr>
                                        <p:cTn id="3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3"/>
                                        </p:tgtEl>
                                        <p:attrNameLst>
                                          <p:attrName>ppt_x</p:attrName>
                                          <p:attrName>ppt_y</p:attrName>
                                        </p:attrNameLst>
                                      </p:cBhvr>
                                    </p:animMotion>
                                    <p:animEffect transition="in" filter="fade">
                                      <p:cBhvr>
                                        <p:cTn id="39" dur="1000"/>
                                        <p:tgtEl>
                                          <p:spTgt spid="13"/>
                                        </p:tgtEl>
                                      </p:cBhvr>
                                    </p:animEffect>
                                  </p:childTnLst>
                                </p:cTn>
                              </p:par>
                              <p:par>
                                <p:cTn id="40" presetID="15"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3" descr="ICB_BulletedTxt_Content"/>
          <p:cNvSpPr txBox="1">
            <a:spLocks noChangeArrowheads="1"/>
          </p:cNvSpPr>
          <p:nvPr/>
        </p:nvSpPr>
        <p:spPr bwMode="auto">
          <a:xfrm>
            <a:off x="1428728" y="1571612"/>
            <a:ext cx="3956056" cy="523220"/>
          </a:xfrm>
          <a:prstGeom prst="rect">
            <a:avLst/>
          </a:prstGeom>
          <a:noFill/>
          <a:ln w="9525">
            <a:noFill/>
            <a:miter lim="800000"/>
            <a:headEnd/>
            <a:tailEnd/>
          </a:ln>
          <a:effectLst/>
        </p:spPr>
        <p:txBody>
          <a:bodyPr wrap="square">
            <a:spAutoFit/>
          </a:bodyPr>
          <a:lstStyle/>
          <a:p>
            <a:pPr marL="461963" indent="-461963" algn="r" rtl="1">
              <a:spcBef>
                <a:spcPct val="100000"/>
              </a:spcBef>
              <a:defRPr/>
            </a:pPr>
            <a:r>
              <a:rPr lang="ar-SA" sz="2800" kern="0" dirty="0">
                <a:solidFill>
                  <a:srgbClr val="663300"/>
                </a:solidFill>
                <a:cs typeface="PT Bold Heading" pitchFamily="2" charset="-78"/>
              </a:rPr>
              <a:t>ما نص قانون حفظ الطاقة ؟ </a:t>
            </a:r>
            <a:endParaRPr lang="en-US" sz="2800" kern="0" dirty="0">
              <a:solidFill>
                <a:srgbClr val="663300"/>
              </a:solidFill>
              <a:cs typeface="PT Bold Heading" pitchFamily="2" charset="-78"/>
            </a:endParaRPr>
          </a:p>
        </p:txBody>
      </p:sp>
      <p:sp>
        <p:nvSpPr>
          <p:cNvPr id="4" name="Rectangle 4"/>
          <p:cNvSpPr>
            <a:spLocks noChangeArrowheads="1"/>
          </p:cNvSpPr>
          <p:nvPr/>
        </p:nvSpPr>
        <p:spPr bwMode="auto">
          <a:xfrm>
            <a:off x="571472" y="2428868"/>
            <a:ext cx="5786478" cy="2416046"/>
          </a:xfrm>
          <a:prstGeom prst="rect">
            <a:avLst/>
          </a:prstGeom>
          <a:noFill/>
          <a:ln w="9525">
            <a:noFill/>
            <a:miter lim="800000"/>
            <a:headEnd/>
            <a:tailEnd/>
          </a:ln>
        </p:spPr>
        <p:txBody>
          <a:bodyPr wrap="square" anchor="ctr">
            <a:spAutoFit/>
          </a:bodyPr>
          <a:lstStyle/>
          <a:p>
            <a:pPr algn="justLow"/>
            <a:r>
              <a:rPr lang="ar-SA" sz="2800" dirty="0" smtClean="0">
                <a:solidFill>
                  <a:schemeClr val="accent3">
                    <a:lumMod val="50000"/>
                  </a:schemeClr>
                </a:solidFill>
                <a:cs typeface="PT Bold Heading" pitchFamily="2" charset="-78"/>
              </a:rPr>
              <a:t>في النظام </a:t>
            </a:r>
            <a:r>
              <a:rPr lang="ar-SA" sz="2800" dirty="0">
                <a:solidFill>
                  <a:schemeClr val="accent3">
                    <a:lumMod val="50000"/>
                  </a:schemeClr>
                </a:solidFill>
                <a:cs typeface="PT Bold Heading" pitchFamily="2" charset="-78"/>
              </a:rPr>
              <a:t>المعزول المغلق لا تفنى الطاقة ولا تستحدث أي تبقى </a:t>
            </a:r>
            <a:r>
              <a:rPr lang="ar-SA" sz="2800" dirty="0" smtClean="0">
                <a:solidFill>
                  <a:schemeClr val="accent3">
                    <a:lumMod val="50000"/>
                  </a:schemeClr>
                </a:solidFill>
                <a:cs typeface="PT Bold Heading" pitchFamily="2" charset="-78"/>
              </a:rPr>
              <a:t>الطاقة محفوظة </a:t>
            </a:r>
            <a:r>
              <a:rPr lang="ar-SA" sz="2800" dirty="0">
                <a:solidFill>
                  <a:schemeClr val="accent3">
                    <a:lumMod val="50000"/>
                  </a:schemeClr>
                </a:solidFill>
                <a:cs typeface="PT Bold Heading" pitchFamily="2" charset="-78"/>
              </a:rPr>
              <a:t>تحت هذه الشروط وتتحول من شكل على </a:t>
            </a:r>
            <a:r>
              <a:rPr lang="ar-SA" sz="2800" dirty="0" smtClean="0">
                <a:solidFill>
                  <a:schemeClr val="accent3">
                    <a:lumMod val="50000"/>
                  </a:schemeClr>
                </a:solidFill>
                <a:cs typeface="PT Bold Heading" pitchFamily="2" charset="-78"/>
              </a:rPr>
              <a:t>آخر بحيث يبقى المجموع الكلي للطاقة في النظام ثابتاً .</a:t>
            </a:r>
            <a:endParaRPr lang="en-US" sz="2800" dirty="0">
              <a:solidFill>
                <a:schemeClr val="accent3">
                  <a:lumMod val="50000"/>
                </a:schemeClr>
              </a:solidFill>
              <a:cs typeface="PT Bold Heading" pitchFamily="2" charset="-78"/>
            </a:endParaRPr>
          </a:p>
          <a:p>
            <a:pPr algn="justLow" rtl="0" eaLnBrk="0" hangingPunct="0"/>
            <a:r>
              <a:rPr lang="en-US" sz="1200" dirty="0">
                <a:solidFill>
                  <a:schemeClr val="accent3">
                    <a:lumMod val="50000"/>
                  </a:schemeClr>
                </a:solidFill>
                <a:cs typeface="PT Bold Heading" pitchFamily="2" charset="-78"/>
              </a:rPr>
              <a:t>                                                          </a:t>
            </a:r>
            <a:endParaRPr lang="ar-SA" sz="1200" dirty="0">
              <a:solidFill>
                <a:schemeClr val="accent3">
                  <a:lumMod val="50000"/>
                </a:schemeClr>
              </a:solidFill>
              <a:cs typeface="PT Bold Heading" pitchFamily="2" charset="-78"/>
            </a:endParaRPr>
          </a:p>
        </p:txBody>
      </p:sp>
      <p:pic>
        <p:nvPicPr>
          <p:cNvPr id="5" name="صورة 4" descr="buero033.gif"/>
          <p:cNvPicPr>
            <a:picLocks noChangeAspect="1"/>
          </p:cNvPicPr>
          <p:nvPr/>
        </p:nvPicPr>
        <p:blipFill>
          <a:blip r:embed="rId3">
            <a:clrChange>
              <a:clrFrom>
                <a:srgbClr val="FFFFFF"/>
              </a:clrFrom>
              <a:clrTo>
                <a:srgbClr val="FFFFFF">
                  <a:alpha val="0"/>
                </a:srgbClr>
              </a:clrTo>
            </a:clrChange>
          </a:blip>
          <a:stretch>
            <a:fillRect/>
          </a:stretch>
        </p:blipFill>
        <p:spPr>
          <a:xfrm>
            <a:off x="5429256" y="673526"/>
            <a:ext cx="857256" cy="1469582"/>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39" presetClass="entr" presetSubtype="0" ac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800"/>
                            </p:stCondLst>
                            <p:childTnLst>
                              <p:par>
                                <p:cTn id="17" presetID="16" presetClass="entr" presetSubtype="2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10" name="مستطيل 1"/>
          <p:cNvSpPr>
            <a:spLocks noChangeArrowheads="1"/>
          </p:cNvSpPr>
          <p:nvPr/>
        </p:nvSpPr>
        <p:spPr bwMode="auto">
          <a:xfrm>
            <a:off x="571472" y="2300955"/>
            <a:ext cx="7177110" cy="2985433"/>
          </a:xfrm>
          <a:prstGeom prst="rect">
            <a:avLst/>
          </a:prstGeom>
          <a:noFill/>
          <a:ln w="9525">
            <a:noFill/>
            <a:miter lim="800000"/>
            <a:headEnd/>
            <a:tailEnd/>
          </a:ln>
        </p:spPr>
        <p:txBody>
          <a:bodyPr wrap="square">
            <a:spAutoFit/>
          </a:bodyPr>
          <a:lstStyle/>
          <a:p>
            <a:pPr algn="ctr">
              <a:lnSpc>
                <a:spcPct val="150000"/>
              </a:lnSpc>
            </a:pPr>
            <a:r>
              <a:rPr lang="ar-SA" sz="3200" dirty="0">
                <a:cs typeface="PT Bold Heading" pitchFamily="2" charset="-78"/>
              </a:rPr>
              <a:t> الطاقة الميكانيكية لنظام تساوي مجموع الطاقة الحركية وطاقة الوضع إذا لم يكن هناك أنواع أخرى من </a:t>
            </a:r>
            <a:r>
              <a:rPr lang="ar-SA" sz="3200" dirty="0" smtClean="0">
                <a:cs typeface="PT Bold Heading" pitchFamily="2" charset="-78"/>
              </a:rPr>
              <a:t>الطاقة .</a:t>
            </a:r>
            <a:endParaRPr lang="ar-SA" sz="3200" dirty="0">
              <a:cs typeface="PT Bold Heading" pitchFamily="2" charset="-78"/>
            </a:endParaRPr>
          </a:p>
          <a:p>
            <a:pPr algn="ctr">
              <a:lnSpc>
                <a:spcPct val="150000"/>
              </a:lnSpc>
            </a:pPr>
            <a:r>
              <a:rPr lang="ar-SA" sz="3200" dirty="0">
                <a:cs typeface="PT Bold Heading" pitchFamily="2" charset="-78"/>
              </a:rPr>
              <a:t> </a:t>
            </a:r>
          </a:p>
        </p:txBody>
      </p:sp>
      <p:sp>
        <p:nvSpPr>
          <p:cNvPr id="17411" name="مستطيل 2"/>
          <p:cNvSpPr>
            <a:spLocks noChangeArrowheads="1"/>
          </p:cNvSpPr>
          <p:nvPr/>
        </p:nvSpPr>
        <p:spPr bwMode="auto">
          <a:xfrm>
            <a:off x="1785918" y="285728"/>
            <a:ext cx="4717958" cy="707886"/>
          </a:xfrm>
          <a:prstGeom prst="rect">
            <a:avLst/>
          </a:prstGeom>
          <a:noFill/>
          <a:ln w="9525">
            <a:noFill/>
            <a:miter lim="800000"/>
            <a:headEnd/>
            <a:tailEnd/>
          </a:ln>
        </p:spPr>
        <p:txBody>
          <a:bodyPr wrap="none">
            <a:spAutoFit/>
          </a:bodyPr>
          <a:lstStyle/>
          <a:p>
            <a:pPr algn="ctr"/>
            <a:r>
              <a:rPr lang="ar-SA" sz="4000" dirty="0">
                <a:solidFill>
                  <a:srgbClr val="C00000"/>
                </a:solidFill>
                <a:cs typeface="PT Bold Heading" pitchFamily="2" charset="-78"/>
              </a:rPr>
              <a:t>الطاقة الميكانيكية لنظام </a:t>
            </a:r>
          </a:p>
        </p:txBody>
      </p:sp>
      <p:sp>
        <p:nvSpPr>
          <p:cNvPr id="17412" name="مستطيل 3"/>
          <p:cNvSpPr>
            <a:spLocks noChangeArrowheads="1"/>
          </p:cNvSpPr>
          <p:nvPr/>
        </p:nvSpPr>
        <p:spPr bwMode="auto">
          <a:xfrm>
            <a:off x="2643174" y="1214422"/>
            <a:ext cx="2917785" cy="830997"/>
          </a:xfrm>
          <a:prstGeom prst="rect">
            <a:avLst/>
          </a:prstGeom>
          <a:noFill/>
          <a:ln w="9525">
            <a:noFill/>
            <a:miter lim="800000"/>
            <a:headEnd/>
            <a:tailEnd/>
          </a:ln>
        </p:spPr>
        <p:txBody>
          <a:bodyPr wrap="none">
            <a:spAutoFit/>
          </a:bodyPr>
          <a:lstStyle/>
          <a:p>
            <a:r>
              <a:rPr lang="en-US" sz="4800" b="1" i="1" dirty="0">
                <a:solidFill>
                  <a:schemeClr val="accent4">
                    <a:lumMod val="75000"/>
                  </a:schemeClr>
                </a:solidFill>
              </a:rPr>
              <a:t>E = KE + PE</a:t>
            </a:r>
            <a:endParaRPr lang="ar-SA" sz="4800" dirty="0">
              <a:solidFill>
                <a:schemeClr val="accent4">
                  <a:lumMod val="75000"/>
                </a:schemeClr>
              </a:solidFill>
            </a:endParaRPr>
          </a:p>
        </p:txBody>
      </p:sp>
      <p:pic>
        <p:nvPicPr>
          <p:cNvPr id="78850" name="Picture 2" descr="http://www.minhaji.net/upload/images/Kinetic%20and%20potintial%20energy.png"/>
          <p:cNvPicPr>
            <a:picLocks noChangeAspect="1" noChangeArrowheads="1"/>
          </p:cNvPicPr>
          <p:nvPr/>
        </p:nvPicPr>
        <p:blipFill>
          <a:blip r:embed="rId3"/>
          <a:srcRect/>
          <a:stretch>
            <a:fillRect/>
          </a:stretch>
        </p:blipFill>
        <p:spPr bwMode="auto">
          <a:xfrm>
            <a:off x="214282" y="4600574"/>
            <a:ext cx="4214842" cy="2257426"/>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down)">
                                      <p:cBhvr>
                                        <p:cTn id="7" dur="580">
                                          <p:stCondLst>
                                            <p:cond delay="0"/>
                                          </p:stCondLst>
                                        </p:cTn>
                                        <p:tgtEl>
                                          <p:spTgt spid="17411"/>
                                        </p:tgtEl>
                                      </p:cBhvr>
                                    </p:animEffect>
                                    <p:anim calcmode="lin" valueType="num">
                                      <p:cBhvr>
                                        <p:cTn id="8" dur="1822" tmFilter="0,0; 0.14,0.36; 0.43,0.73; 0.71,0.91; 1.0,1.0">
                                          <p:stCondLst>
                                            <p:cond delay="0"/>
                                          </p:stCondLst>
                                        </p:cTn>
                                        <p:tgtEl>
                                          <p:spTgt spid="174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1"/>
                                        </p:tgtEl>
                                      </p:cBhvr>
                                      <p:to x="100000" y="60000"/>
                                    </p:animScale>
                                    <p:animScale>
                                      <p:cBhvr>
                                        <p:cTn id="14" dur="166" decel="50000">
                                          <p:stCondLst>
                                            <p:cond delay="676"/>
                                          </p:stCondLst>
                                        </p:cTn>
                                        <p:tgtEl>
                                          <p:spTgt spid="17411"/>
                                        </p:tgtEl>
                                      </p:cBhvr>
                                      <p:to x="100000" y="100000"/>
                                    </p:animScale>
                                    <p:animScale>
                                      <p:cBhvr>
                                        <p:cTn id="15" dur="26">
                                          <p:stCondLst>
                                            <p:cond delay="1312"/>
                                          </p:stCondLst>
                                        </p:cTn>
                                        <p:tgtEl>
                                          <p:spTgt spid="17411"/>
                                        </p:tgtEl>
                                      </p:cBhvr>
                                      <p:to x="100000" y="80000"/>
                                    </p:animScale>
                                    <p:animScale>
                                      <p:cBhvr>
                                        <p:cTn id="16" dur="166" decel="50000">
                                          <p:stCondLst>
                                            <p:cond delay="1338"/>
                                          </p:stCondLst>
                                        </p:cTn>
                                        <p:tgtEl>
                                          <p:spTgt spid="17411"/>
                                        </p:tgtEl>
                                      </p:cBhvr>
                                      <p:to x="100000" y="100000"/>
                                    </p:animScale>
                                    <p:animScale>
                                      <p:cBhvr>
                                        <p:cTn id="17" dur="26">
                                          <p:stCondLst>
                                            <p:cond delay="1642"/>
                                          </p:stCondLst>
                                        </p:cTn>
                                        <p:tgtEl>
                                          <p:spTgt spid="17411"/>
                                        </p:tgtEl>
                                      </p:cBhvr>
                                      <p:to x="100000" y="90000"/>
                                    </p:animScale>
                                    <p:animScale>
                                      <p:cBhvr>
                                        <p:cTn id="18" dur="166" decel="50000">
                                          <p:stCondLst>
                                            <p:cond delay="1668"/>
                                          </p:stCondLst>
                                        </p:cTn>
                                        <p:tgtEl>
                                          <p:spTgt spid="17411"/>
                                        </p:tgtEl>
                                      </p:cBhvr>
                                      <p:to x="100000" y="100000"/>
                                    </p:animScale>
                                    <p:animScale>
                                      <p:cBhvr>
                                        <p:cTn id="19" dur="26">
                                          <p:stCondLst>
                                            <p:cond delay="1808"/>
                                          </p:stCondLst>
                                        </p:cTn>
                                        <p:tgtEl>
                                          <p:spTgt spid="17411"/>
                                        </p:tgtEl>
                                      </p:cBhvr>
                                      <p:to x="100000" y="95000"/>
                                    </p:animScale>
                                    <p:animScale>
                                      <p:cBhvr>
                                        <p:cTn id="20" dur="166" decel="50000">
                                          <p:stCondLst>
                                            <p:cond delay="1834"/>
                                          </p:stCondLst>
                                        </p:cTn>
                                        <p:tgtEl>
                                          <p:spTgt spid="17411"/>
                                        </p:tgtEl>
                                      </p:cBhvr>
                                      <p:to x="100000" y="100000"/>
                                    </p:animScale>
                                  </p:childTnLst>
                                </p:cTn>
                              </p:par>
                            </p:childTnLst>
                          </p:cTn>
                        </p:par>
                        <p:par>
                          <p:cTn id="21" fill="hold">
                            <p:stCondLst>
                              <p:cond delay="2000"/>
                            </p:stCondLst>
                            <p:childTnLst>
                              <p:par>
                                <p:cTn id="22" presetID="48" presetClass="entr" presetSubtype="0" accel="50000" fill="hold" grpId="0" nodeType="after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p:cTn id="24" dur="1000" fill="hold"/>
                                        <p:tgtEl>
                                          <p:spTgt spid="174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7412"/>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7412"/>
                                        </p:tgtEl>
                                        <p:attrNameLst>
                                          <p:attrName>ppt_y</p:attrName>
                                        </p:attrNameLst>
                                      </p:cBhvr>
                                      <p:tavLst>
                                        <p:tav tm="0">
                                          <p:val>
                                            <p:strVal val="#ppt_y"/>
                                          </p:val>
                                        </p:tav>
                                        <p:tav tm="100000">
                                          <p:val>
                                            <p:strVal val="#ppt_y"/>
                                          </p:val>
                                        </p:tav>
                                      </p:tavLst>
                                    </p:anim>
                                    <p:animEffect transition="in" filter="fade">
                                      <p:cBhvr>
                                        <p:cTn id="27" dur="1000"/>
                                        <p:tgtEl>
                                          <p:spTgt spid="17412"/>
                                        </p:tgtEl>
                                      </p:cBhvr>
                                    </p:animEffect>
                                  </p:childTnLst>
                                </p:cTn>
                              </p:par>
                              <p:par>
                                <p:cTn id="28" presetID="9" presetClass="entr" presetSubtype="0" fill="hold" nodeType="withEffect">
                                  <p:stCondLst>
                                    <p:cond delay="0"/>
                                  </p:stCondLst>
                                  <p:childTnLst>
                                    <p:set>
                                      <p:cBhvr>
                                        <p:cTn id="29" dur="1" fill="hold">
                                          <p:stCondLst>
                                            <p:cond delay="0"/>
                                          </p:stCondLst>
                                        </p:cTn>
                                        <p:tgtEl>
                                          <p:spTgt spid="78850"/>
                                        </p:tgtEl>
                                        <p:attrNameLst>
                                          <p:attrName>style.visibility</p:attrName>
                                        </p:attrNameLst>
                                      </p:cBhvr>
                                      <p:to>
                                        <p:strVal val="visible"/>
                                      </p:to>
                                    </p:set>
                                    <p:animEffect transition="in" filter="dissolve">
                                      <p:cBhvr>
                                        <p:cTn id="30" dur="500"/>
                                        <p:tgtEl>
                                          <p:spTgt spid="78850"/>
                                        </p:tgtEl>
                                      </p:cBhvr>
                                    </p:animEffect>
                                  </p:childTnLst>
                                </p:cTn>
                              </p:par>
                            </p:childTnLst>
                          </p:cTn>
                        </p:par>
                        <p:par>
                          <p:cTn id="31" fill="hold">
                            <p:stCondLst>
                              <p:cond delay="3000"/>
                            </p:stCondLst>
                            <p:childTnLst>
                              <p:par>
                                <p:cTn id="32" presetID="31" presetClass="entr" presetSubtype="0" fill="hold" grpId="0" nodeType="afterEffect">
                                  <p:stCondLst>
                                    <p:cond delay="0"/>
                                  </p:stCondLst>
                                  <p:iterate type="wd">
                                    <p:tmPct val="5000"/>
                                  </p:iterate>
                                  <p:childTnLst>
                                    <p:set>
                                      <p:cBhvr>
                                        <p:cTn id="33" dur="1" fill="hold">
                                          <p:stCondLst>
                                            <p:cond delay="0"/>
                                          </p:stCondLst>
                                        </p:cTn>
                                        <p:tgtEl>
                                          <p:spTgt spid="17410"/>
                                        </p:tgtEl>
                                        <p:attrNameLst>
                                          <p:attrName>style.visibility</p:attrName>
                                        </p:attrNameLst>
                                      </p:cBhvr>
                                      <p:to>
                                        <p:strVal val="visible"/>
                                      </p:to>
                                    </p:set>
                                    <p:anim calcmode="lin" valueType="num">
                                      <p:cBhvr>
                                        <p:cTn id="34" dur="1000" fill="hold"/>
                                        <p:tgtEl>
                                          <p:spTgt spid="17410"/>
                                        </p:tgtEl>
                                        <p:attrNameLst>
                                          <p:attrName>ppt_w</p:attrName>
                                        </p:attrNameLst>
                                      </p:cBhvr>
                                      <p:tavLst>
                                        <p:tav tm="0">
                                          <p:val>
                                            <p:fltVal val="0"/>
                                          </p:val>
                                        </p:tav>
                                        <p:tav tm="100000">
                                          <p:val>
                                            <p:strVal val="#ppt_w"/>
                                          </p:val>
                                        </p:tav>
                                      </p:tavLst>
                                    </p:anim>
                                    <p:anim calcmode="lin" valueType="num">
                                      <p:cBhvr>
                                        <p:cTn id="35" dur="1000" fill="hold"/>
                                        <p:tgtEl>
                                          <p:spTgt spid="17410"/>
                                        </p:tgtEl>
                                        <p:attrNameLst>
                                          <p:attrName>ppt_h</p:attrName>
                                        </p:attrNameLst>
                                      </p:cBhvr>
                                      <p:tavLst>
                                        <p:tav tm="0">
                                          <p:val>
                                            <p:fltVal val="0"/>
                                          </p:val>
                                        </p:tav>
                                        <p:tav tm="100000">
                                          <p:val>
                                            <p:strVal val="#ppt_h"/>
                                          </p:val>
                                        </p:tav>
                                      </p:tavLst>
                                    </p:anim>
                                    <p:anim calcmode="lin" valueType="num">
                                      <p:cBhvr>
                                        <p:cTn id="36" dur="1000" fill="hold"/>
                                        <p:tgtEl>
                                          <p:spTgt spid="17410"/>
                                        </p:tgtEl>
                                        <p:attrNameLst>
                                          <p:attrName>style.rotation</p:attrName>
                                        </p:attrNameLst>
                                      </p:cBhvr>
                                      <p:tavLst>
                                        <p:tav tm="0">
                                          <p:val>
                                            <p:fltVal val="90"/>
                                          </p:val>
                                        </p:tav>
                                        <p:tav tm="100000">
                                          <p:val>
                                            <p:fltVal val="0"/>
                                          </p:val>
                                        </p:tav>
                                      </p:tavLst>
                                    </p:anim>
                                    <p:animEffect transition="in" filter="fade">
                                      <p:cBhvr>
                                        <p:cTn id="37"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1371600" y="1295400"/>
            <a:ext cx="2400300" cy="4876800"/>
          </a:xfrm>
          <a:prstGeom prst="rect">
            <a:avLst/>
          </a:prstGeom>
          <a:noFill/>
          <a:ln w="9525">
            <a:noFill/>
            <a:miter lim="800000"/>
            <a:headEnd/>
            <a:tailEnd/>
          </a:ln>
        </p:spPr>
      </p:pic>
      <p:cxnSp>
        <p:nvCxnSpPr>
          <p:cNvPr id="4" name="رابط مستقيم 3"/>
          <p:cNvCxnSpPr/>
          <p:nvPr/>
        </p:nvCxnSpPr>
        <p:spPr>
          <a:xfrm>
            <a:off x="1295400" y="6248400"/>
            <a:ext cx="5029200" cy="0"/>
          </a:xfrm>
          <a:prstGeom prst="line">
            <a:avLst/>
          </a:prstGeom>
          <a:ln w="38100">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a:off x="1295400" y="3886200"/>
            <a:ext cx="4800600" cy="76200"/>
          </a:xfrm>
          <a:prstGeom prst="line">
            <a:avLst/>
          </a:prstGeom>
          <a:ln w="38100">
            <a:solidFill>
              <a:srgbClr val="333300"/>
            </a:solidFill>
          </a:ln>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a:off x="1371600" y="2514600"/>
            <a:ext cx="4876800" cy="0"/>
          </a:xfrm>
          <a:prstGeom prst="line">
            <a:avLst/>
          </a:prstGeom>
          <a:ln w="38100">
            <a:solidFill>
              <a:srgbClr val="333300"/>
            </a:solidFill>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4800600" y="838200"/>
            <a:ext cx="914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6" name="مستطيل 15"/>
          <p:cNvSpPr/>
          <p:nvPr/>
        </p:nvSpPr>
        <p:spPr>
          <a:xfrm>
            <a:off x="2514600" y="3429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7" name="مستطيل 16"/>
          <p:cNvSpPr/>
          <p:nvPr/>
        </p:nvSpPr>
        <p:spPr>
          <a:xfrm>
            <a:off x="4800600" y="3429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8" name="مستطيل 17"/>
          <p:cNvSpPr/>
          <p:nvPr/>
        </p:nvSpPr>
        <p:spPr>
          <a:xfrm>
            <a:off x="2362200" y="4572000"/>
            <a:ext cx="914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9" name="مستطيل 18"/>
          <p:cNvSpPr/>
          <p:nvPr/>
        </p:nvSpPr>
        <p:spPr>
          <a:xfrm>
            <a:off x="2500298" y="1142984"/>
            <a:ext cx="968375" cy="769938"/>
          </a:xfrm>
          <a:prstGeom prst="rect">
            <a:avLst/>
          </a:prstGeom>
        </p:spPr>
        <p:txBody>
          <a:bodyPr wrap="none">
            <a:spAutoFit/>
          </a:bodyPr>
          <a:lstStyle/>
          <a:p>
            <a:pPr>
              <a:defRPr/>
            </a:pPr>
            <a:r>
              <a:rPr lang="en-US" sz="4400" b="1" dirty="0">
                <a:solidFill>
                  <a:schemeClr val="tx1">
                    <a:lumMod val="95000"/>
                    <a:lumOff val="5000"/>
                  </a:schemeClr>
                </a:solidFill>
              </a:rPr>
              <a:t>KE</a:t>
            </a:r>
            <a:endParaRPr lang="ar-SA" sz="4400" dirty="0">
              <a:solidFill>
                <a:schemeClr val="tx1">
                  <a:lumMod val="95000"/>
                  <a:lumOff val="5000"/>
                </a:schemeClr>
              </a:solidFill>
            </a:endParaRPr>
          </a:p>
        </p:txBody>
      </p:sp>
      <p:sp>
        <p:nvSpPr>
          <p:cNvPr id="20" name="مستطيل 19"/>
          <p:cNvSpPr/>
          <p:nvPr/>
        </p:nvSpPr>
        <p:spPr>
          <a:xfrm>
            <a:off x="2500298" y="2730502"/>
            <a:ext cx="968375" cy="769938"/>
          </a:xfrm>
          <a:prstGeom prst="rect">
            <a:avLst/>
          </a:prstGeom>
        </p:spPr>
        <p:txBody>
          <a:bodyPr wrap="none">
            <a:spAutoFit/>
          </a:bodyPr>
          <a:lstStyle/>
          <a:p>
            <a:pPr>
              <a:defRPr/>
            </a:pPr>
            <a:r>
              <a:rPr lang="en-US" sz="4400" b="1" dirty="0">
                <a:solidFill>
                  <a:schemeClr val="tx1">
                    <a:lumMod val="95000"/>
                    <a:lumOff val="5000"/>
                  </a:schemeClr>
                </a:solidFill>
              </a:rPr>
              <a:t>KE</a:t>
            </a:r>
            <a:endParaRPr lang="ar-SA" sz="4400" dirty="0">
              <a:solidFill>
                <a:schemeClr val="tx1">
                  <a:lumMod val="95000"/>
                  <a:lumOff val="5000"/>
                </a:schemeClr>
              </a:solidFill>
            </a:endParaRPr>
          </a:p>
        </p:txBody>
      </p:sp>
      <p:sp>
        <p:nvSpPr>
          <p:cNvPr id="21" name="مستطيل 20"/>
          <p:cNvSpPr/>
          <p:nvPr/>
        </p:nvSpPr>
        <p:spPr>
          <a:xfrm>
            <a:off x="2286000" y="3952872"/>
            <a:ext cx="968375" cy="769938"/>
          </a:xfrm>
          <a:prstGeom prst="rect">
            <a:avLst/>
          </a:prstGeom>
        </p:spPr>
        <p:txBody>
          <a:bodyPr wrap="none">
            <a:spAutoFit/>
          </a:bodyPr>
          <a:lstStyle/>
          <a:p>
            <a:pPr>
              <a:defRPr/>
            </a:pPr>
            <a:r>
              <a:rPr lang="en-US" sz="4400" b="1" dirty="0">
                <a:solidFill>
                  <a:schemeClr val="tx1">
                    <a:lumMod val="95000"/>
                    <a:lumOff val="5000"/>
                  </a:schemeClr>
                </a:solidFill>
              </a:rPr>
              <a:t>KE</a:t>
            </a:r>
            <a:endParaRPr lang="ar-SA" sz="4400" dirty="0">
              <a:solidFill>
                <a:schemeClr val="tx1">
                  <a:lumMod val="95000"/>
                  <a:lumOff val="5000"/>
                </a:schemeClr>
              </a:solidFill>
            </a:endParaRPr>
          </a:p>
        </p:txBody>
      </p:sp>
      <p:sp>
        <p:nvSpPr>
          <p:cNvPr id="22" name="مستطيل 21"/>
          <p:cNvSpPr/>
          <p:nvPr/>
        </p:nvSpPr>
        <p:spPr>
          <a:xfrm>
            <a:off x="4714876" y="762000"/>
            <a:ext cx="938213" cy="769938"/>
          </a:xfrm>
          <a:prstGeom prst="rect">
            <a:avLst/>
          </a:prstGeom>
        </p:spPr>
        <p:txBody>
          <a:bodyPr wrap="none">
            <a:spAutoFit/>
          </a:bodyPr>
          <a:lstStyle/>
          <a:p>
            <a:pPr>
              <a:defRPr/>
            </a:pPr>
            <a:r>
              <a:rPr lang="en-US" sz="4400" b="1" dirty="0">
                <a:solidFill>
                  <a:schemeClr val="tx1">
                    <a:lumMod val="95000"/>
                    <a:lumOff val="5000"/>
                  </a:schemeClr>
                </a:solidFill>
              </a:rPr>
              <a:t>PE</a:t>
            </a:r>
            <a:endParaRPr lang="ar-SA" sz="4400" dirty="0">
              <a:solidFill>
                <a:schemeClr val="tx1">
                  <a:lumMod val="95000"/>
                  <a:lumOff val="5000"/>
                </a:schemeClr>
              </a:solidFill>
            </a:endParaRPr>
          </a:p>
        </p:txBody>
      </p:sp>
      <p:sp>
        <p:nvSpPr>
          <p:cNvPr id="23" name="مستطيل 22"/>
          <p:cNvSpPr/>
          <p:nvPr/>
        </p:nvSpPr>
        <p:spPr>
          <a:xfrm>
            <a:off x="4724400" y="4191000"/>
            <a:ext cx="938213" cy="769938"/>
          </a:xfrm>
          <a:prstGeom prst="rect">
            <a:avLst/>
          </a:prstGeom>
        </p:spPr>
        <p:txBody>
          <a:bodyPr wrap="none">
            <a:spAutoFit/>
          </a:bodyPr>
          <a:lstStyle/>
          <a:p>
            <a:pPr>
              <a:defRPr/>
            </a:pPr>
            <a:r>
              <a:rPr lang="en-US" sz="4400" b="1" dirty="0">
                <a:solidFill>
                  <a:schemeClr val="tx1">
                    <a:lumMod val="95000"/>
                    <a:lumOff val="5000"/>
                  </a:schemeClr>
                </a:solidFill>
              </a:rPr>
              <a:t>PE</a:t>
            </a:r>
            <a:endParaRPr lang="ar-SA" sz="4400" dirty="0">
              <a:solidFill>
                <a:schemeClr val="tx1">
                  <a:lumMod val="95000"/>
                  <a:lumOff val="5000"/>
                </a:schemeClr>
              </a:solidFill>
            </a:endParaRPr>
          </a:p>
        </p:txBody>
      </p:sp>
      <p:sp>
        <p:nvSpPr>
          <p:cNvPr id="24" name="مستطيل 23"/>
          <p:cNvSpPr/>
          <p:nvPr/>
        </p:nvSpPr>
        <p:spPr>
          <a:xfrm>
            <a:off x="4800600" y="2590800"/>
            <a:ext cx="938213" cy="769938"/>
          </a:xfrm>
          <a:prstGeom prst="rect">
            <a:avLst/>
          </a:prstGeom>
        </p:spPr>
        <p:txBody>
          <a:bodyPr wrap="none">
            <a:spAutoFit/>
          </a:bodyPr>
          <a:lstStyle/>
          <a:p>
            <a:pPr>
              <a:defRPr/>
            </a:pPr>
            <a:r>
              <a:rPr lang="en-US" sz="4400" b="1" dirty="0">
                <a:solidFill>
                  <a:schemeClr val="tx1">
                    <a:lumMod val="95000"/>
                    <a:lumOff val="5000"/>
                  </a:schemeClr>
                </a:solidFill>
              </a:rPr>
              <a:t>PE</a:t>
            </a:r>
            <a:endParaRPr lang="ar-SA" sz="4400" dirty="0">
              <a:solidFill>
                <a:schemeClr val="tx1">
                  <a:lumMod val="95000"/>
                  <a:lumOff val="5000"/>
                </a:schemeClr>
              </a:solidFill>
            </a:endParaRPr>
          </a:p>
        </p:txBody>
      </p:sp>
      <p:sp>
        <p:nvSpPr>
          <p:cNvPr id="18448" name="مستطيل 27"/>
          <p:cNvSpPr>
            <a:spLocks noChangeArrowheads="1"/>
          </p:cNvSpPr>
          <p:nvPr/>
        </p:nvSpPr>
        <p:spPr bwMode="auto">
          <a:xfrm>
            <a:off x="500034" y="5786454"/>
            <a:ext cx="1423988" cy="769938"/>
          </a:xfrm>
          <a:prstGeom prst="rect">
            <a:avLst/>
          </a:prstGeom>
          <a:noFill/>
          <a:ln w="9525">
            <a:noFill/>
            <a:miter lim="800000"/>
            <a:headEnd/>
            <a:tailEnd/>
          </a:ln>
        </p:spPr>
        <p:txBody>
          <a:bodyPr wrap="none">
            <a:spAutoFit/>
          </a:bodyPr>
          <a:lstStyle/>
          <a:p>
            <a:r>
              <a:rPr lang="ar-SA" sz="4400" b="1" dirty="0">
                <a:ln w="28575">
                  <a:solidFill>
                    <a:schemeClr val="accent4">
                      <a:lumMod val="50000"/>
                    </a:schemeClr>
                  </a:solidFill>
                </a:ln>
                <a:solidFill>
                  <a:schemeClr val="bg1"/>
                </a:solidFill>
                <a:cs typeface="PT Bold Heading" pitchFamily="2" charset="-78"/>
              </a:rPr>
              <a:t>الأرض</a:t>
            </a:r>
            <a:endParaRPr lang="ar-SA" sz="4400" dirty="0">
              <a:ln w="28575">
                <a:solidFill>
                  <a:schemeClr val="accent4">
                    <a:lumMod val="50000"/>
                  </a:schemeClr>
                </a:solidFill>
              </a:ln>
              <a:solidFill>
                <a:schemeClr val="bg1"/>
              </a:solidFill>
              <a:cs typeface="PT Bold Heading" pitchFamily="2" charset="-78"/>
            </a:endParaRPr>
          </a:p>
        </p:txBody>
      </p:sp>
      <p:sp>
        <p:nvSpPr>
          <p:cNvPr id="18449" name="مستطيل 28"/>
          <p:cNvSpPr>
            <a:spLocks noChangeArrowheads="1"/>
          </p:cNvSpPr>
          <p:nvPr/>
        </p:nvSpPr>
        <p:spPr bwMode="auto">
          <a:xfrm>
            <a:off x="1252479" y="160358"/>
            <a:ext cx="7034297" cy="553998"/>
          </a:xfrm>
          <a:prstGeom prst="rect">
            <a:avLst/>
          </a:prstGeom>
          <a:noFill/>
          <a:ln w="9525">
            <a:noFill/>
            <a:miter lim="800000"/>
            <a:headEnd/>
            <a:tailEnd/>
          </a:ln>
        </p:spPr>
        <p:txBody>
          <a:bodyPr wrap="none">
            <a:spAutoFit/>
          </a:bodyPr>
          <a:lstStyle/>
          <a:p>
            <a:r>
              <a:rPr lang="ar-SA" sz="3000" dirty="0">
                <a:solidFill>
                  <a:schemeClr val="tx2"/>
                </a:solidFill>
                <a:cs typeface="PT Bold Heading" pitchFamily="2" charset="-78"/>
              </a:rPr>
              <a:t>النقص في طاقة الوضع </a:t>
            </a:r>
            <a:r>
              <a:rPr lang="ar-SA" sz="3000" dirty="0" smtClean="0">
                <a:solidFill>
                  <a:schemeClr val="tx2"/>
                </a:solidFill>
                <a:cs typeface="PT Bold Heading" pitchFamily="2" charset="-78"/>
              </a:rPr>
              <a:t>= الزيادة </a:t>
            </a:r>
            <a:r>
              <a:rPr lang="ar-SA" sz="3000" dirty="0">
                <a:solidFill>
                  <a:schemeClr val="tx2"/>
                </a:solidFill>
                <a:cs typeface="PT Bold Heading" pitchFamily="2" charset="-78"/>
              </a:rPr>
              <a:t>في الطاقة الحركية</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iterate type="wd">
                                    <p:tmPct val="10000"/>
                                  </p:iterate>
                                  <p:childTnLst>
                                    <p:set>
                                      <p:cBhvr>
                                        <p:cTn id="6" dur="1" fill="hold">
                                          <p:stCondLst>
                                            <p:cond delay="0"/>
                                          </p:stCondLst>
                                        </p:cTn>
                                        <p:tgtEl>
                                          <p:spTgt spid="18449"/>
                                        </p:tgtEl>
                                        <p:attrNameLst>
                                          <p:attrName>style.visibility</p:attrName>
                                        </p:attrNameLst>
                                      </p:cBhvr>
                                      <p:to>
                                        <p:strVal val="visible"/>
                                      </p:to>
                                    </p:set>
                                    <p:animEffect transition="in" filter="wipe(right)">
                                      <p:cBhvr>
                                        <p:cTn id="7" dur="500"/>
                                        <p:tgtEl>
                                          <p:spTgt spid="18449"/>
                                        </p:tgtEl>
                                      </p:cBhvr>
                                    </p:animEffect>
                                  </p:childTnLst>
                                </p:cTn>
                              </p:par>
                            </p:childTnLst>
                          </p:cTn>
                        </p:par>
                        <p:par>
                          <p:cTn id="8" fill="hold">
                            <p:stCondLst>
                              <p:cond delay="5400"/>
                            </p:stCondLst>
                            <p:childTnLst>
                              <p:par>
                                <p:cTn id="9" presetID="48" presetClass="entr" presetSubtype="0" accel="50000" fill="hold" nodeType="after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1000" fill="hold"/>
                                        <p:tgtEl>
                                          <p:spTgt spid="184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18434"/>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18434"/>
                                        </p:tgtEl>
                                        <p:attrNameLst>
                                          <p:attrName>ppt_y</p:attrName>
                                        </p:attrNameLst>
                                      </p:cBhvr>
                                      <p:tavLst>
                                        <p:tav tm="0">
                                          <p:val>
                                            <p:strVal val="#ppt_y"/>
                                          </p:val>
                                        </p:tav>
                                        <p:tav tm="100000">
                                          <p:val>
                                            <p:strVal val="#ppt_y"/>
                                          </p:val>
                                        </p:tav>
                                      </p:tavLst>
                                    </p:anim>
                                    <p:animEffect transition="in" filter="fade">
                                      <p:cBhvr>
                                        <p:cTn id="14" dur="1000"/>
                                        <p:tgtEl>
                                          <p:spTgt spid="18434"/>
                                        </p:tgtEl>
                                      </p:cBhvr>
                                    </p:animEffect>
                                  </p:childTnLst>
                                </p:cTn>
                              </p:par>
                            </p:childTnLst>
                          </p:cTn>
                        </p:par>
                        <p:par>
                          <p:cTn id="15" fill="hold">
                            <p:stCondLst>
                              <p:cond delay="6400"/>
                            </p:stCondLst>
                            <p:childTnLst>
                              <p:par>
                                <p:cTn id="16" presetID="48" presetClass="entr" presetSubtype="0" accel="5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fade">
                                      <p:cBhvr>
                                        <p:cTn id="21" dur="1000"/>
                                        <p:tgtEl>
                                          <p:spTgt spid="6"/>
                                        </p:tgtEl>
                                      </p:cBhvr>
                                    </p:animEffect>
                                  </p:childTnLst>
                                </p:cTn>
                              </p:par>
                            </p:childTnLst>
                          </p:cTn>
                        </p:par>
                        <p:par>
                          <p:cTn id="22" fill="hold">
                            <p:stCondLst>
                              <p:cond delay="7400"/>
                            </p:stCondLst>
                            <p:childTnLst>
                              <p:par>
                                <p:cTn id="23" presetID="48" presetClass="entr" presetSubtype="0" accel="5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par>
                          <p:cTn id="29" fill="hold">
                            <p:stCondLst>
                              <p:cond delay="8400"/>
                            </p:stCondLst>
                            <p:childTnLst>
                              <p:par>
                                <p:cTn id="30" presetID="48" presetClass="entr" presetSubtype="0" accel="5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fade">
                                      <p:cBhvr>
                                        <p:cTn id="35" dur="1000"/>
                                        <p:tgtEl>
                                          <p:spTgt spid="4"/>
                                        </p:tgtEl>
                                      </p:cBhvr>
                                    </p:animEffect>
                                  </p:childTnLst>
                                </p:cTn>
                              </p:par>
                            </p:childTnLst>
                          </p:cTn>
                        </p:par>
                        <p:par>
                          <p:cTn id="36" fill="hold">
                            <p:stCondLst>
                              <p:cond delay="9400"/>
                            </p:stCondLst>
                            <p:childTnLst>
                              <p:par>
                                <p:cTn id="37" presetID="48" presetClass="entr" presetSubtype="0" accel="5000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23"/>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23"/>
                                        </p:tgtEl>
                                        <p:attrNameLst>
                                          <p:attrName>ppt_y</p:attrName>
                                        </p:attrNameLst>
                                      </p:cBhvr>
                                      <p:tavLst>
                                        <p:tav tm="0">
                                          <p:val>
                                            <p:strVal val="#ppt_y"/>
                                          </p:val>
                                        </p:tav>
                                        <p:tav tm="100000">
                                          <p:val>
                                            <p:strVal val="#ppt_y"/>
                                          </p:val>
                                        </p:tav>
                                      </p:tavLst>
                                    </p:anim>
                                    <p:animEffect transition="in" filter="fade">
                                      <p:cBhvr>
                                        <p:cTn id="42" dur="1000"/>
                                        <p:tgtEl>
                                          <p:spTgt spid="23"/>
                                        </p:tgtEl>
                                      </p:cBhvr>
                                    </p:animEffect>
                                  </p:childTnLst>
                                </p:cTn>
                              </p:par>
                            </p:childTnLst>
                          </p:cTn>
                        </p:par>
                        <p:par>
                          <p:cTn id="43" fill="hold">
                            <p:stCondLst>
                              <p:cond delay="10400"/>
                            </p:stCondLst>
                            <p:childTnLst>
                              <p:par>
                                <p:cTn id="44" presetID="48" presetClass="entr" presetSubtype="0" accel="5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21"/>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21"/>
                                        </p:tgtEl>
                                        <p:attrNameLst>
                                          <p:attrName>ppt_y</p:attrName>
                                        </p:attrNameLst>
                                      </p:cBhvr>
                                      <p:tavLst>
                                        <p:tav tm="0">
                                          <p:val>
                                            <p:strVal val="#ppt_y"/>
                                          </p:val>
                                        </p:tav>
                                        <p:tav tm="100000">
                                          <p:val>
                                            <p:strVal val="#ppt_y"/>
                                          </p:val>
                                        </p:tav>
                                      </p:tavLst>
                                    </p:anim>
                                    <p:animEffect transition="in" filter="fade">
                                      <p:cBhvr>
                                        <p:cTn id="49" dur="1000"/>
                                        <p:tgtEl>
                                          <p:spTgt spid="21"/>
                                        </p:tgtEl>
                                      </p:cBhvr>
                                    </p:animEffect>
                                  </p:childTnLst>
                                </p:cTn>
                              </p:par>
                            </p:childTnLst>
                          </p:cTn>
                        </p:par>
                        <p:par>
                          <p:cTn id="50" fill="hold">
                            <p:stCondLst>
                              <p:cond delay="11400"/>
                            </p:stCondLst>
                            <p:childTnLst>
                              <p:par>
                                <p:cTn id="51" presetID="48" presetClass="entr" presetSubtype="0" accel="5000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20"/>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20"/>
                                        </p:tgtEl>
                                        <p:attrNameLst>
                                          <p:attrName>ppt_y</p:attrName>
                                        </p:attrNameLst>
                                      </p:cBhvr>
                                      <p:tavLst>
                                        <p:tav tm="0">
                                          <p:val>
                                            <p:strVal val="#ppt_y"/>
                                          </p:val>
                                        </p:tav>
                                        <p:tav tm="100000">
                                          <p:val>
                                            <p:strVal val="#ppt_y"/>
                                          </p:val>
                                        </p:tav>
                                      </p:tavLst>
                                    </p:anim>
                                    <p:animEffect transition="in" filter="fade">
                                      <p:cBhvr>
                                        <p:cTn id="56" dur="1000"/>
                                        <p:tgtEl>
                                          <p:spTgt spid="20"/>
                                        </p:tgtEl>
                                      </p:cBhvr>
                                    </p:animEffect>
                                  </p:childTnLst>
                                </p:cTn>
                              </p:par>
                            </p:childTnLst>
                          </p:cTn>
                        </p:par>
                        <p:par>
                          <p:cTn id="57" fill="hold">
                            <p:stCondLst>
                              <p:cond delay="12400"/>
                            </p:stCondLst>
                            <p:childTnLst>
                              <p:par>
                                <p:cTn id="58" presetID="48" presetClass="entr" presetSubtype="0" accel="5000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1000" fill="hold"/>
                                        <p:tgtEl>
                                          <p:spTgt spid="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24"/>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24"/>
                                        </p:tgtEl>
                                        <p:attrNameLst>
                                          <p:attrName>ppt_y</p:attrName>
                                        </p:attrNameLst>
                                      </p:cBhvr>
                                      <p:tavLst>
                                        <p:tav tm="0">
                                          <p:val>
                                            <p:strVal val="#ppt_y"/>
                                          </p:val>
                                        </p:tav>
                                        <p:tav tm="100000">
                                          <p:val>
                                            <p:strVal val="#ppt_y"/>
                                          </p:val>
                                        </p:tav>
                                      </p:tavLst>
                                    </p:anim>
                                    <p:animEffect transition="in" filter="fade">
                                      <p:cBhvr>
                                        <p:cTn id="63" dur="1000"/>
                                        <p:tgtEl>
                                          <p:spTgt spid="24"/>
                                        </p:tgtEl>
                                      </p:cBhvr>
                                    </p:animEffect>
                                  </p:childTnLst>
                                </p:cTn>
                              </p:par>
                            </p:childTnLst>
                          </p:cTn>
                        </p:par>
                        <p:par>
                          <p:cTn id="64" fill="hold">
                            <p:stCondLst>
                              <p:cond delay="13400"/>
                            </p:stCondLst>
                            <p:childTnLst>
                              <p:par>
                                <p:cTn id="65" presetID="48" presetClass="entr" presetSubtype="0" accel="5000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22"/>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22"/>
                                        </p:tgtEl>
                                        <p:attrNameLst>
                                          <p:attrName>ppt_y</p:attrName>
                                        </p:attrNameLst>
                                      </p:cBhvr>
                                      <p:tavLst>
                                        <p:tav tm="0">
                                          <p:val>
                                            <p:strVal val="#ppt_y"/>
                                          </p:val>
                                        </p:tav>
                                        <p:tav tm="100000">
                                          <p:val>
                                            <p:strVal val="#ppt_y"/>
                                          </p:val>
                                        </p:tav>
                                      </p:tavLst>
                                    </p:anim>
                                    <p:animEffect transition="in" filter="fade">
                                      <p:cBhvr>
                                        <p:cTn id="70" dur="1000"/>
                                        <p:tgtEl>
                                          <p:spTgt spid="22"/>
                                        </p:tgtEl>
                                      </p:cBhvr>
                                    </p:animEffect>
                                  </p:childTnLst>
                                </p:cTn>
                              </p:par>
                            </p:childTnLst>
                          </p:cTn>
                        </p:par>
                        <p:par>
                          <p:cTn id="71" fill="hold">
                            <p:stCondLst>
                              <p:cond delay="14400"/>
                            </p:stCondLst>
                            <p:childTnLst>
                              <p:par>
                                <p:cTn id="72" presetID="48" presetClass="entr" presetSubtype="0" accel="5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76" dur="1000" fill="hold"/>
                                        <p:tgtEl>
                                          <p:spTgt spid="19"/>
                                        </p:tgtEl>
                                        <p:attrNameLst>
                                          <p:attrName>ppt_y</p:attrName>
                                        </p:attrNameLst>
                                      </p:cBhvr>
                                      <p:tavLst>
                                        <p:tav tm="0">
                                          <p:val>
                                            <p:strVal val="#ppt_y"/>
                                          </p:val>
                                        </p:tav>
                                        <p:tav tm="100000">
                                          <p:val>
                                            <p:strVal val="#ppt_y"/>
                                          </p:val>
                                        </p:tav>
                                      </p:tavLst>
                                    </p:anim>
                                    <p:animEffect transition="in" filter="fade">
                                      <p:cBhvr>
                                        <p:cTn id="77" dur="1000"/>
                                        <p:tgtEl>
                                          <p:spTgt spid="19"/>
                                        </p:tgtEl>
                                      </p:cBhvr>
                                    </p:animEffect>
                                  </p:childTnLst>
                                </p:cTn>
                              </p:par>
                            </p:childTnLst>
                          </p:cTn>
                        </p:par>
                        <p:par>
                          <p:cTn id="78" fill="hold">
                            <p:stCondLst>
                              <p:cond delay="15400"/>
                            </p:stCondLst>
                            <p:childTnLst>
                              <p:par>
                                <p:cTn id="79" presetID="8"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diamond(in)">
                                      <p:cBhvr>
                                        <p:cTn id="81" dur="2000"/>
                                        <p:tgtEl>
                                          <p:spTgt spid="15"/>
                                        </p:tgtEl>
                                      </p:cBhvr>
                                    </p:animEffect>
                                  </p:childTnLst>
                                </p:cTn>
                              </p:par>
                            </p:childTnLst>
                          </p:cTn>
                        </p:par>
                        <p:par>
                          <p:cTn id="82" fill="hold">
                            <p:stCondLst>
                              <p:cond delay="17400"/>
                            </p:stCondLst>
                            <p:childTnLst>
                              <p:par>
                                <p:cTn id="83" presetID="8" presetClass="entr" presetSubtype="16"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amond(in)">
                                      <p:cBhvr>
                                        <p:cTn id="85" dur="1000"/>
                                        <p:tgtEl>
                                          <p:spTgt spid="16"/>
                                        </p:tgtEl>
                                      </p:cBhvr>
                                    </p:animEffect>
                                  </p:childTnLst>
                                </p:cTn>
                              </p:par>
                            </p:childTnLst>
                          </p:cTn>
                        </p:par>
                        <p:par>
                          <p:cTn id="86" fill="hold">
                            <p:stCondLst>
                              <p:cond delay="18400"/>
                            </p:stCondLst>
                            <p:childTnLst>
                              <p:par>
                                <p:cTn id="87" presetID="8"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diamond(in)">
                                      <p:cBhvr>
                                        <p:cTn id="89" dur="1000"/>
                                        <p:tgtEl>
                                          <p:spTgt spid="17"/>
                                        </p:tgtEl>
                                      </p:cBhvr>
                                    </p:animEffect>
                                  </p:childTnLst>
                                </p:cTn>
                              </p:par>
                            </p:childTnLst>
                          </p:cTn>
                        </p:par>
                        <p:par>
                          <p:cTn id="90" fill="hold">
                            <p:stCondLst>
                              <p:cond delay="19400"/>
                            </p:stCondLst>
                            <p:childTnLst>
                              <p:par>
                                <p:cTn id="91" presetID="8" presetClass="entr" presetSubtype="16"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diamond(in)">
                                      <p:cBhvr>
                                        <p:cTn id="9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P spid="23" grpId="0"/>
      <p:bldP spid="24" grpId="0"/>
      <p:bldP spid="1844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a:spLocks noChangeArrowheads="1"/>
          </p:cNvSpPr>
          <p:nvPr/>
        </p:nvSpPr>
        <p:spPr bwMode="auto">
          <a:xfrm>
            <a:off x="428596" y="2643182"/>
            <a:ext cx="6072230" cy="2623795"/>
          </a:xfrm>
          <a:prstGeom prst="rect">
            <a:avLst/>
          </a:prstGeom>
          <a:noFill/>
          <a:ln w="9525">
            <a:noFill/>
            <a:miter lim="800000"/>
            <a:headEnd/>
            <a:tailEnd/>
          </a:ln>
        </p:spPr>
        <p:txBody>
          <a:bodyPr wrap="square">
            <a:spAutoFit/>
          </a:bodyPr>
          <a:lstStyle/>
          <a:p>
            <a:pPr algn="justLow">
              <a:lnSpc>
                <a:spcPct val="150000"/>
              </a:lnSpc>
            </a:pPr>
            <a:r>
              <a:rPr lang="ar-SA" sz="2800" b="1" dirty="0">
                <a:cs typeface="PT Bold Heading" pitchFamily="2" charset="-78"/>
              </a:rPr>
              <a:t> </a:t>
            </a:r>
            <a:r>
              <a:rPr lang="ar-SA" sz="2800" dirty="0" smtClean="0">
                <a:cs typeface="PT Bold Heading" pitchFamily="2" charset="-78"/>
              </a:rPr>
              <a:t>عندما </a:t>
            </a:r>
            <a:r>
              <a:rPr lang="ar-SA" sz="2800" dirty="0">
                <a:cs typeface="PT Bold Heading" pitchFamily="2" charset="-78"/>
              </a:rPr>
              <a:t>تكون الطاقة الميكانيكية محفوظة فإن مجموع الطاقة الحركية وطاقة الوضع في النظام قبل وقوع الحدث تساوي مجموع الطاقة الحركية وطاقة الوضع في النظام بعد الحدث."  </a:t>
            </a:r>
          </a:p>
        </p:txBody>
      </p:sp>
      <p:sp>
        <p:nvSpPr>
          <p:cNvPr id="19459" name="مستطيل 2"/>
          <p:cNvSpPr>
            <a:spLocks noChangeArrowheads="1"/>
          </p:cNvSpPr>
          <p:nvPr/>
        </p:nvSpPr>
        <p:spPr bwMode="auto">
          <a:xfrm>
            <a:off x="2357422" y="357166"/>
            <a:ext cx="4887877" cy="769441"/>
          </a:xfrm>
          <a:prstGeom prst="rect">
            <a:avLst/>
          </a:prstGeom>
          <a:noFill/>
          <a:ln w="9525">
            <a:noFill/>
            <a:miter lim="800000"/>
            <a:headEnd/>
            <a:tailEnd/>
          </a:ln>
        </p:spPr>
        <p:txBody>
          <a:bodyPr wrap="none">
            <a:spAutoFit/>
          </a:bodyPr>
          <a:lstStyle/>
          <a:p>
            <a:r>
              <a:rPr lang="ar-SA" sz="4400" dirty="0">
                <a:ln>
                  <a:solidFill>
                    <a:schemeClr val="bg1"/>
                  </a:solidFill>
                </a:ln>
                <a:solidFill>
                  <a:schemeClr val="tx2">
                    <a:lumMod val="75000"/>
                  </a:schemeClr>
                </a:solidFill>
                <a:cs typeface="PT Bold Heading" pitchFamily="2" charset="-78"/>
              </a:rPr>
              <a:t>حفظ </a:t>
            </a:r>
            <a:r>
              <a:rPr lang="ar-SA" sz="4400" dirty="0" smtClean="0">
                <a:ln>
                  <a:solidFill>
                    <a:schemeClr val="bg1"/>
                  </a:solidFill>
                </a:ln>
                <a:solidFill>
                  <a:schemeClr val="tx2">
                    <a:lumMod val="75000"/>
                  </a:schemeClr>
                </a:solidFill>
                <a:cs typeface="PT Bold Heading" pitchFamily="2" charset="-78"/>
              </a:rPr>
              <a:t>الطاقة </a:t>
            </a:r>
            <a:r>
              <a:rPr lang="ar-SA" sz="4400" dirty="0">
                <a:ln>
                  <a:solidFill>
                    <a:schemeClr val="bg1"/>
                  </a:solidFill>
                </a:ln>
                <a:solidFill>
                  <a:schemeClr val="tx2">
                    <a:lumMod val="75000"/>
                  </a:schemeClr>
                </a:solidFill>
                <a:cs typeface="PT Bold Heading" pitchFamily="2" charset="-78"/>
              </a:rPr>
              <a:t>الميكانيكية </a:t>
            </a:r>
          </a:p>
        </p:txBody>
      </p:sp>
      <p:sp>
        <p:nvSpPr>
          <p:cNvPr id="4" name="مستطيل 3"/>
          <p:cNvSpPr>
            <a:spLocks noChangeArrowheads="1"/>
          </p:cNvSpPr>
          <p:nvPr/>
        </p:nvSpPr>
        <p:spPr bwMode="auto">
          <a:xfrm>
            <a:off x="1142976" y="1500174"/>
            <a:ext cx="6787435" cy="646331"/>
          </a:xfrm>
          <a:prstGeom prst="rect">
            <a:avLst/>
          </a:prstGeom>
          <a:noFill/>
          <a:ln w="9525">
            <a:noFill/>
            <a:miter lim="800000"/>
            <a:headEnd/>
            <a:tailEnd/>
          </a:ln>
        </p:spPr>
        <p:txBody>
          <a:bodyPr wrap="none">
            <a:spAutoFit/>
          </a:bodyPr>
          <a:lstStyle/>
          <a:p>
            <a:pPr algn="ctr"/>
            <a:r>
              <a:rPr lang="ar-SA" sz="1600" dirty="0">
                <a:solidFill>
                  <a:schemeClr val="accent2">
                    <a:lumMod val="75000"/>
                  </a:schemeClr>
                </a:solidFill>
                <a:cs typeface="PT Bold Heading" pitchFamily="2" charset="-78"/>
              </a:rPr>
              <a:t> </a:t>
            </a:r>
            <a:r>
              <a:rPr lang="ar-SA" sz="3600" dirty="0">
                <a:solidFill>
                  <a:schemeClr val="accent2">
                    <a:lumMod val="75000"/>
                  </a:schemeClr>
                </a:solidFill>
                <a:cs typeface="PT Bold Heading" pitchFamily="2" charset="-78"/>
              </a:rPr>
              <a:t>بعد </a:t>
            </a:r>
            <a:r>
              <a:rPr lang="en-US" sz="3600" dirty="0" smtClean="0">
                <a:solidFill>
                  <a:schemeClr val="accent2">
                    <a:lumMod val="75000"/>
                  </a:schemeClr>
                </a:solidFill>
                <a:cs typeface="PT Bold Heading" pitchFamily="2" charset="-78"/>
              </a:rPr>
              <a:t> </a:t>
            </a:r>
            <a:r>
              <a:rPr lang="en-US" sz="3600" i="1" dirty="0" smtClean="0">
                <a:solidFill>
                  <a:schemeClr val="accent2">
                    <a:lumMod val="75000"/>
                  </a:schemeClr>
                </a:solidFill>
                <a:cs typeface="PT Bold Heading" pitchFamily="2" charset="-78"/>
              </a:rPr>
              <a:t>PE </a:t>
            </a:r>
            <a:r>
              <a:rPr lang="en-US" sz="3600" i="1" dirty="0">
                <a:solidFill>
                  <a:schemeClr val="accent2">
                    <a:lumMod val="75000"/>
                  </a:schemeClr>
                </a:solidFill>
                <a:cs typeface="PT Bold Heading" pitchFamily="2" charset="-78"/>
              </a:rPr>
              <a:t>+ </a:t>
            </a:r>
            <a:r>
              <a:rPr lang="ar-SA" sz="3600" i="1" dirty="0">
                <a:solidFill>
                  <a:schemeClr val="accent2">
                    <a:lumMod val="75000"/>
                  </a:schemeClr>
                </a:solidFill>
                <a:cs typeface="PT Bold Heading" pitchFamily="2" charset="-78"/>
              </a:rPr>
              <a:t>بعد </a:t>
            </a:r>
            <a:r>
              <a:rPr lang="en-US" sz="3600" i="1" dirty="0" smtClean="0">
                <a:solidFill>
                  <a:schemeClr val="accent2">
                    <a:lumMod val="75000"/>
                  </a:schemeClr>
                </a:solidFill>
                <a:cs typeface="PT Bold Heading" pitchFamily="2" charset="-78"/>
              </a:rPr>
              <a:t> KE </a:t>
            </a:r>
            <a:r>
              <a:rPr lang="en-US" sz="3600" i="1" dirty="0">
                <a:solidFill>
                  <a:schemeClr val="accent2">
                    <a:lumMod val="75000"/>
                  </a:schemeClr>
                </a:solidFill>
                <a:cs typeface="PT Bold Heading" pitchFamily="2" charset="-78"/>
              </a:rPr>
              <a:t>= </a:t>
            </a:r>
            <a:r>
              <a:rPr lang="ar-SA" sz="3600" i="1" dirty="0">
                <a:solidFill>
                  <a:schemeClr val="accent2">
                    <a:lumMod val="75000"/>
                  </a:schemeClr>
                </a:solidFill>
                <a:cs typeface="PT Bold Heading" pitchFamily="2" charset="-78"/>
              </a:rPr>
              <a:t>قبل </a:t>
            </a:r>
            <a:r>
              <a:rPr lang="en-US" sz="3600" i="1" dirty="0" smtClean="0">
                <a:solidFill>
                  <a:schemeClr val="accent2">
                    <a:lumMod val="75000"/>
                  </a:schemeClr>
                </a:solidFill>
                <a:cs typeface="PT Bold Heading" pitchFamily="2" charset="-78"/>
              </a:rPr>
              <a:t> PE </a:t>
            </a:r>
            <a:r>
              <a:rPr lang="en-US" sz="3600" i="1" dirty="0">
                <a:solidFill>
                  <a:schemeClr val="accent2">
                    <a:lumMod val="75000"/>
                  </a:schemeClr>
                </a:solidFill>
                <a:cs typeface="PT Bold Heading" pitchFamily="2" charset="-78"/>
              </a:rPr>
              <a:t>+ </a:t>
            </a:r>
            <a:r>
              <a:rPr lang="ar-SA" sz="3600" i="1" dirty="0">
                <a:solidFill>
                  <a:schemeClr val="accent2">
                    <a:lumMod val="75000"/>
                  </a:schemeClr>
                </a:solidFill>
                <a:cs typeface="PT Bold Heading" pitchFamily="2" charset="-78"/>
              </a:rPr>
              <a:t>قبل </a:t>
            </a:r>
            <a:r>
              <a:rPr lang="en-US" sz="3600" i="1" dirty="0">
                <a:solidFill>
                  <a:schemeClr val="accent2">
                    <a:lumMod val="75000"/>
                  </a:schemeClr>
                </a:solidFill>
                <a:cs typeface="PT Bold Heading" pitchFamily="2" charset="-78"/>
              </a:rPr>
              <a:t>KE</a:t>
            </a:r>
          </a:p>
        </p:txBody>
      </p:sp>
      <p:pic>
        <p:nvPicPr>
          <p:cNvPr id="6" name="صورة 5" descr="bar51.gif"/>
          <p:cNvPicPr>
            <a:picLocks noChangeAspect="1"/>
          </p:cNvPicPr>
          <p:nvPr/>
        </p:nvPicPr>
        <p:blipFill>
          <a:blip r:embed="rId3"/>
          <a:stretch>
            <a:fillRect/>
          </a:stretch>
        </p:blipFill>
        <p:spPr>
          <a:xfrm>
            <a:off x="1285852" y="5857892"/>
            <a:ext cx="4143375" cy="14287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ppt_x</p:attrName>
                                        </p:attrNameLst>
                                      </p:cBhvr>
                                      <p:tavLst>
                                        <p:tav tm="0">
                                          <p:val>
                                            <p:strVal val="#ppt_x-.2"/>
                                          </p:val>
                                        </p:tav>
                                        <p:tav tm="100000">
                                          <p:val>
                                            <p:strVal val="#ppt_x"/>
                                          </p:val>
                                        </p:tav>
                                      </p:tavLst>
                                    </p:anim>
                                    <p:anim calcmode="lin" valueType="num">
                                      <p:cBhvr>
                                        <p:cTn id="8" dur="1000" fill="hold"/>
                                        <p:tgtEl>
                                          <p:spTgt spid="194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9"/>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par>
                          <p:cTn id="14" fill="hold">
                            <p:stCondLst>
                              <p:cond delay="3000"/>
                            </p:stCondLst>
                            <p:childTnLst>
                              <p:par>
                                <p:cTn id="15" presetID="8"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459"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0" descr="ch11_scn76_smallanim_linking"/>
          <p:cNvPicPr>
            <a:picLocks noChangeAspect="1" noChangeArrowheads="1"/>
          </p:cNvPicPr>
          <p:nvPr/>
        </p:nvPicPr>
        <p:blipFill>
          <a:blip r:embed="rId3"/>
          <a:srcRect/>
          <a:stretch>
            <a:fillRect/>
          </a:stretch>
        </p:blipFill>
        <p:spPr bwMode="auto">
          <a:xfrm>
            <a:off x="311180" y="2786058"/>
            <a:ext cx="1828800" cy="3505200"/>
          </a:xfrm>
          <a:prstGeom prst="rect">
            <a:avLst/>
          </a:prstGeom>
          <a:noFill/>
          <a:ln w="9525">
            <a:solidFill>
              <a:schemeClr val="tx1"/>
            </a:solidFill>
            <a:miter lim="800000"/>
            <a:headEnd/>
            <a:tailEnd/>
          </a:ln>
        </p:spPr>
      </p:pic>
      <p:pic>
        <p:nvPicPr>
          <p:cNvPr id="14" name="صورة 13" descr="4.gif"/>
          <p:cNvPicPr>
            <a:picLocks noChangeAspect="1"/>
          </p:cNvPicPr>
          <p:nvPr/>
        </p:nvPicPr>
        <p:blipFill>
          <a:blip r:embed="rId4"/>
          <a:srcRect/>
          <a:stretch>
            <a:fillRect/>
          </a:stretch>
        </p:blipFill>
        <p:spPr bwMode="auto">
          <a:xfrm>
            <a:off x="2292380" y="2786058"/>
            <a:ext cx="6565900" cy="3581400"/>
          </a:xfrm>
          <a:prstGeom prst="rect">
            <a:avLst/>
          </a:prstGeom>
          <a:noFill/>
          <a:ln w="9525">
            <a:noFill/>
            <a:miter lim="800000"/>
            <a:headEnd/>
            <a:tailEnd/>
          </a:ln>
        </p:spPr>
      </p:pic>
      <p:sp>
        <p:nvSpPr>
          <p:cNvPr id="16" name="مستطيل 15"/>
          <p:cNvSpPr/>
          <p:nvPr/>
        </p:nvSpPr>
        <p:spPr>
          <a:xfrm>
            <a:off x="500034" y="2071678"/>
            <a:ext cx="7858180" cy="523220"/>
          </a:xfrm>
          <a:prstGeom prst="rect">
            <a:avLst/>
          </a:prstGeom>
        </p:spPr>
        <p:txBody>
          <a:bodyPr wrap="square">
            <a:spAutoFit/>
          </a:bodyPr>
          <a:lstStyle/>
          <a:p>
            <a:r>
              <a:rPr lang="ar-SA" sz="2800" kern="0" dirty="0" smtClean="0">
                <a:solidFill>
                  <a:schemeClr val="accent2">
                    <a:lumMod val="75000"/>
                  </a:schemeClr>
                </a:solidFill>
                <a:cs typeface="PT Bold Heading" pitchFamily="2" charset="-78"/>
              </a:rPr>
              <a:t>صفي تحولات الطاقة الميكانيكية لرجل </a:t>
            </a:r>
            <a:r>
              <a:rPr lang="ar-SA" sz="2800" kern="0" dirty="0" err="1" smtClean="0">
                <a:solidFill>
                  <a:schemeClr val="accent2">
                    <a:lumMod val="75000"/>
                  </a:schemeClr>
                </a:solidFill>
                <a:cs typeface="PT Bold Heading" pitchFamily="2" charset="-78"/>
              </a:rPr>
              <a:t>يتزلج</a:t>
            </a:r>
            <a:r>
              <a:rPr lang="ar-SA" sz="2800" kern="0" dirty="0" smtClean="0">
                <a:solidFill>
                  <a:schemeClr val="accent2">
                    <a:lumMod val="75000"/>
                  </a:schemeClr>
                </a:solidFill>
                <a:cs typeface="PT Bold Heading" pitchFamily="2" charset="-78"/>
              </a:rPr>
              <a:t> على الجليد  .</a:t>
            </a:r>
            <a:endParaRPr lang="ar-SA" sz="2800"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Scale>
                                      <p:cBhvr>
                                        <p:cTn id="1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
                                        </p:tgtEl>
                                        <p:attrNameLst>
                                          <p:attrName>ppt_x</p:attrName>
                                          <p:attrName>ppt_y</p:attrName>
                                        </p:attrNameLst>
                                      </p:cBhvr>
                                    </p:animMotion>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5500694" y="285728"/>
            <a:ext cx="2571768" cy="584775"/>
          </a:xfrm>
          <a:prstGeom prst="rect">
            <a:avLst/>
          </a:prstGeom>
          <a:noFill/>
        </p:spPr>
        <p:txBody>
          <a:bodyPr wrap="square" rtlCol="1">
            <a:spAutoFit/>
          </a:bodyPr>
          <a:lstStyle/>
          <a:p>
            <a:pPr algn="justLow"/>
            <a:r>
              <a:rPr lang="ar-SA" sz="3200" dirty="0" smtClean="0">
                <a:solidFill>
                  <a:schemeClr val="accent4">
                    <a:lumMod val="75000"/>
                  </a:schemeClr>
                </a:solidFill>
                <a:cs typeface="PT Bold Heading" pitchFamily="2" charset="-78"/>
              </a:rPr>
              <a:t>عربة التزلج :</a:t>
            </a:r>
            <a:endParaRPr lang="ar-SA" sz="3200" dirty="0">
              <a:solidFill>
                <a:schemeClr val="accent4">
                  <a:lumMod val="75000"/>
                </a:schemeClr>
              </a:solidFill>
              <a:cs typeface="PT Bold Heading" pitchFamily="2" charset="-78"/>
            </a:endParaRPr>
          </a:p>
        </p:txBody>
      </p:sp>
      <p:sp>
        <p:nvSpPr>
          <p:cNvPr id="3" name="مربع نص 2"/>
          <p:cNvSpPr txBox="1"/>
          <p:nvPr/>
        </p:nvSpPr>
        <p:spPr>
          <a:xfrm>
            <a:off x="3286116" y="1000108"/>
            <a:ext cx="4857784" cy="1446550"/>
          </a:xfrm>
          <a:prstGeom prst="rect">
            <a:avLst/>
          </a:prstGeom>
          <a:noFill/>
        </p:spPr>
        <p:txBody>
          <a:bodyPr wrap="square" rtlCol="1">
            <a:spAutoFit/>
          </a:bodyPr>
          <a:lstStyle/>
          <a:p>
            <a:pPr algn="justLow"/>
            <a:r>
              <a:rPr lang="ar-SA" sz="2200" dirty="0" smtClean="0">
                <a:cs typeface="PT Bold Heading" pitchFamily="2" charset="-78"/>
              </a:rPr>
              <a:t>في حالة التزلج على المنحدرات المتعرجة ، إذا كانت العربة ساكنة في أعلى منحدر فعند هذه النقطة يكون مجموع الطاقة الميكانيكية في النظام يساوي طاقة الوضع الجاذبية .</a:t>
            </a:r>
            <a:endParaRPr lang="ar-SA" sz="2200" dirty="0">
              <a:cs typeface="PT Bold Heading" pitchFamily="2" charset="-78"/>
            </a:endParaRPr>
          </a:p>
        </p:txBody>
      </p:sp>
      <p:sp>
        <p:nvSpPr>
          <p:cNvPr id="4" name="مربع نص 3"/>
          <p:cNvSpPr txBox="1"/>
          <p:nvPr/>
        </p:nvSpPr>
        <p:spPr>
          <a:xfrm>
            <a:off x="6072198" y="2786058"/>
            <a:ext cx="2357454" cy="584775"/>
          </a:xfrm>
          <a:prstGeom prst="rect">
            <a:avLst/>
          </a:prstGeom>
          <a:noFill/>
        </p:spPr>
        <p:txBody>
          <a:bodyPr wrap="square" rtlCol="1">
            <a:spAutoFit/>
          </a:bodyPr>
          <a:lstStyle/>
          <a:p>
            <a:r>
              <a:rPr lang="ar-SA" sz="3200" dirty="0" smtClean="0">
                <a:solidFill>
                  <a:schemeClr val="accent4">
                    <a:lumMod val="75000"/>
                  </a:schemeClr>
                </a:solidFill>
                <a:cs typeface="PT Bold Heading" pitchFamily="2" charset="-78"/>
              </a:rPr>
              <a:t>التزلــــج :</a:t>
            </a:r>
            <a:endParaRPr lang="ar-SA" sz="3200" dirty="0">
              <a:solidFill>
                <a:schemeClr val="accent4">
                  <a:lumMod val="75000"/>
                </a:schemeClr>
              </a:solidFill>
              <a:cs typeface="PT Bold Heading" pitchFamily="2" charset="-78"/>
            </a:endParaRPr>
          </a:p>
        </p:txBody>
      </p:sp>
      <p:sp>
        <p:nvSpPr>
          <p:cNvPr id="5" name="مربع نص 4"/>
          <p:cNvSpPr txBox="1"/>
          <p:nvPr/>
        </p:nvSpPr>
        <p:spPr>
          <a:xfrm>
            <a:off x="2857488" y="3429000"/>
            <a:ext cx="5572164" cy="2800767"/>
          </a:xfrm>
          <a:prstGeom prst="rect">
            <a:avLst/>
          </a:prstGeom>
          <a:noFill/>
        </p:spPr>
        <p:txBody>
          <a:bodyPr wrap="square" rtlCol="1">
            <a:spAutoFit/>
          </a:bodyPr>
          <a:lstStyle/>
          <a:p>
            <a:pPr algn="justLow"/>
            <a:r>
              <a:rPr lang="ar-SA" sz="2200" dirty="0" smtClean="0">
                <a:cs typeface="PT Bold Heading" pitchFamily="2" charset="-78"/>
              </a:rPr>
              <a:t>افترض أنك بدأت التزلج من السكون هابطاً منحدراً شديد الانحدار . إن الطاقة الميكانيكية الكلية للنظام هي طاقة الوضع التي بدأت </a:t>
            </a:r>
            <a:r>
              <a:rPr lang="ar-SA" sz="2200" dirty="0" err="1" smtClean="0">
                <a:cs typeface="PT Bold Heading" pitchFamily="2" charset="-78"/>
              </a:rPr>
              <a:t>بها</a:t>
            </a:r>
            <a:r>
              <a:rPr lang="ar-SA" sz="2200" dirty="0" smtClean="0">
                <a:cs typeface="PT Bold Heading" pitchFamily="2" charset="-78"/>
              </a:rPr>
              <a:t> التزلج ، وعند هبوطك المنحدر تتحول طاقة الوضع الجاذبية لديك إلى طاقة حركية ، وفي رياضة القفز عن المنحدرات الجليدية يحدد ارتفاع قفزة اللاعب في الهواء مقدار الطاقة التي ستتحول لاحقاً إلى طاقة حركية عندما يبدأ تزلجه .</a:t>
            </a:r>
            <a:endParaRPr lang="ar-SA" sz="2200" dirty="0">
              <a:cs typeface="PT Bold Heading" pitchFamily="2" charset="-78"/>
            </a:endParaRPr>
          </a:p>
        </p:txBody>
      </p:sp>
      <p:pic>
        <p:nvPicPr>
          <p:cNvPr id="65538" name="Picture 2" descr="220472_130148289336081268459_Original"/>
          <p:cNvPicPr>
            <a:picLocks noChangeAspect="1" noChangeArrowheads="1"/>
          </p:cNvPicPr>
          <p:nvPr/>
        </p:nvPicPr>
        <p:blipFill>
          <a:blip r:embed="rId3"/>
          <a:srcRect/>
          <a:stretch>
            <a:fillRect/>
          </a:stretch>
        </p:blipFill>
        <p:spPr bwMode="auto">
          <a:xfrm>
            <a:off x="642910" y="714356"/>
            <a:ext cx="2285984" cy="1525923"/>
          </a:xfrm>
          <a:prstGeom prst="rect">
            <a:avLst/>
          </a:prstGeom>
          <a:noFill/>
          <a:ln w="9525">
            <a:noFill/>
            <a:miter lim="800000"/>
            <a:headEnd/>
            <a:tailEnd/>
          </a:ln>
        </p:spPr>
      </p:pic>
      <p:pic>
        <p:nvPicPr>
          <p:cNvPr id="65539" name="Picture 3" descr="images_em1o"/>
          <p:cNvPicPr>
            <a:picLocks noChangeAspect="1" noChangeArrowheads="1"/>
          </p:cNvPicPr>
          <p:nvPr/>
        </p:nvPicPr>
        <p:blipFill>
          <a:blip r:embed="rId4" cstate="print"/>
          <a:srcRect/>
          <a:stretch>
            <a:fillRect/>
          </a:stretch>
        </p:blipFill>
        <p:spPr bwMode="auto">
          <a:xfrm>
            <a:off x="642910" y="3500438"/>
            <a:ext cx="2143140" cy="2500330"/>
          </a:xfrm>
          <a:prstGeom prst="rect">
            <a:avLst/>
          </a:prstGeom>
          <a:noFill/>
          <a:ln w="9525">
            <a:noFill/>
            <a:miter lim="800000"/>
            <a:headEnd/>
            <a:tailEnd/>
          </a:ln>
        </p:spPr>
      </p:pic>
      <p:pic>
        <p:nvPicPr>
          <p:cNvPr id="8" name="صورة 7" descr="bart2.gif"/>
          <p:cNvPicPr>
            <a:picLocks noChangeAspect="1"/>
          </p:cNvPicPr>
          <p:nvPr/>
        </p:nvPicPr>
        <p:blipFill>
          <a:blip r:embed="rId5"/>
          <a:stretch>
            <a:fillRect/>
          </a:stretch>
        </p:blipFill>
        <p:spPr>
          <a:xfrm>
            <a:off x="2285984" y="2000240"/>
            <a:ext cx="952500" cy="11430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5538"/>
                                        </p:tgtEl>
                                        <p:attrNameLst>
                                          <p:attrName>style.visibility</p:attrName>
                                        </p:attrNameLst>
                                      </p:cBhvr>
                                      <p:to>
                                        <p:strVal val="visible"/>
                                      </p:to>
                                    </p:set>
                                    <p:animEffect transition="in" filter="wipe(down)">
                                      <p:cBhvr>
                                        <p:cTn id="11" dur="500"/>
                                        <p:tgtEl>
                                          <p:spTgt spid="65538"/>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2850"/>
                            </p:stCondLst>
                            <p:childTnLst>
                              <p:par>
                                <p:cTn id="26" presetID="26"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par>
                          <p:cTn id="42" fill="hold">
                            <p:stCondLst>
                              <p:cond delay="4850"/>
                            </p:stCondLst>
                            <p:childTnLst>
                              <p:par>
                                <p:cTn id="43" presetID="51" presetClass="entr" presetSubtype="0" fill="hold" grpId="0" nodeType="afterEffect">
                                  <p:stCondLst>
                                    <p:cond delay="0"/>
                                  </p:stCondLst>
                                  <p:iterate type="wd">
                                    <p:tmPct val="10000"/>
                                  </p:iterate>
                                  <p:childTnLst>
                                    <p:set>
                                      <p:cBhvr>
                                        <p:cTn id="44" dur="1" fill="hold">
                                          <p:stCondLst>
                                            <p:cond delay="0"/>
                                          </p:stCondLst>
                                        </p:cTn>
                                        <p:tgtEl>
                                          <p:spTgt spid="5"/>
                                        </p:tgtEl>
                                        <p:attrNameLst>
                                          <p:attrName>style.visibility</p:attrName>
                                        </p:attrNameLst>
                                      </p:cBhvr>
                                      <p:to>
                                        <p:strVal val="visible"/>
                                      </p:to>
                                    </p:set>
                                    <p:animEffect transition="in" filter="fade">
                                      <p:cBhvr>
                                        <p:cTn id="45" dur="770" decel="100000"/>
                                        <p:tgtEl>
                                          <p:spTgt spid="5"/>
                                        </p:tgtEl>
                                      </p:cBhvr>
                                    </p:animEffect>
                                    <p:animScale>
                                      <p:cBhvr>
                                        <p:cTn id="46" dur="770" decel="100000"/>
                                        <p:tgtEl>
                                          <p:spTgt spid="5"/>
                                        </p:tgtEl>
                                      </p:cBhvr>
                                      <p:from x="10000" y="10000"/>
                                      <p:to x="200000" y="450000"/>
                                    </p:animScale>
                                    <p:animScale>
                                      <p:cBhvr>
                                        <p:cTn id="47" dur="1230" accel="100000" fill="hold">
                                          <p:stCondLst>
                                            <p:cond delay="770"/>
                                          </p:stCondLst>
                                        </p:cTn>
                                        <p:tgtEl>
                                          <p:spTgt spid="5"/>
                                        </p:tgtEl>
                                      </p:cBhvr>
                                      <p:from x="200000" y="450000"/>
                                      <p:to x="100000" y="100000"/>
                                    </p:animScale>
                                    <p:set>
                                      <p:cBhvr>
                                        <p:cTn id="48" dur="770" fill="hold"/>
                                        <p:tgtEl>
                                          <p:spTgt spid="5"/>
                                        </p:tgtEl>
                                        <p:attrNameLst>
                                          <p:attrName>ppt_x</p:attrName>
                                        </p:attrNameLst>
                                      </p:cBhvr>
                                      <p:to>
                                        <p:strVal val="(0.5)"/>
                                      </p:to>
                                    </p:set>
                                    <p:anim from="(0.5)" to="(#ppt_x)" calcmode="lin" valueType="num">
                                      <p:cBhvr>
                                        <p:cTn id="49" dur="1230" accel="100000" fill="hold">
                                          <p:stCondLst>
                                            <p:cond delay="770"/>
                                          </p:stCondLst>
                                        </p:cTn>
                                        <p:tgtEl>
                                          <p:spTgt spid="5"/>
                                        </p:tgtEl>
                                        <p:attrNameLst>
                                          <p:attrName>ppt_x</p:attrName>
                                        </p:attrNameLst>
                                      </p:cBhvr>
                                    </p:anim>
                                    <p:set>
                                      <p:cBhvr>
                                        <p:cTn id="50" dur="770" fill="hold"/>
                                        <p:tgtEl>
                                          <p:spTgt spid="5"/>
                                        </p:tgtEl>
                                        <p:attrNameLst>
                                          <p:attrName>ppt_y</p:attrName>
                                        </p:attrNameLst>
                                      </p:cBhvr>
                                      <p:to>
                                        <p:strVal val="(#ppt_y+0.4)"/>
                                      </p:to>
                                    </p:set>
                                    <p:anim from="(#ppt_y+0.4)" to="(#ppt_y)" calcmode="lin" valueType="num">
                                      <p:cBhvr>
                                        <p:cTn id="51" dur="1230" accel="100000" fill="hold">
                                          <p:stCondLst>
                                            <p:cond delay="770"/>
                                          </p:stCondLst>
                                        </p:cTn>
                                        <p:tgtEl>
                                          <p:spTgt spid="5"/>
                                        </p:tgtEl>
                                        <p:attrNameLst>
                                          <p:attrName>ppt_y</p:attrName>
                                        </p:attrNameLst>
                                      </p:cBhvr>
                                    </p:anim>
                                  </p:childTnLst>
                                </p:cTn>
                              </p:par>
                              <p:par>
                                <p:cTn id="52" presetID="48" presetClass="entr" presetSubtype="0" accel="50000" fill="hold" nodeType="withEffect">
                                  <p:stCondLst>
                                    <p:cond delay="0"/>
                                  </p:stCondLst>
                                  <p:childTnLst>
                                    <p:set>
                                      <p:cBhvr>
                                        <p:cTn id="53" dur="1" fill="hold">
                                          <p:stCondLst>
                                            <p:cond delay="0"/>
                                          </p:stCondLst>
                                        </p:cTn>
                                        <p:tgtEl>
                                          <p:spTgt spid="65539"/>
                                        </p:tgtEl>
                                        <p:attrNameLst>
                                          <p:attrName>style.visibility</p:attrName>
                                        </p:attrNameLst>
                                      </p:cBhvr>
                                      <p:to>
                                        <p:strVal val="visible"/>
                                      </p:to>
                                    </p:set>
                                    <p:anim calcmode="lin" valueType="num">
                                      <p:cBhvr>
                                        <p:cTn id="54" dur="1000" fill="hold"/>
                                        <p:tgtEl>
                                          <p:spTgt spid="655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65539"/>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65539"/>
                                        </p:tgtEl>
                                        <p:attrNameLst>
                                          <p:attrName>ppt_y</p:attrName>
                                        </p:attrNameLst>
                                      </p:cBhvr>
                                      <p:tavLst>
                                        <p:tav tm="0">
                                          <p:val>
                                            <p:strVal val="#ppt_y"/>
                                          </p:val>
                                        </p:tav>
                                        <p:tav tm="100000">
                                          <p:val>
                                            <p:strVal val="#ppt_y"/>
                                          </p:val>
                                        </p:tav>
                                      </p:tavLst>
                                    </p:anim>
                                    <p:animEffect transition="in" filter="fade">
                                      <p:cBhvr>
                                        <p:cTn id="57" dur="1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ربع نص 1"/>
          <p:cNvSpPr txBox="1"/>
          <p:nvPr/>
        </p:nvSpPr>
        <p:spPr>
          <a:xfrm>
            <a:off x="3500430" y="77908"/>
            <a:ext cx="3071834" cy="707886"/>
          </a:xfrm>
          <a:prstGeom prst="rect">
            <a:avLst/>
          </a:prstGeom>
          <a:noFill/>
        </p:spPr>
        <p:txBody>
          <a:bodyPr wrap="square" rtlCol="1">
            <a:spAutoFit/>
          </a:bodyPr>
          <a:lstStyle/>
          <a:p>
            <a:pPr algn="ctr"/>
            <a:r>
              <a:rPr lang="ar-SA" sz="4000" dirty="0" smtClean="0">
                <a:solidFill>
                  <a:schemeClr val="accent2">
                    <a:lumMod val="75000"/>
                  </a:schemeClr>
                </a:solidFill>
                <a:cs typeface="PT Bold Heading" pitchFamily="2" charset="-78"/>
              </a:rPr>
              <a:t>البنـــــــدول</a:t>
            </a:r>
            <a:endParaRPr lang="ar-SA" sz="4000" dirty="0">
              <a:solidFill>
                <a:schemeClr val="accent2">
                  <a:lumMod val="75000"/>
                </a:schemeClr>
              </a:solidFill>
              <a:cs typeface="PT Bold Heading" pitchFamily="2" charset="-78"/>
            </a:endParaRPr>
          </a:p>
        </p:txBody>
      </p:sp>
      <p:sp>
        <p:nvSpPr>
          <p:cNvPr id="3" name="مربع نص 2"/>
          <p:cNvSpPr txBox="1"/>
          <p:nvPr/>
        </p:nvSpPr>
        <p:spPr>
          <a:xfrm>
            <a:off x="2000232" y="928670"/>
            <a:ext cx="6572296" cy="3000821"/>
          </a:xfrm>
          <a:prstGeom prst="rect">
            <a:avLst/>
          </a:prstGeom>
          <a:noFill/>
        </p:spPr>
        <p:txBody>
          <a:bodyPr wrap="square" rtlCol="1">
            <a:spAutoFit/>
          </a:bodyPr>
          <a:lstStyle/>
          <a:p>
            <a:pPr algn="justLow"/>
            <a:r>
              <a:rPr lang="ar-SA" sz="2100" dirty="0" smtClean="0">
                <a:cs typeface="PT Bold Heading" pitchFamily="2" charset="-78"/>
              </a:rPr>
              <a:t>تبرهن الحركة التوافقية البسيطة للبندول على مبدأ حفظ الطاقة، حيث يتكون النظام من ثقل البندول المتذبذب والأرض ، وعادة ما يُختار مستوى الإسناد عند ارتفاع ثقل البندول وهو ساكن ، أي عند أدنى نقطة في مسار البندول ، إذا أثرت قوة خارجية في ثقل البندول فأزاحته إلى أحد الجانبين فإن القوة تبذل شغلاً يكسب النظام طاقة ميكانيكية . وفي اللحظة التي يترك فيها البندول فإن الطاقة الكلية تتخذ شكل طاقة الوضع ، وعندما يبدأ البندول أرجحته هابطاً إلى أدنى نقطة في مساره ، تحول طاقة النظام إلى طاقة حركية .</a:t>
            </a:r>
            <a:endParaRPr lang="ar-SA" sz="2100" dirty="0">
              <a:cs typeface="PT Bold Heading" pitchFamily="2" charset="-78"/>
            </a:endParaRPr>
          </a:p>
        </p:txBody>
      </p:sp>
      <p:pic>
        <p:nvPicPr>
          <p:cNvPr id="66562" name="Picture 2" descr="%D8%A7%D9%84%D8%A8%D9%86%D8%AF%D9%88%D9%841"/>
          <p:cNvPicPr>
            <a:picLocks noChangeAspect="1" noChangeArrowheads="1"/>
          </p:cNvPicPr>
          <p:nvPr/>
        </p:nvPicPr>
        <p:blipFill>
          <a:blip r:embed="rId4"/>
          <a:srcRect/>
          <a:stretch>
            <a:fillRect/>
          </a:stretch>
        </p:blipFill>
        <p:spPr bwMode="auto">
          <a:xfrm>
            <a:off x="0" y="0"/>
            <a:ext cx="2000232" cy="3214686"/>
          </a:xfrm>
          <a:prstGeom prst="rect">
            <a:avLst/>
          </a:prstGeom>
          <a:noFill/>
          <a:ln w="9525">
            <a:noFill/>
            <a:miter lim="800000"/>
            <a:headEnd/>
            <a:tailEnd/>
          </a:ln>
        </p:spPr>
      </p:pic>
      <p:pic>
        <p:nvPicPr>
          <p:cNvPr id="6" name="البندول البسيط - YouTube.wmv">
            <a:hlinkClick r:id="" action="ppaction://media"/>
          </p:cNvPr>
          <p:cNvPicPr>
            <a:picLocks noRot="1" noChangeAspect="1"/>
          </p:cNvPicPr>
          <p:nvPr>
            <a:videoFile r:link="rId1"/>
          </p:nvPr>
        </p:nvPicPr>
        <p:blipFill>
          <a:blip r:embed="rId5"/>
          <a:stretch>
            <a:fillRect/>
          </a:stretch>
        </p:blipFill>
        <p:spPr>
          <a:xfrm>
            <a:off x="1428728" y="3786190"/>
            <a:ext cx="5429288" cy="2571768"/>
          </a:xfrm>
          <a:prstGeom prst="rect">
            <a:avLst/>
          </a:prstGeom>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66562"/>
                                        </p:tgtEl>
                                        <p:attrNameLst>
                                          <p:attrName>style.visibility</p:attrName>
                                        </p:attrNameLst>
                                      </p:cBhvr>
                                      <p:to>
                                        <p:strVal val="visible"/>
                                      </p:to>
                                    </p:set>
                                    <p:animEffect transition="in" filter="wipe(up)">
                                      <p:cBhvr>
                                        <p:cTn id="14" dur="500"/>
                                        <p:tgtEl>
                                          <p:spTgt spid="66562"/>
                                        </p:tgtEl>
                                      </p:cBhvr>
                                    </p:animEffect>
                                  </p:childTnLst>
                                </p:cTn>
                              </p:par>
                            </p:childTnLst>
                          </p:cTn>
                        </p:par>
                        <p:par>
                          <p:cTn id="15" fill="hold">
                            <p:stCondLst>
                              <p:cond delay="1500"/>
                            </p:stCondLst>
                            <p:childTnLst>
                              <p:par>
                                <p:cTn id="16" presetID="19" presetClass="entr" presetSubtype="10" fill="hold" grpId="0" nodeType="afterEffect">
                                  <p:stCondLst>
                                    <p:cond delay="0"/>
                                  </p:stCondLst>
                                  <p:iterate type="wd">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fmla="#ppt_w*sin(2.5*pi*$)">
                                          <p:val>
                                            <p:fltVal val="0"/>
                                          </p:val>
                                        </p:tav>
                                        <p:tav tm="100000">
                                          <p:val>
                                            <p:fltVal val="1"/>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par>
                          <p:cTn id="20" fill="hold">
                            <p:stCondLst>
                              <p:cond delay="6500"/>
                            </p:stCondLst>
                            <p:childTnLst>
                              <p:par>
                                <p:cTn id="21" presetID="1" presetClass="mediacall" presetSubtype="0" fill="hold" nodeType="afterEffect">
                                  <p:stCondLst>
                                    <p:cond delay="0"/>
                                  </p:stCondLst>
                                  <p:childTnLst>
                                    <p:cmd type="call" cmd="playFrom(0.0)">
                                      <p:cBhvr>
                                        <p:cTn id="22" dur="928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3" fill="hold" display="0">
                  <p:stCondLst>
                    <p:cond delay="indefinite"/>
                  </p:stCondLst>
                  <p:endCondLst>
                    <p:cond evt="onNext" delay="0">
                      <p:tgtEl>
                        <p:sldTgt/>
                      </p:tgtEl>
                    </p:cond>
                    <p:cond evt="onPrev" delay="0">
                      <p:tgtEl>
                        <p:sldTgt/>
                      </p:tgtEl>
                    </p:cond>
                  </p:endCondLst>
                </p:cTn>
                <p:tgtEl>
                  <p:spTgt spid="6"/>
                </p:tgtEl>
              </p:cMediaNode>
            </p:video>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4" name="رابط مستقيم 3"/>
          <p:cNvCxnSpPr/>
          <p:nvPr/>
        </p:nvCxnSpPr>
        <p:spPr>
          <a:xfrm>
            <a:off x="3048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رابط مستقيم 4"/>
          <p:cNvCxnSpPr/>
          <p:nvPr/>
        </p:nvCxnSpPr>
        <p:spPr>
          <a:xfrm>
            <a:off x="31242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رابط مستقيم 5"/>
          <p:cNvCxnSpPr/>
          <p:nvPr/>
        </p:nvCxnSpPr>
        <p:spPr>
          <a:xfrm>
            <a:off x="6172200" y="44958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رابط مستقيم 9"/>
          <p:cNvCxnSpPr/>
          <p:nvPr/>
        </p:nvCxnSpPr>
        <p:spPr>
          <a:xfrm>
            <a:off x="2819400" y="4038600"/>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2819400" y="4191000"/>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5638800" y="4038600"/>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5638800" y="4191000"/>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6705600" y="1828800"/>
            <a:ext cx="838200" cy="2667000"/>
          </a:xfrm>
          <a:prstGeom prst="rect">
            <a:avLst/>
          </a:prstGeom>
          <a:solidFill>
            <a:srgbClr val="953F9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5" name="مستطيل 14"/>
          <p:cNvSpPr/>
          <p:nvPr/>
        </p:nvSpPr>
        <p:spPr>
          <a:xfrm>
            <a:off x="4572000" y="3429000"/>
            <a:ext cx="76200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6" name="مستطيل 15"/>
          <p:cNvSpPr/>
          <p:nvPr/>
        </p:nvSpPr>
        <p:spPr>
          <a:xfrm>
            <a:off x="304800" y="3429000"/>
            <a:ext cx="76200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solidFill>
                <a:srgbClr val="FFC000"/>
              </a:solidFill>
            </a:endParaRPr>
          </a:p>
        </p:txBody>
      </p:sp>
      <p:sp>
        <p:nvSpPr>
          <p:cNvPr id="17" name="مستطيل 16"/>
          <p:cNvSpPr/>
          <p:nvPr/>
        </p:nvSpPr>
        <p:spPr>
          <a:xfrm>
            <a:off x="1600200" y="2819400"/>
            <a:ext cx="762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8" name="مستطيل 17"/>
          <p:cNvSpPr/>
          <p:nvPr/>
        </p:nvSpPr>
        <p:spPr>
          <a:xfrm>
            <a:off x="3505200" y="2819400"/>
            <a:ext cx="762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9" name="Rectangle 4"/>
          <p:cNvSpPr>
            <a:spLocks noChangeArrowheads="1"/>
          </p:cNvSpPr>
          <p:nvPr/>
        </p:nvSpPr>
        <p:spPr bwMode="auto">
          <a:xfrm>
            <a:off x="111046" y="4714884"/>
            <a:ext cx="2443138" cy="954107"/>
          </a:xfrm>
          <a:prstGeom prst="rect">
            <a:avLst/>
          </a:prstGeom>
          <a:noFill/>
          <a:ln w="9525">
            <a:noFill/>
            <a:miter lim="800000"/>
            <a:headEnd/>
            <a:tailEnd/>
          </a:ln>
        </p:spPr>
        <p:txBody>
          <a:bodyPr wrap="square" anchor="ctr">
            <a:spAutoFit/>
          </a:bodyPr>
          <a:lstStyle/>
          <a:p>
            <a:r>
              <a:rPr lang="ar-SA" sz="2800" dirty="0">
                <a:solidFill>
                  <a:schemeClr val="accent2">
                    <a:lumMod val="75000"/>
                  </a:schemeClr>
                </a:solidFill>
                <a:cs typeface="PT Bold Heading" pitchFamily="2" charset="-78"/>
              </a:rPr>
              <a:t>الطاقة </a:t>
            </a:r>
            <a:r>
              <a:rPr lang="ar-SA" sz="2800" dirty="0" smtClean="0">
                <a:solidFill>
                  <a:schemeClr val="accent2">
                    <a:lumMod val="75000"/>
                  </a:schemeClr>
                </a:solidFill>
                <a:cs typeface="PT Bold Heading" pitchFamily="2" charset="-78"/>
              </a:rPr>
              <a:t>الابتدائية</a:t>
            </a:r>
            <a:r>
              <a:rPr lang="en-US" sz="1400" dirty="0" smtClean="0">
                <a:solidFill>
                  <a:schemeClr val="accent2">
                    <a:lumMod val="75000"/>
                  </a:schemeClr>
                </a:solidFill>
                <a:cs typeface="PT Bold Heading" pitchFamily="2" charset="-78"/>
              </a:rPr>
              <a:t>  </a:t>
            </a:r>
            <a:r>
              <a:rPr lang="en-US" sz="1400" dirty="0">
                <a:solidFill>
                  <a:schemeClr val="accent2">
                    <a:lumMod val="75000"/>
                  </a:schemeClr>
                </a:solidFill>
                <a:cs typeface="PT Bold Heading" pitchFamily="2" charset="-78"/>
              </a:rPr>
              <a:t>                                                        </a:t>
            </a:r>
            <a:endParaRPr lang="ar-SA" sz="1400" dirty="0">
              <a:solidFill>
                <a:schemeClr val="accent2">
                  <a:lumMod val="75000"/>
                </a:schemeClr>
              </a:solidFill>
              <a:cs typeface="PT Bold Heading" pitchFamily="2" charset="-78"/>
            </a:endParaRPr>
          </a:p>
        </p:txBody>
      </p:sp>
      <p:sp>
        <p:nvSpPr>
          <p:cNvPr id="22" name="مستطيل 21"/>
          <p:cNvSpPr/>
          <p:nvPr/>
        </p:nvSpPr>
        <p:spPr>
          <a:xfrm>
            <a:off x="2071670" y="428604"/>
            <a:ext cx="4227439" cy="923330"/>
          </a:xfrm>
          <a:prstGeom prst="rect">
            <a:avLst/>
          </a:prstGeom>
        </p:spPr>
        <p:txBody>
          <a:bodyPr wrap="none">
            <a:spAutoFit/>
          </a:bodyPr>
          <a:lstStyle/>
          <a:p>
            <a:r>
              <a:rPr lang="ar-SA" sz="5400" dirty="0" smtClean="0">
                <a:solidFill>
                  <a:srgbClr val="7030A0"/>
                </a:solidFill>
                <a:cs typeface="PT Bold Heading" pitchFamily="2" charset="-78"/>
              </a:rPr>
              <a:t>مخطط الطاقــــة</a:t>
            </a:r>
            <a:r>
              <a:rPr lang="en-US" sz="2000" dirty="0" smtClean="0">
                <a:cs typeface="PT Bold Heading" pitchFamily="2" charset="-78"/>
              </a:rPr>
              <a:t> </a:t>
            </a:r>
            <a:endParaRPr lang="ar-SA" sz="5400" dirty="0"/>
          </a:p>
        </p:txBody>
      </p:sp>
      <p:sp>
        <p:nvSpPr>
          <p:cNvPr id="23" name="مستطيل 22"/>
          <p:cNvSpPr/>
          <p:nvPr/>
        </p:nvSpPr>
        <p:spPr>
          <a:xfrm>
            <a:off x="3281815" y="4685388"/>
            <a:ext cx="2145139" cy="523220"/>
          </a:xfrm>
          <a:prstGeom prst="rect">
            <a:avLst/>
          </a:prstGeom>
        </p:spPr>
        <p:txBody>
          <a:bodyPr wrap="none">
            <a:spAutoFit/>
          </a:bodyPr>
          <a:lstStyle/>
          <a:p>
            <a:r>
              <a:rPr lang="ar-SA" sz="2800" dirty="0" smtClean="0">
                <a:solidFill>
                  <a:srgbClr val="00863D"/>
                </a:solidFill>
                <a:cs typeface="PT Bold Heading" pitchFamily="2" charset="-78"/>
              </a:rPr>
              <a:t>الطاقة النهائية</a:t>
            </a:r>
            <a:endParaRPr lang="ar-SA" sz="2800" dirty="0">
              <a:solidFill>
                <a:srgbClr val="00863D"/>
              </a:solidFill>
            </a:endParaRPr>
          </a:p>
        </p:txBody>
      </p:sp>
      <p:sp>
        <p:nvSpPr>
          <p:cNvPr id="24" name="مستطيل 23"/>
          <p:cNvSpPr/>
          <p:nvPr/>
        </p:nvSpPr>
        <p:spPr>
          <a:xfrm>
            <a:off x="6088250" y="4572008"/>
            <a:ext cx="2412840" cy="523220"/>
          </a:xfrm>
          <a:prstGeom prst="rect">
            <a:avLst/>
          </a:prstGeom>
        </p:spPr>
        <p:txBody>
          <a:bodyPr wrap="none">
            <a:spAutoFit/>
          </a:bodyPr>
          <a:lstStyle/>
          <a:p>
            <a:r>
              <a:rPr lang="ar-SA" sz="2800" dirty="0" smtClean="0">
                <a:solidFill>
                  <a:schemeClr val="accent4">
                    <a:lumMod val="75000"/>
                  </a:schemeClr>
                </a:solidFill>
                <a:cs typeface="PT Bold Heading" pitchFamily="2" charset="-78"/>
              </a:rPr>
              <a:t>الطاقة الميكانيكية</a:t>
            </a:r>
            <a:endParaRPr lang="ar-SA" sz="2800" dirty="0">
              <a:solidFill>
                <a:schemeClr val="accent4">
                  <a:lumMod val="75000"/>
                </a:schemeClr>
              </a:solidFil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Horizontal)">
                                      <p:cBhvr>
                                        <p:cTn id="14" dur="500"/>
                                        <p:tgtEl>
                                          <p:spTgt spid="19"/>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 calcmode="lin" valueType="num">
                                      <p:cBhvr>
                                        <p:cTn id="20" dur="500" fill="hold"/>
                                        <p:tgtEl>
                                          <p:spTgt spid="23"/>
                                        </p:tgtEl>
                                        <p:attrNameLst>
                                          <p:attrName>style.rotation</p:attrName>
                                        </p:attrNameLst>
                                      </p:cBhvr>
                                      <p:tavLst>
                                        <p:tav tm="0">
                                          <p:val>
                                            <p:fltVal val="360"/>
                                          </p:val>
                                        </p:tav>
                                        <p:tav tm="100000">
                                          <p:val>
                                            <p:fltVal val="0"/>
                                          </p:val>
                                        </p:tav>
                                      </p:tavLst>
                                    </p:anim>
                                    <p:animEffect transition="in" filter="fade">
                                      <p:cBhvr>
                                        <p:cTn id="21" dur="500"/>
                                        <p:tgtEl>
                                          <p:spTgt spid="23"/>
                                        </p:tgtEl>
                                      </p:cBhvr>
                                    </p:animEffect>
                                  </p:childTnLst>
                                </p:cTn>
                              </p:par>
                            </p:childTnLst>
                          </p:cTn>
                        </p:par>
                        <p:par>
                          <p:cTn id="22" fill="hold">
                            <p:stCondLst>
                              <p:cond delay="1500"/>
                            </p:stCondLst>
                            <p:childTnLst>
                              <p:par>
                                <p:cTn id="23" presetID="34"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from="(-#ppt_w/2)" to="(#ppt_x)" calcmode="lin" valueType="num">
                                      <p:cBhvr>
                                        <p:cTn id="25" dur="600" fill="hold">
                                          <p:stCondLst>
                                            <p:cond delay="0"/>
                                          </p:stCondLst>
                                        </p:cTn>
                                        <p:tgtEl>
                                          <p:spTgt spid="24"/>
                                        </p:tgtEl>
                                        <p:attrNameLst>
                                          <p:attrName>ppt_x</p:attrName>
                                        </p:attrNameLst>
                                      </p:cBhvr>
                                    </p:anim>
                                    <p:anim from="0" to="-1.0" calcmode="lin" valueType="num">
                                      <p:cBhvr>
                                        <p:cTn id="26" dur="200" decel="50000" autoRev="1" fill="hold">
                                          <p:stCondLst>
                                            <p:cond delay="600"/>
                                          </p:stCondLst>
                                        </p:cTn>
                                        <p:tgtEl>
                                          <p:spTgt spid="24"/>
                                        </p:tgtEl>
                                        <p:attrNameLst>
                                          <p:attrName>xshear</p:attrName>
                                        </p:attrNameLst>
                                      </p:cBhvr>
                                    </p:anim>
                                    <p:animScale>
                                      <p:cBhvr>
                                        <p:cTn id="27" dur="200" decel="100000" autoRev="1" fill="hold">
                                          <p:stCondLst>
                                            <p:cond delay="600"/>
                                          </p:stCondLst>
                                        </p:cTn>
                                        <p:tgtEl>
                                          <p:spTgt spid="24"/>
                                        </p:tgtEl>
                                      </p:cBhvr>
                                      <p:from x="100000" y="100000"/>
                                      <p:to x="80000" y="100000"/>
                                    </p:animScale>
                                    <p:anim by="(#ppt_h/3+#ppt_w*0.1)" calcmode="lin" valueType="num">
                                      <p:cBhvr additive="sum">
                                        <p:cTn id="28" dur="200" decel="100000" autoRev="1" fill="hold">
                                          <p:stCondLst>
                                            <p:cond delay="600"/>
                                          </p:stCondLst>
                                        </p:cTn>
                                        <p:tgtEl>
                                          <p:spTgt spid="2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2571736" y="214290"/>
            <a:ext cx="4572085" cy="584775"/>
          </a:xfrm>
          <a:prstGeom prst="rect">
            <a:avLst/>
          </a:prstGeom>
        </p:spPr>
        <p:txBody>
          <a:bodyPr wrap="none">
            <a:spAutoFit/>
          </a:bodyPr>
          <a:lstStyle/>
          <a:p>
            <a:pPr algn="justLow"/>
            <a:r>
              <a:rPr lang="ar-SA" sz="3200" dirty="0" smtClean="0">
                <a:ln>
                  <a:solidFill>
                    <a:schemeClr val="tx1"/>
                  </a:solidFill>
                </a:ln>
                <a:solidFill>
                  <a:schemeClr val="accent6">
                    <a:lumMod val="75000"/>
                  </a:schemeClr>
                </a:solidFill>
                <a:cs typeface="PT Bold Heading" pitchFamily="2" charset="-78"/>
              </a:rPr>
              <a:t>نموذج لنظرية الشغل -الطاقة </a:t>
            </a:r>
            <a:endParaRPr lang="en-US" sz="3200" dirty="0">
              <a:ln>
                <a:solidFill>
                  <a:schemeClr val="tx1"/>
                </a:solidFill>
              </a:ln>
              <a:solidFill>
                <a:schemeClr val="accent6">
                  <a:lumMod val="75000"/>
                </a:schemeClr>
              </a:solidFill>
              <a:cs typeface="PT Bold Heading" pitchFamily="2" charset="-78"/>
            </a:endParaRPr>
          </a:p>
        </p:txBody>
      </p:sp>
      <p:sp>
        <p:nvSpPr>
          <p:cNvPr id="3" name="مربع نص 2"/>
          <p:cNvSpPr txBox="1"/>
          <p:nvPr/>
        </p:nvSpPr>
        <p:spPr>
          <a:xfrm>
            <a:off x="1214414" y="1071546"/>
            <a:ext cx="7500990" cy="1107996"/>
          </a:xfrm>
          <a:prstGeom prst="rect">
            <a:avLst/>
          </a:prstGeom>
          <a:noFill/>
        </p:spPr>
        <p:txBody>
          <a:bodyPr wrap="square" rtlCol="1">
            <a:spAutoFit/>
          </a:bodyPr>
          <a:lstStyle/>
          <a:p>
            <a:pPr algn="justLow"/>
            <a:r>
              <a:rPr lang="ar-SA" sz="2200" dirty="0" smtClean="0">
                <a:cs typeface="PT Bold Heading" pitchFamily="2" charset="-78"/>
              </a:rPr>
              <a:t>   تعلمنا </a:t>
            </a:r>
            <a:r>
              <a:rPr lang="ar-SA" sz="2200" dirty="0">
                <a:cs typeface="PT Bold Heading" pitchFamily="2" charset="-78"/>
              </a:rPr>
              <a:t>سابقاً أنه عندما يبذل شغل على نظام معين تزداد طاقته ، ومن جهة أخرى إذا بذل  النظام شغلاً تقل طاقته .. </a:t>
            </a:r>
          </a:p>
          <a:p>
            <a:pPr algn="justLow"/>
            <a:r>
              <a:rPr lang="ar-SA" sz="2200" dirty="0">
                <a:cs typeface="PT Bold Heading" pitchFamily="2" charset="-78"/>
              </a:rPr>
              <a:t>   تتبع الطاقة يشبه إلى حد كبير تتبع إنفاق المال ..</a:t>
            </a:r>
          </a:p>
        </p:txBody>
      </p:sp>
      <p:sp>
        <p:nvSpPr>
          <p:cNvPr id="4" name="مربع نص 3"/>
          <p:cNvSpPr txBox="1"/>
          <p:nvPr/>
        </p:nvSpPr>
        <p:spPr>
          <a:xfrm>
            <a:off x="7286644" y="2643182"/>
            <a:ext cx="1143008" cy="430887"/>
          </a:xfrm>
          <a:prstGeom prst="rect">
            <a:avLst/>
          </a:prstGeom>
          <a:noFill/>
        </p:spPr>
        <p:txBody>
          <a:bodyPr wrap="square" rtlCol="1">
            <a:spAutoFit/>
          </a:bodyPr>
          <a:lstStyle/>
          <a:p>
            <a:pPr algn="justLow"/>
            <a:r>
              <a:rPr lang="ar-SA" sz="2200" dirty="0" smtClean="0">
                <a:solidFill>
                  <a:schemeClr val="tx2">
                    <a:lumMod val="60000"/>
                    <a:lumOff val="40000"/>
                  </a:schemeClr>
                </a:solidFill>
                <a:cs typeface="PT Bold Heading" pitchFamily="2" charset="-78"/>
              </a:rPr>
              <a:t>مثال :</a:t>
            </a:r>
            <a:endParaRPr lang="ar-SA" sz="2200" dirty="0">
              <a:solidFill>
                <a:schemeClr val="tx2">
                  <a:lumMod val="60000"/>
                  <a:lumOff val="40000"/>
                </a:schemeClr>
              </a:solidFill>
              <a:cs typeface="PT Bold Heading" pitchFamily="2" charset="-78"/>
            </a:endParaRPr>
          </a:p>
        </p:txBody>
      </p:sp>
      <p:sp>
        <p:nvSpPr>
          <p:cNvPr id="6" name="مربع نص 5"/>
          <p:cNvSpPr txBox="1"/>
          <p:nvPr/>
        </p:nvSpPr>
        <p:spPr>
          <a:xfrm>
            <a:off x="5929322" y="3143248"/>
            <a:ext cx="2571768" cy="2816156"/>
          </a:xfrm>
          <a:prstGeom prst="rect">
            <a:avLst/>
          </a:prstGeom>
          <a:noFill/>
        </p:spPr>
        <p:txBody>
          <a:bodyPr wrap="square" rtlCol="1">
            <a:spAutoFit/>
          </a:bodyPr>
          <a:lstStyle/>
          <a:p>
            <a:pPr algn="justLow">
              <a:lnSpc>
                <a:spcPct val="150000"/>
              </a:lnSpc>
            </a:pPr>
            <a:r>
              <a:rPr lang="ar-SA" sz="2400" dirty="0" smtClean="0">
                <a:cs typeface="PT Bold Heading" pitchFamily="2" charset="-78"/>
              </a:rPr>
              <a:t>عندما تكسب مالاً يزيد مقدار المال لديك (</a:t>
            </a:r>
            <a:r>
              <a:rPr lang="en-US" sz="2400" dirty="0" smtClean="0">
                <a:cs typeface="PT Bold Heading" pitchFamily="2" charset="-78"/>
              </a:rPr>
              <a:t>a</a:t>
            </a:r>
            <a:r>
              <a:rPr lang="ar-SA" sz="2400" dirty="0" smtClean="0">
                <a:cs typeface="PT Bold Heading" pitchFamily="2" charset="-78"/>
              </a:rPr>
              <a:t>) ، وعندما تصرف المال يقل مقداره لديك (</a:t>
            </a:r>
            <a:r>
              <a:rPr lang="en-US" sz="2400" dirty="0" smtClean="0">
                <a:cs typeface="PT Bold Heading" pitchFamily="2" charset="-78"/>
              </a:rPr>
              <a:t>b</a:t>
            </a:r>
            <a:r>
              <a:rPr lang="ar-SA" sz="2400" dirty="0" smtClean="0">
                <a:cs typeface="PT Bold Heading" pitchFamily="2" charset="-78"/>
              </a:rPr>
              <a:t>) .</a:t>
            </a:r>
            <a:endParaRPr lang="ar-SA" sz="2400" dirty="0">
              <a:cs typeface="PT Bold Heading" pitchFamily="2" charset="-78"/>
            </a:endParaRPr>
          </a:p>
        </p:txBody>
      </p:sp>
      <p:grpSp>
        <p:nvGrpSpPr>
          <p:cNvPr id="9" name="مجموعة 8"/>
          <p:cNvGrpSpPr/>
          <p:nvPr/>
        </p:nvGrpSpPr>
        <p:grpSpPr>
          <a:xfrm>
            <a:off x="2428860" y="2643182"/>
            <a:ext cx="3286148" cy="3726257"/>
            <a:chOff x="1071538" y="2643182"/>
            <a:chExt cx="3286148" cy="3726257"/>
          </a:xfrm>
        </p:grpSpPr>
        <p:pic>
          <p:nvPicPr>
            <p:cNvPr id="5" name="Picture 3"/>
            <p:cNvPicPr>
              <a:picLocks noChangeAspect="1" noChangeArrowheads="1"/>
            </p:cNvPicPr>
            <p:nvPr/>
          </p:nvPicPr>
          <p:blipFill>
            <a:blip r:embed="rId3"/>
            <a:srcRect/>
            <a:stretch>
              <a:fillRect/>
            </a:stretch>
          </p:blipFill>
          <p:spPr bwMode="auto">
            <a:xfrm>
              <a:off x="1071538" y="2643182"/>
              <a:ext cx="3286148" cy="3726257"/>
            </a:xfrm>
            <a:prstGeom prst="rect">
              <a:avLst/>
            </a:prstGeom>
            <a:noFill/>
            <a:ln w="9525">
              <a:noFill/>
              <a:miter lim="800000"/>
              <a:headEnd/>
              <a:tailEnd/>
            </a:ln>
            <a:effectLst/>
          </p:spPr>
        </p:pic>
        <p:sp>
          <p:nvSpPr>
            <p:cNvPr id="7" name="مستطيل 6"/>
            <p:cNvSpPr/>
            <p:nvPr/>
          </p:nvSpPr>
          <p:spPr>
            <a:xfrm>
              <a:off x="2357422" y="3071810"/>
              <a:ext cx="642942" cy="285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900" dirty="0" smtClean="0">
                  <a:cs typeface="PT Bold Heading" pitchFamily="2" charset="-78"/>
                </a:rPr>
                <a:t>تدفق مالي</a:t>
              </a:r>
              <a:endParaRPr lang="ar-SA" sz="900" dirty="0">
                <a:cs typeface="PT Bold Heading" pitchFamily="2" charset="-78"/>
              </a:endParaRPr>
            </a:p>
          </p:txBody>
        </p:sp>
        <p:sp>
          <p:nvSpPr>
            <p:cNvPr id="8" name="مستطيل 7"/>
            <p:cNvSpPr/>
            <p:nvPr/>
          </p:nvSpPr>
          <p:spPr>
            <a:xfrm>
              <a:off x="2357422" y="4786322"/>
              <a:ext cx="642942" cy="285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900" dirty="0" smtClean="0">
                  <a:cs typeface="PT Bold Heading" pitchFamily="2" charset="-78"/>
                </a:rPr>
                <a:t>تدفق مالي</a:t>
              </a:r>
              <a:endParaRPr lang="ar-SA" sz="900" dirty="0">
                <a:cs typeface="PT Bold Heading" pitchFamily="2" charset="-78"/>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315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5150"/>
                            </p:stCondLst>
                            <p:childTnLst>
                              <p:par>
                                <p:cTn id="22" presetID="17" presetClass="entr" presetSubtype="10" fill="hold" grpId="0" nodeType="after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par>
                                <p:cTn id="26" presetID="49" presetClass="entr" presetSubtype="0" decel="10000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ربع نص 2"/>
          <p:cNvSpPr txBox="1"/>
          <p:nvPr/>
        </p:nvSpPr>
        <p:spPr>
          <a:xfrm>
            <a:off x="4829180" y="157138"/>
            <a:ext cx="3357586" cy="646331"/>
          </a:xfrm>
          <a:prstGeom prst="rect">
            <a:avLst/>
          </a:prstGeom>
          <a:noFill/>
        </p:spPr>
        <p:txBody>
          <a:bodyPr wrap="square" rtlCol="1">
            <a:spAutoFit/>
          </a:bodyPr>
          <a:lstStyle/>
          <a:p>
            <a:pPr algn="ctr"/>
            <a:r>
              <a:rPr lang="ar-SA" sz="3600" dirty="0" smtClean="0">
                <a:solidFill>
                  <a:schemeClr val="accent4">
                    <a:lumMod val="50000"/>
                  </a:schemeClr>
                </a:solidFill>
                <a:cs typeface="PT Bold Heading" pitchFamily="2" charset="-78"/>
              </a:rPr>
              <a:t>تحليل التصادمات</a:t>
            </a:r>
            <a:endParaRPr lang="ar-SA" sz="3600" dirty="0">
              <a:solidFill>
                <a:schemeClr val="accent4">
                  <a:lumMod val="50000"/>
                </a:schemeClr>
              </a:solidFill>
              <a:cs typeface="PT Bold Heading" pitchFamily="2" charset="-78"/>
            </a:endParaRPr>
          </a:p>
        </p:txBody>
      </p:sp>
      <p:sp>
        <p:nvSpPr>
          <p:cNvPr id="4" name="مربع نص 3"/>
          <p:cNvSpPr txBox="1"/>
          <p:nvPr/>
        </p:nvSpPr>
        <p:spPr>
          <a:xfrm>
            <a:off x="4429124" y="2857496"/>
            <a:ext cx="4143404" cy="3170099"/>
          </a:xfrm>
          <a:prstGeom prst="rect">
            <a:avLst/>
          </a:prstGeom>
          <a:noFill/>
        </p:spPr>
        <p:txBody>
          <a:bodyPr wrap="square" rtlCol="1">
            <a:spAutoFit/>
          </a:bodyPr>
          <a:lstStyle/>
          <a:p>
            <a:pPr algn="justLow"/>
            <a:r>
              <a:rPr lang="ar-SA" sz="2000" dirty="0">
                <a:cs typeface="PT Bold Heading" pitchFamily="2" charset="-78"/>
              </a:rPr>
              <a:t>يوضح الشكل المقابل مثالا على التـصادم فـي </a:t>
            </a:r>
            <a:r>
              <a:rPr lang="ar-SA" sz="2000" dirty="0" smtClean="0">
                <a:cs typeface="PT Bold Heading" pitchFamily="2" charset="-78"/>
              </a:rPr>
              <a:t>بعـد واحد</a:t>
            </a:r>
            <a:r>
              <a:rPr lang="ar-SA" sz="2000" dirty="0">
                <a:cs typeface="PT Bold Heading" pitchFamily="2" charset="-78"/>
              </a:rPr>
              <a:t>، ففي مرحلة ما قبـل التـصادم </a:t>
            </a:r>
            <a:r>
              <a:rPr lang="ar-SA" sz="2000" dirty="0" smtClean="0">
                <a:cs typeface="PT Bold Heading" pitchFamily="2" charset="-78"/>
              </a:rPr>
              <a:t>كانـت العـربتين تنطلقان </a:t>
            </a:r>
            <a:r>
              <a:rPr lang="ar-SA" sz="2000" dirty="0">
                <a:cs typeface="PT Bold Heading" pitchFamily="2" charset="-78"/>
              </a:rPr>
              <a:t>مقتربتين من بعضهما البعض بسرعة، </a:t>
            </a:r>
            <a:r>
              <a:rPr lang="ar-SA" sz="2000" dirty="0" smtClean="0">
                <a:cs typeface="PT Bold Heading" pitchFamily="2" charset="-78"/>
              </a:rPr>
              <a:t>إلى أن </a:t>
            </a:r>
            <a:r>
              <a:rPr lang="ar-SA" sz="2000" dirty="0">
                <a:cs typeface="PT Bold Heading" pitchFamily="2" charset="-78"/>
              </a:rPr>
              <a:t>اصطدما معا </a:t>
            </a:r>
            <a:r>
              <a:rPr lang="ar-SA" sz="2000" dirty="0" err="1">
                <a:cs typeface="PT Bold Heading" pitchFamily="2" charset="-78"/>
              </a:rPr>
              <a:t>ً</a:t>
            </a:r>
            <a:r>
              <a:rPr lang="ar-SA" sz="2000" dirty="0">
                <a:cs typeface="PT Bold Heading" pitchFamily="2" charset="-78"/>
              </a:rPr>
              <a:t> من في الحالة الثانيـة فـي </a:t>
            </a:r>
            <a:r>
              <a:rPr lang="ar-SA" sz="2000" dirty="0" smtClean="0">
                <a:cs typeface="PT Bold Heading" pitchFamily="2" charset="-78"/>
              </a:rPr>
              <a:t>الـشكل التوضـيحي</a:t>
            </a:r>
            <a:r>
              <a:rPr lang="ar-SA" sz="2000" dirty="0">
                <a:cs typeface="PT Bold Heading" pitchFamily="2" charset="-78"/>
              </a:rPr>
              <a:t>. وفـي حالـة بعـد التـصادم </a:t>
            </a:r>
            <a:r>
              <a:rPr lang="ar-SA" sz="2000" dirty="0" smtClean="0">
                <a:cs typeface="PT Bold Heading" pitchFamily="2" charset="-78"/>
              </a:rPr>
              <a:t>أصبح اتجـاه العربتين </a:t>
            </a:r>
            <a:r>
              <a:rPr lang="ar-SA" sz="2000" dirty="0">
                <a:cs typeface="PT Bold Heading" pitchFamily="2" charset="-78"/>
              </a:rPr>
              <a:t>مبتعدتين عن بعضهما البعض. واتجاه </a:t>
            </a:r>
            <a:r>
              <a:rPr lang="ar-SA" sz="2000" dirty="0" smtClean="0">
                <a:cs typeface="PT Bold Heading" pitchFamily="2" charset="-78"/>
              </a:rPr>
              <a:t>حركة كل </a:t>
            </a:r>
            <a:r>
              <a:rPr lang="ar-SA" sz="2000" dirty="0">
                <a:cs typeface="PT Bold Heading" pitchFamily="2" charset="-78"/>
              </a:rPr>
              <a:t>عربة بعـد التـصادم </a:t>
            </a:r>
            <a:r>
              <a:rPr lang="ar-SA" sz="2000" dirty="0" smtClean="0">
                <a:cs typeface="PT Bold Heading" pitchFamily="2" charset="-78"/>
              </a:rPr>
              <a:t>أصـبح </a:t>
            </a:r>
            <a:r>
              <a:rPr lang="ar-SA" sz="2000" dirty="0">
                <a:cs typeface="PT Bold Heading" pitchFamily="2" charset="-78"/>
              </a:rPr>
              <a:t>عكـس اتجـاه </a:t>
            </a:r>
            <a:r>
              <a:rPr lang="ar-SA" sz="2000" dirty="0" smtClean="0">
                <a:cs typeface="PT Bold Heading" pitchFamily="2" charset="-78"/>
              </a:rPr>
              <a:t>الحركـة قبل التصادم .</a:t>
            </a:r>
          </a:p>
        </p:txBody>
      </p:sp>
      <p:pic>
        <p:nvPicPr>
          <p:cNvPr id="5" name="Picture 2"/>
          <p:cNvPicPr>
            <a:picLocks noChangeAspect="1" noChangeArrowheads="1"/>
          </p:cNvPicPr>
          <p:nvPr/>
        </p:nvPicPr>
        <p:blipFill>
          <a:blip r:embed="rId3"/>
          <a:srcRect/>
          <a:stretch>
            <a:fillRect/>
          </a:stretch>
        </p:blipFill>
        <p:spPr bwMode="auto">
          <a:xfrm>
            <a:off x="285720" y="500042"/>
            <a:ext cx="3857652" cy="5638800"/>
          </a:xfrm>
          <a:prstGeom prst="rect">
            <a:avLst/>
          </a:prstGeom>
          <a:noFill/>
          <a:ln w="9525">
            <a:solidFill>
              <a:schemeClr val="tx2">
                <a:lumMod val="75000"/>
              </a:schemeClr>
            </a:solidFill>
            <a:miter lim="800000"/>
            <a:headEnd/>
            <a:tailEnd/>
          </a:ln>
        </p:spPr>
      </p:pic>
      <p:sp>
        <p:nvSpPr>
          <p:cNvPr id="6" name="مربع نص 5"/>
          <p:cNvSpPr txBox="1"/>
          <p:nvPr/>
        </p:nvSpPr>
        <p:spPr>
          <a:xfrm>
            <a:off x="4572000" y="928670"/>
            <a:ext cx="3929090" cy="1631216"/>
          </a:xfrm>
          <a:prstGeom prst="rect">
            <a:avLst/>
          </a:prstGeom>
          <a:noFill/>
        </p:spPr>
        <p:txBody>
          <a:bodyPr wrap="square" rtlCol="1">
            <a:spAutoFit/>
          </a:bodyPr>
          <a:lstStyle/>
          <a:p>
            <a:pPr algn="justLow"/>
            <a:r>
              <a:rPr lang="ar-SA" sz="2000" dirty="0" smtClean="0">
                <a:solidFill>
                  <a:srgbClr val="C00000"/>
                </a:solidFill>
                <a:cs typeface="PT Bold Heading" pitchFamily="2" charset="-78"/>
              </a:rPr>
              <a:t>التصادم : </a:t>
            </a:r>
            <a:r>
              <a:rPr lang="ar-SA" sz="2000" dirty="0">
                <a:cs typeface="PT Bold Heading" pitchFamily="2" charset="-78"/>
              </a:rPr>
              <a:t>هو تأثير متبادل بين جسمين أو </a:t>
            </a:r>
            <a:r>
              <a:rPr lang="ar-SA" sz="2000" dirty="0" smtClean="0">
                <a:cs typeface="PT Bold Heading" pitchFamily="2" charset="-78"/>
              </a:rPr>
              <a:t>أكثر</a:t>
            </a:r>
            <a:r>
              <a:rPr lang="ar-SA" sz="2000" dirty="0">
                <a:cs typeface="PT Bold Heading" pitchFamily="2" charset="-78"/>
              </a:rPr>
              <a:t>، يحـدث التـصادم عنـدما يكـون جـسم </a:t>
            </a:r>
            <a:r>
              <a:rPr lang="ar-SA" sz="2000" dirty="0" smtClean="0">
                <a:cs typeface="PT Bold Heading" pitchFamily="2" charset="-78"/>
              </a:rPr>
              <a:t>واحـد على </a:t>
            </a:r>
            <a:r>
              <a:rPr lang="ar-SA" sz="2000" dirty="0">
                <a:cs typeface="PT Bold Heading" pitchFamily="2" charset="-78"/>
              </a:rPr>
              <a:t>الأقل متحرك ويستمر التأثير المتبادل الناتج عن التصادم لفترة محدودة من </a:t>
            </a:r>
            <a:r>
              <a:rPr lang="ar-SA" sz="2000" dirty="0" smtClean="0">
                <a:cs typeface="PT Bold Heading" pitchFamily="2" charset="-78"/>
              </a:rPr>
              <a:t>الزمن .</a:t>
            </a:r>
            <a:endParaRPr lang="ar-SA" sz="2000" dirty="0">
              <a:cs typeface="PT Bold Heading"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par>
                          <p:cTn id="19" fill="hold">
                            <p:stCondLst>
                              <p:cond delay="4400"/>
                            </p:stCondLst>
                            <p:childTnLst>
                              <p:par>
                                <p:cTn id="20" presetID="39" presetClass="entr" presetSubtype="0" accel="100000" fill="hold" grpId="0" nodeType="afterEffect">
                                  <p:stCondLst>
                                    <p:cond delay="0"/>
                                  </p:stCondLst>
                                  <p:iterate type="wd">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childTnLst>
                                </p:cTn>
                              </p:par>
                              <p:par>
                                <p:cTn id="26" presetID="25"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304800" y="1524000"/>
            <a:ext cx="8305800" cy="990600"/>
          </a:xfrm>
          <a:prstGeom prst="rect">
            <a:avLst/>
          </a:prstGeom>
          <a:noFill/>
          <a:ln w="9525">
            <a:noFill/>
            <a:miter lim="800000"/>
            <a:headEnd/>
            <a:tailEnd/>
          </a:ln>
        </p:spPr>
      </p:pic>
      <p:pic>
        <p:nvPicPr>
          <p:cNvPr id="70660" name="Picture 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0" y="3705244"/>
            <a:ext cx="8763000" cy="2438400"/>
          </a:xfrm>
          <a:prstGeom prst="rect">
            <a:avLst/>
          </a:prstGeom>
          <a:noFill/>
          <a:ln w="9525">
            <a:noFill/>
            <a:miter lim="800000"/>
            <a:headEnd/>
            <a:tailEnd/>
          </a:ln>
        </p:spPr>
      </p:pic>
      <p:sp>
        <p:nvSpPr>
          <p:cNvPr id="5" name="Rectangle 4">
            <a:hlinkClick r:id="rId5" action="ppaction://hlinkfile"/>
          </p:cNvPr>
          <p:cNvSpPr>
            <a:spLocks noChangeArrowheads="1"/>
          </p:cNvSpPr>
          <p:nvPr/>
        </p:nvSpPr>
        <p:spPr bwMode="auto">
          <a:xfrm>
            <a:off x="161956" y="152400"/>
            <a:ext cx="8839200" cy="892552"/>
          </a:xfrm>
          <a:prstGeom prst="rect">
            <a:avLst/>
          </a:prstGeom>
          <a:noFill/>
          <a:ln w="9525">
            <a:noFill/>
            <a:miter lim="800000"/>
            <a:headEnd/>
            <a:tailEnd/>
          </a:ln>
        </p:spPr>
        <p:txBody>
          <a:bodyPr anchor="ctr">
            <a:spAutoFit/>
          </a:bodyPr>
          <a:lstStyle/>
          <a:p>
            <a:pPr algn="ctr"/>
            <a:r>
              <a:rPr lang="ar-SA" sz="3600" b="1" dirty="0">
                <a:ln w="19050">
                  <a:solidFill>
                    <a:srgbClr val="632523"/>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دراسة ثلاث أنواع مختلفة من التصادمات</a:t>
            </a:r>
            <a:endParaRPr lang="en-US" sz="3600" b="1" dirty="0">
              <a:ln w="19050">
                <a:solidFill>
                  <a:srgbClr val="632523"/>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endParaRPr>
          </a:p>
          <a:p>
            <a:pPr algn="ctr" rtl="0" eaLnBrk="0" hangingPunct="0"/>
            <a:r>
              <a:rPr lang="en-US" sz="1600" b="1" dirty="0">
                <a:ln w="19050">
                  <a:solidFill>
                    <a:srgbClr val="632523"/>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rPr>
              <a:t>                                                          </a:t>
            </a:r>
            <a:endParaRPr lang="ar-SA" sz="1600" b="1" dirty="0">
              <a:ln w="19050">
                <a:solidFill>
                  <a:srgbClr val="632523"/>
                </a:solidFill>
                <a:prstDash val="solid"/>
              </a:ln>
              <a:solidFill>
                <a:schemeClr val="accent3">
                  <a:lumMod val="60000"/>
                  <a:lumOff val="40000"/>
                </a:schemeClr>
              </a:solidFill>
              <a:effectLst>
                <a:outerShdw blurRad="41275" dist="20320" dir="1800000" algn="tl" rotWithShape="0">
                  <a:srgbClr val="000000">
                    <a:alpha val="40000"/>
                  </a:srgbClr>
                </a:outerShdw>
              </a:effectLst>
              <a:cs typeface="PT Bold Heading" pitchFamily="2" charset="-78"/>
            </a:endParaRPr>
          </a:p>
        </p:txBody>
      </p:sp>
      <p:cxnSp>
        <p:nvCxnSpPr>
          <p:cNvPr id="7" name="رابط كسهم مستقيم 6"/>
          <p:cNvCxnSpPr/>
          <p:nvPr/>
        </p:nvCxnSpPr>
        <p:spPr>
          <a:xfrm>
            <a:off x="381000" y="2895600"/>
            <a:ext cx="1219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7162800" y="2819400"/>
            <a:ext cx="16002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a:off x="457200" y="4648200"/>
            <a:ext cx="13716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685800" y="6553200"/>
            <a:ext cx="13716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7162800" y="4648200"/>
            <a:ext cx="13716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a:off x="6096000" y="6429396"/>
            <a:ext cx="13716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flipH="1">
            <a:off x="5410200" y="2895600"/>
            <a:ext cx="6096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4"/>
          <p:cNvSpPr>
            <a:spLocks noChangeArrowheads="1"/>
          </p:cNvSpPr>
          <p:nvPr/>
        </p:nvSpPr>
        <p:spPr bwMode="auto">
          <a:xfrm>
            <a:off x="500034" y="838200"/>
            <a:ext cx="1319234" cy="1415772"/>
          </a:xfrm>
          <a:prstGeom prst="rect">
            <a:avLst/>
          </a:prstGeom>
          <a:noFill/>
          <a:ln w="9525">
            <a:noFill/>
            <a:miter lim="800000"/>
            <a:headEnd/>
            <a:tailEnd/>
          </a:ln>
        </p:spPr>
        <p:txBody>
          <a:bodyPr wrap="square" anchor="ctr">
            <a:spAutoFit/>
          </a:bodyPr>
          <a:lstStyle/>
          <a:p>
            <a:pPr>
              <a:defRPr/>
            </a:pPr>
            <a:r>
              <a:rPr lang="ar-SA" sz="3200" dirty="0">
                <a:solidFill>
                  <a:srgbClr val="C00000"/>
                </a:solidFill>
                <a:cs typeface="PT Bold Heading" pitchFamily="2" charset="-78"/>
              </a:rPr>
              <a:t>بداية</a:t>
            </a:r>
            <a:endParaRPr lang="en-US" sz="3200" dirty="0">
              <a:solidFill>
                <a:srgbClr val="C00000"/>
              </a:solidFill>
              <a:cs typeface="PT Bold Heading" pitchFamily="2" charset="-78"/>
            </a:endParaRPr>
          </a:p>
          <a:p>
            <a:pPr rtl="0" eaLnBrk="0" hangingPunct="0">
              <a:defRPr/>
            </a:pPr>
            <a:r>
              <a:rPr lang="en-US" dirty="0">
                <a:solidFill>
                  <a:srgbClr val="C00000"/>
                </a:solidFill>
                <a:cs typeface="PT Bold Heading" pitchFamily="2" charset="-78"/>
              </a:rPr>
              <a:t>                                                          </a:t>
            </a:r>
            <a:endParaRPr lang="ar-SA" dirty="0">
              <a:solidFill>
                <a:srgbClr val="C00000"/>
              </a:solidFill>
              <a:cs typeface="PT Bold Heading" pitchFamily="2" charset="-78"/>
            </a:endParaRPr>
          </a:p>
        </p:txBody>
      </p:sp>
      <p:sp>
        <p:nvSpPr>
          <p:cNvPr id="23" name="Rectangle 4"/>
          <p:cNvSpPr>
            <a:spLocks noChangeArrowheads="1"/>
          </p:cNvSpPr>
          <p:nvPr/>
        </p:nvSpPr>
        <p:spPr bwMode="auto">
          <a:xfrm>
            <a:off x="7162840" y="785794"/>
            <a:ext cx="1266812" cy="1415772"/>
          </a:xfrm>
          <a:prstGeom prst="rect">
            <a:avLst/>
          </a:prstGeom>
          <a:noFill/>
          <a:ln w="9525">
            <a:noFill/>
            <a:miter lim="800000"/>
            <a:headEnd/>
            <a:tailEnd/>
          </a:ln>
        </p:spPr>
        <p:txBody>
          <a:bodyPr wrap="square" anchor="ctr">
            <a:spAutoFit/>
          </a:bodyPr>
          <a:lstStyle/>
          <a:p>
            <a:pPr>
              <a:defRPr/>
            </a:pPr>
            <a:r>
              <a:rPr lang="ar-SA" sz="3200" dirty="0">
                <a:solidFill>
                  <a:srgbClr val="C00000"/>
                </a:solidFill>
                <a:cs typeface="PT Bold Heading" pitchFamily="2" charset="-78"/>
              </a:rPr>
              <a:t>نهاية</a:t>
            </a:r>
            <a:endParaRPr lang="en-US" sz="3200" dirty="0">
              <a:solidFill>
                <a:srgbClr val="C00000"/>
              </a:solidFill>
              <a:cs typeface="PT Bold Heading" pitchFamily="2" charset="-78"/>
            </a:endParaRPr>
          </a:p>
          <a:p>
            <a:pPr rtl="0" eaLnBrk="0" hangingPunct="0">
              <a:defRPr/>
            </a:pPr>
            <a:r>
              <a:rPr lang="en-US" dirty="0">
                <a:solidFill>
                  <a:srgbClr val="C00000"/>
                </a:solidFill>
                <a:cs typeface="PT Bold Heading" pitchFamily="2" charset="-78"/>
              </a:rPr>
              <a:t>                                                          </a:t>
            </a:r>
            <a:endParaRPr lang="ar-SA" dirty="0">
              <a:solidFill>
                <a:srgbClr val="C00000"/>
              </a:solidFill>
              <a:cs typeface="PT Bold Heading" pitchFamily="2" charset="-78"/>
            </a:endParaRPr>
          </a:p>
        </p:txBody>
      </p:sp>
      <p:sp>
        <p:nvSpPr>
          <p:cNvPr id="24" name="Rectangle 4"/>
          <p:cNvSpPr>
            <a:spLocks noChangeArrowheads="1"/>
          </p:cNvSpPr>
          <p:nvPr/>
        </p:nvSpPr>
        <p:spPr bwMode="auto">
          <a:xfrm>
            <a:off x="1828808" y="914400"/>
            <a:ext cx="3886200" cy="892552"/>
          </a:xfrm>
          <a:prstGeom prst="rect">
            <a:avLst/>
          </a:prstGeom>
          <a:noFill/>
          <a:ln w="9525">
            <a:noFill/>
            <a:miter lim="800000"/>
            <a:headEnd/>
            <a:tailEnd/>
          </a:ln>
        </p:spPr>
        <p:txBody>
          <a:bodyPr anchor="ctr">
            <a:spAutoFit/>
          </a:bodyPr>
          <a:lstStyle/>
          <a:p>
            <a:pPr>
              <a:defRPr/>
            </a:pPr>
            <a:r>
              <a:rPr lang="ar-SA" sz="3200" dirty="0">
                <a:solidFill>
                  <a:schemeClr val="tx1">
                    <a:lumMod val="95000"/>
                    <a:lumOff val="5000"/>
                  </a:schemeClr>
                </a:solidFill>
                <a:cs typeface="PT Bold Heading" pitchFamily="2" charset="-78"/>
              </a:rPr>
              <a:t>الحالة الأولى</a:t>
            </a:r>
            <a:endParaRPr lang="en-US" sz="3200" dirty="0">
              <a:solidFill>
                <a:schemeClr val="tx1">
                  <a:lumMod val="95000"/>
                  <a:lumOff val="5000"/>
                </a:schemeClr>
              </a:solidFill>
              <a:cs typeface="PT Bold Heading" pitchFamily="2" charset="-78"/>
            </a:endParaRPr>
          </a:p>
          <a:p>
            <a:pPr rtl="0" eaLnBrk="0" hangingPunct="0">
              <a:defRPr/>
            </a:pPr>
            <a:r>
              <a:rPr lang="en-US" dirty="0">
                <a:cs typeface="PT Bold Heading" pitchFamily="2" charset="-78"/>
              </a:rPr>
              <a:t>                                                          </a:t>
            </a:r>
            <a:endParaRPr lang="ar-SA" dirty="0">
              <a:cs typeface="PT Bold Heading" pitchFamily="2" charset="-78"/>
            </a:endParaRPr>
          </a:p>
        </p:txBody>
      </p:sp>
      <p:sp>
        <p:nvSpPr>
          <p:cNvPr id="25" name="Rectangle 4"/>
          <p:cNvSpPr>
            <a:spLocks noChangeArrowheads="1"/>
          </p:cNvSpPr>
          <p:nvPr/>
        </p:nvSpPr>
        <p:spPr bwMode="auto">
          <a:xfrm>
            <a:off x="1828808" y="3033720"/>
            <a:ext cx="3886200" cy="892552"/>
          </a:xfrm>
          <a:prstGeom prst="rect">
            <a:avLst/>
          </a:prstGeom>
          <a:noFill/>
          <a:ln w="9525">
            <a:noFill/>
            <a:miter lim="800000"/>
            <a:headEnd/>
            <a:tailEnd/>
          </a:ln>
        </p:spPr>
        <p:txBody>
          <a:bodyPr anchor="ctr">
            <a:spAutoFit/>
          </a:bodyPr>
          <a:lstStyle/>
          <a:p>
            <a:pPr>
              <a:defRPr/>
            </a:pPr>
            <a:r>
              <a:rPr lang="ar-SA" sz="3200" dirty="0">
                <a:solidFill>
                  <a:schemeClr val="tx1">
                    <a:lumMod val="95000"/>
                    <a:lumOff val="5000"/>
                  </a:schemeClr>
                </a:solidFill>
                <a:cs typeface="PT Bold Heading" pitchFamily="2" charset="-78"/>
              </a:rPr>
              <a:t>الحالة الثانية</a:t>
            </a:r>
            <a:endParaRPr lang="en-US" sz="3200" dirty="0">
              <a:solidFill>
                <a:schemeClr val="tx1">
                  <a:lumMod val="95000"/>
                  <a:lumOff val="5000"/>
                </a:schemeClr>
              </a:solidFill>
              <a:cs typeface="PT Bold Heading" pitchFamily="2" charset="-78"/>
            </a:endParaRPr>
          </a:p>
          <a:p>
            <a:pPr rtl="0" eaLnBrk="0" hangingPunct="0">
              <a:defRPr/>
            </a:pPr>
            <a:r>
              <a:rPr lang="en-US" dirty="0">
                <a:cs typeface="PT Bold Heading" pitchFamily="2" charset="-78"/>
              </a:rPr>
              <a:t>                                                          </a:t>
            </a:r>
            <a:endParaRPr lang="ar-SA" dirty="0">
              <a:cs typeface="PT Bold Heading" pitchFamily="2" charset="-78"/>
            </a:endParaRPr>
          </a:p>
        </p:txBody>
      </p:sp>
      <p:sp>
        <p:nvSpPr>
          <p:cNvPr id="26" name="Rectangle 4"/>
          <p:cNvSpPr>
            <a:spLocks noChangeArrowheads="1"/>
          </p:cNvSpPr>
          <p:nvPr/>
        </p:nvSpPr>
        <p:spPr bwMode="auto">
          <a:xfrm>
            <a:off x="1785918" y="4929198"/>
            <a:ext cx="3886200" cy="892552"/>
          </a:xfrm>
          <a:prstGeom prst="rect">
            <a:avLst/>
          </a:prstGeom>
          <a:noFill/>
          <a:ln w="9525">
            <a:noFill/>
            <a:miter lim="800000"/>
            <a:headEnd/>
            <a:tailEnd/>
          </a:ln>
        </p:spPr>
        <p:txBody>
          <a:bodyPr anchor="ctr">
            <a:spAutoFit/>
          </a:bodyPr>
          <a:lstStyle/>
          <a:p>
            <a:pPr>
              <a:defRPr/>
            </a:pPr>
            <a:r>
              <a:rPr lang="ar-SA" sz="3200" dirty="0">
                <a:solidFill>
                  <a:schemeClr val="tx1">
                    <a:lumMod val="95000"/>
                    <a:lumOff val="5000"/>
                  </a:schemeClr>
                </a:solidFill>
                <a:cs typeface="PT Bold Heading" pitchFamily="2" charset="-78"/>
              </a:rPr>
              <a:t>الحالة الثالثة</a:t>
            </a:r>
            <a:endParaRPr lang="en-US" sz="3200" dirty="0">
              <a:solidFill>
                <a:schemeClr val="tx1">
                  <a:lumMod val="95000"/>
                  <a:lumOff val="5000"/>
                </a:schemeClr>
              </a:solidFill>
              <a:cs typeface="PT Bold Heading" pitchFamily="2" charset="-78"/>
            </a:endParaRPr>
          </a:p>
          <a:p>
            <a:pPr rtl="0" eaLnBrk="0" hangingPunct="0">
              <a:defRPr/>
            </a:pPr>
            <a:r>
              <a:rPr lang="en-US" dirty="0">
                <a:cs typeface="PT Bold Heading" pitchFamily="2" charset="-78"/>
              </a:rPr>
              <a:t>                                                          </a:t>
            </a:r>
            <a:endParaRPr lang="ar-SA" dirty="0">
              <a:cs typeface="PT Bold Heading" pitchFamily="2" charset="-78"/>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Horizontal)">
                                      <p:cBhvr>
                                        <p:cTn id="11" dur="1000"/>
                                        <p:tgtEl>
                                          <p:spTgt spid="22"/>
                                        </p:tgtEl>
                                      </p:cBhvr>
                                    </p:animEffect>
                                  </p:childTnLst>
                                </p:cTn>
                              </p:par>
                            </p:childTnLst>
                          </p:cTn>
                        </p:par>
                        <p:par>
                          <p:cTn id="12" fill="hold">
                            <p:stCondLst>
                              <p:cond delay="2000"/>
                            </p:stCondLst>
                            <p:childTnLst>
                              <p:par>
                                <p:cTn id="13" presetID="16" presetClass="entr" presetSubtype="26"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Horizontal)">
                                      <p:cBhvr>
                                        <p:cTn id="15" dur="1000"/>
                                        <p:tgtEl>
                                          <p:spTgt spid="23"/>
                                        </p:tgtEl>
                                      </p:cBhvr>
                                    </p:animEffect>
                                  </p:childTnLst>
                                </p:cTn>
                              </p:par>
                            </p:childTnLst>
                          </p:cTn>
                        </p:par>
                        <p:par>
                          <p:cTn id="16" fill="hold">
                            <p:stCondLst>
                              <p:cond delay="3000"/>
                            </p:stCondLst>
                            <p:childTnLst>
                              <p:par>
                                <p:cTn id="17" presetID="16" presetClass="entr" presetSubtype="2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Horizontal)">
                                      <p:cBhvr>
                                        <p:cTn id="19" dur="1000"/>
                                        <p:tgtEl>
                                          <p:spTgt spid="24"/>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70658"/>
                                        </p:tgtEl>
                                        <p:attrNameLst>
                                          <p:attrName>style.visibility</p:attrName>
                                        </p:attrNameLst>
                                      </p:cBhvr>
                                      <p:to>
                                        <p:strVal val="visible"/>
                                      </p:to>
                                    </p:set>
                                    <p:animEffect transition="in" filter="diamond(in)">
                                      <p:cBhvr>
                                        <p:cTn id="23" dur="1000"/>
                                        <p:tgtEl>
                                          <p:spTgt spid="70658"/>
                                        </p:tgtEl>
                                      </p:cBhvr>
                                    </p:animEffect>
                                  </p:childTnLst>
                                </p:cTn>
                              </p:par>
                            </p:childTnLst>
                          </p:cTn>
                        </p:par>
                        <p:par>
                          <p:cTn id="24" fill="hold">
                            <p:stCondLst>
                              <p:cond delay="5000"/>
                            </p:stCondLst>
                            <p:childTnLst>
                              <p:par>
                                <p:cTn id="25" presetID="8"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1000"/>
                                        <p:tgtEl>
                                          <p:spTgt spid="7"/>
                                        </p:tgtEl>
                                      </p:cBhvr>
                                    </p:animEffect>
                                  </p:childTnLst>
                                </p:cTn>
                              </p:par>
                            </p:childTnLst>
                          </p:cTn>
                        </p:par>
                        <p:par>
                          <p:cTn id="28" fill="hold">
                            <p:stCondLst>
                              <p:cond delay="6000"/>
                            </p:stCondLst>
                            <p:childTnLst>
                              <p:par>
                                <p:cTn id="29" presetID="8" presetClass="entr" presetSubtype="16"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amond(in)">
                                      <p:cBhvr>
                                        <p:cTn id="31" dur="1000"/>
                                        <p:tgtEl>
                                          <p:spTgt spid="20"/>
                                        </p:tgtEl>
                                      </p:cBhvr>
                                    </p:animEffect>
                                  </p:childTnLst>
                                </p:cTn>
                              </p:par>
                            </p:childTnLst>
                          </p:cTn>
                        </p:par>
                        <p:par>
                          <p:cTn id="32" fill="hold">
                            <p:stCondLst>
                              <p:cond delay="7000"/>
                            </p:stCondLst>
                            <p:childTnLst>
                              <p:par>
                                <p:cTn id="33" presetID="8"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amond(in)">
                                      <p:cBhvr>
                                        <p:cTn id="35" dur="1000"/>
                                        <p:tgtEl>
                                          <p:spTgt spid="8"/>
                                        </p:tgtEl>
                                      </p:cBhvr>
                                    </p:animEffect>
                                  </p:childTnLst>
                                </p:cTn>
                              </p:par>
                            </p:childTnLst>
                          </p:cTn>
                        </p:par>
                        <p:par>
                          <p:cTn id="36" fill="hold">
                            <p:stCondLst>
                              <p:cond delay="8000"/>
                            </p:stCondLst>
                            <p:childTnLst>
                              <p:par>
                                <p:cTn id="37" presetID="16" presetClass="entr" presetSubtype="2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Horizontal)">
                                      <p:cBhvr>
                                        <p:cTn id="39" dur="1000"/>
                                        <p:tgtEl>
                                          <p:spTgt spid="25"/>
                                        </p:tgtEl>
                                      </p:cBhvr>
                                    </p:animEffect>
                                  </p:childTnLst>
                                </p:cTn>
                              </p:par>
                            </p:childTnLst>
                          </p:cTn>
                        </p:par>
                        <p:par>
                          <p:cTn id="40" fill="hold">
                            <p:stCondLst>
                              <p:cond delay="9000"/>
                            </p:stCondLst>
                            <p:childTnLst>
                              <p:par>
                                <p:cTn id="41" presetID="8" presetClass="entr" presetSubtype="16" fill="hold" nodeType="afterEffect">
                                  <p:stCondLst>
                                    <p:cond delay="0"/>
                                  </p:stCondLst>
                                  <p:childTnLst>
                                    <p:set>
                                      <p:cBhvr>
                                        <p:cTn id="42" dur="1" fill="hold">
                                          <p:stCondLst>
                                            <p:cond delay="0"/>
                                          </p:stCondLst>
                                        </p:cTn>
                                        <p:tgtEl>
                                          <p:spTgt spid="70660"/>
                                        </p:tgtEl>
                                        <p:attrNameLst>
                                          <p:attrName>style.visibility</p:attrName>
                                        </p:attrNameLst>
                                      </p:cBhvr>
                                      <p:to>
                                        <p:strVal val="visible"/>
                                      </p:to>
                                    </p:set>
                                    <p:animEffect transition="in" filter="diamond(in)">
                                      <p:cBhvr>
                                        <p:cTn id="43" dur="1000"/>
                                        <p:tgtEl>
                                          <p:spTgt spid="70660"/>
                                        </p:tgtEl>
                                      </p:cBhvr>
                                    </p:animEffect>
                                  </p:childTnLst>
                                </p:cTn>
                              </p:par>
                            </p:childTnLst>
                          </p:cTn>
                        </p:par>
                        <p:par>
                          <p:cTn id="44" fill="hold">
                            <p:stCondLst>
                              <p:cond delay="10000"/>
                            </p:stCondLst>
                            <p:childTnLst>
                              <p:par>
                                <p:cTn id="45" presetID="8"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amond(in)">
                                      <p:cBhvr>
                                        <p:cTn id="47" dur="1000"/>
                                        <p:tgtEl>
                                          <p:spTgt spid="10"/>
                                        </p:tgtEl>
                                      </p:cBhvr>
                                    </p:animEffect>
                                  </p:childTnLst>
                                </p:cTn>
                              </p:par>
                            </p:childTnLst>
                          </p:cTn>
                        </p:par>
                        <p:par>
                          <p:cTn id="48" fill="hold">
                            <p:stCondLst>
                              <p:cond delay="11000"/>
                            </p:stCondLst>
                            <p:childTnLst>
                              <p:par>
                                <p:cTn id="49" presetID="8" presetClass="entr" presetSubtype="16"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amond(in)">
                                      <p:cBhvr>
                                        <p:cTn id="51" dur="1000"/>
                                        <p:tgtEl>
                                          <p:spTgt spid="17"/>
                                        </p:tgtEl>
                                      </p:cBhvr>
                                    </p:animEffect>
                                  </p:childTnLst>
                                </p:cTn>
                              </p:par>
                            </p:childTnLst>
                          </p:cTn>
                        </p:par>
                        <p:par>
                          <p:cTn id="52" fill="hold">
                            <p:stCondLst>
                              <p:cond delay="12000"/>
                            </p:stCondLst>
                            <p:childTnLst>
                              <p:par>
                                <p:cTn id="53" presetID="16" presetClass="entr" presetSubtype="2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Horizontal)">
                                      <p:cBhvr>
                                        <p:cTn id="55" dur="1000"/>
                                        <p:tgtEl>
                                          <p:spTgt spid="26"/>
                                        </p:tgtEl>
                                      </p:cBhvr>
                                    </p:animEffect>
                                  </p:childTnLst>
                                </p:cTn>
                              </p:par>
                            </p:childTnLst>
                          </p:cTn>
                        </p:par>
                        <p:par>
                          <p:cTn id="56" fill="hold">
                            <p:stCondLst>
                              <p:cond delay="13000"/>
                            </p:stCondLst>
                            <p:childTnLst>
                              <p:par>
                                <p:cTn id="57" presetID="8" presetClass="entr" presetSubtype="1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diamond(in)">
                                      <p:cBhvr>
                                        <p:cTn id="59" dur="1000"/>
                                        <p:tgtEl>
                                          <p:spTgt spid="16"/>
                                        </p:tgtEl>
                                      </p:cBhvr>
                                    </p:animEffect>
                                  </p:childTnLst>
                                </p:cTn>
                              </p:par>
                            </p:childTnLst>
                          </p:cTn>
                        </p:par>
                        <p:par>
                          <p:cTn id="60" fill="hold">
                            <p:stCondLst>
                              <p:cond delay="14000"/>
                            </p:stCondLst>
                            <p:childTnLst>
                              <p:par>
                                <p:cTn id="61" presetID="8"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amond(in)">
                                      <p:cBhvr>
                                        <p:cTn id="6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571472" y="428604"/>
            <a:ext cx="7643866" cy="1490062"/>
          </a:xfrm>
          <a:prstGeom prst="rect">
            <a:avLst/>
          </a:prstGeom>
          <a:noFill/>
          <a:ln w="9525">
            <a:noFill/>
            <a:miter lim="800000"/>
            <a:headEnd/>
            <a:tailEnd/>
          </a:ln>
        </p:spPr>
      </p:pic>
      <p:cxnSp>
        <p:nvCxnSpPr>
          <p:cNvPr id="3" name="رابط مستقيم 2"/>
          <p:cNvCxnSpPr/>
          <p:nvPr/>
        </p:nvCxnSpPr>
        <p:spPr>
          <a:xfrm>
            <a:off x="685800" y="49530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a:off x="5105400" y="4876800"/>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838200" y="3505200"/>
            <a:ext cx="762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6" name="مستطيل 5"/>
          <p:cNvSpPr/>
          <p:nvPr/>
        </p:nvSpPr>
        <p:spPr>
          <a:xfrm>
            <a:off x="1981200" y="3810000"/>
            <a:ext cx="762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مستطيل 6"/>
          <p:cNvSpPr/>
          <p:nvPr/>
        </p:nvSpPr>
        <p:spPr>
          <a:xfrm>
            <a:off x="5334000" y="3429000"/>
            <a:ext cx="762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8" name="مستطيل 7"/>
          <p:cNvSpPr/>
          <p:nvPr/>
        </p:nvSpPr>
        <p:spPr>
          <a:xfrm>
            <a:off x="6553200" y="43434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Rectangle 4"/>
          <p:cNvSpPr>
            <a:spLocks noChangeArrowheads="1"/>
          </p:cNvSpPr>
          <p:nvPr/>
        </p:nvSpPr>
        <p:spPr bwMode="auto">
          <a:xfrm>
            <a:off x="-1524000" y="2133600"/>
            <a:ext cx="3886200" cy="892552"/>
          </a:xfrm>
          <a:prstGeom prst="rect">
            <a:avLst/>
          </a:prstGeom>
          <a:noFill/>
          <a:ln w="9525">
            <a:noFill/>
            <a:miter lim="800000"/>
            <a:headEnd/>
            <a:tailEnd/>
          </a:ln>
        </p:spPr>
        <p:txBody>
          <a:bodyPr anchor="ctr">
            <a:spAutoFit/>
          </a:bodyPr>
          <a:lstStyle/>
          <a:p>
            <a:r>
              <a:rPr lang="ar-SA" sz="3200">
                <a:solidFill>
                  <a:srgbClr val="FF0000"/>
                </a:solidFill>
                <a:cs typeface="PT Bold Heading" pitchFamily="2" charset="-78"/>
              </a:rPr>
              <a:t>قبل</a:t>
            </a:r>
            <a:endParaRPr lang="en-US" sz="3200">
              <a:solidFill>
                <a:srgbClr val="FF0000"/>
              </a:solidFill>
              <a:cs typeface="PT Bold Heading" pitchFamily="2" charset="-78"/>
            </a:endParaRPr>
          </a:p>
          <a:p>
            <a:pPr rtl="0" eaLnBrk="0" hangingPunct="0"/>
            <a:r>
              <a:rPr lang="en-US">
                <a:cs typeface="PT Bold Heading" pitchFamily="2" charset="-78"/>
              </a:rPr>
              <a:t>                                                          </a:t>
            </a:r>
            <a:endParaRPr lang="ar-SA">
              <a:cs typeface="PT Bold Heading" pitchFamily="2" charset="-78"/>
            </a:endParaRPr>
          </a:p>
        </p:txBody>
      </p:sp>
      <p:sp>
        <p:nvSpPr>
          <p:cNvPr id="10" name="Rectangle 4"/>
          <p:cNvSpPr>
            <a:spLocks noChangeArrowheads="1"/>
          </p:cNvSpPr>
          <p:nvPr/>
        </p:nvSpPr>
        <p:spPr bwMode="auto">
          <a:xfrm>
            <a:off x="3286116" y="2057400"/>
            <a:ext cx="3886200" cy="892552"/>
          </a:xfrm>
          <a:prstGeom prst="rect">
            <a:avLst/>
          </a:prstGeom>
          <a:noFill/>
          <a:ln w="9525">
            <a:noFill/>
            <a:miter lim="800000"/>
            <a:headEnd/>
            <a:tailEnd/>
          </a:ln>
        </p:spPr>
        <p:txBody>
          <a:bodyPr anchor="ctr">
            <a:spAutoFit/>
          </a:bodyPr>
          <a:lstStyle/>
          <a:p>
            <a:r>
              <a:rPr lang="ar-SA" sz="3200" dirty="0">
                <a:solidFill>
                  <a:srgbClr val="FF0000"/>
                </a:solidFill>
                <a:cs typeface="PT Bold Heading" pitchFamily="2" charset="-78"/>
              </a:rPr>
              <a:t>بعد</a:t>
            </a:r>
            <a:endParaRPr lang="en-US" sz="3200" dirty="0">
              <a:solidFill>
                <a:srgbClr val="FF0000"/>
              </a:solidFill>
              <a:cs typeface="PT Bold Heading" pitchFamily="2" charset="-78"/>
            </a:endParaRPr>
          </a:p>
          <a:p>
            <a:pPr rtl="0" eaLnBrk="0" hangingPunct="0"/>
            <a:r>
              <a:rPr lang="en-US" dirty="0">
                <a:cs typeface="PT Bold Heading" pitchFamily="2" charset="-78"/>
              </a:rPr>
              <a:t>                                                          </a:t>
            </a:r>
            <a:endParaRPr lang="ar-SA" dirty="0">
              <a:cs typeface="PT Bold Heading" pitchFamily="2" charset="-78"/>
            </a:endParaRPr>
          </a:p>
        </p:txBody>
      </p:sp>
      <p:sp>
        <p:nvSpPr>
          <p:cNvPr id="11" name="Rectangle 4"/>
          <p:cNvSpPr>
            <a:spLocks noChangeArrowheads="1"/>
          </p:cNvSpPr>
          <p:nvPr/>
        </p:nvSpPr>
        <p:spPr bwMode="auto">
          <a:xfrm>
            <a:off x="-2362200" y="26670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2" name="Rectangle 4"/>
          <p:cNvSpPr>
            <a:spLocks noChangeArrowheads="1"/>
          </p:cNvSpPr>
          <p:nvPr/>
        </p:nvSpPr>
        <p:spPr bwMode="auto">
          <a:xfrm>
            <a:off x="-762000" y="2943225"/>
            <a:ext cx="3886200" cy="1200150"/>
          </a:xfrm>
          <a:prstGeom prst="rect">
            <a:avLst/>
          </a:prstGeom>
          <a:noFill/>
          <a:ln w="9525">
            <a:noFill/>
            <a:miter lim="800000"/>
            <a:headEnd/>
            <a:tailEnd/>
          </a:ln>
        </p:spPr>
        <p:txBody>
          <a:bodyPr anchor="ctr">
            <a:spAutoFit/>
          </a:bodyPr>
          <a:lstStyle/>
          <a:p>
            <a:r>
              <a:rPr lang="ar-SA" sz="2400" b="1">
                <a:solidFill>
                  <a:srgbClr val="7030A0"/>
                </a:solidFill>
                <a:cs typeface="Simplified Arabic" pitchFamily="2" charset="-78"/>
              </a:rPr>
              <a:t>طاقة أخرى</a:t>
            </a:r>
            <a:endParaRPr lang="en-US" sz="24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3" name="Rectangle 4"/>
          <p:cNvSpPr>
            <a:spLocks noChangeArrowheads="1"/>
          </p:cNvSpPr>
          <p:nvPr/>
        </p:nvSpPr>
        <p:spPr bwMode="auto">
          <a:xfrm>
            <a:off x="2362200" y="25908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4" name="Rectangle 4"/>
          <p:cNvSpPr>
            <a:spLocks noChangeArrowheads="1"/>
          </p:cNvSpPr>
          <p:nvPr/>
        </p:nvSpPr>
        <p:spPr bwMode="auto">
          <a:xfrm>
            <a:off x="4038600" y="3200400"/>
            <a:ext cx="3886200" cy="1200150"/>
          </a:xfrm>
          <a:prstGeom prst="rect">
            <a:avLst/>
          </a:prstGeom>
          <a:noFill/>
          <a:ln w="9525">
            <a:noFill/>
            <a:miter lim="800000"/>
            <a:headEnd/>
            <a:tailEnd/>
          </a:ln>
        </p:spPr>
        <p:txBody>
          <a:bodyPr anchor="ctr">
            <a:spAutoFit/>
          </a:bodyPr>
          <a:lstStyle/>
          <a:p>
            <a:r>
              <a:rPr lang="ar-SA" sz="2400" b="1">
                <a:solidFill>
                  <a:srgbClr val="7030A0"/>
                </a:solidFill>
                <a:cs typeface="Simplified Arabic" pitchFamily="2" charset="-78"/>
              </a:rPr>
              <a:t>طاقة أخرى</a:t>
            </a:r>
            <a:endParaRPr lang="en-US" sz="24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5" name="Rectangle 4"/>
          <p:cNvSpPr>
            <a:spLocks noChangeArrowheads="1"/>
          </p:cNvSpPr>
          <p:nvPr/>
        </p:nvSpPr>
        <p:spPr bwMode="auto">
          <a:xfrm>
            <a:off x="1447800" y="5181600"/>
            <a:ext cx="3886200" cy="1446213"/>
          </a:xfrm>
          <a:prstGeom prst="rect">
            <a:avLst/>
          </a:prstGeom>
          <a:noFill/>
          <a:ln w="9525">
            <a:noFill/>
            <a:miter lim="800000"/>
            <a:headEnd/>
            <a:tailEnd/>
          </a:ln>
        </p:spPr>
        <p:txBody>
          <a:bodyPr anchor="ctr">
            <a:spAutoFit/>
          </a:bodyPr>
          <a:lstStyle/>
          <a:p>
            <a:r>
              <a:rPr lang="en-US" sz="4000" b="1" dirty="0">
                <a:solidFill>
                  <a:srgbClr val="7030A0"/>
                </a:solidFill>
                <a:cs typeface="Simplified Arabic" pitchFamily="2" charset="-78"/>
              </a:rPr>
              <a:t>KE</a:t>
            </a:r>
            <a:r>
              <a:rPr lang="ar-SA" sz="4000" b="1" dirty="0">
                <a:solidFill>
                  <a:srgbClr val="7030A0"/>
                </a:solidFill>
                <a:cs typeface="Simplified Arabic" pitchFamily="2" charset="-78"/>
              </a:rPr>
              <a:t>  </a:t>
            </a:r>
            <a:r>
              <a:rPr lang="ar-SA" sz="4000" dirty="0">
                <a:solidFill>
                  <a:srgbClr val="7030A0"/>
                </a:solidFill>
                <a:cs typeface="PT Bold Heading" pitchFamily="2" charset="-78"/>
              </a:rPr>
              <a:t>تزداد</a:t>
            </a:r>
            <a:endParaRPr lang="en-US" sz="4000" dirty="0">
              <a:solidFill>
                <a:srgbClr val="7030A0"/>
              </a:solidFill>
              <a:cs typeface="PT Bold Heading" pitchFamily="2" charset="-78"/>
            </a:endParaRPr>
          </a:p>
          <a:p>
            <a:pPr rtl="0" eaLnBrk="0" hangingPunct="0"/>
            <a:r>
              <a:rPr lang="en-US" sz="2400" b="1" dirty="0">
                <a:cs typeface="Simplified Arabic" pitchFamily="2" charset="-78"/>
              </a:rPr>
              <a:t>                                                          </a:t>
            </a:r>
            <a:endParaRPr lang="ar-SA" sz="2400" b="1" dirty="0">
              <a:cs typeface="Simplified Arabic" pitchFamily="2" charset="-78"/>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childTnLst>
                          </p:cTn>
                        </p:par>
                        <p:par>
                          <p:cTn id="16" fill="hold">
                            <p:stCondLst>
                              <p:cond delay="3000"/>
                            </p:stCondLst>
                            <p:childTnLst>
                              <p:par>
                                <p:cTn id="17" presetID="16" presetClass="entr" presetSubtype="2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Horizontal)">
                                      <p:cBhvr>
                                        <p:cTn id="19" dur="500"/>
                                        <p:tgtEl>
                                          <p:spTgt spid="11"/>
                                        </p:tgtEl>
                                      </p:cBhvr>
                                    </p:animEffect>
                                  </p:childTnLst>
                                </p:cTn>
                              </p:par>
                            </p:childTnLst>
                          </p:cTn>
                        </p:par>
                        <p:par>
                          <p:cTn id="20" fill="hold">
                            <p:stCondLst>
                              <p:cond delay="3500"/>
                            </p:stCondLst>
                            <p:childTnLst>
                              <p:par>
                                <p:cTn id="21" presetID="16" presetClass="entr" presetSubtype="2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Horizontal)">
                                      <p:cBhvr>
                                        <p:cTn id="23" dur="500"/>
                                        <p:tgtEl>
                                          <p:spTgt spid="12"/>
                                        </p:tgtEl>
                                      </p:cBhvr>
                                    </p:animEffect>
                                  </p:childTnLst>
                                </p:cTn>
                              </p:par>
                            </p:childTnLst>
                          </p:cTn>
                        </p:par>
                        <p:par>
                          <p:cTn id="24" fill="hold">
                            <p:stCondLst>
                              <p:cond delay="4000"/>
                            </p:stCondLst>
                            <p:childTnLst>
                              <p:par>
                                <p:cTn id="25" presetID="16" presetClass="entr" presetSubtype="2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Horizontal)">
                                      <p:cBhvr>
                                        <p:cTn id="27" dur="500"/>
                                        <p:tgtEl>
                                          <p:spTgt spid="13"/>
                                        </p:tgtEl>
                                      </p:cBhvr>
                                    </p:animEffect>
                                  </p:childTnLst>
                                </p:cTn>
                              </p:par>
                            </p:childTnLst>
                          </p:cTn>
                        </p:par>
                        <p:par>
                          <p:cTn id="28" fill="hold">
                            <p:stCondLst>
                              <p:cond delay="4500"/>
                            </p:stCondLst>
                            <p:childTnLst>
                              <p:par>
                                <p:cTn id="29" presetID="16" presetClass="entr" presetSubtype="2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Horizontal)">
                                      <p:cBhvr>
                                        <p:cTn id="31" dur="500"/>
                                        <p:tgtEl>
                                          <p:spTgt spid="14"/>
                                        </p:tgtEl>
                                      </p:cBhvr>
                                    </p:animEffect>
                                  </p:childTnLst>
                                </p:cTn>
                              </p:par>
                            </p:childTnLst>
                          </p:cTn>
                        </p:par>
                        <p:par>
                          <p:cTn id="32" fill="hold">
                            <p:stCondLst>
                              <p:cond delay="5000"/>
                            </p:stCondLst>
                            <p:childTnLst>
                              <p:par>
                                <p:cTn id="33" presetID="16" presetClass="entr" presetSubtype="2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762000" y="1219200"/>
            <a:ext cx="7391400" cy="3657600"/>
          </a:xfrm>
          <a:prstGeom prst="rect">
            <a:avLst/>
          </a:prstGeom>
          <a:noFill/>
          <a:ln w="9525">
            <a:noFill/>
            <a:miter lim="800000"/>
            <a:headEnd/>
            <a:tailEnd/>
          </a:ln>
        </p:spPr>
      </p:pic>
      <p:cxnSp>
        <p:nvCxnSpPr>
          <p:cNvPr id="3" name="رابط مستقيم 2"/>
          <p:cNvCxnSpPr/>
          <p:nvPr/>
        </p:nvCxnSpPr>
        <p:spPr>
          <a:xfrm>
            <a:off x="685800" y="37338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رابط مستقيم 3"/>
          <p:cNvCxnSpPr/>
          <p:nvPr/>
        </p:nvCxnSpPr>
        <p:spPr>
          <a:xfrm>
            <a:off x="5181600" y="3886200"/>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914400" y="2514600"/>
            <a:ext cx="76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6" name="مستطيل 5"/>
          <p:cNvSpPr/>
          <p:nvPr/>
        </p:nvSpPr>
        <p:spPr>
          <a:xfrm>
            <a:off x="2438400" y="28956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مستطيل 6"/>
          <p:cNvSpPr/>
          <p:nvPr/>
        </p:nvSpPr>
        <p:spPr>
          <a:xfrm>
            <a:off x="5257800" y="30480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8" name="مستطيل 7"/>
          <p:cNvSpPr/>
          <p:nvPr/>
        </p:nvSpPr>
        <p:spPr>
          <a:xfrm>
            <a:off x="6858000" y="3352800"/>
            <a:ext cx="762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9" name="Rectangle 4"/>
          <p:cNvSpPr>
            <a:spLocks noChangeArrowheads="1"/>
          </p:cNvSpPr>
          <p:nvPr/>
        </p:nvSpPr>
        <p:spPr bwMode="auto">
          <a:xfrm>
            <a:off x="1285852" y="155840"/>
            <a:ext cx="1671622" cy="1415772"/>
          </a:xfrm>
          <a:prstGeom prst="rect">
            <a:avLst/>
          </a:prstGeom>
          <a:noFill/>
          <a:ln w="9525">
            <a:noFill/>
            <a:miter lim="800000"/>
            <a:headEnd/>
            <a:tailEnd/>
          </a:ln>
        </p:spPr>
        <p:txBody>
          <a:bodyPr wrap="square" anchor="ctr">
            <a:spAutoFit/>
          </a:bodyPr>
          <a:lstStyle/>
          <a:p>
            <a:r>
              <a:rPr lang="ar-SA" sz="3200" dirty="0">
                <a:solidFill>
                  <a:srgbClr val="FF0000"/>
                </a:solidFill>
                <a:cs typeface="PT Bold Heading" pitchFamily="2" charset="-78"/>
              </a:rPr>
              <a:t>قبل</a:t>
            </a:r>
            <a:endParaRPr lang="en-US" sz="3200" dirty="0">
              <a:solidFill>
                <a:srgbClr val="FF0000"/>
              </a:solidFill>
              <a:cs typeface="PT Bold Heading" pitchFamily="2" charset="-78"/>
            </a:endParaRPr>
          </a:p>
          <a:p>
            <a:pPr rtl="0" eaLnBrk="0" hangingPunct="0"/>
            <a:r>
              <a:rPr lang="en-US" dirty="0">
                <a:cs typeface="PT Bold Heading" pitchFamily="2" charset="-78"/>
              </a:rPr>
              <a:t>                                                          </a:t>
            </a:r>
            <a:endParaRPr lang="ar-SA" dirty="0">
              <a:cs typeface="PT Bold Heading" pitchFamily="2" charset="-78"/>
            </a:endParaRPr>
          </a:p>
        </p:txBody>
      </p:sp>
      <p:sp>
        <p:nvSpPr>
          <p:cNvPr id="10" name="Rectangle 4"/>
          <p:cNvSpPr>
            <a:spLocks noChangeArrowheads="1"/>
          </p:cNvSpPr>
          <p:nvPr/>
        </p:nvSpPr>
        <p:spPr bwMode="auto">
          <a:xfrm>
            <a:off x="5929322" y="107556"/>
            <a:ext cx="1285820" cy="1415772"/>
          </a:xfrm>
          <a:prstGeom prst="rect">
            <a:avLst/>
          </a:prstGeom>
          <a:noFill/>
          <a:ln w="9525">
            <a:noFill/>
            <a:miter lim="800000"/>
            <a:headEnd/>
            <a:tailEnd/>
          </a:ln>
        </p:spPr>
        <p:txBody>
          <a:bodyPr wrap="square" anchor="ctr">
            <a:spAutoFit/>
          </a:bodyPr>
          <a:lstStyle/>
          <a:p>
            <a:r>
              <a:rPr lang="ar-SA" sz="3200" dirty="0">
                <a:solidFill>
                  <a:srgbClr val="FF0000"/>
                </a:solidFill>
                <a:cs typeface="PT Bold Heading" pitchFamily="2" charset="-78"/>
              </a:rPr>
              <a:t>بعد</a:t>
            </a:r>
            <a:endParaRPr lang="en-US" sz="3200" dirty="0">
              <a:solidFill>
                <a:srgbClr val="FF0000"/>
              </a:solidFill>
              <a:cs typeface="PT Bold Heading" pitchFamily="2" charset="-78"/>
            </a:endParaRPr>
          </a:p>
          <a:p>
            <a:pPr rtl="0" eaLnBrk="0" hangingPunct="0"/>
            <a:r>
              <a:rPr lang="en-US" dirty="0">
                <a:cs typeface="PT Bold Heading" pitchFamily="2" charset="-78"/>
              </a:rPr>
              <a:t>                                                          </a:t>
            </a:r>
            <a:endParaRPr lang="ar-SA" dirty="0">
              <a:cs typeface="PT Bold Heading" pitchFamily="2" charset="-78"/>
            </a:endParaRPr>
          </a:p>
        </p:txBody>
      </p:sp>
      <p:sp>
        <p:nvSpPr>
          <p:cNvPr id="11" name="Rectangle 4"/>
          <p:cNvSpPr>
            <a:spLocks noChangeArrowheads="1"/>
          </p:cNvSpPr>
          <p:nvPr/>
        </p:nvSpPr>
        <p:spPr bwMode="auto">
          <a:xfrm>
            <a:off x="-1943100" y="6096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2" name="Rectangle 4"/>
          <p:cNvSpPr>
            <a:spLocks noChangeArrowheads="1"/>
          </p:cNvSpPr>
          <p:nvPr/>
        </p:nvSpPr>
        <p:spPr bwMode="auto">
          <a:xfrm>
            <a:off x="304800" y="762000"/>
            <a:ext cx="3886200" cy="1200150"/>
          </a:xfrm>
          <a:prstGeom prst="rect">
            <a:avLst/>
          </a:prstGeom>
          <a:noFill/>
          <a:ln w="9525">
            <a:noFill/>
            <a:miter lim="800000"/>
            <a:headEnd/>
            <a:tailEnd/>
          </a:ln>
        </p:spPr>
        <p:txBody>
          <a:bodyPr anchor="ctr">
            <a:spAutoFit/>
          </a:bodyPr>
          <a:lstStyle/>
          <a:p>
            <a:r>
              <a:rPr lang="ar-SA" sz="2400" b="1">
                <a:solidFill>
                  <a:srgbClr val="7030A0"/>
                </a:solidFill>
                <a:cs typeface="Simplified Arabic" pitchFamily="2" charset="-78"/>
              </a:rPr>
              <a:t>طاقة أخرى</a:t>
            </a:r>
            <a:endParaRPr lang="en-US" sz="24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3" name="Rectangle 4"/>
          <p:cNvSpPr>
            <a:spLocks noChangeArrowheads="1"/>
          </p:cNvSpPr>
          <p:nvPr/>
        </p:nvSpPr>
        <p:spPr bwMode="auto">
          <a:xfrm>
            <a:off x="2362200" y="5334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4" name="Rectangle 4"/>
          <p:cNvSpPr>
            <a:spLocks noChangeArrowheads="1"/>
          </p:cNvSpPr>
          <p:nvPr/>
        </p:nvSpPr>
        <p:spPr bwMode="auto">
          <a:xfrm>
            <a:off x="4267200" y="762000"/>
            <a:ext cx="3886200" cy="1200150"/>
          </a:xfrm>
          <a:prstGeom prst="rect">
            <a:avLst/>
          </a:prstGeom>
          <a:noFill/>
          <a:ln w="9525">
            <a:noFill/>
            <a:miter lim="800000"/>
            <a:headEnd/>
            <a:tailEnd/>
          </a:ln>
        </p:spPr>
        <p:txBody>
          <a:bodyPr anchor="ctr">
            <a:spAutoFit/>
          </a:bodyPr>
          <a:lstStyle/>
          <a:p>
            <a:r>
              <a:rPr lang="ar-SA" sz="2400" b="1">
                <a:solidFill>
                  <a:srgbClr val="7030A0"/>
                </a:solidFill>
                <a:cs typeface="Simplified Arabic" pitchFamily="2" charset="-78"/>
              </a:rPr>
              <a:t>طاقة أخرى</a:t>
            </a:r>
            <a:endParaRPr lang="en-US" sz="24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15" name="Rectangle 4"/>
          <p:cNvSpPr>
            <a:spLocks noChangeArrowheads="1"/>
          </p:cNvSpPr>
          <p:nvPr/>
        </p:nvSpPr>
        <p:spPr bwMode="auto">
          <a:xfrm>
            <a:off x="1447800" y="29718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r>
              <a:rPr lang="ar-SA" sz="4000" b="1">
                <a:solidFill>
                  <a:srgbClr val="7030A0"/>
                </a:solidFill>
                <a:cs typeface="Simplified Arabic" pitchFamily="2" charset="-78"/>
              </a:rPr>
              <a:t>  ثابتة</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cxnSp>
        <p:nvCxnSpPr>
          <p:cNvPr id="17" name="رابط مستقيم 16"/>
          <p:cNvCxnSpPr/>
          <p:nvPr/>
        </p:nvCxnSpPr>
        <p:spPr>
          <a:xfrm>
            <a:off x="5486400" y="62484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a:off x="762000" y="6172200"/>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4"/>
          <p:cNvSpPr>
            <a:spLocks noChangeArrowheads="1"/>
          </p:cNvSpPr>
          <p:nvPr/>
        </p:nvSpPr>
        <p:spPr bwMode="auto">
          <a:xfrm>
            <a:off x="1752600" y="4953000"/>
            <a:ext cx="3886200" cy="1446213"/>
          </a:xfrm>
          <a:prstGeom prst="rect">
            <a:avLst/>
          </a:prstGeom>
          <a:noFill/>
          <a:ln w="9525">
            <a:noFill/>
            <a:miter lim="800000"/>
            <a:headEnd/>
            <a:tailEnd/>
          </a:ln>
        </p:spPr>
        <p:txBody>
          <a:bodyPr anchor="ctr">
            <a:spAutoFit/>
          </a:bodyPr>
          <a:lstStyle/>
          <a:p>
            <a:r>
              <a:rPr lang="en-US" sz="4000" b="1">
                <a:solidFill>
                  <a:srgbClr val="7030A0"/>
                </a:solidFill>
                <a:cs typeface="Simplified Arabic" pitchFamily="2" charset="-78"/>
              </a:rPr>
              <a:t>KE</a:t>
            </a:r>
            <a:r>
              <a:rPr lang="ar-SA" sz="4000" b="1">
                <a:solidFill>
                  <a:srgbClr val="7030A0"/>
                </a:solidFill>
                <a:cs typeface="Simplified Arabic" pitchFamily="2" charset="-78"/>
              </a:rPr>
              <a:t>  تقل</a:t>
            </a:r>
            <a:endParaRPr lang="en-US" sz="4000" b="1">
              <a:solidFill>
                <a:srgbClr val="7030A0"/>
              </a:solidFill>
            </a:endParaRPr>
          </a:p>
          <a:p>
            <a:pPr rtl="0" eaLnBrk="0" hangingPunct="0"/>
            <a:r>
              <a:rPr lang="en-US" sz="2400" b="1">
                <a:cs typeface="Simplified Arabic" pitchFamily="2" charset="-78"/>
              </a:rPr>
              <a:t>                                                          </a:t>
            </a:r>
            <a:endParaRPr lang="ar-SA" sz="2400" b="1">
              <a:cs typeface="Simplified Arabic" pitchFamily="2" charset="-78"/>
            </a:endParaRPr>
          </a:p>
        </p:txBody>
      </p:sp>
      <p:sp>
        <p:nvSpPr>
          <p:cNvPr id="20" name="مستطيل 19"/>
          <p:cNvSpPr/>
          <p:nvPr/>
        </p:nvSpPr>
        <p:spPr>
          <a:xfrm>
            <a:off x="914400" y="4953000"/>
            <a:ext cx="762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1" name="مستطيل 20"/>
          <p:cNvSpPr/>
          <p:nvPr/>
        </p:nvSpPr>
        <p:spPr>
          <a:xfrm>
            <a:off x="2362200" y="58674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2" name="مستطيل 21"/>
          <p:cNvSpPr/>
          <p:nvPr/>
        </p:nvSpPr>
        <p:spPr>
          <a:xfrm>
            <a:off x="6934200" y="5791200"/>
            <a:ext cx="76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3" name="مستطيل 22"/>
          <p:cNvSpPr/>
          <p:nvPr/>
        </p:nvSpPr>
        <p:spPr>
          <a:xfrm>
            <a:off x="5562600" y="5410200"/>
            <a:ext cx="762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Horizontal)">
                                      <p:cBhvr>
                                        <p:cTn id="11" dur="500"/>
                                        <p:tgtEl>
                                          <p:spTgt spid="10"/>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par>
                          <p:cTn id="16" fill="hold">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Horizontal)">
                                      <p:cBhvr>
                                        <p:cTn id="19" dur="500"/>
                                        <p:tgtEl>
                                          <p:spTgt spid="12"/>
                                        </p:tgtEl>
                                      </p:cBhvr>
                                    </p:animEffect>
                                  </p:childTnLst>
                                </p:cTn>
                              </p:par>
                            </p:childTnLst>
                          </p:cTn>
                        </p:par>
                        <p:par>
                          <p:cTn id="20" fill="hold">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Horizontal)">
                                      <p:cBhvr>
                                        <p:cTn id="23" dur="500"/>
                                        <p:tgtEl>
                                          <p:spTgt spid="13"/>
                                        </p:tgtEl>
                                      </p:cBhvr>
                                    </p:animEffect>
                                  </p:childTnLst>
                                </p:cTn>
                              </p:par>
                            </p:childTnLst>
                          </p:cTn>
                        </p:par>
                        <p:par>
                          <p:cTn id="24" fill="hold">
                            <p:stCondLst>
                              <p:cond delay="2500"/>
                            </p:stCondLst>
                            <p:childTnLst>
                              <p:par>
                                <p:cTn id="25" presetID="16" presetClass="entr" presetSubtype="2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Horizontal)">
                                      <p:cBhvr>
                                        <p:cTn id="27" dur="500"/>
                                        <p:tgtEl>
                                          <p:spTgt spid="14"/>
                                        </p:tgtEl>
                                      </p:cBhvr>
                                    </p:animEffect>
                                  </p:childTnLst>
                                </p:cTn>
                              </p:par>
                            </p:childTnLst>
                          </p:cTn>
                        </p:par>
                        <p:par>
                          <p:cTn id="28" fill="hold">
                            <p:stCondLst>
                              <p:cond delay="3000"/>
                            </p:stCondLst>
                            <p:childTnLst>
                              <p:par>
                                <p:cTn id="29" presetID="16" presetClass="entr" presetSubtype="2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Horizontal)">
                                      <p:cBhvr>
                                        <p:cTn id="31" dur="500"/>
                                        <p:tgtEl>
                                          <p:spTgt spid="15"/>
                                        </p:tgtEl>
                                      </p:cBhvr>
                                    </p:animEffect>
                                  </p:childTnLst>
                                </p:cTn>
                              </p:par>
                            </p:childTnLst>
                          </p:cTn>
                        </p:par>
                        <p:par>
                          <p:cTn id="32" fill="hold">
                            <p:stCondLst>
                              <p:cond delay="3500"/>
                            </p:stCondLst>
                            <p:childTnLst>
                              <p:par>
                                <p:cTn id="33" presetID="16" presetClass="entr" presetSubtype="26"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42856" y="4000504"/>
            <a:ext cx="6929438" cy="1785104"/>
          </a:xfrm>
          <a:prstGeom prst="rect">
            <a:avLst/>
          </a:prstGeom>
        </p:spPr>
        <p:txBody>
          <a:bodyPr wrap="square">
            <a:spAutoFit/>
          </a:bodyPr>
          <a:lstStyle/>
          <a:p>
            <a:pPr algn="justLow"/>
            <a:r>
              <a:rPr lang="ar-SA" sz="2200" dirty="0" smtClean="0">
                <a:solidFill>
                  <a:srgbClr val="00B050"/>
                </a:solidFill>
                <a:cs typeface="PT Bold Heading" pitchFamily="2" charset="-78"/>
              </a:rPr>
              <a:t>1- تصادم فوق مرن : </a:t>
            </a:r>
            <a:r>
              <a:rPr lang="ar-SA" sz="2200" dirty="0" smtClean="0">
                <a:cs typeface="PT Bold Heading" pitchFamily="2" charset="-78"/>
              </a:rPr>
              <a:t>يتباعد الجسمين باتجاهين متعاكسين .</a:t>
            </a:r>
          </a:p>
          <a:p>
            <a:pPr algn="justLow"/>
            <a:r>
              <a:rPr lang="en-US" sz="2200" dirty="0" smtClean="0">
                <a:cs typeface="PT Bold Heading" pitchFamily="2" charset="-78"/>
              </a:rPr>
              <a:t/>
            </a:r>
            <a:br>
              <a:rPr lang="en-US" sz="2200" dirty="0" smtClean="0">
                <a:cs typeface="PT Bold Heading" pitchFamily="2" charset="-78"/>
              </a:rPr>
            </a:br>
            <a:r>
              <a:rPr lang="ar-SA" sz="2200" dirty="0" smtClean="0">
                <a:solidFill>
                  <a:srgbClr val="00B050"/>
                </a:solidFill>
                <a:cs typeface="PT Bold Heading" pitchFamily="2" charset="-78"/>
              </a:rPr>
              <a:t>2-</a:t>
            </a:r>
            <a:r>
              <a:rPr lang="en-US" sz="2200" dirty="0" smtClean="0">
                <a:solidFill>
                  <a:srgbClr val="00B050"/>
                </a:solidFill>
                <a:cs typeface="PT Bold Heading" pitchFamily="2" charset="-78"/>
              </a:rPr>
              <a:t> </a:t>
            </a:r>
            <a:r>
              <a:rPr lang="ar-SA" sz="2200" dirty="0" smtClean="0">
                <a:solidFill>
                  <a:srgbClr val="00B050"/>
                </a:solidFill>
                <a:cs typeface="PT Bold Heading" pitchFamily="2" charset="-78"/>
              </a:rPr>
              <a:t>تصادم مــرن : </a:t>
            </a:r>
            <a:r>
              <a:rPr lang="ar-SA" sz="2200" dirty="0" smtClean="0">
                <a:cs typeface="PT Bold Heading" pitchFamily="2" charset="-78"/>
              </a:rPr>
              <a:t>يتوقف الجسم المتحرك ويتحرك الجسم الساكن .</a:t>
            </a:r>
          </a:p>
          <a:p>
            <a:pPr algn="justLow"/>
            <a:r>
              <a:rPr lang="en-US" sz="2200" dirty="0" smtClean="0">
                <a:cs typeface="PT Bold Heading" pitchFamily="2" charset="-78"/>
              </a:rPr>
              <a:t/>
            </a:r>
            <a:br>
              <a:rPr lang="en-US" sz="2200" dirty="0" smtClean="0">
                <a:cs typeface="PT Bold Heading" pitchFamily="2" charset="-78"/>
              </a:rPr>
            </a:br>
            <a:r>
              <a:rPr lang="ar-SA" sz="2200" dirty="0" smtClean="0">
                <a:solidFill>
                  <a:srgbClr val="00B050"/>
                </a:solidFill>
                <a:cs typeface="PT Bold Heading" pitchFamily="2" charset="-78"/>
              </a:rPr>
              <a:t>3-</a:t>
            </a:r>
            <a:r>
              <a:rPr lang="en-US" sz="2200" dirty="0" smtClean="0">
                <a:solidFill>
                  <a:srgbClr val="00B050"/>
                </a:solidFill>
                <a:cs typeface="PT Bold Heading" pitchFamily="2" charset="-78"/>
              </a:rPr>
              <a:t> </a:t>
            </a:r>
            <a:r>
              <a:rPr lang="ar-SA" sz="2200" dirty="0" smtClean="0">
                <a:solidFill>
                  <a:srgbClr val="00B050"/>
                </a:solidFill>
                <a:cs typeface="PT Bold Heading" pitchFamily="2" charset="-78"/>
              </a:rPr>
              <a:t>تصادم عديم المرونة : </a:t>
            </a:r>
            <a:r>
              <a:rPr lang="ar-SA" sz="2200" dirty="0" smtClean="0">
                <a:cs typeface="PT Bold Heading" pitchFamily="2" charset="-78"/>
              </a:rPr>
              <a:t>يلتحم الجسمان ويتحركان كجسم واحد .</a:t>
            </a:r>
            <a:endParaRPr lang="ar-SA" sz="2200" dirty="0">
              <a:cs typeface="PT Bold Heading" pitchFamily="2" charset="-78"/>
            </a:endParaRPr>
          </a:p>
        </p:txBody>
      </p:sp>
      <p:pic>
        <p:nvPicPr>
          <p:cNvPr id="5" name="Collisions of the balls HD.wmv">
            <a:hlinkClick r:id="" action="ppaction://media"/>
          </p:cNvPr>
          <p:cNvPicPr>
            <a:picLocks noRot="1" noChangeAspect="1"/>
          </p:cNvPicPr>
          <p:nvPr>
            <a:videoFile r:link="rId1"/>
          </p:nvPr>
        </p:nvPicPr>
        <p:blipFill>
          <a:blip r:embed="rId4"/>
          <a:stretch>
            <a:fillRect/>
          </a:stretch>
        </p:blipFill>
        <p:spPr>
          <a:xfrm>
            <a:off x="1214414" y="357166"/>
            <a:ext cx="7143800" cy="3357586"/>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05" fill="hold"/>
                                        <p:tgtEl>
                                          <p:spTgt spid="5"/>
                                        </p:tgtEl>
                                      </p:cBhvr>
                                    </p:cmd>
                                  </p:childTnLst>
                                </p:cTn>
                              </p:par>
                              <p:par>
                                <p:cTn id="7" presetID="41" presetClass="entr" presetSubtype="0" fill="hold" grpId="0" nodeType="withEffect">
                                  <p:stCondLst>
                                    <p:cond delay="15500"/>
                                  </p:stCondLst>
                                  <p:iterate type="wd">
                                    <p:tmPct val="10000"/>
                                  </p:iterate>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 calcmode="lin" valueType="num">
                                      <p:cBhvr>
                                        <p:cTn id="1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4" fill="hold" display="0">
                  <p:stCondLst>
                    <p:cond delay="indefinite"/>
                  </p:stCondLst>
                  <p:endCondLst>
                    <p:cond evt="onNext" delay="0">
                      <p:tgtEl>
                        <p:sldTgt/>
                      </p:tgtEl>
                    </p:cond>
                    <p:cond evt="onPrev" delay="0">
                      <p:tgtEl>
                        <p:sldTgt/>
                      </p:tgtEl>
                    </p:cond>
                  </p:endCondLst>
                </p:cTn>
                <p:tgtEl>
                  <p:spTgt spid="5"/>
                </p:tgtEl>
              </p:cMediaNode>
            </p:video>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714348" y="1169243"/>
            <a:ext cx="5943600" cy="830997"/>
          </a:xfrm>
          <a:prstGeom prst="rect">
            <a:avLst/>
          </a:prstGeom>
          <a:noFill/>
          <a:ln w="9525">
            <a:noFill/>
            <a:miter lim="800000"/>
            <a:headEnd/>
            <a:tailEnd/>
          </a:ln>
        </p:spPr>
        <p:txBody>
          <a:bodyPr anchor="ctr">
            <a:spAutoFit/>
          </a:bodyPr>
          <a:lstStyle/>
          <a:p>
            <a:pPr algn="justLow">
              <a:defRPr/>
            </a:pPr>
            <a:r>
              <a:rPr lang="ar-SA" sz="2400" dirty="0">
                <a:solidFill>
                  <a:schemeClr val="tx1">
                    <a:lumMod val="95000"/>
                    <a:lumOff val="5000"/>
                  </a:schemeClr>
                </a:solidFill>
                <a:cs typeface="PT Bold Heading" pitchFamily="2" charset="-78"/>
              </a:rPr>
              <a:t>هو التصادم الذي لا تتغير فيه الطاقة </a:t>
            </a:r>
            <a:r>
              <a:rPr lang="ar-SA" sz="2400" dirty="0" smtClean="0">
                <a:solidFill>
                  <a:schemeClr val="tx1">
                    <a:lumMod val="95000"/>
                    <a:lumOff val="5000"/>
                  </a:schemeClr>
                </a:solidFill>
                <a:cs typeface="PT Bold Heading" pitchFamily="2" charset="-78"/>
              </a:rPr>
              <a:t>الحركية .</a:t>
            </a:r>
          </a:p>
          <a:p>
            <a:pPr algn="justLow">
              <a:defRPr/>
            </a:pPr>
            <a:r>
              <a:rPr lang="en-US" sz="2400" dirty="0" smtClean="0">
                <a:cs typeface="PT Bold Heading" pitchFamily="2" charset="-78"/>
              </a:rPr>
              <a:t> </a:t>
            </a:r>
            <a:r>
              <a:rPr lang="en-US" sz="2400" dirty="0">
                <a:cs typeface="PT Bold Heading" pitchFamily="2" charset="-78"/>
              </a:rPr>
              <a:t>                                                        </a:t>
            </a:r>
            <a:endParaRPr lang="ar-SA" sz="2400" dirty="0">
              <a:cs typeface="PT Bold Heading" pitchFamily="2" charset="-78"/>
            </a:endParaRPr>
          </a:p>
        </p:txBody>
      </p:sp>
      <p:sp>
        <p:nvSpPr>
          <p:cNvPr id="11" name="مستطيل 10"/>
          <p:cNvSpPr/>
          <p:nvPr/>
        </p:nvSpPr>
        <p:spPr>
          <a:xfrm>
            <a:off x="1214414" y="334012"/>
            <a:ext cx="5626991" cy="523220"/>
          </a:xfrm>
          <a:prstGeom prst="rect">
            <a:avLst/>
          </a:prstGeom>
        </p:spPr>
        <p:txBody>
          <a:bodyPr wrap="square">
            <a:spAutoFit/>
          </a:bodyPr>
          <a:lstStyle/>
          <a:p>
            <a:pPr algn="justLow"/>
            <a:r>
              <a:rPr lang="ar-SA" sz="2400" u="sng" dirty="0" smtClean="0">
                <a:solidFill>
                  <a:schemeClr val="accent2">
                    <a:lumMod val="75000"/>
                  </a:schemeClr>
                </a:solidFill>
                <a:cs typeface="PT Bold Heading" pitchFamily="2" charset="-78"/>
              </a:rPr>
              <a:t>الحالة الثانية  </a:t>
            </a:r>
            <a:r>
              <a:rPr lang="ar-SA" sz="2800" dirty="0" smtClean="0">
                <a:solidFill>
                  <a:schemeClr val="accent2">
                    <a:lumMod val="75000"/>
                  </a:schemeClr>
                </a:solidFill>
                <a:cs typeface="PT Bold Heading" pitchFamily="2" charset="-78"/>
              </a:rPr>
              <a:t>: </a:t>
            </a:r>
            <a:r>
              <a:rPr lang="ar-SA" sz="2800" dirty="0" smtClean="0">
                <a:solidFill>
                  <a:schemeClr val="accent4">
                    <a:lumMod val="75000"/>
                  </a:schemeClr>
                </a:solidFill>
                <a:cs typeface="PT Bold Heading" pitchFamily="2" charset="-78"/>
              </a:rPr>
              <a:t>يسمى التصادم المرن :</a:t>
            </a:r>
            <a:endParaRPr lang="en-US" sz="2800" dirty="0">
              <a:solidFill>
                <a:schemeClr val="accent4">
                  <a:lumMod val="75000"/>
                </a:schemeClr>
              </a:solidFill>
              <a:cs typeface="PT Bold Heading" pitchFamily="2" charset="-78"/>
            </a:endParaRPr>
          </a:p>
        </p:txBody>
      </p:sp>
      <p:pic>
        <p:nvPicPr>
          <p:cNvPr id="12" name="Picture 1" descr="270px-Translational_motion"/>
          <p:cNvPicPr>
            <a:picLocks noChangeAspect="1" noChangeArrowheads="1"/>
          </p:cNvPicPr>
          <p:nvPr/>
        </p:nvPicPr>
        <p:blipFill>
          <a:blip r:embed="rId3"/>
          <a:srcRect/>
          <a:stretch>
            <a:fillRect/>
          </a:stretch>
        </p:blipFill>
        <p:spPr bwMode="auto">
          <a:xfrm>
            <a:off x="4286248" y="2500306"/>
            <a:ext cx="2571750" cy="2257425"/>
          </a:xfrm>
          <a:prstGeom prst="rect">
            <a:avLst/>
          </a:prstGeom>
          <a:noFill/>
          <a:ln w="9525">
            <a:noFill/>
            <a:miter lim="800000"/>
            <a:headEnd/>
            <a:tailEnd/>
          </a:ln>
        </p:spPr>
      </p:pic>
      <p:pic>
        <p:nvPicPr>
          <p:cNvPr id="13" name="Picture 2" descr="newtoncradl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2643182"/>
            <a:ext cx="3752299" cy="1857388"/>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Horizontal)">
                                      <p:cBhvr>
                                        <p:cTn id="14" dur="500"/>
                                        <p:tgtEl>
                                          <p:spTgt spid="6"/>
                                        </p:tgtEl>
                                      </p:cBhvr>
                                    </p:animEffect>
                                  </p:childTnLst>
                                </p:cTn>
                              </p:par>
                              <p:par>
                                <p:cTn id="15" presetID="2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par>
                                <p:cTn id="18" presetID="18" presetClass="entr" presetSubtype="1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4648200" y="3352800"/>
            <a:ext cx="3886200" cy="430887"/>
          </a:xfrm>
          <a:prstGeom prst="rect">
            <a:avLst/>
          </a:prstGeom>
          <a:noFill/>
          <a:ln w="9525">
            <a:noFill/>
            <a:miter lim="800000"/>
            <a:headEnd/>
            <a:tailEnd/>
          </a:ln>
        </p:spPr>
        <p:txBody>
          <a:bodyPr anchor="ctr">
            <a:spAutoFit/>
          </a:bodyPr>
          <a:lstStyle/>
          <a:p>
            <a:pPr algn="justLow"/>
            <a:r>
              <a:rPr lang="en-US" sz="2200" dirty="0">
                <a:cs typeface="PT Bold Heading" pitchFamily="2" charset="-78"/>
              </a:rPr>
              <a:t>                                                        </a:t>
            </a:r>
            <a:endParaRPr lang="ar-SA" sz="2200" dirty="0">
              <a:cs typeface="PT Bold Heading" pitchFamily="2" charset="-78"/>
            </a:endParaRPr>
          </a:p>
        </p:txBody>
      </p:sp>
      <p:sp>
        <p:nvSpPr>
          <p:cNvPr id="6" name="Rectangle 4"/>
          <p:cNvSpPr>
            <a:spLocks noChangeArrowheads="1"/>
          </p:cNvSpPr>
          <p:nvPr/>
        </p:nvSpPr>
        <p:spPr bwMode="auto">
          <a:xfrm>
            <a:off x="714348" y="1071546"/>
            <a:ext cx="5943600" cy="769441"/>
          </a:xfrm>
          <a:prstGeom prst="rect">
            <a:avLst/>
          </a:prstGeom>
          <a:noFill/>
          <a:ln w="9525">
            <a:noFill/>
            <a:miter lim="800000"/>
            <a:headEnd/>
            <a:tailEnd/>
          </a:ln>
        </p:spPr>
        <p:txBody>
          <a:bodyPr anchor="ctr">
            <a:spAutoFit/>
          </a:bodyPr>
          <a:lstStyle/>
          <a:p>
            <a:pPr algn="justLow">
              <a:defRPr/>
            </a:pPr>
            <a:r>
              <a:rPr lang="ar-SA" sz="2200" dirty="0">
                <a:solidFill>
                  <a:schemeClr val="tx1">
                    <a:lumMod val="95000"/>
                    <a:lumOff val="5000"/>
                  </a:schemeClr>
                </a:solidFill>
                <a:cs typeface="PT Bold Heading" pitchFamily="2" charset="-78"/>
              </a:rPr>
              <a:t>هو التصادم الذي </a:t>
            </a:r>
            <a:r>
              <a:rPr lang="ar-SA" sz="2200" dirty="0" smtClean="0">
                <a:solidFill>
                  <a:schemeClr val="tx1">
                    <a:lumMod val="95000"/>
                    <a:lumOff val="5000"/>
                  </a:schemeClr>
                </a:solidFill>
                <a:cs typeface="PT Bold Heading" pitchFamily="2" charset="-78"/>
              </a:rPr>
              <a:t>تقــل فيه </a:t>
            </a:r>
            <a:r>
              <a:rPr lang="ar-SA" sz="2200" dirty="0">
                <a:solidFill>
                  <a:schemeClr val="tx1">
                    <a:lumMod val="95000"/>
                    <a:lumOff val="5000"/>
                  </a:schemeClr>
                </a:solidFill>
                <a:cs typeface="PT Bold Heading" pitchFamily="2" charset="-78"/>
              </a:rPr>
              <a:t>الطاقة </a:t>
            </a:r>
            <a:r>
              <a:rPr lang="ar-SA" sz="2200" dirty="0" smtClean="0">
                <a:solidFill>
                  <a:schemeClr val="tx1">
                    <a:lumMod val="95000"/>
                    <a:lumOff val="5000"/>
                  </a:schemeClr>
                </a:solidFill>
                <a:cs typeface="PT Bold Heading" pitchFamily="2" charset="-78"/>
              </a:rPr>
              <a:t>الحركية .</a:t>
            </a:r>
          </a:p>
          <a:p>
            <a:pPr algn="justLow">
              <a:defRPr/>
            </a:pPr>
            <a:r>
              <a:rPr lang="en-US" sz="2200" dirty="0" smtClean="0">
                <a:cs typeface="PT Bold Heading" pitchFamily="2" charset="-78"/>
              </a:rPr>
              <a:t> </a:t>
            </a:r>
            <a:r>
              <a:rPr lang="en-US" sz="2200" dirty="0">
                <a:cs typeface="PT Bold Heading" pitchFamily="2" charset="-78"/>
              </a:rPr>
              <a:t>                                                        </a:t>
            </a:r>
            <a:endParaRPr lang="ar-SA" sz="2200" dirty="0">
              <a:cs typeface="PT Bold Heading" pitchFamily="2" charset="-78"/>
            </a:endParaRPr>
          </a:p>
        </p:txBody>
      </p:sp>
      <p:sp>
        <p:nvSpPr>
          <p:cNvPr id="11" name="مستطيل 10"/>
          <p:cNvSpPr/>
          <p:nvPr/>
        </p:nvSpPr>
        <p:spPr>
          <a:xfrm>
            <a:off x="214282" y="285728"/>
            <a:ext cx="6698561" cy="523220"/>
          </a:xfrm>
          <a:prstGeom prst="rect">
            <a:avLst/>
          </a:prstGeom>
        </p:spPr>
        <p:txBody>
          <a:bodyPr wrap="square">
            <a:spAutoFit/>
          </a:bodyPr>
          <a:lstStyle/>
          <a:p>
            <a:pPr algn="justLow"/>
            <a:r>
              <a:rPr lang="ar-SA" sz="2400" dirty="0" smtClean="0">
                <a:solidFill>
                  <a:schemeClr val="accent2">
                    <a:lumMod val="75000"/>
                  </a:schemeClr>
                </a:solidFill>
                <a:cs typeface="PT Bold Heading" pitchFamily="2" charset="-78"/>
              </a:rPr>
              <a:t>الحالة الثالثة </a:t>
            </a:r>
            <a:r>
              <a:rPr lang="ar-SA" sz="2800" dirty="0" smtClean="0">
                <a:solidFill>
                  <a:schemeClr val="accent2">
                    <a:lumMod val="75000"/>
                  </a:schemeClr>
                </a:solidFill>
                <a:cs typeface="PT Bold Heading" pitchFamily="2" charset="-78"/>
              </a:rPr>
              <a:t>: </a:t>
            </a:r>
            <a:r>
              <a:rPr lang="ar-SA" sz="2800" dirty="0" smtClean="0">
                <a:solidFill>
                  <a:schemeClr val="accent4">
                    <a:lumMod val="75000"/>
                  </a:schemeClr>
                </a:solidFill>
                <a:cs typeface="PT Bold Heading" pitchFamily="2" charset="-78"/>
              </a:rPr>
              <a:t>يسمى التصادم عديم المرونـة :</a:t>
            </a:r>
            <a:endParaRPr lang="en-US" sz="2800" dirty="0">
              <a:solidFill>
                <a:schemeClr val="accent4">
                  <a:lumMod val="75000"/>
                </a:schemeClr>
              </a:solidFill>
              <a:cs typeface="PT Bold Heading" pitchFamily="2" charset="-78"/>
            </a:endParaRPr>
          </a:p>
        </p:txBody>
      </p:sp>
      <p:pic>
        <p:nvPicPr>
          <p:cNvPr id="9" name="Picture 3" descr="cthoi"/>
          <p:cNvPicPr>
            <a:picLocks noChangeAspect="1" noChangeArrowheads="1"/>
          </p:cNvPicPr>
          <p:nvPr/>
        </p:nvPicPr>
        <p:blipFill>
          <a:blip r:embed="rId3"/>
          <a:srcRect/>
          <a:stretch>
            <a:fillRect/>
          </a:stretch>
        </p:blipFill>
        <p:spPr bwMode="auto">
          <a:xfrm>
            <a:off x="714348" y="2357430"/>
            <a:ext cx="6249933" cy="1471614"/>
          </a:xfrm>
          <a:prstGeom prst="rect">
            <a:avLst/>
          </a:prstGeom>
          <a:noFill/>
          <a:ln w="9525">
            <a:noFill/>
            <a:miter lim="800000"/>
            <a:headEnd/>
            <a:tailEnd/>
          </a:ln>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16" presetClass="entr" presetSubtype="2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Horizontal)">
                                      <p:cBhvr>
                                        <p:cTn id="18" dur="500"/>
                                        <p:tgtEl>
                                          <p:spTgt spid="6"/>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مربع نص 5"/>
          <p:cNvSpPr txBox="1"/>
          <p:nvPr/>
        </p:nvSpPr>
        <p:spPr>
          <a:xfrm>
            <a:off x="1571604" y="357166"/>
            <a:ext cx="7000924" cy="2893100"/>
          </a:xfrm>
          <a:prstGeom prst="rect">
            <a:avLst/>
          </a:prstGeom>
          <a:noFill/>
        </p:spPr>
        <p:txBody>
          <a:bodyPr wrap="square" rtlCol="1">
            <a:spAutoFit/>
          </a:bodyPr>
          <a:lstStyle/>
          <a:p>
            <a:pPr algn="justLow"/>
            <a:r>
              <a:rPr lang="ar-SA" sz="2800" dirty="0" smtClean="0">
                <a:solidFill>
                  <a:schemeClr val="accent2">
                    <a:lumMod val="75000"/>
                  </a:schemeClr>
                </a:solidFill>
                <a:cs typeface="PT Bold Heading" pitchFamily="2" charset="-78"/>
              </a:rPr>
              <a:t>قذف الكرة :</a:t>
            </a:r>
          </a:p>
          <a:p>
            <a:pPr algn="justLow"/>
            <a:r>
              <a:rPr lang="en-US" sz="2200" dirty="0">
                <a:solidFill>
                  <a:schemeClr val="tx2">
                    <a:lumMod val="60000"/>
                    <a:lumOff val="40000"/>
                  </a:schemeClr>
                </a:solidFill>
                <a:cs typeface="PT Bold Heading" pitchFamily="2" charset="-78"/>
              </a:rPr>
              <a:t>W </a:t>
            </a:r>
            <a:r>
              <a:rPr lang="ar-SA" sz="2200" dirty="0" smtClean="0">
                <a:solidFill>
                  <a:schemeClr val="tx2">
                    <a:lumMod val="60000"/>
                    <a:lumOff val="40000"/>
                  </a:schemeClr>
                </a:solidFill>
                <a:cs typeface="PT Bold Heading" pitchFamily="2" charset="-78"/>
              </a:rPr>
              <a:t> + الطاقة </a:t>
            </a:r>
            <a:r>
              <a:rPr lang="ar-SA" sz="2200" dirty="0">
                <a:solidFill>
                  <a:schemeClr val="tx2">
                    <a:lumMod val="60000"/>
                    <a:lumOff val="40000"/>
                  </a:schemeClr>
                </a:solidFill>
                <a:cs typeface="PT Bold Heading" pitchFamily="2" charset="-78"/>
              </a:rPr>
              <a:t>الحركية الابتدائية = الطاقة الحركية النهائية </a:t>
            </a:r>
            <a:endParaRPr lang="ar-SA" sz="2200" dirty="0" smtClean="0">
              <a:solidFill>
                <a:schemeClr val="tx2">
                  <a:lumMod val="60000"/>
                  <a:lumOff val="40000"/>
                </a:schemeClr>
              </a:solidFill>
              <a:cs typeface="PT Bold Heading" pitchFamily="2" charset="-78"/>
            </a:endParaRPr>
          </a:p>
          <a:p>
            <a:pPr algn="justLow"/>
            <a:endParaRPr lang="ar-SA" sz="2200" dirty="0" smtClean="0">
              <a:cs typeface="PT Bold Heading" pitchFamily="2" charset="-78"/>
            </a:endParaRPr>
          </a:p>
          <a:p>
            <a:pPr algn="justLow"/>
            <a:r>
              <a:rPr lang="ar-SA" sz="2200" dirty="0" smtClean="0">
                <a:solidFill>
                  <a:srgbClr val="C00000"/>
                </a:solidFill>
                <a:cs typeface="PT Bold Heading" pitchFamily="2" charset="-78"/>
              </a:rPr>
              <a:t>طريقة اكتساب أو فقدان الطاقة من خلال :</a:t>
            </a:r>
          </a:p>
          <a:p>
            <a:pPr lvl="0" algn="justLow"/>
            <a:r>
              <a:rPr lang="ar-SA" sz="2200" dirty="0" smtClean="0">
                <a:solidFill>
                  <a:srgbClr val="00B050"/>
                </a:solidFill>
                <a:cs typeface="PT Bold Heading" pitchFamily="2" charset="-78"/>
              </a:rPr>
              <a:t>1- قــذف الكرة , </a:t>
            </a:r>
            <a:r>
              <a:rPr lang="ar-SA" sz="2200" dirty="0" smtClean="0">
                <a:cs typeface="PT Bold Heading" pitchFamily="2" charset="-78"/>
              </a:rPr>
              <a:t>تؤثر على الكرة بقوة فتحرك بإزاحة باتجاه -القوة فيكون قد بذلت شغلاً على الكرة يساوي </a:t>
            </a:r>
            <a:r>
              <a:rPr lang="en-US" sz="2200" dirty="0" smtClean="0">
                <a:cs typeface="PT Bold Heading" pitchFamily="2" charset="-78"/>
              </a:rPr>
              <a:t> </a:t>
            </a:r>
            <a:r>
              <a:rPr lang="en-US" sz="2200" b="1" dirty="0" smtClean="0">
                <a:solidFill>
                  <a:schemeClr val="accent5">
                    <a:lumMod val="75000"/>
                  </a:schemeClr>
                </a:solidFill>
                <a:cs typeface="PT Bold Heading" pitchFamily="2" charset="-78"/>
              </a:rPr>
              <a:t>W </a:t>
            </a:r>
            <a:r>
              <a:rPr lang="en-US" sz="2200" b="1" dirty="0">
                <a:solidFill>
                  <a:schemeClr val="accent5">
                    <a:lumMod val="75000"/>
                  </a:schemeClr>
                </a:solidFill>
                <a:cs typeface="PT Bold Heading" pitchFamily="2" charset="-78"/>
              </a:rPr>
              <a:t>= F d</a:t>
            </a:r>
            <a:r>
              <a:rPr lang="ar-SA" sz="2200" dirty="0">
                <a:cs typeface="PT Bold Heading" pitchFamily="2" charset="-78"/>
              </a:rPr>
              <a:t>الشغل موجب وتزداد الطاقة حيث الطاقة النهائية أعلى قيمة </a:t>
            </a:r>
            <a:r>
              <a:rPr lang="ar-SA" sz="2200" dirty="0" smtClean="0">
                <a:cs typeface="PT Bold Heading" pitchFamily="2" charset="-78"/>
              </a:rPr>
              <a:t>- </a:t>
            </a:r>
            <a:r>
              <a:rPr lang="ar-SA" sz="2200" dirty="0">
                <a:cs typeface="PT Bold Heading" pitchFamily="2" charset="-78"/>
              </a:rPr>
              <a:t>الطاقة الابتدائية </a:t>
            </a:r>
            <a:r>
              <a:rPr lang="ar-SA" sz="2200" dirty="0" smtClean="0">
                <a:cs typeface="PT Bold Heading" pitchFamily="2" charset="-78"/>
              </a:rPr>
              <a:t>–صفر .</a:t>
            </a:r>
          </a:p>
        </p:txBody>
      </p:sp>
      <p:pic>
        <p:nvPicPr>
          <p:cNvPr id="3073" name="Picture 1" descr="4F62144D"/>
          <p:cNvPicPr>
            <a:picLocks noChangeAspect="1" noChangeArrowheads="1"/>
          </p:cNvPicPr>
          <p:nvPr/>
        </p:nvPicPr>
        <p:blipFill>
          <a:blip r:embed="rId3">
            <a:lum bright="-30000" contrast="40000"/>
          </a:blip>
          <a:srcRect l="29475" t="15802" r="35262" b="38138"/>
          <a:stretch>
            <a:fillRect/>
          </a:stretch>
        </p:blipFill>
        <p:spPr bwMode="auto">
          <a:xfrm rot="5400000">
            <a:off x="3658370" y="1699422"/>
            <a:ext cx="3143274" cy="6602429"/>
          </a:xfrm>
          <a:prstGeom prst="rect">
            <a:avLst/>
          </a:prstGeom>
          <a:ln>
            <a:noFill/>
          </a:ln>
          <a:effectLst>
            <a:outerShdw blurRad="292100" dist="139700" dir="2700000" algn="tl" rotWithShape="0">
              <a:srgbClr val="333333">
                <a:alpha val="65000"/>
              </a:srgbClr>
            </a:outerShdw>
          </a:effectLst>
        </p:spPr>
      </p:pic>
      <p:pic>
        <p:nvPicPr>
          <p:cNvPr id="7" name="صورة 6" descr="animation-move.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071538" y="0"/>
            <a:ext cx="1476372" cy="1476372"/>
          </a:xfrm>
          <a:prstGeom prst="rect">
            <a:avLst/>
          </a:prstGeom>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3073"/>
                                        </p:tgtEl>
                                        <p:attrNameLst>
                                          <p:attrName>style.visibility</p:attrName>
                                        </p:attrNameLst>
                                      </p:cBhvr>
                                      <p:to>
                                        <p:strVal val="visible"/>
                                      </p:to>
                                    </p:set>
                                    <p:animEffect transition="in" filter="dissolve">
                                      <p:cBhvr>
                                        <p:cTn id="24"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مربع نص 4"/>
          <p:cNvSpPr txBox="1"/>
          <p:nvPr/>
        </p:nvSpPr>
        <p:spPr>
          <a:xfrm>
            <a:off x="1643042" y="357166"/>
            <a:ext cx="7000924" cy="2062103"/>
          </a:xfrm>
          <a:prstGeom prst="rect">
            <a:avLst/>
          </a:prstGeom>
          <a:noFill/>
        </p:spPr>
        <p:txBody>
          <a:bodyPr wrap="square" rtlCol="1">
            <a:spAutoFit/>
          </a:bodyPr>
          <a:lstStyle/>
          <a:p>
            <a:pPr lvl="0" algn="justLow"/>
            <a:r>
              <a:rPr lang="ar-SA" sz="2400" dirty="0" smtClean="0">
                <a:solidFill>
                  <a:schemeClr val="accent2">
                    <a:lumMod val="75000"/>
                  </a:schemeClr>
                </a:solidFill>
                <a:cs typeface="PT Bold Heading" pitchFamily="2" charset="-78"/>
              </a:rPr>
              <a:t>2- </a:t>
            </a:r>
            <a:r>
              <a:rPr lang="ar-SA" sz="2400" dirty="0">
                <a:solidFill>
                  <a:schemeClr val="accent2">
                    <a:lumMod val="75000"/>
                  </a:schemeClr>
                </a:solidFill>
                <a:cs typeface="PT Bold Heading" pitchFamily="2" charset="-78"/>
              </a:rPr>
              <a:t>التقاط الكرة : </a:t>
            </a:r>
            <a:r>
              <a:rPr lang="ar-SA" sz="2000" dirty="0">
                <a:cs typeface="PT Bold Heading" pitchFamily="2" charset="-78"/>
              </a:rPr>
              <a:t>الطاقة الحركية الابتدائية أعلى ما يمكن قبل الالتقاط ,بعد الالتقاط أثرت عليها قوة في الاتجاه المعاكس فبذلت شغلاً سالباً على الكرة حيث الطاقة النهائية = صفر </a:t>
            </a:r>
            <a:endParaRPr lang="ar-SA" sz="2000" dirty="0" smtClean="0">
              <a:cs typeface="PT Bold Heading" pitchFamily="2" charset="-78"/>
            </a:endParaRPr>
          </a:p>
          <a:p>
            <a:pPr algn="justLow"/>
            <a:endParaRPr lang="ar-SA" dirty="0" smtClean="0">
              <a:cs typeface="PT Bold Heading" pitchFamily="2" charset="-78"/>
            </a:endParaRPr>
          </a:p>
          <a:p>
            <a:pPr algn="justLow"/>
            <a:r>
              <a:rPr lang="ar-SA" sz="2000" dirty="0" smtClean="0">
                <a:solidFill>
                  <a:schemeClr val="tx2">
                    <a:lumMod val="60000"/>
                    <a:lumOff val="40000"/>
                  </a:schemeClr>
                </a:solidFill>
                <a:cs typeface="PT Bold Heading" pitchFamily="2" charset="-78"/>
              </a:rPr>
              <a:t>قانون </a:t>
            </a:r>
            <a:r>
              <a:rPr lang="ar-SA" sz="2000" dirty="0">
                <a:solidFill>
                  <a:schemeClr val="tx2">
                    <a:lumMod val="60000"/>
                    <a:lumOff val="40000"/>
                  </a:schemeClr>
                </a:solidFill>
                <a:cs typeface="PT Bold Heading" pitchFamily="2" charset="-78"/>
              </a:rPr>
              <a:t>التقاط وقذف الكرة : </a:t>
            </a:r>
            <a:r>
              <a:rPr lang="en-US" sz="2400" b="1" dirty="0">
                <a:solidFill>
                  <a:schemeClr val="accent5">
                    <a:lumMod val="75000"/>
                  </a:schemeClr>
                </a:solidFill>
                <a:cs typeface="PT Bold Heading" pitchFamily="2" charset="-78"/>
              </a:rPr>
              <a:t>KE </a:t>
            </a:r>
            <a:r>
              <a:rPr lang="en-US" sz="2400" b="1" baseline="-25000" dirty="0">
                <a:solidFill>
                  <a:schemeClr val="accent5">
                    <a:lumMod val="75000"/>
                  </a:schemeClr>
                </a:solidFill>
                <a:cs typeface="PT Bold Heading" pitchFamily="2" charset="-78"/>
              </a:rPr>
              <a:t>f</a:t>
            </a:r>
            <a:r>
              <a:rPr lang="en-US" sz="2400" b="1" dirty="0">
                <a:solidFill>
                  <a:schemeClr val="accent5">
                    <a:lumMod val="75000"/>
                  </a:schemeClr>
                </a:solidFill>
                <a:cs typeface="PT Bold Heading" pitchFamily="2" charset="-78"/>
              </a:rPr>
              <a:t> = </a:t>
            </a:r>
            <a:r>
              <a:rPr lang="en-US" sz="2400" b="1" dirty="0" err="1">
                <a:solidFill>
                  <a:schemeClr val="accent5">
                    <a:lumMod val="75000"/>
                  </a:schemeClr>
                </a:solidFill>
                <a:cs typeface="PT Bold Heading" pitchFamily="2" charset="-78"/>
              </a:rPr>
              <a:t>KE</a:t>
            </a:r>
            <a:r>
              <a:rPr lang="en-US" sz="2400" b="1" baseline="-25000" dirty="0" err="1">
                <a:solidFill>
                  <a:schemeClr val="accent5">
                    <a:lumMod val="75000"/>
                  </a:schemeClr>
                </a:solidFill>
                <a:cs typeface="PT Bold Heading" pitchFamily="2" charset="-78"/>
              </a:rPr>
              <a:t>i</a:t>
            </a:r>
            <a:r>
              <a:rPr lang="en-US" sz="2400" b="1" dirty="0">
                <a:solidFill>
                  <a:schemeClr val="accent5">
                    <a:lumMod val="75000"/>
                  </a:schemeClr>
                </a:solidFill>
                <a:cs typeface="PT Bold Heading" pitchFamily="2" charset="-78"/>
              </a:rPr>
              <a:t> + WW = -f d</a:t>
            </a:r>
            <a:endParaRPr lang="en-US" sz="2000" b="1" dirty="0" smtClean="0">
              <a:solidFill>
                <a:schemeClr val="accent5">
                  <a:lumMod val="75000"/>
                </a:schemeClr>
              </a:solidFill>
              <a:cs typeface="PT Bold Heading" pitchFamily="2" charset="-78"/>
            </a:endParaRPr>
          </a:p>
          <a:p>
            <a:pPr algn="justLow"/>
            <a:endParaRPr lang="ar-SA" sz="2000" dirty="0">
              <a:cs typeface="PT Bold Heading" pitchFamily="2" charset="-78"/>
            </a:endParaRPr>
          </a:p>
        </p:txBody>
      </p:sp>
      <p:pic>
        <p:nvPicPr>
          <p:cNvPr id="4" name="Picture 1" descr="4F62144D"/>
          <p:cNvPicPr>
            <a:picLocks noChangeAspect="1" noChangeArrowheads="1"/>
          </p:cNvPicPr>
          <p:nvPr/>
        </p:nvPicPr>
        <p:blipFill>
          <a:blip r:embed="rId3">
            <a:lum bright="-30000" contrast="40000"/>
          </a:blip>
          <a:srcRect l="28674" t="38439" r="40071" b="38138"/>
          <a:stretch>
            <a:fillRect/>
          </a:stretch>
        </p:blipFill>
        <p:spPr bwMode="auto">
          <a:xfrm rot="5400000">
            <a:off x="3549068" y="2523106"/>
            <a:ext cx="3260309" cy="39290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275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5000" b="-25000"/>
          </a:stretch>
        </a:blipFill>
        <a:effectLst/>
      </p:bgPr>
    </p:bg>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4429124" y="2380017"/>
            <a:ext cx="4286280" cy="3477875"/>
          </a:xfrm>
          <a:prstGeom prst="rect">
            <a:avLst/>
          </a:prstGeom>
          <a:noFill/>
          <a:ln w="9525">
            <a:noFill/>
            <a:miter lim="800000"/>
            <a:headEnd/>
            <a:tailEnd/>
          </a:ln>
        </p:spPr>
        <p:txBody>
          <a:bodyPr wrap="square">
            <a:spAutoFit/>
          </a:bodyPr>
          <a:lstStyle/>
          <a:p>
            <a:pPr algn="justLow">
              <a:spcBef>
                <a:spcPct val="50000"/>
              </a:spcBef>
            </a:pPr>
            <a:r>
              <a:rPr lang="ar-SA" sz="2000" dirty="0" smtClean="0">
                <a:latin typeface="Tahoma" pitchFamily="34" charset="0"/>
                <a:cs typeface="PT Bold Heading" pitchFamily="2" charset="-78"/>
              </a:rPr>
              <a:t>   يمثل </a:t>
            </a:r>
            <a:r>
              <a:rPr lang="ar-SA" sz="2000" dirty="0">
                <a:latin typeface="Tahoma" pitchFamily="34" charset="0"/>
                <a:cs typeface="PT Bold Heading" pitchFamily="2" charset="-78"/>
              </a:rPr>
              <a:t>الشكل </a:t>
            </a:r>
            <a:r>
              <a:rPr lang="ar-SA" sz="2000" dirty="0" smtClean="0">
                <a:latin typeface="Tahoma" pitchFamily="34" charset="0"/>
                <a:cs typeface="PT Bold Heading" pitchFamily="2" charset="-78"/>
              </a:rPr>
              <a:t>التالي أجساماً متحركة.</a:t>
            </a:r>
            <a:r>
              <a:rPr lang="ar-SA" sz="2000" dirty="0">
                <a:latin typeface="Tahoma" pitchFamily="34" charset="0"/>
                <a:cs typeface="PT Bold Heading" pitchFamily="2" charset="-78"/>
              </a:rPr>
              <a:t>  وهذه الأجسام جميعها تمتلك </a:t>
            </a:r>
            <a:r>
              <a:rPr lang="ar-SA" sz="2000" dirty="0" smtClean="0">
                <a:latin typeface="Tahoma" pitchFamily="34" charset="0"/>
                <a:cs typeface="PT Bold Heading" pitchFamily="2" charset="-78"/>
              </a:rPr>
              <a:t>(طاقة حركية) .</a:t>
            </a:r>
            <a:endParaRPr lang="ar-SA" sz="2000" dirty="0">
              <a:latin typeface="Tahoma" pitchFamily="34" charset="0"/>
              <a:cs typeface="PT Bold Heading" pitchFamily="2" charset="-78"/>
            </a:endParaRPr>
          </a:p>
          <a:p>
            <a:pPr algn="justLow">
              <a:spcBef>
                <a:spcPct val="50000"/>
              </a:spcBef>
            </a:pPr>
            <a:r>
              <a:rPr lang="ar-SA" sz="2000" dirty="0" smtClean="0">
                <a:latin typeface="Tahoma" pitchFamily="34" charset="0"/>
                <a:cs typeface="PT Bold Heading" pitchFamily="2" charset="-78"/>
              </a:rPr>
              <a:t>   عندما </a:t>
            </a:r>
            <a:r>
              <a:rPr lang="ar-SA" sz="2000" dirty="0">
                <a:latin typeface="Tahoma" pitchFamily="34" charset="0"/>
                <a:cs typeface="PT Bold Heading" pitchFamily="2" charset="-78"/>
              </a:rPr>
              <a:t>تتحرك الأشياء من حولنا ، فإنها تتحرك نتيجة بذل شغل عليها . فالجسم القادر على بذل شغل هو جسم يمتلك </a:t>
            </a:r>
            <a:r>
              <a:rPr lang="ar-SA" sz="2000" dirty="0" smtClean="0">
                <a:latin typeface="Tahoma" pitchFamily="34" charset="0"/>
                <a:cs typeface="PT Bold Heading" pitchFamily="2" charset="-78"/>
              </a:rPr>
              <a:t>طاقة، </a:t>
            </a:r>
            <a:r>
              <a:rPr lang="ar-SA" sz="2000" dirty="0">
                <a:latin typeface="Tahoma" pitchFamily="34" charset="0"/>
                <a:cs typeface="PT Bold Heading" pitchFamily="2" charset="-78"/>
              </a:rPr>
              <a:t>وإذا لم يمتلك طاقة فإنه لن يتمكن من بذل أي شغل . </a:t>
            </a:r>
          </a:p>
          <a:p>
            <a:pPr algn="justLow">
              <a:spcBef>
                <a:spcPct val="50000"/>
              </a:spcBef>
            </a:pPr>
            <a:r>
              <a:rPr lang="ar-SA" sz="2000" dirty="0">
                <a:latin typeface="Tahoma" pitchFamily="34" charset="0"/>
                <a:cs typeface="PT Bold Heading" pitchFamily="2" charset="-78"/>
              </a:rPr>
              <a:t>  فالطاقة هي التي تسبب حركة الأجسام وبذلك يمكن تعريف الطاقة على أنها : </a:t>
            </a:r>
            <a:r>
              <a:rPr lang="ar-SA" sz="2000" dirty="0" smtClean="0">
                <a:solidFill>
                  <a:schemeClr val="accent5">
                    <a:lumMod val="75000"/>
                  </a:schemeClr>
                </a:solidFill>
                <a:latin typeface="Tahoma" pitchFamily="34" charset="0"/>
                <a:cs typeface="PT Bold Heading" pitchFamily="2" charset="-78"/>
              </a:rPr>
              <a:t>"المقدرة </a:t>
            </a:r>
            <a:r>
              <a:rPr lang="ar-SA" sz="2000" dirty="0">
                <a:solidFill>
                  <a:schemeClr val="accent5">
                    <a:lumMod val="75000"/>
                  </a:schemeClr>
                </a:solidFill>
                <a:latin typeface="Tahoma" pitchFamily="34" charset="0"/>
                <a:cs typeface="PT Bold Heading" pitchFamily="2" charset="-78"/>
              </a:rPr>
              <a:t>على بذل شغل " </a:t>
            </a:r>
          </a:p>
        </p:txBody>
      </p:sp>
      <p:sp>
        <p:nvSpPr>
          <p:cNvPr id="2052" name="مستطيل 3"/>
          <p:cNvSpPr>
            <a:spLocks noChangeArrowheads="1"/>
          </p:cNvSpPr>
          <p:nvPr/>
        </p:nvSpPr>
        <p:spPr bwMode="auto">
          <a:xfrm>
            <a:off x="2928926" y="285728"/>
            <a:ext cx="3756156" cy="707886"/>
          </a:xfrm>
          <a:prstGeom prst="rect">
            <a:avLst/>
          </a:prstGeom>
          <a:noFill/>
          <a:ln w="9525">
            <a:noFill/>
            <a:miter lim="800000"/>
            <a:headEnd/>
            <a:tailEnd/>
          </a:ln>
        </p:spPr>
        <p:txBody>
          <a:bodyPr wrap="none">
            <a:spAutoFit/>
          </a:bodyPr>
          <a:lstStyle/>
          <a:p>
            <a:r>
              <a:rPr lang="ar-SA" sz="2400" dirty="0">
                <a:ln>
                  <a:solidFill>
                    <a:schemeClr val="tx1"/>
                  </a:solidFill>
                </a:ln>
                <a:solidFill>
                  <a:schemeClr val="tx2">
                    <a:lumMod val="60000"/>
                    <a:lumOff val="40000"/>
                  </a:schemeClr>
                </a:solidFill>
                <a:latin typeface="Tahoma" pitchFamily="34" charset="0"/>
                <a:cs typeface="PT Bold Heading" pitchFamily="2" charset="-78"/>
              </a:rPr>
              <a:t> </a:t>
            </a:r>
            <a:r>
              <a:rPr lang="ar-SA" sz="4000" dirty="0" smtClean="0">
                <a:ln>
                  <a:solidFill>
                    <a:schemeClr val="tx1"/>
                  </a:solidFill>
                </a:ln>
                <a:solidFill>
                  <a:schemeClr val="tx2">
                    <a:lumMod val="60000"/>
                    <a:lumOff val="40000"/>
                  </a:schemeClr>
                </a:solidFill>
                <a:latin typeface="Tahoma" pitchFamily="34" charset="0"/>
                <a:cs typeface="PT Bold Heading" pitchFamily="2" charset="-78"/>
              </a:rPr>
              <a:t>الطاقـــة الحركيـــة</a:t>
            </a:r>
            <a:endParaRPr lang="ar-SA" sz="4000" dirty="0">
              <a:ln>
                <a:solidFill>
                  <a:schemeClr val="tx1"/>
                </a:solidFill>
              </a:ln>
              <a:solidFill>
                <a:schemeClr val="tx2">
                  <a:lumMod val="60000"/>
                  <a:lumOff val="40000"/>
                </a:schemeClr>
              </a:solidFill>
              <a:cs typeface="PT Bold Heading" pitchFamily="2" charset="-78"/>
            </a:endParaRPr>
          </a:p>
        </p:txBody>
      </p:sp>
      <p:sp>
        <p:nvSpPr>
          <p:cNvPr id="4" name="مربع نص 3"/>
          <p:cNvSpPr txBox="1"/>
          <p:nvPr/>
        </p:nvSpPr>
        <p:spPr>
          <a:xfrm>
            <a:off x="500034" y="1214422"/>
            <a:ext cx="8143932" cy="1015663"/>
          </a:xfrm>
          <a:prstGeom prst="rect">
            <a:avLst/>
          </a:prstGeom>
          <a:noFill/>
        </p:spPr>
        <p:txBody>
          <a:bodyPr wrap="square" rtlCol="1">
            <a:spAutoFit/>
          </a:bodyPr>
          <a:lstStyle/>
          <a:p>
            <a:pPr algn="justLow"/>
            <a:r>
              <a:rPr lang="ar-SA" sz="2000" dirty="0" smtClean="0">
                <a:solidFill>
                  <a:schemeClr val="accent2">
                    <a:lumMod val="75000"/>
                  </a:schemeClr>
                </a:solidFill>
                <a:cs typeface="PT Bold Heading" pitchFamily="2" charset="-78"/>
              </a:rPr>
              <a:t>هي نوع من الطاقة التي يملكها الجسم بسبب حركته. هي تُساوي الشغل اللازم لتسريع جسم ما من حالة السكون إلى سرعة معُينة، سواء كانت سرعة مستقيمة أو زاويّة.</a:t>
            </a:r>
            <a:endParaRPr lang="ar-SA" sz="2000" dirty="0">
              <a:solidFill>
                <a:schemeClr val="accent2">
                  <a:lumMod val="75000"/>
                </a:schemeClr>
              </a:solidFill>
              <a:cs typeface="PT Bold Heading" pitchFamily="2" charset="-78"/>
            </a:endParaRPr>
          </a:p>
        </p:txBody>
      </p:sp>
    </p:spTree>
    <p:controls>
      <p:control spid="1026" name="ShockwaveFlash1" r:id="rId2" imgW="3599048" imgH="3437186"/>
    </p:controls>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0" presetClass="entr" presetSubtype="0"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8" fill="hold">
                            <p:stCondLst>
                              <p:cond delay="4500"/>
                            </p:stCondLst>
                            <p:childTnLst>
                              <p:par>
                                <p:cTn id="19" presetID="49" presetClass="entr" presetSubtype="0" decel="100000" fill="hold" grpId="0" nodeType="afterEffect">
                                  <p:stCondLst>
                                    <p:cond delay="0"/>
                                  </p:stCondLst>
                                  <p:iterate type="wd">
                                    <p:tmPct val="10000"/>
                                  </p:iterate>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fltVal val="0"/>
                                          </p:val>
                                        </p:tav>
                                        <p:tav tm="100000">
                                          <p:val>
                                            <p:strVal val="#ppt_w"/>
                                          </p:val>
                                        </p:tav>
                                      </p:tavLst>
                                    </p:anim>
                                    <p:anim calcmode="lin" valueType="num">
                                      <p:cBhvr>
                                        <p:cTn id="22" dur="500" fill="hold"/>
                                        <p:tgtEl>
                                          <p:spTgt spid="2051"/>
                                        </p:tgtEl>
                                        <p:attrNameLst>
                                          <p:attrName>ppt_h</p:attrName>
                                        </p:attrNameLst>
                                      </p:cBhvr>
                                      <p:tavLst>
                                        <p:tav tm="0">
                                          <p:val>
                                            <p:fltVal val="0"/>
                                          </p:val>
                                        </p:tav>
                                        <p:tav tm="100000">
                                          <p:val>
                                            <p:strVal val="#ppt_h"/>
                                          </p:val>
                                        </p:tav>
                                      </p:tavLst>
                                    </p:anim>
                                    <p:anim calcmode="lin" valueType="num">
                                      <p:cBhvr>
                                        <p:cTn id="23" dur="500" fill="hold"/>
                                        <p:tgtEl>
                                          <p:spTgt spid="2051"/>
                                        </p:tgtEl>
                                        <p:attrNameLst>
                                          <p:attrName>style.rotation</p:attrName>
                                        </p:attrNameLst>
                                      </p:cBhvr>
                                      <p:tavLst>
                                        <p:tav tm="0">
                                          <p:val>
                                            <p:fltVal val="360"/>
                                          </p:val>
                                        </p:tav>
                                        <p:tav tm="100000">
                                          <p:val>
                                            <p:fltVal val="0"/>
                                          </p:val>
                                        </p:tav>
                                      </p:tavLst>
                                    </p:anim>
                                    <p:animEffect transition="in" filter="fade">
                                      <p:cBhvr>
                                        <p:cTn id="2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5000" b="-25000"/>
          </a:stretch>
        </a:blipFill>
        <a:effectLst/>
      </p:bgPr>
    </p:bg>
    <p:spTree>
      <p:nvGrpSpPr>
        <p:cNvPr id="1" name=""/>
        <p:cNvGrpSpPr/>
        <p:nvPr/>
      </p:nvGrpSpPr>
      <p:grpSpPr>
        <a:xfrm>
          <a:off x="0" y="0"/>
          <a:ext cx="0" cy="0"/>
          <a:chOff x="0" y="0"/>
          <a:chExt cx="0" cy="0"/>
        </a:xfrm>
      </p:grpSpPr>
      <p:sp>
        <p:nvSpPr>
          <p:cNvPr id="2052" name="مستطيل 3"/>
          <p:cNvSpPr>
            <a:spLocks noChangeArrowheads="1"/>
          </p:cNvSpPr>
          <p:nvPr/>
        </p:nvSpPr>
        <p:spPr bwMode="auto">
          <a:xfrm>
            <a:off x="2857488" y="214290"/>
            <a:ext cx="3756156" cy="707886"/>
          </a:xfrm>
          <a:prstGeom prst="rect">
            <a:avLst/>
          </a:prstGeom>
          <a:noFill/>
          <a:ln w="9525">
            <a:noFill/>
            <a:miter lim="800000"/>
            <a:headEnd/>
            <a:tailEnd/>
          </a:ln>
        </p:spPr>
        <p:txBody>
          <a:bodyPr wrap="none">
            <a:spAutoFit/>
          </a:bodyPr>
          <a:lstStyle/>
          <a:p>
            <a:r>
              <a:rPr lang="ar-SA" sz="2400" dirty="0">
                <a:ln>
                  <a:solidFill>
                    <a:schemeClr val="tx1"/>
                  </a:solidFill>
                </a:ln>
                <a:solidFill>
                  <a:schemeClr val="tx2">
                    <a:lumMod val="60000"/>
                    <a:lumOff val="40000"/>
                  </a:schemeClr>
                </a:solidFill>
                <a:latin typeface="Tahoma" pitchFamily="34" charset="0"/>
                <a:cs typeface="PT Bold Heading" pitchFamily="2" charset="-78"/>
              </a:rPr>
              <a:t> </a:t>
            </a:r>
            <a:r>
              <a:rPr lang="ar-SA" sz="4000" dirty="0" smtClean="0">
                <a:ln>
                  <a:solidFill>
                    <a:schemeClr val="tx1"/>
                  </a:solidFill>
                </a:ln>
                <a:solidFill>
                  <a:schemeClr val="tx2">
                    <a:lumMod val="60000"/>
                    <a:lumOff val="40000"/>
                  </a:schemeClr>
                </a:solidFill>
                <a:latin typeface="Tahoma" pitchFamily="34" charset="0"/>
                <a:cs typeface="PT Bold Heading" pitchFamily="2" charset="-78"/>
              </a:rPr>
              <a:t>الطاقـــة الحركيـــة</a:t>
            </a:r>
            <a:endParaRPr lang="ar-SA" sz="4000" dirty="0">
              <a:ln>
                <a:solidFill>
                  <a:schemeClr val="tx1"/>
                </a:solidFill>
              </a:ln>
              <a:solidFill>
                <a:schemeClr val="tx2">
                  <a:lumMod val="60000"/>
                  <a:lumOff val="40000"/>
                </a:schemeClr>
              </a:solidFill>
              <a:cs typeface="PT Bold Heading" pitchFamily="2" charset="-78"/>
            </a:endParaRPr>
          </a:p>
        </p:txBody>
      </p:sp>
      <p:sp>
        <p:nvSpPr>
          <p:cNvPr id="5" name="Text Box 2"/>
          <p:cNvSpPr txBox="1">
            <a:spLocks noChangeArrowheads="1"/>
          </p:cNvSpPr>
          <p:nvPr/>
        </p:nvSpPr>
        <p:spPr bwMode="auto">
          <a:xfrm>
            <a:off x="4000496" y="2143116"/>
            <a:ext cx="4857784" cy="4331955"/>
          </a:xfrm>
          <a:prstGeom prst="rect">
            <a:avLst/>
          </a:prstGeom>
          <a:noFill/>
          <a:ln w="9525">
            <a:noFill/>
            <a:miter lim="800000"/>
            <a:headEnd/>
            <a:tailEnd/>
          </a:ln>
        </p:spPr>
        <p:txBody>
          <a:bodyPr wrap="square">
            <a:spAutoFit/>
          </a:bodyPr>
          <a:lstStyle/>
          <a:p>
            <a:pPr algn="justLow">
              <a:spcBef>
                <a:spcPct val="50000"/>
              </a:spcBef>
            </a:pPr>
            <a:r>
              <a:rPr lang="ar-SA" sz="2000" dirty="0" smtClean="0">
                <a:solidFill>
                  <a:schemeClr val="accent3">
                    <a:lumMod val="50000"/>
                  </a:schemeClr>
                </a:solidFill>
                <a:latin typeface="Tahoma" pitchFamily="34" charset="0"/>
                <a:cs typeface="PT Bold Heading" pitchFamily="2" charset="-78"/>
              </a:rPr>
              <a:t>الطاقة </a:t>
            </a:r>
            <a:r>
              <a:rPr lang="ar-SA" sz="2000" dirty="0">
                <a:solidFill>
                  <a:schemeClr val="accent3">
                    <a:lumMod val="50000"/>
                  </a:schemeClr>
                </a:solidFill>
                <a:latin typeface="Tahoma" pitchFamily="34" charset="0"/>
                <a:cs typeface="PT Bold Heading" pitchFamily="2" charset="-78"/>
              </a:rPr>
              <a:t>تحرك الأجسام : </a:t>
            </a:r>
          </a:p>
          <a:p>
            <a:pPr algn="justLow">
              <a:spcBef>
                <a:spcPct val="50000"/>
              </a:spcBef>
            </a:pPr>
            <a:r>
              <a:rPr lang="ar-SA" sz="1900" dirty="0">
                <a:latin typeface="Tahoma" pitchFamily="34" charset="0"/>
                <a:cs typeface="PT Bold Heading" pitchFamily="2" charset="-78"/>
              </a:rPr>
              <a:t>  تشاهد هنا سرباً من الطائرات التي تتحرك ولولا  " الطاقة " لما تحركت هذه الطائرات .</a:t>
            </a:r>
          </a:p>
          <a:p>
            <a:pPr algn="justLow">
              <a:spcBef>
                <a:spcPct val="50000"/>
              </a:spcBef>
            </a:pPr>
            <a:r>
              <a:rPr lang="ar-SA" sz="1900" dirty="0" smtClean="0">
                <a:latin typeface="Tahoma" pitchFamily="34" charset="0"/>
                <a:cs typeface="PT Bold Heading" pitchFamily="2" charset="-78"/>
              </a:rPr>
              <a:t>وتعتمد </a:t>
            </a:r>
            <a:r>
              <a:rPr lang="ar-SA" sz="1900" dirty="0">
                <a:latin typeface="Tahoma" pitchFamily="34" charset="0"/>
                <a:cs typeface="PT Bold Heading" pitchFamily="2" charset="-78"/>
              </a:rPr>
              <a:t>الطاقة الحركية للجسم على عاملين : </a:t>
            </a:r>
            <a:br>
              <a:rPr lang="ar-SA" sz="1900" dirty="0">
                <a:latin typeface="Tahoma" pitchFamily="34" charset="0"/>
                <a:cs typeface="PT Bold Heading" pitchFamily="2" charset="-78"/>
              </a:rPr>
            </a:br>
            <a:r>
              <a:rPr lang="ar-SA" sz="1900" dirty="0" smtClean="0">
                <a:solidFill>
                  <a:schemeClr val="accent5">
                    <a:lumMod val="75000"/>
                  </a:schemeClr>
                </a:solidFill>
                <a:latin typeface="Tahoma" pitchFamily="34" charset="0"/>
                <a:cs typeface="PT Bold Heading" pitchFamily="2" charset="-78"/>
              </a:rPr>
              <a:t>الأول </a:t>
            </a:r>
            <a:r>
              <a:rPr lang="ar-SA" sz="1900" dirty="0">
                <a:solidFill>
                  <a:schemeClr val="accent5">
                    <a:lumMod val="75000"/>
                  </a:schemeClr>
                </a:solidFill>
                <a:latin typeface="Tahoma" pitchFamily="34" charset="0"/>
                <a:cs typeface="PT Bold Heading" pitchFamily="2" charset="-78"/>
              </a:rPr>
              <a:t>: </a:t>
            </a:r>
            <a:r>
              <a:rPr lang="ar-SA" sz="1900" dirty="0">
                <a:latin typeface="Tahoma" pitchFamily="34" charset="0"/>
                <a:cs typeface="PT Bold Heading" pitchFamily="2" charset="-78"/>
              </a:rPr>
              <a:t>السرعة التي يتحرك </a:t>
            </a:r>
            <a:r>
              <a:rPr lang="ar-SA" sz="1900" dirty="0" err="1">
                <a:latin typeface="Tahoma" pitchFamily="34" charset="0"/>
                <a:cs typeface="PT Bold Heading" pitchFamily="2" charset="-78"/>
              </a:rPr>
              <a:t>بها</a:t>
            </a:r>
            <a:r>
              <a:rPr lang="ar-SA" sz="1900" dirty="0">
                <a:latin typeface="Tahoma" pitchFamily="34" charset="0"/>
                <a:cs typeface="PT Bold Heading" pitchFamily="2" charset="-78"/>
              </a:rPr>
              <a:t> الجسم ، كلما زادت سرعة الجسم زادت طاقته الحركية . </a:t>
            </a:r>
            <a:endParaRPr lang="ar-SA" sz="1900" dirty="0" smtClean="0">
              <a:latin typeface="Tahoma" pitchFamily="34" charset="0"/>
              <a:cs typeface="PT Bold Heading" pitchFamily="2" charset="-78"/>
            </a:endParaRPr>
          </a:p>
          <a:p>
            <a:pPr algn="justLow">
              <a:spcBef>
                <a:spcPct val="50000"/>
              </a:spcBef>
            </a:pPr>
            <a:r>
              <a:rPr lang="ar-SA" sz="1900" dirty="0" smtClean="0">
                <a:solidFill>
                  <a:schemeClr val="accent5">
                    <a:lumMod val="75000"/>
                  </a:schemeClr>
                </a:solidFill>
                <a:latin typeface="Tahoma" pitchFamily="34" charset="0"/>
                <a:cs typeface="PT Bold Heading" pitchFamily="2" charset="-78"/>
              </a:rPr>
              <a:t>الثاني </a:t>
            </a:r>
            <a:r>
              <a:rPr lang="ar-SA" sz="1900" dirty="0">
                <a:solidFill>
                  <a:schemeClr val="accent5">
                    <a:lumMod val="75000"/>
                  </a:schemeClr>
                </a:solidFill>
                <a:latin typeface="Tahoma" pitchFamily="34" charset="0"/>
                <a:cs typeface="PT Bold Heading" pitchFamily="2" charset="-78"/>
              </a:rPr>
              <a:t>: </a:t>
            </a:r>
            <a:r>
              <a:rPr lang="ar-SA" sz="1900" dirty="0">
                <a:latin typeface="Tahoma" pitchFamily="34" charset="0"/>
                <a:cs typeface="PT Bold Heading" pitchFamily="2" charset="-78"/>
              </a:rPr>
              <a:t>كمية المادة المتحركة ( كتلة الجسم ) . </a:t>
            </a:r>
            <a:endParaRPr lang="ar-SA" sz="1900" dirty="0" smtClean="0">
              <a:latin typeface="Tahoma" pitchFamily="34" charset="0"/>
              <a:cs typeface="PT Bold Heading" pitchFamily="2" charset="-78"/>
            </a:endParaRPr>
          </a:p>
          <a:p>
            <a:pPr algn="justLow">
              <a:spcBef>
                <a:spcPct val="50000"/>
              </a:spcBef>
            </a:pPr>
            <a:r>
              <a:rPr lang="ar-SA" sz="1900" dirty="0" smtClean="0">
                <a:latin typeface="Tahoma" pitchFamily="34" charset="0"/>
                <a:cs typeface="PT Bold Heading" pitchFamily="2" charset="-78"/>
              </a:rPr>
              <a:t>وكلما </a:t>
            </a:r>
            <a:r>
              <a:rPr lang="ar-SA" sz="1900" dirty="0">
                <a:latin typeface="Tahoma" pitchFamily="34" charset="0"/>
                <a:cs typeface="PT Bold Heading" pitchFamily="2" charset="-78"/>
              </a:rPr>
              <a:t>زادت كتلة الجسم ازدادت طاقته الحركية . </a:t>
            </a:r>
            <a:endParaRPr lang="ar-SA" sz="1900" dirty="0" smtClean="0">
              <a:latin typeface="Tahoma" pitchFamily="34" charset="0"/>
              <a:cs typeface="PT Bold Heading" pitchFamily="2" charset="-78"/>
            </a:endParaRPr>
          </a:p>
          <a:p>
            <a:pPr algn="justLow">
              <a:spcBef>
                <a:spcPct val="50000"/>
              </a:spcBef>
            </a:pPr>
            <a:r>
              <a:rPr lang="ar-SA" sz="1900" dirty="0" smtClean="0">
                <a:solidFill>
                  <a:srgbClr val="663300"/>
                </a:solidFill>
                <a:latin typeface="Tahoma" pitchFamily="34" charset="0"/>
                <a:cs typeface="PT Bold Heading" pitchFamily="2" charset="-78"/>
              </a:rPr>
              <a:t>فالقطار </a:t>
            </a:r>
            <a:r>
              <a:rPr lang="ar-SA" sz="1900" dirty="0">
                <a:solidFill>
                  <a:srgbClr val="663300"/>
                </a:solidFill>
                <a:latin typeface="Tahoma" pitchFamily="34" charset="0"/>
                <a:cs typeface="PT Bold Heading" pitchFamily="2" charset="-78"/>
              </a:rPr>
              <a:t>الذي يتحرك بسرعة 20 </a:t>
            </a:r>
            <a:r>
              <a:rPr lang="ar-SA" sz="1900" dirty="0" err="1">
                <a:solidFill>
                  <a:srgbClr val="663300"/>
                </a:solidFill>
                <a:latin typeface="Tahoma" pitchFamily="34" charset="0"/>
                <a:cs typeface="PT Bold Heading" pitchFamily="2" charset="-78"/>
              </a:rPr>
              <a:t>م</a:t>
            </a:r>
            <a:r>
              <a:rPr lang="ar-SA" sz="1900" dirty="0">
                <a:solidFill>
                  <a:srgbClr val="663300"/>
                </a:solidFill>
                <a:latin typeface="Tahoma" pitchFamily="34" charset="0"/>
                <a:cs typeface="PT Bold Heading" pitchFamily="2" charset="-78"/>
              </a:rPr>
              <a:t> / </a:t>
            </a:r>
            <a:r>
              <a:rPr lang="ar-SA" sz="1900" dirty="0" err="1">
                <a:solidFill>
                  <a:srgbClr val="663300"/>
                </a:solidFill>
                <a:latin typeface="Tahoma" pitchFamily="34" charset="0"/>
                <a:cs typeface="PT Bold Heading" pitchFamily="2" charset="-78"/>
              </a:rPr>
              <a:t>ث</a:t>
            </a:r>
            <a:r>
              <a:rPr lang="ar-SA" sz="1900" dirty="0">
                <a:solidFill>
                  <a:srgbClr val="663300"/>
                </a:solidFill>
                <a:latin typeface="Tahoma" pitchFamily="34" charset="0"/>
                <a:cs typeface="PT Bold Heading" pitchFamily="2" charset="-78"/>
              </a:rPr>
              <a:t> يمتلك طاقة حركية أكبر من القطار الذي يتحرك بسرعة 15 </a:t>
            </a:r>
            <a:r>
              <a:rPr lang="ar-SA" sz="1900" dirty="0" err="1">
                <a:solidFill>
                  <a:srgbClr val="663300"/>
                </a:solidFill>
                <a:latin typeface="Tahoma" pitchFamily="34" charset="0"/>
                <a:cs typeface="PT Bold Heading" pitchFamily="2" charset="-78"/>
              </a:rPr>
              <a:t>م</a:t>
            </a:r>
            <a:r>
              <a:rPr lang="ar-SA" sz="1900" dirty="0">
                <a:solidFill>
                  <a:srgbClr val="663300"/>
                </a:solidFill>
                <a:latin typeface="Tahoma" pitchFamily="34" charset="0"/>
                <a:cs typeface="PT Bold Heading" pitchFamily="2" charset="-78"/>
              </a:rPr>
              <a:t> / </a:t>
            </a:r>
            <a:r>
              <a:rPr lang="ar-SA" sz="1900" dirty="0" err="1">
                <a:solidFill>
                  <a:srgbClr val="663300"/>
                </a:solidFill>
                <a:latin typeface="Tahoma" pitchFamily="34" charset="0"/>
                <a:cs typeface="PT Bold Heading" pitchFamily="2" charset="-78"/>
              </a:rPr>
              <a:t>ث</a:t>
            </a:r>
            <a:r>
              <a:rPr lang="ar-SA" sz="1900" dirty="0">
                <a:solidFill>
                  <a:srgbClr val="663300"/>
                </a:solidFill>
                <a:latin typeface="Tahoma" pitchFamily="34" charset="0"/>
                <a:cs typeface="PT Bold Heading" pitchFamily="2" charset="-78"/>
              </a:rPr>
              <a:t> ، والقطار الذي يحتوي على 100 عربة يمتلك طاقة حركية أكبر من القطار الذي يحتوي على 50 عربة .    </a:t>
            </a:r>
            <a:endParaRPr lang="en-US" sz="1900" dirty="0">
              <a:solidFill>
                <a:srgbClr val="663300"/>
              </a:solidFill>
              <a:cs typeface="PT Bold Heading" pitchFamily="2" charset="-78"/>
            </a:endParaRPr>
          </a:p>
        </p:txBody>
      </p:sp>
      <p:sp>
        <p:nvSpPr>
          <p:cNvPr id="6" name="مربع نص 5"/>
          <p:cNvSpPr txBox="1"/>
          <p:nvPr/>
        </p:nvSpPr>
        <p:spPr>
          <a:xfrm>
            <a:off x="500034" y="1071546"/>
            <a:ext cx="8143932" cy="1015663"/>
          </a:xfrm>
          <a:prstGeom prst="rect">
            <a:avLst/>
          </a:prstGeom>
          <a:noFill/>
        </p:spPr>
        <p:txBody>
          <a:bodyPr wrap="square" rtlCol="1">
            <a:spAutoFit/>
          </a:bodyPr>
          <a:lstStyle/>
          <a:p>
            <a:pPr algn="justLow"/>
            <a:r>
              <a:rPr lang="ar-SA" sz="2000" dirty="0" smtClean="0">
                <a:solidFill>
                  <a:schemeClr val="accent2">
                    <a:lumMod val="75000"/>
                  </a:schemeClr>
                </a:solidFill>
                <a:cs typeface="PT Bold Heading" pitchFamily="2" charset="-78"/>
              </a:rPr>
              <a:t>هي نوع من الطاقة التي يملكها الجسم بسبب حركته. هي تُساوي الشغل اللازم لتسريع جسم ما من حالة السكون إلى سرعة معُينة، سواء كانت سرعة مستقيمة أو زاويّة.</a:t>
            </a:r>
            <a:endParaRPr lang="ar-SA" sz="2000" dirty="0">
              <a:solidFill>
                <a:schemeClr val="accent2">
                  <a:lumMod val="75000"/>
                </a:schemeClr>
              </a:solidFill>
              <a:cs typeface="PT Bold Heading" pitchFamily="2" charset="-78"/>
            </a:endParaRPr>
          </a:p>
        </p:txBody>
      </p:sp>
    </p:spTree>
    <p:controls>
      <p:control spid="64514" name="ShockwaveFlash1" r:id="rId2" imgW="3809524" imgH="3580952"/>
    </p:controls>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descr="خشب بلوط"/>
          <p:cNvSpPr>
            <a:spLocks noChangeArrowheads="1"/>
          </p:cNvSpPr>
          <p:nvPr/>
        </p:nvSpPr>
        <p:spPr bwMode="auto">
          <a:xfrm rot="1019981">
            <a:off x="1825625" y="5734050"/>
            <a:ext cx="5329238" cy="2159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ar-SA"/>
          </a:p>
        </p:txBody>
      </p:sp>
      <p:sp>
        <p:nvSpPr>
          <p:cNvPr id="18441" name="Rectangle 9" descr="خشب متوسط"/>
          <p:cNvSpPr>
            <a:spLocks noChangeArrowheads="1"/>
          </p:cNvSpPr>
          <p:nvPr/>
        </p:nvSpPr>
        <p:spPr bwMode="auto">
          <a:xfrm>
            <a:off x="0" y="6597650"/>
            <a:ext cx="9144000" cy="287338"/>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p>
            <a:endParaRPr lang="ar-SA"/>
          </a:p>
        </p:txBody>
      </p:sp>
      <p:sp>
        <p:nvSpPr>
          <p:cNvPr id="18442" name="Rectangle 10" descr="فلين"/>
          <p:cNvSpPr>
            <a:spLocks noChangeArrowheads="1"/>
          </p:cNvSpPr>
          <p:nvPr/>
        </p:nvSpPr>
        <p:spPr bwMode="auto">
          <a:xfrm>
            <a:off x="684213" y="6453188"/>
            <a:ext cx="2016125" cy="144462"/>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grpSp>
        <p:nvGrpSpPr>
          <p:cNvPr id="2" name="Group 11"/>
          <p:cNvGrpSpPr>
            <a:grpSpLocks/>
          </p:cNvGrpSpPr>
          <p:nvPr/>
        </p:nvGrpSpPr>
        <p:grpSpPr bwMode="auto">
          <a:xfrm>
            <a:off x="468313" y="5373688"/>
            <a:ext cx="2663825" cy="1079500"/>
            <a:chOff x="295" y="3471"/>
            <a:chExt cx="1678" cy="367"/>
          </a:xfrm>
        </p:grpSpPr>
        <p:sp>
          <p:nvSpPr>
            <p:cNvPr id="26640" name="Rectangle 12" descr="فلين"/>
            <p:cNvSpPr>
              <a:spLocks noChangeArrowheads="1"/>
            </p:cNvSpPr>
            <p:nvPr/>
          </p:nvSpPr>
          <p:spPr bwMode="auto">
            <a:xfrm>
              <a:off x="521" y="3792"/>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1" name="Rectangle 13" descr="فلين"/>
            <p:cNvSpPr>
              <a:spLocks noChangeArrowheads="1"/>
            </p:cNvSpPr>
            <p:nvPr/>
          </p:nvSpPr>
          <p:spPr bwMode="auto">
            <a:xfrm>
              <a:off x="340" y="3746"/>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2" name="Rectangle 14" descr="فلين"/>
            <p:cNvSpPr>
              <a:spLocks noChangeArrowheads="1"/>
            </p:cNvSpPr>
            <p:nvPr/>
          </p:nvSpPr>
          <p:spPr bwMode="auto">
            <a:xfrm>
              <a:off x="703" y="3700"/>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3" name="Rectangle 15" descr="فلين"/>
            <p:cNvSpPr>
              <a:spLocks noChangeArrowheads="1"/>
            </p:cNvSpPr>
            <p:nvPr/>
          </p:nvSpPr>
          <p:spPr bwMode="auto">
            <a:xfrm>
              <a:off x="295" y="3653"/>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4" name="Rectangle 16" descr="فلين"/>
            <p:cNvSpPr>
              <a:spLocks noChangeArrowheads="1"/>
            </p:cNvSpPr>
            <p:nvPr/>
          </p:nvSpPr>
          <p:spPr bwMode="auto">
            <a:xfrm>
              <a:off x="431" y="3607"/>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5" name="Rectangle 17" descr="فلين"/>
            <p:cNvSpPr>
              <a:spLocks noChangeArrowheads="1"/>
            </p:cNvSpPr>
            <p:nvPr/>
          </p:nvSpPr>
          <p:spPr bwMode="auto">
            <a:xfrm>
              <a:off x="521" y="3562"/>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6" name="Rectangle 18" descr="فلين"/>
            <p:cNvSpPr>
              <a:spLocks noChangeArrowheads="1"/>
            </p:cNvSpPr>
            <p:nvPr/>
          </p:nvSpPr>
          <p:spPr bwMode="auto">
            <a:xfrm>
              <a:off x="340" y="3471"/>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7" name="Rectangle 19" descr="فلين"/>
            <p:cNvSpPr>
              <a:spLocks noChangeArrowheads="1"/>
            </p:cNvSpPr>
            <p:nvPr/>
          </p:nvSpPr>
          <p:spPr bwMode="auto">
            <a:xfrm>
              <a:off x="703" y="3516"/>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sp>
          <p:nvSpPr>
            <p:cNvPr id="26648" name="Rectangle 20" descr="فلين"/>
            <p:cNvSpPr>
              <a:spLocks noChangeArrowheads="1"/>
            </p:cNvSpPr>
            <p:nvPr/>
          </p:nvSpPr>
          <p:spPr bwMode="auto">
            <a:xfrm>
              <a:off x="295" y="3471"/>
              <a:ext cx="1270" cy="46"/>
            </a:xfrm>
            <a:prstGeom prst="rect">
              <a:avLst/>
            </a:prstGeom>
            <a:blipFill dpi="0" rotWithShape="1">
              <a:blip r:embed="rId6"/>
              <a:srcRect/>
              <a:tile tx="0" ty="0" sx="100000" sy="100000" flip="none" algn="tl"/>
            </a:blipFill>
            <a:ln w="9525">
              <a:solidFill>
                <a:schemeClr val="tx1"/>
              </a:solidFill>
              <a:miter lim="800000"/>
              <a:headEnd/>
              <a:tailEnd/>
            </a:ln>
          </p:spPr>
          <p:txBody>
            <a:bodyPr wrap="none" anchor="ctr"/>
            <a:lstStyle/>
            <a:p>
              <a:endParaRPr lang="ar-SA"/>
            </a:p>
          </p:txBody>
        </p:sp>
      </p:grpSp>
      <p:pic>
        <p:nvPicPr>
          <p:cNvPr id="18453" name="Picture 21" descr="j0187425"/>
          <p:cNvPicPr>
            <a:picLocks noChangeAspect="1" noChangeArrowheads="1"/>
          </p:cNvPicPr>
          <p:nvPr/>
        </p:nvPicPr>
        <p:blipFill>
          <a:blip r:embed="rId7"/>
          <a:srcRect l="24979" b="-1566"/>
          <a:stretch>
            <a:fillRect/>
          </a:stretch>
        </p:blipFill>
        <p:spPr bwMode="auto">
          <a:xfrm rot="1043947" flipH="1">
            <a:off x="1979613" y="4508500"/>
            <a:ext cx="1368425" cy="720725"/>
          </a:xfrm>
          <a:prstGeom prst="rect">
            <a:avLst/>
          </a:prstGeom>
          <a:noFill/>
          <a:ln w="9525">
            <a:noFill/>
            <a:miter lim="800000"/>
            <a:headEnd/>
            <a:tailEnd/>
          </a:ln>
        </p:spPr>
      </p:pic>
      <p:sp>
        <p:nvSpPr>
          <p:cNvPr id="18454" name="AutoShape 22"/>
          <p:cNvSpPr>
            <a:spLocks noChangeArrowheads="1"/>
          </p:cNvSpPr>
          <p:nvPr/>
        </p:nvSpPr>
        <p:spPr bwMode="auto">
          <a:xfrm>
            <a:off x="1524000" y="1828800"/>
            <a:ext cx="5435600" cy="936625"/>
          </a:xfrm>
          <a:prstGeom prst="bevel">
            <a:avLst>
              <a:gd name="adj" fmla="val 12500"/>
            </a:avLst>
          </a:prstGeom>
          <a:noFill/>
          <a:ln w="9525">
            <a:noFill/>
            <a:miter lim="800000"/>
            <a:headEnd/>
            <a:tailEnd/>
          </a:ln>
          <a:effectLst/>
        </p:spPr>
        <p:txBody>
          <a:bodyPr wrap="none" anchor="ctr"/>
          <a:lstStyle/>
          <a:p>
            <a:pPr algn="ctr">
              <a:defRPr/>
            </a:pPr>
            <a:r>
              <a:rPr lang="ar-SA">
                <a:solidFill>
                  <a:srgbClr val="5E9EFF"/>
                </a:solidFill>
                <a:effectDag name="">
                  <a:cont type="tree" name="">
                    <a:effect ref="fillLine"/>
                    <a:outerShdw dist="38100" dir="13500000" algn="br">
                      <a:srgbClr val="94BFFF"/>
                    </a:outerShdw>
                  </a:cont>
                  <a:cont type="tree" name="">
                    <a:effect ref="fillLine"/>
                    <a:outerShdw dist="38100" dir="2700000" algn="tl">
                      <a:srgbClr val="385E99"/>
                    </a:outerShdw>
                  </a:cont>
                  <a:effect ref="fillLine"/>
                </a:effectDag>
              </a:rPr>
              <a:t> </a:t>
            </a:r>
            <a:endParaRPr lang="en-US">
              <a:solidFill>
                <a:srgbClr val="5E9EFF"/>
              </a:solidFill>
              <a:effectDag name="">
                <a:cont type="tree" name="">
                  <a:effect ref="fillLine"/>
                  <a:outerShdw dist="38100" dir="13500000" algn="br">
                    <a:srgbClr val="94BFFF"/>
                  </a:outerShdw>
                </a:cont>
                <a:cont type="tree" name="">
                  <a:effect ref="fillLine"/>
                  <a:outerShdw dist="38100" dir="2700000" algn="tl">
                    <a:srgbClr val="385E99"/>
                  </a:outerShdw>
                </a:cont>
                <a:effect ref="fillLine"/>
              </a:effectDag>
            </a:endParaRPr>
          </a:p>
        </p:txBody>
      </p:sp>
      <p:sp>
        <p:nvSpPr>
          <p:cNvPr id="18455" name="AutoShape 23"/>
          <p:cNvSpPr>
            <a:spLocks noChangeArrowheads="1"/>
          </p:cNvSpPr>
          <p:nvPr/>
        </p:nvSpPr>
        <p:spPr bwMode="auto">
          <a:xfrm>
            <a:off x="1447800" y="609600"/>
            <a:ext cx="5976938" cy="827088"/>
          </a:xfrm>
          <a:prstGeom prst="bevel">
            <a:avLst>
              <a:gd name="adj" fmla="val 12500"/>
            </a:avLst>
          </a:prstGeom>
          <a:noFill/>
          <a:ln w="9525">
            <a:noFill/>
            <a:miter lim="800000"/>
            <a:headEnd/>
            <a:tailEnd/>
          </a:ln>
        </p:spPr>
        <p:txBody>
          <a:bodyPr wrap="none" anchor="ctr"/>
          <a:lstStyle/>
          <a:p>
            <a:pPr algn="ctr"/>
            <a:endParaRPr lang="en-US">
              <a:solidFill>
                <a:srgbClr val="000000"/>
              </a:solidFill>
            </a:endParaRPr>
          </a:p>
        </p:txBody>
      </p:sp>
      <p:sp>
        <p:nvSpPr>
          <p:cNvPr id="18456" name="Text Box 24"/>
          <p:cNvSpPr txBox="1">
            <a:spLocks noChangeArrowheads="1"/>
          </p:cNvSpPr>
          <p:nvPr/>
        </p:nvSpPr>
        <p:spPr bwMode="auto">
          <a:xfrm>
            <a:off x="1857356" y="714356"/>
            <a:ext cx="6624638" cy="507831"/>
          </a:xfrm>
          <a:prstGeom prst="rect">
            <a:avLst/>
          </a:prstGeom>
          <a:noFill/>
          <a:ln w="9525">
            <a:noFill/>
            <a:miter lim="800000"/>
            <a:headEnd/>
            <a:tailEnd/>
          </a:ln>
        </p:spPr>
        <p:txBody>
          <a:bodyPr>
            <a:spAutoFit/>
          </a:bodyPr>
          <a:lstStyle/>
          <a:p>
            <a:pPr>
              <a:spcBef>
                <a:spcPct val="50000"/>
              </a:spcBef>
            </a:pPr>
            <a:r>
              <a:rPr lang="ar-SA" sz="2700" dirty="0">
                <a:solidFill>
                  <a:schemeClr val="accent2">
                    <a:lumMod val="75000"/>
                  </a:schemeClr>
                </a:solidFill>
                <a:cs typeface="PT Bold Heading" pitchFamily="2" charset="-78"/>
              </a:rPr>
              <a:t>س</a:t>
            </a:r>
            <a:r>
              <a:rPr lang="ar-SA" sz="2700" dirty="0" smtClean="0">
                <a:solidFill>
                  <a:schemeClr val="accent2">
                    <a:lumMod val="75000"/>
                  </a:schemeClr>
                </a:solidFill>
                <a:cs typeface="PT Bold Heading" pitchFamily="2" charset="-78"/>
              </a:rPr>
              <a:t>/ ما </a:t>
            </a:r>
            <a:r>
              <a:rPr lang="ar-SA" sz="2700" dirty="0">
                <a:solidFill>
                  <a:schemeClr val="accent2">
                    <a:lumMod val="75000"/>
                  </a:schemeClr>
                </a:solidFill>
                <a:cs typeface="PT Bold Heading" pitchFamily="2" charset="-78"/>
              </a:rPr>
              <a:t>هي العوامل المؤثرة على الجسم </a:t>
            </a:r>
            <a:r>
              <a:rPr lang="ar-SA" sz="2700" dirty="0" smtClean="0">
                <a:solidFill>
                  <a:schemeClr val="accent2">
                    <a:lumMod val="75000"/>
                  </a:schemeClr>
                </a:solidFill>
                <a:cs typeface="PT Bold Heading" pitchFamily="2" charset="-78"/>
              </a:rPr>
              <a:t>المتحرك ؟</a:t>
            </a:r>
            <a:endParaRPr lang="en-US" sz="2700" dirty="0">
              <a:solidFill>
                <a:schemeClr val="accent2">
                  <a:lumMod val="75000"/>
                </a:schemeClr>
              </a:solidFill>
              <a:cs typeface="PT Bold Heading" pitchFamily="2" charset="-78"/>
            </a:endParaRPr>
          </a:p>
        </p:txBody>
      </p:sp>
      <p:sp>
        <p:nvSpPr>
          <p:cNvPr id="18457" name="Text Box 25"/>
          <p:cNvSpPr txBox="1">
            <a:spLocks noChangeArrowheads="1"/>
          </p:cNvSpPr>
          <p:nvPr/>
        </p:nvSpPr>
        <p:spPr bwMode="auto">
          <a:xfrm>
            <a:off x="3214678" y="1785926"/>
            <a:ext cx="4751388" cy="507831"/>
          </a:xfrm>
          <a:prstGeom prst="rect">
            <a:avLst/>
          </a:prstGeom>
          <a:noFill/>
          <a:ln w="9525">
            <a:noFill/>
            <a:miter lim="800000"/>
            <a:headEnd/>
            <a:tailEnd/>
          </a:ln>
        </p:spPr>
        <p:txBody>
          <a:bodyPr>
            <a:spAutoFit/>
          </a:bodyPr>
          <a:lstStyle/>
          <a:p>
            <a:pPr>
              <a:spcBef>
                <a:spcPct val="50000"/>
              </a:spcBef>
            </a:pPr>
            <a:r>
              <a:rPr lang="ar-SA" sz="2700" dirty="0">
                <a:solidFill>
                  <a:srgbClr val="000000"/>
                </a:solidFill>
                <a:cs typeface="PT Bold Heading" pitchFamily="2" charset="-78"/>
              </a:rPr>
              <a:t>1- سرعة الجسم المتحرك</a:t>
            </a:r>
            <a:endParaRPr lang="en-US" sz="2700" dirty="0">
              <a:solidFill>
                <a:srgbClr val="000000"/>
              </a:solidFill>
              <a:cs typeface="PT Bold Heading" pitchFamily="2" charset="-78"/>
            </a:endParaRPr>
          </a:p>
        </p:txBody>
      </p:sp>
      <p:pic>
        <p:nvPicPr>
          <p:cNvPr id="18458" name="Picture 26" descr="bd10298_"/>
          <p:cNvPicPr>
            <a:picLocks noChangeAspect="1" noChangeArrowheads="1"/>
          </p:cNvPicPr>
          <p:nvPr/>
        </p:nvPicPr>
        <p:blipFill>
          <a:blip r:embed="rId8"/>
          <a:srcRect/>
          <a:stretch>
            <a:fillRect/>
          </a:stretch>
        </p:blipFill>
        <p:spPr bwMode="auto">
          <a:xfrm>
            <a:off x="7215188" y="6216650"/>
            <a:ext cx="381000" cy="381000"/>
          </a:xfrm>
          <a:prstGeom prst="rect">
            <a:avLst/>
          </a:prstGeom>
          <a:noFill/>
          <a:ln w="9525">
            <a:noFill/>
            <a:miter lim="800000"/>
            <a:headEnd/>
            <a:tailEnd/>
          </a:ln>
        </p:spPr>
      </p:pic>
      <p:pic>
        <p:nvPicPr>
          <p:cNvPr id="18459" name="Picture 27" descr="j0187425"/>
          <p:cNvPicPr>
            <a:picLocks noChangeAspect="1" noChangeArrowheads="1"/>
          </p:cNvPicPr>
          <p:nvPr/>
        </p:nvPicPr>
        <p:blipFill>
          <a:blip r:embed="rId7"/>
          <a:srcRect l="24979" b="-1566"/>
          <a:stretch>
            <a:fillRect/>
          </a:stretch>
        </p:blipFill>
        <p:spPr bwMode="auto">
          <a:xfrm rot="1043947" flipH="1">
            <a:off x="1979613" y="4508500"/>
            <a:ext cx="1368425" cy="720725"/>
          </a:xfrm>
          <a:prstGeom prst="rect">
            <a:avLst/>
          </a:prstGeom>
          <a:noFill/>
          <a:ln w="9525">
            <a:noFill/>
            <a:miter lim="800000"/>
            <a:headEnd/>
            <a:tailEnd/>
          </a:ln>
        </p:spPr>
      </p:pic>
      <p:pic>
        <p:nvPicPr>
          <p:cNvPr id="18460" name="Picture 28" descr="bd10298_"/>
          <p:cNvPicPr>
            <a:picLocks noChangeAspect="1" noChangeArrowheads="1"/>
          </p:cNvPicPr>
          <p:nvPr/>
        </p:nvPicPr>
        <p:blipFill>
          <a:blip r:embed="rId8"/>
          <a:srcRect/>
          <a:stretch>
            <a:fillRect/>
          </a:stretch>
        </p:blipFill>
        <p:spPr bwMode="auto">
          <a:xfrm>
            <a:off x="7235825" y="6216650"/>
            <a:ext cx="381000" cy="381000"/>
          </a:xfrm>
          <a:prstGeom prst="rect">
            <a:avLst/>
          </a:prstGeom>
          <a:noFill/>
          <a:ln w="9525">
            <a:noFill/>
            <a:miter lim="800000"/>
            <a:headEnd/>
            <a:tailEnd/>
          </a:ln>
        </p:spPr>
      </p:pic>
      <p:sp>
        <p:nvSpPr>
          <p:cNvPr id="18461" name="AutoShape 29"/>
          <p:cNvSpPr>
            <a:spLocks noChangeArrowheads="1"/>
          </p:cNvSpPr>
          <p:nvPr/>
        </p:nvSpPr>
        <p:spPr bwMode="auto">
          <a:xfrm rot="1010796">
            <a:off x="3132138" y="4437063"/>
            <a:ext cx="3840162" cy="644525"/>
          </a:xfrm>
          <a:prstGeom prst="rightArrow">
            <a:avLst>
              <a:gd name="adj1" fmla="val 50000"/>
              <a:gd name="adj2" fmla="val 148953"/>
            </a:avLst>
          </a:prstGeom>
          <a:solidFill>
            <a:srgbClr val="FFCC00"/>
          </a:solidFill>
          <a:ln w="9525">
            <a:solidFill>
              <a:schemeClr val="tx1"/>
            </a:solidFill>
            <a:miter lim="800000"/>
            <a:headEnd/>
            <a:tailEnd/>
          </a:ln>
        </p:spPr>
        <p:txBody>
          <a:bodyPr wrap="none" anchor="ctr"/>
          <a:lstStyle/>
          <a:p>
            <a:pPr algn="ctr"/>
            <a:r>
              <a:rPr lang="ar-SA" sz="2000" b="1" dirty="0">
                <a:solidFill>
                  <a:schemeClr val="accent2">
                    <a:lumMod val="75000"/>
                  </a:schemeClr>
                </a:solidFill>
              </a:rPr>
              <a:t>حركة الجسم بطيئة</a:t>
            </a:r>
            <a:endParaRPr lang="en-US" sz="2000" b="1" dirty="0">
              <a:solidFill>
                <a:schemeClr val="accent2">
                  <a:lumMod val="75000"/>
                </a:schemeClr>
              </a:solidFill>
            </a:endParaRPr>
          </a:p>
        </p:txBody>
      </p:sp>
      <p:sp>
        <p:nvSpPr>
          <p:cNvPr id="18462" name="AutoShape 30"/>
          <p:cNvSpPr>
            <a:spLocks noChangeArrowheads="1"/>
          </p:cNvSpPr>
          <p:nvPr/>
        </p:nvSpPr>
        <p:spPr bwMode="auto">
          <a:xfrm rot="1010796">
            <a:off x="3139944" y="4457407"/>
            <a:ext cx="3840162" cy="644525"/>
          </a:xfrm>
          <a:prstGeom prst="rightArrow">
            <a:avLst>
              <a:gd name="adj1" fmla="val 50000"/>
              <a:gd name="adj2" fmla="val 148953"/>
            </a:avLst>
          </a:prstGeom>
          <a:solidFill>
            <a:srgbClr val="FFCC00"/>
          </a:solidFill>
          <a:ln w="9525">
            <a:solidFill>
              <a:schemeClr val="tx1"/>
            </a:solidFill>
            <a:miter lim="800000"/>
            <a:headEnd/>
            <a:tailEnd/>
          </a:ln>
        </p:spPr>
        <p:txBody>
          <a:bodyPr wrap="none" anchor="ctr"/>
          <a:lstStyle/>
          <a:p>
            <a:pPr algn="ctr"/>
            <a:r>
              <a:rPr lang="ar-SA" sz="2000" b="1" dirty="0">
                <a:solidFill>
                  <a:schemeClr val="accent2">
                    <a:lumMod val="75000"/>
                  </a:schemeClr>
                </a:solidFill>
              </a:rPr>
              <a:t>حركة الجسم سريعة</a:t>
            </a:r>
            <a:endParaRPr lang="en-US" sz="2000" b="1" dirty="0">
              <a:solidFill>
                <a:schemeClr val="accent2">
                  <a:lumMod val="75000"/>
                </a:schemeClr>
              </a:solidFill>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nodePh="1">
                                  <p:stCondLst>
                                    <p:cond delay="0"/>
                                  </p:stCondLst>
                                  <p:endCondLst>
                                    <p:cond evt="begin" delay="0">
                                      <p:tn val="5"/>
                                    </p:cond>
                                  </p:endCondLst>
                                  <p:childTnLst>
                                    <p:set>
                                      <p:cBhvr>
                                        <p:cTn id="6" dur="1" fill="hold">
                                          <p:stCondLst>
                                            <p:cond delay="0"/>
                                          </p:stCondLst>
                                        </p:cTn>
                                        <p:tgtEl>
                                          <p:spTgt spid="18455"/>
                                        </p:tgtEl>
                                        <p:attrNameLst>
                                          <p:attrName>style.visibility</p:attrName>
                                        </p:attrNameLst>
                                      </p:cBhvr>
                                      <p:to>
                                        <p:strVal val="visible"/>
                                      </p:to>
                                    </p:set>
                                    <p:anim calcmode="lin" valueType="num">
                                      <p:cBhvr>
                                        <p:cTn id="7" dur="500" fill="hold"/>
                                        <p:tgtEl>
                                          <p:spTgt spid="1845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45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45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455"/>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iterate type="lt">
                                    <p:tmPct val="10000"/>
                                  </p:iterate>
                                  <p:childTnLst>
                                    <p:set>
                                      <p:cBhvr>
                                        <p:cTn id="13" dur="1" fill="hold">
                                          <p:stCondLst>
                                            <p:cond delay="0"/>
                                          </p:stCondLst>
                                        </p:cTn>
                                        <p:tgtEl>
                                          <p:spTgt spid="18456">
                                            <p:txEl>
                                              <p:pRg st="0" end="0"/>
                                            </p:txEl>
                                          </p:spTgt>
                                        </p:tgtEl>
                                        <p:attrNameLst>
                                          <p:attrName>style.visibility</p:attrName>
                                        </p:attrNameLst>
                                      </p:cBhvr>
                                      <p:to>
                                        <p:strVal val="visible"/>
                                      </p:to>
                                    </p:set>
                                    <p:anim calcmode="lin" valueType="num">
                                      <p:cBhvr additive="base">
                                        <p:cTn id="14" dur="500" fill="hold"/>
                                        <p:tgtEl>
                                          <p:spTgt spid="1845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456">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750"/>
                            </p:stCondLst>
                            <p:childTnLst>
                              <p:par>
                                <p:cTn id="17" presetID="39" presetClass="entr" presetSubtype="0" accel="100000" fill="hold" grpId="0" nodeType="afterEffect">
                                  <p:stCondLst>
                                    <p:cond delay="0"/>
                                  </p:stCondLst>
                                  <p:childTnLst>
                                    <p:set>
                                      <p:cBhvr>
                                        <p:cTn id="18" dur="1" fill="hold">
                                          <p:stCondLst>
                                            <p:cond delay="0"/>
                                          </p:stCondLst>
                                        </p:cTn>
                                        <p:tgtEl>
                                          <p:spTgt spid="18454"/>
                                        </p:tgtEl>
                                        <p:attrNameLst>
                                          <p:attrName>style.visibility</p:attrName>
                                        </p:attrNameLst>
                                      </p:cBhvr>
                                      <p:to>
                                        <p:strVal val="visible"/>
                                      </p:to>
                                    </p:set>
                                    <p:anim calcmode="lin" valueType="num">
                                      <p:cBhvr>
                                        <p:cTn id="19" dur="500" fill="hold"/>
                                        <p:tgtEl>
                                          <p:spTgt spid="1845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845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845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8454"/>
                                        </p:tgtEl>
                                        <p:attrNameLst>
                                          <p:attrName>ppt_y</p:attrName>
                                        </p:attrNameLst>
                                      </p:cBhvr>
                                      <p:tavLst>
                                        <p:tav tm="0">
                                          <p:val>
                                            <p:strVal val="#ppt_y"/>
                                          </p:val>
                                        </p:tav>
                                        <p:tav tm="100000">
                                          <p:val>
                                            <p:strVal val="#ppt_y"/>
                                          </p:val>
                                        </p:tav>
                                      </p:tavLst>
                                    </p:anim>
                                  </p:childTnLst>
                                </p:cTn>
                              </p:par>
                            </p:childTnLst>
                          </p:cTn>
                        </p:par>
                        <p:par>
                          <p:cTn id="23" fill="hold">
                            <p:stCondLst>
                              <p:cond delay="3250"/>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18457"/>
                                        </p:tgtEl>
                                        <p:attrNameLst>
                                          <p:attrName>style.visibility</p:attrName>
                                        </p:attrNameLst>
                                      </p:cBhvr>
                                      <p:to>
                                        <p:strVal val="visible"/>
                                      </p:to>
                                    </p:set>
                                    <p:anim calcmode="lin" valueType="num">
                                      <p:cBhvr additive="base">
                                        <p:cTn id="26" dur="500" fill="hold"/>
                                        <p:tgtEl>
                                          <p:spTgt spid="18457"/>
                                        </p:tgtEl>
                                        <p:attrNameLst>
                                          <p:attrName>ppt_x</p:attrName>
                                        </p:attrNameLst>
                                      </p:cBhvr>
                                      <p:tavLst>
                                        <p:tav tm="0">
                                          <p:val>
                                            <p:strVal val="1+#ppt_w/2"/>
                                          </p:val>
                                        </p:tav>
                                        <p:tav tm="100000">
                                          <p:val>
                                            <p:strVal val="#ppt_x"/>
                                          </p:val>
                                        </p:tav>
                                      </p:tavLst>
                                    </p:anim>
                                    <p:anim calcmode="lin" valueType="num">
                                      <p:cBhvr additive="base">
                                        <p:cTn id="27" dur="500" fill="hold"/>
                                        <p:tgtEl>
                                          <p:spTgt spid="18457"/>
                                        </p:tgtEl>
                                        <p:attrNameLst>
                                          <p:attrName>ppt_y</p:attrName>
                                        </p:attrNameLst>
                                      </p:cBhvr>
                                      <p:tavLst>
                                        <p:tav tm="0">
                                          <p:val>
                                            <p:strVal val="#ppt_y"/>
                                          </p:val>
                                        </p:tav>
                                        <p:tav tm="100000">
                                          <p:val>
                                            <p:strVal val="#ppt_y"/>
                                          </p:val>
                                        </p:tav>
                                      </p:tavLst>
                                    </p:anim>
                                  </p:childTnLst>
                                </p:cTn>
                              </p:par>
                            </p:childTnLst>
                          </p:cTn>
                        </p:par>
                        <p:par>
                          <p:cTn id="28" fill="hold">
                            <p:stCondLst>
                              <p:cond delay="4600"/>
                            </p:stCondLst>
                            <p:childTnLst>
                              <p:par>
                                <p:cTn id="29" presetID="53" presetClass="entr" presetSubtype="0" fill="hold" grpId="0" nodeType="after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animEffect transition="in" filter="fade">
                                      <p:cBhvr>
                                        <p:cTn id="33" dur="500"/>
                                        <p:tgtEl>
                                          <p:spTgt spid="1844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8442"/>
                                        </p:tgtEl>
                                        <p:attrNameLst>
                                          <p:attrName>style.visibility</p:attrName>
                                        </p:attrNameLst>
                                      </p:cBhvr>
                                      <p:to>
                                        <p:strVal val="visible"/>
                                      </p:to>
                                    </p:set>
                                    <p:anim calcmode="lin" valueType="num">
                                      <p:cBhvr>
                                        <p:cTn id="36" dur="500" fill="hold"/>
                                        <p:tgtEl>
                                          <p:spTgt spid="18442"/>
                                        </p:tgtEl>
                                        <p:attrNameLst>
                                          <p:attrName>ppt_w</p:attrName>
                                        </p:attrNameLst>
                                      </p:cBhvr>
                                      <p:tavLst>
                                        <p:tav tm="0">
                                          <p:val>
                                            <p:fltVal val="0"/>
                                          </p:val>
                                        </p:tav>
                                        <p:tav tm="100000">
                                          <p:val>
                                            <p:strVal val="#ppt_w"/>
                                          </p:val>
                                        </p:tav>
                                      </p:tavLst>
                                    </p:anim>
                                    <p:anim calcmode="lin" valueType="num">
                                      <p:cBhvr>
                                        <p:cTn id="37" dur="500" fill="hold"/>
                                        <p:tgtEl>
                                          <p:spTgt spid="18442"/>
                                        </p:tgtEl>
                                        <p:attrNameLst>
                                          <p:attrName>ppt_h</p:attrName>
                                        </p:attrNameLst>
                                      </p:cBhvr>
                                      <p:tavLst>
                                        <p:tav tm="0">
                                          <p:val>
                                            <p:fltVal val="0"/>
                                          </p:val>
                                        </p:tav>
                                        <p:tav tm="100000">
                                          <p:val>
                                            <p:strVal val="#ppt_h"/>
                                          </p:val>
                                        </p:tav>
                                      </p:tavLst>
                                    </p:anim>
                                    <p:animEffect transition="in" filter="fade">
                                      <p:cBhvr>
                                        <p:cTn id="38" dur="500"/>
                                        <p:tgtEl>
                                          <p:spTgt spid="18442"/>
                                        </p:tgtEl>
                                      </p:cBhvr>
                                    </p:animEffect>
                                  </p:childTnLst>
                                </p:cTn>
                              </p:par>
                              <p:par>
                                <p:cTn id="39" presetID="53"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8436"/>
                                        </p:tgtEl>
                                        <p:attrNameLst>
                                          <p:attrName>style.visibility</p:attrName>
                                        </p:attrNameLst>
                                      </p:cBhvr>
                                      <p:to>
                                        <p:strVal val="visible"/>
                                      </p:to>
                                    </p:set>
                                    <p:anim calcmode="lin" valueType="num">
                                      <p:cBhvr>
                                        <p:cTn id="46" dur="500" fill="hold"/>
                                        <p:tgtEl>
                                          <p:spTgt spid="18436"/>
                                        </p:tgtEl>
                                        <p:attrNameLst>
                                          <p:attrName>ppt_w</p:attrName>
                                        </p:attrNameLst>
                                      </p:cBhvr>
                                      <p:tavLst>
                                        <p:tav tm="0">
                                          <p:val>
                                            <p:fltVal val="0"/>
                                          </p:val>
                                        </p:tav>
                                        <p:tav tm="100000">
                                          <p:val>
                                            <p:strVal val="#ppt_w"/>
                                          </p:val>
                                        </p:tav>
                                      </p:tavLst>
                                    </p:anim>
                                    <p:anim calcmode="lin" valueType="num">
                                      <p:cBhvr>
                                        <p:cTn id="47" dur="500" fill="hold"/>
                                        <p:tgtEl>
                                          <p:spTgt spid="18436"/>
                                        </p:tgtEl>
                                        <p:attrNameLst>
                                          <p:attrName>ppt_h</p:attrName>
                                        </p:attrNameLst>
                                      </p:cBhvr>
                                      <p:tavLst>
                                        <p:tav tm="0">
                                          <p:val>
                                            <p:fltVal val="0"/>
                                          </p:val>
                                        </p:tav>
                                        <p:tav tm="100000">
                                          <p:val>
                                            <p:strVal val="#ppt_h"/>
                                          </p:val>
                                        </p:tav>
                                      </p:tavLst>
                                    </p:anim>
                                    <p:animEffect transition="in" filter="fade">
                                      <p:cBhvr>
                                        <p:cTn id="48" dur="500"/>
                                        <p:tgtEl>
                                          <p:spTgt spid="18436"/>
                                        </p:tgtEl>
                                      </p:cBhvr>
                                    </p:animEffect>
                                  </p:childTnLst>
                                </p:cTn>
                              </p:par>
                            </p:childTnLst>
                          </p:cTn>
                        </p:par>
                        <p:par>
                          <p:cTn id="49" fill="hold">
                            <p:stCondLst>
                              <p:cond delay="5100"/>
                            </p:stCondLst>
                            <p:childTnLst>
                              <p:par>
                                <p:cTn id="50" presetID="9" presetClass="entr" presetSubtype="0" fill="hold" nodeType="afterEffect">
                                  <p:stCondLst>
                                    <p:cond delay="0"/>
                                  </p:stCondLst>
                                  <p:childTnLst>
                                    <p:set>
                                      <p:cBhvr>
                                        <p:cTn id="51" dur="1" fill="hold">
                                          <p:stCondLst>
                                            <p:cond delay="0"/>
                                          </p:stCondLst>
                                        </p:cTn>
                                        <p:tgtEl>
                                          <p:spTgt spid="18453"/>
                                        </p:tgtEl>
                                        <p:attrNameLst>
                                          <p:attrName>style.visibility</p:attrName>
                                        </p:attrNameLst>
                                      </p:cBhvr>
                                      <p:to>
                                        <p:strVal val="visible"/>
                                      </p:to>
                                    </p:set>
                                    <p:animEffect transition="in" filter="dissolve">
                                      <p:cBhvr>
                                        <p:cTn id="52" dur="500"/>
                                        <p:tgtEl>
                                          <p:spTgt spid="18453"/>
                                        </p:tgtEl>
                                      </p:cBhvr>
                                    </p:animEffect>
                                  </p:childTnLst>
                                </p:cTn>
                              </p:par>
                            </p:childTnLst>
                          </p:cTn>
                        </p:par>
                        <p:par>
                          <p:cTn id="53" fill="hold">
                            <p:stCondLst>
                              <p:cond delay="5600"/>
                            </p:stCondLst>
                            <p:childTnLst>
                              <p:par>
                                <p:cTn id="54" presetID="1" presetClass="entr" presetSubtype="0" fill="hold" nodeType="afterEffect">
                                  <p:stCondLst>
                                    <p:cond delay="0"/>
                                  </p:stCondLst>
                                  <p:childTnLst>
                                    <p:set>
                                      <p:cBhvr>
                                        <p:cTn id="55" dur="1" fill="hold">
                                          <p:stCondLst>
                                            <p:cond delay="0"/>
                                          </p:stCondLst>
                                        </p:cTn>
                                        <p:tgtEl>
                                          <p:spTgt spid="18458"/>
                                        </p:tgtEl>
                                        <p:attrNameLst>
                                          <p:attrName>style.visibility</p:attrName>
                                        </p:attrNameLst>
                                      </p:cBhvr>
                                      <p:to>
                                        <p:strVal val="visible"/>
                                      </p:to>
                                    </p:set>
                                  </p:childTnLst>
                                </p:cTn>
                              </p:par>
                            </p:childTnLst>
                          </p:cTn>
                        </p:par>
                        <p:par>
                          <p:cTn id="56" fill="hold">
                            <p:stCondLst>
                              <p:cond delay="5600"/>
                            </p:stCondLst>
                            <p:childTnLst>
                              <p:par>
                                <p:cTn id="57" presetID="0" presetClass="path" presetSubtype="0" accel="50000" decel="50000" fill="hold" nodeType="afterEffect">
                                  <p:stCondLst>
                                    <p:cond delay="0"/>
                                  </p:stCondLst>
                                  <p:childTnLst>
                                    <p:animMotion origin="layout" path="M 0.05903 0.02103 L 0.42917 0.17822 " pathEditMode="relative" rAng="0" ptsTypes="AA">
                                      <p:cBhvr>
                                        <p:cTn id="58" dur="5000" fill="hold"/>
                                        <p:tgtEl>
                                          <p:spTgt spid="18453"/>
                                        </p:tgtEl>
                                        <p:attrNameLst>
                                          <p:attrName>ppt_x</p:attrName>
                                          <p:attrName>ppt_y</p:attrName>
                                        </p:attrNameLst>
                                      </p:cBhvr>
                                      <p:rCtr x="185" y="79"/>
                                    </p:animMotion>
                                  </p:childTnLst>
                                  <p:subTnLst>
                                    <p:audio>
                                      <p:cMediaNode>
                                        <p:cTn display="0" masterRel="sameClick">
                                          <p:stCondLst>
                                            <p:cond evt="begin" delay="0">
                                              <p:tn val="57"/>
                                            </p:cond>
                                          </p:stCondLst>
                                          <p:endCondLst>
                                            <p:cond evt="onStopAudio" delay="0">
                                              <p:tgtEl>
                                                <p:sldTgt/>
                                              </p:tgtEl>
                                            </p:cond>
                                          </p:endCondLst>
                                        </p:cTn>
                                        <p:tgtEl>
                                          <p:sndTgt r:embed="rId2" name="arrow.wav" builtIn="1"/>
                                        </p:tgtEl>
                                      </p:cMediaNode>
                                    </p:audio>
                                  </p:subTnLst>
                                </p:cTn>
                              </p:par>
                            </p:childTnLst>
                          </p:cTn>
                        </p:par>
                        <p:par>
                          <p:cTn id="59" fill="hold">
                            <p:stCondLst>
                              <p:cond delay="10600"/>
                            </p:stCondLst>
                            <p:childTnLst>
                              <p:par>
                                <p:cTn id="60" presetID="63" presetClass="path" presetSubtype="0" accel="50000" decel="50000" fill="hold" nodeType="afterEffect">
                                  <p:stCondLst>
                                    <p:cond delay="0"/>
                                  </p:stCondLst>
                                  <p:childTnLst>
                                    <p:animMotion origin="layout" path="M 4.16667E-6 -6.01017E-8 L 0.1901 0.0067 " pathEditMode="relative" rAng="0" ptsTypes="AA">
                                      <p:cBhvr>
                                        <p:cTn id="61" dur="5000" fill="hold"/>
                                        <p:tgtEl>
                                          <p:spTgt spid="18458"/>
                                        </p:tgtEl>
                                        <p:attrNameLst>
                                          <p:attrName>ppt_x</p:attrName>
                                          <p:attrName>ppt_y</p:attrName>
                                        </p:attrNameLst>
                                      </p:cBhvr>
                                      <p:rCtr x="95" y="3"/>
                                    </p:animMotion>
                                  </p:childTnLst>
                                </p:cTn>
                              </p:par>
                              <p:par>
                                <p:cTn id="62" presetID="17" presetClass="entr" presetSubtype="8" fill="hold" grpId="0" nodeType="withEffect">
                                  <p:stCondLst>
                                    <p:cond delay="0"/>
                                  </p:stCondLst>
                                  <p:childTnLst>
                                    <p:set>
                                      <p:cBhvr>
                                        <p:cTn id="63" dur="1" fill="hold">
                                          <p:stCondLst>
                                            <p:cond delay="0"/>
                                          </p:stCondLst>
                                        </p:cTn>
                                        <p:tgtEl>
                                          <p:spTgt spid="18461"/>
                                        </p:tgtEl>
                                        <p:attrNameLst>
                                          <p:attrName>style.visibility</p:attrName>
                                        </p:attrNameLst>
                                      </p:cBhvr>
                                      <p:to>
                                        <p:strVal val="visible"/>
                                      </p:to>
                                    </p:set>
                                    <p:anim calcmode="lin" valueType="num">
                                      <p:cBhvr>
                                        <p:cTn id="64" dur="500" fill="hold"/>
                                        <p:tgtEl>
                                          <p:spTgt spid="18461"/>
                                        </p:tgtEl>
                                        <p:attrNameLst>
                                          <p:attrName>ppt_x</p:attrName>
                                        </p:attrNameLst>
                                      </p:cBhvr>
                                      <p:tavLst>
                                        <p:tav tm="0">
                                          <p:val>
                                            <p:strVal val="#ppt_x-#ppt_w/2"/>
                                          </p:val>
                                        </p:tav>
                                        <p:tav tm="100000">
                                          <p:val>
                                            <p:strVal val="#ppt_x"/>
                                          </p:val>
                                        </p:tav>
                                      </p:tavLst>
                                    </p:anim>
                                    <p:anim calcmode="lin" valueType="num">
                                      <p:cBhvr>
                                        <p:cTn id="65" dur="500" fill="hold"/>
                                        <p:tgtEl>
                                          <p:spTgt spid="18461"/>
                                        </p:tgtEl>
                                        <p:attrNameLst>
                                          <p:attrName>ppt_y</p:attrName>
                                        </p:attrNameLst>
                                      </p:cBhvr>
                                      <p:tavLst>
                                        <p:tav tm="0">
                                          <p:val>
                                            <p:strVal val="#ppt_y"/>
                                          </p:val>
                                        </p:tav>
                                        <p:tav tm="100000">
                                          <p:val>
                                            <p:strVal val="#ppt_y"/>
                                          </p:val>
                                        </p:tav>
                                      </p:tavLst>
                                    </p:anim>
                                    <p:anim calcmode="lin" valueType="num">
                                      <p:cBhvr>
                                        <p:cTn id="66" dur="500" fill="hold"/>
                                        <p:tgtEl>
                                          <p:spTgt spid="18461"/>
                                        </p:tgtEl>
                                        <p:attrNameLst>
                                          <p:attrName>ppt_w</p:attrName>
                                        </p:attrNameLst>
                                      </p:cBhvr>
                                      <p:tavLst>
                                        <p:tav tm="0">
                                          <p:val>
                                            <p:fltVal val="0"/>
                                          </p:val>
                                        </p:tav>
                                        <p:tav tm="100000">
                                          <p:val>
                                            <p:strVal val="#ppt_w"/>
                                          </p:val>
                                        </p:tav>
                                      </p:tavLst>
                                    </p:anim>
                                    <p:anim calcmode="lin" valueType="num">
                                      <p:cBhvr>
                                        <p:cTn id="67" dur="500" fill="hold"/>
                                        <p:tgtEl>
                                          <p:spTgt spid="18461"/>
                                        </p:tgtEl>
                                        <p:attrNameLst>
                                          <p:attrName>ppt_h</p:attrName>
                                        </p:attrNameLst>
                                      </p:cBhvr>
                                      <p:tavLst>
                                        <p:tav tm="0">
                                          <p:val>
                                            <p:strVal val="#ppt_h"/>
                                          </p:val>
                                        </p:tav>
                                        <p:tav tm="100000">
                                          <p:val>
                                            <p:strVal val="#ppt_h"/>
                                          </p:val>
                                        </p:tav>
                                      </p:tavLst>
                                    </p:anim>
                                  </p:childTnLst>
                                </p:cTn>
                              </p:par>
                            </p:childTnLst>
                          </p:cTn>
                        </p:par>
                        <p:par>
                          <p:cTn id="68" fill="hold">
                            <p:stCondLst>
                              <p:cond delay="15600"/>
                            </p:stCondLst>
                            <p:childTnLst>
                              <p:par>
                                <p:cTn id="69" presetID="10" presetClass="exit" presetSubtype="0" fill="hold" nodeType="afterEffect">
                                  <p:stCondLst>
                                    <p:cond delay="0"/>
                                  </p:stCondLst>
                                  <p:childTnLst>
                                    <p:animEffect transition="out" filter="fade">
                                      <p:cBhvr>
                                        <p:cTn id="70" dur="2000"/>
                                        <p:tgtEl>
                                          <p:spTgt spid="18453"/>
                                        </p:tgtEl>
                                      </p:cBhvr>
                                    </p:animEffect>
                                    <p:set>
                                      <p:cBhvr>
                                        <p:cTn id="71" dur="1" fill="hold">
                                          <p:stCondLst>
                                            <p:cond delay="1999"/>
                                          </p:stCondLst>
                                        </p:cTn>
                                        <p:tgtEl>
                                          <p:spTgt spid="1845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18458"/>
                                        </p:tgtEl>
                                      </p:cBhvr>
                                    </p:animEffect>
                                    <p:set>
                                      <p:cBhvr>
                                        <p:cTn id="74" dur="1" fill="hold">
                                          <p:stCondLst>
                                            <p:cond delay="1999"/>
                                          </p:stCondLst>
                                        </p:cTn>
                                        <p:tgtEl>
                                          <p:spTgt spid="18458"/>
                                        </p:tgtEl>
                                        <p:attrNameLst>
                                          <p:attrName>style.visibility</p:attrName>
                                        </p:attrNameLst>
                                      </p:cBhvr>
                                      <p:to>
                                        <p:strVal val="hidden"/>
                                      </p:to>
                                    </p:set>
                                  </p:childTnLst>
                                </p:cTn>
                              </p:par>
                            </p:childTnLst>
                          </p:cTn>
                        </p:par>
                        <p:par>
                          <p:cTn id="75" fill="hold">
                            <p:stCondLst>
                              <p:cond delay="17600"/>
                            </p:stCondLst>
                            <p:childTnLst>
                              <p:par>
                                <p:cTn id="76" presetID="9" presetClass="entr" presetSubtype="0" fill="hold" nodeType="afterEffect">
                                  <p:stCondLst>
                                    <p:cond delay="0"/>
                                  </p:stCondLst>
                                  <p:childTnLst>
                                    <p:set>
                                      <p:cBhvr>
                                        <p:cTn id="77" dur="1" fill="hold">
                                          <p:stCondLst>
                                            <p:cond delay="0"/>
                                          </p:stCondLst>
                                        </p:cTn>
                                        <p:tgtEl>
                                          <p:spTgt spid="18459"/>
                                        </p:tgtEl>
                                        <p:attrNameLst>
                                          <p:attrName>style.visibility</p:attrName>
                                        </p:attrNameLst>
                                      </p:cBhvr>
                                      <p:to>
                                        <p:strVal val="visible"/>
                                      </p:to>
                                    </p:set>
                                    <p:animEffect transition="in" filter="dissolve">
                                      <p:cBhvr>
                                        <p:cTn id="78" dur="500"/>
                                        <p:tgtEl>
                                          <p:spTgt spid="18459"/>
                                        </p:tgtEl>
                                      </p:cBhvr>
                                    </p:animEffect>
                                  </p:childTnLst>
                                </p:cTn>
                              </p:par>
                            </p:childTnLst>
                          </p:cTn>
                        </p:par>
                        <p:par>
                          <p:cTn id="79" fill="hold">
                            <p:stCondLst>
                              <p:cond delay="18100"/>
                            </p:stCondLst>
                            <p:childTnLst>
                              <p:par>
                                <p:cTn id="80" presetID="1" presetClass="entr" presetSubtype="0" fill="hold" nodeType="afterEffect">
                                  <p:stCondLst>
                                    <p:cond delay="0"/>
                                  </p:stCondLst>
                                  <p:childTnLst>
                                    <p:set>
                                      <p:cBhvr>
                                        <p:cTn id="81" dur="1" fill="hold">
                                          <p:stCondLst>
                                            <p:cond delay="0"/>
                                          </p:stCondLst>
                                        </p:cTn>
                                        <p:tgtEl>
                                          <p:spTgt spid="1846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3" name="chimes.wav" builtIn="1"/>
                                        </p:tgtEl>
                                      </p:cMediaNode>
                                    </p:audio>
                                  </p:subTnLst>
                                </p:cTn>
                              </p:par>
                            </p:childTnLst>
                          </p:cTn>
                        </p:par>
                        <p:par>
                          <p:cTn id="82" fill="hold">
                            <p:stCondLst>
                              <p:cond delay="18100"/>
                            </p:stCondLst>
                            <p:childTnLst>
                              <p:par>
                                <p:cTn id="83" presetID="0" presetClass="path" presetSubtype="0" accel="50000" decel="50000" fill="hold" nodeType="afterEffect">
                                  <p:stCondLst>
                                    <p:cond delay="0"/>
                                  </p:stCondLst>
                                  <p:childTnLst>
                                    <p:animMotion origin="layout" path="M 0.05903 0.02103 L 0.42917 0.17822 " pathEditMode="relative" rAng="0" ptsTypes="AA">
                                      <p:cBhvr>
                                        <p:cTn id="84" dur="500" fill="hold"/>
                                        <p:tgtEl>
                                          <p:spTgt spid="18459"/>
                                        </p:tgtEl>
                                        <p:attrNameLst>
                                          <p:attrName>ppt_x</p:attrName>
                                          <p:attrName>ppt_y</p:attrName>
                                        </p:attrNameLst>
                                      </p:cBhvr>
                                      <p:rCtr x="185" y="79"/>
                                    </p:animMotion>
                                  </p:childTnLst>
                                  <p:subTnLst>
                                    <p:audio>
                                      <p:cMediaNode>
                                        <p:cTn display="0" masterRel="sameClick">
                                          <p:stCondLst>
                                            <p:cond evt="begin" delay="0">
                                              <p:tn val="83"/>
                                            </p:cond>
                                          </p:stCondLst>
                                          <p:endCondLst>
                                            <p:cond evt="onStopAudio" delay="0">
                                              <p:tgtEl>
                                                <p:sldTgt/>
                                              </p:tgtEl>
                                            </p:cond>
                                          </p:endCondLst>
                                        </p:cTn>
                                        <p:tgtEl>
                                          <p:sndTgt r:embed="rId2" name="arrow.wav" builtIn="1"/>
                                        </p:tgtEl>
                                      </p:cMediaNode>
                                    </p:audio>
                                  </p:subTnLst>
                                </p:cTn>
                              </p:par>
                            </p:childTnLst>
                          </p:cTn>
                        </p:par>
                        <p:par>
                          <p:cTn id="85" fill="hold">
                            <p:stCondLst>
                              <p:cond delay="18600"/>
                            </p:stCondLst>
                            <p:childTnLst>
                              <p:par>
                                <p:cTn id="86" presetID="63" presetClass="path" presetSubtype="0" accel="50000" decel="50000" fill="hold" nodeType="afterEffect">
                                  <p:stCondLst>
                                    <p:cond delay="0"/>
                                  </p:stCondLst>
                                  <p:childTnLst>
                                    <p:animMotion origin="layout" path="M 4.16667E-6 -6.01017E-8 L 0.1901 0.0067 " pathEditMode="relative" rAng="0" ptsTypes="AA">
                                      <p:cBhvr>
                                        <p:cTn id="87" dur="500" fill="hold"/>
                                        <p:tgtEl>
                                          <p:spTgt spid="18460"/>
                                        </p:tgtEl>
                                        <p:attrNameLst>
                                          <p:attrName>ppt_x</p:attrName>
                                          <p:attrName>ppt_y</p:attrName>
                                        </p:attrNameLst>
                                      </p:cBhvr>
                                      <p:rCtr x="95" y="3"/>
                                    </p:animMotion>
                                  </p:childTnLst>
                                </p:cTn>
                              </p:par>
                              <p:par>
                                <p:cTn id="88" presetID="17" presetClass="entr" presetSubtype="8" fill="hold" grpId="0" nodeType="withEffect">
                                  <p:stCondLst>
                                    <p:cond delay="0"/>
                                  </p:stCondLst>
                                  <p:childTnLst>
                                    <p:set>
                                      <p:cBhvr>
                                        <p:cTn id="89" dur="1" fill="hold">
                                          <p:stCondLst>
                                            <p:cond delay="0"/>
                                          </p:stCondLst>
                                        </p:cTn>
                                        <p:tgtEl>
                                          <p:spTgt spid="18462"/>
                                        </p:tgtEl>
                                        <p:attrNameLst>
                                          <p:attrName>style.visibility</p:attrName>
                                        </p:attrNameLst>
                                      </p:cBhvr>
                                      <p:to>
                                        <p:strVal val="visible"/>
                                      </p:to>
                                    </p:set>
                                    <p:anim calcmode="lin" valueType="num">
                                      <p:cBhvr>
                                        <p:cTn id="90" dur="500" fill="hold"/>
                                        <p:tgtEl>
                                          <p:spTgt spid="18462"/>
                                        </p:tgtEl>
                                        <p:attrNameLst>
                                          <p:attrName>ppt_x</p:attrName>
                                        </p:attrNameLst>
                                      </p:cBhvr>
                                      <p:tavLst>
                                        <p:tav tm="0">
                                          <p:val>
                                            <p:strVal val="#ppt_x-#ppt_w/2"/>
                                          </p:val>
                                        </p:tav>
                                        <p:tav tm="100000">
                                          <p:val>
                                            <p:strVal val="#ppt_x"/>
                                          </p:val>
                                        </p:tav>
                                      </p:tavLst>
                                    </p:anim>
                                    <p:anim calcmode="lin" valueType="num">
                                      <p:cBhvr>
                                        <p:cTn id="91" dur="500" fill="hold"/>
                                        <p:tgtEl>
                                          <p:spTgt spid="18462"/>
                                        </p:tgtEl>
                                        <p:attrNameLst>
                                          <p:attrName>ppt_y</p:attrName>
                                        </p:attrNameLst>
                                      </p:cBhvr>
                                      <p:tavLst>
                                        <p:tav tm="0">
                                          <p:val>
                                            <p:strVal val="#ppt_y"/>
                                          </p:val>
                                        </p:tav>
                                        <p:tav tm="100000">
                                          <p:val>
                                            <p:strVal val="#ppt_y"/>
                                          </p:val>
                                        </p:tav>
                                      </p:tavLst>
                                    </p:anim>
                                    <p:anim calcmode="lin" valueType="num">
                                      <p:cBhvr>
                                        <p:cTn id="92" dur="500" fill="hold"/>
                                        <p:tgtEl>
                                          <p:spTgt spid="18462"/>
                                        </p:tgtEl>
                                        <p:attrNameLst>
                                          <p:attrName>ppt_w</p:attrName>
                                        </p:attrNameLst>
                                      </p:cBhvr>
                                      <p:tavLst>
                                        <p:tav tm="0">
                                          <p:val>
                                            <p:fltVal val="0"/>
                                          </p:val>
                                        </p:tav>
                                        <p:tav tm="100000">
                                          <p:val>
                                            <p:strVal val="#ppt_w"/>
                                          </p:val>
                                        </p:tav>
                                      </p:tavLst>
                                    </p:anim>
                                    <p:anim calcmode="lin" valueType="num">
                                      <p:cBhvr>
                                        <p:cTn id="93" dur="500" fill="hold"/>
                                        <p:tgtEl>
                                          <p:spTgt spid="18462"/>
                                        </p:tgtEl>
                                        <p:attrNameLst>
                                          <p:attrName>ppt_h</p:attrName>
                                        </p:attrNameLst>
                                      </p:cBhvr>
                                      <p:tavLst>
                                        <p:tav tm="0">
                                          <p:val>
                                            <p:strVal val="#ppt_h"/>
                                          </p:val>
                                        </p:tav>
                                        <p:tav tm="100000">
                                          <p:val>
                                            <p:strVal val="#ppt_h"/>
                                          </p:val>
                                        </p:tav>
                                      </p:tavLst>
                                    </p:anim>
                                  </p:childTnLst>
                                </p:cTn>
                              </p:par>
                            </p:childTnLst>
                          </p:cTn>
                        </p:par>
                        <p:par>
                          <p:cTn id="94" fill="hold">
                            <p:stCondLst>
                              <p:cond delay="19100"/>
                            </p:stCondLst>
                            <p:childTnLst>
                              <p:par>
                                <p:cTn id="95" presetID="10" presetClass="exit" presetSubtype="0" fill="hold" nodeType="afterEffect">
                                  <p:stCondLst>
                                    <p:cond delay="0"/>
                                  </p:stCondLst>
                                  <p:childTnLst>
                                    <p:animEffect transition="out" filter="fade">
                                      <p:cBhvr>
                                        <p:cTn id="96" dur="2000"/>
                                        <p:tgtEl>
                                          <p:spTgt spid="18459"/>
                                        </p:tgtEl>
                                      </p:cBhvr>
                                    </p:animEffect>
                                    <p:set>
                                      <p:cBhvr>
                                        <p:cTn id="97" dur="1" fill="hold">
                                          <p:stCondLst>
                                            <p:cond delay="1999"/>
                                          </p:stCondLst>
                                        </p:cTn>
                                        <p:tgtEl>
                                          <p:spTgt spid="1845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18460"/>
                                        </p:tgtEl>
                                      </p:cBhvr>
                                    </p:animEffect>
                                    <p:set>
                                      <p:cBhvr>
                                        <p:cTn id="100" dur="1" fill="hold">
                                          <p:stCondLst>
                                            <p:cond delay="1999"/>
                                          </p:stCondLst>
                                        </p:cTn>
                                        <p:tgtEl>
                                          <p:spTgt spid="18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41" grpId="0" animBg="1"/>
      <p:bldP spid="18442" grpId="0" animBg="1"/>
      <p:bldP spid="18454" grpId="0"/>
      <p:bldP spid="18455" grpId="0"/>
      <p:bldP spid="18457" grpId="0"/>
      <p:bldP spid="18461" grpId="0" animBg="1"/>
      <p:bldP spid="184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5"/>
          <p:cNvSpPr>
            <a:spLocks noChangeArrowheads="1"/>
          </p:cNvSpPr>
          <p:nvPr/>
        </p:nvSpPr>
        <p:spPr bwMode="auto">
          <a:xfrm>
            <a:off x="2786050" y="214290"/>
            <a:ext cx="4175125" cy="981075"/>
          </a:xfrm>
          <a:prstGeom prst="bevel">
            <a:avLst>
              <a:gd name="adj" fmla="val 12500"/>
            </a:avLst>
          </a:prstGeom>
          <a:noFill/>
          <a:ln w="9525">
            <a:noFill/>
            <a:miter lim="800000"/>
            <a:headEnd/>
            <a:tailEnd/>
          </a:ln>
        </p:spPr>
        <p:txBody>
          <a:bodyPr wrap="none" anchor="ctr"/>
          <a:lstStyle/>
          <a:p>
            <a:endParaRPr lang="ar-SA"/>
          </a:p>
        </p:txBody>
      </p:sp>
      <p:sp>
        <p:nvSpPr>
          <p:cNvPr id="19462" name="Text Box 6"/>
          <p:cNvSpPr txBox="1">
            <a:spLocks noChangeArrowheads="1"/>
          </p:cNvSpPr>
          <p:nvPr/>
        </p:nvSpPr>
        <p:spPr bwMode="auto">
          <a:xfrm>
            <a:off x="3071802" y="500042"/>
            <a:ext cx="3671888" cy="584775"/>
          </a:xfrm>
          <a:prstGeom prst="rect">
            <a:avLst/>
          </a:prstGeom>
          <a:noFill/>
          <a:ln w="9525">
            <a:noFill/>
            <a:miter lim="800000"/>
            <a:headEnd/>
            <a:tailEnd/>
          </a:ln>
          <a:effectLst/>
        </p:spPr>
        <p:txBody>
          <a:bodyPr>
            <a:spAutoFit/>
          </a:bodyPr>
          <a:lstStyle/>
          <a:p>
            <a:pPr>
              <a:spcBef>
                <a:spcPct val="50000"/>
              </a:spcBef>
              <a:defRPr/>
            </a:pPr>
            <a:r>
              <a:rPr lang="ar-SA" sz="3200" dirty="0">
                <a:solidFill>
                  <a:schemeClr val="accent2">
                    <a:lumMod val="75000"/>
                  </a:schemeClr>
                </a:solidFill>
                <a:effectLst>
                  <a:outerShdw blurRad="38100" dist="38100" dir="2700000" algn="tl">
                    <a:srgbClr val="FFFFFF"/>
                  </a:outerShdw>
                </a:effectLst>
                <a:cs typeface="PT Bold Heading" pitchFamily="2" charset="-78"/>
              </a:rPr>
              <a:t>2- كتلة الجسم المتحرك</a:t>
            </a:r>
            <a:endParaRPr lang="en-US" sz="3200" dirty="0">
              <a:solidFill>
                <a:schemeClr val="accent2">
                  <a:lumMod val="75000"/>
                </a:schemeClr>
              </a:solidFill>
              <a:effectLst>
                <a:outerShdw blurRad="38100" dist="38100" dir="2700000" algn="tl">
                  <a:srgbClr val="FFFFFF"/>
                </a:outerShdw>
              </a:effectLst>
              <a:cs typeface="PT Bold Heading" pitchFamily="2" charset="-78"/>
            </a:endParaRPr>
          </a:p>
        </p:txBody>
      </p:sp>
      <p:sp>
        <p:nvSpPr>
          <p:cNvPr id="19463" name="Text Box 7"/>
          <p:cNvSpPr txBox="1">
            <a:spLocks noChangeArrowheads="1"/>
          </p:cNvSpPr>
          <p:nvPr/>
        </p:nvSpPr>
        <p:spPr bwMode="auto">
          <a:xfrm>
            <a:off x="900113" y="1625600"/>
            <a:ext cx="7056437" cy="507831"/>
          </a:xfrm>
          <a:prstGeom prst="rect">
            <a:avLst/>
          </a:prstGeom>
          <a:noFill/>
          <a:ln w="9525">
            <a:noFill/>
            <a:miter lim="800000"/>
            <a:headEnd/>
            <a:tailEnd/>
          </a:ln>
          <a:effectLst/>
        </p:spPr>
        <p:txBody>
          <a:bodyPr>
            <a:spAutoFit/>
          </a:bodyPr>
          <a:lstStyle/>
          <a:p>
            <a:pPr>
              <a:spcBef>
                <a:spcPct val="50000"/>
              </a:spcBef>
              <a:defRPr/>
            </a:pPr>
            <a:r>
              <a:rPr lang="ar-SA" sz="2700" dirty="0">
                <a:solidFill>
                  <a:srgbClr val="000000"/>
                </a:solidFill>
                <a:effectLst>
                  <a:outerShdw blurRad="38100" dist="38100" dir="2700000" algn="tl">
                    <a:srgbClr val="FFFFFF"/>
                  </a:outerShdw>
                </a:effectLst>
                <a:cs typeface="PT Bold Heading" pitchFamily="2" charset="-78"/>
              </a:rPr>
              <a:t>س/ ما علاقة الطاقة الحركية بكتلة الجسم المتحرك؟</a:t>
            </a:r>
            <a:endParaRPr lang="en-US" sz="2700" dirty="0">
              <a:solidFill>
                <a:srgbClr val="000000"/>
              </a:solidFill>
              <a:effectLst>
                <a:outerShdw blurRad="38100" dist="38100" dir="2700000" algn="tl">
                  <a:srgbClr val="FFFFFF"/>
                </a:outerShdw>
              </a:effectLst>
              <a:cs typeface="PT Bold Heading" pitchFamily="2" charset="-78"/>
            </a:endParaRPr>
          </a:p>
        </p:txBody>
      </p:sp>
      <p:sp>
        <p:nvSpPr>
          <p:cNvPr id="19464" name="Rectangle 8" descr="كيس ورق"/>
          <p:cNvSpPr>
            <a:spLocks noChangeArrowheads="1"/>
          </p:cNvSpPr>
          <p:nvPr/>
        </p:nvSpPr>
        <p:spPr bwMode="auto">
          <a:xfrm>
            <a:off x="323850" y="5373688"/>
            <a:ext cx="1368425" cy="215900"/>
          </a:xfrm>
          <a:prstGeom prst="rect">
            <a:avLst/>
          </a:prstGeom>
          <a:blipFill dpi="0" rotWithShape="1">
            <a:blip r:embed="rId3"/>
            <a:srcRect/>
            <a:tile tx="0" ty="0" sx="100000" sy="100000" flip="none" algn="tl"/>
          </a:blipFill>
          <a:ln w="9525">
            <a:noFill/>
            <a:miter lim="800000"/>
            <a:headEnd/>
            <a:tailEnd/>
          </a:ln>
        </p:spPr>
        <p:txBody>
          <a:bodyPr wrap="none" anchor="ctr"/>
          <a:lstStyle/>
          <a:p>
            <a:endParaRPr lang="ar-SA"/>
          </a:p>
        </p:txBody>
      </p:sp>
      <p:sp>
        <p:nvSpPr>
          <p:cNvPr id="19465" name="Rectangle 9" descr="حصير منسوج"/>
          <p:cNvSpPr>
            <a:spLocks noChangeArrowheads="1"/>
          </p:cNvSpPr>
          <p:nvPr/>
        </p:nvSpPr>
        <p:spPr bwMode="auto">
          <a:xfrm>
            <a:off x="539750" y="5229225"/>
            <a:ext cx="1368425" cy="142875"/>
          </a:xfrm>
          <a:prstGeom prst="rect">
            <a:avLst/>
          </a:prstGeom>
          <a:blipFill dpi="0" rotWithShape="1">
            <a:blip r:embed="rId4"/>
            <a:srcRect/>
            <a:tile tx="0" ty="0" sx="100000" sy="100000" flip="none" algn="tl"/>
          </a:blipFill>
          <a:ln w="9525">
            <a:noFill/>
            <a:miter lim="800000"/>
            <a:headEnd/>
            <a:tailEnd/>
          </a:ln>
        </p:spPr>
        <p:txBody>
          <a:bodyPr wrap="none" anchor="ctr"/>
          <a:lstStyle/>
          <a:p>
            <a:endParaRPr lang="ar-SA"/>
          </a:p>
        </p:txBody>
      </p:sp>
      <p:sp>
        <p:nvSpPr>
          <p:cNvPr id="19466" name="Rectangle 10" descr="كيس ورق"/>
          <p:cNvSpPr>
            <a:spLocks noChangeArrowheads="1"/>
          </p:cNvSpPr>
          <p:nvPr/>
        </p:nvSpPr>
        <p:spPr bwMode="auto">
          <a:xfrm>
            <a:off x="466725" y="5086350"/>
            <a:ext cx="1368425" cy="142875"/>
          </a:xfrm>
          <a:prstGeom prst="rect">
            <a:avLst/>
          </a:prstGeom>
          <a:blipFill dpi="0" rotWithShape="1">
            <a:blip r:embed="rId3"/>
            <a:srcRect/>
            <a:tile tx="0" ty="0" sx="100000" sy="100000" flip="none" algn="tl"/>
          </a:blipFill>
          <a:ln w="9525">
            <a:noFill/>
            <a:miter lim="800000"/>
            <a:headEnd/>
            <a:tailEnd/>
          </a:ln>
        </p:spPr>
        <p:txBody>
          <a:bodyPr wrap="none" anchor="ctr"/>
          <a:lstStyle/>
          <a:p>
            <a:endParaRPr lang="ar-SA"/>
          </a:p>
        </p:txBody>
      </p:sp>
      <p:sp>
        <p:nvSpPr>
          <p:cNvPr id="19467" name="Rectangle 11" descr="حصير منسوج"/>
          <p:cNvSpPr>
            <a:spLocks noChangeArrowheads="1"/>
          </p:cNvSpPr>
          <p:nvPr/>
        </p:nvSpPr>
        <p:spPr bwMode="auto">
          <a:xfrm>
            <a:off x="179388" y="5014913"/>
            <a:ext cx="1368425" cy="142875"/>
          </a:xfrm>
          <a:prstGeom prst="rect">
            <a:avLst/>
          </a:prstGeom>
          <a:blipFill dpi="0" rotWithShape="1">
            <a:blip r:embed="rId4"/>
            <a:srcRect/>
            <a:tile tx="0" ty="0" sx="100000" sy="100000" flip="none" algn="tl"/>
          </a:blipFill>
          <a:ln w="9525">
            <a:noFill/>
            <a:miter lim="800000"/>
            <a:headEnd/>
            <a:tailEnd/>
          </a:ln>
        </p:spPr>
        <p:txBody>
          <a:bodyPr wrap="none" anchor="ctr"/>
          <a:lstStyle/>
          <a:p>
            <a:endParaRPr lang="ar-SA"/>
          </a:p>
        </p:txBody>
      </p:sp>
      <p:sp>
        <p:nvSpPr>
          <p:cNvPr id="19468" name="Rectangle 12" descr="كيس ورق"/>
          <p:cNvSpPr>
            <a:spLocks noChangeArrowheads="1"/>
          </p:cNvSpPr>
          <p:nvPr/>
        </p:nvSpPr>
        <p:spPr bwMode="auto">
          <a:xfrm>
            <a:off x="611188" y="4870450"/>
            <a:ext cx="1368425" cy="142875"/>
          </a:xfrm>
          <a:prstGeom prst="rect">
            <a:avLst/>
          </a:prstGeom>
          <a:blipFill dpi="0" rotWithShape="1">
            <a:blip r:embed="rId3"/>
            <a:srcRect/>
            <a:tile tx="0" ty="0" sx="100000" sy="100000" flip="none" algn="tl"/>
          </a:blipFill>
          <a:ln w="9525">
            <a:noFill/>
            <a:miter lim="800000"/>
            <a:headEnd/>
            <a:tailEnd/>
          </a:ln>
        </p:spPr>
        <p:txBody>
          <a:bodyPr wrap="none" anchor="ctr"/>
          <a:lstStyle/>
          <a:p>
            <a:endParaRPr lang="ar-SA"/>
          </a:p>
        </p:txBody>
      </p:sp>
      <p:sp>
        <p:nvSpPr>
          <p:cNvPr id="19469" name="Rectangle 13" descr="كيس ورق"/>
          <p:cNvSpPr>
            <a:spLocks noChangeArrowheads="1"/>
          </p:cNvSpPr>
          <p:nvPr/>
        </p:nvSpPr>
        <p:spPr bwMode="auto">
          <a:xfrm>
            <a:off x="323850" y="4724400"/>
            <a:ext cx="1368425" cy="217488"/>
          </a:xfrm>
          <a:prstGeom prst="rect">
            <a:avLst/>
          </a:prstGeom>
          <a:blipFill dpi="0" rotWithShape="1">
            <a:blip r:embed="rId3"/>
            <a:srcRect/>
            <a:tile tx="0" ty="0" sx="100000" sy="100000" flip="none" algn="tl"/>
          </a:blipFill>
          <a:ln w="9525">
            <a:noFill/>
            <a:miter lim="800000"/>
            <a:headEnd/>
            <a:tailEnd/>
          </a:ln>
        </p:spPr>
        <p:txBody>
          <a:bodyPr wrap="none" anchor="ctr"/>
          <a:lstStyle/>
          <a:p>
            <a:endParaRPr lang="ar-SA"/>
          </a:p>
        </p:txBody>
      </p:sp>
      <p:sp>
        <p:nvSpPr>
          <p:cNvPr id="19470" name="Rectangle 14" descr="حصير منسوج"/>
          <p:cNvSpPr>
            <a:spLocks noChangeArrowheads="1"/>
          </p:cNvSpPr>
          <p:nvPr/>
        </p:nvSpPr>
        <p:spPr bwMode="auto">
          <a:xfrm>
            <a:off x="468313" y="4510088"/>
            <a:ext cx="1368425" cy="214312"/>
          </a:xfrm>
          <a:prstGeom prst="rect">
            <a:avLst/>
          </a:prstGeom>
          <a:blipFill dpi="0" rotWithShape="1">
            <a:blip r:embed="rId4"/>
            <a:srcRect/>
            <a:tile tx="0" ty="0" sx="100000" sy="100000" flip="none" algn="tl"/>
          </a:blipFill>
          <a:ln w="9525">
            <a:noFill/>
            <a:miter lim="800000"/>
            <a:headEnd/>
            <a:tailEnd/>
          </a:ln>
        </p:spPr>
        <p:txBody>
          <a:bodyPr wrap="none" anchor="ctr"/>
          <a:lstStyle/>
          <a:p>
            <a:endParaRPr lang="ar-SA"/>
          </a:p>
        </p:txBody>
      </p:sp>
      <p:sp>
        <p:nvSpPr>
          <p:cNvPr id="19471" name="AutoShape 15" descr="خشب متوسط"/>
          <p:cNvSpPr>
            <a:spLocks noChangeArrowheads="1"/>
          </p:cNvSpPr>
          <p:nvPr/>
        </p:nvSpPr>
        <p:spPr bwMode="auto">
          <a:xfrm rot="893091">
            <a:off x="598488" y="4721225"/>
            <a:ext cx="6161087" cy="311150"/>
          </a:xfrm>
          <a:prstGeom prst="flowChartAlternateProcess">
            <a:avLst/>
          </a:prstGeom>
          <a:blipFill dpi="0" rotWithShape="1">
            <a:blip r:embed="rId5"/>
            <a:srcRect/>
            <a:tile tx="0" ty="0" sx="100000" sy="100000" flip="none" algn="tl"/>
          </a:blipFill>
          <a:ln w="9525">
            <a:noFill/>
            <a:miter lim="800000"/>
            <a:headEnd/>
            <a:tailEnd/>
          </a:ln>
        </p:spPr>
        <p:txBody>
          <a:bodyPr wrap="none" anchor="ctr"/>
          <a:lstStyle/>
          <a:p>
            <a:endParaRPr lang="ar-SA"/>
          </a:p>
        </p:txBody>
      </p:sp>
      <p:pic>
        <p:nvPicPr>
          <p:cNvPr id="19472" name="Picture 16" descr="j0187429"/>
          <p:cNvPicPr>
            <a:picLocks noChangeAspect="1" noChangeArrowheads="1"/>
          </p:cNvPicPr>
          <p:nvPr/>
        </p:nvPicPr>
        <p:blipFill>
          <a:blip r:embed="rId6"/>
          <a:srcRect/>
          <a:stretch>
            <a:fillRect/>
          </a:stretch>
        </p:blipFill>
        <p:spPr bwMode="auto">
          <a:xfrm rot="12991" flipH="1">
            <a:off x="998538" y="3476625"/>
            <a:ext cx="1770062" cy="876300"/>
          </a:xfrm>
          <a:prstGeom prst="rect">
            <a:avLst/>
          </a:prstGeom>
          <a:noFill/>
          <a:ln w="9525">
            <a:noFill/>
            <a:miter lim="800000"/>
            <a:headEnd/>
            <a:tailEnd/>
          </a:ln>
        </p:spPr>
      </p:pic>
      <p:grpSp>
        <p:nvGrpSpPr>
          <p:cNvPr id="2" name="Group 17"/>
          <p:cNvGrpSpPr>
            <a:grpSpLocks/>
          </p:cNvGrpSpPr>
          <p:nvPr/>
        </p:nvGrpSpPr>
        <p:grpSpPr bwMode="auto">
          <a:xfrm rot="-517312">
            <a:off x="5749925" y="4395788"/>
            <a:ext cx="1770063" cy="1357312"/>
            <a:chOff x="491" y="1899"/>
            <a:chExt cx="1115" cy="855"/>
          </a:xfrm>
        </p:grpSpPr>
        <p:pic>
          <p:nvPicPr>
            <p:cNvPr id="27668" name="Picture 18" descr="j0230648"/>
            <p:cNvPicPr>
              <a:picLocks noChangeAspect="1" noChangeArrowheads="1"/>
            </p:cNvPicPr>
            <p:nvPr/>
          </p:nvPicPr>
          <p:blipFill>
            <a:blip r:embed="rId7"/>
            <a:srcRect/>
            <a:stretch>
              <a:fillRect/>
            </a:stretch>
          </p:blipFill>
          <p:spPr bwMode="auto">
            <a:xfrm>
              <a:off x="612" y="1899"/>
              <a:ext cx="635" cy="477"/>
            </a:xfrm>
            <a:prstGeom prst="rect">
              <a:avLst/>
            </a:prstGeom>
            <a:noFill/>
            <a:ln w="9525">
              <a:noFill/>
              <a:miter lim="800000"/>
              <a:headEnd/>
              <a:tailEnd/>
            </a:ln>
          </p:spPr>
        </p:pic>
        <p:pic>
          <p:nvPicPr>
            <p:cNvPr id="27669" name="Picture 19" descr="j0187429"/>
            <p:cNvPicPr>
              <a:picLocks noChangeAspect="1" noChangeArrowheads="1"/>
            </p:cNvPicPr>
            <p:nvPr/>
          </p:nvPicPr>
          <p:blipFill>
            <a:blip r:embed="rId6"/>
            <a:srcRect/>
            <a:stretch>
              <a:fillRect/>
            </a:stretch>
          </p:blipFill>
          <p:spPr bwMode="auto">
            <a:xfrm rot="21010950" flipH="1">
              <a:off x="491" y="2202"/>
              <a:ext cx="1115" cy="552"/>
            </a:xfrm>
            <a:prstGeom prst="rect">
              <a:avLst/>
            </a:prstGeom>
            <a:noFill/>
            <a:ln w="9525">
              <a:noFill/>
              <a:miter lim="800000"/>
              <a:headEnd/>
              <a:tailEnd/>
            </a:ln>
          </p:spPr>
        </p:pic>
      </p:grpSp>
      <p:pic>
        <p:nvPicPr>
          <p:cNvPr id="19476" name="Picture 20" descr="j0187429"/>
          <p:cNvPicPr>
            <a:picLocks noChangeAspect="1" noChangeArrowheads="1"/>
          </p:cNvPicPr>
          <p:nvPr/>
        </p:nvPicPr>
        <p:blipFill>
          <a:blip r:embed="rId6"/>
          <a:srcRect/>
          <a:stretch>
            <a:fillRect/>
          </a:stretch>
        </p:blipFill>
        <p:spPr bwMode="auto">
          <a:xfrm rot="21094345" flipH="1">
            <a:off x="5780088" y="4876800"/>
            <a:ext cx="1770062" cy="876300"/>
          </a:xfrm>
          <a:prstGeom prst="rect">
            <a:avLst/>
          </a:prstGeom>
          <a:noFill/>
          <a:ln w="9525">
            <a:noFill/>
            <a:miter lim="800000"/>
            <a:headEnd/>
            <a:tailEnd/>
          </a:ln>
        </p:spPr>
      </p:pic>
      <p:grpSp>
        <p:nvGrpSpPr>
          <p:cNvPr id="3" name="Group 21"/>
          <p:cNvGrpSpPr>
            <a:grpSpLocks/>
          </p:cNvGrpSpPr>
          <p:nvPr/>
        </p:nvGrpSpPr>
        <p:grpSpPr bwMode="auto">
          <a:xfrm>
            <a:off x="1033463" y="2997200"/>
            <a:ext cx="1770062" cy="1336675"/>
            <a:chOff x="605" y="1899"/>
            <a:chExt cx="1115" cy="842"/>
          </a:xfrm>
        </p:grpSpPr>
        <p:pic>
          <p:nvPicPr>
            <p:cNvPr id="27666" name="Picture 22" descr="j0230648"/>
            <p:cNvPicPr>
              <a:picLocks noChangeAspect="1" noChangeArrowheads="1"/>
            </p:cNvPicPr>
            <p:nvPr/>
          </p:nvPicPr>
          <p:blipFill>
            <a:blip r:embed="rId7"/>
            <a:srcRect/>
            <a:stretch>
              <a:fillRect/>
            </a:stretch>
          </p:blipFill>
          <p:spPr bwMode="auto">
            <a:xfrm>
              <a:off x="612" y="1899"/>
              <a:ext cx="635" cy="477"/>
            </a:xfrm>
            <a:prstGeom prst="rect">
              <a:avLst/>
            </a:prstGeom>
            <a:noFill/>
            <a:ln w="9525">
              <a:noFill/>
              <a:miter lim="800000"/>
              <a:headEnd/>
              <a:tailEnd/>
            </a:ln>
          </p:spPr>
        </p:pic>
        <p:pic>
          <p:nvPicPr>
            <p:cNvPr id="27667" name="Picture 23" descr="j0187429"/>
            <p:cNvPicPr>
              <a:picLocks noChangeAspect="1" noChangeArrowheads="1"/>
            </p:cNvPicPr>
            <p:nvPr/>
          </p:nvPicPr>
          <p:blipFill>
            <a:blip r:embed="rId6"/>
            <a:srcRect/>
            <a:stretch>
              <a:fillRect/>
            </a:stretch>
          </p:blipFill>
          <p:spPr bwMode="auto">
            <a:xfrm rot="21528262" flipH="1">
              <a:off x="605" y="2190"/>
              <a:ext cx="1115" cy="551"/>
            </a:xfrm>
            <a:prstGeom prst="rect">
              <a:avLst/>
            </a:prstGeom>
            <a:noFill/>
            <a:ln w="9525">
              <a:noFill/>
              <a:miter lim="800000"/>
              <a:headEnd/>
              <a:tailEnd/>
            </a:ln>
          </p:spPr>
        </p:pic>
      </p:grpSp>
      <p:sp>
        <p:nvSpPr>
          <p:cNvPr id="19480" name="Text Box 24"/>
          <p:cNvSpPr txBox="1">
            <a:spLocks noChangeArrowheads="1"/>
          </p:cNvSpPr>
          <p:nvPr/>
        </p:nvSpPr>
        <p:spPr bwMode="auto">
          <a:xfrm>
            <a:off x="1187450" y="6237288"/>
            <a:ext cx="7129463" cy="366712"/>
          </a:xfrm>
          <a:prstGeom prst="rect">
            <a:avLst/>
          </a:prstGeom>
          <a:noFill/>
          <a:ln w="9525">
            <a:noFill/>
            <a:miter lim="800000"/>
            <a:headEnd/>
            <a:tailEnd/>
          </a:ln>
          <a:effectLst/>
        </p:spPr>
        <p:txBody>
          <a:bodyPr>
            <a:spAutoFit/>
          </a:bodyPr>
          <a:lstStyle/>
          <a:p>
            <a:pPr>
              <a:spcBef>
                <a:spcPct val="50000"/>
              </a:spcBef>
              <a:defRPr/>
            </a:pPr>
            <a:endParaRPr lang="en-US">
              <a:solidFill>
                <a:schemeClr val="bg1"/>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19461"/>
                                        </p:tgtEl>
                                        <p:attrNameLst>
                                          <p:attrName>style.visibility</p:attrName>
                                        </p:attrNameLst>
                                      </p:cBhvr>
                                      <p:to>
                                        <p:strVal val="visible"/>
                                      </p:to>
                                    </p:set>
                                    <p:animEffect transition="in" filter="strips(downRight)">
                                      <p:cBhvr>
                                        <p:cTn id="7" dur="500"/>
                                        <p:tgtEl>
                                          <p:spTgt spid="19461"/>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wd">
                                    <p:tmPct val="50000"/>
                                  </p:iterate>
                                  <p:childTnLst>
                                    <p:set>
                                      <p:cBhvr>
                                        <p:cTn id="10" dur="1" fill="hold">
                                          <p:stCondLst>
                                            <p:cond delay="0"/>
                                          </p:stCondLst>
                                        </p:cTn>
                                        <p:tgtEl>
                                          <p:spTgt spid="19462"/>
                                        </p:tgtEl>
                                        <p:attrNameLst>
                                          <p:attrName>style.visibility</p:attrName>
                                        </p:attrNameLst>
                                      </p:cBhvr>
                                      <p:to>
                                        <p:strVal val="visible"/>
                                      </p:to>
                                    </p:set>
                                    <p:anim calcmode="discrete" valueType="clr">
                                      <p:cBhvr override="childStyle">
                                        <p:cTn id="11"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9462"/>
                                        </p:tgtEl>
                                        <p:attrNameLst>
                                          <p:attrName>fillcolor</p:attrName>
                                        </p:attrNameLst>
                                      </p:cBhvr>
                                      <p:tavLst>
                                        <p:tav tm="0">
                                          <p:val>
                                            <p:clrVal>
                                              <a:schemeClr val="accent2"/>
                                            </p:clrVal>
                                          </p:val>
                                        </p:tav>
                                        <p:tav tm="50000">
                                          <p:val>
                                            <p:clrVal>
                                              <a:schemeClr val="hlink"/>
                                            </p:clrVal>
                                          </p:val>
                                        </p:tav>
                                      </p:tavLst>
                                    </p:anim>
                                    <p:set>
                                      <p:cBhvr>
                                        <p:cTn id="13" dur="80"/>
                                        <p:tgtEl>
                                          <p:spTgt spid="19462"/>
                                        </p:tgtEl>
                                        <p:attrNameLst>
                                          <p:attrName>fill.type</p:attrName>
                                        </p:attrNameLst>
                                      </p:cBhvr>
                                      <p:to>
                                        <p:strVal val="solid"/>
                                      </p:to>
                                    </p:set>
                                  </p:childTnLst>
                                </p:cTn>
                              </p:par>
                            </p:childTnLst>
                          </p:cTn>
                        </p:par>
                        <p:par>
                          <p:cTn id="14" fill="hold">
                            <p:stCondLst>
                              <p:cond delay="700"/>
                            </p:stCondLst>
                            <p:childTnLst>
                              <p:par>
                                <p:cTn id="15" presetID="25" presetClass="entr" presetSubtype="0" fill="hold" grpId="0" nodeType="afterEffect">
                                  <p:stCondLst>
                                    <p:cond delay="0"/>
                                  </p:stCondLst>
                                  <p:iterate type="wd">
                                    <p:tmPct val="10000"/>
                                  </p:iterate>
                                  <p:childTnLst>
                                    <p:set>
                                      <p:cBhvr>
                                        <p:cTn id="16" dur="1" fill="hold">
                                          <p:stCondLst>
                                            <p:cond delay="0"/>
                                          </p:stCondLst>
                                        </p:cTn>
                                        <p:tgtEl>
                                          <p:spTgt spid="19463"/>
                                        </p:tgtEl>
                                        <p:attrNameLst>
                                          <p:attrName>style.visibility</p:attrName>
                                        </p:attrNameLst>
                                      </p:cBhvr>
                                      <p:to>
                                        <p:strVal val="visible"/>
                                      </p:to>
                                    </p:set>
                                    <p:anim calcmode="lin" valueType="num">
                                      <p:cBhvr>
                                        <p:cTn id="17" dur="500" decel="50000" fill="hold">
                                          <p:stCondLst>
                                            <p:cond delay="0"/>
                                          </p:stCondLst>
                                        </p:cTn>
                                        <p:tgtEl>
                                          <p:spTgt spid="1946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946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9463"/>
                                        </p:tgtEl>
                                        <p:attrNameLst>
                                          <p:attrName>ppt_w</p:attrName>
                                        </p:attrNameLst>
                                      </p:cBhvr>
                                      <p:tavLst>
                                        <p:tav tm="0">
                                          <p:val>
                                            <p:strVal val="#ppt_w*.05"/>
                                          </p:val>
                                        </p:tav>
                                        <p:tav tm="100000">
                                          <p:val>
                                            <p:strVal val="#ppt_w"/>
                                          </p:val>
                                        </p:tav>
                                      </p:tavLst>
                                    </p:anim>
                                    <p:anim calcmode="lin" valueType="num">
                                      <p:cBhvr>
                                        <p:cTn id="20" dur="1000" fill="hold"/>
                                        <p:tgtEl>
                                          <p:spTgt spid="1946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946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946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946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9463"/>
                                        </p:tgtEl>
                                      </p:cBhvr>
                                    </p:animEffect>
                                  </p:childTnLst>
                                </p:cTn>
                              </p:par>
                            </p:childTnLst>
                          </p:cTn>
                        </p:par>
                        <p:par>
                          <p:cTn id="25" fill="hold">
                            <p:stCondLst>
                              <p:cond delay="2600"/>
                            </p:stCondLst>
                            <p:childTnLst>
                              <p:par>
                                <p:cTn id="26" presetID="51" presetClass="entr" presetSubtype="0" fill="hold" grpId="0" nodeType="after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770" decel="100000"/>
                                        <p:tgtEl>
                                          <p:spTgt spid="19464"/>
                                        </p:tgtEl>
                                      </p:cBhvr>
                                    </p:animEffect>
                                    <p:animScale>
                                      <p:cBhvr>
                                        <p:cTn id="29" dur="770" decel="100000"/>
                                        <p:tgtEl>
                                          <p:spTgt spid="19464"/>
                                        </p:tgtEl>
                                      </p:cBhvr>
                                      <p:from x="10000" y="10000"/>
                                      <p:to x="200000" y="450000"/>
                                    </p:animScale>
                                    <p:animScale>
                                      <p:cBhvr>
                                        <p:cTn id="30" dur="1230" accel="100000" fill="hold">
                                          <p:stCondLst>
                                            <p:cond delay="770"/>
                                          </p:stCondLst>
                                        </p:cTn>
                                        <p:tgtEl>
                                          <p:spTgt spid="19464"/>
                                        </p:tgtEl>
                                      </p:cBhvr>
                                      <p:from x="200000" y="450000"/>
                                      <p:to x="100000" y="100000"/>
                                    </p:animScale>
                                    <p:set>
                                      <p:cBhvr>
                                        <p:cTn id="31" dur="770" fill="hold"/>
                                        <p:tgtEl>
                                          <p:spTgt spid="19464"/>
                                        </p:tgtEl>
                                        <p:attrNameLst>
                                          <p:attrName>ppt_x</p:attrName>
                                        </p:attrNameLst>
                                      </p:cBhvr>
                                      <p:to>
                                        <p:strVal val="(0.5)"/>
                                      </p:to>
                                    </p:set>
                                    <p:anim from="(0.5)" to="(#ppt_x)" calcmode="lin" valueType="num">
                                      <p:cBhvr>
                                        <p:cTn id="32" dur="1230" accel="100000" fill="hold">
                                          <p:stCondLst>
                                            <p:cond delay="770"/>
                                          </p:stCondLst>
                                        </p:cTn>
                                        <p:tgtEl>
                                          <p:spTgt spid="19464"/>
                                        </p:tgtEl>
                                        <p:attrNameLst>
                                          <p:attrName>ppt_x</p:attrName>
                                        </p:attrNameLst>
                                      </p:cBhvr>
                                    </p:anim>
                                    <p:set>
                                      <p:cBhvr>
                                        <p:cTn id="33" dur="770" fill="hold"/>
                                        <p:tgtEl>
                                          <p:spTgt spid="19464"/>
                                        </p:tgtEl>
                                        <p:attrNameLst>
                                          <p:attrName>ppt_y</p:attrName>
                                        </p:attrNameLst>
                                      </p:cBhvr>
                                      <p:to>
                                        <p:strVal val="(#ppt_y+0.4)"/>
                                      </p:to>
                                    </p:set>
                                    <p:anim from="(#ppt_y+0.4)" to="(#ppt_y)" calcmode="lin" valueType="num">
                                      <p:cBhvr>
                                        <p:cTn id="34" dur="1230" accel="100000" fill="hold">
                                          <p:stCondLst>
                                            <p:cond delay="770"/>
                                          </p:stCondLst>
                                        </p:cTn>
                                        <p:tgtEl>
                                          <p:spTgt spid="19464"/>
                                        </p:tgtEl>
                                        <p:attrNameLst>
                                          <p:attrName>ppt_y</p:attrName>
                                        </p:attrNameLst>
                                      </p:cBhvr>
                                    </p:anim>
                                  </p:childTnLst>
                                </p:cTn>
                              </p:par>
                              <p:par>
                                <p:cTn id="35" presetID="51" presetClass="entr" presetSubtype="0" fill="hold" grpId="0" nodeType="withEffect">
                                  <p:stCondLst>
                                    <p:cond delay="0"/>
                                  </p:stCondLst>
                                  <p:childTnLst>
                                    <p:set>
                                      <p:cBhvr>
                                        <p:cTn id="36" dur="1" fill="hold">
                                          <p:stCondLst>
                                            <p:cond delay="0"/>
                                          </p:stCondLst>
                                        </p:cTn>
                                        <p:tgtEl>
                                          <p:spTgt spid="19470"/>
                                        </p:tgtEl>
                                        <p:attrNameLst>
                                          <p:attrName>style.visibility</p:attrName>
                                        </p:attrNameLst>
                                      </p:cBhvr>
                                      <p:to>
                                        <p:strVal val="visible"/>
                                      </p:to>
                                    </p:set>
                                    <p:animEffect transition="in" filter="fade">
                                      <p:cBhvr>
                                        <p:cTn id="37" dur="770" decel="100000"/>
                                        <p:tgtEl>
                                          <p:spTgt spid="19470"/>
                                        </p:tgtEl>
                                      </p:cBhvr>
                                    </p:animEffect>
                                    <p:animScale>
                                      <p:cBhvr>
                                        <p:cTn id="38" dur="770" decel="100000"/>
                                        <p:tgtEl>
                                          <p:spTgt spid="19470"/>
                                        </p:tgtEl>
                                      </p:cBhvr>
                                      <p:from x="10000" y="10000"/>
                                      <p:to x="200000" y="450000"/>
                                    </p:animScale>
                                    <p:animScale>
                                      <p:cBhvr>
                                        <p:cTn id="39" dur="1230" accel="100000" fill="hold">
                                          <p:stCondLst>
                                            <p:cond delay="770"/>
                                          </p:stCondLst>
                                        </p:cTn>
                                        <p:tgtEl>
                                          <p:spTgt spid="19470"/>
                                        </p:tgtEl>
                                      </p:cBhvr>
                                      <p:from x="200000" y="450000"/>
                                      <p:to x="100000" y="100000"/>
                                    </p:animScale>
                                    <p:set>
                                      <p:cBhvr>
                                        <p:cTn id="40" dur="770" fill="hold"/>
                                        <p:tgtEl>
                                          <p:spTgt spid="19470"/>
                                        </p:tgtEl>
                                        <p:attrNameLst>
                                          <p:attrName>ppt_x</p:attrName>
                                        </p:attrNameLst>
                                      </p:cBhvr>
                                      <p:to>
                                        <p:strVal val="(0.5)"/>
                                      </p:to>
                                    </p:set>
                                    <p:anim from="(0.5)" to="(#ppt_x)" calcmode="lin" valueType="num">
                                      <p:cBhvr>
                                        <p:cTn id="41" dur="1230" accel="100000" fill="hold">
                                          <p:stCondLst>
                                            <p:cond delay="770"/>
                                          </p:stCondLst>
                                        </p:cTn>
                                        <p:tgtEl>
                                          <p:spTgt spid="19470"/>
                                        </p:tgtEl>
                                        <p:attrNameLst>
                                          <p:attrName>ppt_x</p:attrName>
                                        </p:attrNameLst>
                                      </p:cBhvr>
                                    </p:anim>
                                    <p:set>
                                      <p:cBhvr>
                                        <p:cTn id="42" dur="770" fill="hold"/>
                                        <p:tgtEl>
                                          <p:spTgt spid="19470"/>
                                        </p:tgtEl>
                                        <p:attrNameLst>
                                          <p:attrName>ppt_y</p:attrName>
                                        </p:attrNameLst>
                                      </p:cBhvr>
                                      <p:to>
                                        <p:strVal val="(#ppt_y+0.4)"/>
                                      </p:to>
                                    </p:set>
                                    <p:anim from="(#ppt_y+0.4)" to="(#ppt_y)" calcmode="lin" valueType="num">
                                      <p:cBhvr>
                                        <p:cTn id="43" dur="1230" accel="100000" fill="hold">
                                          <p:stCondLst>
                                            <p:cond delay="770"/>
                                          </p:stCondLst>
                                        </p:cTn>
                                        <p:tgtEl>
                                          <p:spTgt spid="19470"/>
                                        </p:tgtEl>
                                        <p:attrNameLst>
                                          <p:attrName>ppt_y</p:attrName>
                                        </p:attrNameLst>
                                      </p:cBhvr>
                                    </p:anim>
                                  </p:childTnLst>
                                </p:cTn>
                              </p:par>
                              <p:par>
                                <p:cTn id="44" presetID="51" presetClass="entr" presetSubtype="0" fill="hold" grpId="0" nodeType="withEffect">
                                  <p:stCondLst>
                                    <p:cond delay="0"/>
                                  </p:stCondLst>
                                  <p:childTnLst>
                                    <p:set>
                                      <p:cBhvr>
                                        <p:cTn id="45" dur="1" fill="hold">
                                          <p:stCondLst>
                                            <p:cond delay="0"/>
                                          </p:stCondLst>
                                        </p:cTn>
                                        <p:tgtEl>
                                          <p:spTgt spid="19469"/>
                                        </p:tgtEl>
                                        <p:attrNameLst>
                                          <p:attrName>style.visibility</p:attrName>
                                        </p:attrNameLst>
                                      </p:cBhvr>
                                      <p:to>
                                        <p:strVal val="visible"/>
                                      </p:to>
                                    </p:set>
                                    <p:animEffect transition="in" filter="fade">
                                      <p:cBhvr>
                                        <p:cTn id="46" dur="770" decel="100000"/>
                                        <p:tgtEl>
                                          <p:spTgt spid="19469"/>
                                        </p:tgtEl>
                                      </p:cBhvr>
                                    </p:animEffect>
                                    <p:animScale>
                                      <p:cBhvr>
                                        <p:cTn id="47" dur="770" decel="100000"/>
                                        <p:tgtEl>
                                          <p:spTgt spid="19469"/>
                                        </p:tgtEl>
                                      </p:cBhvr>
                                      <p:from x="10000" y="10000"/>
                                      <p:to x="200000" y="450000"/>
                                    </p:animScale>
                                    <p:animScale>
                                      <p:cBhvr>
                                        <p:cTn id="48" dur="1230" accel="100000" fill="hold">
                                          <p:stCondLst>
                                            <p:cond delay="770"/>
                                          </p:stCondLst>
                                        </p:cTn>
                                        <p:tgtEl>
                                          <p:spTgt spid="19469"/>
                                        </p:tgtEl>
                                      </p:cBhvr>
                                      <p:from x="200000" y="450000"/>
                                      <p:to x="100000" y="100000"/>
                                    </p:animScale>
                                    <p:set>
                                      <p:cBhvr>
                                        <p:cTn id="49" dur="770" fill="hold"/>
                                        <p:tgtEl>
                                          <p:spTgt spid="19469"/>
                                        </p:tgtEl>
                                        <p:attrNameLst>
                                          <p:attrName>ppt_x</p:attrName>
                                        </p:attrNameLst>
                                      </p:cBhvr>
                                      <p:to>
                                        <p:strVal val="(0.5)"/>
                                      </p:to>
                                    </p:set>
                                    <p:anim from="(0.5)" to="(#ppt_x)" calcmode="lin" valueType="num">
                                      <p:cBhvr>
                                        <p:cTn id="50" dur="1230" accel="100000" fill="hold">
                                          <p:stCondLst>
                                            <p:cond delay="770"/>
                                          </p:stCondLst>
                                        </p:cTn>
                                        <p:tgtEl>
                                          <p:spTgt spid="19469"/>
                                        </p:tgtEl>
                                        <p:attrNameLst>
                                          <p:attrName>ppt_x</p:attrName>
                                        </p:attrNameLst>
                                      </p:cBhvr>
                                    </p:anim>
                                    <p:set>
                                      <p:cBhvr>
                                        <p:cTn id="51" dur="770" fill="hold"/>
                                        <p:tgtEl>
                                          <p:spTgt spid="19469"/>
                                        </p:tgtEl>
                                        <p:attrNameLst>
                                          <p:attrName>ppt_y</p:attrName>
                                        </p:attrNameLst>
                                      </p:cBhvr>
                                      <p:to>
                                        <p:strVal val="(#ppt_y+0.4)"/>
                                      </p:to>
                                    </p:set>
                                    <p:anim from="(#ppt_y+0.4)" to="(#ppt_y)" calcmode="lin" valueType="num">
                                      <p:cBhvr>
                                        <p:cTn id="52" dur="1230" accel="100000" fill="hold">
                                          <p:stCondLst>
                                            <p:cond delay="770"/>
                                          </p:stCondLst>
                                        </p:cTn>
                                        <p:tgtEl>
                                          <p:spTgt spid="19469"/>
                                        </p:tgtEl>
                                        <p:attrNameLst>
                                          <p:attrName>ppt_y</p:attrName>
                                        </p:attrNameLst>
                                      </p:cBhvr>
                                    </p:anim>
                                  </p:childTnLst>
                                </p:cTn>
                              </p:par>
                              <p:par>
                                <p:cTn id="53" presetID="51" presetClass="entr" presetSubtype="0" fill="hold" grpId="0" nodeType="withEffect">
                                  <p:stCondLst>
                                    <p:cond delay="0"/>
                                  </p:stCondLst>
                                  <p:childTnLst>
                                    <p:set>
                                      <p:cBhvr>
                                        <p:cTn id="54" dur="1" fill="hold">
                                          <p:stCondLst>
                                            <p:cond delay="0"/>
                                          </p:stCondLst>
                                        </p:cTn>
                                        <p:tgtEl>
                                          <p:spTgt spid="19468"/>
                                        </p:tgtEl>
                                        <p:attrNameLst>
                                          <p:attrName>style.visibility</p:attrName>
                                        </p:attrNameLst>
                                      </p:cBhvr>
                                      <p:to>
                                        <p:strVal val="visible"/>
                                      </p:to>
                                    </p:set>
                                    <p:animEffect transition="in" filter="fade">
                                      <p:cBhvr>
                                        <p:cTn id="55" dur="770" decel="100000"/>
                                        <p:tgtEl>
                                          <p:spTgt spid="19468"/>
                                        </p:tgtEl>
                                      </p:cBhvr>
                                    </p:animEffect>
                                    <p:animScale>
                                      <p:cBhvr>
                                        <p:cTn id="56" dur="770" decel="100000"/>
                                        <p:tgtEl>
                                          <p:spTgt spid="19468"/>
                                        </p:tgtEl>
                                      </p:cBhvr>
                                      <p:from x="10000" y="10000"/>
                                      <p:to x="200000" y="450000"/>
                                    </p:animScale>
                                    <p:animScale>
                                      <p:cBhvr>
                                        <p:cTn id="57" dur="1230" accel="100000" fill="hold">
                                          <p:stCondLst>
                                            <p:cond delay="770"/>
                                          </p:stCondLst>
                                        </p:cTn>
                                        <p:tgtEl>
                                          <p:spTgt spid="19468"/>
                                        </p:tgtEl>
                                      </p:cBhvr>
                                      <p:from x="200000" y="450000"/>
                                      <p:to x="100000" y="100000"/>
                                    </p:animScale>
                                    <p:set>
                                      <p:cBhvr>
                                        <p:cTn id="58" dur="770" fill="hold"/>
                                        <p:tgtEl>
                                          <p:spTgt spid="19468"/>
                                        </p:tgtEl>
                                        <p:attrNameLst>
                                          <p:attrName>ppt_x</p:attrName>
                                        </p:attrNameLst>
                                      </p:cBhvr>
                                      <p:to>
                                        <p:strVal val="(0.5)"/>
                                      </p:to>
                                    </p:set>
                                    <p:anim from="(0.5)" to="(#ppt_x)" calcmode="lin" valueType="num">
                                      <p:cBhvr>
                                        <p:cTn id="59" dur="1230" accel="100000" fill="hold">
                                          <p:stCondLst>
                                            <p:cond delay="770"/>
                                          </p:stCondLst>
                                        </p:cTn>
                                        <p:tgtEl>
                                          <p:spTgt spid="19468"/>
                                        </p:tgtEl>
                                        <p:attrNameLst>
                                          <p:attrName>ppt_x</p:attrName>
                                        </p:attrNameLst>
                                      </p:cBhvr>
                                    </p:anim>
                                    <p:set>
                                      <p:cBhvr>
                                        <p:cTn id="60" dur="770" fill="hold"/>
                                        <p:tgtEl>
                                          <p:spTgt spid="19468"/>
                                        </p:tgtEl>
                                        <p:attrNameLst>
                                          <p:attrName>ppt_y</p:attrName>
                                        </p:attrNameLst>
                                      </p:cBhvr>
                                      <p:to>
                                        <p:strVal val="(#ppt_y+0.4)"/>
                                      </p:to>
                                    </p:set>
                                    <p:anim from="(#ppt_y+0.4)" to="(#ppt_y)" calcmode="lin" valueType="num">
                                      <p:cBhvr>
                                        <p:cTn id="61" dur="1230" accel="100000" fill="hold">
                                          <p:stCondLst>
                                            <p:cond delay="770"/>
                                          </p:stCondLst>
                                        </p:cTn>
                                        <p:tgtEl>
                                          <p:spTgt spid="19468"/>
                                        </p:tgtEl>
                                        <p:attrNameLst>
                                          <p:attrName>ppt_y</p:attrName>
                                        </p:attrNameLst>
                                      </p:cBhvr>
                                    </p:anim>
                                  </p:childTnLst>
                                </p:cTn>
                              </p:par>
                              <p:par>
                                <p:cTn id="62" presetID="51" presetClass="entr" presetSubtype="0" fill="hold" grpId="0" nodeType="withEffect">
                                  <p:stCondLst>
                                    <p:cond delay="0"/>
                                  </p:stCondLst>
                                  <p:childTnLst>
                                    <p:set>
                                      <p:cBhvr>
                                        <p:cTn id="63" dur="1" fill="hold">
                                          <p:stCondLst>
                                            <p:cond delay="0"/>
                                          </p:stCondLst>
                                        </p:cTn>
                                        <p:tgtEl>
                                          <p:spTgt spid="19467"/>
                                        </p:tgtEl>
                                        <p:attrNameLst>
                                          <p:attrName>style.visibility</p:attrName>
                                        </p:attrNameLst>
                                      </p:cBhvr>
                                      <p:to>
                                        <p:strVal val="visible"/>
                                      </p:to>
                                    </p:set>
                                    <p:animEffect transition="in" filter="fade">
                                      <p:cBhvr>
                                        <p:cTn id="64" dur="770" decel="100000"/>
                                        <p:tgtEl>
                                          <p:spTgt spid="19467"/>
                                        </p:tgtEl>
                                      </p:cBhvr>
                                    </p:animEffect>
                                    <p:animScale>
                                      <p:cBhvr>
                                        <p:cTn id="65" dur="770" decel="100000"/>
                                        <p:tgtEl>
                                          <p:spTgt spid="19467"/>
                                        </p:tgtEl>
                                      </p:cBhvr>
                                      <p:from x="10000" y="10000"/>
                                      <p:to x="200000" y="450000"/>
                                    </p:animScale>
                                    <p:animScale>
                                      <p:cBhvr>
                                        <p:cTn id="66" dur="1230" accel="100000" fill="hold">
                                          <p:stCondLst>
                                            <p:cond delay="770"/>
                                          </p:stCondLst>
                                        </p:cTn>
                                        <p:tgtEl>
                                          <p:spTgt spid="19467"/>
                                        </p:tgtEl>
                                      </p:cBhvr>
                                      <p:from x="200000" y="450000"/>
                                      <p:to x="100000" y="100000"/>
                                    </p:animScale>
                                    <p:set>
                                      <p:cBhvr>
                                        <p:cTn id="67" dur="770" fill="hold"/>
                                        <p:tgtEl>
                                          <p:spTgt spid="19467"/>
                                        </p:tgtEl>
                                        <p:attrNameLst>
                                          <p:attrName>ppt_x</p:attrName>
                                        </p:attrNameLst>
                                      </p:cBhvr>
                                      <p:to>
                                        <p:strVal val="(0.5)"/>
                                      </p:to>
                                    </p:set>
                                    <p:anim from="(0.5)" to="(#ppt_x)" calcmode="lin" valueType="num">
                                      <p:cBhvr>
                                        <p:cTn id="68" dur="1230" accel="100000" fill="hold">
                                          <p:stCondLst>
                                            <p:cond delay="770"/>
                                          </p:stCondLst>
                                        </p:cTn>
                                        <p:tgtEl>
                                          <p:spTgt spid="19467"/>
                                        </p:tgtEl>
                                        <p:attrNameLst>
                                          <p:attrName>ppt_x</p:attrName>
                                        </p:attrNameLst>
                                      </p:cBhvr>
                                    </p:anim>
                                    <p:set>
                                      <p:cBhvr>
                                        <p:cTn id="69" dur="770" fill="hold"/>
                                        <p:tgtEl>
                                          <p:spTgt spid="19467"/>
                                        </p:tgtEl>
                                        <p:attrNameLst>
                                          <p:attrName>ppt_y</p:attrName>
                                        </p:attrNameLst>
                                      </p:cBhvr>
                                      <p:to>
                                        <p:strVal val="(#ppt_y+0.4)"/>
                                      </p:to>
                                    </p:set>
                                    <p:anim from="(#ppt_y+0.4)" to="(#ppt_y)" calcmode="lin" valueType="num">
                                      <p:cBhvr>
                                        <p:cTn id="70" dur="1230" accel="100000" fill="hold">
                                          <p:stCondLst>
                                            <p:cond delay="770"/>
                                          </p:stCondLst>
                                        </p:cTn>
                                        <p:tgtEl>
                                          <p:spTgt spid="19467"/>
                                        </p:tgtEl>
                                        <p:attrNameLst>
                                          <p:attrName>ppt_y</p:attrName>
                                        </p:attrNameLst>
                                      </p:cBhvr>
                                    </p:anim>
                                  </p:childTnLst>
                                </p:cTn>
                              </p:par>
                              <p:par>
                                <p:cTn id="71" presetID="51" presetClass="entr" presetSubtype="0" fill="hold" grpId="0" nodeType="withEffect">
                                  <p:stCondLst>
                                    <p:cond delay="0"/>
                                  </p:stCondLst>
                                  <p:childTnLst>
                                    <p:set>
                                      <p:cBhvr>
                                        <p:cTn id="72" dur="1" fill="hold">
                                          <p:stCondLst>
                                            <p:cond delay="0"/>
                                          </p:stCondLst>
                                        </p:cTn>
                                        <p:tgtEl>
                                          <p:spTgt spid="19466"/>
                                        </p:tgtEl>
                                        <p:attrNameLst>
                                          <p:attrName>style.visibility</p:attrName>
                                        </p:attrNameLst>
                                      </p:cBhvr>
                                      <p:to>
                                        <p:strVal val="visible"/>
                                      </p:to>
                                    </p:set>
                                    <p:animEffect transition="in" filter="fade">
                                      <p:cBhvr>
                                        <p:cTn id="73" dur="770" decel="100000"/>
                                        <p:tgtEl>
                                          <p:spTgt spid="19466"/>
                                        </p:tgtEl>
                                      </p:cBhvr>
                                    </p:animEffect>
                                    <p:animScale>
                                      <p:cBhvr>
                                        <p:cTn id="74" dur="770" decel="100000"/>
                                        <p:tgtEl>
                                          <p:spTgt spid="19466"/>
                                        </p:tgtEl>
                                      </p:cBhvr>
                                      <p:from x="10000" y="10000"/>
                                      <p:to x="200000" y="450000"/>
                                    </p:animScale>
                                    <p:animScale>
                                      <p:cBhvr>
                                        <p:cTn id="75" dur="1230" accel="100000" fill="hold">
                                          <p:stCondLst>
                                            <p:cond delay="770"/>
                                          </p:stCondLst>
                                        </p:cTn>
                                        <p:tgtEl>
                                          <p:spTgt spid="19466"/>
                                        </p:tgtEl>
                                      </p:cBhvr>
                                      <p:from x="200000" y="450000"/>
                                      <p:to x="100000" y="100000"/>
                                    </p:animScale>
                                    <p:set>
                                      <p:cBhvr>
                                        <p:cTn id="76" dur="770" fill="hold"/>
                                        <p:tgtEl>
                                          <p:spTgt spid="19466"/>
                                        </p:tgtEl>
                                        <p:attrNameLst>
                                          <p:attrName>ppt_x</p:attrName>
                                        </p:attrNameLst>
                                      </p:cBhvr>
                                      <p:to>
                                        <p:strVal val="(0.5)"/>
                                      </p:to>
                                    </p:set>
                                    <p:anim from="(0.5)" to="(#ppt_x)" calcmode="lin" valueType="num">
                                      <p:cBhvr>
                                        <p:cTn id="77" dur="1230" accel="100000" fill="hold">
                                          <p:stCondLst>
                                            <p:cond delay="770"/>
                                          </p:stCondLst>
                                        </p:cTn>
                                        <p:tgtEl>
                                          <p:spTgt spid="19466"/>
                                        </p:tgtEl>
                                        <p:attrNameLst>
                                          <p:attrName>ppt_x</p:attrName>
                                        </p:attrNameLst>
                                      </p:cBhvr>
                                    </p:anim>
                                    <p:set>
                                      <p:cBhvr>
                                        <p:cTn id="78" dur="770" fill="hold"/>
                                        <p:tgtEl>
                                          <p:spTgt spid="19466"/>
                                        </p:tgtEl>
                                        <p:attrNameLst>
                                          <p:attrName>ppt_y</p:attrName>
                                        </p:attrNameLst>
                                      </p:cBhvr>
                                      <p:to>
                                        <p:strVal val="(#ppt_y+0.4)"/>
                                      </p:to>
                                    </p:set>
                                    <p:anim from="(#ppt_y+0.4)" to="(#ppt_y)" calcmode="lin" valueType="num">
                                      <p:cBhvr>
                                        <p:cTn id="79" dur="1230" accel="100000" fill="hold">
                                          <p:stCondLst>
                                            <p:cond delay="770"/>
                                          </p:stCondLst>
                                        </p:cTn>
                                        <p:tgtEl>
                                          <p:spTgt spid="19466"/>
                                        </p:tgtEl>
                                        <p:attrNameLst>
                                          <p:attrName>ppt_y</p:attrName>
                                        </p:attrNameLst>
                                      </p:cBhvr>
                                    </p:anim>
                                  </p:childTnLst>
                                </p:cTn>
                              </p:par>
                              <p:par>
                                <p:cTn id="80" presetID="51" presetClass="entr" presetSubtype="0" fill="hold" grpId="0" nodeType="withEffect">
                                  <p:stCondLst>
                                    <p:cond delay="0"/>
                                  </p:stCondLst>
                                  <p:childTnLst>
                                    <p:set>
                                      <p:cBhvr>
                                        <p:cTn id="81" dur="1" fill="hold">
                                          <p:stCondLst>
                                            <p:cond delay="0"/>
                                          </p:stCondLst>
                                        </p:cTn>
                                        <p:tgtEl>
                                          <p:spTgt spid="19465"/>
                                        </p:tgtEl>
                                        <p:attrNameLst>
                                          <p:attrName>style.visibility</p:attrName>
                                        </p:attrNameLst>
                                      </p:cBhvr>
                                      <p:to>
                                        <p:strVal val="visible"/>
                                      </p:to>
                                    </p:set>
                                    <p:animEffect transition="in" filter="fade">
                                      <p:cBhvr>
                                        <p:cTn id="82" dur="770" decel="100000"/>
                                        <p:tgtEl>
                                          <p:spTgt spid="19465"/>
                                        </p:tgtEl>
                                      </p:cBhvr>
                                    </p:animEffect>
                                    <p:animScale>
                                      <p:cBhvr>
                                        <p:cTn id="83" dur="770" decel="100000"/>
                                        <p:tgtEl>
                                          <p:spTgt spid="19465"/>
                                        </p:tgtEl>
                                      </p:cBhvr>
                                      <p:from x="10000" y="10000"/>
                                      <p:to x="200000" y="450000"/>
                                    </p:animScale>
                                    <p:animScale>
                                      <p:cBhvr>
                                        <p:cTn id="84" dur="1230" accel="100000" fill="hold">
                                          <p:stCondLst>
                                            <p:cond delay="770"/>
                                          </p:stCondLst>
                                        </p:cTn>
                                        <p:tgtEl>
                                          <p:spTgt spid="19465"/>
                                        </p:tgtEl>
                                      </p:cBhvr>
                                      <p:from x="200000" y="450000"/>
                                      <p:to x="100000" y="100000"/>
                                    </p:animScale>
                                    <p:set>
                                      <p:cBhvr>
                                        <p:cTn id="85" dur="770" fill="hold"/>
                                        <p:tgtEl>
                                          <p:spTgt spid="19465"/>
                                        </p:tgtEl>
                                        <p:attrNameLst>
                                          <p:attrName>ppt_x</p:attrName>
                                        </p:attrNameLst>
                                      </p:cBhvr>
                                      <p:to>
                                        <p:strVal val="(0.5)"/>
                                      </p:to>
                                    </p:set>
                                    <p:anim from="(0.5)" to="(#ppt_x)" calcmode="lin" valueType="num">
                                      <p:cBhvr>
                                        <p:cTn id="86" dur="1230" accel="100000" fill="hold">
                                          <p:stCondLst>
                                            <p:cond delay="770"/>
                                          </p:stCondLst>
                                        </p:cTn>
                                        <p:tgtEl>
                                          <p:spTgt spid="19465"/>
                                        </p:tgtEl>
                                        <p:attrNameLst>
                                          <p:attrName>ppt_x</p:attrName>
                                        </p:attrNameLst>
                                      </p:cBhvr>
                                    </p:anim>
                                    <p:set>
                                      <p:cBhvr>
                                        <p:cTn id="87" dur="770" fill="hold"/>
                                        <p:tgtEl>
                                          <p:spTgt spid="19465"/>
                                        </p:tgtEl>
                                        <p:attrNameLst>
                                          <p:attrName>ppt_y</p:attrName>
                                        </p:attrNameLst>
                                      </p:cBhvr>
                                      <p:to>
                                        <p:strVal val="(#ppt_y+0.4)"/>
                                      </p:to>
                                    </p:set>
                                    <p:anim from="(#ppt_y+0.4)" to="(#ppt_y)" calcmode="lin" valueType="num">
                                      <p:cBhvr>
                                        <p:cTn id="88" dur="1230" accel="100000" fill="hold">
                                          <p:stCondLst>
                                            <p:cond delay="770"/>
                                          </p:stCondLst>
                                        </p:cTn>
                                        <p:tgtEl>
                                          <p:spTgt spid="19465"/>
                                        </p:tgtEl>
                                        <p:attrNameLst>
                                          <p:attrName>ppt_y</p:attrName>
                                        </p:attrNameLst>
                                      </p:cBhvr>
                                    </p:anim>
                                  </p:childTnLst>
                                </p:cTn>
                              </p:par>
                            </p:childTnLst>
                          </p:cTn>
                        </p:par>
                        <p:par>
                          <p:cTn id="89" fill="hold">
                            <p:stCondLst>
                              <p:cond delay="4600"/>
                            </p:stCondLst>
                            <p:childTnLst>
                              <p:par>
                                <p:cTn id="90" presetID="48" presetClass="entr" presetSubtype="0" accel="50000" fill="hold" grpId="0" nodeType="afterEffect">
                                  <p:stCondLst>
                                    <p:cond delay="0"/>
                                  </p:stCondLst>
                                  <p:childTnLst>
                                    <p:set>
                                      <p:cBhvr>
                                        <p:cTn id="91" dur="1" fill="hold">
                                          <p:stCondLst>
                                            <p:cond delay="0"/>
                                          </p:stCondLst>
                                        </p:cTn>
                                        <p:tgtEl>
                                          <p:spTgt spid="19471"/>
                                        </p:tgtEl>
                                        <p:attrNameLst>
                                          <p:attrName>style.visibility</p:attrName>
                                        </p:attrNameLst>
                                      </p:cBhvr>
                                      <p:to>
                                        <p:strVal val="visible"/>
                                      </p:to>
                                    </p:set>
                                    <p:anim calcmode="lin" valueType="num">
                                      <p:cBhvr>
                                        <p:cTn id="92" dur="1000" fill="hold"/>
                                        <p:tgtEl>
                                          <p:spTgt spid="1947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3" dur="1000" fill="hold"/>
                                        <p:tgtEl>
                                          <p:spTgt spid="19471"/>
                                        </p:tgtEl>
                                        <p:attrNameLst>
                                          <p:attrName>ppt_x</p:attrName>
                                        </p:attrNameLst>
                                      </p:cBhvr>
                                      <p:tavLst>
                                        <p:tav tm="0">
                                          <p:val>
                                            <p:fltVal val="-1"/>
                                          </p:val>
                                        </p:tav>
                                        <p:tav tm="50000">
                                          <p:val>
                                            <p:fltVal val="0.95"/>
                                          </p:val>
                                        </p:tav>
                                        <p:tav tm="100000">
                                          <p:val>
                                            <p:strVal val="#ppt_x"/>
                                          </p:val>
                                        </p:tav>
                                      </p:tavLst>
                                    </p:anim>
                                    <p:anim calcmode="lin" valueType="num">
                                      <p:cBhvr>
                                        <p:cTn id="94" dur="1000" fill="hold"/>
                                        <p:tgtEl>
                                          <p:spTgt spid="19471"/>
                                        </p:tgtEl>
                                        <p:attrNameLst>
                                          <p:attrName>ppt_y</p:attrName>
                                        </p:attrNameLst>
                                      </p:cBhvr>
                                      <p:tavLst>
                                        <p:tav tm="0">
                                          <p:val>
                                            <p:strVal val="#ppt_y"/>
                                          </p:val>
                                        </p:tav>
                                        <p:tav tm="100000">
                                          <p:val>
                                            <p:strVal val="#ppt_y"/>
                                          </p:val>
                                        </p:tav>
                                      </p:tavLst>
                                    </p:anim>
                                    <p:animEffect transition="in" filter="fade">
                                      <p:cBhvr>
                                        <p:cTn id="95" dur="1000"/>
                                        <p:tgtEl>
                                          <p:spTgt spid="19471"/>
                                        </p:tgtEl>
                                      </p:cBhvr>
                                    </p:animEffect>
                                  </p:childTnLst>
                                </p:cTn>
                              </p:par>
                              <p:par>
                                <p:cTn id="96" presetID="48" presetClass="entr" presetSubtype="0" accel="50000" fill="hold" nodeType="withEffect">
                                  <p:stCondLst>
                                    <p:cond delay="0"/>
                                  </p:stCondLst>
                                  <p:childTnLst>
                                    <p:set>
                                      <p:cBhvr>
                                        <p:cTn id="97" dur="1" fill="hold">
                                          <p:stCondLst>
                                            <p:cond delay="0"/>
                                          </p:stCondLst>
                                        </p:cTn>
                                        <p:tgtEl>
                                          <p:spTgt spid="19472"/>
                                        </p:tgtEl>
                                        <p:attrNameLst>
                                          <p:attrName>style.visibility</p:attrName>
                                        </p:attrNameLst>
                                      </p:cBhvr>
                                      <p:to>
                                        <p:strVal val="visible"/>
                                      </p:to>
                                    </p:set>
                                    <p:anim calcmode="lin" valueType="num">
                                      <p:cBhvr>
                                        <p:cTn id="98" dur="1000" fill="hold"/>
                                        <p:tgtEl>
                                          <p:spTgt spid="1947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99" dur="1000" fill="hold"/>
                                        <p:tgtEl>
                                          <p:spTgt spid="19472"/>
                                        </p:tgtEl>
                                        <p:attrNameLst>
                                          <p:attrName>ppt_x</p:attrName>
                                        </p:attrNameLst>
                                      </p:cBhvr>
                                      <p:tavLst>
                                        <p:tav tm="0">
                                          <p:val>
                                            <p:fltVal val="-1"/>
                                          </p:val>
                                        </p:tav>
                                        <p:tav tm="50000">
                                          <p:val>
                                            <p:fltVal val="0.95"/>
                                          </p:val>
                                        </p:tav>
                                        <p:tav tm="100000">
                                          <p:val>
                                            <p:strVal val="#ppt_x"/>
                                          </p:val>
                                        </p:tav>
                                      </p:tavLst>
                                    </p:anim>
                                    <p:anim calcmode="lin" valueType="num">
                                      <p:cBhvr>
                                        <p:cTn id="100" dur="1000" fill="hold"/>
                                        <p:tgtEl>
                                          <p:spTgt spid="19472"/>
                                        </p:tgtEl>
                                        <p:attrNameLst>
                                          <p:attrName>ppt_y</p:attrName>
                                        </p:attrNameLst>
                                      </p:cBhvr>
                                      <p:tavLst>
                                        <p:tav tm="0">
                                          <p:val>
                                            <p:strVal val="#ppt_y"/>
                                          </p:val>
                                        </p:tav>
                                        <p:tav tm="100000">
                                          <p:val>
                                            <p:strVal val="#ppt_y"/>
                                          </p:val>
                                        </p:tav>
                                      </p:tavLst>
                                    </p:anim>
                                    <p:animEffect transition="in" filter="fade">
                                      <p:cBhvr>
                                        <p:cTn id="101" dur="1000"/>
                                        <p:tgtEl>
                                          <p:spTgt spid="19472"/>
                                        </p:tgtEl>
                                      </p:cBhvr>
                                    </p:animEffect>
                                  </p:childTnLst>
                                </p:cTn>
                              </p:par>
                            </p:childTnLst>
                          </p:cTn>
                        </p:par>
                        <p:par>
                          <p:cTn id="102" fill="hold">
                            <p:stCondLst>
                              <p:cond delay="5600"/>
                            </p:stCondLst>
                            <p:childTnLst>
                              <p:par>
                                <p:cTn id="103" presetID="0" presetClass="path" presetSubtype="0" accel="50000" decel="50000" fill="hold" nodeType="afterEffect">
                                  <p:stCondLst>
                                    <p:cond delay="0"/>
                                  </p:stCondLst>
                                  <p:childTnLst>
                                    <p:animMotion origin="layout" path="M -1.66667E-6 -0.00046 L 0.51198 0.18843 " pathEditMode="relative" rAng="0" ptsTypes="AA">
                                      <p:cBhvr>
                                        <p:cTn id="104" dur="2000" fill="hold"/>
                                        <p:tgtEl>
                                          <p:spTgt spid="19472"/>
                                        </p:tgtEl>
                                        <p:attrNameLst>
                                          <p:attrName>ppt_x</p:attrName>
                                          <p:attrName>ppt_y</p:attrName>
                                        </p:attrNameLst>
                                      </p:cBhvr>
                                      <p:rCtr x="256" y="94"/>
                                    </p:animMotion>
                                  </p:childTnLst>
                                  <p:subTnLst>
                                    <p:audio>
                                      <p:cMediaNode vol="78000">
                                        <p:cTn display="0" masterRel="sameClick">
                                          <p:stCondLst>
                                            <p:cond evt="begin" delay="0">
                                              <p:tn val="103"/>
                                            </p:cond>
                                          </p:stCondLst>
                                          <p:endCondLst>
                                            <p:cond evt="onStopAudio" delay="0">
                                              <p:tgtEl>
                                                <p:sldTgt/>
                                              </p:tgtEl>
                                            </p:cond>
                                          </p:endCondLst>
                                        </p:cTn>
                                        <p:tgtEl>
                                          <p:sndTgt r:embed="rId2" name="push.wav" builtIn="1"/>
                                        </p:tgtEl>
                                      </p:cMediaNode>
                                    </p:audio>
                                  </p:subTnLst>
                                </p:cTn>
                              </p:par>
                            </p:childTnLst>
                          </p:cTn>
                        </p:par>
                        <p:par>
                          <p:cTn id="105" fill="hold">
                            <p:stCondLst>
                              <p:cond delay="7600"/>
                            </p:stCondLst>
                            <p:childTnLst>
                              <p:par>
                                <p:cTn id="106" presetID="1" presetClass="exit" presetSubtype="0" fill="hold" nodeType="afterEffect">
                                  <p:stCondLst>
                                    <p:cond delay="0"/>
                                  </p:stCondLst>
                                  <p:childTnLst>
                                    <p:set>
                                      <p:cBhvr>
                                        <p:cTn id="107" dur="1" fill="hold">
                                          <p:stCondLst>
                                            <p:cond delay="0"/>
                                          </p:stCondLst>
                                        </p:cTn>
                                        <p:tgtEl>
                                          <p:spTgt spid="19472"/>
                                        </p:tgtEl>
                                        <p:attrNameLst>
                                          <p:attrName>style.visibility</p:attrName>
                                        </p:attrNameLst>
                                      </p:cBhvr>
                                      <p:to>
                                        <p:strVal val="hidden"/>
                                      </p:to>
                                    </p:set>
                                  </p:childTnLst>
                                </p:cTn>
                              </p:par>
                              <p:par>
                                <p:cTn id="108" presetID="1" presetClass="entr" presetSubtype="0" fill="hold" nodeType="withEffect">
                                  <p:stCondLst>
                                    <p:cond delay="0"/>
                                  </p:stCondLst>
                                  <p:childTnLst>
                                    <p:set>
                                      <p:cBhvr>
                                        <p:cTn id="109" dur="1" fill="hold">
                                          <p:stCondLst>
                                            <p:cond delay="0"/>
                                          </p:stCondLst>
                                        </p:cTn>
                                        <p:tgtEl>
                                          <p:spTgt spid="19476"/>
                                        </p:tgtEl>
                                        <p:attrNameLst>
                                          <p:attrName>style.visibility</p:attrName>
                                        </p:attrNameLst>
                                      </p:cBhvr>
                                      <p:to>
                                        <p:strVal val="visible"/>
                                      </p:to>
                                    </p:set>
                                  </p:childTnLst>
                                </p:cTn>
                              </p:par>
                            </p:childTnLst>
                          </p:cTn>
                        </p:par>
                        <p:par>
                          <p:cTn id="110" fill="hold">
                            <p:stCondLst>
                              <p:cond delay="7600"/>
                            </p:stCondLst>
                            <p:childTnLst>
                              <p:par>
                                <p:cTn id="111" presetID="63" presetClass="path" presetSubtype="0" accel="50000" decel="50000" fill="hold" nodeType="afterEffect">
                                  <p:stCondLst>
                                    <p:cond delay="0"/>
                                  </p:stCondLst>
                                  <p:childTnLst>
                                    <p:animMotion origin="layout" path="M 0.0 0.0  L 0.25 0.0  E" pathEditMode="relative" ptsTypes="">
                                      <p:cBhvr>
                                        <p:cTn id="112" dur="1000" fill="hold"/>
                                        <p:tgtEl>
                                          <p:spTgt spid="19476"/>
                                        </p:tgtEl>
                                        <p:attrNameLst>
                                          <p:attrName>ppt_x</p:attrName>
                                          <p:attrName>ppt_y</p:attrName>
                                        </p:attrNameLst>
                                      </p:cBhvr>
                                    </p:animMotion>
                                  </p:childTnLst>
                                  <p:subTnLst>
                                    <p:audio>
                                      <p:cMediaNode>
                                        <p:cTn display="0" masterRel="sameClick">
                                          <p:stCondLst>
                                            <p:cond evt="begin" delay="0">
                                              <p:tn val="111"/>
                                            </p:cond>
                                          </p:stCondLst>
                                          <p:endCondLst>
                                            <p:cond evt="onStopAudio" delay="0">
                                              <p:tgtEl>
                                                <p:sldTgt/>
                                              </p:tgtEl>
                                            </p:cond>
                                          </p:endCondLst>
                                        </p:cTn>
                                        <p:tgtEl>
                                          <p:sndTgt r:embed="rId2" name="push.wav" builtIn="1"/>
                                        </p:tgtEl>
                                      </p:cMediaNode>
                                    </p:audio>
                                  </p:subTnLst>
                                </p:cTn>
                              </p:par>
                            </p:childTnLst>
                          </p:cTn>
                        </p:par>
                        <p:par>
                          <p:cTn id="113" fill="hold">
                            <p:stCondLst>
                              <p:cond delay="8600"/>
                            </p:stCondLst>
                            <p:childTnLst>
                              <p:par>
                                <p:cTn id="114" presetID="53" presetClass="exit" presetSubtype="0" fill="hold" nodeType="afterEffect">
                                  <p:stCondLst>
                                    <p:cond delay="0"/>
                                  </p:stCondLst>
                                  <p:childTnLst>
                                    <p:anim calcmode="lin" valueType="num">
                                      <p:cBhvr>
                                        <p:cTn id="115" dur="500"/>
                                        <p:tgtEl>
                                          <p:spTgt spid="19472"/>
                                        </p:tgtEl>
                                        <p:attrNameLst>
                                          <p:attrName>ppt_w</p:attrName>
                                        </p:attrNameLst>
                                      </p:cBhvr>
                                      <p:tavLst>
                                        <p:tav tm="0">
                                          <p:val>
                                            <p:strVal val="ppt_w"/>
                                          </p:val>
                                        </p:tav>
                                        <p:tav tm="100000">
                                          <p:val>
                                            <p:fltVal val="0"/>
                                          </p:val>
                                        </p:tav>
                                      </p:tavLst>
                                    </p:anim>
                                    <p:anim calcmode="lin" valueType="num">
                                      <p:cBhvr>
                                        <p:cTn id="116" dur="500"/>
                                        <p:tgtEl>
                                          <p:spTgt spid="19472"/>
                                        </p:tgtEl>
                                        <p:attrNameLst>
                                          <p:attrName>ppt_h</p:attrName>
                                        </p:attrNameLst>
                                      </p:cBhvr>
                                      <p:tavLst>
                                        <p:tav tm="0">
                                          <p:val>
                                            <p:strVal val="ppt_h"/>
                                          </p:val>
                                        </p:tav>
                                        <p:tav tm="100000">
                                          <p:val>
                                            <p:fltVal val="0"/>
                                          </p:val>
                                        </p:tav>
                                      </p:tavLst>
                                    </p:anim>
                                    <p:animEffect transition="out" filter="fade">
                                      <p:cBhvr>
                                        <p:cTn id="117" dur="500"/>
                                        <p:tgtEl>
                                          <p:spTgt spid="19472"/>
                                        </p:tgtEl>
                                      </p:cBhvr>
                                    </p:animEffect>
                                    <p:set>
                                      <p:cBhvr>
                                        <p:cTn id="118" dur="1" fill="hold">
                                          <p:stCondLst>
                                            <p:cond delay="499"/>
                                          </p:stCondLst>
                                        </p:cTn>
                                        <p:tgtEl>
                                          <p:spTgt spid="19472"/>
                                        </p:tgtEl>
                                        <p:attrNameLst>
                                          <p:attrName>style.visibility</p:attrName>
                                        </p:attrNameLst>
                                      </p:cBhvr>
                                      <p:to>
                                        <p:strVal val="hidden"/>
                                      </p:to>
                                    </p:set>
                                  </p:childTnLst>
                                </p:cTn>
                              </p:par>
                              <p:par>
                                <p:cTn id="119" presetID="53" presetClass="exit" presetSubtype="0" fill="hold" nodeType="withEffect">
                                  <p:stCondLst>
                                    <p:cond delay="0"/>
                                  </p:stCondLst>
                                  <p:childTnLst>
                                    <p:anim calcmode="lin" valueType="num">
                                      <p:cBhvr>
                                        <p:cTn id="120" dur="500"/>
                                        <p:tgtEl>
                                          <p:spTgt spid="19476"/>
                                        </p:tgtEl>
                                        <p:attrNameLst>
                                          <p:attrName>ppt_w</p:attrName>
                                        </p:attrNameLst>
                                      </p:cBhvr>
                                      <p:tavLst>
                                        <p:tav tm="0">
                                          <p:val>
                                            <p:strVal val="ppt_w"/>
                                          </p:val>
                                        </p:tav>
                                        <p:tav tm="100000">
                                          <p:val>
                                            <p:fltVal val="0"/>
                                          </p:val>
                                        </p:tav>
                                      </p:tavLst>
                                    </p:anim>
                                    <p:anim calcmode="lin" valueType="num">
                                      <p:cBhvr>
                                        <p:cTn id="121" dur="500"/>
                                        <p:tgtEl>
                                          <p:spTgt spid="19476"/>
                                        </p:tgtEl>
                                        <p:attrNameLst>
                                          <p:attrName>ppt_h</p:attrName>
                                        </p:attrNameLst>
                                      </p:cBhvr>
                                      <p:tavLst>
                                        <p:tav tm="0">
                                          <p:val>
                                            <p:strVal val="ppt_h"/>
                                          </p:val>
                                        </p:tav>
                                        <p:tav tm="100000">
                                          <p:val>
                                            <p:fltVal val="0"/>
                                          </p:val>
                                        </p:tav>
                                      </p:tavLst>
                                    </p:anim>
                                    <p:animEffect transition="out" filter="fade">
                                      <p:cBhvr>
                                        <p:cTn id="122" dur="500"/>
                                        <p:tgtEl>
                                          <p:spTgt spid="19476"/>
                                        </p:tgtEl>
                                      </p:cBhvr>
                                    </p:animEffect>
                                    <p:set>
                                      <p:cBhvr>
                                        <p:cTn id="123" dur="1" fill="hold">
                                          <p:stCondLst>
                                            <p:cond delay="499"/>
                                          </p:stCondLst>
                                        </p:cTn>
                                        <p:tgtEl>
                                          <p:spTgt spid="19476"/>
                                        </p:tgtEl>
                                        <p:attrNameLst>
                                          <p:attrName>style.visibility</p:attrName>
                                        </p:attrNameLst>
                                      </p:cBhvr>
                                      <p:to>
                                        <p:strVal val="hidden"/>
                                      </p:to>
                                    </p:set>
                                  </p:childTnLst>
                                </p:cTn>
                              </p:par>
                            </p:childTnLst>
                          </p:cTn>
                        </p:par>
                        <p:par>
                          <p:cTn id="124" fill="hold">
                            <p:stCondLst>
                              <p:cond delay="9100"/>
                            </p:stCondLst>
                            <p:childTnLst>
                              <p:par>
                                <p:cTn id="125" presetID="25" presetClass="entr" presetSubtype="0" fill="hold" nodeType="afterEffect">
                                  <p:stCondLst>
                                    <p:cond delay="0"/>
                                  </p:stCondLst>
                                  <p:childTnLst>
                                    <p:set>
                                      <p:cBhvr>
                                        <p:cTn id="126" dur="1" fill="hold">
                                          <p:stCondLst>
                                            <p:cond delay="0"/>
                                          </p:stCondLst>
                                        </p:cTn>
                                        <p:tgtEl>
                                          <p:spTgt spid="3"/>
                                        </p:tgtEl>
                                        <p:attrNameLst>
                                          <p:attrName>style.visibility</p:attrName>
                                        </p:attrNameLst>
                                      </p:cBhvr>
                                      <p:to>
                                        <p:strVal val="visible"/>
                                      </p:to>
                                    </p:set>
                                    <p:anim calcmode="lin" valueType="num">
                                      <p:cBhvr>
                                        <p:cTn id="12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30" dur="1000" fill="hold"/>
                                        <p:tgtEl>
                                          <p:spTgt spid="3"/>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
                                        </p:tgtEl>
                                      </p:cBhvr>
                                    </p:animEffect>
                                  </p:childTnLst>
                                </p:cTn>
                              </p:par>
                            </p:childTnLst>
                          </p:cTn>
                        </p:par>
                        <p:par>
                          <p:cTn id="135" fill="hold">
                            <p:stCondLst>
                              <p:cond delay="10100"/>
                            </p:stCondLst>
                            <p:childTnLst>
                              <p:par>
                                <p:cTn id="136" presetID="0" presetClass="path" presetSubtype="0" accel="50000" decel="50000" fill="hold" nodeType="afterEffect">
                                  <p:stCondLst>
                                    <p:cond delay="0"/>
                                  </p:stCondLst>
                                  <p:childTnLst>
                                    <p:animMotion origin="layout" path="M -1.66667E-6 0.00394 L 0.5099 0.19283 " pathEditMode="relative" rAng="0" ptsTypes="AA">
                                      <p:cBhvr>
                                        <p:cTn id="137" dur="5000" fill="hold"/>
                                        <p:tgtEl>
                                          <p:spTgt spid="3"/>
                                        </p:tgtEl>
                                        <p:attrNameLst>
                                          <p:attrName>ppt_x</p:attrName>
                                          <p:attrName>ppt_y</p:attrName>
                                        </p:attrNameLst>
                                      </p:cBhvr>
                                      <p:rCtr x="255" y="94"/>
                                    </p:animMotion>
                                  </p:childTnLst>
                                  <p:subTnLst>
                                    <p:audio>
                                      <p:cMediaNode>
                                        <p:cTn display="0" masterRel="sameClick">
                                          <p:stCondLst>
                                            <p:cond evt="begin" delay="0">
                                              <p:tn val="136"/>
                                            </p:cond>
                                          </p:stCondLst>
                                          <p:endCondLst>
                                            <p:cond evt="onStopAudio" delay="0">
                                              <p:tgtEl>
                                                <p:sldTgt/>
                                              </p:tgtEl>
                                            </p:cond>
                                          </p:endCondLst>
                                        </p:cTn>
                                        <p:tgtEl>
                                          <p:sndTgt r:embed="rId2" name="push.wav" builtIn="1"/>
                                        </p:tgtEl>
                                      </p:cMediaNode>
                                    </p:audio>
                                  </p:subTnLst>
                                </p:cTn>
                              </p:par>
                            </p:childTnLst>
                          </p:cTn>
                        </p:par>
                        <p:par>
                          <p:cTn id="138" fill="hold">
                            <p:stCondLst>
                              <p:cond delay="15100"/>
                            </p:stCondLst>
                            <p:childTnLst>
                              <p:par>
                                <p:cTn id="139" presetID="1" presetClass="exit" presetSubtype="0" fill="hold" nodeType="afterEffect">
                                  <p:stCondLst>
                                    <p:cond delay="0"/>
                                  </p:stCondLst>
                                  <p:childTnLst>
                                    <p:set>
                                      <p:cBhvr>
                                        <p:cTn id="140" dur="1" fill="hold">
                                          <p:stCondLst>
                                            <p:cond delay="0"/>
                                          </p:stCondLst>
                                        </p:cTn>
                                        <p:tgtEl>
                                          <p:spTgt spid="3"/>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
                                        </p:tgtEl>
                                        <p:attrNameLst>
                                          <p:attrName>style.visibility</p:attrName>
                                        </p:attrNameLst>
                                      </p:cBhvr>
                                      <p:to>
                                        <p:strVal val="visible"/>
                                      </p:to>
                                    </p:set>
                                  </p:childTnLst>
                                </p:cTn>
                              </p:par>
                            </p:childTnLst>
                          </p:cTn>
                        </p:par>
                        <p:par>
                          <p:cTn id="143" fill="hold">
                            <p:stCondLst>
                              <p:cond delay="15100"/>
                            </p:stCondLst>
                            <p:childTnLst>
                              <p:par>
                                <p:cTn id="144" presetID="63" presetClass="path" presetSubtype="0" accel="50000" decel="50000" fill="hold" nodeType="afterEffect">
                                  <p:stCondLst>
                                    <p:cond delay="0"/>
                                  </p:stCondLst>
                                  <p:childTnLst>
                                    <p:animMotion origin="layout" path="M 0.00399 0.00649 L 0.25399 0.00649 " pathEditMode="relative" rAng="0" ptsTypes="AA">
                                      <p:cBhvr>
                                        <p:cTn id="145" dur="5000" fill="hold"/>
                                        <p:tgtEl>
                                          <p:spTgt spid="2"/>
                                        </p:tgtEl>
                                        <p:attrNameLst>
                                          <p:attrName>ppt_x</p:attrName>
                                          <p:attrName>ppt_y</p:attrName>
                                        </p:attrNameLst>
                                      </p:cBhvr>
                                      <p:rCtr x="125" y="0"/>
                                    </p:animMotion>
                                  </p:childTnLst>
                                  <p:subTnLst>
                                    <p:audio>
                                      <p:cMediaNode>
                                        <p:cTn display="0" masterRel="sameClick">
                                          <p:stCondLst>
                                            <p:cond evt="begin" delay="0">
                                              <p:tn val="144"/>
                                            </p:cond>
                                          </p:stCondLst>
                                          <p:endCondLst>
                                            <p:cond evt="onStopAudio" delay="0">
                                              <p:tgtEl>
                                                <p:sldTgt/>
                                              </p:tgtEl>
                                            </p:cond>
                                          </p:endCondLst>
                                        </p:cTn>
                                        <p:tgtEl>
                                          <p:sndTgt r:embed="rId2"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animBg="1"/>
      <p:bldP spid="19465" grpId="0" animBg="1"/>
      <p:bldP spid="19466" grpId="0" animBg="1"/>
      <p:bldP spid="19467" grpId="0" animBg="1"/>
      <p:bldP spid="19468" grpId="0" animBg="1"/>
      <p:bldP spid="19469" grpId="0" animBg="1"/>
      <p:bldP spid="19470" grpId="0" animBg="1"/>
      <p:bldP spid="19471"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1413</Words>
  <Application>Microsoft Office PowerPoint</Application>
  <PresentationFormat>عرض على الشاشة (3:4)‏</PresentationFormat>
  <Paragraphs>178</Paragraphs>
  <Slides>36</Slides>
  <Notes>0</Notes>
  <HiddenSlides>0</HiddenSlides>
  <MMClips>8</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90</cp:revision>
  <dcterms:created xsi:type="dcterms:W3CDTF">2015-12-01T08:01:46Z</dcterms:created>
  <dcterms:modified xsi:type="dcterms:W3CDTF">2015-12-06T20:50:25Z</dcterms:modified>
</cp:coreProperties>
</file>