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303" r:id="rId6"/>
    <p:sldId id="305" r:id="rId7"/>
    <p:sldId id="306" r:id="rId8"/>
    <p:sldId id="304" r:id="rId9"/>
    <p:sldId id="307" r:id="rId10"/>
    <p:sldId id="310" r:id="rId11"/>
    <p:sldId id="311" r:id="rId12"/>
    <p:sldId id="312" r:id="rId13"/>
    <p:sldId id="332" r:id="rId14"/>
    <p:sldId id="333" r:id="rId15"/>
    <p:sldId id="330" r:id="rId16"/>
    <p:sldId id="300" r:id="rId17"/>
    <p:sldId id="301" r:id="rId18"/>
    <p:sldId id="302" r:id="rId19"/>
    <p:sldId id="313" r:id="rId20"/>
    <p:sldId id="327" r:id="rId21"/>
    <p:sldId id="317" r:id="rId22"/>
    <p:sldId id="321" r:id="rId23"/>
    <p:sldId id="328" r:id="rId24"/>
    <p:sldId id="331" r:id="rId25"/>
    <p:sldId id="322" r:id="rId26"/>
    <p:sldId id="329" r:id="rId27"/>
    <p:sldId id="338" r:id="rId28"/>
    <p:sldId id="325" r:id="rId29"/>
    <p:sldId id="335" r:id="rId30"/>
    <p:sldId id="336" r:id="rId31"/>
    <p:sldId id="337"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10" Type="http://schemas.openxmlformats.org/officeDocument/2006/relationships/image" Target="../media/image75.wmf"/><Relationship Id="rId4" Type="http://schemas.openxmlformats.org/officeDocument/2006/relationships/image" Target="../media/image69.wmf"/><Relationship Id="rId9"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90.wmf"/><Relationship Id="rId18" Type="http://schemas.openxmlformats.org/officeDocument/2006/relationships/image" Target="../media/image95.wmf"/><Relationship Id="rId3" Type="http://schemas.openxmlformats.org/officeDocument/2006/relationships/image" Target="../media/image80.wmf"/><Relationship Id="rId7" Type="http://schemas.openxmlformats.org/officeDocument/2006/relationships/image" Target="../media/image84.wmf"/><Relationship Id="rId12" Type="http://schemas.openxmlformats.org/officeDocument/2006/relationships/image" Target="../media/image89.wmf"/><Relationship Id="rId17" Type="http://schemas.openxmlformats.org/officeDocument/2006/relationships/image" Target="../media/image94.wmf"/><Relationship Id="rId2" Type="http://schemas.openxmlformats.org/officeDocument/2006/relationships/image" Target="../media/image79.wmf"/><Relationship Id="rId16" Type="http://schemas.openxmlformats.org/officeDocument/2006/relationships/image" Target="../media/image93.wmf"/><Relationship Id="rId1" Type="http://schemas.openxmlformats.org/officeDocument/2006/relationships/image" Target="../media/image78.wmf"/><Relationship Id="rId6" Type="http://schemas.openxmlformats.org/officeDocument/2006/relationships/image" Target="../media/image83.wmf"/><Relationship Id="rId11" Type="http://schemas.openxmlformats.org/officeDocument/2006/relationships/image" Target="../media/image88.wmf"/><Relationship Id="rId5" Type="http://schemas.openxmlformats.org/officeDocument/2006/relationships/image" Target="../media/image82.wmf"/><Relationship Id="rId15" Type="http://schemas.openxmlformats.org/officeDocument/2006/relationships/image" Target="../media/image92.wmf"/><Relationship Id="rId10" Type="http://schemas.openxmlformats.org/officeDocument/2006/relationships/image" Target="../media/image87.wmf"/><Relationship Id="rId4" Type="http://schemas.openxmlformats.org/officeDocument/2006/relationships/image" Target="../media/image81.wmf"/><Relationship Id="rId9" Type="http://schemas.openxmlformats.org/officeDocument/2006/relationships/image" Target="../media/image86.wmf"/><Relationship Id="rId14" Type="http://schemas.openxmlformats.org/officeDocument/2006/relationships/image" Target="../media/image9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C04D82-0078-4785-9468-AB9ACA10CD1F}"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05A113C-1F9E-4402-A41C-8BBE4E51339E}"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C04D82-0078-4785-9468-AB9ACA10CD1F}" type="datetimeFigureOut">
              <a:rPr lang="ar-SA" smtClean="0"/>
              <a:pPr/>
              <a:t>24/02/1437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5A113C-1F9E-4402-A41C-8BBE4E51339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x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F:\&#1581;&#1601;&#1592;%20&#1575;&#1604;&#1586;&#1582;&#1605;%20&#1606;&#1588;&#1575;&#1591;%204.avi.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1.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4.gif"/><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575;&#1604;&#1578;&#1580;&#1585;&#1576;&#1577;%20&#1575;&#1604;&#1573;&#1587;&#1578;&#1607;&#1604;&#1575;&#1604;&#1610;&#1577;%20&#1604;&#1604;&#1604;&#1601;&#1589;&#1604;%20&#1575;&#1604;&#1579;&#1575;&#1606;&#1610;%20(&#1575;&#1604;&#1586;&#1582;&#1605;%20&#1608;&#1581;&#1601;&#1592;&#1607;)%20&#1601;2%2000_00_14-.wm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9.jpe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ideo" Target="file:///F:\&#1578;&#1580;&#1585;&#1576;&#1577;%20&#1575;&#1585;&#1578;&#1601;&#1575;&#1593;%20&#1575;&#1604;&#1575;&#1585;&#1578;&#1583;&#1575;&#1583;.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ideo" Target="file:///F:\&#1606;&#1588;&#1575;&#1591;%208.wm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3" Type="http://schemas.openxmlformats.org/officeDocument/2006/relationships/image" Target="../media/image76.jpeg"/><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image" Target="../media/image77.png"/><Relationship Id="rId9" Type="http://schemas.openxmlformats.org/officeDocument/2006/relationships/oleObject" Target="../embeddings/oleObject14.bin"/><Relationship Id="rId1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image" Target="../media/image76.jpeg"/><Relationship Id="rId21" Type="http://schemas.openxmlformats.org/officeDocument/2006/relationships/oleObject" Target="../embeddings/oleObject34.bin"/><Relationship Id="rId7" Type="http://schemas.openxmlformats.org/officeDocument/2006/relationships/oleObject" Target="../embeddings/oleObject22.bin"/><Relationship Id="rId12" Type="http://schemas.openxmlformats.org/officeDocument/2006/relationships/image" Target="../media/image98.png"/><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3.bin"/><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oleObject" Target="../embeddings/oleObject25.bin"/><Relationship Id="rId24" Type="http://schemas.openxmlformats.org/officeDocument/2006/relationships/oleObject" Target="../embeddings/oleObject37.bin"/><Relationship Id="rId5" Type="http://schemas.openxmlformats.org/officeDocument/2006/relationships/oleObject" Target="../embeddings/oleObject20.bin"/><Relationship Id="rId15" Type="http://schemas.openxmlformats.org/officeDocument/2006/relationships/oleObject" Target="../embeddings/oleObject28.bin"/><Relationship Id="rId23" Type="http://schemas.openxmlformats.org/officeDocument/2006/relationships/oleObject" Target="../embeddings/oleObject36.bin"/><Relationship Id="rId10" Type="http://schemas.openxmlformats.org/officeDocument/2006/relationships/oleObject" Target="../embeddings/oleObject24.bin"/><Relationship Id="rId19" Type="http://schemas.openxmlformats.org/officeDocument/2006/relationships/oleObject" Target="../embeddings/oleObject32.bin"/><Relationship Id="rId4" Type="http://schemas.openxmlformats.org/officeDocument/2006/relationships/image" Target="../media/image96.png"/><Relationship Id="rId9" Type="http://schemas.openxmlformats.org/officeDocument/2006/relationships/oleObject" Target="../embeddings/oleObject23.bin"/><Relationship Id="rId14" Type="http://schemas.openxmlformats.org/officeDocument/2006/relationships/oleObject" Target="../embeddings/oleObject27.bin"/><Relationship Id="rId22"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video" Target="file:///F:\&#1575;&#1604;&#1583;&#1585;&#1587;%20&#1575;&#1604;&#1579;&#1575;&#1604;&#1579;%20-%20&#1575;&#1604;&#1578;&#1589;&#1575;&#1583;&#1605;%20&#1601;&#1610;%20&#1576;&#1593;&#1583;&#1610;&#1606;%2000_00_00-00_00_57.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file:///F:\&#1605;&#1588;&#1607;&#1583;%20&#1605;&#1615;&#1576;&#1591;&#1574;%20&#1604;&#1590;&#1585;&#1576;%20&#1603;&#1585;&#1577;%20&#1575;&#1604;&#1594;&#1608;&#1604;&#1601;%20&#1583;&#1585;&#1587;%20&#1575;&#1604;&#1583;&#1601;&#1593;.wmv"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t="18503" r="35312"/>
          <a:stretch>
            <a:fillRect/>
          </a:stretch>
        </p:blipFill>
        <p:spPr bwMode="auto">
          <a:xfrm>
            <a:off x="0" y="0"/>
            <a:ext cx="4500562" cy="6858000"/>
          </a:xfrm>
          <a:prstGeom prst="rect">
            <a:avLst/>
          </a:prstGeom>
          <a:noFill/>
          <a:ln w="9525">
            <a:noFill/>
            <a:miter lim="800000"/>
            <a:headEnd/>
            <a:tailEnd/>
          </a:ln>
          <a:effectLst/>
        </p:spPr>
      </p:pic>
      <p:sp>
        <p:nvSpPr>
          <p:cNvPr id="3" name="مربع نص 2"/>
          <p:cNvSpPr txBox="1"/>
          <p:nvPr/>
        </p:nvSpPr>
        <p:spPr>
          <a:xfrm>
            <a:off x="4857752" y="2714620"/>
            <a:ext cx="3786214" cy="2571768"/>
          </a:xfrm>
          <a:prstGeom prst="rect">
            <a:avLst/>
          </a:prstGeom>
          <a:noFill/>
        </p:spPr>
        <p:txBody>
          <a:bodyPr wrap="square" rtlCol="1">
            <a:prstTxWarp prst="textDeflate">
              <a:avLst>
                <a:gd name="adj" fmla="val 14306"/>
              </a:avLst>
            </a:prstTxWarp>
            <a:spAutoFit/>
            <a:scene3d>
              <a:camera prst="obliqueBottomLeft"/>
              <a:lightRig rig="threePt" dir="t"/>
            </a:scene3d>
            <a:sp3d extrusionH="57150">
              <a:bevelT w="38100" h="38100" prst="convex"/>
            </a:sp3d>
          </a:bodyPr>
          <a:lstStyle/>
          <a:p>
            <a:pPr>
              <a:lnSpc>
                <a:spcPct val="150000"/>
              </a:lnSpc>
            </a:pPr>
            <a:r>
              <a:rPr lang="ar-SA" sz="8000" dirty="0" smtClean="0">
                <a:ln>
                  <a:solidFill>
                    <a:sysClr val="windowText" lastClr="000000"/>
                  </a:solidFill>
                </a:ln>
                <a:solidFill>
                  <a:schemeClr val="accent1"/>
                </a:solidFill>
                <a:cs typeface="PT Bold Heading" pitchFamily="2" charset="-78"/>
              </a:rPr>
              <a:t>الزخم وحفظه</a:t>
            </a:r>
            <a:endParaRPr lang="ar-SA" sz="8000" dirty="0">
              <a:ln>
                <a:solidFill>
                  <a:sysClr val="windowText" lastClr="000000"/>
                </a:solidFill>
              </a:ln>
              <a:solidFill>
                <a:schemeClr val="accent1"/>
              </a:solidFill>
              <a:cs typeface="PT Bold Heading" pitchFamily="2" charset="-78"/>
            </a:endParaRPr>
          </a:p>
        </p:txBody>
      </p:sp>
      <p:pic>
        <p:nvPicPr>
          <p:cNvPr id="5" name="Picture 2" descr="11111"/>
          <p:cNvPicPr>
            <a:picLocks noChangeAspect="1" noChangeArrowheads="1"/>
          </p:cNvPicPr>
          <p:nvPr/>
        </p:nvPicPr>
        <p:blipFill>
          <a:blip r:embed="rId4" cstate="print"/>
          <a:srcRect/>
          <a:stretch>
            <a:fillRect/>
          </a:stretch>
        </p:blipFill>
        <p:spPr bwMode="auto">
          <a:xfrm>
            <a:off x="5357818" y="285728"/>
            <a:ext cx="1015401" cy="1357322"/>
          </a:xfrm>
          <a:prstGeom prst="rect">
            <a:avLst/>
          </a:prstGeom>
          <a:noFill/>
          <a:ln w="9525">
            <a:noFill/>
            <a:miter lim="800000"/>
            <a:headEnd/>
            <a:tailEnd/>
          </a:ln>
        </p:spPr>
      </p:pic>
      <p:sp>
        <p:nvSpPr>
          <p:cNvPr id="6" name="مربع نص 5"/>
          <p:cNvSpPr txBox="1"/>
          <p:nvPr/>
        </p:nvSpPr>
        <p:spPr>
          <a:xfrm>
            <a:off x="5429256" y="2000240"/>
            <a:ext cx="2357454" cy="523220"/>
          </a:xfrm>
          <a:prstGeom prst="rect">
            <a:avLst/>
          </a:prstGeom>
          <a:noFill/>
        </p:spPr>
        <p:txBody>
          <a:bodyPr wrap="square" rtlCol="1">
            <a:spAutoFit/>
          </a:bodyPr>
          <a:lstStyle/>
          <a:p>
            <a:r>
              <a:rPr lang="ar-SA" sz="2800" dirty="0" smtClean="0">
                <a:ln>
                  <a:solidFill>
                    <a:schemeClr val="tx1"/>
                  </a:solidFill>
                </a:ln>
                <a:solidFill>
                  <a:schemeClr val="accent5">
                    <a:lumMod val="75000"/>
                  </a:schemeClr>
                </a:solidFill>
                <a:cs typeface="PT Bold Heading" pitchFamily="2" charset="-78"/>
              </a:rPr>
              <a:t>الفصل الثاني</a:t>
            </a:r>
            <a:endParaRPr lang="ar-SA" sz="2800" dirty="0">
              <a:ln>
                <a:solidFill>
                  <a:schemeClr val="tx1"/>
                </a:solidFill>
              </a:ln>
              <a:solidFill>
                <a:schemeClr val="accent5">
                  <a:lumMod val="75000"/>
                </a:schemeClr>
              </a:solidFill>
              <a:cs typeface="PT Bold Heading" pitchFamily="2" charset="-78"/>
            </a:endParaRPr>
          </a:p>
        </p:txBody>
      </p:sp>
      <p:sp>
        <p:nvSpPr>
          <p:cNvPr id="7" name="مربع نص 6"/>
          <p:cNvSpPr txBox="1"/>
          <p:nvPr/>
        </p:nvSpPr>
        <p:spPr>
          <a:xfrm>
            <a:off x="5857884" y="526301"/>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2 </a:t>
            </a:r>
          </a:p>
          <a:p>
            <a:pPr algn="ctr"/>
            <a:r>
              <a:rPr lang="ar-SA" sz="2400" dirty="0" smtClean="0">
                <a:solidFill>
                  <a:schemeClr val="accent4">
                    <a:lumMod val="75000"/>
                  </a:schemeClr>
                </a:solidFill>
                <a:cs typeface="PT Bold Heading" pitchFamily="2" charset="-78"/>
              </a:rPr>
              <a:t>الصف الثاني ثانوي</a:t>
            </a:r>
            <a:endParaRPr lang="ar-SA" sz="2400" dirty="0">
              <a:solidFill>
                <a:schemeClr val="accent4">
                  <a:lumMod val="75000"/>
                </a:schemeClr>
              </a:solidFill>
              <a:cs typeface="PT Bold Heading" pitchFamily="2" charset="-78"/>
            </a:endParaRPr>
          </a:p>
        </p:txBody>
      </p:sp>
      <p:sp>
        <p:nvSpPr>
          <p:cNvPr id="8" name="مربع نص 7"/>
          <p:cNvSpPr txBox="1"/>
          <p:nvPr/>
        </p:nvSpPr>
        <p:spPr>
          <a:xfrm>
            <a:off x="5357818" y="5643578"/>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008000"/>
              </a:solidFill>
              <a:effectLst>
                <a:innerShdw blurRad="69850" dist="43180" dir="5400000">
                  <a:srgbClr val="000000">
                    <a:alpha val="65000"/>
                  </a:srgbClr>
                </a:innerShdw>
              </a:effectLst>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500" autoRev="1" fill="hold">
                                          <p:stCondLst>
                                            <p:cond delay="0"/>
                                          </p:stCondLst>
                                        </p:cTn>
                                        <p:tgtEl>
                                          <p:spTgt spid="8"/>
                                        </p:tgtEl>
                                        <p:attrNameLst>
                                          <p:attrName>ppt_w</p:attrName>
                                        </p:attrNameLst>
                                      </p:cBhvr>
                                    </p:anim>
                                    <p:anim by="(#ppt_w*0.50)" calcmode="lin" valueType="num">
                                      <p:cBhvr>
                                        <p:cTn id="20" dur="500" decel="50000" autoRev="1" fill="hold">
                                          <p:stCondLst>
                                            <p:cond delay="0"/>
                                          </p:stCondLst>
                                        </p:cTn>
                                        <p:tgtEl>
                                          <p:spTgt spid="8"/>
                                        </p:tgtEl>
                                        <p:attrNameLst>
                                          <p:attrName>ppt_x</p:attrName>
                                        </p:attrNameLst>
                                      </p:cBhvr>
                                    </p:anim>
                                    <p:anim from="(-#ppt_h/2)" to="(#ppt_y)" calcmode="lin" valueType="num">
                                      <p:cBhvr>
                                        <p:cTn id="21" dur="1000" fill="hold">
                                          <p:stCondLst>
                                            <p:cond delay="0"/>
                                          </p:stCondLst>
                                        </p:cTn>
                                        <p:tgtEl>
                                          <p:spTgt spid="8"/>
                                        </p:tgtEl>
                                        <p:attrNameLst>
                                          <p:attrName>ppt_y</p:attrName>
                                        </p:attrNameLst>
                                      </p:cBhvr>
                                    </p:anim>
                                    <p:animRot by="21600000">
                                      <p:cBhvr>
                                        <p:cTn id="22"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8675" name="مستطيل 2"/>
          <p:cNvSpPr>
            <a:spLocks noChangeArrowheads="1"/>
          </p:cNvSpPr>
          <p:nvPr/>
        </p:nvSpPr>
        <p:spPr bwMode="auto">
          <a:xfrm>
            <a:off x="1428728" y="214290"/>
            <a:ext cx="6223177" cy="584775"/>
          </a:xfrm>
          <a:prstGeom prst="rect">
            <a:avLst/>
          </a:prstGeom>
          <a:noFill/>
          <a:ln w="9525">
            <a:noFill/>
            <a:miter lim="800000"/>
            <a:headEnd/>
            <a:tailEnd/>
          </a:ln>
        </p:spPr>
        <p:txBody>
          <a:bodyPr wrap="none">
            <a:spAutoFit/>
          </a:bodyPr>
          <a:lstStyle/>
          <a:p>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نظرية الدفع – الزخم والحفاظ على الحياة</a:t>
            </a:r>
          </a:p>
        </p:txBody>
      </p:sp>
      <p:sp>
        <p:nvSpPr>
          <p:cNvPr id="28676" name="مستطيل 3"/>
          <p:cNvSpPr>
            <a:spLocks noChangeArrowheads="1"/>
          </p:cNvSpPr>
          <p:nvPr/>
        </p:nvSpPr>
        <p:spPr bwMode="auto">
          <a:xfrm>
            <a:off x="671486" y="2328854"/>
            <a:ext cx="7215238" cy="1323439"/>
          </a:xfrm>
          <a:prstGeom prst="rect">
            <a:avLst/>
          </a:prstGeom>
          <a:noFill/>
          <a:ln w="9525">
            <a:noFill/>
            <a:miter lim="800000"/>
            <a:headEnd/>
            <a:tailEnd/>
          </a:ln>
        </p:spPr>
        <p:txBody>
          <a:bodyPr wrap="square">
            <a:spAutoFit/>
          </a:bodyPr>
          <a:lstStyle/>
          <a:p>
            <a:pPr algn="justLow"/>
            <a:r>
              <a:rPr lang="en-US" sz="2000" dirty="0" smtClean="0">
                <a:cs typeface="PT Bold Heading" pitchFamily="2" charset="-78"/>
              </a:rPr>
              <a:t>  </a:t>
            </a:r>
            <a:r>
              <a:rPr lang="ar-SA" sz="2000" dirty="0">
                <a:cs typeface="PT Bold Heading" pitchFamily="2" charset="-78"/>
              </a:rPr>
              <a:t>عند تصادم السیارة مع سیارة أخرى أو جدار فإنھا تتعرض </a:t>
            </a:r>
            <a:r>
              <a:rPr lang="ar-SA" sz="2000" dirty="0" smtClean="0">
                <a:cs typeface="PT Bold Heading" pitchFamily="2" charset="-78"/>
              </a:rPr>
              <a:t>لدفع </a:t>
            </a:r>
            <a:r>
              <a:rPr lang="en-US" sz="2000" dirty="0" smtClean="0">
                <a:cs typeface="PT Bold Heading" pitchFamily="2" charset="-78"/>
              </a:rPr>
              <a:t> </a:t>
            </a:r>
            <a:r>
              <a:rPr lang="ar-SA" sz="2000" dirty="0">
                <a:cs typeface="PT Bold Heading" pitchFamily="2" charset="-78"/>
              </a:rPr>
              <a:t>فتدفع الوسادة </a:t>
            </a:r>
            <a:r>
              <a:rPr lang="ar-SA" sz="2000" dirty="0" err="1">
                <a:cs typeface="PT Bold Heading" pitchFamily="2" charset="-78"/>
              </a:rPr>
              <a:t>ال</a:t>
            </a:r>
            <a:r>
              <a:rPr lang="ar-SA" sz="2000" dirty="0">
                <a:cs typeface="PT Bold Heading" pitchFamily="2" charset="-78"/>
              </a:rPr>
              <a:t>ھ</a:t>
            </a:r>
            <a:r>
              <a:rPr lang="ar-SA" sz="2000" dirty="0" err="1">
                <a:cs typeface="PT Bold Heading" pitchFamily="2" charset="-78"/>
              </a:rPr>
              <a:t>وائیة</a:t>
            </a:r>
            <a:r>
              <a:rPr lang="ar-SA" sz="2000" dirty="0">
                <a:cs typeface="PT Bold Heading" pitchFamily="2" charset="-78"/>
              </a:rPr>
              <a:t> السائق بدفع مماثل </a:t>
            </a:r>
            <a:r>
              <a:rPr lang="ar-SA" sz="2000" dirty="0" smtClean="0">
                <a:cs typeface="PT Bold Heading" pitchFamily="2" charset="-78"/>
              </a:rPr>
              <a:t>في </a:t>
            </a:r>
            <a:r>
              <a:rPr lang="ar-SA" sz="2000" dirty="0">
                <a:cs typeface="PT Bold Heading" pitchFamily="2" charset="-78"/>
              </a:rPr>
              <a:t>المقدار </a:t>
            </a:r>
            <a:r>
              <a:rPr lang="ar-SA" sz="2000" dirty="0" smtClean="0">
                <a:cs typeface="PT Bold Heading" pitchFamily="2" charset="-78"/>
              </a:rPr>
              <a:t>للدفع لكنھا </a:t>
            </a:r>
            <a:r>
              <a:rPr lang="ar-SA" sz="2000" dirty="0">
                <a:cs typeface="PT Bold Heading" pitchFamily="2" charset="-78"/>
              </a:rPr>
              <a:t>تعمل على تقلیل القوة المؤثرة على السائق عن طریق زیادة زمن تأثیر ھ</a:t>
            </a:r>
            <a:r>
              <a:rPr lang="ar-SA" sz="2000" dirty="0" err="1">
                <a:cs typeface="PT Bold Heading" pitchFamily="2" charset="-78"/>
              </a:rPr>
              <a:t>ذه</a:t>
            </a:r>
            <a:r>
              <a:rPr lang="ar-SA" sz="2000" dirty="0">
                <a:cs typeface="PT Bold Heading" pitchFamily="2" charset="-78"/>
              </a:rPr>
              <a:t> </a:t>
            </a:r>
            <a:r>
              <a:rPr lang="ar-SA" sz="2000" dirty="0" smtClean="0">
                <a:cs typeface="PT Bold Heading" pitchFamily="2" charset="-78"/>
              </a:rPr>
              <a:t>القوة .</a:t>
            </a:r>
            <a:endParaRPr lang="ar-SA" sz="2000" dirty="0">
              <a:cs typeface="PT Bold Heading" pitchFamily="2" charset="-78"/>
            </a:endParaRPr>
          </a:p>
          <a:p>
            <a:pPr algn="justLow"/>
            <a:r>
              <a:rPr lang="ar-SA" sz="2000" dirty="0">
                <a:cs typeface="PT Bold Heading" pitchFamily="2" charset="-78"/>
              </a:rPr>
              <a:t>كما أنھا توزع القوة على مساحة أكبر من جسم </a:t>
            </a:r>
            <a:r>
              <a:rPr lang="ar-SA" sz="2000" dirty="0" smtClean="0">
                <a:cs typeface="PT Bold Heading" pitchFamily="2" charset="-78"/>
              </a:rPr>
              <a:t>الشخص .</a:t>
            </a:r>
            <a:endParaRPr lang="ar-SA" sz="2000" dirty="0">
              <a:cs typeface="PT Bold Heading" pitchFamily="2" charset="-78"/>
            </a:endParaRPr>
          </a:p>
        </p:txBody>
      </p:sp>
      <p:sp>
        <p:nvSpPr>
          <p:cNvPr id="28677" name="مستطيل 4"/>
          <p:cNvSpPr>
            <a:spLocks noChangeArrowheads="1"/>
          </p:cNvSpPr>
          <p:nvPr/>
        </p:nvSpPr>
        <p:spPr bwMode="auto">
          <a:xfrm>
            <a:off x="4286248" y="1071546"/>
            <a:ext cx="3618298" cy="461665"/>
          </a:xfrm>
          <a:prstGeom prst="rect">
            <a:avLst/>
          </a:prstGeom>
          <a:noFill/>
          <a:ln w="9525">
            <a:noFill/>
            <a:miter lim="800000"/>
            <a:headEnd/>
            <a:tailEnd/>
          </a:ln>
        </p:spPr>
        <p:txBody>
          <a:bodyPr wrap="none">
            <a:spAutoFit/>
          </a:bodyPr>
          <a:lstStyle/>
          <a:p>
            <a:r>
              <a:rPr lang="ar-SA" sz="2400" b="1" dirty="0">
                <a:ln>
                  <a:solidFill>
                    <a:schemeClr val="tx1"/>
                  </a:solidFill>
                </a:ln>
                <a:solidFill>
                  <a:schemeClr val="tx2">
                    <a:lumMod val="20000"/>
                    <a:lumOff val="80000"/>
                  </a:schemeClr>
                </a:solidFill>
                <a:cs typeface="PT Bold Heading" pitchFamily="2" charset="-78"/>
              </a:rPr>
              <a:t>الوسائد </a:t>
            </a:r>
            <a:r>
              <a:rPr lang="ar-SA" sz="2400" b="1" dirty="0" err="1">
                <a:ln>
                  <a:solidFill>
                    <a:schemeClr val="tx1"/>
                  </a:solidFill>
                </a:ln>
                <a:solidFill>
                  <a:schemeClr val="tx2">
                    <a:lumMod val="20000"/>
                    <a:lumOff val="80000"/>
                  </a:schemeClr>
                </a:solidFill>
                <a:cs typeface="PT Bold Heading" pitchFamily="2" charset="-78"/>
              </a:rPr>
              <a:t>ال</a:t>
            </a:r>
            <a:r>
              <a:rPr lang="ar-SA" sz="2400" b="1" dirty="0">
                <a:ln>
                  <a:solidFill>
                    <a:schemeClr val="tx1"/>
                  </a:solidFill>
                </a:ln>
                <a:solidFill>
                  <a:schemeClr val="tx2">
                    <a:lumMod val="20000"/>
                    <a:lumOff val="80000"/>
                  </a:schemeClr>
                </a:solidFill>
                <a:cs typeface="PT Bold Heading" pitchFamily="2" charset="-78"/>
              </a:rPr>
              <a:t>ھ</a:t>
            </a:r>
            <a:r>
              <a:rPr lang="ar-SA" sz="2400" b="1" dirty="0" err="1">
                <a:ln>
                  <a:solidFill>
                    <a:schemeClr val="tx1"/>
                  </a:solidFill>
                </a:ln>
                <a:solidFill>
                  <a:schemeClr val="tx2">
                    <a:lumMod val="20000"/>
                    <a:lumOff val="80000"/>
                  </a:schemeClr>
                </a:solidFill>
                <a:cs typeface="PT Bold Heading" pitchFamily="2" charset="-78"/>
              </a:rPr>
              <a:t>وائیة</a:t>
            </a:r>
            <a:r>
              <a:rPr lang="ar-SA" sz="2400" b="1" dirty="0">
                <a:ln>
                  <a:solidFill>
                    <a:schemeClr val="tx1"/>
                  </a:solidFill>
                </a:ln>
                <a:solidFill>
                  <a:schemeClr val="tx2">
                    <a:lumMod val="20000"/>
                    <a:lumOff val="80000"/>
                  </a:schemeClr>
                </a:solidFill>
                <a:cs typeface="PT Bold Heading" pitchFamily="2" charset="-78"/>
              </a:rPr>
              <a:t> </a:t>
            </a:r>
            <a:r>
              <a:rPr lang="ar-SA" sz="2400" b="1" dirty="0" smtClean="0">
                <a:ln>
                  <a:solidFill>
                    <a:schemeClr val="tx1"/>
                  </a:solidFill>
                </a:ln>
                <a:solidFill>
                  <a:schemeClr val="tx2">
                    <a:lumMod val="20000"/>
                    <a:lumOff val="80000"/>
                  </a:schemeClr>
                </a:solidFill>
                <a:cs typeface="PT Bold Heading" pitchFamily="2" charset="-78"/>
              </a:rPr>
              <a:t>في </a:t>
            </a:r>
            <a:r>
              <a:rPr lang="ar-SA" sz="2400" b="1" dirty="0">
                <a:ln>
                  <a:solidFill>
                    <a:schemeClr val="tx1"/>
                  </a:solidFill>
                </a:ln>
                <a:solidFill>
                  <a:schemeClr val="tx2">
                    <a:lumMod val="20000"/>
                    <a:lumOff val="80000"/>
                  </a:schemeClr>
                </a:solidFill>
                <a:cs typeface="PT Bold Heading" pitchFamily="2" charset="-78"/>
              </a:rPr>
              <a:t>السیارات:</a:t>
            </a:r>
            <a:endParaRPr lang="ar-SA" sz="2400" dirty="0">
              <a:ln>
                <a:solidFill>
                  <a:schemeClr val="tx1"/>
                </a:solidFill>
              </a:ln>
              <a:solidFill>
                <a:schemeClr val="tx2">
                  <a:lumMod val="20000"/>
                  <a:lumOff val="80000"/>
                </a:schemeClr>
              </a:solidFill>
              <a:cs typeface="PT Bold Heading" pitchFamily="2" charset="-78"/>
            </a:endParaRPr>
          </a:p>
        </p:txBody>
      </p:sp>
      <p:pic>
        <p:nvPicPr>
          <p:cNvPr id="8194" name="Picture 2" descr="d984d984d984d984d984d984d984d984d984d984"/>
          <p:cNvPicPr>
            <a:picLocks noChangeAspect="1" noChangeArrowheads="1"/>
          </p:cNvPicPr>
          <p:nvPr/>
        </p:nvPicPr>
        <p:blipFill>
          <a:blip r:embed="rId3"/>
          <a:srcRect/>
          <a:stretch>
            <a:fillRect/>
          </a:stretch>
        </p:blipFill>
        <p:spPr bwMode="auto">
          <a:xfrm>
            <a:off x="2328846" y="3729039"/>
            <a:ext cx="4643470" cy="2557481"/>
          </a:xfrm>
          <a:prstGeom prst="rect">
            <a:avLst/>
          </a:prstGeom>
          <a:noFill/>
          <a:ln w="9525">
            <a:noFill/>
            <a:miter lim="800000"/>
            <a:headEnd/>
            <a:tailEnd/>
          </a:ln>
        </p:spPr>
      </p:pic>
      <p:pic>
        <p:nvPicPr>
          <p:cNvPr id="8195" name="Picture 3" descr="d984d8a7d984d8a7d984d8a7d984d8a7d984d8a7d984d8a7d984d8a7d984d8a7d984d8a7d984d8a7d984d8a7d984d8a7d984d8a7"/>
          <p:cNvPicPr>
            <a:picLocks noChangeAspect="1" noChangeArrowheads="1"/>
          </p:cNvPicPr>
          <p:nvPr/>
        </p:nvPicPr>
        <p:blipFill>
          <a:blip r:embed="rId4"/>
          <a:srcRect/>
          <a:stretch>
            <a:fillRect/>
          </a:stretch>
        </p:blipFill>
        <p:spPr bwMode="auto">
          <a:xfrm>
            <a:off x="485748" y="1071544"/>
            <a:ext cx="1666903" cy="1100156"/>
          </a:xfrm>
          <a:prstGeom prst="rect">
            <a:avLst/>
          </a:prstGeom>
          <a:noFill/>
          <a:ln w="9525">
            <a:noFill/>
            <a:miter lim="800000"/>
            <a:headEnd/>
            <a:tailEnd/>
          </a:ln>
        </p:spPr>
      </p:pic>
      <p:sp>
        <p:nvSpPr>
          <p:cNvPr id="9" name="مستطيل 8"/>
          <p:cNvSpPr/>
          <p:nvPr/>
        </p:nvSpPr>
        <p:spPr>
          <a:xfrm>
            <a:off x="2214546" y="1528750"/>
            <a:ext cx="5672144" cy="707886"/>
          </a:xfrm>
          <a:prstGeom prst="rect">
            <a:avLst/>
          </a:prstGeom>
        </p:spPr>
        <p:txBody>
          <a:bodyPr wrap="square">
            <a:spAutoFit/>
          </a:bodyPr>
          <a:lstStyle/>
          <a:p>
            <a:pPr algn="justLow"/>
            <a:r>
              <a:rPr lang="ar-SA" sz="2000" dirty="0" smtClean="0">
                <a:cs typeface="PT Bold Heading" pitchFamily="2" charset="-78"/>
              </a:rPr>
              <a:t>ينتج الدفع الكبیر عن طریق تأثیر قوة كبیرة خلال زمن قصیر جدا أو عن طریق تأثیر قوة صغیرة خلال زمن طویل)</a:t>
            </a:r>
            <a:endParaRPr lang="ar-SA" sz="2000" dirty="0">
              <a:cs typeface="PT Bold Heading"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1000"/>
                                        <p:tgtEl>
                                          <p:spTgt spid="2867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8677"/>
                                        </p:tgtEl>
                                        <p:attrNameLst>
                                          <p:attrName>style.visibility</p:attrName>
                                        </p:attrNameLst>
                                      </p:cBhvr>
                                      <p:to>
                                        <p:strVal val="visible"/>
                                      </p:to>
                                    </p:set>
                                    <p:animEffect transition="in" filter="blinds(horizontal)">
                                      <p:cBhvr>
                                        <p:cTn id="11" dur="500"/>
                                        <p:tgtEl>
                                          <p:spTgt spid="28677"/>
                                        </p:tgtEl>
                                      </p:cBhvr>
                                    </p:animEffect>
                                  </p:childTnLst>
                                </p:cTn>
                              </p:par>
                            </p:childTnLst>
                          </p:cTn>
                        </p:par>
                        <p:par>
                          <p:cTn id="12" fill="hold">
                            <p:stCondLst>
                              <p:cond delay="1500"/>
                            </p:stCondLst>
                            <p:childTnLst>
                              <p:par>
                                <p:cTn id="13" presetID="35" presetClass="entr" presetSubtype="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childTnLst>
                          </p:cTn>
                        </p:par>
                        <p:par>
                          <p:cTn id="19" fill="hold">
                            <p:stCondLst>
                              <p:cond delay="7700"/>
                            </p:stCondLst>
                            <p:childTnLst>
                              <p:par>
                                <p:cTn id="20" presetID="55" presetClass="entr" presetSubtype="0" fill="hold" nodeType="after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p:cTn id="22" dur="1000" fill="hold"/>
                                        <p:tgtEl>
                                          <p:spTgt spid="8195"/>
                                        </p:tgtEl>
                                        <p:attrNameLst>
                                          <p:attrName>ppt_w</p:attrName>
                                        </p:attrNameLst>
                                      </p:cBhvr>
                                      <p:tavLst>
                                        <p:tav tm="0">
                                          <p:val>
                                            <p:strVal val="#ppt_w*0.70"/>
                                          </p:val>
                                        </p:tav>
                                        <p:tav tm="100000">
                                          <p:val>
                                            <p:strVal val="#ppt_w"/>
                                          </p:val>
                                        </p:tav>
                                      </p:tavLst>
                                    </p:anim>
                                    <p:anim calcmode="lin" valueType="num">
                                      <p:cBhvr>
                                        <p:cTn id="23" dur="1000" fill="hold"/>
                                        <p:tgtEl>
                                          <p:spTgt spid="8195"/>
                                        </p:tgtEl>
                                        <p:attrNameLst>
                                          <p:attrName>ppt_h</p:attrName>
                                        </p:attrNameLst>
                                      </p:cBhvr>
                                      <p:tavLst>
                                        <p:tav tm="0">
                                          <p:val>
                                            <p:strVal val="#ppt_h"/>
                                          </p:val>
                                        </p:tav>
                                        <p:tav tm="100000">
                                          <p:val>
                                            <p:strVal val="#ppt_h"/>
                                          </p:val>
                                        </p:tav>
                                      </p:tavLst>
                                    </p:anim>
                                    <p:animEffect transition="in" filter="fade">
                                      <p:cBhvr>
                                        <p:cTn id="24" dur="1000"/>
                                        <p:tgtEl>
                                          <p:spTgt spid="8195"/>
                                        </p:tgtEl>
                                      </p:cBhvr>
                                    </p:animEffect>
                                  </p:childTnLst>
                                </p:cTn>
                              </p:par>
                            </p:childTnLst>
                          </p:cTn>
                        </p:par>
                        <p:par>
                          <p:cTn id="25" fill="hold">
                            <p:stCondLst>
                              <p:cond delay="8700"/>
                            </p:stCondLst>
                            <p:childTnLst>
                              <p:par>
                                <p:cTn id="26" presetID="3" presetClass="entr" presetSubtype="10" fill="hold" grpId="0" nodeType="afterEffect">
                                  <p:stCondLst>
                                    <p:cond delay="0"/>
                                  </p:stCondLst>
                                  <p:childTnLst>
                                    <p:set>
                                      <p:cBhvr>
                                        <p:cTn id="27" dur="1" fill="hold">
                                          <p:stCondLst>
                                            <p:cond delay="0"/>
                                          </p:stCondLst>
                                        </p:cTn>
                                        <p:tgtEl>
                                          <p:spTgt spid="28676"/>
                                        </p:tgtEl>
                                        <p:attrNameLst>
                                          <p:attrName>style.visibility</p:attrName>
                                        </p:attrNameLst>
                                      </p:cBhvr>
                                      <p:to>
                                        <p:strVal val="visible"/>
                                      </p:to>
                                    </p:set>
                                    <p:animEffect transition="in" filter="blinds(horizontal)">
                                      <p:cBhvr>
                                        <p:cTn id="28" dur="500"/>
                                        <p:tgtEl>
                                          <p:spTgt spid="28676"/>
                                        </p:tgtEl>
                                      </p:cBhvr>
                                    </p:animEffect>
                                  </p:childTnLst>
                                </p:cTn>
                              </p:par>
                              <p:par>
                                <p:cTn id="29" presetID="3" presetClass="entr" presetSubtype="10" fill="hold" nodeType="with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blinds(horizontal)">
                                      <p:cBhvr>
                                        <p:cTn id="3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674" name="مستطيل 1"/>
          <p:cNvSpPr>
            <a:spLocks noChangeArrowheads="1"/>
          </p:cNvSpPr>
          <p:nvPr/>
        </p:nvSpPr>
        <p:spPr bwMode="auto">
          <a:xfrm>
            <a:off x="3857620" y="357166"/>
            <a:ext cx="3544560" cy="769441"/>
          </a:xfrm>
          <a:prstGeom prst="rect">
            <a:avLst/>
          </a:prstGeom>
          <a:noFill/>
          <a:ln w="9525">
            <a:noFill/>
            <a:miter lim="800000"/>
            <a:headEnd/>
            <a:tailEnd/>
          </a:ln>
        </p:spPr>
        <p:txBody>
          <a:bodyPr wrap="none">
            <a:spAutoFit/>
          </a:bodyPr>
          <a:lstStyle/>
          <a:p>
            <a:pPr algn="justLow"/>
            <a:r>
              <a:rPr lang="ar-SA" sz="4400" dirty="0" smtClean="0">
                <a:ln>
                  <a:solidFill>
                    <a:schemeClr val="tx1"/>
                  </a:solidFill>
                </a:ln>
                <a:solidFill>
                  <a:srgbClr val="FF0000"/>
                </a:solidFill>
                <a:cs typeface="PT Bold Heading" pitchFamily="2" charset="-78"/>
              </a:rPr>
              <a:t>أحذیــة الركــض</a:t>
            </a:r>
            <a:endParaRPr lang="ar-SA" sz="4400" u="sng" dirty="0">
              <a:ln>
                <a:solidFill>
                  <a:schemeClr val="tx1"/>
                </a:solidFill>
              </a:ln>
              <a:solidFill>
                <a:srgbClr val="FF0000"/>
              </a:solidFill>
              <a:cs typeface="PT Bold Heading" pitchFamily="2" charset="-78"/>
            </a:endParaRPr>
          </a:p>
        </p:txBody>
      </p:sp>
      <p:sp>
        <p:nvSpPr>
          <p:cNvPr id="28675" name="مستطيل 2"/>
          <p:cNvSpPr>
            <a:spLocks noChangeArrowheads="1"/>
          </p:cNvSpPr>
          <p:nvPr/>
        </p:nvSpPr>
        <p:spPr bwMode="auto">
          <a:xfrm>
            <a:off x="1643042" y="1428736"/>
            <a:ext cx="7010400" cy="3270126"/>
          </a:xfrm>
          <a:prstGeom prst="rect">
            <a:avLst/>
          </a:prstGeom>
          <a:noFill/>
          <a:ln w="9525">
            <a:noFill/>
            <a:miter lim="800000"/>
            <a:headEnd/>
            <a:tailEnd/>
          </a:ln>
        </p:spPr>
        <p:txBody>
          <a:bodyPr>
            <a:spAutoFit/>
          </a:bodyPr>
          <a:lstStyle/>
          <a:p>
            <a:pPr algn="justLow">
              <a:lnSpc>
                <a:spcPct val="150000"/>
              </a:lnSpc>
            </a:pPr>
            <a:r>
              <a:rPr lang="ar-SA" sz="2800" dirty="0">
                <a:cs typeface="PT Bold Heading" pitchFamily="2" charset="-78"/>
              </a:rPr>
              <a:t>عندما یضرب العداء </a:t>
            </a:r>
            <a:r>
              <a:rPr lang="ar-SA" sz="2800" dirty="0" smtClean="0">
                <a:cs typeface="PT Bold Heading" pitchFamily="2" charset="-78"/>
              </a:rPr>
              <a:t>قدمه </a:t>
            </a:r>
            <a:r>
              <a:rPr lang="ar-SA" sz="2800" dirty="0">
                <a:cs typeface="PT Bold Heading" pitchFamily="2" charset="-78"/>
              </a:rPr>
              <a:t>بالأرض فإنھا تؤثر في القدم بقوة تساوى أربع أمثال </a:t>
            </a:r>
            <a:r>
              <a:rPr lang="ar-SA" sz="2800" dirty="0" smtClean="0">
                <a:cs typeface="PT Bold Heading" pitchFamily="2" charset="-78"/>
              </a:rPr>
              <a:t>وزنها ..</a:t>
            </a:r>
            <a:endParaRPr lang="ar-SA" sz="2800" dirty="0">
              <a:cs typeface="PT Bold Heading" pitchFamily="2" charset="-78"/>
            </a:endParaRPr>
          </a:p>
          <a:p>
            <a:pPr algn="justLow">
              <a:lnSpc>
                <a:spcPct val="150000"/>
              </a:lnSpc>
            </a:pPr>
            <a:r>
              <a:rPr lang="ar-SA" sz="2800" dirty="0">
                <a:cs typeface="PT Bold Heading" pitchFamily="2" charset="-78"/>
              </a:rPr>
              <a:t>لذلك یصمم الحذاء الرياضي بحیث یكون </a:t>
            </a:r>
            <a:r>
              <a:rPr lang="ar-SA" sz="2800" dirty="0" smtClean="0">
                <a:cs typeface="PT Bold Heading" pitchFamily="2" charset="-78"/>
              </a:rPr>
              <a:t>مزوداً بزوائد </a:t>
            </a:r>
            <a:r>
              <a:rPr lang="ar-SA" sz="2800" dirty="0">
                <a:cs typeface="PT Bold Heading" pitchFamily="2" charset="-78"/>
              </a:rPr>
              <a:t>امتصاص لتقلیل مقدار القوة </a:t>
            </a:r>
            <a:r>
              <a:rPr lang="ar-SA" sz="2800" dirty="0" smtClean="0">
                <a:cs typeface="PT Bold Heading" pitchFamily="2" charset="-78"/>
              </a:rPr>
              <a:t>من خلال </a:t>
            </a:r>
            <a:r>
              <a:rPr lang="ar-SA" sz="2800" dirty="0">
                <a:cs typeface="PT Bold Heading" pitchFamily="2" charset="-78"/>
              </a:rPr>
              <a:t>زیادة زمن </a:t>
            </a:r>
            <a:r>
              <a:rPr lang="ar-SA" sz="2800" dirty="0" smtClean="0">
                <a:cs typeface="PT Bold Heading" pitchFamily="2" charset="-78"/>
              </a:rPr>
              <a:t>تأثيرھا ..</a:t>
            </a:r>
            <a:endParaRPr lang="ar-SA" sz="2800" dirty="0">
              <a:cs typeface="PT Bold Heading" pitchFamily="2" charset="-78"/>
            </a:endParaRPr>
          </a:p>
        </p:txBody>
      </p:sp>
      <p:pic>
        <p:nvPicPr>
          <p:cNvPr id="29701" name="Picture 5" descr="http://pms.panet.co.il/online/images/articles/2008/09/14-09-08/2_36.jpg"/>
          <p:cNvPicPr>
            <a:picLocks noChangeAspect="1" noChangeArrowheads="1"/>
          </p:cNvPicPr>
          <p:nvPr/>
        </p:nvPicPr>
        <p:blipFill>
          <a:blip r:embed="rId3">
            <a:clrChange>
              <a:clrFrom>
                <a:srgbClr val="FCFCFC"/>
              </a:clrFrom>
              <a:clrTo>
                <a:srgbClr val="FCFCFC">
                  <a:alpha val="0"/>
                </a:srgbClr>
              </a:clrTo>
            </a:clrChange>
          </a:blip>
          <a:srcRect/>
          <a:stretch>
            <a:fillRect/>
          </a:stretch>
        </p:blipFill>
        <p:spPr bwMode="auto">
          <a:xfrm>
            <a:off x="2214546" y="4357694"/>
            <a:ext cx="3357554" cy="215601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1000"/>
                                        <p:tgtEl>
                                          <p:spTgt spid="28674"/>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diamond(in)">
                                      <p:cBhvr>
                                        <p:cTn id="11" dur="1000"/>
                                        <p:tgtEl>
                                          <p:spTgt spid="2970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blinds(horizontal)">
                                      <p:cBhvr>
                                        <p:cTn id="15"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500166" y="642918"/>
            <a:ext cx="3757602" cy="1214446"/>
          </a:xfrm>
        </p:spPr>
        <p:txBody>
          <a:bodyPr>
            <a:noAutofit/>
          </a:bodyPr>
          <a:lstStyle/>
          <a:p>
            <a:r>
              <a:rPr lang="ar-SA" sz="6000" dirty="0" smtClean="0">
                <a:solidFill>
                  <a:schemeClr val="tx2"/>
                </a:solidFill>
                <a:cs typeface="PT Bold Heading" pitchFamily="2" charset="-78"/>
              </a:rPr>
              <a:t>حفظ الزخم</a:t>
            </a:r>
            <a:endParaRPr lang="en-US" sz="6000" dirty="0" smtClean="0">
              <a:solidFill>
                <a:schemeClr val="tx2"/>
              </a:solidFill>
              <a:cs typeface="PT Bold Heading" pitchFamily="2" charset="-78"/>
            </a:endParaRPr>
          </a:p>
        </p:txBody>
      </p:sp>
      <p:pic>
        <p:nvPicPr>
          <p:cNvPr id="3075" name="Picture 6" descr="j0115390"/>
          <p:cNvPicPr>
            <a:picLocks noChangeAspect="1" noChangeArrowheads="1"/>
          </p:cNvPicPr>
          <p:nvPr/>
        </p:nvPicPr>
        <p:blipFill>
          <a:blip r:embed="rId2"/>
          <a:srcRect/>
          <a:stretch>
            <a:fillRect/>
          </a:stretch>
        </p:blipFill>
        <p:spPr bwMode="auto">
          <a:xfrm>
            <a:off x="357158" y="3071810"/>
            <a:ext cx="8429684" cy="3429021"/>
          </a:xfrm>
          <a:prstGeom prst="rect">
            <a:avLst/>
          </a:prstGeom>
          <a:noFill/>
          <a:ln w="9525">
            <a:noFill/>
            <a:miter lim="800000"/>
            <a:headEnd/>
            <a:tailEnd/>
          </a:ln>
        </p:spPr>
      </p:pic>
      <p:pic>
        <p:nvPicPr>
          <p:cNvPr id="3076" name="Picture 7" descr="METEOR"/>
          <p:cNvPicPr>
            <a:picLocks noChangeAspect="1" noChangeArrowheads="1"/>
          </p:cNvPicPr>
          <p:nvPr/>
        </p:nvPicPr>
        <p:blipFill>
          <a:blip r:embed="rId3"/>
          <a:srcRect/>
          <a:stretch>
            <a:fillRect/>
          </a:stretch>
        </p:blipFill>
        <p:spPr bwMode="auto">
          <a:xfrm>
            <a:off x="7164388" y="549275"/>
            <a:ext cx="887412" cy="990600"/>
          </a:xfrm>
          <a:prstGeom prst="rect">
            <a:avLst/>
          </a:prstGeom>
          <a:noFill/>
          <a:ln w="9525">
            <a:noFill/>
            <a:miter lim="800000"/>
            <a:headEnd/>
            <a:tailEnd/>
          </a:ln>
        </p:spPr>
      </p:pic>
      <p:pic>
        <p:nvPicPr>
          <p:cNvPr id="3077" name="Picture 9" descr="EARTH"/>
          <p:cNvPicPr>
            <a:picLocks noChangeAspect="1" noChangeArrowheads="1"/>
          </p:cNvPicPr>
          <p:nvPr/>
        </p:nvPicPr>
        <p:blipFill>
          <a:blip r:embed="rId4"/>
          <a:srcRect/>
          <a:stretch>
            <a:fillRect/>
          </a:stretch>
        </p:blipFill>
        <p:spPr bwMode="auto">
          <a:xfrm>
            <a:off x="6300788" y="1412875"/>
            <a:ext cx="1149350" cy="114935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blinds(horizontal)">
                                      <p:cBhvr>
                                        <p:cTn id="7" dur="500"/>
                                        <p:tgtEl>
                                          <p:spTgt spid="3074">
                                            <p:txEl>
                                              <p:pRg st="0" end="0"/>
                                            </p:txEl>
                                          </p:spTgt>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1+#ppt_w/2"/>
                                          </p:val>
                                        </p:tav>
                                        <p:tav tm="100000">
                                          <p:val>
                                            <p:strVal val="#ppt_x"/>
                                          </p:val>
                                        </p:tav>
                                      </p:tavLst>
                                    </p:anim>
                                    <p:anim calcmode="lin" valueType="num">
                                      <p:cBhvr additive="base">
                                        <p:cTn id="12" dur="500" fill="hold"/>
                                        <p:tgtEl>
                                          <p:spTgt spid="307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checkerboard(across)">
                                      <p:cBhvr>
                                        <p:cTn id="16"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9154" name="Picture 2" descr="http://www.m5zn.com/uploads2/2012/3/7/photo/0307122203446ah3kq3zniuw6p7nvcm04o26.bmp"/>
          <p:cNvPicPr>
            <a:picLocks noChangeAspect="1" noChangeArrowheads="1"/>
          </p:cNvPicPr>
          <p:nvPr/>
        </p:nvPicPr>
        <p:blipFill>
          <a:blip r:embed="rId3"/>
          <a:srcRect/>
          <a:stretch>
            <a:fillRect/>
          </a:stretch>
        </p:blipFill>
        <p:spPr bwMode="auto">
          <a:xfrm>
            <a:off x="3143240" y="1900226"/>
            <a:ext cx="3395660" cy="1137633"/>
          </a:xfrm>
          <a:prstGeom prst="rect">
            <a:avLst/>
          </a:prstGeom>
          <a:noFill/>
          <a:ln>
            <a:solidFill>
              <a:schemeClr val="accent1"/>
            </a:solidFill>
          </a:ln>
        </p:spPr>
      </p:pic>
      <p:sp>
        <p:nvSpPr>
          <p:cNvPr id="3" name="مربع نص 2"/>
          <p:cNvSpPr txBox="1"/>
          <p:nvPr/>
        </p:nvSpPr>
        <p:spPr>
          <a:xfrm>
            <a:off x="714348" y="814370"/>
            <a:ext cx="7715304" cy="1000274"/>
          </a:xfrm>
          <a:prstGeom prst="rect">
            <a:avLst/>
          </a:prstGeom>
          <a:noFill/>
        </p:spPr>
        <p:txBody>
          <a:bodyPr wrap="square" rtlCol="1">
            <a:spAutoFit/>
          </a:bodyPr>
          <a:lstStyle/>
          <a:p>
            <a:pPr algn="justLow"/>
            <a:r>
              <a:rPr lang="ar-SA" sz="2800" dirty="0" smtClean="0">
                <a:ln>
                  <a:solidFill>
                    <a:schemeClr val="tx1"/>
                  </a:solidFill>
                </a:ln>
                <a:solidFill>
                  <a:srgbClr val="92D050"/>
                </a:solidFill>
                <a:cs typeface="PT Bold Heading" pitchFamily="2" charset="-78"/>
              </a:rPr>
              <a:t>أنواع التصادمات :</a:t>
            </a:r>
          </a:p>
          <a:p>
            <a:pPr algn="justLow"/>
            <a:r>
              <a:rPr lang="ar-SA" sz="1100" dirty="0" smtClean="0">
                <a:cs typeface="PT Bold Heading" pitchFamily="2" charset="-78"/>
              </a:rPr>
              <a:t/>
            </a:r>
            <a:br>
              <a:rPr lang="ar-SA" sz="1100" dirty="0" smtClean="0">
                <a:cs typeface="PT Bold Heading" pitchFamily="2" charset="-78"/>
              </a:rPr>
            </a:br>
            <a:r>
              <a:rPr lang="ar-SA" sz="2000" dirty="0" smtClean="0">
                <a:cs typeface="PT Bold Heading" pitchFamily="2" charset="-78"/>
              </a:rPr>
              <a:t>1- اصطدام جسم متحرك ذو كتلة صغيرة بجسم ساكن ذو كتلة كبيرة  .</a:t>
            </a:r>
            <a:endParaRPr lang="ar-SA" sz="2000" dirty="0">
              <a:cs typeface="PT Bold Heading" pitchFamily="2" charset="-78"/>
            </a:endParaRPr>
          </a:p>
        </p:txBody>
      </p:sp>
      <p:sp>
        <p:nvSpPr>
          <p:cNvPr id="4" name="مستطيل 3"/>
          <p:cNvSpPr/>
          <p:nvPr/>
        </p:nvSpPr>
        <p:spPr>
          <a:xfrm>
            <a:off x="3000364" y="124074"/>
            <a:ext cx="3385863" cy="769441"/>
          </a:xfrm>
          <a:prstGeom prst="rect">
            <a:avLst/>
          </a:prstGeom>
        </p:spPr>
        <p:txBody>
          <a:bodyPr wrap="none">
            <a:spAutoFit/>
          </a:bodyPr>
          <a:lstStyle/>
          <a:p>
            <a:pPr algn="justLow"/>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التصادمـــــات </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5" name="مربع نص 4"/>
          <p:cNvSpPr txBox="1"/>
          <p:nvPr/>
        </p:nvSpPr>
        <p:spPr>
          <a:xfrm>
            <a:off x="642910" y="3214686"/>
            <a:ext cx="7786742" cy="707886"/>
          </a:xfrm>
          <a:prstGeom prst="rect">
            <a:avLst/>
          </a:prstGeom>
          <a:noFill/>
        </p:spPr>
        <p:txBody>
          <a:bodyPr wrap="square" rtlCol="1">
            <a:spAutoFit/>
          </a:bodyPr>
          <a:lstStyle/>
          <a:p>
            <a:pPr algn="justLow"/>
            <a:r>
              <a:rPr lang="ar-SA" sz="2000" dirty="0" smtClean="0">
                <a:cs typeface="PT Bold Heading" pitchFamily="2" charset="-78"/>
              </a:rPr>
              <a:t>(</a:t>
            </a:r>
            <a:r>
              <a:rPr lang="ar-SA" sz="2000" dirty="0" smtClean="0">
                <a:solidFill>
                  <a:srgbClr val="FF0000"/>
                </a:solidFill>
                <a:cs typeface="PT Bold Heading" pitchFamily="2" charset="-78"/>
              </a:rPr>
              <a:t> ملاحظة : </a:t>
            </a:r>
            <a:r>
              <a:rPr lang="ar-SA" sz="2000" dirty="0" smtClean="0">
                <a:solidFill>
                  <a:schemeClr val="accent1">
                    <a:lumMod val="75000"/>
                  </a:schemeClr>
                </a:solidFill>
                <a:cs typeface="PT Bold Heading" pitchFamily="2" charset="-78"/>
              </a:rPr>
              <a:t>السهم الأسود يعبر عن مقدار السرعة واتجاه الحركة قبل التصادم والسهم الأحمر يعبر عن مقدار السرعة واتجاه الحركة بعد التصادم )</a:t>
            </a:r>
            <a:endParaRPr lang="ar-SA" sz="2000" dirty="0">
              <a:solidFill>
                <a:schemeClr val="accent1">
                  <a:lumMod val="75000"/>
                </a:schemeClr>
              </a:solidFill>
              <a:cs typeface="PT Bold Heading" pitchFamily="2" charset="-78"/>
            </a:endParaRPr>
          </a:p>
        </p:txBody>
      </p:sp>
      <p:sp>
        <p:nvSpPr>
          <p:cNvPr id="6" name="مربع نص 5"/>
          <p:cNvSpPr txBox="1"/>
          <p:nvPr/>
        </p:nvSpPr>
        <p:spPr>
          <a:xfrm>
            <a:off x="1000100" y="4071942"/>
            <a:ext cx="7358114" cy="400110"/>
          </a:xfrm>
          <a:prstGeom prst="rect">
            <a:avLst/>
          </a:prstGeom>
          <a:noFill/>
        </p:spPr>
        <p:txBody>
          <a:bodyPr wrap="square" rtlCol="1">
            <a:spAutoFit/>
          </a:bodyPr>
          <a:lstStyle/>
          <a:p>
            <a:pPr algn="justLow"/>
            <a:r>
              <a:rPr lang="ar-SA" sz="2000" dirty="0" smtClean="0">
                <a:cs typeface="PT Bold Heading" pitchFamily="2" charset="-78"/>
              </a:rPr>
              <a:t>2- اصطدام جسمان لهما نفس الكتلة ومتحركان بنفس المقدار من السرعة .</a:t>
            </a:r>
            <a:endParaRPr lang="ar-SA" sz="2000" dirty="0">
              <a:cs typeface="PT Bold Heading" pitchFamily="2" charset="-78"/>
            </a:endParaRPr>
          </a:p>
        </p:txBody>
      </p:sp>
      <p:pic>
        <p:nvPicPr>
          <p:cNvPr id="49155" name="Picture 3" descr="مبدأحفظ كمية الحركة الزخم"/>
          <p:cNvPicPr>
            <a:picLocks noChangeAspect="1" noChangeArrowheads="1"/>
          </p:cNvPicPr>
          <p:nvPr/>
        </p:nvPicPr>
        <p:blipFill>
          <a:blip r:embed="rId4"/>
          <a:srcRect/>
          <a:stretch>
            <a:fillRect/>
          </a:stretch>
        </p:blipFill>
        <p:spPr bwMode="auto">
          <a:xfrm>
            <a:off x="3100378" y="4514858"/>
            <a:ext cx="3429024" cy="1189890"/>
          </a:xfrm>
          <a:prstGeom prst="rect">
            <a:avLst/>
          </a:prstGeom>
          <a:noFill/>
          <a:ln w="9525">
            <a:solidFill>
              <a:schemeClr val="accent1"/>
            </a:solidFill>
            <a:miter lim="800000"/>
            <a:headEnd/>
            <a:tailEnd/>
          </a:ln>
        </p:spPr>
      </p:pic>
      <p:sp>
        <p:nvSpPr>
          <p:cNvPr id="8" name="مستطيل 7"/>
          <p:cNvSpPr/>
          <p:nvPr/>
        </p:nvSpPr>
        <p:spPr>
          <a:xfrm>
            <a:off x="685772" y="5772168"/>
            <a:ext cx="7786710" cy="707886"/>
          </a:xfrm>
          <a:prstGeom prst="rect">
            <a:avLst/>
          </a:prstGeom>
        </p:spPr>
        <p:txBody>
          <a:bodyPr wrap="square">
            <a:spAutoFit/>
          </a:bodyPr>
          <a:lstStyle/>
          <a:p>
            <a:pPr algn="justLow"/>
            <a:r>
              <a:rPr lang="ar-SA" sz="2000" dirty="0" smtClean="0">
                <a:cs typeface="PT Bold Heading" pitchFamily="2" charset="-78"/>
              </a:rPr>
              <a:t>( </a:t>
            </a:r>
            <a:r>
              <a:rPr lang="ar-SA" sz="2000" dirty="0" smtClean="0">
                <a:solidFill>
                  <a:srgbClr val="FF0000"/>
                </a:solidFill>
                <a:cs typeface="PT Bold Heading" pitchFamily="2" charset="-78"/>
              </a:rPr>
              <a:t>ملاحظة : </a:t>
            </a:r>
            <a:r>
              <a:rPr lang="ar-SA" sz="2000" dirty="0" smtClean="0">
                <a:solidFill>
                  <a:schemeClr val="accent1">
                    <a:lumMod val="75000"/>
                  </a:schemeClr>
                </a:solidFill>
                <a:cs typeface="PT Bold Heading" pitchFamily="2" charset="-78"/>
              </a:rPr>
              <a:t>السهم الأسود يعبر عن مقدار السرعة واتجاه الحركة قبل التصادم والسهم الأحمر يعبر عن مقدار السرعة واتجاه الحركة بعد التصادم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7" presetClass="entr" presetSubtype="4"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0" fill="hold"/>
                                        <p:tgtEl>
                                          <p:spTgt spid="3"/>
                                        </p:tgtEl>
                                        <p:attrNameLst>
                                          <p:attrName>ppt_x</p:attrName>
                                        </p:attrNameLst>
                                      </p:cBhvr>
                                      <p:tavLst>
                                        <p:tav tm="0">
                                          <p:val>
                                            <p:strVal val="#ppt_x"/>
                                          </p:val>
                                        </p:tav>
                                        <p:tav tm="100000">
                                          <p:val>
                                            <p:strVal val="#ppt_x"/>
                                          </p:val>
                                        </p:tav>
                                      </p:tavLst>
                                    </p:anim>
                                    <p:anim calcmode="lin" valueType="num">
                                      <p:cBhvr additive="base">
                                        <p:cTn id="15" dur="50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4500"/>
                            </p:stCondLst>
                            <p:childTnLst>
                              <p:par>
                                <p:cTn id="17" presetID="30" presetClass="entr" presetSubtype="0" fill="hold" nodeType="afterEffect">
                                  <p:stCondLst>
                                    <p:cond delay="0"/>
                                  </p:stCondLst>
                                  <p:childTnLst>
                                    <p:set>
                                      <p:cBhvr>
                                        <p:cTn id="18" dur="1" fill="hold">
                                          <p:stCondLst>
                                            <p:cond delay="0"/>
                                          </p:stCondLst>
                                        </p:cTn>
                                        <p:tgtEl>
                                          <p:spTgt spid="49154"/>
                                        </p:tgtEl>
                                        <p:attrNameLst>
                                          <p:attrName>style.visibility</p:attrName>
                                        </p:attrNameLst>
                                      </p:cBhvr>
                                      <p:to>
                                        <p:strVal val="visible"/>
                                      </p:to>
                                    </p:set>
                                    <p:animEffect transition="in" filter="fade">
                                      <p:cBhvr>
                                        <p:cTn id="19" dur="800" decel="100000"/>
                                        <p:tgtEl>
                                          <p:spTgt spid="49154"/>
                                        </p:tgtEl>
                                      </p:cBhvr>
                                    </p:animEffect>
                                    <p:anim calcmode="lin" valueType="num">
                                      <p:cBhvr>
                                        <p:cTn id="20" dur="800" decel="100000" fill="hold"/>
                                        <p:tgtEl>
                                          <p:spTgt spid="49154"/>
                                        </p:tgtEl>
                                        <p:attrNameLst>
                                          <p:attrName>style.rotation</p:attrName>
                                        </p:attrNameLst>
                                      </p:cBhvr>
                                      <p:tavLst>
                                        <p:tav tm="0">
                                          <p:val>
                                            <p:fltVal val="-90"/>
                                          </p:val>
                                        </p:tav>
                                        <p:tav tm="100000">
                                          <p:val>
                                            <p:fltVal val="0"/>
                                          </p:val>
                                        </p:tav>
                                      </p:tavLst>
                                    </p:anim>
                                    <p:anim calcmode="lin" valueType="num">
                                      <p:cBhvr>
                                        <p:cTn id="21" dur="800" decel="100000" fill="hold"/>
                                        <p:tgtEl>
                                          <p:spTgt spid="49154"/>
                                        </p:tgtEl>
                                        <p:attrNameLst>
                                          <p:attrName>ppt_x</p:attrName>
                                        </p:attrNameLst>
                                      </p:cBhvr>
                                      <p:tavLst>
                                        <p:tav tm="0">
                                          <p:val>
                                            <p:strVal val="#ppt_x+0.4"/>
                                          </p:val>
                                        </p:tav>
                                        <p:tav tm="100000">
                                          <p:val>
                                            <p:strVal val="#ppt_x-0.05"/>
                                          </p:val>
                                        </p:tav>
                                      </p:tavLst>
                                    </p:anim>
                                    <p:anim calcmode="lin" valueType="num">
                                      <p:cBhvr>
                                        <p:cTn id="22" dur="800" decel="100000" fill="hold"/>
                                        <p:tgtEl>
                                          <p:spTgt spid="4915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915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9154"/>
                                        </p:tgtEl>
                                        <p:attrNameLst>
                                          <p:attrName>ppt_y</p:attrName>
                                        </p:attrNameLst>
                                      </p:cBhvr>
                                      <p:tavLst>
                                        <p:tav tm="0">
                                          <p:val>
                                            <p:strVal val="#ppt_y+0.1"/>
                                          </p:val>
                                        </p:tav>
                                        <p:tav tm="100000">
                                          <p:val>
                                            <p:strVal val="#ppt_y"/>
                                          </p:val>
                                        </p:tav>
                                      </p:tavLst>
                                    </p:anim>
                                  </p:childTnLst>
                                </p:cTn>
                              </p:par>
                            </p:childTnLst>
                          </p:cTn>
                        </p:par>
                        <p:par>
                          <p:cTn id="25" fill="hold">
                            <p:stCondLst>
                              <p:cond delay="15500"/>
                            </p:stCondLst>
                            <p:childTnLst>
                              <p:par>
                                <p:cTn id="26" presetID="53" presetClass="entr" presetSubtype="0" fill="hold" grpId="0" nodeType="afterEffect">
                                  <p:stCondLst>
                                    <p:cond delay="0"/>
                                  </p:stCondLst>
                                  <p:iterate type="wd">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17150"/>
                            </p:stCondLst>
                            <p:childTnLst>
                              <p:par>
                                <p:cTn id="32" presetID="22" presetClass="entr" presetSubtype="2" fill="hold" grpId="0" nodeType="afterEffect">
                                  <p:stCondLst>
                                    <p:cond delay="200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par>
                          <p:cTn id="35" fill="hold">
                            <p:stCondLst>
                              <p:cond delay="19650"/>
                            </p:stCondLst>
                            <p:childTnLst>
                              <p:par>
                                <p:cTn id="36" presetID="30" presetClass="entr" presetSubtype="0" fill="hold" nodeType="afterEffect">
                                  <p:stCondLst>
                                    <p:cond delay="0"/>
                                  </p:stCondLst>
                                  <p:childTnLst>
                                    <p:set>
                                      <p:cBhvr>
                                        <p:cTn id="37" dur="1" fill="hold">
                                          <p:stCondLst>
                                            <p:cond delay="0"/>
                                          </p:stCondLst>
                                        </p:cTn>
                                        <p:tgtEl>
                                          <p:spTgt spid="49155"/>
                                        </p:tgtEl>
                                        <p:attrNameLst>
                                          <p:attrName>style.visibility</p:attrName>
                                        </p:attrNameLst>
                                      </p:cBhvr>
                                      <p:to>
                                        <p:strVal val="visible"/>
                                      </p:to>
                                    </p:set>
                                    <p:animEffect transition="in" filter="fade">
                                      <p:cBhvr>
                                        <p:cTn id="38" dur="800" decel="100000"/>
                                        <p:tgtEl>
                                          <p:spTgt spid="49155"/>
                                        </p:tgtEl>
                                      </p:cBhvr>
                                    </p:animEffect>
                                    <p:anim calcmode="lin" valueType="num">
                                      <p:cBhvr>
                                        <p:cTn id="39" dur="800" decel="100000" fill="hold"/>
                                        <p:tgtEl>
                                          <p:spTgt spid="49155"/>
                                        </p:tgtEl>
                                        <p:attrNameLst>
                                          <p:attrName>style.rotation</p:attrName>
                                        </p:attrNameLst>
                                      </p:cBhvr>
                                      <p:tavLst>
                                        <p:tav tm="0">
                                          <p:val>
                                            <p:fltVal val="-90"/>
                                          </p:val>
                                        </p:tav>
                                        <p:tav tm="100000">
                                          <p:val>
                                            <p:fltVal val="0"/>
                                          </p:val>
                                        </p:tav>
                                      </p:tavLst>
                                    </p:anim>
                                    <p:anim calcmode="lin" valueType="num">
                                      <p:cBhvr>
                                        <p:cTn id="40" dur="800" decel="100000" fill="hold"/>
                                        <p:tgtEl>
                                          <p:spTgt spid="49155"/>
                                        </p:tgtEl>
                                        <p:attrNameLst>
                                          <p:attrName>ppt_x</p:attrName>
                                        </p:attrNameLst>
                                      </p:cBhvr>
                                      <p:tavLst>
                                        <p:tav tm="0">
                                          <p:val>
                                            <p:strVal val="#ppt_x+0.4"/>
                                          </p:val>
                                        </p:tav>
                                        <p:tav tm="100000">
                                          <p:val>
                                            <p:strVal val="#ppt_x-0.05"/>
                                          </p:val>
                                        </p:tav>
                                      </p:tavLst>
                                    </p:anim>
                                    <p:anim calcmode="lin" valueType="num">
                                      <p:cBhvr>
                                        <p:cTn id="41" dur="800" decel="100000" fill="hold"/>
                                        <p:tgtEl>
                                          <p:spTgt spid="49155"/>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49155"/>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49155"/>
                                        </p:tgtEl>
                                        <p:attrNameLst>
                                          <p:attrName>ppt_y</p:attrName>
                                        </p:attrNameLst>
                                      </p:cBhvr>
                                      <p:tavLst>
                                        <p:tav tm="0">
                                          <p:val>
                                            <p:strVal val="#ppt_y+0.1"/>
                                          </p:val>
                                        </p:tav>
                                        <p:tav tm="100000">
                                          <p:val>
                                            <p:strVal val="#ppt_y"/>
                                          </p:val>
                                        </p:tav>
                                      </p:tavLst>
                                    </p:anim>
                                  </p:childTnLst>
                                </p:cTn>
                              </p:par>
                            </p:childTnLst>
                          </p:cTn>
                        </p:par>
                        <p:par>
                          <p:cTn id="44" fill="hold">
                            <p:stCondLst>
                              <p:cond delay="20650"/>
                            </p:stCondLst>
                            <p:childTnLst>
                              <p:par>
                                <p:cTn id="45" presetID="53" presetClass="entr" presetSubtype="0" fill="hold" grpId="0" nodeType="after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428728" y="214290"/>
            <a:ext cx="7072362" cy="400110"/>
          </a:xfrm>
          <a:prstGeom prst="rect">
            <a:avLst/>
          </a:prstGeom>
        </p:spPr>
        <p:txBody>
          <a:bodyPr wrap="square">
            <a:spAutoFit/>
          </a:bodyPr>
          <a:lstStyle/>
          <a:p>
            <a:r>
              <a:rPr lang="ar-SA" sz="2000" dirty="0" smtClean="0">
                <a:cs typeface="PT Bold Heading" pitchFamily="2" charset="-78"/>
              </a:rPr>
              <a:t>3- اصطدام جسم متحرك ذو كتلة كبيرة بجسم ساكن ذو كتلة صغيرة  .</a:t>
            </a:r>
            <a:endParaRPr lang="ar-SA" sz="2000" dirty="0">
              <a:cs typeface="PT Bold Heading" pitchFamily="2" charset="-78"/>
            </a:endParaRPr>
          </a:p>
        </p:txBody>
      </p:sp>
      <p:pic>
        <p:nvPicPr>
          <p:cNvPr id="50178" name="Picture 2" descr="مبدأحفظ كمية الحركة الزخم"/>
          <p:cNvPicPr>
            <a:picLocks noChangeAspect="1" noChangeArrowheads="1"/>
          </p:cNvPicPr>
          <p:nvPr/>
        </p:nvPicPr>
        <p:blipFill>
          <a:blip r:embed="rId3"/>
          <a:srcRect/>
          <a:stretch>
            <a:fillRect/>
          </a:stretch>
        </p:blipFill>
        <p:spPr bwMode="auto">
          <a:xfrm>
            <a:off x="3500430" y="714356"/>
            <a:ext cx="3286148" cy="1071570"/>
          </a:xfrm>
          <a:prstGeom prst="rect">
            <a:avLst/>
          </a:prstGeom>
          <a:noFill/>
          <a:ln w="9525">
            <a:solidFill>
              <a:schemeClr val="accent1"/>
            </a:solidFill>
            <a:miter lim="800000"/>
            <a:headEnd/>
            <a:tailEnd/>
          </a:ln>
        </p:spPr>
      </p:pic>
      <p:sp>
        <p:nvSpPr>
          <p:cNvPr id="4" name="مستطيل 3"/>
          <p:cNvSpPr/>
          <p:nvPr/>
        </p:nvSpPr>
        <p:spPr>
          <a:xfrm>
            <a:off x="357158" y="1857364"/>
            <a:ext cx="8501090" cy="707886"/>
          </a:xfrm>
          <a:prstGeom prst="rect">
            <a:avLst/>
          </a:prstGeom>
        </p:spPr>
        <p:txBody>
          <a:bodyPr wrap="square">
            <a:spAutoFit/>
          </a:bodyPr>
          <a:lstStyle/>
          <a:p>
            <a:pPr algn="justLow"/>
            <a:r>
              <a:rPr lang="ar-SA" sz="2000" dirty="0" smtClean="0">
                <a:cs typeface="PT Bold Heading" pitchFamily="2" charset="-78"/>
              </a:rPr>
              <a:t>( </a:t>
            </a:r>
            <a:r>
              <a:rPr lang="ar-SA" sz="2000" u="sng" dirty="0" smtClean="0">
                <a:solidFill>
                  <a:srgbClr val="FF0000"/>
                </a:solidFill>
                <a:cs typeface="PT Bold Heading" pitchFamily="2" charset="-78"/>
              </a:rPr>
              <a:t>ملاحظة</a:t>
            </a:r>
            <a:r>
              <a:rPr lang="ar-SA" sz="2000" dirty="0" smtClean="0">
                <a:solidFill>
                  <a:srgbClr val="FF0000"/>
                </a:solidFill>
                <a:cs typeface="PT Bold Heading" pitchFamily="2" charset="-78"/>
              </a:rPr>
              <a:t> : </a:t>
            </a:r>
            <a:r>
              <a:rPr lang="ar-SA" sz="2000" dirty="0" smtClean="0">
                <a:solidFill>
                  <a:schemeClr val="accent1">
                    <a:lumMod val="75000"/>
                  </a:schemeClr>
                </a:solidFill>
                <a:cs typeface="PT Bold Heading" pitchFamily="2" charset="-78"/>
              </a:rPr>
              <a:t>السهم الأسود يعبر عن مقدار السرعة واتجاه الحركة قبل التصادم والسهم الأحمر يعبر عن مقدار السرعة واتجاه الحركة بعد التصادم </a:t>
            </a:r>
            <a:r>
              <a:rPr lang="ar-SA" sz="2000" dirty="0" smtClean="0">
                <a:cs typeface="PT Bold Heading" pitchFamily="2" charset="-78"/>
              </a:rPr>
              <a:t>)</a:t>
            </a:r>
            <a:endParaRPr lang="ar-SA" sz="2000" dirty="0">
              <a:cs typeface="PT Bold Heading" pitchFamily="2" charset="-78"/>
            </a:endParaRPr>
          </a:p>
        </p:txBody>
      </p:sp>
      <p:pic>
        <p:nvPicPr>
          <p:cNvPr id="50179" name="Picture 3" descr="مبدأحفظ كمية الحركة الزخم"/>
          <p:cNvPicPr>
            <a:picLocks noChangeAspect="1" noChangeArrowheads="1"/>
          </p:cNvPicPr>
          <p:nvPr/>
        </p:nvPicPr>
        <p:blipFill>
          <a:blip r:embed="rId4"/>
          <a:srcRect/>
          <a:stretch>
            <a:fillRect/>
          </a:stretch>
        </p:blipFill>
        <p:spPr bwMode="auto">
          <a:xfrm>
            <a:off x="642910" y="3214686"/>
            <a:ext cx="7858180" cy="3429024"/>
          </a:xfrm>
          <a:prstGeom prst="rect">
            <a:avLst/>
          </a:prstGeom>
          <a:noFill/>
          <a:ln w="9525">
            <a:noFill/>
            <a:miter lim="800000"/>
            <a:headEnd/>
            <a:tailEnd/>
          </a:ln>
        </p:spPr>
      </p:pic>
      <p:sp>
        <p:nvSpPr>
          <p:cNvPr id="6" name="مستطيل 5"/>
          <p:cNvSpPr/>
          <p:nvPr/>
        </p:nvSpPr>
        <p:spPr>
          <a:xfrm>
            <a:off x="1928794" y="2714620"/>
            <a:ext cx="6858000" cy="400110"/>
          </a:xfrm>
          <a:prstGeom prst="rect">
            <a:avLst/>
          </a:prstGeom>
        </p:spPr>
        <p:txBody>
          <a:bodyPr wrap="square">
            <a:spAutoFit/>
          </a:bodyPr>
          <a:lstStyle/>
          <a:p>
            <a:r>
              <a:rPr lang="ar-SA" sz="2000" dirty="0" smtClean="0">
                <a:ln>
                  <a:solidFill>
                    <a:schemeClr val="tx1"/>
                  </a:solidFill>
                </a:ln>
                <a:solidFill>
                  <a:srgbClr val="FFFF00"/>
                </a:solidFill>
                <a:cs typeface="PT Bold Heading" pitchFamily="2" charset="-78"/>
              </a:rPr>
              <a:t>ويمكن تلخيص حالات التصادمات السابقة كما في الجدول التالي :</a:t>
            </a:r>
            <a:endParaRPr lang="ar-SA" sz="2000" dirty="0">
              <a:ln>
                <a:solidFill>
                  <a:schemeClr val="tx1"/>
                </a:solidFill>
              </a:ln>
              <a:solidFill>
                <a:srgbClr val="FFFF00"/>
              </a:solidFill>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55" presetClass="entr" presetSubtype="0" fill="hold" nodeType="afterEffect">
                                  <p:stCondLst>
                                    <p:cond delay="0"/>
                                  </p:stCondLst>
                                  <p:childTnLst>
                                    <p:set>
                                      <p:cBhvr>
                                        <p:cTn id="14" dur="1" fill="hold">
                                          <p:stCondLst>
                                            <p:cond delay="0"/>
                                          </p:stCondLst>
                                        </p:cTn>
                                        <p:tgtEl>
                                          <p:spTgt spid="50178"/>
                                        </p:tgtEl>
                                        <p:attrNameLst>
                                          <p:attrName>style.visibility</p:attrName>
                                        </p:attrNameLst>
                                      </p:cBhvr>
                                      <p:to>
                                        <p:strVal val="visible"/>
                                      </p:to>
                                    </p:set>
                                    <p:anim calcmode="lin" valueType="num">
                                      <p:cBhvr>
                                        <p:cTn id="15" dur="1000" fill="hold"/>
                                        <p:tgtEl>
                                          <p:spTgt spid="50178"/>
                                        </p:tgtEl>
                                        <p:attrNameLst>
                                          <p:attrName>ppt_w</p:attrName>
                                        </p:attrNameLst>
                                      </p:cBhvr>
                                      <p:tavLst>
                                        <p:tav tm="0">
                                          <p:val>
                                            <p:strVal val="#ppt_w*0.70"/>
                                          </p:val>
                                        </p:tav>
                                        <p:tav tm="100000">
                                          <p:val>
                                            <p:strVal val="#ppt_w"/>
                                          </p:val>
                                        </p:tav>
                                      </p:tavLst>
                                    </p:anim>
                                    <p:anim calcmode="lin" valueType="num">
                                      <p:cBhvr>
                                        <p:cTn id="16" dur="1000" fill="hold"/>
                                        <p:tgtEl>
                                          <p:spTgt spid="50178"/>
                                        </p:tgtEl>
                                        <p:attrNameLst>
                                          <p:attrName>ppt_h</p:attrName>
                                        </p:attrNameLst>
                                      </p:cBhvr>
                                      <p:tavLst>
                                        <p:tav tm="0">
                                          <p:val>
                                            <p:strVal val="#ppt_h"/>
                                          </p:val>
                                        </p:tav>
                                        <p:tav tm="100000">
                                          <p:val>
                                            <p:strVal val="#ppt_h"/>
                                          </p:val>
                                        </p:tav>
                                      </p:tavLst>
                                    </p:anim>
                                    <p:animEffect transition="in" filter="fade">
                                      <p:cBhvr>
                                        <p:cTn id="17" dur="1000"/>
                                        <p:tgtEl>
                                          <p:spTgt spid="50178"/>
                                        </p:tgtEl>
                                      </p:cBhvr>
                                    </p:animEffect>
                                  </p:childTnLst>
                                </p:cTn>
                              </p:par>
                            </p:childTnLst>
                          </p:cTn>
                        </p:par>
                        <p:par>
                          <p:cTn id="18" fill="hold">
                            <p:stCondLst>
                              <p:cond delay="2100"/>
                            </p:stCondLst>
                            <p:childTnLst>
                              <p:par>
                                <p:cTn id="19" presetID="53" presetClass="entr" presetSubtype="0" fill="hold" grpId="0" nodeType="after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3750"/>
                            </p:stCondLst>
                            <p:childTnLst>
                              <p:par>
                                <p:cTn id="25" presetID="30" presetClass="entr" presetSubtype="0" fill="hold" grpId="0" nodeType="afterEffect">
                                  <p:stCondLst>
                                    <p:cond delay="2000"/>
                                  </p:stCondLst>
                                  <p:iterate type="wd">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3" fill="hold">
                            <p:stCondLst>
                              <p:cond delay="7650"/>
                            </p:stCondLst>
                            <p:childTnLst>
                              <p:par>
                                <p:cTn id="34" presetID="3" presetClass="entr" presetSubtype="10" fill="hold" nodeType="afterEffect">
                                  <p:stCondLst>
                                    <p:cond delay="0"/>
                                  </p:stCondLst>
                                  <p:childTnLst>
                                    <p:set>
                                      <p:cBhvr>
                                        <p:cTn id="35" dur="1" fill="hold">
                                          <p:stCondLst>
                                            <p:cond delay="0"/>
                                          </p:stCondLst>
                                        </p:cTn>
                                        <p:tgtEl>
                                          <p:spTgt spid="50179"/>
                                        </p:tgtEl>
                                        <p:attrNameLst>
                                          <p:attrName>style.visibility</p:attrName>
                                        </p:attrNameLst>
                                      </p:cBhvr>
                                      <p:to>
                                        <p:strVal val="visible"/>
                                      </p:to>
                                    </p:set>
                                    <p:animEffect transition="in" filter="blinds(horizontal)">
                                      <p:cBhvr>
                                        <p:cTn id="36"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حفظ الزخم نشاط 4.avi.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صورة 3" descr="14.png"/>
          <p:cNvPicPr>
            <a:picLocks noChangeAspect="1"/>
          </p:cNvPicPr>
          <p:nvPr/>
        </p:nvPicPr>
        <p:blipFill>
          <a:blip r:embed="rId4" cstate="print">
            <a:clrChange>
              <a:clrFrom>
                <a:srgbClr val="FEFEFE"/>
              </a:clrFrom>
              <a:clrTo>
                <a:srgbClr val="FEFEFE">
                  <a:alpha val="0"/>
                </a:srgbClr>
              </a:clrTo>
            </a:clrChange>
          </a:blip>
          <a:stretch>
            <a:fillRect/>
          </a:stretch>
        </p:blipFill>
        <p:spPr>
          <a:xfrm>
            <a:off x="679318" y="2285994"/>
            <a:ext cx="2251850" cy="1785950"/>
          </a:xfrm>
          <a:prstGeom prst="rect">
            <a:avLst/>
          </a:prstGeom>
        </p:spPr>
      </p:pic>
      <p:pic>
        <p:nvPicPr>
          <p:cNvPr id="5" name="صورة 4" descr="15.png"/>
          <p:cNvPicPr>
            <a:picLocks noChangeAspect="1"/>
          </p:cNvPicPr>
          <p:nvPr/>
        </p:nvPicPr>
        <p:blipFill>
          <a:blip r:embed="rId5" cstate="print"/>
          <a:stretch>
            <a:fillRect/>
          </a:stretch>
        </p:blipFill>
        <p:spPr>
          <a:xfrm>
            <a:off x="642910" y="4143380"/>
            <a:ext cx="2159670" cy="1861784"/>
          </a:xfrm>
          <a:prstGeom prst="rect">
            <a:avLst/>
          </a:prstGeom>
        </p:spPr>
      </p:pic>
      <p:graphicFrame>
        <p:nvGraphicFramePr>
          <p:cNvPr id="6" name="كائن 5"/>
          <p:cNvGraphicFramePr>
            <a:graphicFrameLocks noChangeAspect="1"/>
          </p:cNvGraphicFramePr>
          <p:nvPr/>
        </p:nvGraphicFramePr>
        <p:xfrm>
          <a:off x="3500430" y="4500570"/>
          <a:ext cx="2736304" cy="648072"/>
        </p:xfrm>
        <a:graphic>
          <a:graphicData uri="http://schemas.openxmlformats.org/presentationml/2006/ole">
            <p:oleObj spid="_x0000_s4098" name="Equation" r:id="rId6" imgW="914400" imgH="228600" progId="">
              <p:embed/>
            </p:oleObj>
          </a:graphicData>
        </a:graphic>
      </p:graphicFrame>
      <p:graphicFrame>
        <p:nvGraphicFramePr>
          <p:cNvPr id="7" name="كائن 6"/>
          <p:cNvGraphicFramePr>
            <a:graphicFrameLocks noChangeAspect="1"/>
          </p:cNvGraphicFramePr>
          <p:nvPr/>
        </p:nvGraphicFramePr>
        <p:xfrm>
          <a:off x="3428992" y="5572140"/>
          <a:ext cx="571504" cy="465832"/>
        </p:xfrm>
        <a:graphic>
          <a:graphicData uri="http://schemas.openxmlformats.org/presentationml/2006/ole">
            <p:oleObj spid="_x0000_s4099" name="Equation" r:id="rId7" imgW="203040" imgH="177480" progId="">
              <p:embed/>
            </p:oleObj>
          </a:graphicData>
        </a:graphic>
      </p:graphicFrame>
      <p:sp>
        <p:nvSpPr>
          <p:cNvPr id="9" name="مربع نص 8"/>
          <p:cNvSpPr txBox="1"/>
          <p:nvPr/>
        </p:nvSpPr>
        <p:spPr>
          <a:xfrm>
            <a:off x="571472" y="285728"/>
            <a:ext cx="7715304" cy="707886"/>
          </a:xfrm>
          <a:prstGeom prst="rect">
            <a:avLst/>
          </a:prstGeom>
          <a:noFill/>
        </p:spPr>
        <p:txBody>
          <a:bodyPr wrap="square" rtlCol="1">
            <a:spAutoFit/>
          </a:bodyPr>
          <a:lstStyle/>
          <a:p>
            <a:pPr algn="justLow"/>
            <a:r>
              <a:rPr lang="ar-SA" sz="2000" dirty="0" smtClean="0">
                <a:solidFill>
                  <a:srgbClr val="002060"/>
                </a:solidFill>
                <a:cs typeface="PT Bold Heading" pitchFamily="2" charset="-78"/>
              </a:rPr>
              <a:t>عندما يضرب اللاعب كرة البيسبول فإن المضرب ويد اللاعب وذراعيه والأرض التي يقف عليها تتفاعل معاً ، لذا لا يمكن اعتبار المضرب جسماً منفصلاً ..</a:t>
            </a:r>
            <a:endParaRPr lang="ar-SA" sz="2000" dirty="0">
              <a:solidFill>
                <a:srgbClr val="002060"/>
              </a:solidFill>
              <a:cs typeface="PT Bold Heading" pitchFamily="2" charset="-78"/>
            </a:endParaRPr>
          </a:p>
        </p:txBody>
      </p:sp>
      <p:sp>
        <p:nvSpPr>
          <p:cNvPr id="13" name="مربع نص 12"/>
          <p:cNvSpPr txBox="1"/>
          <p:nvPr/>
        </p:nvSpPr>
        <p:spPr>
          <a:xfrm>
            <a:off x="928662" y="1071546"/>
            <a:ext cx="7572428" cy="5001369"/>
          </a:xfrm>
          <a:prstGeom prst="rect">
            <a:avLst/>
          </a:prstGeom>
          <a:noFill/>
        </p:spPr>
        <p:txBody>
          <a:bodyPr wrap="square" rtlCol="1">
            <a:spAutoFit/>
          </a:bodyPr>
          <a:lstStyle/>
          <a:p>
            <a:pPr algn="justLow">
              <a:buNone/>
            </a:pPr>
            <a:r>
              <a:rPr lang="ar-AE" sz="2100" dirty="0" smtClean="0">
                <a:cs typeface="PT Bold Heading" pitchFamily="2" charset="-78"/>
              </a:rPr>
              <a:t>يتغير زخم المضرب بسبب عدة قوى خارجية هي قوة ذراع اللاعب وقوة</a:t>
            </a:r>
            <a:r>
              <a:rPr lang="ar-SA" sz="2100" dirty="0" smtClean="0">
                <a:cs typeface="PT Bold Heading" pitchFamily="2" charset="-78"/>
              </a:rPr>
              <a:t> </a:t>
            </a:r>
            <a:r>
              <a:rPr lang="ar-AE" sz="2100" dirty="0" smtClean="0">
                <a:cs typeface="PT Bold Heading" pitchFamily="2" charset="-78"/>
              </a:rPr>
              <a:t>احتكاك أقدامه مع الأرض . وليس بسبب قوة اصطدام الكرة فيه فقط .</a:t>
            </a:r>
          </a:p>
          <a:p>
            <a:pPr algn="justLow">
              <a:buNone/>
            </a:pPr>
            <a:endParaRPr lang="ar-SA" sz="1100" dirty="0" smtClean="0">
              <a:cs typeface="PT Bold Heading" pitchFamily="2" charset="-78"/>
            </a:endParaRPr>
          </a:p>
          <a:p>
            <a:pPr algn="justLow">
              <a:buNone/>
            </a:pPr>
            <a:r>
              <a:rPr lang="ar-AE" sz="2100" dirty="0" smtClean="0">
                <a:cs typeface="PT Bold Heading" pitchFamily="2" charset="-78"/>
              </a:rPr>
              <a:t> النظام السابق مركب عملية دراسته صعبة نسبياً . لنأخذ مثالا بسيط :</a:t>
            </a:r>
            <a:endParaRPr lang="ar-SA" sz="2100" dirty="0" smtClean="0">
              <a:cs typeface="PT Bold Heading" pitchFamily="2" charset="-78"/>
            </a:endParaRPr>
          </a:p>
          <a:p>
            <a:pPr algn="justLow">
              <a:buNone/>
            </a:pPr>
            <a:endParaRPr lang="ar-SA" sz="2100" dirty="0" smtClean="0">
              <a:solidFill>
                <a:srgbClr val="CC0066"/>
              </a:solidFill>
              <a:cs typeface="PT Bold Heading" pitchFamily="2" charset="-78"/>
            </a:endParaRPr>
          </a:p>
          <a:p>
            <a:pPr algn="justLow">
              <a:buNone/>
            </a:pPr>
            <a:r>
              <a:rPr lang="ar-AE" sz="2100" dirty="0" smtClean="0">
                <a:solidFill>
                  <a:srgbClr val="CC0066"/>
                </a:solidFill>
                <a:cs typeface="PT Bold Heading" pitchFamily="2" charset="-78"/>
              </a:rPr>
              <a:t>تصادم بين كرتين على </a:t>
            </a:r>
            <a:r>
              <a:rPr lang="ar-SA" sz="2100" dirty="0" smtClean="0">
                <a:solidFill>
                  <a:srgbClr val="CC0066"/>
                </a:solidFill>
                <a:cs typeface="PT Bold Heading" pitchFamily="2" charset="-78"/>
              </a:rPr>
              <a:t>أ</a:t>
            </a:r>
            <a:r>
              <a:rPr lang="ar-AE" sz="2100" dirty="0" smtClean="0">
                <a:solidFill>
                  <a:srgbClr val="CC0066"/>
                </a:solidFill>
                <a:cs typeface="PT Bold Heading" pitchFamily="2" charset="-78"/>
              </a:rPr>
              <a:t>رض ملساء :</a:t>
            </a:r>
          </a:p>
          <a:p>
            <a:pPr algn="justLow">
              <a:buNone/>
            </a:pPr>
            <a:r>
              <a:rPr lang="ar-AE" sz="2100" dirty="0" smtClean="0">
                <a:solidFill>
                  <a:schemeClr val="accent4">
                    <a:lumMod val="75000"/>
                  </a:schemeClr>
                </a:solidFill>
                <a:cs typeface="PT Bold Heading" pitchFamily="2" charset="-78"/>
              </a:rPr>
              <a:t>قبل التصادم </a:t>
            </a:r>
            <a:r>
              <a:rPr lang="ar-AE" sz="2100" dirty="0" smtClean="0">
                <a:cs typeface="PT Bold Heading" pitchFamily="2" charset="-78"/>
              </a:rPr>
              <a:t>:</a:t>
            </a:r>
            <a:r>
              <a:rPr lang="ar-SA" sz="2100" dirty="0" smtClean="0">
                <a:cs typeface="PT Bold Heading" pitchFamily="2" charset="-78"/>
              </a:rPr>
              <a:t> </a:t>
            </a:r>
            <a:r>
              <a:rPr lang="ar-AE" sz="2100" dirty="0" smtClean="0">
                <a:cs typeface="PT Bold Heading" pitchFamily="2" charset="-78"/>
              </a:rPr>
              <a:t>تمتلك كل كرة زخماً ابتدائياً </a:t>
            </a:r>
            <a:r>
              <a:rPr lang="ar-SA" sz="2100" dirty="0" smtClean="0">
                <a:cs typeface="PT Bold Heading" pitchFamily="2" charset="-78"/>
              </a:rPr>
              <a:t>.</a:t>
            </a:r>
            <a:endParaRPr lang="ar-AE" sz="2100" dirty="0" smtClean="0">
              <a:cs typeface="PT Bold Heading" pitchFamily="2" charset="-78"/>
            </a:endParaRPr>
          </a:p>
          <a:p>
            <a:pPr algn="justLow">
              <a:buNone/>
            </a:pPr>
            <a:endParaRPr lang="ar-SA" sz="1400" dirty="0" smtClean="0">
              <a:solidFill>
                <a:schemeClr val="accent4">
                  <a:lumMod val="75000"/>
                </a:schemeClr>
              </a:solidFill>
              <a:cs typeface="PT Bold Heading" pitchFamily="2" charset="-78"/>
            </a:endParaRPr>
          </a:p>
          <a:p>
            <a:pPr algn="justLow">
              <a:buNone/>
            </a:pPr>
            <a:r>
              <a:rPr lang="ar-AE" sz="2100" dirty="0" smtClean="0">
                <a:solidFill>
                  <a:schemeClr val="accent4">
                    <a:lumMod val="75000"/>
                  </a:schemeClr>
                </a:solidFill>
                <a:cs typeface="PT Bold Heading" pitchFamily="2" charset="-78"/>
              </a:rPr>
              <a:t>أثناء التصادم </a:t>
            </a:r>
            <a:r>
              <a:rPr lang="ar-AE" sz="2100" dirty="0" smtClean="0">
                <a:cs typeface="PT Bold Heading" pitchFamily="2" charset="-78"/>
              </a:rPr>
              <a:t>:</a:t>
            </a:r>
            <a:r>
              <a:rPr lang="ar-SA" sz="2100" dirty="0" smtClean="0">
                <a:cs typeface="PT Bold Heading" pitchFamily="2" charset="-78"/>
              </a:rPr>
              <a:t> </a:t>
            </a:r>
            <a:r>
              <a:rPr lang="ar-AE" sz="2100" dirty="0" smtClean="0">
                <a:cs typeface="PT Bold Heading" pitchFamily="2" charset="-78"/>
              </a:rPr>
              <a:t>تؤثر كل كرة في الأخرى بقوة . القوتان </a:t>
            </a:r>
          </a:p>
          <a:p>
            <a:pPr algn="justLow">
              <a:buNone/>
            </a:pPr>
            <a:r>
              <a:rPr lang="ar-AE" sz="2100" dirty="0" smtClean="0">
                <a:cs typeface="PT Bold Heading" pitchFamily="2" charset="-78"/>
              </a:rPr>
              <a:t>  متساويتان في المقدار ومتعاكستان في </a:t>
            </a:r>
            <a:r>
              <a:rPr lang="ar-AE" sz="2100" dirty="0" err="1" smtClean="0">
                <a:cs typeface="PT Bold Heading" pitchFamily="2" charset="-78"/>
              </a:rPr>
              <a:t>الإتجاه</a:t>
            </a:r>
            <a:r>
              <a:rPr lang="ar-AE" sz="2100" dirty="0" smtClean="0">
                <a:cs typeface="PT Bold Heading" pitchFamily="2" charset="-78"/>
              </a:rPr>
              <a:t> .</a:t>
            </a:r>
          </a:p>
          <a:p>
            <a:pPr algn="justLow">
              <a:buNone/>
            </a:pPr>
            <a:r>
              <a:rPr lang="ar-AE" sz="2100" dirty="0" smtClean="0">
                <a:cs typeface="PT Bold Heading" pitchFamily="2" charset="-78"/>
              </a:rPr>
              <a:t>(قانون نيوتن الثالث للحركة )</a:t>
            </a:r>
          </a:p>
          <a:p>
            <a:pPr algn="justLow">
              <a:buNone/>
            </a:pPr>
            <a:endParaRPr lang="ar-SA" sz="2100" dirty="0" smtClean="0">
              <a:cs typeface="PT Bold Heading" pitchFamily="2" charset="-78"/>
            </a:endParaRPr>
          </a:p>
          <a:p>
            <a:pPr algn="justLow">
              <a:buNone/>
            </a:pPr>
            <a:endParaRPr lang="ar-SA" sz="2100" dirty="0" smtClean="0">
              <a:cs typeface="PT Bold Heading" pitchFamily="2" charset="-78"/>
            </a:endParaRPr>
          </a:p>
          <a:p>
            <a:pPr algn="justLow">
              <a:buNone/>
            </a:pPr>
            <a:endParaRPr lang="ar-SA" sz="2100" dirty="0" smtClean="0">
              <a:cs typeface="PT Bold Heading" pitchFamily="2" charset="-78"/>
            </a:endParaRPr>
          </a:p>
          <a:p>
            <a:pPr algn="justLow">
              <a:buNone/>
            </a:pPr>
            <a:endParaRPr lang="ar-SA" sz="2100" dirty="0" smtClean="0">
              <a:cs typeface="PT Bold Heading" pitchFamily="2" charset="-78"/>
            </a:endParaRPr>
          </a:p>
          <a:p>
            <a:pPr algn="justLow">
              <a:buNone/>
            </a:pPr>
            <a:r>
              <a:rPr lang="ar-AE" sz="2100" dirty="0" smtClean="0">
                <a:cs typeface="PT Bold Heading" pitchFamily="2" charset="-78"/>
              </a:rPr>
              <a:t>القوتان تؤثران خلال الفترة لزمنية نفسها .</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700"/>
                            </p:stCondLst>
                            <p:childTnLst>
                              <p:par>
                                <p:cTn id="9" presetID="2" presetClass="entr" presetSubtype="3" fill="hold" grpId="0" nodeType="afterEffect">
                                  <p:stCondLst>
                                    <p:cond delay="0"/>
                                  </p:stCondLst>
                                  <p:iterate type="wd">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6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70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par>
                          <p:cTn id="21" fill="hold">
                            <p:stCondLst>
                              <p:cond delay="7500"/>
                            </p:stCondLst>
                            <p:childTnLst>
                              <p:par>
                                <p:cTn id="22" presetID="1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childTnLst>
                          </p:cTn>
                        </p:par>
                        <p:par>
                          <p:cTn id="25" fill="hold">
                            <p:stCondLst>
                              <p:cond delay="8000"/>
                            </p:stCondLst>
                            <p:childTnLst>
                              <p:par>
                                <p:cTn id="26" presetID="9"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كائن 3"/>
          <p:cNvGraphicFramePr>
            <a:graphicFrameLocks noChangeAspect="1"/>
          </p:cNvGraphicFramePr>
          <p:nvPr/>
        </p:nvGraphicFramePr>
        <p:xfrm>
          <a:off x="2500298" y="1571612"/>
          <a:ext cx="3044800" cy="648072"/>
        </p:xfrm>
        <a:graphic>
          <a:graphicData uri="http://schemas.openxmlformats.org/presentationml/2006/ole">
            <p:oleObj spid="_x0000_s5122" name="Equation" r:id="rId4" imgW="1244520" imgH="228600" progId="">
              <p:embed/>
            </p:oleObj>
          </a:graphicData>
        </a:graphic>
      </p:graphicFrame>
      <p:pic>
        <p:nvPicPr>
          <p:cNvPr id="5" name="صورة 4" descr="16.png"/>
          <p:cNvPicPr>
            <a:picLocks noChangeAspect="1"/>
          </p:cNvPicPr>
          <p:nvPr/>
        </p:nvPicPr>
        <p:blipFill>
          <a:blip r:embed="rId5" cstate="print"/>
          <a:stretch>
            <a:fillRect/>
          </a:stretch>
        </p:blipFill>
        <p:spPr>
          <a:xfrm>
            <a:off x="857224" y="2500306"/>
            <a:ext cx="2232248" cy="1785950"/>
          </a:xfrm>
          <a:prstGeom prst="rect">
            <a:avLst/>
          </a:prstGeom>
        </p:spPr>
      </p:pic>
      <p:graphicFrame>
        <p:nvGraphicFramePr>
          <p:cNvPr id="6" name="كائن 5"/>
          <p:cNvGraphicFramePr>
            <a:graphicFrameLocks noChangeAspect="1"/>
          </p:cNvGraphicFramePr>
          <p:nvPr/>
        </p:nvGraphicFramePr>
        <p:xfrm>
          <a:off x="2643174" y="4561178"/>
          <a:ext cx="3386176" cy="1368152"/>
        </p:xfrm>
        <a:graphic>
          <a:graphicData uri="http://schemas.openxmlformats.org/presentationml/2006/ole">
            <p:oleObj spid="_x0000_s5123" name="Equation" r:id="rId6" imgW="0" imgH="0" progId="">
              <p:embed/>
            </p:oleObj>
          </a:graphicData>
        </a:graphic>
      </p:graphicFrame>
      <p:cxnSp>
        <p:nvCxnSpPr>
          <p:cNvPr id="8" name="رابط كسهم مستقيم 7"/>
          <p:cNvCxnSpPr/>
          <p:nvPr/>
        </p:nvCxnSpPr>
        <p:spPr>
          <a:xfrm>
            <a:off x="5643570" y="2000240"/>
            <a:ext cx="792088" cy="0"/>
          </a:xfrm>
          <a:prstGeom prst="straightConnector1">
            <a:avLst/>
          </a:prstGeom>
          <a:ln cmpd="sng">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6444208" y="4293096"/>
            <a:ext cx="64807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6138506" y="498980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785786" y="214290"/>
            <a:ext cx="7429520" cy="1200329"/>
          </a:xfrm>
          <a:prstGeom prst="rect">
            <a:avLst/>
          </a:prstGeom>
        </p:spPr>
        <p:txBody>
          <a:bodyPr wrap="square">
            <a:spAutoFit/>
          </a:bodyPr>
          <a:lstStyle/>
          <a:p>
            <a:pPr algn="justLow"/>
            <a:r>
              <a:rPr lang="ar-AE" sz="2400" dirty="0" smtClean="0">
                <a:solidFill>
                  <a:srgbClr val="CC0066"/>
                </a:solidFill>
                <a:cs typeface="PT Bold Heading" pitchFamily="2" charset="-78"/>
              </a:rPr>
              <a:t>إذا : </a:t>
            </a:r>
          </a:p>
          <a:p>
            <a:pPr algn="justLow"/>
            <a:r>
              <a:rPr lang="ar-AE" sz="2400" dirty="0" err="1" smtClean="0">
                <a:cs typeface="PT Bold Heading" pitchFamily="2" charset="-78"/>
              </a:rPr>
              <a:t>الدفعان</a:t>
            </a:r>
            <a:r>
              <a:rPr lang="ar-AE" sz="2400" dirty="0" smtClean="0">
                <a:cs typeface="PT Bold Heading" pitchFamily="2" charset="-78"/>
              </a:rPr>
              <a:t> الناتجان عن الكرتين لبعضهما متساويان في المقدار ومتعاكسان في الاتجاه .</a:t>
            </a:r>
          </a:p>
        </p:txBody>
      </p:sp>
      <p:sp>
        <p:nvSpPr>
          <p:cNvPr id="13" name="مربع نص 12"/>
          <p:cNvSpPr txBox="1"/>
          <p:nvPr/>
        </p:nvSpPr>
        <p:spPr>
          <a:xfrm>
            <a:off x="6500826" y="1714488"/>
            <a:ext cx="571504" cy="461665"/>
          </a:xfrm>
          <a:prstGeom prst="rect">
            <a:avLst/>
          </a:prstGeom>
          <a:noFill/>
        </p:spPr>
        <p:txBody>
          <a:bodyPr wrap="square" rtlCol="1">
            <a:spAutoFit/>
          </a:bodyPr>
          <a:lstStyle/>
          <a:p>
            <a:r>
              <a:rPr lang="en-US" sz="2400" b="1" dirty="0" smtClean="0">
                <a:solidFill>
                  <a:schemeClr val="accent4">
                    <a:lumMod val="75000"/>
                  </a:schemeClr>
                </a:solidFill>
              </a:rPr>
              <a:t>(1)</a:t>
            </a:r>
            <a:endParaRPr lang="ar-SA" sz="2400" b="1" dirty="0">
              <a:solidFill>
                <a:schemeClr val="accent4">
                  <a:lumMod val="75000"/>
                </a:schemeClr>
              </a:solidFill>
            </a:endParaRPr>
          </a:p>
        </p:txBody>
      </p:sp>
      <p:sp>
        <p:nvSpPr>
          <p:cNvPr id="14" name="مستطيل 13"/>
          <p:cNvSpPr/>
          <p:nvPr/>
        </p:nvSpPr>
        <p:spPr>
          <a:xfrm>
            <a:off x="3428992" y="2571744"/>
            <a:ext cx="4929190" cy="1754326"/>
          </a:xfrm>
          <a:prstGeom prst="rect">
            <a:avLst/>
          </a:prstGeom>
        </p:spPr>
        <p:txBody>
          <a:bodyPr wrap="square">
            <a:spAutoFit/>
          </a:bodyPr>
          <a:lstStyle/>
          <a:p>
            <a:pPr algn="justLow"/>
            <a:r>
              <a:rPr lang="ar-AE" sz="2400" dirty="0" smtClean="0">
                <a:solidFill>
                  <a:srgbClr val="CC0066"/>
                </a:solidFill>
                <a:cs typeface="PT Bold Heading" pitchFamily="2" charset="-78"/>
              </a:rPr>
              <a:t>بعد التصادم :</a:t>
            </a:r>
            <a:endParaRPr lang="en-US" sz="2400" dirty="0" smtClean="0">
              <a:solidFill>
                <a:srgbClr val="CC0066"/>
              </a:solidFill>
              <a:cs typeface="PT Bold Heading" pitchFamily="2" charset="-78"/>
            </a:endParaRPr>
          </a:p>
          <a:p>
            <a:pPr algn="justLow"/>
            <a:endParaRPr lang="ar-AE" sz="1200" dirty="0" smtClean="0">
              <a:solidFill>
                <a:srgbClr val="CC0066"/>
              </a:solidFill>
              <a:cs typeface="PT Bold Heading" pitchFamily="2" charset="-78"/>
            </a:endParaRPr>
          </a:p>
          <a:p>
            <a:pPr algn="justLow"/>
            <a:r>
              <a:rPr lang="ar-AE" sz="2400" dirty="0" smtClean="0">
                <a:cs typeface="PT Bold Heading" pitchFamily="2" charset="-78"/>
              </a:rPr>
              <a:t>تمتلك كل كرة زخماً نهائياً يختلف عن زخمها الابتدائي بسبب الدفع الذي تعرضت له .</a:t>
            </a:r>
          </a:p>
        </p:txBody>
      </p:sp>
      <p:cxnSp>
        <p:nvCxnSpPr>
          <p:cNvPr id="15" name="رابط كسهم مستقيم 14"/>
          <p:cNvCxnSpPr/>
          <p:nvPr/>
        </p:nvCxnSpPr>
        <p:spPr>
          <a:xfrm>
            <a:off x="6138506" y="570418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6886592" y="4729170"/>
            <a:ext cx="571504" cy="461665"/>
          </a:xfrm>
          <a:prstGeom prst="rect">
            <a:avLst/>
          </a:prstGeom>
          <a:noFill/>
        </p:spPr>
        <p:txBody>
          <a:bodyPr wrap="square" rtlCol="1">
            <a:spAutoFit/>
          </a:bodyPr>
          <a:lstStyle/>
          <a:p>
            <a:r>
              <a:rPr lang="en-US" sz="2400" b="1" dirty="0" smtClean="0">
                <a:solidFill>
                  <a:schemeClr val="accent4">
                    <a:lumMod val="75000"/>
                  </a:schemeClr>
                </a:solidFill>
              </a:rPr>
              <a:t>(2)</a:t>
            </a:r>
            <a:endParaRPr lang="ar-SA" sz="2400" b="1" dirty="0">
              <a:solidFill>
                <a:schemeClr val="accent4">
                  <a:lumMod val="75000"/>
                </a:schemeClr>
              </a:solidFill>
            </a:endParaRPr>
          </a:p>
        </p:txBody>
      </p:sp>
      <p:sp>
        <p:nvSpPr>
          <p:cNvPr id="17" name="مربع نص 16"/>
          <p:cNvSpPr txBox="1"/>
          <p:nvPr/>
        </p:nvSpPr>
        <p:spPr>
          <a:xfrm>
            <a:off x="6872302" y="5429262"/>
            <a:ext cx="571504" cy="461665"/>
          </a:xfrm>
          <a:prstGeom prst="rect">
            <a:avLst/>
          </a:prstGeom>
          <a:noFill/>
        </p:spPr>
        <p:txBody>
          <a:bodyPr wrap="square" rtlCol="1">
            <a:spAutoFit/>
          </a:bodyPr>
          <a:lstStyle/>
          <a:p>
            <a:r>
              <a:rPr lang="en-US" sz="2400" b="1" dirty="0" smtClean="0">
                <a:solidFill>
                  <a:schemeClr val="accent4">
                    <a:lumMod val="75000"/>
                  </a:schemeClr>
                </a:solidFill>
              </a:rPr>
              <a:t>(3)</a:t>
            </a:r>
            <a:endParaRPr lang="ar-SA" sz="2400" b="1" dirty="0">
              <a:solidFill>
                <a:schemeClr val="accent4">
                  <a:lumMod val="75000"/>
                </a:schemeClr>
              </a:solidFill>
            </a:endParaRPr>
          </a:p>
        </p:txBody>
      </p:sp>
      <p:graphicFrame>
        <p:nvGraphicFramePr>
          <p:cNvPr id="5124" name="Object 4"/>
          <p:cNvGraphicFramePr>
            <a:graphicFrameLocks noChangeAspect="1"/>
          </p:cNvGraphicFramePr>
          <p:nvPr/>
        </p:nvGraphicFramePr>
        <p:xfrm>
          <a:off x="2571736" y="4643446"/>
          <a:ext cx="3386138" cy="1368425"/>
        </p:xfrm>
        <a:graphic>
          <a:graphicData uri="http://schemas.openxmlformats.org/presentationml/2006/ole">
            <p:oleObj spid="_x0000_s5124" name="Equation" r:id="rId7" imgW="1257120" imgH="507960" progId="">
              <p:embed/>
            </p:oleObj>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1150"/>
                            </p:stCondLst>
                            <p:childTnLst>
                              <p:par>
                                <p:cTn id="9" presetID="2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par>
                          <p:cTn id="14" fill="hold">
                            <p:stCondLst>
                              <p:cond delay="2150"/>
                            </p:stCondLst>
                            <p:childTnLst>
                              <p:par>
                                <p:cTn id="15" presetID="18" presetClass="entr" presetSubtype="1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par>
                          <p:cTn id="18" fill="hold">
                            <p:stCondLst>
                              <p:cond delay="2650"/>
                            </p:stCondLst>
                            <p:childTnLst>
                              <p:par>
                                <p:cTn id="19" presetID="55"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par>
                          <p:cTn id="24" fill="hold">
                            <p:stCondLst>
                              <p:cond delay="3650"/>
                            </p:stCondLst>
                            <p:childTnLst>
                              <p:par>
                                <p:cTn id="25" presetID="48" presetClass="entr" presetSubtype="0" accel="50000" fill="hold" grpId="0" nodeType="afterEffect">
                                  <p:stCondLst>
                                    <p:cond delay="0"/>
                                  </p:stCondLst>
                                  <p:iterate type="wd">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4"/>
                                        </p:tgtEl>
                                        <p:attrNameLst>
                                          <p:attrName>ppt_y</p:attrName>
                                        </p:attrNameLst>
                                      </p:cBhvr>
                                      <p:tavLst>
                                        <p:tav tm="0">
                                          <p:val>
                                            <p:strVal val="#ppt_y"/>
                                          </p:val>
                                        </p:tav>
                                        <p:tav tm="100000">
                                          <p:val>
                                            <p:strVal val="#ppt_y"/>
                                          </p:val>
                                        </p:tav>
                                      </p:tavLst>
                                    </p:anim>
                                    <p:animEffect transition="in" filter="fade">
                                      <p:cBhvr>
                                        <p:cTn id="30" dur="10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par>
                          <p:cTn id="34" fill="hold">
                            <p:stCondLst>
                              <p:cond delay="6350"/>
                            </p:stCondLst>
                            <p:childTnLst>
                              <p:par>
                                <p:cTn id="35" presetID="18" presetClass="entr" presetSubtype="12" fill="hold" nodeType="after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strips(downLeft)">
                                      <p:cBhvr>
                                        <p:cTn id="37" dur="500"/>
                                        <p:tgtEl>
                                          <p:spTgt spid="5124"/>
                                        </p:tgtEl>
                                      </p:cBhvr>
                                    </p:animEffect>
                                  </p:childTnLst>
                                </p:cTn>
                              </p:par>
                            </p:childTnLst>
                          </p:cTn>
                        </p:par>
                        <p:par>
                          <p:cTn id="38" fill="hold">
                            <p:stCondLst>
                              <p:cond delay="6850"/>
                            </p:stCondLst>
                            <p:childTnLst>
                              <p:par>
                                <p:cTn id="39" presetID="9"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par>
                          <p:cTn id="42" fill="hold">
                            <p:stCondLst>
                              <p:cond delay="7350"/>
                            </p:stCondLst>
                            <p:childTnLst>
                              <p:par>
                                <p:cTn id="43" presetID="9"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par>
                          <p:cTn id="46" fill="hold">
                            <p:stCondLst>
                              <p:cond delay="7850"/>
                            </p:stCondLst>
                            <p:childTnLst>
                              <p:par>
                                <p:cTn id="47" presetID="9"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par>
                          <p:cTn id="50" fill="hold">
                            <p:stCondLst>
                              <p:cond delay="8350"/>
                            </p:stCondLst>
                            <p:childTnLst>
                              <p:par>
                                <p:cTn id="51" presetID="9"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5310922"/>
          </a:xfrm>
        </p:spPr>
        <p:txBody>
          <a:bodyPr>
            <a:normAutofit/>
          </a:bodyPr>
          <a:lstStyle/>
          <a:p>
            <a:pPr>
              <a:buNone/>
            </a:pPr>
            <a:r>
              <a:rPr lang="en-US" sz="2400" dirty="0" smtClean="0">
                <a:solidFill>
                  <a:srgbClr val="CC0066"/>
                </a:solidFill>
                <a:cs typeface="PT Bold Heading" pitchFamily="2" charset="-78"/>
              </a:rPr>
              <a:t>    </a:t>
            </a:r>
            <a:r>
              <a:rPr lang="ar-AE" sz="2400" dirty="0" smtClean="0">
                <a:solidFill>
                  <a:srgbClr val="CC0066"/>
                </a:solidFill>
                <a:cs typeface="PT Bold Heading" pitchFamily="2" charset="-78"/>
              </a:rPr>
              <a:t>بالتعويض من (</a:t>
            </a:r>
            <a:r>
              <a:rPr lang="en-US" sz="2400" dirty="0" smtClean="0">
                <a:solidFill>
                  <a:srgbClr val="CC0066"/>
                </a:solidFill>
                <a:cs typeface="PT Bold Heading" pitchFamily="2" charset="-78"/>
              </a:rPr>
              <a:t>2</a:t>
            </a:r>
            <a:r>
              <a:rPr lang="ar-AE" sz="2400" dirty="0" smtClean="0">
                <a:solidFill>
                  <a:srgbClr val="CC0066"/>
                </a:solidFill>
                <a:cs typeface="PT Bold Heading" pitchFamily="2" charset="-78"/>
              </a:rPr>
              <a:t>) و (</a:t>
            </a:r>
            <a:r>
              <a:rPr lang="en-US" sz="2400" dirty="0" smtClean="0">
                <a:solidFill>
                  <a:srgbClr val="CC0066"/>
                </a:solidFill>
                <a:cs typeface="PT Bold Heading" pitchFamily="2" charset="-78"/>
              </a:rPr>
              <a:t>3</a:t>
            </a:r>
            <a:r>
              <a:rPr lang="ar-AE" sz="2400" dirty="0" smtClean="0">
                <a:solidFill>
                  <a:srgbClr val="CC0066"/>
                </a:solidFill>
                <a:cs typeface="PT Bold Heading" pitchFamily="2" charset="-78"/>
              </a:rPr>
              <a:t>)  في (</a:t>
            </a:r>
            <a:r>
              <a:rPr lang="en-US" sz="2400" dirty="0" smtClean="0">
                <a:solidFill>
                  <a:srgbClr val="CC0066"/>
                </a:solidFill>
                <a:cs typeface="PT Bold Heading" pitchFamily="2" charset="-78"/>
              </a:rPr>
              <a:t>1</a:t>
            </a:r>
            <a:r>
              <a:rPr lang="ar-AE" sz="2400" dirty="0" smtClean="0">
                <a:solidFill>
                  <a:srgbClr val="CC0066"/>
                </a:solidFill>
                <a:cs typeface="PT Bold Heading" pitchFamily="2" charset="-78"/>
              </a:rPr>
              <a:t>) نحصل على :</a:t>
            </a:r>
          </a:p>
          <a:p>
            <a:endParaRPr lang="ar-AE" sz="2400" dirty="0" smtClean="0">
              <a:cs typeface="PT Bold Heading" pitchFamily="2" charset="-78"/>
            </a:endParaRPr>
          </a:p>
          <a:p>
            <a:endParaRPr lang="ar-AE" sz="2400" dirty="0" smtClean="0">
              <a:cs typeface="PT Bold Heading" pitchFamily="2" charset="-78"/>
            </a:endParaRPr>
          </a:p>
          <a:p>
            <a:pPr>
              <a:buNone/>
            </a:pPr>
            <a:endParaRPr lang="en-US" sz="1100" dirty="0" smtClean="0">
              <a:cs typeface="PT Bold Heading" pitchFamily="2" charset="-78"/>
            </a:endParaRPr>
          </a:p>
          <a:p>
            <a:pPr>
              <a:buNone/>
            </a:pPr>
            <a:r>
              <a:rPr lang="en-US" sz="2400" dirty="0" smtClean="0">
                <a:cs typeface="PT Bold Heading" pitchFamily="2" charset="-78"/>
              </a:rPr>
              <a:t>    </a:t>
            </a:r>
            <a:r>
              <a:rPr lang="ar-AE" sz="2400" dirty="0" smtClean="0">
                <a:cs typeface="PT Bold Heading" pitchFamily="2" charset="-78"/>
              </a:rPr>
              <a:t>       </a:t>
            </a:r>
            <a:r>
              <a:rPr lang="en-US" sz="2400" dirty="0" smtClean="0">
                <a:cs typeface="PT Bold Heading" pitchFamily="2" charset="-78"/>
              </a:rPr>
              <a:t>   </a:t>
            </a:r>
            <a:r>
              <a:rPr lang="ar-AE" sz="2400" dirty="0" smtClean="0">
                <a:cs typeface="PT Bold Heading" pitchFamily="2" charset="-78"/>
              </a:rPr>
              <a:t>(</a:t>
            </a:r>
            <a:r>
              <a:rPr lang="en-US" sz="2400" dirty="0" smtClean="0">
                <a:cs typeface="PT Bold Heading" pitchFamily="2" charset="-78"/>
              </a:rPr>
              <a:t>4</a:t>
            </a:r>
            <a:r>
              <a:rPr lang="ar-AE" sz="2400" dirty="0" smtClean="0">
                <a:cs typeface="PT Bold Heading" pitchFamily="2" charset="-78"/>
              </a:rPr>
              <a:t>)</a:t>
            </a:r>
          </a:p>
          <a:p>
            <a:pPr>
              <a:buNone/>
            </a:pPr>
            <a:endParaRPr lang="en-US" sz="1600" dirty="0" smtClean="0">
              <a:solidFill>
                <a:srgbClr val="CC0066"/>
              </a:solidFill>
              <a:cs typeface="PT Bold Heading" pitchFamily="2" charset="-78"/>
            </a:endParaRPr>
          </a:p>
          <a:p>
            <a:pPr>
              <a:buNone/>
            </a:pPr>
            <a:r>
              <a:rPr lang="en-US" sz="2400" dirty="0" smtClean="0">
                <a:solidFill>
                  <a:srgbClr val="CC0066"/>
                </a:solidFill>
                <a:cs typeface="PT Bold Heading" pitchFamily="2" charset="-78"/>
              </a:rPr>
              <a:t>    </a:t>
            </a:r>
            <a:r>
              <a:rPr lang="ar-AE" sz="2400" dirty="0" smtClean="0">
                <a:solidFill>
                  <a:srgbClr val="CC0066"/>
                </a:solidFill>
                <a:cs typeface="PT Bold Heading" pitchFamily="2" charset="-78"/>
              </a:rPr>
              <a:t>بتجميع الزخم النهائي في طرف والابتدائي في طرف في المعادلة (</a:t>
            </a:r>
            <a:r>
              <a:rPr lang="en-US" sz="2400" dirty="0" smtClean="0">
                <a:solidFill>
                  <a:srgbClr val="CC0066"/>
                </a:solidFill>
                <a:cs typeface="PT Bold Heading" pitchFamily="2" charset="-78"/>
              </a:rPr>
              <a:t>4</a:t>
            </a:r>
            <a:r>
              <a:rPr lang="ar-AE" sz="2400" dirty="0" smtClean="0">
                <a:solidFill>
                  <a:srgbClr val="CC0066"/>
                </a:solidFill>
                <a:cs typeface="PT Bold Heading" pitchFamily="2" charset="-78"/>
              </a:rPr>
              <a:t>) : </a:t>
            </a:r>
          </a:p>
          <a:p>
            <a:pPr>
              <a:buNone/>
            </a:pPr>
            <a:r>
              <a:rPr lang="ar-AE" sz="2400" dirty="0" smtClean="0">
                <a:cs typeface="PT Bold Heading" pitchFamily="2" charset="-78"/>
              </a:rPr>
              <a:t> </a:t>
            </a:r>
            <a:endParaRPr lang="ar-AE" sz="800" dirty="0" smtClean="0">
              <a:cs typeface="PT Bold Heading" pitchFamily="2" charset="-78"/>
            </a:endParaRPr>
          </a:p>
          <a:p>
            <a:pPr>
              <a:buNone/>
            </a:pPr>
            <a:endParaRPr lang="ar-AE" sz="2400" dirty="0" smtClean="0">
              <a:cs typeface="PT Bold Heading" pitchFamily="2" charset="-78"/>
            </a:endParaRPr>
          </a:p>
          <a:p>
            <a:pPr>
              <a:buNone/>
            </a:pPr>
            <a:endParaRPr lang="ar-AE" sz="1000" dirty="0" smtClean="0">
              <a:cs typeface="PT Bold Heading" pitchFamily="2" charset="-78"/>
            </a:endParaRPr>
          </a:p>
          <a:p>
            <a:pPr algn="ctr">
              <a:buNone/>
            </a:pPr>
            <a:r>
              <a:rPr lang="ar-AE" sz="2400" dirty="0" smtClean="0">
                <a:cs typeface="PT Bold Heading" pitchFamily="2" charset="-78"/>
              </a:rPr>
              <a:t>مجموع زخم الكرتين قبل التصادم = مجموع زخم الكرتين بعد التصادم</a:t>
            </a:r>
          </a:p>
          <a:p>
            <a:pPr>
              <a:buNone/>
            </a:pPr>
            <a:endParaRPr lang="ar-AE" sz="2400" dirty="0" smtClean="0">
              <a:cs typeface="PT Bold Heading" pitchFamily="2" charset="-78"/>
            </a:endParaRPr>
          </a:p>
          <a:p>
            <a:pPr>
              <a:buNone/>
            </a:pPr>
            <a:endParaRPr lang="ar-AE" sz="2400" dirty="0" smtClean="0">
              <a:cs typeface="PT Bold Heading" pitchFamily="2" charset="-78"/>
            </a:endParaRPr>
          </a:p>
          <a:p>
            <a:pPr>
              <a:buNone/>
            </a:pPr>
            <a:endParaRPr lang="ar-AE" sz="2400" dirty="0" smtClean="0">
              <a:cs typeface="PT Bold Heading" pitchFamily="2" charset="-78"/>
            </a:endParaRPr>
          </a:p>
          <a:p>
            <a:pPr>
              <a:buNone/>
            </a:pPr>
            <a:endParaRPr lang="ar-AE" sz="2400" dirty="0" smtClean="0">
              <a:cs typeface="PT Bold Heading" pitchFamily="2" charset="-78"/>
            </a:endParaRPr>
          </a:p>
          <a:p>
            <a:pPr>
              <a:buNone/>
            </a:pPr>
            <a:endParaRPr lang="ar-SA" sz="2400" dirty="0">
              <a:cs typeface="PT Bold Heading" pitchFamily="2" charset="-78"/>
            </a:endParaRPr>
          </a:p>
        </p:txBody>
      </p:sp>
      <p:graphicFrame>
        <p:nvGraphicFramePr>
          <p:cNvPr id="4" name="كائن 3"/>
          <p:cNvGraphicFramePr>
            <a:graphicFrameLocks noChangeAspect="1"/>
          </p:cNvGraphicFramePr>
          <p:nvPr/>
        </p:nvGraphicFramePr>
        <p:xfrm>
          <a:off x="2000232" y="980728"/>
          <a:ext cx="4207067" cy="1368152"/>
        </p:xfrm>
        <a:graphic>
          <a:graphicData uri="http://schemas.openxmlformats.org/presentationml/2006/ole">
            <p:oleObj spid="_x0000_s6146" name="Equation" r:id="rId4" imgW="1562040" imgH="507960" progId="">
              <p:embed/>
            </p:oleObj>
          </a:graphicData>
        </a:graphic>
      </p:graphicFrame>
      <p:graphicFrame>
        <p:nvGraphicFramePr>
          <p:cNvPr id="5123" name="Object 3"/>
          <p:cNvGraphicFramePr>
            <a:graphicFrameLocks noChangeAspect="1"/>
          </p:cNvGraphicFramePr>
          <p:nvPr/>
        </p:nvGraphicFramePr>
        <p:xfrm>
          <a:off x="2643174" y="3214686"/>
          <a:ext cx="3923600" cy="696714"/>
        </p:xfrm>
        <a:graphic>
          <a:graphicData uri="http://schemas.openxmlformats.org/presentationml/2006/ole">
            <p:oleObj spid="_x0000_s6147" name="Equation" r:id="rId5" imgW="1358640" imgH="241200" progId="">
              <p:embed/>
            </p:oleObj>
          </a:graphicData>
        </a:graphic>
      </p:graphicFrame>
      <p:sp>
        <p:nvSpPr>
          <p:cNvPr id="8" name="مستطيل مستدير الزوايا 7"/>
          <p:cNvSpPr/>
          <p:nvPr/>
        </p:nvSpPr>
        <p:spPr>
          <a:xfrm>
            <a:off x="2571736" y="3214686"/>
            <a:ext cx="4104456"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7" name="رابط كسهم مستقيم 6"/>
          <p:cNvCxnSpPr/>
          <p:nvPr/>
        </p:nvCxnSpPr>
        <p:spPr>
          <a:xfrm>
            <a:off x="6215074" y="214311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3" descr="treci"/>
          <p:cNvPicPr>
            <a:picLocks noChangeAspect="1" noChangeArrowheads="1"/>
          </p:cNvPicPr>
          <p:nvPr/>
        </p:nvPicPr>
        <p:blipFill>
          <a:blip r:embed="rId6"/>
          <a:srcRect/>
          <a:stretch>
            <a:fillRect/>
          </a:stretch>
        </p:blipFill>
        <p:spPr bwMode="auto">
          <a:xfrm>
            <a:off x="1142976" y="4787037"/>
            <a:ext cx="6858048" cy="1570922"/>
          </a:xfrm>
          <a:prstGeom prst="rect">
            <a:avLst/>
          </a:prstGeom>
          <a:noFill/>
          <a:ln w="9525">
            <a:noFill/>
            <a:miter lim="800000"/>
            <a:headEnd/>
            <a:tailEnd/>
          </a:ln>
        </p:spPr>
      </p:pic>
      <p:cxnSp>
        <p:nvCxnSpPr>
          <p:cNvPr id="10" name="رابط كسهم مستقيم 9"/>
          <p:cNvCxnSpPr/>
          <p:nvPr/>
        </p:nvCxnSpPr>
        <p:spPr>
          <a:xfrm>
            <a:off x="6286512" y="142873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7215206" y="1142984"/>
            <a:ext cx="500066" cy="400110"/>
          </a:xfrm>
          <a:prstGeom prst="rect">
            <a:avLst/>
          </a:prstGeom>
          <a:noFill/>
        </p:spPr>
        <p:txBody>
          <a:bodyPr wrap="square" rtlCol="1">
            <a:spAutoFit/>
          </a:bodyPr>
          <a:lstStyle/>
          <a:p>
            <a:r>
              <a:rPr lang="en-US" sz="2000" b="1" dirty="0" smtClean="0"/>
              <a:t>(3)</a:t>
            </a:r>
            <a:endParaRPr lang="ar-SA" sz="2000" b="1"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par>
                          <p:cTn id="15" fill="hold">
                            <p:stCondLst>
                              <p:cond delay="1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par>
                          <p:cTn id="26" fill="hold">
                            <p:stCondLst>
                              <p:cond delay="2500"/>
                            </p:stCondLst>
                            <p:childTnLst>
                              <p:par>
                                <p:cTn id="27" presetID="5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dissolve">
                                      <p:cBhvr>
                                        <p:cTn id="39" dur="500"/>
                                        <p:tgtEl>
                                          <p:spTgt spid="2">
                                            <p:txEl>
                                              <p:pRg st="4" end="4"/>
                                            </p:txEl>
                                          </p:spTgt>
                                        </p:tgtEl>
                                      </p:cBhvr>
                                    </p:animEffect>
                                  </p:childTnLst>
                                </p:cTn>
                              </p:par>
                            </p:childTnLst>
                          </p:cTn>
                        </p:par>
                        <p:par>
                          <p:cTn id="40" fill="hold">
                            <p:stCondLst>
                              <p:cond delay="4500"/>
                            </p:stCondLst>
                            <p:childTnLst>
                              <p:par>
                                <p:cTn id="41" presetID="18" presetClass="entr" presetSubtype="12"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strips(downLeft)">
                                      <p:cBhvr>
                                        <p:cTn id="43" dur="500"/>
                                        <p:tgtEl>
                                          <p:spTgt spid="2">
                                            <p:txEl>
                                              <p:pRg st="6" end="6"/>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dissolve">
                                      <p:cBhvr>
                                        <p:cTn id="47" dur="500"/>
                                        <p:tgtEl>
                                          <p:spTgt spid="512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7" presetClass="entr" presetSubtype="0" fill="hold" nodeType="after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par>
                                <p:cTn id="61" presetID="55" presetClass="entr" presetSubtype="0" fill="hold" nodeType="withEffect">
                                  <p:stCondLst>
                                    <p:cond delay="1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strVal val="#ppt_w*0.70"/>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Effect transition="in" filter="fade">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26988"/>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1000" r="-41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571472" y="642918"/>
            <a:ext cx="7786742" cy="477054"/>
          </a:xfrm>
          <a:prstGeom prst="rect">
            <a:avLst/>
          </a:prstGeom>
          <a:noFill/>
        </p:spPr>
        <p:txBody>
          <a:bodyPr wrap="square" rtlCol="1">
            <a:spAutoFit/>
          </a:bodyPr>
          <a:lstStyle/>
          <a:p>
            <a:r>
              <a:rPr lang="ar-SA" sz="2500" dirty="0" smtClean="0">
                <a:ln>
                  <a:solidFill>
                    <a:schemeClr val="bg1"/>
                  </a:solidFill>
                </a:ln>
                <a:solidFill>
                  <a:schemeClr val="accent4">
                    <a:lumMod val="75000"/>
                  </a:schemeClr>
                </a:solidFill>
                <a:cs typeface="PT Bold Heading" pitchFamily="2" charset="-78"/>
              </a:rPr>
              <a:t>ماذا يحدث عندما تصطدم كرة بلاستيكية جوفاء بكرة مصمتة ؟</a:t>
            </a:r>
            <a:endParaRPr lang="ar-SA" sz="2500" dirty="0">
              <a:ln>
                <a:solidFill>
                  <a:schemeClr val="bg1"/>
                </a:solidFill>
              </a:ln>
              <a:solidFill>
                <a:schemeClr val="accent4">
                  <a:lumMod val="75000"/>
                </a:schemeClr>
              </a:solidFill>
              <a:cs typeface="PT Bold Heading" pitchFamily="2" charset="-78"/>
            </a:endParaRPr>
          </a:p>
        </p:txBody>
      </p:sp>
      <p:pic>
        <p:nvPicPr>
          <p:cNvPr id="4" name="التجربة الإستهلالية لللفصل الثاني (الزخم وحفظه) ف2 00_00_14-.wmv">
            <a:hlinkClick r:id="" action="ppaction://media"/>
          </p:cNvPr>
          <p:cNvPicPr>
            <a:picLocks noRot="1" noChangeAspect="1"/>
          </p:cNvPicPr>
          <p:nvPr>
            <a:videoFile r:link="rId1"/>
          </p:nvPr>
        </p:nvPicPr>
        <p:blipFill>
          <a:blip r:embed="rId4"/>
          <a:stretch>
            <a:fillRect/>
          </a:stretch>
        </p:blipFill>
        <p:spPr>
          <a:xfrm>
            <a:off x="714348" y="1571612"/>
            <a:ext cx="7667636" cy="4929222"/>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par>
                          <p:cTn id="11" fill="hold">
                            <p:stCondLst>
                              <p:cond delay="1900"/>
                            </p:stCondLst>
                            <p:childTnLst>
                              <p:par>
                                <p:cTn id="12" presetID="1" presetClass="mediacall" presetSubtype="0" fill="hold" nodeType="afterEffect">
                                  <p:stCondLst>
                                    <p:cond delay="0"/>
                                  </p:stCondLst>
                                  <p:childTnLst>
                                    <p:cmd type="call" cmd="playFrom(0.0)">
                                      <p:cBhvr>
                                        <p:cTn id="13" dur="220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14" fill="hold" display="0">
                  <p:stCondLst>
                    <p:cond delay="indefinite"/>
                  </p:stCondLst>
                  <p:endCondLst>
                    <p:cond evt="onNext" delay="0">
                      <p:tgtEl>
                        <p:sldTgt/>
                      </p:tgtEl>
                    </p:cond>
                    <p:cond evt="onPrev" delay="0">
                      <p:tgtEl>
                        <p:sldTgt/>
                      </p:tgtEl>
                    </p:cond>
                  </p:end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7" name="كائن 6"/>
          <p:cNvGraphicFramePr>
            <a:graphicFrameLocks noChangeAspect="1"/>
          </p:cNvGraphicFramePr>
          <p:nvPr/>
        </p:nvGraphicFramePr>
        <p:xfrm>
          <a:off x="8215338" y="4714884"/>
          <a:ext cx="283716" cy="271016"/>
        </p:xfrm>
        <a:graphic>
          <a:graphicData uri="http://schemas.openxmlformats.org/presentationml/2006/ole">
            <p:oleObj spid="_x0000_s7170" name="Equation" r:id="rId4" imgW="139680" imgH="126720" progId="">
              <p:embed/>
            </p:oleObj>
          </a:graphicData>
        </a:graphic>
      </p:graphicFrame>
      <p:graphicFrame>
        <p:nvGraphicFramePr>
          <p:cNvPr id="8" name="كائن 7"/>
          <p:cNvGraphicFramePr>
            <a:graphicFrameLocks noChangeAspect="1"/>
          </p:cNvGraphicFramePr>
          <p:nvPr/>
        </p:nvGraphicFramePr>
        <p:xfrm>
          <a:off x="8215464" y="5900754"/>
          <a:ext cx="285626" cy="264939"/>
        </p:xfrm>
        <a:graphic>
          <a:graphicData uri="http://schemas.openxmlformats.org/presentationml/2006/ole">
            <p:oleObj spid="_x0000_s7171" name="Equation" r:id="rId5" imgW="139680" imgH="126720" progId="">
              <p:embed/>
            </p:oleObj>
          </a:graphicData>
        </a:graphic>
      </p:graphicFrame>
      <p:sp>
        <p:nvSpPr>
          <p:cNvPr id="6" name="مستطيل 5"/>
          <p:cNvSpPr/>
          <p:nvPr/>
        </p:nvSpPr>
        <p:spPr>
          <a:xfrm>
            <a:off x="2184103" y="214290"/>
            <a:ext cx="5745483" cy="646331"/>
          </a:xfrm>
          <a:prstGeom prst="rect">
            <a:avLst/>
          </a:prstGeom>
        </p:spPr>
        <p:txBody>
          <a:bodyPr wrap="none">
            <a:spAutoFit/>
          </a:bodyPr>
          <a:lstStyle/>
          <a:p>
            <a:r>
              <a:rPr lang="ar-AE" sz="3600" b="1" spc="200" dirty="0" smtClean="0">
                <a:ln w="29210">
                  <a:noFill/>
                </a:ln>
                <a:solidFill>
                  <a:srgbClr val="CC0066"/>
                </a:solidFill>
                <a:effectLst>
                  <a:innerShdw blurRad="50800" dist="50800" dir="8100000">
                    <a:srgbClr val="7D7D7D">
                      <a:alpha val="73000"/>
                    </a:srgbClr>
                  </a:innerShdw>
                </a:effectLst>
                <a:cs typeface="PT Bold Heading" pitchFamily="2" charset="-78"/>
              </a:rPr>
              <a:t>الزخم في نظام مغلق ومعزول</a:t>
            </a:r>
            <a:endParaRPr lang="ar-SA" sz="3600" dirty="0">
              <a:ln w="29210">
                <a:noFill/>
              </a:ln>
              <a:solidFill>
                <a:srgbClr val="CC0066"/>
              </a:solidFill>
            </a:endParaRPr>
          </a:p>
        </p:txBody>
      </p:sp>
      <p:sp>
        <p:nvSpPr>
          <p:cNvPr id="11" name="مستطيل 10"/>
          <p:cNvSpPr/>
          <p:nvPr/>
        </p:nvSpPr>
        <p:spPr>
          <a:xfrm>
            <a:off x="585760" y="1114408"/>
            <a:ext cx="8143932" cy="2123658"/>
          </a:xfrm>
          <a:prstGeom prst="rect">
            <a:avLst/>
          </a:prstGeom>
        </p:spPr>
        <p:txBody>
          <a:bodyPr wrap="square">
            <a:spAutoFit/>
          </a:bodyPr>
          <a:lstStyle/>
          <a:p>
            <a:pPr algn="justLow"/>
            <a:r>
              <a:rPr lang="ar-AE"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النظام المغلق : </a:t>
            </a:r>
          </a:p>
          <a:p>
            <a:pPr algn="justLow">
              <a:buNone/>
            </a:pPr>
            <a:r>
              <a:rPr lang="ar-AE" sz="2200" dirty="0" smtClean="0">
                <a:cs typeface="PT Bold Heading" pitchFamily="2" charset="-78"/>
              </a:rPr>
              <a:t>     هو النظام الذي لا يكتسب ولا يفقد كتلة خلال عملية التصادم .</a:t>
            </a:r>
          </a:p>
          <a:p>
            <a:pPr algn="justLow"/>
            <a:endParaRPr 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a:p>
            <a:pPr algn="justLow"/>
            <a:r>
              <a:rPr lang="ar-AE"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النظام المعزول :</a:t>
            </a:r>
          </a:p>
          <a:p>
            <a:pPr algn="justLow">
              <a:buNone/>
            </a:pPr>
            <a:r>
              <a:rPr lang="ar-AE" sz="2200" dirty="0" smtClean="0">
                <a:cs typeface="PT Bold Heading" pitchFamily="2" charset="-78"/>
              </a:rPr>
              <a:t>    هو النظام الذي تكون محصلة القوى الخارجية المؤثرة علية خلال عملية التصادم صفراً .</a:t>
            </a:r>
            <a:endParaRPr lang="en-US" sz="2200" dirty="0" smtClean="0">
              <a:cs typeface="PT Bold Heading" pitchFamily="2" charset="-78"/>
            </a:endParaRPr>
          </a:p>
        </p:txBody>
      </p:sp>
      <p:pic>
        <p:nvPicPr>
          <p:cNvPr id="7172" name="Picture 4" descr="http://i.ytimg.com/vi/-1o_0yzGIe4/hqdefault.jpg"/>
          <p:cNvPicPr>
            <a:picLocks noChangeAspect="1" noChangeArrowheads="1"/>
          </p:cNvPicPr>
          <p:nvPr/>
        </p:nvPicPr>
        <p:blipFill>
          <a:blip r:embed="rId6">
            <a:lum bright="10000"/>
          </a:blip>
          <a:srcRect t="12500" b="14166"/>
          <a:stretch>
            <a:fillRect/>
          </a:stretch>
        </p:blipFill>
        <p:spPr bwMode="auto">
          <a:xfrm>
            <a:off x="285720" y="214290"/>
            <a:ext cx="1747868" cy="1076325"/>
          </a:xfrm>
          <a:prstGeom prst="rect">
            <a:avLst/>
          </a:prstGeom>
          <a:noFill/>
          <a:ln w="9525">
            <a:noFill/>
            <a:miter lim="800000"/>
            <a:headEnd/>
            <a:tailEnd/>
          </a:ln>
        </p:spPr>
      </p:pic>
      <p:sp>
        <p:nvSpPr>
          <p:cNvPr id="13" name="مستطيل 12"/>
          <p:cNvSpPr/>
          <p:nvPr/>
        </p:nvSpPr>
        <p:spPr>
          <a:xfrm>
            <a:off x="714348" y="3357562"/>
            <a:ext cx="8001024" cy="3016210"/>
          </a:xfrm>
          <a:prstGeom prst="rect">
            <a:avLst/>
          </a:prstGeom>
        </p:spPr>
        <p:txBody>
          <a:bodyPr wrap="square">
            <a:spAutoFit/>
          </a:bodyPr>
          <a:lstStyle/>
          <a:p>
            <a:pPr algn="justLow"/>
            <a:r>
              <a:rPr lang="ar-AE" sz="2200" dirty="0" smtClean="0">
                <a:solidFill>
                  <a:schemeClr val="tx2"/>
                </a:solidFill>
                <a:cs typeface="PT Bold Heading" pitchFamily="2" charset="-78"/>
              </a:rPr>
              <a:t>في مثال لاعب البيسبول السابق : ( التصادم بين الكرة والمضرب )</a:t>
            </a:r>
            <a:endParaRPr lang="en-US" sz="2200" dirty="0" smtClean="0">
              <a:solidFill>
                <a:schemeClr val="tx2"/>
              </a:solidFill>
              <a:cs typeface="PT Bold Heading" pitchFamily="2" charset="-78"/>
            </a:endParaRPr>
          </a:p>
          <a:p>
            <a:pPr algn="justLow"/>
            <a:endParaRPr lang="ar-AE" sz="2200" dirty="0" smtClean="0">
              <a:solidFill>
                <a:srgbClr val="FF0000"/>
              </a:solidFill>
              <a:cs typeface="PT Bold Heading" pitchFamily="2" charset="-78"/>
            </a:endParaRPr>
          </a:p>
          <a:p>
            <a:pPr algn="justLow">
              <a:buNone/>
            </a:pPr>
            <a:r>
              <a:rPr lang="ar-AE" sz="2200" dirty="0" smtClean="0">
                <a:cs typeface="PT Bold Heading" pitchFamily="2" charset="-78"/>
              </a:rPr>
              <a:t>  كتلة اللاعب متصلة في المضرب ( اكتسب النظام كتلة )       </a:t>
            </a:r>
          </a:p>
          <a:p>
            <a:pPr algn="justLow">
              <a:buNone/>
            </a:pPr>
            <a:endParaRPr lang="en-US" dirty="0" smtClean="0">
              <a:solidFill>
                <a:schemeClr val="accent2">
                  <a:lumMod val="50000"/>
                </a:schemeClr>
              </a:solidFill>
              <a:cs typeface="PT Bold Heading" pitchFamily="2" charset="-78"/>
            </a:endParaRPr>
          </a:p>
          <a:p>
            <a:pPr algn="justLow">
              <a:buNone/>
            </a:pPr>
            <a:r>
              <a:rPr lang="ar-AE" sz="2200" dirty="0" smtClean="0">
                <a:solidFill>
                  <a:schemeClr val="accent2">
                    <a:lumMod val="50000"/>
                  </a:schemeClr>
                </a:solidFill>
                <a:cs typeface="PT Bold Heading" pitchFamily="2" charset="-78"/>
              </a:rPr>
              <a:t>       </a:t>
            </a:r>
            <a:r>
              <a:rPr lang="en-US" sz="2200" dirty="0" smtClean="0">
                <a:solidFill>
                  <a:schemeClr val="accent2">
                    <a:lumMod val="50000"/>
                  </a:schemeClr>
                </a:solidFill>
                <a:cs typeface="PT Bold Heading" pitchFamily="2" charset="-78"/>
              </a:rPr>
              <a:t> </a:t>
            </a:r>
            <a:r>
              <a:rPr lang="ar-AE" sz="2200" dirty="0" smtClean="0">
                <a:solidFill>
                  <a:schemeClr val="accent2">
                    <a:lumMod val="50000"/>
                  </a:schemeClr>
                </a:solidFill>
                <a:cs typeface="PT Bold Heading" pitchFamily="2" charset="-78"/>
              </a:rPr>
              <a:t>النظام ليس مغلقاً.</a:t>
            </a:r>
          </a:p>
          <a:p>
            <a:pPr algn="justLow">
              <a:buNone/>
            </a:pPr>
            <a:endParaRPr lang="en-US" sz="2200" dirty="0" smtClean="0">
              <a:solidFill>
                <a:schemeClr val="accent6">
                  <a:lumMod val="50000"/>
                </a:schemeClr>
              </a:solidFill>
              <a:cs typeface="PT Bold Heading" pitchFamily="2" charset="-78"/>
            </a:endParaRPr>
          </a:p>
          <a:p>
            <a:pPr algn="justLow">
              <a:buNone/>
            </a:pPr>
            <a:r>
              <a:rPr lang="ar-AE" sz="2200" dirty="0" smtClean="0">
                <a:solidFill>
                  <a:schemeClr val="accent6">
                    <a:lumMod val="50000"/>
                  </a:schemeClr>
                </a:solidFill>
                <a:cs typeface="PT Bold Heading" pitchFamily="2" charset="-78"/>
              </a:rPr>
              <a:t>  قوة ذراع اللاعب وقوة احتكاكه بالأرض قوى خارجية أثرت بعملية التصادم .</a:t>
            </a:r>
          </a:p>
          <a:p>
            <a:pPr algn="justLow">
              <a:buNone/>
            </a:pPr>
            <a:endParaRPr lang="en-US" sz="1400" dirty="0" smtClean="0">
              <a:cs typeface="PT Bold Heading" pitchFamily="2" charset="-78"/>
            </a:endParaRPr>
          </a:p>
          <a:p>
            <a:pPr algn="justLow">
              <a:buNone/>
            </a:pPr>
            <a:r>
              <a:rPr lang="ar-AE" sz="2200" dirty="0" smtClean="0">
                <a:cs typeface="PT Bold Heading" pitchFamily="2" charset="-78"/>
              </a:rPr>
              <a:t>        </a:t>
            </a:r>
            <a:r>
              <a:rPr lang="ar-AE" sz="2200" dirty="0" smtClean="0">
                <a:solidFill>
                  <a:schemeClr val="accent2">
                    <a:lumMod val="50000"/>
                  </a:schemeClr>
                </a:solidFill>
                <a:cs typeface="PT Bold Heading" pitchFamily="2" charset="-78"/>
              </a:rPr>
              <a:t>النظام ليس معزولا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400"/>
                            </p:stCondLst>
                            <p:childTnLst>
                              <p:par>
                                <p:cTn id="11" presetID="9" presetClass="entr" presetSubtype="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dissolve">
                                      <p:cBhvr>
                                        <p:cTn id="13" dur="500"/>
                                        <p:tgtEl>
                                          <p:spTgt spid="7172"/>
                                        </p:tgtEl>
                                      </p:cBhvr>
                                    </p:animEffect>
                                  </p:childTnLst>
                                </p:cTn>
                              </p:par>
                            </p:childTnLst>
                          </p:cTn>
                        </p:par>
                        <p:par>
                          <p:cTn id="14" fill="hold">
                            <p:stCondLst>
                              <p:cond delay="1900"/>
                            </p:stCondLst>
                            <p:childTnLst>
                              <p:par>
                                <p:cTn id="15" presetID="8" presetClass="entr" presetSubtype="16" fill="hold" grpId="0" nodeType="afterEffect">
                                  <p:stCondLst>
                                    <p:cond delay="0"/>
                                  </p:stCondLst>
                                  <p:iterate type="wd">
                                    <p:tmPct val="10000"/>
                                  </p:iterate>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par>
                          <p:cTn id="18" fill="hold">
                            <p:stCondLst>
                              <p:cond delay="105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21500"/>
                            </p:stCondLst>
                            <p:childTnLst>
                              <p:par>
                                <p:cTn id="23" presetID="18" presetClass="entr" presetSubtype="1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par>
                          <p:cTn id="26" fill="hold">
                            <p:stCondLst>
                              <p:cond delay="22000"/>
                            </p:stCondLst>
                            <p:childTnLst>
                              <p:par>
                                <p:cTn id="27" presetID="18" presetClass="entr" presetSubtype="1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266" name="مستطيل 1"/>
          <p:cNvSpPr>
            <a:spLocks noChangeArrowheads="1"/>
          </p:cNvSpPr>
          <p:nvPr/>
        </p:nvSpPr>
        <p:spPr bwMode="auto">
          <a:xfrm>
            <a:off x="2571736" y="428604"/>
            <a:ext cx="4071966" cy="4662815"/>
          </a:xfrm>
          <a:prstGeom prst="rect">
            <a:avLst/>
          </a:prstGeom>
          <a:noFill/>
          <a:ln w="9525">
            <a:solidFill>
              <a:schemeClr val="accent2">
                <a:lumMod val="75000"/>
              </a:schemeClr>
            </a:solidFill>
            <a:miter lim="800000"/>
            <a:headEnd/>
            <a:tailEnd/>
          </a:ln>
        </p:spPr>
        <p:txBody>
          <a:bodyPr wrap="square">
            <a:spAutoFit/>
          </a:bodyPr>
          <a:lstStyle/>
          <a:p>
            <a:pPr algn="justLow">
              <a:lnSpc>
                <a:spcPct val="150000"/>
              </a:lnSpc>
            </a:pPr>
            <a:endParaRPr lang="ar-SA" sz="2200" dirty="0" smtClean="0">
              <a:cs typeface="PT Bold Heading" pitchFamily="2" charset="-78"/>
            </a:endParaRPr>
          </a:p>
          <a:p>
            <a:pPr algn="justLow">
              <a:lnSpc>
                <a:spcPct val="150000"/>
              </a:lnSpc>
            </a:pPr>
            <a:r>
              <a:rPr lang="ar-SA" sz="2200" dirty="0" smtClean="0">
                <a:cs typeface="PT Bold Heading" pitchFamily="2" charset="-78"/>
              </a:rPr>
              <a:t> </a:t>
            </a:r>
            <a:r>
              <a:rPr lang="ar-SA" sz="2200" dirty="0" smtClean="0">
                <a:solidFill>
                  <a:srgbClr val="00B050"/>
                </a:solidFill>
                <a:cs typeface="PT Bold Heading" pitchFamily="2" charset="-78"/>
              </a:rPr>
              <a:t>إذا </a:t>
            </a:r>
            <a:r>
              <a:rPr lang="ar-SA" sz="2200" dirty="0">
                <a:solidFill>
                  <a:srgbClr val="00B050"/>
                </a:solidFill>
                <a:cs typeface="PT Bold Heading" pitchFamily="2" charset="-78"/>
              </a:rPr>
              <a:t>وجدت مجموعة من الأجسام </a:t>
            </a:r>
            <a:r>
              <a:rPr lang="ar-SA" sz="2200" dirty="0" smtClean="0">
                <a:solidFill>
                  <a:srgbClr val="00B050"/>
                </a:solidFill>
                <a:cs typeface="PT Bold Heading" pitchFamily="2" charset="-78"/>
              </a:rPr>
              <a:t>في </a:t>
            </a:r>
            <a:r>
              <a:rPr lang="ar-SA" sz="2200" dirty="0">
                <a:solidFill>
                  <a:srgbClr val="00B050"/>
                </a:solidFill>
                <a:cs typeface="PT Bold Heading" pitchFamily="2" charset="-78"/>
              </a:rPr>
              <a:t>حالة تصادم داخل نظام معزول فإن:</a:t>
            </a:r>
          </a:p>
          <a:p>
            <a:pPr algn="justLow">
              <a:lnSpc>
                <a:spcPct val="150000"/>
              </a:lnSpc>
            </a:pPr>
            <a:endParaRPr lang="ar-SA" sz="2200" dirty="0">
              <a:solidFill>
                <a:srgbClr val="00B050"/>
              </a:solidFill>
              <a:cs typeface="PT Bold Heading" pitchFamily="2" charset="-78"/>
            </a:endParaRPr>
          </a:p>
          <a:p>
            <a:pPr algn="justLow">
              <a:lnSpc>
                <a:spcPct val="150000"/>
              </a:lnSpc>
            </a:pPr>
            <a:r>
              <a:rPr lang="ar-SA" sz="2200" dirty="0">
                <a:cs typeface="PT Bold Heading" pitchFamily="2" charset="-78"/>
              </a:rPr>
              <a:t>زخم النظام یكون </a:t>
            </a:r>
            <a:r>
              <a:rPr lang="ar-SA" sz="2200" dirty="0" smtClean="0">
                <a:cs typeface="PT Bold Heading" pitchFamily="2" charset="-78"/>
              </a:rPr>
              <a:t>ثابتاً مقداراً </a:t>
            </a:r>
            <a:r>
              <a:rPr lang="ar-SA" sz="2200" dirty="0" err="1" smtClean="0">
                <a:cs typeface="PT Bold Heading" pitchFamily="2" charset="-78"/>
              </a:rPr>
              <a:t>واتجا</a:t>
            </a:r>
            <a:r>
              <a:rPr lang="ar-SA" sz="2200" dirty="0" smtClean="0">
                <a:cs typeface="PT Bold Heading" pitchFamily="2" charset="-78"/>
              </a:rPr>
              <a:t>ھ</a:t>
            </a:r>
            <a:r>
              <a:rPr lang="ar-SA" sz="2200" dirty="0" err="1" smtClean="0">
                <a:cs typeface="PT Bold Heading" pitchFamily="2" charset="-78"/>
              </a:rPr>
              <a:t>اً</a:t>
            </a:r>
            <a:r>
              <a:rPr lang="ar-SA" sz="2200" dirty="0" smtClean="0">
                <a:cs typeface="PT Bold Heading" pitchFamily="2" charset="-78"/>
              </a:rPr>
              <a:t> .</a:t>
            </a:r>
            <a:endParaRPr lang="ar-SA" sz="2200" dirty="0">
              <a:cs typeface="PT Bold Heading" pitchFamily="2" charset="-78"/>
            </a:endParaRPr>
          </a:p>
          <a:p>
            <a:pPr algn="justLow">
              <a:lnSpc>
                <a:spcPct val="150000"/>
              </a:lnSpc>
            </a:pPr>
            <a:r>
              <a:rPr lang="ar-SA" sz="2200" dirty="0" smtClean="0">
                <a:cs typeface="PT Bold Heading" pitchFamily="2" charset="-78"/>
              </a:rPr>
              <a:t>أي </a:t>
            </a:r>
            <a:r>
              <a:rPr lang="ar-SA" sz="2200" dirty="0">
                <a:cs typeface="PT Bold Heading" pitchFamily="2" charset="-78"/>
              </a:rPr>
              <a:t>أن مجموع زخم </a:t>
            </a:r>
            <a:r>
              <a:rPr lang="ar-SA" sz="2200" dirty="0" smtClean="0">
                <a:cs typeface="PT Bold Heading" pitchFamily="2" charset="-78"/>
              </a:rPr>
              <a:t>ھ</a:t>
            </a:r>
            <a:r>
              <a:rPr lang="ar-SA" sz="2200" dirty="0" err="1" smtClean="0">
                <a:cs typeface="PT Bold Heading" pitchFamily="2" charset="-78"/>
              </a:rPr>
              <a:t>ذه</a:t>
            </a:r>
            <a:r>
              <a:rPr lang="ar-SA" sz="2200" dirty="0" smtClean="0">
                <a:cs typeface="PT Bold Heading" pitchFamily="2" charset="-78"/>
              </a:rPr>
              <a:t> </a:t>
            </a:r>
            <a:r>
              <a:rPr lang="ar-SA" sz="2200" dirty="0">
                <a:cs typeface="PT Bold Heading" pitchFamily="2" charset="-78"/>
              </a:rPr>
              <a:t>الأجسام قبل التصادم </a:t>
            </a:r>
            <a:r>
              <a:rPr lang="ar-SA" sz="2200" dirty="0" smtClean="0">
                <a:solidFill>
                  <a:srgbClr val="FF0000"/>
                </a:solidFill>
                <a:cs typeface="PT Bold Heading" pitchFamily="2" charset="-78"/>
              </a:rPr>
              <a:t>یساوي</a:t>
            </a:r>
            <a:r>
              <a:rPr lang="ar-SA" sz="2200" dirty="0" smtClean="0">
                <a:cs typeface="PT Bold Heading" pitchFamily="2" charset="-78"/>
              </a:rPr>
              <a:t> </a:t>
            </a:r>
            <a:r>
              <a:rPr lang="ar-SA" sz="2200" dirty="0">
                <a:cs typeface="PT Bold Heading" pitchFamily="2" charset="-78"/>
              </a:rPr>
              <a:t>مجموع زخم ھ</a:t>
            </a:r>
            <a:r>
              <a:rPr lang="ar-SA" sz="2200" dirty="0" err="1">
                <a:cs typeface="PT Bold Heading" pitchFamily="2" charset="-78"/>
              </a:rPr>
              <a:t>ذه</a:t>
            </a:r>
            <a:r>
              <a:rPr lang="ar-SA" sz="2200" dirty="0">
                <a:cs typeface="PT Bold Heading" pitchFamily="2" charset="-78"/>
              </a:rPr>
              <a:t> الأجسام بعد </a:t>
            </a:r>
            <a:r>
              <a:rPr lang="ar-SA" sz="2200" dirty="0" smtClean="0">
                <a:cs typeface="PT Bold Heading" pitchFamily="2" charset="-78"/>
              </a:rPr>
              <a:t>التصادم</a:t>
            </a:r>
          </a:p>
          <a:p>
            <a:pPr algn="justLow">
              <a:lnSpc>
                <a:spcPct val="150000"/>
              </a:lnSpc>
            </a:pPr>
            <a:endParaRPr lang="ar-SA" sz="2200" dirty="0">
              <a:cs typeface="PT Bold Heading" pitchFamily="2" charset="-78"/>
            </a:endParaRPr>
          </a:p>
        </p:txBody>
      </p:sp>
      <p:pic>
        <p:nvPicPr>
          <p:cNvPr id="3" name="صورة 2" descr="write-us.gif"/>
          <p:cNvPicPr>
            <a:picLocks noChangeAspect="1"/>
          </p:cNvPicPr>
          <p:nvPr/>
        </p:nvPicPr>
        <p:blipFill>
          <a:blip r:embed="rId3"/>
          <a:stretch>
            <a:fillRect/>
          </a:stretch>
        </p:blipFill>
        <p:spPr>
          <a:xfrm>
            <a:off x="5572132" y="4429132"/>
            <a:ext cx="2084809" cy="2190735"/>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مربع نص 3"/>
          <p:cNvSpPr txBox="1">
            <a:spLocks noChangeArrowheads="1"/>
          </p:cNvSpPr>
          <p:nvPr/>
        </p:nvSpPr>
        <p:spPr bwMode="auto">
          <a:xfrm>
            <a:off x="3143240" y="500042"/>
            <a:ext cx="3168650" cy="830997"/>
          </a:xfrm>
          <a:prstGeom prst="rect">
            <a:avLst/>
          </a:prstGeom>
          <a:noFill/>
          <a:ln w="9525">
            <a:noFill/>
            <a:miter lim="800000"/>
            <a:headEnd/>
            <a:tailEnd/>
          </a:ln>
        </p:spPr>
        <p:txBody>
          <a:bodyPr>
            <a:spAutoFit/>
          </a:bodyPr>
          <a:lstStyle/>
          <a:p>
            <a:pPr algn="ctr"/>
            <a:r>
              <a:rPr lang="ar-SA" sz="4800" b="1" dirty="0" smtClean="0">
                <a:ln w="12700">
                  <a:solidFill>
                    <a:schemeClr val="tx1"/>
                  </a:solidFill>
                  <a:prstDash val="solid"/>
                </a:ln>
                <a:solidFill>
                  <a:schemeClr val="accent2">
                    <a:lumMod val="60000"/>
                    <a:lumOff val="40000"/>
                  </a:schemeClr>
                </a:solidFill>
                <a:effectLst>
                  <a:outerShdw blurRad="41275" dist="20320" dir="1800000" algn="tl" rotWithShape="0">
                    <a:srgbClr val="000000">
                      <a:alpha val="40000"/>
                    </a:srgbClr>
                  </a:outerShdw>
                </a:effectLst>
                <a:cs typeface="PT Bold Heading" pitchFamily="2" charset="-78"/>
              </a:rPr>
              <a:t>الارتـــداد</a:t>
            </a:r>
            <a:endParaRPr lang="ar-SA" sz="4800" b="1" dirty="0">
              <a:ln w="12700">
                <a:solidFill>
                  <a:schemeClr val="tx1"/>
                </a:solidFill>
                <a:prstDash val="solid"/>
              </a:ln>
              <a:solidFill>
                <a:schemeClr val="accent2">
                  <a:lumMod val="60000"/>
                  <a:lumOff val="40000"/>
                </a:schemeClr>
              </a:solidFill>
              <a:effectLst>
                <a:outerShdw blurRad="41275" dist="20320" dir="1800000" algn="tl" rotWithShape="0">
                  <a:srgbClr val="000000">
                    <a:alpha val="40000"/>
                  </a:srgbClr>
                </a:outerShdw>
              </a:effectLst>
              <a:cs typeface="PT Bold Heading" pitchFamily="2" charset="-78"/>
            </a:endParaRPr>
          </a:p>
        </p:txBody>
      </p:sp>
      <p:sp>
        <p:nvSpPr>
          <p:cNvPr id="14339" name="مستطيل 3"/>
          <p:cNvSpPr>
            <a:spLocks noChangeArrowheads="1"/>
          </p:cNvSpPr>
          <p:nvPr/>
        </p:nvSpPr>
        <p:spPr bwMode="auto">
          <a:xfrm>
            <a:off x="714348" y="1428736"/>
            <a:ext cx="7786742" cy="1615827"/>
          </a:xfrm>
          <a:prstGeom prst="rect">
            <a:avLst/>
          </a:prstGeom>
          <a:noFill/>
          <a:ln w="9525">
            <a:noFill/>
            <a:miter lim="800000"/>
            <a:headEnd/>
            <a:tailEnd/>
          </a:ln>
        </p:spPr>
        <p:txBody>
          <a:bodyPr wrap="square">
            <a:spAutoFit/>
          </a:bodyPr>
          <a:lstStyle/>
          <a:p>
            <a:pPr algn="justLow">
              <a:lnSpc>
                <a:spcPct val="150000"/>
              </a:lnSpc>
            </a:pPr>
            <a:r>
              <a:rPr lang="ar-SA" sz="2200" b="1" dirty="0">
                <a:cs typeface="PT Bold Heading" pitchFamily="2" charset="-78"/>
              </a:rPr>
              <a:t>ارتداد</a:t>
            </a:r>
            <a:r>
              <a:rPr lang="ar-SA" sz="2200" dirty="0">
                <a:cs typeface="PT Bold Heading" pitchFamily="2" charset="-78"/>
              </a:rPr>
              <a:t> في الفيزياء وعلم </a:t>
            </a:r>
            <a:r>
              <a:rPr lang="ar-SA" sz="2200" dirty="0" smtClean="0">
                <a:cs typeface="PT Bold Heading" pitchFamily="2" charset="-78"/>
              </a:rPr>
              <a:t>الحركة </a:t>
            </a:r>
            <a:r>
              <a:rPr lang="en-US" sz="2200" dirty="0" smtClean="0">
                <a:cs typeface="PT Bold Heading" pitchFamily="2" charset="-78"/>
              </a:rPr>
              <a:t> </a:t>
            </a:r>
            <a:r>
              <a:rPr lang="ar-SA" sz="2200" dirty="0">
                <a:cs typeface="PT Bold Heading" pitchFamily="2" charset="-78"/>
              </a:rPr>
              <a:t>ردة عكسية تحدث </a:t>
            </a:r>
            <a:r>
              <a:rPr lang="ar-SA" sz="2200" dirty="0" smtClean="0">
                <a:cs typeface="PT Bold Heading" pitchFamily="2" charset="-78"/>
              </a:rPr>
              <a:t>مثلاً </a:t>
            </a:r>
            <a:r>
              <a:rPr lang="ar-SA" sz="2200" dirty="0">
                <a:cs typeface="PT Bold Heading" pitchFamily="2" charset="-78"/>
              </a:rPr>
              <a:t>للمدفع عند انطلاق القذيفة ، أو الردة العكسية للمسدس عند أطلاق الرصاصة. ويكون اتجاه الحركة في عكس اتجاه انطلاق القذيفة وتسريعها.</a:t>
            </a:r>
          </a:p>
        </p:txBody>
      </p:sp>
      <p:pic>
        <p:nvPicPr>
          <p:cNvPr id="45057" name="Picture 1" descr="Rueckstoss-theorie"/>
          <p:cNvPicPr>
            <a:picLocks noChangeAspect="1" noChangeArrowheads="1"/>
          </p:cNvPicPr>
          <p:nvPr/>
        </p:nvPicPr>
        <p:blipFill>
          <a:blip r:embed="rId3"/>
          <a:srcRect/>
          <a:stretch>
            <a:fillRect/>
          </a:stretch>
        </p:blipFill>
        <p:spPr bwMode="auto">
          <a:xfrm>
            <a:off x="4786314" y="4572008"/>
            <a:ext cx="2428892" cy="1714512"/>
          </a:xfrm>
          <a:prstGeom prst="rect">
            <a:avLst/>
          </a:prstGeom>
          <a:noFill/>
          <a:ln w="9525">
            <a:noFill/>
            <a:miter lim="800000"/>
            <a:headEnd/>
            <a:tailEnd/>
          </a:ln>
        </p:spPr>
      </p:pic>
      <p:pic>
        <p:nvPicPr>
          <p:cNvPr id="45058" name="Picture 2" descr="13109136853632"/>
          <p:cNvPicPr>
            <a:picLocks noChangeAspect="1" noChangeArrowheads="1"/>
          </p:cNvPicPr>
          <p:nvPr/>
        </p:nvPicPr>
        <p:blipFill>
          <a:blip r:embed="rId4" cstate="print"/>
          <a:srcRect/>
          <a:stretch>
            <a:fillRect/>
          </a:stretch>
        </p:blipFill>
        <p:spPr bwMode="auto">
          <a:xfrm>
            <a:off x="1428728" y="3643314"/>
            <a:ext cx="2428892" cy="2125281"/>
          </a:xfrm>
          <a:prstGeom prst="rect">
            <a:avLst/>
          </a:prstGeom>
          <a:noFill/>
          <a:ln w="9525">
            <a:noFill/>
            <a:miter lim="800000"/>
            <a:headEnd/>
            <a:tailEnd/>
          </a:ln>
        </p:spPr>
      </p:pic>
      <p:pic>
        <p:nvPicPr>
          <p:cNvPr id="6" name="صورة 5" descr="نشاط 5  ب.jpg"/>
          <p:cNvPicPr>
            <a:picLocks noChangeAspect="1"/>
          </p:cNvPicPr>
          <p:nvPr/>
        </p:nvPicPr>
        <p:blipFill>
          <a:blip r:embed="rId5"/>
          <a:stretch>
            <a:fillRect/>
          </a:stretch>
        </p:blipFill>
        <p:spPr>
          <a:xfrm>
            <a:off x="4688034" y="3237744"/>
            <a:ext cx="2670048" cy="1048512"/>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par>
                                <p:cTn id="8" presetID="6" presetClass="emph" presetSubtype="0" fill="hold" grpId="1" nodeType="withEffect">
                                  <p:stCondLst>
                                    <p:cond delay="0"/>
                                  </p:stCondLst>
                                  <p:childTnLst>
                                    <p:animScale>
                                      <p:cBhvr>
                                        <p:cTn id="9" dur="2000" fill="hold"/>
                                        <p:tgtEl>
                                          <p:spTgt spid="14338"/>
                                        </p:tgtEl>
                                      </p:cBhvr>
                                      <p:by x="150000" y="150000"/>
                                    </p:animScale>
                                  </p:childTnLst>
                                </p:cTn>
                              </p:par>
                            </p:childTnLst>
                          </p:cTn>
                        </p:par>
                        <p:par>
                          <p:cTn id="10" fill="hold">
                            <p:stCondLst>
                              <p:cond delay="2000"/>
                            </p:stCondLst>
                            <p:childTnLst>
                              <p:par>
                                <p:cTn id="11" presetID="5" presetClass="entr" presetSubtype="10" fill="hold" grpId="0" nodeType="after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checkerboard(across)">
                                      <p:cBhvr>
                                        <p:cTn id="13" dur="500"/>
                                        <p:tgtEl>
                                          <p:spTgt spid="14339"/>
                                        </p:tgtEl>
                                      </p:cBhvr>
                                    </p:animEffect>
                                  </p:childTnLst>
                                </p:cTn>
                              </p:par>
                              <p:par>
                                <p:cTn id="14" presetID="53" presetClass="entr" presetSubtype="0" fill="hold" nodeType="withEffect">
                                  <p:stCondLst>
                                    <p:cond delay="0"/>
                                  </p:stCondLst>
                                  <p:childTnLst>
                                    <p:set>
                                      <p:cBhvr>
                                        <p:cTn id="15" dur="1" fill="hold">
                                          <p:stCondLst>
                                            <p:cond delay="0"/>
                                          </p:stCondLst>
                                        </p:cTn>
                                        <p:tgtEl>
                                          <p:spTgt spid="45058"/>
                                        </p:tgtEl>
                                        <p:attrNameLst>
                                          <p:attrName>style.visibility</p:attrName>
                                        </p:attrNameLst>
                                      </p:cBhvr>
                                      <p:to>
                                        <p:strVal val="visible"/>
                                      </p:to>
                                    </p:set>
                                    <p:anim calcmode="lin" valueType="num">
                                      <p:cBhvr>
                                        <p:cTn id="16" dur="500" fill="hold"/>
                                        <p:tgtEl>
                                          <p:spTgt spid="45058"/>
                                        </p:tgtEl>
                                        <p:attrNameLst>
                                          <p:attrName>ppt_w</p:attrName>
                                        </p:attrNameLst>
                                      </p:cBhvr>
                                      <p:tavLst>
                                        <p:tav tm="0">
                                          <p:val>
                                            <p:fltVal val="0"/>
                                          </p:val>
                                        </p:tav>
                                        <p:tav tm="100000">
                                          <p:val>
                                            <p:strVal val="#ppt_w"/>
                                          </p:val>
                                        </p:tav>
                                      </p:tavLst>
                                    </p:anim>
                                    <p:anim calcmode="lin" valueType="num">
                                      <p:cBhvr>
                                        <p:cTn id="17" dur="500" fill="hold"/>
                                        <p:tgtEl>
                                          <p:spTgt spid="45058"/>
                                        </p:tgtEl>
                                        <p:attrNameLst>
                                          <p:attrName>ppt_h</p:attrName>
                                        </p:attrNameLst>
                                      </p:cBhvr>
                                      <p:tavLst>
                                        <p:tav tm="0">
                                          <p:val>
                                            <p:fltVal val="0"/>
                                          </p:val>
                                        </p:tav>
                                        <p:tav tm="100000">
                                          <p:val>
                                            <p:strVal val="#ppt_h"/>
                                          </p:val>
                                        </p:tav>
                                      </p:tavLst>
                                    </p:anim>
                                    <p:animEffect transition="in" filter="fade">
                                      <p:cBhvr>
                                        <p:cTn id="18" dur="500"/>
                                        <p:tgtEl>
                                          <p:spTgt spid="45058"/>
                                        </p:tgtEl>
                                      </p:cBhvr>
                                    </p:animEffect>
                                  </p:childTnLst>
                                </p:cTn>
                              </p:par>
                              <p:par>
                                <p:cTn id="19" presetID="9"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45057"/>
                                        </p:tgtEl>
                                        <p:attrNameLst>
                                          <p:attrName>style.visibility</p:attrName>
                                        </p:attrNameLst>
                                      </p:cBhvr>
                                      <p:to>
                                        <p:strVal val="visible"/>
                                      </p:to>
                                    </p:set>
                                    <p:animEffect transition="in" filter="blinds(horizontal)">
                                      <p:cBhvr>
                                        <p:cTn id="24"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1433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857224" y="730733"/>
            <a:ext cx="7429552" cy="907941"/>
          </a:xfrm>
          <a:prstGeom prst="rect">
            <a:avLst/>
          </a:prstGeom>
          <a:noFill/>
        </p:spPr>
        <p:txBody>
          <a:bodyPr wrap="square" rtlCol="1">
            <a:spAutoFit/>
          </a:bodyPr>
          <a:lstStyle/>
          <a:p>
            <a:pPr algn="justLow"/>
            <a:r>
              <a:rPr lang="ar-SA" sz="2200" b="1" dirty="0" smtClean="0">
                <a:solidFill>
                  <a:schemeClr val="tx2">
                    <a:lumMod val="60000"/>
                    <a:lumOff val="40000"/>
                  </a:schemeClr>
                </a:solidFill>
                <a:cs typeface="PT Bold Heading" pitchFamily="2" charset="-78"/>
              </a:rPr>
              <a:t>مثال : </a:t>
            </a:r>
          </a:p>
          <a:p>
            <a:pPr algn="justLow"/>
            <a:endParaRPr lang="ar-SA" sz="900" b="1" dirty="0" smtClean="0">
              <a:solidFill>
                <a:schemeClr val="tx2">
                  <a:lumMod val="60000"/>
                  <a:lumOff val="40000"/>
                </a:schemeClr>
              </a:solidFill>
              <a:cs typeface="PT Bold Heading" pitchFamily="2" charset="-78"/>
            </a:endParaRPr>
          </a:p>
          <a:p>
            <a:pPr algn="justLow"/>
            <a:r>
              <a:rPr lang="ar-SA" sz="2200" dirty="0" smtClean="0">
                <a:cs typeface="PT Bold Heading" pitchFamily="2" charset="-78"/>
              </a:rPr>
              <a:t>ارتداد </a:t>
            </a:r>
            <a:r>
              <a:rPr lang="ar-SA" sz="2200" dirty="0" err="1">
                <a:cs typeface="PT Bold Heading" pitchFamily="2" charset="-78"/>
              </a:rPr>
              <a:t>المتزلجان</a:t>
            </a:r>
            <a:r>
              <a:rPr lang="ar-SA" sz="2200" dirty="0">
                <a:cs typeface="PT Bold Heading" pitchFamily="2" charset="-78"/>
              </a:rPr>
              <a:t> الزخم الابتدائي لهما يساوي </a:t>
            </a:r>
            <a:r>
              <a:rPr lang="ar-SA" sz="2200" dirty="0" smtClean="0">
                <a:cs typeface="PT Bold Heading" pitchFamily="2" charset="-78"/>
              </a:rPr>
              <a:t>صفر .</a:t>
            </a:r>
            <a:endParaRPr lang="ar-SA" sz="2200" dirty="0">
              <a:cs typeface="PT Bold Heading" pitchFamily="2" charset="-78"/>
            </a:endParaRPr>
          </a:p>
        </p:txBody>
      </p:sp>
      <p:pic>
        <p:nvPicPr>
          <p:cNvPr id="8194" name="Picture 2" descr="http://2.bp.blogspot.com/-ymZlusGNA9c/Up_FN2kwhII/AAAAAAAAADY/jJA_454Xx7I/s1600/222222222.jpg"/>
          <p:cNvPicPr>
            <a:picLocks noChangeAspect="1" noChangeArrowheads="1"/>
          </p:cNvPicPr>
          <p:nvPr/>
        </p:nvPicPr>
        <p:blipFill>
          <a:blip r:embed="rId3"/>
          <a:srcRect/>
          <a:stretch>
            <a:fillRect/>
          </a:stretch>
        </p:blipFill>
        <p:spPr bwMode="auto">
          <a:xfrm>
            <a:off x="1785918" y="1873741"/>
            <a:ext cx="5715040" cy="2276475"/>
          </a:xfrm>
          <a:prstGeom prst="rect">
            <a:avLst/>
          </a:prstGeom>
          <a:noFill/>
          <a:ln>
            <a:solidFill>
              <a:schemeClr val="accent2">
                <a:lumMod val="75000"/>
              </a:schemeClr>
            </a:solidFill>
          </a:ln>
        </p:spPr>
      </p:pic>
      <p:sp>
        <p:nvSpPr>
          <p:cNvPr id="4" name="مربع نص 3"/>
          <p:cNvSpPr txBox="1"/>
          <p:nvPr/>
        </p:nvSpPr>
        <p:spPr>
          <a:xfrm>
            <a:off x="1214414" y="4516947"/>
            <a:ext cx="6866708" cy="769441"/>
          </a:xfrm>
          <a:prstGeom prst="rect">
            <a:avLst/>
          </a:prstGeom>
          <a:noFill/>
        </p:spPr>
        <p:txBody>
          <a:bodyPr wrap="square" rtlCol="1">
            <a:spAutoFit/>
          </a:bodyPr>
          <a:lstStyle/>
          <a:p>
            <a:pPr algn="justLow"/>
            <a:r>
              <a:rPr lang="ar-SA" sz="2200" dirty="0">
                <a:cs typeface="PT Bold Heading" pitchFamily="2" charset="-78"/>
              </a:rPr>
              <a:t>يُلاحظ أنّ السرعتين المتجهتين تعتمدان على نسبة كتلتي </a:t>
            </a:r>
            <a:r>
              <a:rPr lang="ar-SA" sz="2200" dirty="0" err="1" smtClean="0">
                <a:cs typeface="PT Bold Heading" pitchFamily="2" charset="-78"/>
              </a:rPr>
              <a:t>المتزلجين</a:t>
            </a:r>
            <a:r>
              <a:rPr lang="ar-SA" sz="2200" dirty="0" smtClean="0">
                <a:cs typeface="PT Bold Heading" pitchFamily="2" charset="-78"/>
              </a:rPr>
              <a:t> .</a:t>
            </a:r>
            <a:endParaRPr lang="ar-SA" sz="2200" dirty="0">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800"/>
                            </p:stCondLst>
                            <p:childTnLst>
                              <p:par>
                                <p:cTn id="11" presetID="3" presetClass="entr" presetSubtype="10"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linds(horizontal)">
                                      <p:cBhvr>
                                        <p:cTn id="13" dur="500"/>
                                        <p:tgtEl>
                                          <p:spTgt spid="8194"/>
                                        </p:tgtEl>
                                      </p:cBhvr>
                                    </p:animEffect>
                                  </p:childTnLst>
                                </p:cTn>
                              </p:par>
                            </p:childTnLst>
                          </p:cTn>
                        </p:par>
                        <p:par>
                          <p:cTn id="14" fill="hold">
                            <p:stCondLst>
                              <p:cond delay="4300"/>
                            </p:stCondLst>
                            <p:childTnLst>
                              <p:par>
                                <p:cTn id="15" presetID="56" presetClass="entr" presetSubtype="0" fill="hold" grpId="0" nodeType="after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500" autoRev="1" fill="hold">
                                          <p:stCondLst>
                                            <p:cond delay="0"/>
                                          </p:stCondLst>
                                        </p:cTn>
                                        <p:tgtEl>
                                          <p:spTgt spid="4"/>
                                        </p:tgtEl>
                                        <p:attrNameLst>
                                          <p:attrName>ppt_w</p:attrName>
                                        </p:attrNameLst>
                                      </p:cBhvr>
                                    </p:anim>
                                    <p:anim by="(#ppt_w*0.50)" calcmode="lin" valueType="num">
                                      <p:cBhvr>
                                        <p:cTn id="18" dur="500" decel="50000" autoRev="1" fill="hold">
                                          <p:stCondLst>
                                            <p:cond delay="0"/>
                                          </p:stCondLst>
                                        </p:cTn>
                                        <p:tgtEl>
                                          <p:spTgt spid="4"/>
                                        </p:tgtEl>
                                        <p:attrNameLst>
                                          <p:attrName>ppt_x</p:attrName>
                                        </p:attrNameLst>
                                      </p:cBhvr>
                                    </p:anim>
                                    <p:anim from="(-#ppt_h/2)" to="(#ppt_y)" calcmode="lin" valueType="num">
                                      <p:cBhvr>
                                        <p:cTn id="19" dur="1000" fill="hold">
                                          <p:stCondLst>
                                            <p:cond delay="0"/>
                                          </p:stCondLst>
                                        </p:cTn>
                                        <p:tgtEl>
                                          <p:spTgt spid="4"/>
                                        </p:tgtEl>
                                        <p:attrNameLst>
                                          <p:attrName>ppt_y</p:attrName>
                                        </p:attrNameLst>
                                      </p:cBhvr>
                                    </p:anim>
                                    <p:animRot by="21600000">
                                      <p:cBhvr>
                                        <p:cTn id="2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جربة ارتفاع الارتداد.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9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1428728" y="0"/>
            <a:ext cx="6411455" cy="2000240"/>
          </a:xfrm>
          <a:prstGeom prst="rect">
            <a:avLst/>
          </a:prstGeom>
          <a:noFill/>
          <a:ln w="9525">
            <a:noFill/>
            <a:miter lim="800000"/>
            <a:headEnd/>
            <a:tailEnd/>
          </a:ln>
        </p:spPr>
      </p:pic>
      <p:sp>
        <p:nvSpPr>
          <p:cNvPr id="15363" name="مستطيل 2"/>
          <p:cNvSpPr>
            <a:spLocks noChangeArrowheads="1"/>
          </p:cNvSpPr>
          <p:nvPr/>
        </p:nvSpPr>
        <p:spPr bwMode="auto">
          <a:xfrm>
            <a:off x="1571604" y="2357430"/>
            <a:ext cx="5889641" cy="646331"/>
          </a:xfrm>
          <a:prstGeom prst="rect">
            <a:avLst/>
          </a:prstGeom>
          <a:noFill/>
          <a:ln w="9525">
            <a:noFill/>
            <a:miter lim="800000"/>
            <a:headEnd/>
            <a:tailEnd/>
          </a:ln>
        </p:spPr>
        <p:txBody>
          <a:bodyPr wrap="square">
            <a:spAutoFit/>
          </a:bodyPr>
          <a:lstStyle/>
          <a:p>
            <a:pPr algn="ctr"/>
            <a:r>
              <a:rPr lang="ar-SA" sz="3600" dirty="0">
                <a:ln>
                  <a:solidFill>
                    <a:sysClr val="windowText" lastClr="000000"/>
                  </a:solidFill>
                </a:ln>
                <a:solidFill>
                  <a:schemeClr val="accent5">
                    <a:lumMod val="40000"/>
                    <a:lumOff val="60000"/>
                  </a:schemeClr>
                </a:solidFill>
                <a:cs typeface="PT Bold Heading" pitchFamily="2" charset="-78"/>
              </a:rPr>
              <a:t>الدفع </a:t>
            </a:r>
            <a:r>
              <a:rPr lang="ar-SA" sz="3600" dirty="0" smtClean="0">
                <a:ln>
                  <a:solidFill>
                    <a:sysClr val="windowText" lastClr="000000"/>
                  </a:solidFill>
                </a:ln>
                <a:solidFill>
                  <a:schemeClr val="accent5">
                    <a:lumMod val="40000"/>
                    <a:lumOff val="60000"/>
                  </a:schemeClr>
                </a:solidFill>
                <a:cs typeface="PT Bold Heading" pitchFamily="2" charset="-78"/>
              </a:rPr>
              <a:t>في الفضـــــاء</a:t>
            </a:r>
            <a:endParaRPr lang="ar-SA" sz="3600" dirty="0">
              <a:ln>
                <a:solidFill>
                  <a:sysClr val="windowText" lastClr="000000"/>
                </a:solidFill>
              </a:ln>
              <a:solidFill>
                <a:schemeClr val="accent5">
                  <a:lumMod val="40000"/>
                  <a:lumOff val="60000"/>
                </a:schemeClr>
              </a:solidFill>
              <a:cs typeface="PT Bold Heading" pitchFamily="2" charset="-78"/>
            </a:endParaRPr>
          </a:p>
        </p:txBody>
      </p:sp>
      <p:sp>
        <p:nvSpPr>
          <p:cNvPr id="15364" name="مستطيل 3"/>
          <p:cNvSpPr>
            <a:spLocks noChangeArrowheads="1"/>
          </p:cNvSpPr>
          <p:nvPr/>
        </p:nvSpPr>
        <p:spPr bwMode="auto">
          <a:xfrm>
            <a:off x="928662" y="3286124"/>
            <a:ext cx="6929486" cy="2123658"/>
          </a:xfrm>
          <a:prstGeom prst="rect">
            <a:avLst/>
          </a:prstGeom>
          <a:noFill/>
          <a:ln w="9525">
            <a:noFill/>
            <a:miter lim="800000"/>
            <a:headEnd/>
            <a:tailEnd/>
          </a:ln>
        </p:spPr>
        <p:txBody>
          <a:bodyPr wrap="square">
            <a:spAutoFit/>
          </a:bodyPr>
          <a:lstStyle/>
          <a:p>
            <a:pPr algn="justLow"/>
            <a:r>
              <a:rPr lang="ar-SA" sz="2200" dirty="0" smtClean="0">
                <a:solidFill>
                  <a:srgbClr val="FFFF00"/>
                </a:solidFill>
                <a:cs typeface="PT Bold Heading" pitchFamily="2" charset="-78"/>
              </a:rPr>
              <a:t>*</a:t>
            </a:r>
            <a:r>
              <a:rPr lang="ar-SA" sz="2200" dirty="0" smtClean="0">
                <a:solidFill>
                  <a:schemeClr val="bg1"/>
                </a:solidFill>
                <a:cs typeface="PT Bold Heading" pitchFamily="2" charset="-78"/>
              </a:rPr>
              <a:t> یزود </a:t>
            </a:r>
            <a:r>
              <a:rPr lang="ar-SA" sz="2200" dirty="0">
                <a:solidFill>
                  <a:schemeClr val="bg1"/>
                </a:solidFill>
                <a:cs typeface="PT Bold Heading" pitchFamily="2" charset="-78"/>
              </a:rPr>
              <a:t>الصاروخ بالوقود والمواد </a:t>
            </a:r>
            <a:r>
              <a:rPr lang="ar-SA" sz="2200" dirty="0" smtClean="0">
                <a:solidFill>
                  <a:schemeClr val="bg1"/>
                </a:solidFill>
                <a:cs typeface="PT Bold Heading" pitchFamily="2" charset="-78"/>
              </a:rPr>
              <a:t>المؤكسدة .</a:t>
            </a:r>
            <a:endParaRPr lang="ar-SA" sz="2200" dirty="0">
              <a:solidFill>
                <a:schemeClr val="bg1"/>
              </a:solidFill>
              <a:cs typeface="PT Bold Heading" pitchFamily="2" charset="-78"/>
            </a:endParaRPr>
          </a:p>
          <a:p>
            <a:pPr algn="justLow"/>
            <a:endParaRPr lang="ar-SA" sz="2200" dirty="0" smtClean="0">
              <a:solidFill>
                <a:schemeClr val="bg1"/>
              </a:solidFill>
              <a:cs typeface="PT Bold Heading" pitchFamily="2" charset="-78"/>
            </a:endParaRPr>
          </a:p>
          <a:p>
            <a:pPr algn="justLow"/>
            <a:r>
              <a:rPr lang="ar-SA" sz="2200" dirty="0" smtClean="0">
                <a:solidFill>
                  <a:srgbClr val="FFFF00"/>
                </a:solidFill>
                <a:cs typeface="PT Bold Heading" pitchFamily="2" charset="-78"/>
              </a:rPr>
              <a:t>*</a:t>
            </a:r>
            <a:r>
              <a:rPr lang="ar-SA" sz="2200" dirty="0" smtClean="0">
                <a:solidFill>
                  <a:schemeClr val="bg1"/>
                </a:solidFill>
                <a:cs typeface="PT Bold Heading" pitchFamily="2" charset="-78"/>
              </a:rPr>
              <a:t> عندما </a:t>
            </a:r>
            <a:r>
              <a:rPr lang="ar-SA" sz="2200" dirty="0">
                <a:solidFill>
                  <a:schemeClr val="bg1"/>
                </a:solidFill>
                <a:cs typeface="PT Bold Heading" pitchFamily="2" charset="-78"/>
              </a:rPr>
              <a:t>یمتزج الوقود بالمواد المؤكسدة </a:t>
            </a:r>
            <a:r>
              <a:rPr lang="ar-SA" sz="2200" dirty="0" smtClean="0">
                <a:solidFill>
                  <a:schemeClr val="bg1"/>
                </a:solidFill>
                <a:cs typeface="PT Bold Heading" pitchFamily="2" charset="-78"/>
              </a:rPr>
              <a:t>في </a:t>
            </a:r>
            <a:r>
              <a:rPr lang="ar-SA" sz="2200" dirty="0">
                <a:solidFill>
                  <a:schemeClr val="bg1"/>
                </a:solidFill>
                <a:cs typeface="PT Bold Heading" pitchFamily="2" charset="-78"/>
              </a:rPr>
              <a:t>محرك الصاروخ تنتج </a:t>
            </a:r>
            <a:r>
              <a:rPr lang="ar-SA" sz="2200" dirty="0" smtClean="0">
                <a:solidFill>
                  <a:schemeClr val="bg1"/>
                </a:solidFill>
                <a:cs typeface="PT Bold Heading" pitchFamily="2" charset="-78"/>
              </a:rPr>
              <a:t>غازات </a:t>
            </a:r>
            <a:r>
              <a:rPr lang="ar-SA" sz="2200" dirty="0">
                <a:solidFill>
                  <a:schemeClr val="bg1"/>
                </a:solidFill>
                <a:cs typeface="PT Bold Heading" pitchFamily="2" charset="-78"/>
              </a:rPr>
              <a:t>تخرج من فوھة العادم بسرعة </a:t>
            </a:r>
            <a:r>
              <a:rPr lang="ar-SA" sz="2200" dirty="0" smtClean="0">
                <a:solidFill>
                  <a:schemeClr val="bg1"/>
                </a:solidFill>
                <a:cs typeface="PT Bold Heading" pitchFamily="2" charset="-78"/>
              </a:rPr>
              <a:t>كبیرة .</a:t>
            </a:r>
            <a:endParaRPr lang="ar-SA" sz="2200" dirty="0">
              <a:solidFill>
                <a:schemeClr val="bg1"/>
              </a:solidFill>
              <a:cs typeface="PT Bold Heading" pitchFamily="2" charset="-78"/>
            </a:endParaRPr>
          </a:p>
          <a:p>
            <a:pPr algn="justLow"/>
            <a:endParaRPr lang="ar-SA" sz="2200" dirty="0" smtClean="0">
              <a:solidFill>
                <a:schemeClr val="bg1"/>
              </a:solidFill>
              <a:cs typeface="PT Bold Heading" pitchFamily="2" charset="-78"/>
            </a:endParaRPr>
          </a:p>
          <a:p>
            <a:pPr algn="justLow"/>
            <a:r>
              <a:rPr lang="ar-SA" sz="2200" dirty="0" smtClean="0">
                <a:solidFill>
                  <a:srgbClr val="FFFF00"/>
                </a:solidFill>
                <a:cs typeface="PT Bold Heading" pitchFamily="2" charset="-78"/>
              </a:rPr>
              <a:t>*</a:t>
            </a:r>
            <a:r>
              <a:rPr lang="ar-SA" sz="2200" dirty="0" smtClean="0">
                <a:solidFill>
                  <a:schemeClr val="bg1"/>
                </a:solidFill>
                <a:cs typeface="PT Bold Heading" pitchFamily="2" charset="-78"/>
              </a:rPr>
              <a:t> فیندفع </a:t>
            </a:r>
            <a:r>
              <a:rPr lang="ar-SA" sz="2200" dirty="0">
                <a:solidFill>
                  <a:schemeClr val="bg1"/>
                </a:solidFill>
                <a:cs typeface="PT Bold Heading" pitchFamily="2" charset="-78"/>
              </a:rPr>
              <a:t>الصاروخ بسرعة </a:t>
            </a:r>
            <a:r>
              <a:rPr lang="ar-SA" sz="2200" dirty="0" smtClean="0">
                <a:solidFill>
                  <a:schemeClr val="bg1"/>
                </a:solidFill>
                <a:cs typeface="PT Bold Heading" pitchFamily="2" charset="-78"/>
              </a:rPr>
              <a:t>في الاتجاه المضاد .</a:t>
            </a:r>
            <a:endParaRPr lang="ar-SA" sz="2200" dirty="0">
              <a:solidFill>
                <a:schemeClr val="bg1"/>
              </a:solidFill>
              <a:cs typeface="PT Bold Heading" pitchFamily="2" charset="-78"/>
            </a:endParaRPr>
          </a:p>
        </p:txBody>
      </p:sp>
      <p:pic>
        <p:nvPicPr>
          <p:cNvPr id="6" name="صورة 5" descr="نشاط 8.jpg"/>
          <p:cNvPicPr>
            <a:picLocks noChangeAspect="1"/>
          </p:cNvPicPr>
          <p:nvPr/>
        </p:nvPicPr>
        <p:blipFill>
          <a:blip r:embed="rId4">
            <a:clrChange>
              <a:clrFrom>
                <a:srgbClr val="FFFFFF"/>
              </a:clrFrom>
              <a:clrTo>
                <a:srgbClr val="FFFFFF">
                  <a:alpha val="0"/>
                </a:srgbClr>
              </a:clrTo>
            </a:clrChange>
          </a:blip>
          <a:stretch>
            <a:fillRect/>
          </a:stretch>
        </p:blipFill>
        <p:spPr>
          <a:xfrm>
            <a:off x="1071538" y="4572008"/>
            <a:ext cx="1000125" cy="2109787"/>
          </a:xfrm>
          <a:prstGeom prst="rect">
            <a:avLst/>
          </a:prstGeom>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diamond(in)">
                                      <p:cBhvr>
                                        <p:cTn id="11" dur="2000"/>
                                        <p:tgtEl>
                                          <p:spTgt spid="15362"/>
                                        </p:tgtEl>
                                      </p:cBhvr>
                                    </p:animEffect>
                                  </p:childTnLst>
                                </p:cTn>
                              </p:par>
                            </p:childTnLst>
                          </p:cTn>
                        </p:par>
                        <p:par>
                          <p:cTn id="12" fill="hold">
                            <p:stCondLst>
                              <p:cond delay="2500"/>
                            </p:stCondLst>
                            <p:childTnLst>
                              <p:par>
                                <p:cTn id="13" presetID="4" presetClass="entr" presetSubtype="32" fill="hold" grpId="0" nodeType="afterEffect">
                                  <p:stCondLst>
                                    <p:cond delay="0"/>
                                  </p:stCondLst>
                                  <p:iterate type="wd">
                                    <p:tmPct val="10000"/>
                                  </p:iterate>
                                  <p:childTnLst>
                                    <p:set>
                                      <p:cBhvr>
                                        <p:cTn id="14" dur="1" fill="hold">
                                          <p:stCondLst>
                                            <p:cond delay="0"/>
                                          </p:stCondLst>
                                        </p:cTn>
                                        <p:tgtEl>
                                          <p:spTgt spid="15364"/>
                                        </p:tgtEl>
                                        <p:attrNameLst>
                                          <p:attrName>style.visibility</p:attrName>
                                        </p:attrNameLst>
                                      </p:cBhvr>
                                      <p:to>
                                        <p:strVal val="visible"/>
                                      </p:to>
                                    </p:set>
                                    <p:animEffect transition="in" filter="box(out)">
                                      <p:cBhvr>
                                        <p:cTn id="15" dur="500"/>
                                        <p:tgtEl>
                                          <p:spTgt spid="15364"/>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500165" y="1285860"/>
          <a:ext cx="6786611" cy="3833839"/>
        </p:xfrm>
        <a:graphic>
          <a:graphicData uri="http://schemas.openxmlformats.org/drawingml/2006/table">
            <a:tbl>
              <a:tblPr rtl="1"/>
              <a:tblGrid>
                <a:gridCol w="1385930"/>
                <a:gridCol w="2600307"/>
                <a:gridCol w="2800374"/>
              </a:tblGrid>
              <a:tr h="428628">
                <a:tc>
                  <a:txBody>
                    <a:bodyPr/>
                    <a:lstStyle/>
                    <a:p>
                      <a:pPr algn="ctr" rtl="1">
                        <a:spcAft>
                          <a:spcPts val="0"/>
                        </a:spcAft>
                      </a:pPr>
                      <a:r>
                        <a:rPr lang="ar-SA" sz="1800" dirty="0">
                          <a:solidFill>
                            <a:schemeClr val="tx2"/>
                          </a:solidFill>
                          <a:latin typeface="DecoType Naskh Variants"/>
                          <a:cs typeface="PT Bold Heading" pitchFamily="2" charset="-78"/>
                        </a:rPr>
                        <a:t>المقارنة</a:t>
                      </a:r>
                      <a:endParaRPr lang="ar-SA" sz="2000" dirty="0">
                        <a:solidFill>
                          <a:schemeClr val="tx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a:spcAft>
                          <a:spcPts val="0"/>
                        </a:spcAft>
                      </a:pPr>
                      <a:r>
                        <a:rPr lang="ar-SA" sz="1800" dirty="0">
                          <a:solidFill>
                            <a:schemeClr val="tx2"/>
                          </a:solidFill>
                          <a:latin typeface="DecoType Naskh Variants"/>
                          <a:cs typeface="PT Bold Heading" pitchFamily="2" charset="-78"/>
                        </a:rPr>
                        <a:t>الصاروخ الكيميائي (قديم)</a:t>
                      </a:r>
                      <a:endParaRPr lang="ar-SA" sz="2000" dirty="0">
                        <a:solidFill>
                          <a:schemeClr val="tx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a:spcAft>
                          <a:spcPts val="0"/>
                        </a:spcAft>
                      </a:pPr>
                      <a:r>
                        <a:rPr lang="ar-SA" sz="1800" dirty="0">
                          <a:solidFill>
                            <a:schemeClr val="tx2"/>
                          </a:solidFill>
                          <a:latin typeface="DecoType Naskh Variants"/>
                          <a:cs typeface="PT Bold Heading" pitchFamily="2" charset="-78"/>
                        </a:rPr>
                        <a:t>المحرك </a:t>
                      </a:r>
                      <a:r>
                        <a:rPr lang="ar-SA" sz="1800" dirty="0" err="1" smtClean="0">
                          <a:solidFill>
                            <a:schemeClr val="tx2"/>
                          </a:solidFill>
                          <a:latin typeface="DecoType Naskh Variants"/>
                          <a:cs typeface="PT Bold Heading" pitchFamily="2" charset="-78"/>
                        </a:rPr>
                        <a:t>الايوني</a:t>
                      </a:r>
                      <a:r>
                        <a:rPr lang="ar-SA" sz="1800" dirty="0" smtClean="0">
                          <a:solidFill>
                            <a:schemeClr val="tx2"/>
                          </a:solidFill>
                          <a:latin typeface="DecoType Naskh Variants"/>
                          <a:cs typeface="PT Bold Heading" pitchFamily="2" charset="-78"/>
                        </a:rPr>
                        <a:t> (</a:t>
                      </a:r>
                      <a:r>
                        <a:rPr lang="ar-SA" sz="1800" dirty="0">
                          <a:solidFill>
                            <a:schemeClr val="tx2"/>
                          </a:solidFill>
                          <a:latin typeface="DecoType Naskh Variants"/>
                          <a:cs typeface="PT Bold Heading" pitchFamily="2" charset="-78"/>
                        </a:rPr>
                        <a:t>جديد)</a:t>
                      </a:r>
                      <a:endParaRPr lang="ar-SA" sz="2000" dirty="0">
                        <a:solidFill>
                          <a:schemeClr val="tx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28694">
                <a:tc>
                  <a:txBody>
                    <a:bodyPr/>
                    <a:lstStyle/>
                    <a:p>
                      <a:pPr algn="ctr" rtl="1">
                        <a:spcAft>
                          <a:spcPts val="0"/>
                        </a:spcAft>
                      </a:pPr>
                      <a:r>
                        <a:rPr lang="ar-SA" sz="1800" dirty="0">
                          <a:solidFill>
                            <a:schemeClr val="accent2"/>
                          </a:solidFill>
                          <a:latin typeface="DecoType Naskh Variants"/>
                          <a:cs typeface="PT Bold Heading" pitchFamily="2" charset="-78"/>
                        </a:rPr>
                        <a:t>ينتج عنه:</a:t>
                      </a:r>
                      <a:endParaRPr lang="ar-SA" sz="2000" dirty="0">
                        <a:solidFill>
                          <a:schemeClr val="accent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ناتج عن تفاعلات كيميائيه واحتراق للوقود داخل حجرة الاحتراق .</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ناتج عن </a:t>
                      </a:r>
                      <a:r>
                        <a:rPr lang="ar-SA" sz="1800" dirty="0" err="1">
                          <a:solidFill>
                            <a:srgbClr val="000000"/>
                          </a:solidFill>
                          <a:latin typeface="DecoType Naskh Variants"/>
                          <a:cs typeface="PT Bold Heading" pitchFamily="2" charset="-78"/>
                        </a:rPr>
                        <a:t>تايين</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ذرات</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الزينون</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94">
                <a:tc>
                  <a:txBody>
                    <a:bodyPr/>
                    <a:lstStyle/>
                    <a:p>
                      <a:pPr algn="ctr" rtl="1">
                        <a:spcAft>
                          <a:spcPts val="0"/>
                        </a:spcAft>
                      </a:pPr>
                      <a:r>
                        <a:rPr lang="ar-SA" sz="1800" dirty="0">
                          <a:solidFill>
                            <a:schemeClr val="accent2"/>
                          </a:solidFill>
                          <a:latin typeface="DecoType Naskh Variants"/>
                          <a:cs typeface="PT Bold Heading" pitchFamily="2" charset="-78"/>
                        </a:rPr>
                        <a:t>طريقة الاندفاع:</a:t>
                      </a:r>
                      <a:endParaRPr lang="ar-SA" sz="2000" dirty="0">
                        <a:solidFill>
                          <a:schemeClr val="accent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تندفع الغازات من الخلف بسرعة كبيرة فينطلق الصاروخ </a:t>
                      </a:r>
                      <a:r>
                        <a:rPr lang="ar-SA" sz="1800" dirty="0" err="1">
                          <a:solidFill>
                            <a:srgbClr val="000000"/>
                          </a:solidFill>
                          <a:latin typeface="DecoType Naskh Variants"/>
                          <a:cs typeface="PT Bold Heading" pitchFamily="2" charset="-78"/>
                        </a:rPr>
                        <a:t>الى</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الامام</a:t>
                      </a:r>
                      <a:r>
                        <a:rPr lang="ar-SA" sz="1800" dirty="0">
                          <a:solidFill>
                            <a:srgbClr val="000000"/>
                          </a:solidFill>
                          <a:latin typeface="DecoType Naskh Variants"/>
                          <a:cs typeface="PT Bold Heading" pitchFamily="2" charset="-78"/>
                        </a:rPr>
                        <a:t> </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انطلاق </a:t>
                      </a:r>
                      <a:r>
                        <a:rPr lang="ar-SA" sz="1800" dirty="0" err="1">
                          <a:solidFill>
                            <a:srgbClr val="000000"/>
                          </a:solidFill>
                          <a:latin typeface="DecoType Naskh Variants"/>
                          <a:cs typeface="PT Bold Heading" pitchFamily="2" charset="-78"/>
                        </a:rPr>
                        <a:t>ذرات</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الزينون</a:t>
                      </a:r>
                      <a:r>
                        <a:rPr lang="ar-SA" sz="1800" dirty="0">
                          <a:solidFill>
                            <a:srgbClr val="000000"/>
                          </a:solidFill>
                          <a:latin typeface="DecoType Naskh Variants"/>
                          <a:cs typeface="PT Bold Heading" pitchFamily="2" charset="-78"/>
                        </a:rPr>
                        <a:t> وتحركها بسرعة </a:t>
                      </a:r>
                      <a:r>
                        <a:rPr lang="ar-SA" sz="1800" dirty="0" err="1">
                          <a:solidFill>
                            <a:srgbClr val="000000"/>
                          </a:solidFill>
                          <a:latin typeface="DecoType Naskh Variants"/>
                          <a:cs typeface="PT Bold Heading" pitchFamily="2" charset="-78"/>
                        </a:rPr>
                        <a:t>تص</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الى</a:t>
                      </a:r>
                      <a:r>
                        <a:rPr lang="ar-SA" sz="1800" dirty="0">
                          <a:solidFill>
                            <a:srgbClr val="000000"/>
                          </a:solidFill>
                          <a:latin typeface="DecoType Naskh Variants"/>
                          <a:cs typeface="PT Bold Heading" pitchFamily="2" charset="-78"/>
                        </a:rPr>
                        <a:t> ثلاثون كيلو متر في الثانية</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94">
                <a:tc>
                  <a:txBody>
                    <a:bodyPr/>
                    <a:lstStyle/>
                    <a:p>
                      <a:pPr algn="ctr" rtl="1">
                        <a:spcAft>
                          <a:spcPts val="0"/>
                        </a:spcAft>
                      </a:pPr>
                      <a:r>
                        <a:rPr lang="ar-SA" sz="1800" dirty="0">
                          <a:solidFill>
                            <a:schemeClr val="accent2"/>
                          </a:solidFill>
                          <a:latin typeface="DecoType Naskh Variants"/>
                          <a:cs typeface="PT Bold Heading" pitchFamily="2" charset="-78"/>
                        </a:rPr>
                        <a:t>عملها:</a:t>
                      </a:r>
                      <a:endParaRPr lang="ar-SA" sz="2000" dirty="0">
                        <a:solidFill>
                          <a:schemeClr val="accent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يعمل محركها لدقائق (فترة قصيرة)</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يعمل المحرك </a:t>
                      </a:r>
                      <a:r>
                        <a:rPr lang="ar-SA" sz="1800" dirty="0" err="1">
                          <a:solidFill>
                            <a:srgbClr val="000000"/>
                          </a:solidFill>
                          <a:latin typeface="DecoType Naskh Variants"/>
                          <a:cs typeface="PT Bold Heading" pitchFamily="2" charset="-78"/>
                        </a:rPr>
                        <a:t>الايوني</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لايام</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او</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اسابيع</a:t>
                      </a:r>
                      <a:r>
                        <a:rPr lang="ar-SA" sz="1800" dirty="0">
                          <a:solidFill>
                            <a:srgbClr val="000000"/>
                          </a:solidFill>
                          <a:latin typeface="DecoType Naskh Variants"/>
                          <a:cs typeface="PT Bold Heading" pitchFamily="2" charset="-78"/>
                        </a:rPr>
                        <a:t> </a:t>
                      </a:r>
                      <a:r>
                        <a:rPr lang="ar-SA" sz="1800" dirty="0" err="1">
                          <a:solidFill>
                            <a:srgbClr val="000000"/>
                          </a:solidFill>
                          <a:latin typeface="DecoType Naskh Variants"/>
                          <a:cs typeface="PT Bold Heading" pitchFamily="2" charset="-78"/>
                        </a:rPr>
                        <a:t>او</a:t>
                      </a:r>
                      <a:r>
                        <a:rPr lang="ar-SA" sz="1800" dirty="0">
                          <a:solidFill>
                            <a:srgbClr val="000000"/>
                          </a:solidFill>
                          <a:latin typeface="DecoType Naskh Variants"/>
                          <a:cs typeface="PT Bold Heading" pitchFamily="2" charset="-78"/>
                        </a:rPr>
                        <a:t> شهور ( فترة طويلة)</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9">
                <a:tc>
                  <a:txBody>
                    <a:bodyPr/>
                    <a:lstStyle/>
                    <a:p>
                      <a:pPr algn="ctr" rtl="1">
                        <a:spcAft>
                          <a:spcPts val="0"/>
                        </a:spcAft>
                      </a:pPr>
                      <a:r>
                        <a:rPr lang="ar-SA" sz="1800" dirty="0">
                          <a:solidFill>
                            <a:schemeClr val="accent2"/>
                          </a:solidFill>
                          <a:latin typeface="DecoType Naskh Variants"/>
                          <a:cs typeface="PT Bold Heading" pitchFamily="2" charset="-78"/>
                        </a:rPr>
                        <a:t>مقدار الاندفاع:</a:t>
                      </a:r>
                      <a:endParaRPr lang="ar-SA" sz="2000" dirty="0">
                        <a:solidFill>
                          <a:schemeClr val="accent2"/>
                        </a:solidFill>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solidFill>
                            <a:srgbClr val="000000"/>
                          </a:solidFill>
                          <a:latin typeface="DecoType Naskh Variants"/>
                          <a:cs typeface="PT Bold Heading" pitchFamily="2" charset="-78"/>
                        </a:rPr>
                        <a:t>دفع المحرك صغير فيقل الزخم</a:t>
                      </a:r>
                      <a:endParaRPr lang="ar-SA" sz="200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solidFill>
                            <a:srgbClr val="000000"/>
                          </a:solidFill>
                          <a:latin typeface="DecoType Naskh Variants"/>
                          <a:cs typeface="PT Bold Heading" pitchFamily="2" charset="-78"/>
                        </a:rPr>
                        <a:t>دفع المحرك كبير فيزداد </a:t>
                      </a:r>
                      <a:r>
                        <a:rPr lang="ar-SA" sz="1800" dirty="0" err="1">
                          <a:solidFill>
                            <a:srgbClr val="000000"/>
                          </a:solidFill>
                          <a:latin typeface="DecoType Naskh Variants"/>
                          <a:cs typeface="PT Bold Heading" pitchFamily="2" charset="-78"/>
                        </a:rPr>
                        <a:t>الزخ</a:t>
                      </a:r>
                      <a:endParaRPr lang="ar-SA" sz="2000" dirty="0">
                        <a:cs typeface="PT Bold Heading"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11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smtClean="0">
                <a:ln>
                  <a:noFill/>
                </a:ln>
                <a:solidFill>
                  <a:srgbClr val="FF0000"/>
                </a:solidFill>
                <a:effectLst/>
                <a:latin typeface="Calibri" pitchFamily="34" charset="0"/>
                <a:ea typeface="Calibri" pitchFamily="34" charset="0"/>
                <a:cs typeface="DecoType Naskh Variants" pitchFamily="2" charset="-78"/>
              </a:rPr>
              <a:t>خامسا : الدفع في الفضاء</a:t>
            </a:r>
            <a:r>
              <a:rPr kumimoji="0" lang="ar-SA" sz="1600" b="0" i="0" u="none" strike="noStrike" cap="none" normalizeH="0" baseline="0" smtClean="0">
                <a:ln>
                  <a:noFill/>
                </a:ln>
                <a:solidFill>
                  <a:srgbClr val="00B0F0"/>
                </a:solidFill>
                <a:effectLst/>
                <a:latin typeface="Calibri" pitchFamily="34" charset="0"/>
                <a:ea typeface="Calibri" pitchFamily="34" charset="0"/>
                <a:cs typeface="DecoType Naskh Variants" pitchFamily="2" charset="-78"/>
              </a:rPr>
              <a:t> .</a:t>
            </a:r>
            <a:endPar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r>
            <a:b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br>
            <a:endPar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r>
            <a:b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br>
            <a:endPar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r>
            <a:b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br>
            <a:endPar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7890" name="Picture 2" descr="250px-Ion_Engine_Test_Firing_-_GPN-2000-000482"/>
          <p:cNvPicPr>
            <a:picLocks noChangeAspect="1" noChangeArrowheads="1"/>
          </p:cNvPicPr>
          <p:nvPr/>
        </p:nvPicPr>
        <p:blipFill>
          <a:blip r:embed="rId3">
            <a:lum bright="10000"/>
          </a:blip>
          <a:srcRect/>
          <a:stretch>
            <a:fillRect/>
          </a:stretch>
        </p:blipFill>
        <p:spPr bwMode="auto">
          <a:xfrm>
            <a:off x="1857356" y="5357826"/>
            <a:ext cx="2000264" cy="1294742"/>
          </a:xfrm>
          <a:prstGeom prst="rect">
            <a:avLst/>
          </a:prstGeom>
          <a:noFill/>
          <a:ln w="9525">
            <a:noFill/>
            <a:miter lim="800000"/>
            <a:headEnd/>
            <a:tailEnd/>
          </a:ln>
        </p:spPr>
      </p:pic>
      <p:pic>
        <p:nvPicPr>
          <p:cNvPr id="37891" name="Picture 3" descr="1_2012419_24799"/>
          <p:cNvPicPr>
            <a:picLocks noChangeAspect="1" noChangeArrowheads="1"/>
          </p:cNvPicPr>
          <p:nvPr/>
        </p:nvPicPr>
        <p:blipFill>
          <a:blip r:embed="rId4"/>
          <a:srcRect/>
          <a:stretch>
            <a:fillRect/>
          </a:stretch>
        </p:blipFill>
        <p:spPr bwMode="auto">
          <a:xfrm>
            <a:off x="4714876" y="5357826"/>
            <a:ext cx="1785918" cy="1272441"/>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7890"/>
                                        </p:tgtEl>
                                        <p:attrNameLst>
                                          <p:attrName>style.visibility</p:attrName>
                                        </p:attrNameLst>
                                      </p:cBhvr>
                                      <p:to>
                                        <p:strVal val="visible"/>
                                      </p:to>
                                    </p:set>
                                    <p:anim calcmode="lin" valueType="num">
                                      <p:cBhvr>
                                        <p:cTn id="13" dur="1000" fill="hold"/>
                                        <p:tgtEl>
                                          <p:spTgt spid="37890"/>
                                        </p:tgtEl>
                                        <p:attrNameLst>
                                          <p:attrName>ppt_w</p:attrName>
                                        </p:attrNameLst>
                                      </p:cBhvr>
                                      <p:tavLst>
                                        <p:tav tm="0">
                                          <p:val>
                                            <p:strVal val="#ppt_w*0.70"/>
                                          </p:val>
                                        </p:tav>
                                        <p:tav tm="100000">
                                          <p:val>
                                            <p:strVal val="#ppt_w"/>
                                          </p:val>
                                        </p:tav>
                                      </p:tavLst>
                                    </p:anim>
                                    <p:anim calcmode="lin" valueType="num">
                                      <p:cBhvr>
                                        <p:cTn id="14" dur="1000" fill="hold"/>
                                        <p:tgtEl>
                                          <p:spTgt spid="37890"/>
                                        </p:tgtEl>
                                        <p:attrNameLst>
                                          <p:attrName>ppt_h</p:attrName>
                                        </p:attrNameLst>
                                      </p:cBhvr>
                                      <p:tavLst>
                                        <p:tav tm="0">
                                          <p:val>
                                            <p:strVal val="#ppt_h"/>
                                          </p:val>
                                        </p:tav>
                                        <p:tav tm="100000">
                                          <p:val>
                                            <p:strVal val="#ppt_h"/>
                                          </p:val>
                                        </p:tav>
                                      </p:tavLst>
                                    </p:anim>
                                    <p:animEffect transition="in" filter="fade">
                                      <p:cBhvr>
                                        <p:cTn id="15" dur="1000"/>
                                        <p:tgtEl>
                                          <p:spTgt spid="37890"/>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37891"/>
                                        </p:tgtEl>
                                        <p:attrNameLst>
                                          <p:attrName>style.visibility</p:attrName>
                                        </p:attrNameLst>
                                      </p:cBhvr>
                                      <p:to>
                                        <p:strVal val="visible"/>
                                      </p:to>
                                    </p:set>
                                    <p:animEffect transition="in" filter="dissolve">
                                      <p:cBhvr>
                                        <p:cTn id="19"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نشاط 8.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تاتو\Desktop\b9af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3" descr="C:\Users\تاتو\Desktop\b9af7.jpg"/>
          <p:cNvPicPr>
            <a:picLocks noChangeAspect="1" noChangeArrowheads="1"/>
          </p:cNvPicPr>
          <p:nvPr/>
        </p:nvPicPr>
        <p:blipFill>
          <a:blip r:embed="rId2"/>
          <a:srcRect l="58490" t="77986"/>
          <a:stretch>
            <a:fillRect/>
          </a:stretch>
        </p:blipFill>
        <p:spPr bwMode="auto">
          <a:xfrm>
            <a:off x="3000364" y="1214422"/>
            <a:ext cx="3795706" cy="1509698"/>
          </a:xfrm>
          <a:prstGeom prst="rect">
            <a:avLst/>
          </a:prstGeom>
          <a:ln>
            <a:noFill/>
          </a:ln>
          <a:effectLst>
            <a:softEdge rad="112500"/>
          </a:effectLst>
        </p:spPr>
      </p:pic>
      <p:sp>
        <p:nvSpPr>
          <p:cNvPr id="5" name="مستطيل 1"/>
          <p:cNvSpPr>
            <a:spLocks noChangeArrowheads="1"/>
          </p:cNvSpPr>
          <p:nvPr/>
        </p:nvSpPr>
        <p:spPr bwMode="auto">
          <a:xfrm>
            <a:off x="2214546" y="1785926"/>
            <a:ext cx="5246949" cy="1015663"/>
          </a:xfrm>
          <a:prstGeom prst="rect">
            <a:avLst/>
          </a:prstGeom>
          <a:noFill/>
          <a:ln w="9525">
            <a:noFill/>
            <a:miter lim="800000"/>
            <a:headEnd/>
            <a:tailEnd/>
          </a:ln>
        </p:spPr>
        <p:txBody>
          <a:bodyPr wrap="none">
            <a:spAutoFit/>
          </a:bodyPr>
          <a:lstStyle/>
          <a:p>
            <a:pPr>
              <a:defRPr/>
            </a:pPr>
            <a:r>
              <a:rPr lang="ar-SA" sz="6000" dirty="0">
                <a:solidFill>
                  <a:schemeClr val="accent5">
                    <a:lumMod val="40000"/>
                    <a:lumOff val="60000"/>
                  </a:schemeClr>
                </a:solidFill>
                <a:cs typeface="PT Bold Heading" pitchFamily="2" charset="-78"/>
              </a:rPr>
              <a:t>التصادم في بعدين</a:t>
            </a:r>
          </a:p>
        </p:txBody>
      </p:sp>
      <p:sp>
        <p:nvSpPr>
          <p:cNvPr id="6" name="مستطيل 2"/>
          <p:cNvSpPr>
            <a:spLocks noChangeArrowheads="1"/>
          </p:cNvSpPr>
          <p:nvPr/>
        </p:nvSpPr>
        <p:spPr bwMode="auto">
          <a:xfrm>
            <a:off x="2643174" y="3286124"/>
            <a:ext cx="5786446" cy="2623795"/>
          </a:xfrm>
          <a:prstGeom prst="rect">
            <a:avLst/>
          </a:prstGeom>
          <a:noFill/>
          <a:ln w="9525">
            <a:noFill/>
            <a:miter lim="800000"/>
            <a:headEnd/>
            <a:tailEnd/>
          </a:ln>
        </p:spPr>
        <p:txBody>
          <a:bodyPr wrap="square">
            <a:spAutoFit/>
          </a:bodyPr>
          <a:lstStyle/>
          <a:p>
            <a:pPr algn="justLow">
              <a:lnSpc>
                <a:spcPct val="150000"/>
              </a:lnSpc>
            </a:pPr>
            <a:r>
              <a:rPr lang="ar-SA" sz="2800" dirty="0">
                <a:solidFill>
                  <a:schemeClr val="bg1"/>
                </a:solidFill>
                <a:cs typeface="PT Bold Heading" pitchFamily="2" charset="-78"/>
              </a:rPr>
              <a:t>حينما يكون التصادم في  بعدين مثل </a:t>
            </a:r>
            <a:r>
              <a:rPr lang="ar-SA" sz="2800" dirty="0" err="1">
                <a:solidFill>
                  <a:schemeClr val="bg1"/>
                </a:solidFill>
                <a:cs typeface="PT Bold Heading" pitchFamily="2" charset="-78"/>
              </a:rPr>
              <a:t>البلياردو</a:t>
            </a:r>
            <a:r>
              <a:rPr lang="ar-SA" sz="2800" dirty="0">
                <a:solidFill>
                  <a:schemeClr val="bg1"/>
                </a:solidFill>
                <a:cs typeface="PT Bold Heading" pitchFamily="2" charset="-78"/>
              </a:rPr>
              <a:t> حيث يُلعب على مساحة مستوية وهي المنضدة، تكون قوانين التصادم المرن هي </a:t>
            </a:r>
            <a:r>
              <a:rPr lang="ar-SA" sz="2800" dirty="0" smtClean="0">
                <a:solidFill>
                  <a:schemeClr val="bg1"/>
                </a:solidFill>
                <a:cs typeface="PT Bold Heading" pitchFamily="2" charset="-78"/>
              </a:rPr>
              <a:t>ذاتها  </a:t>
            </a:r>
            <a:r>
              <a:rPr lang="ar-SA" sz="2800" dirty="0">
                <a:solidFill>
                  <a:schemeClr val="bg1"/>
                </a:solidFill>
                <a:cs typeface="PT Bold Heading" pitchFamily="2" charset="-78"/>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عنصر نائب للمحتوى 4"/>
          <p:cNvSpPr>
            <a:spLocks noGrp="1"/>
          </p:cNvSpPr>
          <p:nvPr>
            <p:ph sz="quarter" idx="1"/>
          </p:nvPr>
        </p:nvSpPr>
        <p:spPr>
          <a:xfrm>
            <a:off x="357158" y="785794"/>
            <a:ext cx="8229600" cy="5073352"/>
          </a:xfrm>
          <a:noFill/>
        </p:spPr>
        <p:style>
          <a:lnRef idx="0">
            <a:schemeClr val="accent6"/>
          </a:lnRef>
          <a:fillRef idx="3">
            <a:schemeClr val="accent6"/>
          </a:fillRef>
          <a:effectRef idx="3">
            <a:schemeClr val="accent6"/>
          </a:effectRef>
          <a:fontRef idx="minor">
            <a:schemeClr val="lt1"/>
          </a:fontRef>
        </p:style>
        <p:txBody>
          <a:bodyPr>
            <a:normAutofit/>
          </a:bodyPr>
          <a:lstStyle/>
          <a:p>
            <a:pPr>
              <a:buNone/>
            </a:pPr>
            <a:r>
              <a:rPr lang="ar-AE" sz="2800" dirty="0" smtClean="0">
                <a:solidFill>
                  <a:srgbClr val="C00000"/>
                </a:solidFill>
                <a:cs typeface="PT Bold Heading" pitchFamily="2" charset="-78"/>
              </a:rPr>
              <a:t>ينطبق قانون حفظ الزخم على الجسمين المتصادمين :</a:t>
            </a:r>
          </a:p>
          <a:p>
            <a:pPr>
              <a:buNone/>
            </a:pPr>
            <a:r>
              <a:rPr lang="ar-AE" sz="2800" dirty="0" smtClean="0">
                <a:solidFill>
                  <a:schemeClr val="tx2">
                    <a:lumMod val="60000"/>
                    <a:lumOff val="40000"/>
                  </a:schemeClr>
                </a:solidFill>
                <a:cs typeface="PT Bold Heading" pitchFamily="2" charset="-78"/>
              </a:rPr>
              <a:t>على المحور </a:t>
            </a:r>
            <a:r>
              <a:rPr lang="en-US" sz="2800" dirty="0" smtClean="0">
                <a:solidFill>
                  <a:schemeClr val="tx2">
                    <a:lumMod val="60000"/>
                    <a:lumOff val="40000"/>
                  </a:schemeClr>
                </a:solidFill>
                <a:cs typeface="PT Bold Heading" pitchFamily="2" charset="-78"/>
              </a:rPr>
              <a:t>(x)</a:t>
            </a:r>
            <a:r>
              <a:rPr lang="ar-AE" sz="2800" dirty="0" smtClean="0">
                <a:solidFill>
                  <a:schemeClr val="tx2">
                    <a:lumMod val="60000"/>
                    <a:lumOff val="40000"/>
                  </a:schemeClr>
                </a:solidFill>
                <a:cs typeface="PT Bold Heading" pitchFamily="2" charset="-78"/>
              </a:rPr>
              <a:t> :</a:t>
            </a:r>
          </a:p>
          <a:p>
            <a:pPr>
              <a:buNone/>
            </a:pPr>
            <a:endParaRPr lang="ar-AE" sz="2800" dirty="0" smtClean="0">
              <a:cs typeface="PT Bold Heading" pitchFamily="2" charset="-78"/>
            </a:endParaRPr>
          </a:p>
          <a:p>
            <a:pPr>
              <a:buNone/>
            </a:pPr>
            <a:endParaRPr lang="ar-AE" sz="2800" dirty="0" smtClean="0">
              <a:cs typeface="PT Bold Heading" pitchFamily="2" charset="-78"/>
            </a:endParaRPr>
          </a:p>
          <a:p>
            <a:pPr>
              <a:buNone/>
            </a:pPr>
            <a:endParaRPr lang="ar-SA" sz="2800" dirty="0" smtClean="0">
              <a:cs typeface="PT Bold Heading" pitchFamily="2" charset="-78"/>
            </a:endParaRPr>
          </a:p>
          <a:p>
            <a:pPr>
              <a:buNone/>
            </a:pPr>
            <a:endParaRPr lang="ar-SA" sz="2800" dirty="0" smtClean="0">
              <a:cs typeface="PT Bold Heading" pitchFamily="2" charset="-78"/>
            </a:endParaRPr>
          </a:p>
          <a:p>
            <a:pPr>
              <a:buNone/>
            </a:pPr>
            <a:r>
              <a:rPr lang="ar-AE" sz="2800" dirty="0" smtClean="0">
                <a:solidFill>
                  <a:schemeClr val="tx2">
                    <a:lumMod val="60000"/>
                    <a:lumOff val="40000"/>
                  </a:schemeClr>
                </a:solidFill>
                <a:cs typeface="PT Bold Heading" pitchFamily="2" charset="-78"/>
              </a:rPr>
              <a:t>على المحور </a:t>
            </a:r>
            <a:r>
              <a:rPr lang="en-US" sz="2800" dirty="0" smtClean="0">
                <a:solidFill>
                  <a:schemeClr val="tx2">
                    <a:lumMod val="60000"/>
                    <a:lumOff val="40000"/>
                  </a:schemeClr>
                </a:solidFill>
                <a:cs typeface="PT Bold Heading" pitchFamily="2" charset="-78"/>
              </a:rPr>
              <a:t>(y)</a:t>
            </a:r>
            <a:r>
              <a:rPr lang="ar-AE" sz="2800" dirty="0" smtClean="0">
                <a:solidFill>
                  <a:schemeClr val="tx2">
                    <a:lumMod val="60000"/>
                    <a:lumOff val="40000"/>
                  </a:schemeClr>
                </a:solidFill>
                <a:cs typeface="PT Bold Heading" pitchFamily="2" charset="-78"/>
              </a:rPr>
              <a:t> :</a:t>
            </a:r>
          </a:p>
          <a:p>
            <a:pPr>
              <a:buNone/>
            </a:pPr>
            <a:endParaRPr lang="ar-AE" sz="2800" dirty="0" smtClean="0">
              <a:cs typeface="PT Bold Heading" pitchFamily="2" charset="-78"/>
            </a:endParaRPr>
          </a:p>
          <a:p>
            <a:pPr>
              <a:buNone/>
            </a:pPr>
            <a:endParaRPr lang="ar-AE" sz="2800" dirty="0" smtClean="0">
              <a:cs typeface="PT Bold Heading" pitchFamily="2" charset="-78"/>
            </a:endParaRPr>
          </a:p>
          <a:p>
            <a:pPr>
              <a:buNone/>
            </a:pPr>
            <a:endParaRPr lang="ar-SA" sz="2800" dirty="0">
              <a:cs typeface="PT Bold Heading" pitchFamily="2" charset="-78"/>
            </a:endParaRPr>
          </a:p>
        </p:txBody>
      </p:sp>
      <p:pic>
        <p:nvPicPr>
          <p:cNvPr id="6" name="صورة 5" descr="43.png"/>
          <p:cNvPicPr>
            <a:picLocks noChangeAspect="1"/>
          </p:cNvPicPr>
          <p:nvPr/>
        </p:nvPicPr>
        <p:blipFill>
          <a:blip r:embed="rId4" cstate="print"/>
          <a:stretch>
            <a:fillRect/>
          </a:stretch>
        </p:blipFill>
        <p:spPr>
          <a:xfrm>
            <a:off x="611560" y="1988840"/>
            <a:ext cx="3754368" cy="2915829"/>
          </a:xfrm>
          <a:prstGeom prst="rect">
            <a:avLst/>
          </a:prstGeom>
        </p:spPr>
      </p:pic>
      <p:graphicFrame>
        <p:nvGraphicFramePr>
          <p:cNvPr id="7" name="كائن 6"/>
          <p:cNvGraphicFramePr>
            <a:graphicFrameLocks noChangeAspect="1"/>
          </p:cNvGraphicFramePr>
          <p:nvPr/>
        </p:nvGraphicFramePr>
        <p:xfrm>
          <a:off x="2987824" y="3356992"/>
          <a:ext cx="571500" cy="228600"/>
        </p:xfrm>
        <a:graphic>
          <a:graphicData uri="http://schemas.openxmlformats.org/presentationml/2006/ole">
            <p:oleObj spid="_x0000_s38914" name="Equation" r:id="rId5" imgW="571320" imgH="228600" progId="">
              <p:embed/>
            </p:oleObj>
          </a:graphicData>
        </a:graphic>
      </p:graphicFrame>
      <p:graphicFrame>
        <p:nvGraphicFramePr>
          <p:cNvPr id="8" name="كائن 7"/>
          <p:cNvGraphicFramePr>
            <a:graphicFrameLocks noChangeAspect="1"/>
          </p:cNvGraphicFramePr>
          <p:nvPr/>
        </p:nvGraphicFramePr>
        <p:xfrm>
          <a:off x="3563888" y="2996952"/>
          <a:ext cx="609600" cy="228600"/>
        </p:xfrm>
        <a:graphic>
          <a:graphicData uri="http://schemas.openxmlformats.org/presentationml/2006/ole">
            <p:oleObj spid="_x0000_s38915" name="Equation" r:id="rId6" imgW="609480" imgH="228600" progId="">
              <p:embed/>
            </p:oleObj>
          </a:graphicData>
        </a:graphic>
      </p:graphicFrame>
      <p:graphicFrame>
        <p:nvGraphicFramePr>
          <p:cNvPr id="9" name="كائن 8"/>
          <p:cNvGraphicFramePr>
            <a:graphicFrameLocks noChangeAspect="1"/>
          </p:cNvGraphicFramePr>
          <p:nvPr/>
        </p:nvGraphicFramePr>
        <p:xfrm>
          <a:off x="1547664" y="4077072"/>
          <a:ext cx="558800" cy="228600"/>
        </p:xfrm>
        <a:graphic>
          <a:graphicData uri="http://schemas.openxmlformats.org/presentationml/2006/ole">
            <p:oleObj spid="_x0000_s38916" name="Equation" r:id="rId7" imgW="558720" imgH="228600" progId="">
              <p:embed/>
            </p:oleObj>
          </a:graphicData>
        </a:graphic>
      </p:graphicFrame>
      <p:graphicFrame>
        <p:nvGraphicFramePr>
          <p:cNvPr id="10" name="كائن 9"/>
          <p:cNvGraphicFramePr>
            <a:graphicFrameLocks noChangeAspect="1"/>
          </p:cNvGraphicFramePr>
          <p:nvPr/>
        </p:nvGraphicFramePr>
        <p:xfrm>
          <a:off x="1547664" y="2204864"/>
          <a:ext cx="584200" cy="228600"/>
        </p:xfrm>
        <a:graphic>
          <a:graphicData uri="http://schemas.openxmlformats.org/presentationml/2006/ole">
            <p:oleObj spid="_x0000_s38917" name="Equation" r:id="rId8" imgW="583920" imgH="228600" progId="">
              <p:embed/>
            </p:oleObj>
          </a:graphicData>
        </a:graphic>
      </p:graphicFrame>
      <p:graphicFrame>
        <p:nvGraphicFramePr>
          <p:cNvPr id="2055" name="Object 7"/>
          <p:cNvGraphicFramePr>
            <a:graphicFrameLocks noChangeAspect="1"/>
          </p:cNvGraphicFramePr>
          <p:nvPr/>
        </p:nvGraphicFramePr>
        <p:xfrm>
          <a:off x="5357818" y="2071678"/>
          <a:ext cx="2383904" cy="397318"/>
        </p:xfrm>
        <a:graphic>
          <a:graphicData uri="http://schemas.openxmlformats.org/presentationml/2006/ole">
            <p:oleObj spid="_x0000_s38918" name="Equation" r:id="rId9" imgW="1447560" imgH="241200" progId="">
              <p:embed/>
            </p:oleObj>
          </a:graphicData>
        </a:graphic>
      </p:graphicFrame>
      <p:graphicFrame>
        <p:nvGraphicFramePr>
          <p:cNvPr id="2056" name="Object 8"/>
          <p:cNvGraphicFramePr>
            <a:graphicFrameLocks noChangeAspect="1"/>
          </p:cNvGraphicFramePr>
          <p:nvPr/>
        </p:nvGraphicFramePr>
        <p:xfrm>
          <a:off x="5000628" y="3357562"/>
          <a:ext cx="2755573" cy="300608"/>
        </p:xfrm>
        <a:graphic>
          <a:graphicData uri="http://schemas.openxmlformats.org/presentationml/2006/ole">
            <p:oleObj spid="_x0000_s38919" name="Equation" r:id="rId10" imgW="2095200" imgH="228600" progId="">
              <p:embed/>
            </p:oleObj>
          </a:graphicData>
        </a:graphic>
      </p:graphicFrame>
      <p:graphicFrame>
        <p:nvGraphicFramePr>
          <p:cNvPr id="2057" name="Object 9"/>
          <p:cNvGraphicFramePr>
            <a:graphicFrameLocks noChangeAspect="1"/>
          </p:cNvGraphicFramePr>
          <p:nvPr/>
        </p:nvGraphicFramePr>
        <p:xfrm>
          <a:off x="4572000" y="2714620"/>
          <a:ext cx="3746861" cy="372616"/>
        </p:xfrm>
        <a:graphic>
          <a:graphicData uri="http://schemas.openxmlformats.org/presentationml/2006/ole">
            <p:oleObj spid="_x0000_s38920" name="Equation" r:id="rId11" imgW="2298600" imgH="228600" progId="">
              <p:embed/>
            </p:oleObj>
          </a:graphicData>
        </a:graphic>
      </p:graphicFrame>
      <p:graphicFrame>
        <p:nvGraphicFramePr>
          <p:cNvPr id="2058" name="Object 10"/>
          <p:cNvGraphicFramePr>
            <a:graphicFrameLocks noChangeAspect="1"/>
          </p:cNvGraphicFramePr>
          <p:nvPr/>
        </p:nvGraphicFramePr>
        <p:xfrm>
          <a:off x="5076056" y="4509120"/>
          <a:ext cx="2540620" cy="398016"/>
        </p:xfrm>
        <a:graphic>
          <a:graphicData uri="http://schemas.openxmlformats.org/presentationml/2006/ole">
            <p:oleObj spid="_x0000_s38921" name="Equation" r:id="rId12" imgW="1460160" imgH="253800" progId="">
              <p:embed/>
            </p:oleObj>
          </a:graphicData>
        </a:graphic>
      </p:graphicFrame>
      <p:graphicFrame>
        <p:nvGraphicFramePr>
          <p:cNvPr id="2059" name="Object 11"/>
          <p:cNvGraphicFramePr>
            <a:graphicFrameLocks noChangeAspect="1"/>
          </p:cNvGraphicFramePr>
          <p:nvPr/>
        </p:nvGraphicFramePr>
        <p:xfrm>
          <a:off x="4716016" y="5085184"/>
          <a:ext cx="3270740" cy="372616"/>
        </p:xfrm>
        <a:graphic>
          <a:graphicData uri="http://schemas.openxmlformats.org/presentationml/2006/ole">
            <p:oleObj spid="_x0000_s38922" name="Equation" r:id="rId13" imgW="2006280" imgH="228600" progId="">
              <p:embed/>
            </p:oleObj>
          </a:graphicData>
        </a:graphic>
      </p:graphicFrame>
      <p:graphicFrame>
        <p:nvGraphicFramePr>
          <p:cNvPr id="2060" name="Object 12"/>
          <p:cNvGraphicFramePr>
            <a:graphicFrameLocks noChangeAspect="1"/>
          </p:cNvGraphicFramePr>
          <p:nvPr/>
        </p:nvGraphicFramePr>
        <p:xfrm>
          <a:off x="4932040" y="5661248"/>
          <a:ext cx="2732517" cy="372616"/>
        </p:xfrm>
        <a:graphic>
          <a:graphicData uri="http://schemas.openxmlformats.org/presentationml/2006/ole">
            <p:oleObj spid="_x0000_s38923" name="Equation" r:id="rId14" imgW="1676160" imgH="228600" progId="">
              <p:embed/>
            </p:oleObj>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par>
                          <p:cTn id="16" fill="hold">
                            <p:stCondLst>
                              <p:cond delay="3000"/>
                            </p:stCondLst>
                            <p:childTnLst>
                              <p:par>
                                <p:cTn id="17" presetID="18"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Right)">
                                      <p:cBhvr>
                                        <p:cTn id="19" dur="1000"/>
                                        <p:tgtEl>
                                          <p:spTgt spid="10"/>
                                        </p:tgtEl>
                                      </p:cBhvr>
                                    </p:animEffect>
                                  </p:childTnLst>
                                </p:cTn>
                              </p:par>
                            </p:childTnLst>
                          </p:cTn>
                        </p:par>
                        <p:par>
                          <p:cTn id="20" fill="hold">
                            <p:stCondLst>
                              <p:cond delay="4000"/>
                            </p:stCondLst>
                            <p:childTnLst>
                              <p:par>
                                <p:cTn id="21" presetID="18" presetClass="entr" presetSubtype="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childTnLst>
                          </p:cTn>
                        </p:par>
                        <p:par>
                          <p:cTn id="24" fill="hold">
                            <p:stCondLst>
                              <p:cond delay="5000"/>
                            </p:stCondLst>
                            <p:childTnLst>
                              <p:par>
                                <p:cTn id="25" presetID="18" presetClass="entr" presetSubtype="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Right)">
                                      <p:cBhvr>
                                        <p:cTn id="27" dur="1000"/>
                                        <p:tgtEl>
                                          <p:spTgt spid="9"/>
                                        </p:tgtEl>
                                      </p:cBhvr>
                                    </p:animEffect>
                                  </p:childTnLst>
                                </p:cTn>
                              </p:par>
                            </p:childTnLst>
                          </p:cTn>
                        </p:par>
                        <p:par>
                          <p:cTn id="28" fill="hold">
                            <p:stCondLst>
                              <p:cond delay="6000"/>
                            </p:stCondLst>
                            <p:childTnLst>
                              <p:par>
                                <p:cTn id="29" presetID="18" presetClass="entr" presetSubtype="12"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strips(downLeft)">
                                      <p:cBhvr>
                                        <p:cTn id="31" dur="1000"/>
                                        <p:tgtEl>
                                          <p:spTgt spid="5">
                                            <p:txEl>
                                              <p:pRg st="1" end="1"/>
                                            </p:txEl>
                                          </p:spTgt>
                                        </p:tgtEl>
                                      </p:cBhvr>
                                    </p:animEffect>
                                  </p:childTnLst>
                                </p:cTn>
                              </p:par>
                            </p:childTnLst>
                          </p:cTn>
                        </p:par>
                        <p:par>
                          <p:cTn id="32" fill="hold">
                            <p:stCondLst>
                              <p:cond delay="7000"/>
                            </p:stCondLst>
                            <p:childTnLst>
                              <p:par>
                                <p:cTn id="33" presetID="18" presetClass="entr" presetSubtype="6" fill="hold" nodeType="after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strips(downRight)">
                                      <p:cBhvr>
                                        <p:cTn id="35" dur="1000"/>
                                        <p:tgtEl>
                                          <p:spTgt spid="2055"/>
                                        </p:tgtEl>
                                      </p:cBhvr>
                                    </p:animEffect>
                                  </p:childTnLst>
                                </p:cTn>
                              </p:par>
                            </p:childTnLst>
                          </p:cTn>
                        </p:par>
                        <p:par>
                          <p:cTn id="36" fill="hold">
                            <p:stCondLst>
                              <p:cond delay="8000"/>
                            </p:stCondLst>
                            <p:childTnLst>
                              <p:par>
                                <p:cTn id="37" presetID="18" presetClass="entr" presetSubtype="6" fill="hold" nodeType="afterEffect">
                                  <p:stCondLst>
                                    <p:cond delay="0"/>
                                  </p:stCondLst>
                                  <p:childTnLst>
                                    <p:set>
                                      <p:cBhvr>
                                        <p:cTn id="38" dur="1" fill="hold">
                                          <p:stCondLst>
                                            <p:cond delay="0"/>
                                          </p:stCondLst>
                                        </p:cTn>
                                        <p:tgtEl>
                                          <p:spTgt spid="2057"/>
                                        </p:tgtEl>
                                        <p:attrNameLst>
                                          <p:attrName>style.visibility</p:attrName>
                                        </p:attrNameLst>
                                      </p:cBhvr>
                                      <p:to>
                                        <p:strVal val="visible"/>
                                      </p:to>
                                    </p:set>
                                    <p:animEffect transition="in" filter="strips(downRight)">
                                      <p:cBhvr>
                                        <p:cTn id="39" dur="1000"/>
                                        <p:tgtEl>
                                          <p:spTgt spid="2057"/>
                                        </p:tgtEl>
                                      </p:cBhvr>
                                    </p:animEffect>
                                  </p:childTnLst>
                                </p:cTn>
                              </p:par>
                            </p:childTnLst>
                          </p:cTn>
                        </p:par>
                        <p:par>
                          <p:cTn id="40" fill="hold">
                            <p:stCondLst>
                              <p:cond delay="9000"/>
                            </p:stCondLst>
                            <p:childTnLst>
                              <p:par>
                                <p:cTn id="41" presetID="18" presetClass="entr" presetSubtype="6" fill="hold" nodeType="afterEffect">
                                  <p:stCondLst>
                                    <p:cond delay="0"/>
                                  </p:stCondLst>
                                  <p:childTnLst>
                                    <p:set>
                                      <p:cBhvr>
                                        <p:cTn id="42" dur="1" fill="hold">
                                          <p:stCondLst>
                                            <p:cond delay="0"/>
                                          </p:stCondLst>
                                        </p:cTn>
                                        <p:tgtEl>
                                          <p:spTgt spid="2056"/>
                                        </p:tgtEl>
                                        <p:attrNameLst>
                                          <p:attrName>style.visibility</p:attrName>
                                        </p:attrNameLst>
                                      </p:cBhvr>
                                      <p:to>
                                        <p:strVal val="visible"/>
                                      </p:to>
                                    </p:set>
                                    <p:animEffect transition="in" filter="strips(downRight)">
                                      <p:cBhvr>
                                        <p:cTn id="43" dur="1000"/>
                                        <p:tgtEl>
                                          <p:spTgt spid="2056"/>
                                        </p:tgtEl>
                                      </p:cBhvr>
                                    </p:animEffect>
                                  </p:childTnLst>
                                </p:cTn>
                              </p:par>
                            </p:childTnLst>
                          </p:cTn>
                        </p:par>
                        <p:par>
                          <p:cTn id="44" fill="hold">
                            <p:stCondLst>
                              <p:cond delay="10000"/>
                            </p:stCondLst>
                            <p:childTnLst>
                              <p:par>
                                <p:cTn id="45" presetID="18" presetClass="entr" presetSubtype="12" fill="hold" nodeType="after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strips(downLeft)">
                                      <p:cBhvr>
                                        <p:cTn id="47" dur="1000"/>
                                        <p:tgtEl>
                                          <p:spTgt spid="5">
                                            <p:txEl>
                                              <p:pRg st="6" end="6"/>
                                            </p:txEl>
                                          </p:spTgt>
                                        </p:tgtEl>
                                      </p:cBhvr>
                                    </p:animEffect>
                                  </p:childTnLst>
                                </p:cTn>
                              </p:par>
                            </p:childTnLst>
                          </p:cTn>
                        </p:par>
                        <p:par>
                          <p:cTn id="48" fill="hold">
                            <p:stCondLst>
                              <p:cond delay="11000"/>
                            </p:stCondLst>
                            <p:childTnLst>
                              <p:par>
                                <p:cTn id="49" presetID="18" presetClass="entr" presetSubtype="6" fill="hold" nodeType="afterEffect">
                                  <p:stCondLst>
                                    <p:cond delay="0"/>
                                  </p:stCondLst>
                                  <p:childTnLst>
                                    <p:set>
                                      <p:cBhvr>
                                        <p:cTn id="50" dur="1" fill="hold">
                                          <p:stCondLst>
                                            <p:cond delay="0"/>
                                          </p:stCondLst>
                                        </p:cTn>
                                        <p:tgtEl>
                                          <p:spTgt spid="2058"/>
                                        </p:tgtEl>
                                        <p:attrNameLst>
                                          <p:attrName>style.visibility</p:attrName>
                                        </p:attrNameLst>
                                      </p:cBhvr>
                                      <p:to>
                                        <p:strVal val="visible"/>
                                      </p:to>
                                    </p:set>
                                    <p:animEffect transition="in" filter="strips(downRight)">
                                      <p:cBhvr>
                                        <p:cTn id="51" dur="1000"/>
                                        <p:tgtEl>
                                          <p:spTgt spid="2058"/>
                                        </p:tgtEl>
                                      </p:cBhvr>
                                    </p:animEffect>
                                  </p:childTnLst>
                                </p:cTn>
                              </p:par>
                            </p:childTnLst>
                          </p:cTn>
                        </p:par>
                        <p:par>
                          <p:cTn id="52" fill="hold">
                            <p:stCondLst>
                              <p:cond delay="12000"/>
                            </p:stCondLst>
                            <p:childTnLst>
                              <p:par>
                                <p:cTn id="53" presetID="18" presetClass="entr" presetSubtype="6" fill="hold" nodeType="afterEffect">
                                  <p:stCondLst>
                                    <p:cond delay="0"/>
                                  </p:stCondLst>
                                  <p:childTnLst>
                                    <p:set>
                                      <p:cBhvr>
                                        <p:cTn id="54" dur="1" fill="hold">
                                          <p:stCondLst>
                                            <p:cond delay="0"/>
                                          </p:stCondLst>
                                        </p:cTn>
                                        <p:tgtEl>
                                          <p:spTgt spid="2059"/>
                                        </p:tgtEl>
                                        <p:attrNameLst>
                                          <p:attrName>style.visibility</p:attrName>
                                        </p:attrNameLst>
                                      </p:cBhvr>
                                      <p:to>
                                        <p:strVal val="visible"/>
                                      </p:to>
                                    </p:set>
                                    <p:animEffect transition="in" filter="strips(downRight)">
                                      <p:cBhvr>
                                        <p:cTn id="55" dur="1000"/>
                                        <p:tgtEl>
                                          <p:spTgt spid="2059"/>
                                        </p:tgtEl>
                                      </p:cBhvr>
                                    </p:animEffect>
                                  </p:childTnLst>
                                </p:cTn>
                              </p:par>
                            </p:childTnLst>
                          </p:cTn>
                        </p:par>
                        <p:par>
                          <p:cTn id="56" fill="hold">
                            <p:stCondLst>
                              <p:cond delay="13000"/>
                            </p:stCondLst>
                            <p:childTnLst>
                              <p:par>
                                <p:cTn id="57" presetID="18" presetClass="entr" presetSubtype="6" fill="hold" nodeType="afterEffect">
                                  <p:stCondLst>
                                    <p:cond delay="0"/>
                                  </p:stCondLst>
                                  <p:childTnLst>
                                    <p:set>
                                      <p:cBhvr>
                                        <p:cTn id="58" dur="1" fill="hold">
                                          <p:stCondLst>
                                            <p:cond delay="0"/>
                                          </p:stCondLst>
                                        </p:cTn>
                                        <p:tgtEl>
                                          <p:spTgt spid="2060"/>
                                        </p:tgtEl>
                                        <p:attrNameLst>
                                          <p:attrName>style.visibility</p:attrName>
                                        </p:attrNameLst>
                                      </p:cBhvr>
                                      <p:to>
                                        <p:strVal val="visible"/>
                                      </p:to>
                                    </p:set>
                                    <p:animEffect transition="in" filter="strips(downRight)">
                                      <p:cBhvr>
                                        <p:cTn id="59" dur="1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1071538" y="500042"/>
            <a:ext cx="7000924" cy="2362185"/>
          </a:xfrm>
          <a:prstGeom prst="rect">
            <a:avLst/>
          </a:prstGeom>
          <a:noFill/>
        </p:spPr>
        <p:txBody>
          <a:bodyPr wrap="square" rtlCol="1">
            <a:spAutoFit/>
          </a:bodyPr>
          <a:lstStyle/>
          <a:p>
            <a:pPr algn="justLow">
              <a:lnSpc>
                <a:spcPct val="150000"/>
              </a:lnSpc>
            </a:pPr>
            <a:r>
              <a:rPr lang="ar-SA" sz="2000" dirty="0" smtClean="0">
                <a:cs typeface="PT Bold Heading" pitchFamily="2" charset="-78"/>
              </a:rPr>
              <a:t>سيُلاحظ في الحالتين الأولى والثانية أنّ الجسم الأول يتغلب على الجسم الثاني الذي يرتدّ بدرجتين متفاوتتين بينما يستمر الجسم الأول في طريقه، وفي الحالتين الثالثة والرابعة يتغلب الجسم الثاني على الجسم الأول الذي يرتدّ بدرجتين متفاوتتين بينما يستمر الجسم الثاني في طريقه، وفي الحالة الخامسة يرتد كلا الجسمين .</a:t>
            </a:r>
            <a:endParaRPr lang="ar-SA" sz="2000" dirty="0">
              <a:cs typeface="PT Bold Heading" pitchFamily="2" charset="-78"/>
            </a:endParaRPr>
          </a:p>
        </p:txBody>
      </p:sp>
      <p:sp>
        <p:nvSpPr>
          <p:cNvPr id="3" name="مربع نص 2"/>
          <p:cNvSpPr txBox="1"/>
          <p:nvPr/>
        </p:nvSpPr>
        <p:spPr>
          <a:xfrm>
            <a:off x="2000232" y="3143248"/>
            <a:ext cx="5500726" cy="1938992"/>
          </a:xfrm>
          <a:prstGeom prst="rect">
            <a:avLst/>
          </a:prstGeom>
          <a:noFill/>
        </p:spPr>
        <p:txBody>
          <a:bodyPr wrap="square" rtlCol="1">
            <a:spAutoFit/>
          </a:bodyPr>
          <a:lstStyle/>
          <a:p>
            <a:pPr algn="justLow"/>
            <a:r>
              <a:rPr lang="ar-SA" sz="2000" dirty="0" smtClean="0">
                <a:solidFill>
                  <a:srgbClr val="0070C0"/>
                </a:solidFill>
                <a:cs typeface="PT Bold Heading" pitchFamily="2" charset="-78"/>
              </a:rPr>
              <a:t>إذن مفهوم الزخم : </a:t>
            </a:r>
            <a:r>
              <a:rPr lang="ar-SA" sz="2000" dirty="0" smtClean="0">
                <a:cs typeface="PT Bold Heading" pitchFamily="2" charset="-78"/>
              </a:rPr>
              <a:t>كمية متجهة تساوي حاصل ضرب كتلة الجسم في سرعته المتجهة .</a:t>
            </a:r>
          </a:p>
          <a:p>
            <a:pPr algn="justLow"/>
            <a:endParaRPr lang="ar-SA" sz="2000" dirty="0">
              <a:cs typeface="PT Bold Heading" pitchFamily="2" charset="-78"/>
            </a:endParaRPr>
          </a:p>
          <a:p>
            <a:pPr algn="justLow"/>
            <a:r>
              <a:rPr lang="ar-SA" sz="2000" dirty="0" smtClean="0">
                <a:solidFill>
                  <a:srgbClr val="0070C0"/>
                </a:solidFill>
                <a:cs typeface="PT Bold Heading" pitchFamily="2" charset="-78"/>
              </a:rPr>
              <a:t>قانونه : </a:t>
            </a:r>
            <a:r>
              <a:rPr lang="en-US" sz="2000" dirty="0" smtClean="0">
                <a:cs typeface="PT Bold Heading" pitchFamily="2" charset="-78"/>
              </a:rPr>
              <a:t>P = m v </a:t>
            </a:r>
            <a:endParaRPr lang="ar-SA" sz="2000" dirty="0" smtClean="0">
              <a:cs typeface="PT Bold Heading" pitchFamily="2" charset="-78"/>
            </a:endParaRPr>
          </a:p>
          <a:p>
            <a:pPr algn="justLow"/>
            <a:endParaRPr lang="ar-SA" sz="2000" dirty="0">
              <a:cs typeface="PT Bold Heading" pitchFamily="2" charset="-78"/>
            </a:endParaRPr>
          </a:p>
          <a:p>
            <a:pPr algn="justLow"/>
            <a:r>
              <a:rPr lang="ar-SA" sz="2000" dirty="0" smtClean="0">
                <a:solidFill>
                  <a:srgbClr val="0070C0"/>
                </a:solidFill>
                <a:cs typeface="PT Bold Heading" pitchFamily="2" charset="-78"/>
              </a:rPr>
              <a:t>وحدته : </a:t>
            </a:r>
            <a:r>
              <a:rPr lang="en-US" sz="2000" dirty="0" err="1" smtClean="0">
                <a:cs typeface="PT Bold Heading" pitchFamily="2" charset="-78"/>
              </a:rPr>
              <a:t>kg.m</a:t>
            </a:r>
            <a:r>
              <a:rPr lang="en-US" sz="2000" dirty="0" smtClean="0">
                <a:cs typeface="PT Bold Heading" pitchFamily="2" charset="-78"/>
              </a:rPr>
              <a:t>/s</a:t>
            </a:r>
            <a:endParaRPr lang="ar-SA" sz="2000" dirty="0">
              <a:cs typeface="PT Bold Heading" pitchFamily="2" charset="-78"/>
            </a:endParaRPr>
          </a:p>
        </p:txBody>
      </p:sp>
      <p:pic>
        <p:nvPicPr>
          <p:cNvPr id="17412" name="Picture 4" descr="newtcradleb12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28" y="4071942"/>
            <a:ext cx="2285996" cy="2285996"/>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wipe(down)">
                                      <p:cBhvr>
                                        <p:cTn id="10" dur="500"/>
                                        <p:tgtEl>
                                          <p:spTgt spid="17412"/>
                                        </p:tgtEl>
                                      </p:cBhvr>
                                    </p:animEffect>
                                  </p:childTnLst>
                                </p:cTn>
                              </p:par>
                            </p:childTnLst>
                          </p:cTn>
                        </p:par>
                        <p:par>
                          <p:cTn id="11" fill="hold">
                            <p:stCondLst>
                              <p:cond delay="3000"/>
                            </p:stCondLst>
                            <p:childTnLst>
                              <p:par>
                                <p:cTn id="12" presetID="22" presetClass="entr" presetSubtype="4"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450452"/>
            <a:ext cx="8229600" cy="6264696"/>
          </a:xfrm>
          <a:noFill/>
          <a:ln>
            <a:noFill/>
          </a:ln>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ar-AE" sz="2400" dirty="0" smtClean="0">
                <a:solidFill>
                  <a:schemeClr val="tx1"/>
                </a:solidFill>
                <a:cs typeface="PT Bold Heading" pitchFamily="2" charset="-78"/>
              </a:rPr>
              <a:t>عندما يصطدم جسمان سرعتهما متعامدتان , ثم يلصقا معاً .</a:t>
            </a:r>
          </a:p>
          <a:p>
            <a:pPr>
              <a:buNone/>
            </a:pPr>
            <a:r>
              <a:rPr lang="en-US" sz="2400" dirty="0" smtClean="0">
                <a:solidFill>
                  <a:schemeClr val="tx1"/>
                </a:solidFill>
                <a:cs typeface="PT Bold Heading" pitchFamily="2" charset="-78"/>
              </a:rPr>
              <a:t>          </a:t>
            </a:r>
            <a:r>
              <a:rPr lang="ar-AE" sz="2400" dirty="0" smtClean="0">
                <a:solidFill>
                  <a:schemeClr val="tx1"/>
                </a:solidFill>
                <a:cs typeface="PT Bold Heading" pitchFamily="2" charset="-78"/>
              </a:rPr>
              <a:t>                                                      </a:t>
            </a:r>
            <a:r>
              <a:rPr lang="ar-SA" sz="2400" dirty="0" smtClean="0">
                <a:solidFill>
                  <a:schemeClr val="tx1"/>
                </a:solidFill>
                <a:cs typeface="PT Bold Heading" pitchFamily="2" charset="-78"/>
              </a:rPr>
              <a:t> 	</a:t>
            </a:r>
            <a:r>
              <a:rPr lang="ar-AE" sz="2400" dirty="0" smtClean="0">
                <a:solidFill>
                  <a:schemeClr val="tx1"/>
                </a:solidFill>
                <a:cs typeface="PT Bold Heading" pitchFamily="2" charset="-78"/>
              </a:rPr>
              <a:t>      </a:t>
            </a:r>
            <a:r>
              <a:rPr lang="ar-SA" sz="2400" dirty="0" smtClean="0">
                <a:solidFill>
                  <a:schemeClr val="tx1"/>
                </a:solidFill>
                <a:cs typeface="PT Bold Heading" pitchFamily="2" charset="-78"/>
              </a:rPr>
              <a:t>    </a:t>
            </a:r>
            <a:r>
              <a:rPr lang="ar-AE" sz="2400" dirty="0" smtClean="0">
                <a:solidFill>
                  <a:schemeClr val="accent1"/>
                </a:solidFill>
                <a:cs typeface="PT Bold Heading" pitchFamily="2" charset="-78"/>
              </a:rPr>
              <a:t>بعد</a:t>
            </a:r>
            <a:r>
              <a:rPr lang="ar-AE" sz="2400" dirty="0" smtClean="0">
                <a:solidFill>
                  <a:schemeClr val="tx1"/>
                </a:solidFill>
                <a:cs typeface="PT Bold Heading" pitchFamily="2" charset="-78"/>
              </a:rPr>
              <a:t>      </a:t>
            </a:r>
            <a:r>
              <a:rPr lang="ar-AE" sz="2400" dirty="0" smtClean="0">
                <a:solidFill>
                  <a:srgbClr val="00B050"/>
                </a:solidFill>
                <a:cs typeface="PT Bold Heading" pitchFamily="2" charset="-78"/>
              </a:rPr>
              <a:t>قبل </a:t>
            </a:r>
          </a:p>
          <a:p>
            <a:pPr>
              <a:buNone/>
            </a:pPr>
            <a:r>
              <a:rPr lang="ar-AE" sz="2400" dirty="0" smtClean="0">
                <a:solidFill>
                  <a:srgbClr val="C00000"/>
                </a:solidFill>
                <a:cs typeface="PT Bold Heading" pitchFamily="2" charset="-78"/>
              </a:rPr>
              <a:t>من فيثاغورس :</a:t>
            </a:r>
          </a:p>
          <a:p>
            <a:pPr>
              <a:buNone/>
            </a:pPr>
            <a:r>
              <a:rPr lang="ar-AE" sz="2400" dirty="0" smtClean="0">
                <a:solidFill>
                  <a:schemeClr val="bg1"/>
                </a:solidFill>
                <a:cs typeface="PT Bold Heading" pitchFamily="2" charset="-78"/>
              </a:rPr>
              <a:t> </a:t>
            </a:r>
          </a:p>
          <a:p>
            <a:pPr>
              <a:buNone/>
            </a:pPr>
            <a:r>
              <a:rPr lang="ar-AE" sz="2400" dirty="0" smtClean="0">
                <a:solidFill>
                  <a:schemeClr val="bg1"/>
                </a:solidFill>
                <a:cs typeface="PT Bold Heading" pitchFamily="2" charset="-78"/>
              </a:rPr>
              <a:t>                                               </a:t>
            </a:r>
            <a:endParaRPr lang="ar-SA" sz="2400" dirty="0">
              <a:solidFill>
                <a:schemeClr val="bg1"/>
              </a:solidFill>
              <a:cs typeface="PT Bold Heading" pitchFamily="2" charset="-78"/>
            </a:endParaRPr>
          </a:p>
        </p:txBody>
      </p:sp>
      <p:pic>
        <p:nvPicPr>
          <p:cNvPr id="5" name="صورة 4" descr="45.png"/>
          <p:cNvPicPr>
            <a:picLocks noChangeAspect="1"/>
          </p:cNvPicPr>
          <p:nvPr/>
        </p:nvPicPr>
        <p:blipFill>
          <a:blip r:embed="rId4" cstate="print"/>
          <a:stretch>
            <a:fillRect/>
          </a:stretch>
        </p:blipFill>
        <p:spPr>
          <a:xfrm>
            <a:off x="683568" y="1268760"/>
            <a:ext cx="2232248" cy="1512168"/>
          </a:xfrm>
          <a:prstGeom prst="rect">
            <a:avLst/>
          </a:prstGeom>
          <a:noFill/>
        </p:spPr>
      </p:pic>
      <p:graphicFrame>
        <p:nvGraphicFramePr>
          <p:cNvPr id="6" name="كائن 5"/>
          <p:cNvGraphicFramePr>
            <a:graphicFrameLocks noChangeAspect="1"/>
          </p:cNvGraphicFramePr>
          <p:nvPr/>
        </p:nvGraphicFramePr>
        <p:xfrm>
          <a:off x="755576" y="2060848"/>
          <a:ext cx="339725" cy="360363"/>
        </p:xfrm>
        <a:graphic>
          <a:graphicData uri="http://schemas.openxmlformats.org/presentationml/2006/ole">
            <p:oleObj spid="_x0000_s39938" name="Equation" r:id="rId5" imgW="215640" imgH="228600" progId="">
              <p:embed/>
            </p:oleObj>
          </a:graphicData>
        </a:graphic>
      </p:graphicFrame>
      <p:graphicFrame>
        <p:nvGraphicFramePr>
          <p:cNvPr id="7" name="كائن 6"/>
          <p:cNvGraphicFramePr>
            <a:graphicFrameLocks noChangeAspect="1"/>
          </p:cNvGraphicFramePr>
          <p:nvPr/>
        </p:nvGraphicFramePr>
        <p:xfrm>
          <a:off x="755576" y="1628800"/>
          <a:ext cx="400050" cy="381000"/>
        </p:xfrm>
        <a:graphic>
          <a:graphicData uri="http://schemas.openxmlformats.org/presentationml/2006/ole">
            <p:oleObj spid="_x0000_s39939" name="Equation" r:id="rId6" imgW="241200" imgH="228600" progId="">
              <p:embed/>
            </p:oleObj>
          </a:graphicData>
        </a:graphic>
      </p:graphicFrame>
      <p:graphicFrame>
        <p:nvGraphicFramePr>
          <p:cNvPr id="8" name="كائن 7"/>
          <p:cNvGraphicFramePr>
            <a:graphicFrameLocks noChangeAspect="1"/>
          </p:cNvGraphicFramePr>
          <p:nvPr/>
        </p:nvGraphicFramePr>
        <p:xfrm>
          <a:off x="1907704" y="1700808"/>
          <a:ext cx="255587" cy="288925"/>
        </p:xfrm>
        <a:graphic>
          <a:graphicData uri="http://schemas.openxmlformats.org/presentationml/2006/ole">
            <p:oleObj spid="_x0000_s39940" name="Equation" r:id="rId7" imgW="203040" imgH="228600" progId="">
              <p:embed/>
            </p:oleObj>
          </a:graphicData>
        </a:graphic>
      </p:graphicFrame>
      <p:pic>
        <p:nvPicPr>
          <p:cNvPr id="9" name="صورة 8" descr="46.png"/>
          <p:cNvPicPr>
            <a:picLocks noChangeAspect="1"/>
          </p:cNvPicPr>
          <p:nvPr/>
        </p:nvPicPr>
        <p:blipFill>
          <a:blip r:embed="rId8" cstate="print"/>
          <a:stretch>
            <a:fillRect/>
          </a:stretch>
        </p:blipFill>
        <p:spPr>
          <a:xfrm>
            <a:off x="755576" y="2852936"/>
            <a:ext cx="2160240" cy="1850332"/>
          </a:xfrm>
          <a:prstGeom prst="rect">
            <a:avLst/>
          </a:prstGeom>
        </p:spPr>
      </p:pic>
      <p:graphicFrame>
        <p:nvGraphicFramePr>
          <p:cNvPr id="15365" name="Object 5"/>
          <p:cNvGraphicFramePr>
            <a:graphicFrameLocks noChangeAspect="1"/>
          </p:cNvGraphicFramePr>
          <p:nvPr/>
        </p:nvGraphicFramePr>
        <p:xfrm>
          <a:off x="1115616" y="3140968"/>
          <a:ext cx="455613" cy="431800"/>
        </p:xfrm>
        <a:graphic>
          <a:graphicData uri="http://schemas.openxmlformats.org/presentationml/2006/ole">
            <p:oleObj spid="_x0000_s39941" name="Equation" r:id="rId9" imgW="241200" imgH="228600" progId="">
              <p:embed/>
            </p:oleObj>
          </a:graphicData>
        </a:graphic>
      </p:graphicFrame>
      <p:graphicFrame>
        <p:nvGraphicFramePr>
          <p:cNvPr id="15366" name="Object 6"/>
          <p:cNvGraphicFramePr>
            <a:graphicFrameLocks noChangeAspect="1"/>
          </p:cNvGraphicFramePr>
          <p:nvPr/>
        </p:nvGraphicFramePr>
        <p:xfrm>
          <a:off x="1547664" y="4005064"/>
          <a:ext cx="424433" cy="447375"/>
        </p:xfrm>
        <a:graphic>
          <a:graphicData uri="http://schemas.openxmlformats.org/presentationml/2006/ole">
            <p:oleObj spid="_x0000_s39942" name="Equation" r:id="rId10" imgW="215640" imgH="228600" progId="">
              <p:embed/>
            </p:oleObj>
          </a:graphicData>
        </a:graphic>
      </p:graphicFrame>
      <p:graphicFrame>
        <p:nvGraphicFramePr>
          <p:cNvPr id="15367" name="Object 7"/>
          <p:cNvGraphicFramePr>
            <a:graphicFrameLocks noChangeAspect="1"/>
          </p:cNvGraphicFramePr>
          <p:nvPr/>
        </p:nvGraphicFramePr>
        <p:xfrm>
          <a:off x="2123728" y="2852936"/>
          <a:ext cx="384175" cy="431800"/>
        </p:xfrm>
        <a:graphic>
          <a:graphicData uri="http://schemas.openxmlformats.org/presentationml/2006/ole">
            <p:oleObj spid="_x0000_s39943" name="Equation" r:id="rId11" imgW="203040" imgH="228600" progId="">
              <p:embed/>
            </p:oleObj>
          </a:graphicData>
        </a:graphic>
      </p:graphicFrame>
      <p:pic>
        <p:nvPicPr>
          <p:cNvPr id="12" name="صورة 11" descr="47.png"/>
          <p:cNvPicPr>
            <a:picLocks noChangeAspect="1"/>
          </p:cNvPicPr>
          <p:nvPr/>
        </p:nvPicPr>
        <p:blipFill>
          <a:blip r:embed="rId12" cstate="print"/>
          <a:stretch>
            <a:fillRect/>
          </a:stretch>
        </p:blipFill>
        <p:spPr>
          <a:xfrm>
            <a:off x="755576" y="4869160"/>
            <a:ext cx="2160240" cy="1305453"/>
          </a:xfrm>
          <a:prstGeom prst="rect">
            <a:avLst/>
          </a:prstGeom>
        </p:spPr>
      </p:pic>
      <p:graphicFrame>
        <p:nvGraphicFramePr>
          <p:cNvPr id="13" name="كائن 12"/>
          <p:cNvGraphicFramePr>
            <a:graphicFrameLocks noChangeAspect="1"/>
          </p:cNvGraphicFramePr>
          <p:nvPr/>
        </p:nvGraphicFramePr>
        <p:xfrm>
          <a:off x="1403648" y="5013176"/>
          <a:ext cx="347216" cy="390618"/>
        </p:xfrm>
        <a:graphic>
          <a:graphicData uri="http://schemas.openxmlformats.org/presentationml/2006/ole">
            <p:oleObj spid="_x0000_s39944" name="Equation" r:id="rId13" imgW="203040" imgH="228600" progId="">
              <p:embed/>
            </p:oleObj>
          </a:graphicData>
        </a:graphic>
      </p:graphicFrame>
      <p:graphicFrame>
        <p:nvGraphicFramePr>
          <p:cNvPr id="14" name="كائن 13"/>
          <p:cNvGraphicFramePr>
            <a:graphicFrameLocks noChangeAspect="1"/>
          </p:cNvGraphicFramePr>
          <p:nvPr/>
        </p:nvGraphicFramePr>
        <p:xfrm>
          <a:off x="1547664" y="5877272"/>
          <a:ext cx="385316" cy="365036"/>
        </p:xfrm>
        <a:graphic>
          <a:graphicData uri="http://schemas.openxmlformats.org/presentationml/2006/ole">
            <p:oleObj spid="_x0000_s39945" name="Equation" r:id="rId14" imgW="241200" imgH="228600" progId="">
              <p:embed/>
            </p:oleObj>
          </a:graphicData>
        </a:graphic>
      </p:graphicFrame>
      <p:graphicFrame>
        <p:nvGraphicFramePr>
          <p:cNvPr id="15" name="كائن 14"/>
          <p:cNvGraphicFramePr>
            <a:graphicFrameLocks noChangeAspect="1"/>
          </p:cNvGraphicFramePr>
          <p:nvPr/>
        </p:nvGraphicFramePr>
        <p:xfrm>
          <a:off x="2555776" y="5301208"/>
          <a:ext cx="351915" cy="372616"/>
        </p:xfrm>
        <a:graphic>
          <a:graphicData uri="http://schemas.openxmlformats.org/presentationml/2006/ole">
            <p:oleObj spid="_x0000_s39946" name="Equation" r:id="rId15" imgW="215640" imgH="228600" progId="">
              <p:embed/>
            </p:oleObj>
          </a:graphicData>
        </a:graphic>
      </p:graphicFrame>
      <p:graphicFrame>
        <p:nvGraphicFramePr>
          <p:cNvPr id="16" name="كائن 15"/>
          <p:cNvGraphicFramePr>
            <a:graphicFrameLocks noChangeAspect="1"/>
          </p:cNvGraphicFramePr>
          <p:nvPr/>
        </p:nvGraphicFramePr>
        <p:xfrm>
          <a:off x="4067944" y="1700808"/>
          <a:ext cx="2096120" cy="927249"/>
        </p:xfrm>
        <a:graphic>
          <a:graphicData uri="http://schemas.openxmlformats.org/presentationml/2006/ole">
            <p:oleObj spid="_x0000_s39947" name="Equation" r:id="rId16" imgW="1015920" imgH="482400" progId="">
              <p:embed/>
            </p:oleObj>
          </a:graphicData>
        </a:graphic>
      </p:graphicFrame>
      <p:cxnSp>
        <p:nvCxnSpPr>
          <p:cNvPr id="21" name="رابط كسهم مستقيم 20"/>
          <p:cNvCxnSpPr/>
          <p:nvPr/>
        </p:nvCxnSpPr>
        <p:spPr>
          <a:xfrm flipV="1">
            <a:off x="1979712" y="2924944"/>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رابط كسهم مستقيم 23"/>
          <p:cNvCxnSpPr/>
          <p:nvPr/>
        </p:nvCxnSpPr>
        <p:spPr>
          <a:xfrm>
            <a:off x="2051720" y="3573016"/>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15375" name="Object 15"/>
          <p:cNvGraphicFramePr>
            <a:graphicFrameLocks noChangeAspect="1"/>
          </p:cNvGraphicFramePr>
          <p:nvPr/>
        </p:nvGraphicFramePr>
        <p:xfrm>
          <a:off x="2267744" y="3284984"/>
          <a:ext cx="271016" cy="379422"/>
        </p:xfrm>
        <a:graphic>
          <a:graphicData uri="http://schemas.openxmlformats.org/presentationml/2006/ole">
            <p:oleObj spid="_x0000_s39948" name="Equation" r:id="rId17" imgW="126720" imgH="177480" progId="">
              <p:embed/>
            </p:oleObj>
          </a:graphicData>
        </a:graphic>
      </p:graphicFrame>
      <p:sp>
        <p:nvSpPr>
          <p:cNvPr id="27" name="قوس 26"/>
          <p:cNvSpPr/>
          <p:nvPr/>
        </p:nvSpPr>
        <p:spPr>
          <a:xfrm>
            <a:off x="2195736" y="3429000"/>
            <a:ext cx="72008" cy="144016"/>
          </a:xfrm>
          <a:prstGeom prst="arc">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graphicFrame>
        <p:nvGraphicFramePr>
          <p:cNvPr id="15376" name="Object 16"/>
          <p:cNvGraphicFramePr>
            <a:graphicFrameLocks noChangeAspect="1"/>
          </p:cNvGraphicFramePr>
          <p:nvPr/>
        </p:nvGraphicFramePr>
        <p:xfrm>
          <a:off x="2195736" y="3645024"/>
          <a:ext cx="546100" cy="228600"/>
        </p:xfrm>
        <a:graphic>
          <a:graphicData uri="http://schemas.openxmlformats.org/presentationml/2006/ole">
            <p:oleObj spid="_x0000_s39949" name="Equation" r:id="rId18" imgW="545760" imgH="228600" progId="">
              <p:embed/>
            </p:oleObj>
          </a:graphicData>
        </a:graphic>
      </p:graphicFrame>
      <p:graphicFrame>
        <p:nvGraphicFramePr>
          <p:cNvPr id="15377" name="Object 17"/>
          <p:cNvGraphicFramePr>
            <a:graphicFrameLocks noChangeAspect="1"/>
          </p:cNvGraphicFramePr>
          <p:nvPr/>
        </p:nvGraphicFramePr>
        <p:xfrm>
          <a:off x="1403648" y="2924944"/>
          <a:ext cx="520700" cy="228600"/>
        </p:xfrm>
        <a:graphic>
          <a:graphicData uri="http://schemas.openxmlformats.org/presentationml/2006/ole">
            <p:oleObj spid="_x0000_s39950" name="Equation" r:id="rId19" imgW="520560" imgH="228600" progId="">
              <p:embed/>
            </p:oleObj>
          </a:graphicData>
        </a:graphic>
      </p:graphicFrame>
      <p:graphicFrame>
        <p:nvGraphicFramePr>
          <p:cNvPr id="15378" name="Object 18"/>
          <p:cNvGraphicFramePr>
            <a:graphicFrameLocks noChangeAspect="1"/>
          </p:cNvGraphicFramePr>
          <p:nvPr/>
        </p:nvGraphicFramePr>
        <p:xfrm>
          <a:off x="4367213" y="2565400"/>
          <a:ext cx="1754187" cy="444500"/>
        </p:xfrm>
        <a:graphic>
          <a:graphicData uri="http://schemas.openxmlformats.org/presentationml/2006/ole">
            <p:oleObj spid="_x0000_s39951" name="Equation" r:id="rId20" imgW="901440" imgH="228600" progId="">
              <p:embed/>
            </p:oleObj>
          </a:graphicData>
        </a:graphic>
      </p:graphicFrame>
      <p:graphicFrame>
        <p:nvGraphicFramePr>
          <p:cNvPr id="15379" name="Object 19"/>
          <p:cNvGraphicFramePr>
            <a:graphicFrameLocks noChangeAspect="1"/>
          </p:cNvGraphicFramePr>
          <p:nvPr/>
        </p:nvGraphicFramePr>
        <p:xfrm>
          <a:off x="4381500" y="3141663"/>
          <a:ext cx="1677988" cy="444500"/>
        </p:xfrm>
        <a:graphic>
          <a:graphicData uri="http://schemas.openxmlformats.org/presentationml/2006/ole">
            <p:oleObj spid="_x0000_s39952" name="Equation" r:id="rId21" imgW="863280" imgH="228600" progId="">
              <p:embed/>
            </p:oleObj>
          </a:graphicData>
        </a:graphic>
      </p:graphicFrame>
      <p:graphicFrame>
        <p:nvGraphicFramePr>
          <p:cNvPr id="15380" name="Object 20"/>
          <p:cNvGraphicFramePr>
            <a:graphicFrameLocks noChangeAspect="1"/>
          </p:cNvGraphicFramePr>
          <p:nvPr/>
        </p:nvGraphicFramePr>
        <p:xfrm>
          <a:off x="3995936" y="3789040"/>
          <a:ext cx="2497054" cy="516632"/>
        </p:xfrm>
        <a:graphic>
          <a:graphicData uri="http://schemas.openxmlformats.org/presentationml/2006/ole">
            <p:oleObj spid="_x0000_s39953" name="Equation" r:id="rId22" imgW="1104840" imgH="228600" progId="">
              <p:embed/>
            </p:oleObj>
          </a:graphicData>
        </a:graphic>
      </p:graphicFrame>
      <p:graphicFrame>
        <p:nvGraphicFramePr>
          <p:cNvPr id="33" name="كائن 32"/>
          <p:cNvGraphicFramePr>
            <a:graphicFrameLocks noChangeAspect="1"/>
          </p:cNvGraphicFramePr>
          <p:nvPr/>
        </p:nvGraphicFramePr>
        <p:xfrm>
          <a:off x="4211960" y="4581128"/>
          <a:ext cx="1855264" cy="864096"/>
        </p:xfrm>
        <a:graphic>
          <a:graphicData uri="http://schemas.openxmlformats.org/presentationml/2006/ole">
            <p:oleObj spid="_x0000_s39954" name="Equation" r:id="rId23" imgW="927000" imgH="431640" progId="">
              <p:embed/>
            </p:oleObj>
          </a:graphicData>
        </a:graphic>
      </p:graphicFrame>
      <p:sp>
        <p:nvSpPr>
          <p:cNvPr id="34" name="مستطيل مستدير الزوايا 33"/>
          <p:cNvSpPr/>
          <p:nvPr/>
        </p:nvSpPr>
        <p:spPr>
          <a:xfrm>
            <a:off x="3995936" y="1628800"/>
            <a:ext cx="223224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مستدير الزوايا 34"/>
          <p:cNvSpPr/>
          <p:nvPr/>
        </p:nvSpPr>
        <p:spPr>
          <a:xfrm>
            <a:off x="3923928" y="3789040"/>
            <a:ext cx="2520280"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مستدير الزوايا 35"/>
          <p:cNvSpPr/>
          <p:nvPr/>
        </p:nvSpPr>
        <p:spPr>
          <a:xfrm>
            <a:off x="3995936" y="4653136"/>
            <a:ext cx="230425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قوس 36"/>
          <p:cNvSpPr/>
          <p:nvPr/>
        </p:nvSpPr>
        <p:spPr>
          <a:xfrm>
            <a:off x="1403648" y="5661248"/>
            <a:ext cx="72008" cy="288032"/>
          </a:xfrm>
          <a:prstGeom prst="arc">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graphicFrame>
        <p:nvGraphicFramePr>
          <p:cNvPr id="15382" name="Object 22"/>
          <p:cNvGraphicFramePr>
            <a:graphicFrameLocks noChangeAspect="1"/>
          </p:cNvGraphicFramePr>
          <p:nvPr/>
        </p:nvGraphicFramePr>
        <p:xfrm>
          <a:off x="1547664" y="5517232"/>
          <a:ext cx="300098" cy="420137"/>
        </p:xfrm>
        <a:graphic>
          <a:graphicData uri="http://schemas.openxmlformats.org/presentationml/2006/ole">
            <p:oleObj spid="_x0000_s39955" name="Equation" r:id="rId24" imgW="126720" imgH="177480" progId="">
              <p:embed/>
            </p:oleObj>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par>
                          <p:cTn id="8" fill="hold">
                            <p:stCondLst>
                              <p:cond delay="1000"/>
                            </p:stCondLst>
                            <p:childTnLst>
                              <p:par>
                                <p:cTn id="9" presetID="2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par>
                          <p:cTn id="14" fill="hold">
                            <p:stCondLst>
                              <p:cond delay="2000"/>
                            </p:stCondLst>
                            <p:childTnLst>
                              <p:par>
                                <p:cTn id="15" presetID="18" presetClass="entr" presetSubtype="12"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1000"/>
                                        <p:tgtEl>
                                          <p:spTgt spid="3">
                                            <p:txEl>
                                              <p:pRg st="1" end="1"/>
                                            </p:txEl>
                                          </p:spTgt>
                                        </p:tgtEl>
                                      </p:cBhvr>
                                    </p:animEffect>
                                  </p:childTnLst>
                                </p:cTn>
                              </p:par>
                            </p:childTnLst>
                          </p:cTn>
                        </p:par>
                        <p:par>
                          <p:cTn id="18" fill="hold">
                            <p:stCondLst>
                              <p:cond delay="3000"/>
                            </p:stCondLst>
                            <p:childTnLst>
                              <p:par>
                                <p:cTn id="19" presetID="18" presetClass="entr" presetSubtype="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000"/>
                                        <p:tgtEl>
                                          <p:spTgt spid="6"/>
                                        </p:tgtEl>
                                      </p:cBhvr>
                                    </p:animEffect>
                                  </p:childTnLst>
                                </p:cTn>
                              </p:par>
                            </p:childTnLst>
                          </p:cTn>
                        </p:par>
                        <p:par>
                          <p:cTn id="22" fill="hold">
                            <p:stCondLst>
                              <p:cond delay="4000"/>
                            </p:stCondLst>
                            <p:childTnLst>
                              <p:par>
                                <p:cTn id="23" presetID="18" presetClass="entr" presetSubtype="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1000"/>
                                        <p:tgtEl>
                                          <p:spTgt spid="7"/>
                                        </p:tgtEl>
                                      </p:cBhvr>
                                    </p:animEffect>
                                  </p:childTnLst>
                                </p:cTn>
                              </p:par>
                            </p:childTnLst>
                          </p:cTn>
                        </p:par>
                        <p:par>
                          <p:cTn id="26" fill="hold">
                            <p:stCondLst>
                              <p:cond delay="5000"/>
                            </p:stCondLst>
                            <p:childTnLst>
                              <p:par>
                                <p:cTn id="27" presetID="18" presetClass="entr" presetSubtype="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Right)">
                                      <p:cBhvr>
                                        <p:cTn id="29" dur="1000"/>
                                        <p:tgtEl>
                                          <p:spTgt spid="8"/>
                                        </p:tgtEl>
                                      </p:cBhvr>
                                    </p:animEffect>
                                  </p:childTnLst>
                                </p:cTn>
                              </p:par>
                            </p:childTnLst>
                          </p:cTn>
                        </p:par>
                        <p:par>
                          <p:cTn id="30" fill="hold">
                            <p:stCondLst>
                              <p:cond delay="6000"/>
                            </p:stCondLst>
                            <p:childTnLst>
                              <p:par>
                                <p:cTn id="31" presetID="29"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par>
                          <p:cTn id="36" fill="hold">
                            <p:stCondLst>
                              <p:cond delay="7000"/>
                            </p:stCondLst>
                            <p:childTnLst>
                              <p:par>
                                <p:cTn id="37" presetID="18" presetClass="entr" presetSubtype="6" fill="hold" nodeType="afterEffect">
                                  <p:stCondLst>
                                    <p:cond delay="0"/>
                                  </p:stCondLst>
                                  <p:childTnLst>
                                    <p:set>
                                      <p:cBhvr>
                                        <p:cTn id="38" dur="1" fill="hold">
                                          <p:stCondLst>
                                            <p:cond delay="0"/>
                                          </p:stCondLst>
                                        </p:cTn>
                                        <p:tgtEl>
                                          <p:spTgt spid="15366"/>
                                        </p:tgtEl>
                                        <p:attrNameLst>
                                          <p:attrName>style.visibility</p:attrName>
                                        </p:attrNameLst>
                                      </p:cBhvr>
                                      <p:to>
                                        <p:strVal val="visible"/>
                                      </p:to>
                                    </p:set>
                                    <p:animEffect transition="in" filter="strips(downRight)">
                                      <p:cBhvr>
                                        <p:cTn id="39" dur="1000"/>
                                        <p:tgtEl>
                                          <p:spTgt spid="15366"/>
                                        </p:tgtEl>
                                      </p:cBhvr>
                                    </p:animEffect>
                                  </p:childTnLst>
                                </p:cTn>
                              </p:par>
                            </p:childTnLst>
                          </p:cTn>
                        </p:par>
                        <p:par>
                          <p:cTn id="40" fill="hold">
                            <p:stCondLst>
                              <p:cond delay="8000"/>
                            </p:stCondLst>
                            <p:childTnLst>
                              <p:par>
                                <p:cTn id="41" presetID="18" presetClass="entr" presetSubtype="6" fill="hold" nodeType="afterEffect">
                                  <p:stCondLst>
                                    <p:cond delay="0"/>
                                  </p:stCondLst>
                                  <p:childTnLst>
                                    <p:set>
                                      <p:cBhvr>
                                        <p:cTn id="42" dur="1" fill="hold">
                                          <p:stCondLst>
                                            <p:cond delay="0"/>
                                          </p:stCondLst>
                                        </p:cTn>
                                        <p:tgtEl>
                                          <p:spTgt spid="15365"/>
                                        </p:tgtEl>
                                        <p:attrNameLst>
                                          <p:attrName>style.visibility</p:attrName>
                                        </p:attrNameLst>
                                      </p:cBhvr>
                                      <p:to>
                                        <p:strVal val="visible"/>
                                      </p:to>
                                    </p:set>
                                    <p:animEffect transition="in" filter="strips(downRight)">
                                      <p:cBhvr>
                                        <p:cTn id="43" dur="1000"/>
                                        <p:tgtEl>
                                          <p:spTgt spid="15365"/>
                                        </p:tgtEl>
                                      </p:cBhvr>
                                    </p:animEffect>
                                  </p:childTnLst>
                                </p:cTn>
                              </p:par>
                            </p:childTnLst>
                          </p:cTn>
                        </p:par>
                        <p:par>
                          <p:cTn id="44" fill="hold">
                            <p:stCondLst>
                              <p:cond delay="9000"/>
                            </p:stCondLst>
                            <p:childTnLst>
                              <p:par>
                                <p:cTn id="45" presetID="18" presetClass="entr" presetSubtype="6" fill="hold" nodeType="afterEffect">
                                  <p:stCondLst>
                                    <p:cond delay="0"/>
                                  </p:stCondLst>
                                  <p:childTnLst>
                                    <p:set>
                                      <p:cBhvr>
                                        <p:cTn id="46" dur="1" fill="hold">
                                          <p:stCondLst>
                                            <p:cond delay="0"/>
                                          </p:stCondLst>
                                        </p:cTn>
                                        <p:tgtEl>
                                          <p:spTgt spid="15367"/>
                                        </p:tgtEl>
                                        <p:attrNameLst>
                                          <p:attrName>style.visibility</p:attrName>
                                        </p:attrNameLst>
                                      </p:cBhvr>
                                      <p:to>
                                        <p:strVal val="visible"/>
                                      </p:to>
                                    </p:set>
                                    <p:animEffect transition="in" filter="strips(downRight)">
                                      <p:cBhvr>
                                        <p:cTn id="47" dur="1000"/>
                                        <p:tgtEl>
                                          <p:spTgt spid="15367"/>
                                        </p:tgtEl>
                                      </p:cBhvr>
                                    </p:animEffect>
                                  </p:childTnLst>
                                </p:cTn>
                              </p:par>
                            </p:childTnLst>
                          </p:cTn>
                        </p:par>
                        <p:par>
                          <p:cTn id="48" fill="hold">
                            <p:stCondLst>
                              <p:cond delay="10000"/>
                            </p:stCondLst>
                            <p:childTnLst>
                              <p:par>
                                <p:cTn id="49" presetID="18" presetClass="entr" presetSubtype="6"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strips(downRight)">
                                      <p:cBhvr>
                                        <p:cTn id="51" dur="1000"/>
                                        <p:tgtEl>
                                          <p:spTgt spid="24"/>
                                        </p:tgtEl>
                                      </p:cBhvr>
                                    </p:animEffect>
                                  </p:childTnLst>
                                </p:cTn>
                              </p:par>
                            </p:childTnLst>
                          </p:cTn>
                        </p:par>
                        <p:par>
                          <p:cTn id="52" fill="hold">
                            <p:stCondLst>
                              <p:cond delay="11000"/>
                            </p:stCondLst>
                            <p:childTnLst>
                              <p:par>
                                <p:cTn id="53" presetID="18" presetClass="entr" presetSubtype="9"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upLeft)">
                                      <p:cBhvr>
                                        <p:cTn id="55" dur="1000"/>
                                        <p:tgtEl>
                                          <p:spTgt spid="21"/>
                                        </p:tgtEl>
                                      </p:cBhvr>
                                    </p:animEffect>
                                  </p:childTnLst>
                                </p:cTn>
                              </p:par>
                            </p:childTnLst>
                          </p:cTn>
                        </p:par>
                        <p:par>
                          <p:cTn id="56" fill="hold">
                            <p:stCondLst>
                              <p:cond delay="12000"/>
                            </p:stCondLst>
                            <p:childTnLst>
                              <p:par>
                                <p:cTn id="57" presetID="18" presetClass="entr" presetSubtype="12"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strips(downLeft)">
                                      <p:cBhvr>
                                        <p:cTn id="59" dur="1000"/>
                                        <p:tgtEl>
                                          <p:spTgt spid="27"/>
                                        </p:tgtEl>
                                      </p:cBhvr>
                                    </p:animEffect>
                                  </p:childTnLst>
                                </p:cTn>
                              </p:par>
                            </p:childTnLst>
                          </p:cTn>
                        </p:par>
                        <p:par>
                          <p:cTn id="60" fill="hold">
                            <p:stCondLst>
                              <p:cond delay="13000"/>
                            </p:stCondLst>
                            <p:childTnLst>
                              <p:par>
                                <p:cTn id="61" presetID="18" presetClass="entr" presetSubtype="6" fill="hold" nodeType="afterEffect">
                                  <p:stCondLst>
                                    <p:cond delay="0"/>
                                  </p:stCondLst>
                                  <p:childTnLst>
                                    <p:set>
                                      <p:cBhvr>
                                        <p:cTn id="62" dur="1" fill="hold">
                                          <p:stCondLst>
                                            <p:cond delay="0"/>
                                          </p:stCondLst>
                                        </p:cTn>
                                        <p:tgtEl>
                                          <p:spTgt spid="15375"/>
                                        </p:tgtEl>
                                        <p:attrNameLst>
                                          <p:attrName>style.visibility</p:attrName>
                                        </p:attrNameLst>
                                      </p:cBhvr>
                                      <p:to>
                                        <p:strVal val="visible"/>
                                      </p:to>
                                    </p:set>
                                    <p:animEffect transition="in" filter="strips(downRight)">
                                      <p:cBhvr>
                                        <p:cTn id="63" dur="1000"/>
                                        <p:tgtEl>
                                          <p:spTgt spid="15375"/>
                                        </p:tgtEl>
                                      </p:cBhvr>
                                    </p:animEffect>
                                  </p:childTnLst>
                                </p:cTn>
                              </p:par>
                            </p:childTnLst>
                          </p:cTn>
                        </p:par>
                        <p:par>
                          <p:cTn id="64" fill="hold">
                            <p:stCondLst>
                              <p:cond delay="14000"/>
                            </p:stCondLst>
                            <p:childTnLst>
                              <p:par>
                                <p:cTn id="65" presetID="18" presetClass="entr" presetSubtype="6" fill="hold" nodeType="afterEffect">
                                  <p:stCondLst>
                                    <p:cond delay="0"/>
                                  </p:stCondLst>
                                  <p:childTnLst>
                                    <p:set>
                                      <p:cBhvr>
                                        <p:cTn id="66" dur="1" fill="hold">
                                          <p:stCondLst>
                                            <p:cond delay="0"/>
                                          </p:stCondLst>
                                        </p:cTn>
                                        <p:tgtEl>
                                          <p:spTgt spid="15376"/>
                                        </p:tgtEl>
                                        <p:attrNameLst>
                                          <p:attrName>style.visibility</p:attrName>
                                        </p:attrNameLst>
                                      </p:cBhvr>
                                      <p:to>
                                        <p:strVal val="visible"/>
                                      </p:to>
                                    </p:set>
                                    <p:animEffect transition="in" filter="strips(downRight)">
                                      <p:cBhvr>
                                        <p:cTn id="67" dur="1000"/>
                                        <p:tgtEl>
                                          <p:spTgt spid="15376"/>
                                        </p:tgtEl>
                                      </p:cBhvr>
                                    </p:animEffect>
                                  </p:childTnLst>
                                </p:cTn>
                              </p:par>
                            </p:childTnLst>
                          </p:cTn>
                        </p:par>
                        <p:par>
                          <p:cTn id="68" fill="hold">
                            <p:stCondLst>
                              <p:cond delay="15000"/>
                            </p:stCondLst>
                            <p:childTnLst>
                              <p:par>
                                <p:cTn id="69" presetID="18" presetClass="entr" presetSubtype="6" fill="hold" nodeType="afterEffect">
                                  <p:stCondLst>
                                    <p:cond delay="0"/>
                                  </p:stCondLst>
                                  <p:childTnLst>
                                    <p:set>
                                      <p:cBhvr>
                                        <p:cTn id="70" dur="1" fill="hold">
                                          <p:stCondLst>
                                            <p:cond delay="0"/>
                                          </p:stCondLst>
                                        </p:cTn>
                                        <p:tgtEl>
                                          <p:spTgt spid="15377"/>
                                        </p:tgtEl>
                                        <p:attrNameLst>
                                          <p:attrName>style.visibility</p:attrName>
                                        </p:attrNameLst>
                                      </p:cBhvr>
                                      <p:to>
                                        <p:strVal val="visible"/>
                                      </p:to>
                                    </p:set>
                                    <p:animEffect transition="in" filter="strips(downRight)">
                                      <p:cBhvr>
                                        <p:cTn id="71" dur="1000"/>
                                        <p:tgtEl>
                                          <p:spTgt spid="15377"/>
                                        </p:tgtEl>
                                      </p:cBhvr>
                                    </p:animEffect>
                                  </p:childTnLst>
                                </p:cTn>
                              </p:par>
                            </p:childTnLst>
                          </p:cTn>
                        </p:par>
                        <p:par>
                          <p:cTn id="72" fill="hold">
                            <p:stCondLst>
                              <p:cond delay="16000"/>
                            </p:stCondLst>
                            <p:childTnLst>
                              <p:par>
                                <p:cTn id="73" presetID="29"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ppt_x</p:attrName>
                                        </p:attrNameLst>
                                      </p:cBhvr>
                                      <p:tavLst>
                                        <p:tav tm="0">
                                          <p:val>
                                            <p:strVal val="#ppt_x-.2"/>
                                          </p:val>
                                        </p:tav>
                                        <p:tav tm="100000">
                                          <p:val>
                                            <p:strVal val="#ppt_x"/>
                                          </p:val>
                                        </p:tav>
                                      </p:tavLst>
                                    </p:anim>
                                    <p:anim calcmode="lin" valueType="num">
                                      <p:cBhvr>
                                        <p:cTn id="7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2"/>
                                        </p:tgtEl>
                                      </p:cBhvr>
                                    </p:animEffect>
                                  </p:childTnLst>
                                </p:cTn>
                              </p:par>
                            </p:childTnLst>
                          </p:cTn>
                        </p:par>
                        <p:par>
                          <p:cTn id="78" fill="hold">
                            <p:stCondLst>
                              <p:cond delay="17000"/>
                            </p:stCondLst>
                            <p:childTnLst>
                              <p:par>
                                <p:cTn id="79" presetID="18" presetClass="entr" presetSubtype="6"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strips(downRight)">
                                      <p:cBhvr>
                                        <p:cTn id="81" dur="1000"/>
                                        <p:tgtEl>
                                          <p:spTgt spid="15"/>
                                        </p:tgtEl>
                                      </p:cBhvr>
                                    </p:animEffect>
                                  </p:childTnLst>
                                </p:cTn>
                              </p:par>
                            </p:childTnLst>
                          </p:cTn>
                        </p:par>
                        <p:par>
                          <p:cTn id="82" fill="hold">
                            <p:stCondLst>
                              <p:cond delay="18000"/>
                            </p:stCondLst>
                            <p:childTnLst>
                              <p:par>
                                <p:cTn id="83" presetID="18" presetClass="entr" presetSubtype="6"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1000"/>
                                        <p:tgtEl>
                                          <p:spTgt spid="14"/>
                                        </p:tgtEl>
                                      </p:cBhvr>
                                    </p:animEffect>
                                  </p:childTnLst>
                                </p:cTn>
                              </p:par>
                            </p:childTnLst>
                          </p:cTn>
                        </p:par>
                        <p:par>
                          <p:cTn id="86" fill="hold">
                            <p:stCondLst>
                              <p:cond delay="19000"/>
                            </p:stCondLst>
                            <p:childTnLst>
                              <p:par>
                                <p:cTn id="87" presetID="18" presetClass="entr" presetSubtype="6"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strips(downRight)">
                                      <p:cBhvr>
                                        <p:cTn id="89" dur="1000"/>
                                        <p:tgtEl>
                                          <p:spTgt spid="13"/>
                                        </p:tgtEl>
                                      </p:cBhvr>
                                    </p:animEffect>
                                  </p:childTnLst>
                                </p:cTn>
                              </p:par>
                            </p:childTnLst>
                          </p:cTn>
                        </p:par>
                        <p:par>
                          <p:cTn id="90" fill="hold">
                            <p:stCondLst>
                              <p:cond delay="20000"/>
                            </p:stCondLst>
                            <p:childTnLst>
                              <p:par>
                                <p:cTn id="91" presetID="18" presetClass="entr" presetSubtype="12"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strips(downLeft)">
                                      <p:cBhvr>
                                        <p:cTn id="93" dur="1000"/>
                                        <p:tgtEl>
                                          <p:spTgt spid="37"/>
                                        </p:tgtEl>
                                      </p:cBhvr>
                                    </p:animEffect>
                                  </p:childTnLst>
                                </p:cTn>
                              </p:par>
                            </p:childTnLst>
                          </p:cTn>
                        </p:par>
                        <p:par>
                          <p:cTn id="94" fill="hold">
                            <p:stCondLst>
                              <p:cond delay="21000"/>
                            </p:stCondLst>
                            <p:childTnLst>
                              <p:par>
                                <p:cTn id="95" presetID="18" presetClass="entr" presetSubtype="6" fill="hold" nodeType="afterEffect">
                                  <p:stCondLst>
                                    <p:cond delay="0"/>
                                  </p:stCondLst>
                                  <p:childTnLst>
                                    <p:set>
                                      <p:cBhvr>
                                        <p:cTn id="96" dur="1" fill="hold">
                                          <p:stCondLst>
                                            <p:cond delay="0"/>
                                          </p:stCondLst>
                                        </p:cTn>
                                        <p:tgtEl>
                                          <p:spTgt spid="15382"/>
                                        </p:tgtEl>
                                        <p:attrNameLst>
                                          <p:attrName>style.visibility</p:attrName>
                                        </p:attrNameLst>
                                      </p:cBhvr>
                                      <p:to>
                                        <p:strVal val="visible"/>
                                      </p:to>
                                    </p:set>
                                    <p:animEffect transition="in" filter="strips(downRight)">
                                      <p:cBhvr>
                                        <p:cTn id="97" dur="1000"/>
                                        <p:tgtEl>
                                          <p:spTgt spid="15382"/>
                                        </p:tgtEl>
                                      </p:cBhvr>
                                    </p:animEffect>
                                  </p:childTnLst>
                                </p:cTn>
                              </p:par>
                            </p:childTnLst>
                          </p:cTn>
                        </p:par>
                        <p:par>
                          <p:cTn id="98" fill="hold">
                            <p:stCondLst>
                              <p:cond delay="22000"/>
                            </p:stCondLst>
                            <p:childTnLst>
                              <p:par>
                                <p:cTn id="99" presetID="18" presetClass="entr" presetSubtype="12" fill="hold" nodeType="afterEffect">
                                  <p:stCondLst>
                                    <p:cond delay="0"/>
                                  </p:stCondLst>
                                  <p:childTnLst>
                                    <p:set>
                                      <p:cBhvr>
                                        <p:cTn id="100" dur="1" fill="hold">
                                          <p:stCondLst>
                                            <p:cond delay="0"/>
                                          </p:stCondLst>
                                        </p:cTn>
                                        <p:tgtEl>
                                          <p:spTgt spid="3">
                                            <p:txEl>
                                              <p:pRg st="2" end="2"/>
                                            </p:txEl>
                                          </p:spTgt>
                                        </p:tgtEl>
                                        <p:attrNameLst>
                                          <p:attrName>style.visibility</p:attrName>
                                        </p:attrNameLst>
                                      </p:cBhvr>
                                      <p:to>
                                        <p:strVal val="visible"/>
                                      </p:to>
                                    </p:set>
                                    <p:animEffect transition="in" filter="strips(downLeft)">
                                      <p:cBhvr>
                                        <p:cTn id="101" dur="1000"/>
                                        <p:tgtEl>
                                          <p:spTgt spid="3">
                                            <p:txEl>
                                              <p:pRg st="2" end="2"/>
                                            </p:txEl>
                                          </p:spTgt>
                                        </p:tgtEl>
                                      </p:cBhvr>
                                    </p:animEffect>
                                  </p:childTnLst>
                                </p:cTn>
                              </p:par>
                            </p:childTnLst>
                          </p:cTn>
                        </p:par>
                        <p:par>
                          <p:cTn id="102" fill="hold">
                            <p:stCondLst>
                              <p:cond delay="23000"/>
                            </p:stCondLst>
                            <p:childTnLst>
                              <p:par>
                                <p:cTn id="103" presetID="18" presetClass="entr" presetSubtype="6" fill="hold"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strips(downRight)">
                                      <p:cBhvr>
                                        <p:cTn id="105" dur="1000"/>
                                        <p:tgtEl>
                                          <p:spTgt spid="16"/>
                                        </p:tgtEl>
                                      </p:cBhvr>
                                    </p:animEffect>
                                  </p:childTnLst>
                                </p:cTn>
                              </p:par>
                            </p:childTnLst>
                          </p:cTn>
                        </p:par>
                        <p:par>
                          <p:cTn id="106" fill="hold">
                            <p:stCondLst>
                              <p:cond delay="24000"/>
                            </p:stCondLst>
                            <p:childTnLst>
                              <p:par>
                                <p:cTn id="107" presetID="2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edge">
                                      <p:cBhvr>
                                        <p:cTn id="109" dur="1000"/>
                                        <p:tgtEl>
                                          <p:spTgt spid="34"/>
                                        </p:tgtEl>
                                      </p:cBhvr>
                                    </p:animEffect>
                                  </p:childTnLst>
                                </p:cTn>
                              </p:par>
                            </p:childTnLst>
                          </p:cTn>
                        </p:par>
                        <p:par>
                          <p:cTn id="110" fill="hold">
                            <p:stCondLst>
                              <p:cond delay="25000"/>
                            </p:stCondLst>
                            <p:childTnLst>
                              <p:par>
                                <p:cTn id="111" presetID="18" presetClass="entr" presetSubtype="6" fill="hold" nodeType="afterEffect">
                                  <p:stCondLst>
                                    <p:cond delay="0"/>
                                  </p:stCondLst>
                                  <p:childTnLst>
                                    <p:set>
                                      <p:cBhvr>
                                        <p:cTn id="112" dur="1" fill="hold">
                                          <p:stCondLst>
                                            <p:cond delay="0"/>
                                          </p:stCondLst>
                                        </p:cTn>
                                        <p:tgtEl>
                                          <p:spTgt spid="15378"/>
                                        </p:tgtEl>
                                        <p:attrNameLst>
                                          <p:attrName>style.visibility</p:attrName>
                                        </p:attrNameLst>
                                      </p:cBhvr>
                                      <p:to>
                                        <p:strVal val="visible"/>
                                      </p:to>
                                    </p:set>
                                    <p:animEffect transition="in" filter="strips(downRight)">
                                      <p:cBhvr>
                                        <p:cTn id="113" dur="1000"/>
                                        <p:tgtEl>
                                          <p:spTgt spid="15378"/>
                                        </p:tgtEl>
                                      </p:cBhvr>
                                    </p:animEffect>
                                  </p:childTnLst>
                                </p:cTn>
                              </p:par>
                            </p:childTnLst>
                          </p:cTn>
                        </p:par>
                        <p:par>
                          <p:cTn id="114" fill="hold">
                            <p:stCondLst>
                              <p:cond delay="26000"/>
                            </p:stCondLst>
                            <p:childTnLst>
                              <p:par>
                                <p:cTn id="115" presetID="18" presetClass="entr" presetSubtype="6" fill="hold" nodeType="afterEffect">
                                  <p:stCondLst>
                                    <p:cond delay="0"/>
                                  </p:stCondLst>
                                  <p:childTnLst>
                                    <p:set>
                                      <p:cBhvr>
                                        <p:cTn id="116" dur="1" fill="hold">
                                          <p:stCondLst>
                                            <p:cond delay="0"/>
                                          </p:stCondLst>
                                        </p:cTn>
                                        <p:tgtEl>
                                          <p:spTgt spid="15379"/>
                                        </p:tgtEl>
                                        <p:attrNameLst>
                                          <p:attrName>style.visibility</p:attrName>
                                        </p:attrNameLst>
                                      </p:cBhvr>
                                      <p:to>
                                        <p:strVal val="visible"/>
                                      </p:to>
                                    </p:set>
                                    <p:animEffect transition="in" filter="strips(downRight)">
                                      <p:cBhvr>
                                        <p:cTn id="117" dur="1000"/>
                                        <p:tgtEl>
                                          <p:spTgt spid="15379"/>
                                        </p:tgtEl>
                                      </p:cBhvr>
                                    </p:animEffect>
                                  </p:childTnLst>
                                </p:cTn>
                              </p:par>
                            </p:childTnLst>
                          </p:cTn>
                        </p:par>
                        <p:par>
                          <p:cTn id="118" fill="hold">
                            <p:stCondLst>
                              <p:cond delay="27000"/>
                            </p:stCondLst>
                            <p:childTnLst>
                              <p:par>
                                <p:cTn id="119" presetID="18" presetClass="entr" presetSubtype="6" fill="hold" nodeType="afterEffect">
                                  <p:stCondLst>
                                    <p:cond delay="0"/>
                                  </p:stCondLst>
                                  <p:childTnLst>
                                    <p:set>
                                      <p:cBhvr>
                                        <p:cTn id="120" dur="1" fill="hold">
                                          <p:stCondLst>
                                            <p:cond delay="0"/>
                                          </p:stCondLst>
                                        </p:cTn>
                                        <p:tgtEl>
                                          <p:spTgt spid="15380"/>
                                        </p:tgtEl>
                                        <p:attrNameLst>
                                          <p:attrName>style.visibility</p:attrName>
                                        </p:attrNameLst>
                                      </p:cBhvr>
                                      <p:to>
                                        <p:strVal val="visible"/>
                                      </p:to>
                                    </p:set>
                                    <p:animEffect transition="in" filter="strips(downRight)">
                                      <p:cBhvr>
                                        <p:cTn id="121" dur="1000"/>
                                        <p:tgtEl>
                                          <p:spTgt spid="15380"/>
                                        </p:tgtEl>
                                      </p:cBhvr>
                                    </p:animEffect>
                                  </p:childTnLst>
                                </p:cTn>
                              </p:par>
                            </p:childTnLst>
                          </p:cTn>
                        </p:par>
                        <p:par>
                          <p:cTn id="122" fill="hold">
                            <p:stCondLst>
                              <p:cond delay="28000"/>
                            </p:stCondLst>
                            <p:childTnLst>
                              <p:par>
                                <p:cTn id="123" presetID="20" presetClass="entr" presetSubtype="0"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edge">
                                      <p:cBhvr>
                                        <p:cTn id="125" dur="1000"/>
                                        <p:tgtEl>
                                          <p:spTgt spid="35"/>
                                        </p:tgtEl>
                                      </p:cBhvr>
                                    </p:animEffect>
                                  </p:childTnLst>
                                </p:cTn>
                              </p:par>
                            </p:childTnLst>
                          </p:cTn>
                        </p:par>
                        <p:par>
                          <p:cTn id="126" fill="hold">
                            <p:stCondLst>
                              <p:cond delay="29000"/>
                            </p:stCondLst>
                            <p:childTnLst>
                              <p:par>
                                <p:cTn id="127" presetID="18" presetClass="entr" presetSubtype="6" fill="hold"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strips(downRight)">
                                      <p:cBhvr>
                                        <p:cTn id="129" dur="1000"/>
                                        <p:tgtEl>
                                          <p:spTgt spid="33"/>
                                        </p:tgtEl>
                                      </p:cBhvr>
                                    </p:animEffect>
                                  </p:childTnLst>
                                </p:cTn>
                              </p:par>
                            </p:childTnLst>
                          </p:cTn>
                        </p:par>
                        <p:par>
                          <p:cTn id="130" fill="hold">
                            <p:stCondLst>
                              <p:cond delay="30000"/>
                            </p:stCondLst>
                            <p:childTnLst>
                              <p:par>
                                <p:cTn id="131" presetID="20" presetClass="entr" presetSubtype="0" fill="hold" grpId="0"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edge">
                                      <p:cBhvr>
                                        <p:cTn id="13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درس الثالث - التصادم في بعدين 00_00_00-00_00_57.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6786578" y="500042"/>
            <a:ext cx="1357322" cy="461665"/>
          </a:xfrm>
          <a:prstGeom prst="rect">
            <a:avLst/>
          </a:prstGeom>
          <a:noFill/>
        </p:spPr>
        <p:txBody>
          <a:bodyPr wrap="square" rtlCol="1">
            <a:spAutoFit/>
          </a:bodyPr>
          <a:lstStyle/>
          <a:p>
            <a:r>
              <a:rPr lang="ar-SA" sz="2400" dirty="0" smtClean="0">
                <a:solidFill>
                  <a:srgbClr val="C00000"/>
                </a:solidFill>
                <a:cs typeface="PT Bold Heading" pitchFamily="2" charset="-78"/>
              </a:rPr>
              <a:t>مثـــال :</a:t>
            </a:r>
            <a:endParaRPr lang="ar-SA" sz="2400" dirty="0">
              <a:solidFill>
                <a:srgbClr val="C00000"/>
              </a:solidFill>
              <a:cs typeface="PT Bold Heading" pitchFamily="2" charset="-78"/>
            </a:endParaRPr>
          </a:p>
        </p:txBody>
      </p:sp>
      <p:sp>
        <p:nvSpPr>
          <p:cNvPr id="6" name="مربع نص 5"/>
          <p:cNvSpPr txBox="1"/>
          <p:nvPr/>
        </p:nvSpPr>
        <p:spPr>
          <a:xfrm>
            <a:off x="428596" y="4320139"/>
            <a:ext cx="8001056" cy="1323439"/>
          </a:xfrm>
          <a:prstGeom prst="rect">
            <a:avLst/>
          </a:prstGeom>
          <a:noFill/>
        </p:spPr>
        <p:txBody>
          <a:bodyPr wrap="square" rtlCol="1">
            <a:spAutoFit/>
          </a:bodyPr>
          <a:lstStyle/>
          <a:p>
            <a:pPr algn="justLow"/>
            <a:r>
              <a:rPr lang="ar-SA" sz="2000" dirty="0" smtClean="0">
                <a:cs typeface="PT Bold Heading" pitchFamily="2" charset="-78"/>
              </a:rPr>
              <a:t>لاحظي - في المشهد </a:t>
            </a:r>
            <a:r>
              <a:rPr lang="ar-SA" sz="2000" dirty="0" err="1" smtClean="0">
                <a:cs typeface="PT Bold Heading" pitchFamily="2" charset="-78"/>
              </a:rPr>
              <a:t>المُبطأ</a:t>
            </a:r>
            <a:r>
              <a:rPr lang="ar-SA" sz="2000" dirty="0" smtClean="0">
                <a:cs typeface="PT Bold Heading" pitchFamily="2" charset="-78"/>
              </a:rPr>
              <a:t> </a:t>
            </a:r>
            <a:r>
              <a:rPr lang="ar-SA" sz="2000" dirty="0" smtClean="0">
                <a:cs typeface="PT Bold Heading" pitchFamily="2" charset="-78"/>
              </a:rPr>
              <a:t>- انضغاط كرة </a:t>
            </a:r>
            <a:r>
              <a:rPr lang="ar-SA" sz="2000" dirty="0" err="1" smtClean="0">
                <a:cs typeface="PT Bold Heading" pitchFamily="2" charset="-78"/>
              </a:rPr>
              <a:t>الغولف</a:t>
            </a:r>
            <a:r>
              <a:rPr lang="ar-SA" sz="2000" dirty="0" smtClean="0">
                <a:cs typeface="PT Bold Heading" pitchFamily="2" charset="-78"/>
              </a:rPr>
              <a:t> عند ركلها بالمضرب مع استمرار تزايد القوة حتى تصل إلى أقصى قيمة لها ثم تستعيد شكلها وتتحرك الكرة مُبتعدة عن المضرب بسرعة كبيرة [ يستغرق هذا الحدث زمنا قصيرا جدا ( تقريبا : ملي ثانية </a:t>
            </a:r>
            <a:r>
              <a:rPr lang="en-US" sz="2000" dirty="0" smtClean="0">
                <a:cs typeface="PT Bold Heading" pitchFamily="2" charset="-78"/>
              </a:rPr>
              <a:t>ms </a:t>
            </a:r>
            <a:r>
              <a:rPr lang="ar-SA" sz="2000" dirty="0" smtClean="0">
                <a:cs typeface="PT Bold Heading" pitchFamily="2" charset="-78"/>
              </a:rPr>
              <a:t> ) ولكن المشهد </a:t>
            </a:r>
            <a:r>
              <a:rPr lang="ar-SA" sz="2000" dirty="0" err="1" smtClean="0">
                <a:cs typeface="PT Bold Heading" pitchFamily="2" charset="-78"/>
              </a:rPr>
              <a:t>مُبطأ</a:t>
            </a:r>
            <a:r>
              <a:rPr lang="ar-SA" sz="2000" dirty="0" smtClean="0">
                <a:cs typeface="PT Bold Heading" pitchFamily="2" charset="-78"/>
              </a:rPr>
              <a:t> بشكل يبيّن ما يحدث ]</a:t>
            </a:r>
            <a:endParaRPr lang="ar-SA" sz="2000" dirty="0">
              <a:cs typeface="PT Bold Heading" pitchFamily="2" charset="-78"/>
            </a:endParaRPr>
          </a:p>
        </p:txBody>
      </p:sp>
      <p:pic>
        <p:nvPicPr>
          <p:cNvPr id="16388" name="Picture 4" descr="madinat-jumeirah-activities-golf-hero"/>
          <p:cNvPicPr>
            <a:picLocks noChangeAspect="1" noChangeArrowheads="1"/>
          </p:cNvPicPr>
          <p:nvPr/>
        </p:nvPicPr>
        <p:blipFill>
          <a:blip r:embed="rId4" cstate="print"/>
          <a:srcRect/>
          <a:stretch>
            <a:fillRect/>
          </a:stretch>
        </p:blipFill>
        <p:spPr bwMode="auto">
          <a:xfrm>
            <a:off x="3000364" y="6000792"/>
            <a:ext cx="2714612" cy="928670"/>
          </a:xfrm>
          <a:prstGeom prst="rect">
            <a:avLst/>
          </a:prstGeom>
          <a:ln>
            <a:noFill/>
          </a:ln>
          <a:effectLst>
            <a:softEdge rad="112500"/>
          </a:effectLst>
        </p:spPr>
      </p:pic>
      <p:pic>
        <p:nvPicPr>
          <p:cNvPr id="7" name="مشهد مُبطئ لضرب كرة الغولف درس الدفع.wmv">
            <a:hlinkClick r:id="" action="ppaction://media"/>
          </p:cNvPr>
          <p:cNvPicPr>
            <a:picLocks noRot="1" noChangeAspect="1"/>
          </p:cNvPicPr>
          <p:nvPr>
            <a:videoFile r:link="rId1"/>
          </p:nvPr>
        </p:nvPicPr>
        <p:blipFill>
          <a:blip r:embed="rId5"/>
          <a:stretch>
            <a:fillRect/>
          </a:stretch>
        </p:blipFill>
        <p:spPr>
          <a:xfrm>
            <a:off x="1214414" y="1142984"/>
            <a:ext cx="6786610" cy="2986977"/>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9612" fill="hold"/>
                                        <p:tgtEl>
                                          <p:spTgt spid="7"/>
                                        </p:tgtEl>
                                      </p:cBhvr>
                                    </p:cmd>
                                  </p:childTnLst>
                                </p:cTn>
                              </p:par>
                              <p:par>
                                <p:cTn id="14" presetID="52" presetClass="entr" presetSubtype="0" fill="hold" grpId="0" nodeType="withEffect">
                                  <p:stCondLst>
                                    <p:cond delay="4000"/>
                                  </p:stCondLst>
                                  <p:iterate type="wd">
                                    <p:tmPct val="10000"/>
                                  </p:iterate>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14348" y="1142984"/>
            <a:ext cx="7643866" cy="1323439"/>
          </a:xfrm>
          <a:prstGeom prst="rect">
            <a:avLst/>
          </a:prstGeom>
          <a:noFill/>
        </p:spPr>
        <p:txBody>
          <a:bodyPr wrap="square" rtlCol="1">
            <a:spAutoFit/>
          </a:bodyPr>
          <a:lstStyle/>
          <a:p>
            <a:pPr algn="justLow"/>
            <a:r>
              <a:rPr lang="ar-SA" sz="2000" dirty="0" smtClean="0">
                <a:solidFill>
                  <a:schemeClr val="accent2">
                    <a:lumMod val="75000"/>
                  </a:schemeClr>
                </a:solidFill>
                <a:cs typeface="PT Bold Heading" pitchFamily="2" charset="-78"/>
              </a:rPr>
              <a:t>ماذا لو زادت مدة ارتطام كرة </a:t>
            </a:r>
            <a:r>
              <a:rPr lang="ar-SA" sz="2000" dirty="0" err="1" smtClean="0">
                <a:solidFill>
                  <a:schemeClr val="accent2">
                    <a:lumMod val="75000"/>
                  </a:schemeClr>
                </a:solidFill>
                <a:cs typeface="PT Bold Heading" pitchFamily="2" charset="-78"/>
              </a:rPr>
              <a:t>الغولف</a:t>
            </a:r>
            <a:r>
              <a:rPr lang="ar-SA" sz="2000" dirty="0" smtClean="0">
                <a:solidFill>
                  <a:schemeClr val="accent2">
                    <a:lumMod val="75000"/>
                  </a:schemeClr>
                </a:solidFill>
                <a:cs typeface="PT Bold Heading" pitchFamily="2" charset="-78"/>
              </a:rPr>
              <a:t> بالمضرب مع تأثير نفس متوسط القوة ؟ </a:t>
            </a:r>
          </a:p>
          <a:p>
            <a:pPr algn="justLow"/>
            <a:r>
              <a:rPr lang="ar-SA" sz="2000" dirty="0" smtClean="0">
                <a:cs typeface="PT Bold Heading" pitchFamily="2" charset="-78"/>
              </a:rPr>
              <a:t/>
            </a:r>
            <a:br>
              <a:rPr lang="ar-SA" sz="2000" dirty="0" smtClean="0">
                <a:cs typeface="PT Bold Heading" pitchFamily="2" charset="-78"/>
              </a:rPr>
            </a:br>
            <a:r>
              <a:rPr lang="ar-SA" sz="2000" dirty="0" smtClean="0">
                <a:cs typeface="PT Bold Heading" pitchFamily="2" charset="-78"/>
              </a:rPr>
              <a:t>أي بمعنى : ما الفرق عندما تؤثر قوة متوسطها 10000</a:t>
            </a:r>
            <a:r>
              <a:rPr lang="en-US" sz="2000" dirty="0" smtClean="0">
                <a:cs typeface="PT Bold Heading" pitchFamily="2" charset="-78"/>
              </a:rPr>
              <a:t>N </a:t>
            </a:r>
            <a:r>
              <a:rPr lang="ar-SA" sz="2000" dirty="0" smtClean="0">
                <a:cs typeface="PT Bold Heading" pitchFamily="2" charset="-78"/>
              </a:rPr>
              <a:t> على كرة </a:t>
            </a:r>
            <a:r>
              <a:rPr lang="ar-SA" sz="2000" dirty="0" err="1" smtClean="0">
                <a:cs typeface="PT Bold Heading" pitchFamily="2" charset="-78"/>
              </a:rPr>
              <a:t>الغولف</a:t>
            </a:r>
            <a:r>
              <a:rPr lang="ar-SA" sz="2000" dirty="0" smtClean="0">
                <a:cs typeface="PT Bold Heading" pitchFamily="2" charset="-78"/>
              </a:rPr>
              <a:t> ، مرة بمدة ارتطام تبلغ 0.1 </a:t>
            </a:r>
            <a:r>
              <a:rPr lang="en-US" sz="2000" dirty="0" smtClean="0">
                <a:cs typeface="PT Bold Heading" pitchFamily="2" charset="-78"/>
              </a:rPr>
              <a:t>ms ، </a:t>
            </a:r>
            <a:r>
              <a:rPr lang="ar-SA" sz="2000" dirty="0" smtClean="0">
                <a:cs typeface="PT Bold Heading" pitchFamily="2" charset="-78"/>
              </a:rPr>
              <a:t>ومرة أخرى بمدة ارتطام 0.8 </a:t>
            </a:r>
            <a:r>
              <a:rPr lang="en-US" sz="2000" dirty="0" smtClean="0">
                <a:cs typeface="PT Bold Heading" pitchFamily="2" charset="-78"/>
              </a:rPr>
              <a:t>ms </a:t>
            </a:r>
            <a:r>
              <a:rPr lang="ar-SA" sz="2000" dirty="0" smtClean="0">
                <a:cs typeface="PT Bold Heading" pitchFamily="2" charset="-78"/>
              </a:rPr>
              <a:t> .</a:t>
            </a:r>
            <a:endParaRPr lang="ar-SA" sz="2000" dirty="0">
              <a:cs typeface="PT Bold Heading" pitchFamily="2" charset="-78"/>
            </a:endParaRPr>
          </a:p>
        </p:txBody>
      </p:sp>
      <p:sp>
        <p:nvSpPr>
          <p:cNvPr id="3" name="مربع نص 2"/>
          <p:cNvSpPr txBox="1"/>
          <p:nvPr/>
        </p:nvSpPr>
        <p:spPr>
          <a:xfrm>
            <a:off x="857224" y="3000372"/>
            <a:ext cx="7572428" cy="1323439"/>
          </a:xfrm>
          <a:prstGeom prst="rect">
            <a:avLst/>
          </a:prstGeom>
          <a:noFill/>
        </p:spPr>
        <p:txBody>
          <a:bodyPr wrap="square" rtlCol="1">
            <a:spAutoFit/>
          </a:bodyPr>
          <a:lstStyle/>
          <a:p>
            <a:pPr algn="justLow"/>
            <a:r>
              <a:rPr lang="ar-SA" sz="2000" dirty="0" smtClean="0">
                <a:solidFill>
                  <a:srgbClr val="0070C0"/>
                </a:solidFill>
                <a:cs typeface="PT Bold Heading" pitchFamily="2" charset="-78"/>
              </a:rPr>
              <a:t>نصل إلى نتيجة مفادها : أنّ " دفع " كرة </a:t>
            </a:r>
            <a:r>
              <a:rPr lang="ar-SA" sz="2000" dirty="0" err="1" smtClean="0">
                <a:solidFill>
                  <a:srgbClr val="0070C0"/>
                </a:solidFill>
                <a:cs typeface="PT Bold Heading" pitchFamily="2" charset="-78"/>
              </a:rPr>
              <a:t>الغولف</a:t>
            </a:r>
            <a:r>
              <a:rPr lang="ar-SA" sz="2000" dirty="0" smtClean="0">
                <a:solidFill>
                  <a:srgbClr val="0070C0"/>
                </a:solidFill>
                <a:cs typeface="PT Bold Heading" pitchFamily="2" charset="-78"/>
              </a:rPr>
              <a:t> في الحالة الثانية سيكون أكبر </a:t>
            </a:r>
            <a:r>
              <a:rPr lang="ar-SA" sz="2000" dirty="0" smtClean="0">
                <a:solidFill>
                  <a:schemeClr val="accent2">
                    <a:lumMod val="75000"/>
                  </a:schemeClr>
                </a:solidFill>
                <a:cs typeface="PT Bold Heading" pitchFamily="2" charset="-78"/>
              </a:rPr>
              <a:t>.</a:t>
            </a:r>
            <a:br>
              <a:rPr lang="ar-SA" sz="2000" dirty="0" smtClean="0">
                <a:solidFill>
                  <a:schemeClr val="accent2">
                    <a:lumMod val="75000"/>
                  </a:schemeClr>
                </a:solidFill>
                <a:cs typeface="PT Bold Heading" pitchFamily="2" charset="-78"/>
              </a:rPr>
            </a:br>
            <a:endParaRPr lang="ar-SA" sz="2000" dirty="0" smtClean="0">
              <a:solidFill>
                <a:schemeClr val="accent2">
                  <a:lumMod val="75000"/>
                </a:schemeClr>
              </a:solidFill>
              <a:cs typeface="PT Bold Heading" pitchFamily="2" charset="-78"/>
            </a:endParaRPr>
          </a:p>
          <a:p>
            <a:pPr algn="justLow"/>
            <a:r>
              <a:rPr lang="ar-SA" sz="2000" dirty="0" smtClean="0">
                <a:cs typeface="PT Bold Heading" pitchFamily="2" charset="-78"/>
              </a:rPr>
              <a:t>أيّ أنّ الدفع هو حاصل ضرب متوسط القوة المؤثرة في جسم في زمن تأثير القوة ، وقانونه : </a:t>
            </a:r>
            <a:r>
              <a:rPr lang="en-US" sz="2000" dirty="0" smtClean="0">
                <a:cs typeface="PT Bold Heading" pitchFamily="2" charset="-78"/>
              </a:rPr>
              <a:t>I = F ∆t </a:t>
            </a:r>
            <a:r>
              <a:rPr lang="ar-SA" sz="2000" dirty="0" smtClean="0">
                <a:cs typeface="PT Bold Heading" pitchFamily="2" charset="-78"/>
              </a:rPr>
              <a:t>ووحدته </a:t>
            </a:r>
            <a:r>
              <a:rPr lang="en-US" sz="2000" dirty="0" smtClean="0">
                <a:cs typeface="PT Bold Heading" pitchFamily="2" charset="-78"/>
              </a:rPr>
              <a:t>N.s) </a:t>
            </a:r>
            <a:r>
              <a:rPr lang="ar-SA" sz="2000" dirty="0" smtClean="0">
                <a:cs typeface="PT Bold Heading" pitchFamily="2" charset="-78"/>
              </a:rPr>
              <a:t>) .</a:t>
            </a:r>
            <a:endParaRPr lang="ar-SA" sz="2000" dirty="0">
              <a:cs typeface="PT Bold Heading" pitchFamily="2" charset="-78"/>
            </a:endParaRPr>
          </a:p>
        </p:txBody>
      </p:sp>
      <p:pic>
        <p:nvPicPr>
          <p:cNvPr id="15362" name="Picture 2" descr="3XC1_1336942006"/>
          <p:cNvPicPr>
            <a:picLocks noChangeAspect="1" noChangeArrowheads="1"/>
          </p:cNvPicPr>
          <p:nvPr/>
        </p:nvPicPr>
        <p:blipFill>
          <a:blip r:embed="rId3">
            <a:clrChange>
              <a:clrFrom>
                <a:srgbClr val="FFFFFF"/>
              </a:clrFrom>
              <a:clrTo>
                <a:srgbClr val="FFFFFF">
                  <a:alpha val="0"/>
                </a:srgbClr>
              </a:clrTo>
            </a:clrChange>
          </a:blip>
          <a:srcRect t="5028"/>
          <a:stretch>
            <a:fillRect/>
          </a:stretch>
        </p:blipFill>
        <p:spPr bwMode="auto">
          <a:xfrm>
            <a:off x="4714876" y="4643446"/>
            <a:ext cx="4610106" cy="242889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200"/>
                            </p:stCondLst>
                            <p:childTnLst>
                              <p:par>
                                <p:cTn id="14" presetID="41" presetClass="entr" presetSubtype="0" fill="hold" grpId="0" nodeType="after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5357818" y="2571744"/>
            <a:ext cx="2654893" cy="430887"/>
          </a:xfrm>
          <a:prstGeom prst="rect">
            <a:avLst/>
          </a:prstGeom>
          <a:noFill/>
          <a:ln w="9525">
            <a:noFill/>
            <a:miter lim="800000"/>
            <a:headEnd/>
            <a:tailEnd/>
          </a:ln>
        </p:spPr>
        <p:txBody>
          <a:bodyPr wrap="none">
            <a:spAutoFit/>
          </a:bodyPr>
          <a:lstStyle/>
          <a:p>
            <a:r>
              <a:rPr lang="ar-SA" sz="2200" dirty="0">
                <a:solidFill>
                  <a:srgbClr val="0070C0"/>
                </a:solidFill>
                <a:cs typeface="PT Bold Heading" pitchFamily="2" charset="-78"/>
              </a:rPr>
              <a:t> 1- للكرتين نفس الزخم:</a:t>
            </a:r>
          </a:p>
        </p:txBody>
      </p:sp>
      <p:sp>
        <p:nvSpPr>
          <p:cNvPr id="3" name="مستطيل 2"/>
          <p:cNvSpPr>
            <a:spLocks noChangeArrowheads="1"/>
          </p:cNvSpPr>
          <p:nvPr/>
        </p:nvSpPr>
        <p:spPr bwMode="auto">
          <a:xfrm>
            <a:off x="3924459" y="3143248"/>
            <a:ext cx="2605200" cy="430887"/>
          </a:xfrm>
          <a:prstGeom prst="rect">
            <a:avLst/>
          </a:prstGeom>
          <a:noFill/>
          <a:ln w="9525">
            <a:noFill/>
            <a:miter lim="800000"/>
            <a:headEnd/>
            <a:tailEnd/>
          </a:ln>
        </p:spPr>
        <p:txBody>
          <a:bodyPr wrap="none">
            <a:spAutoFit/>
          </a:bodyPr>
          <a:lstStyle/>
          <a:p>
            <a:r>
              <a:rPr lang="ar-SA" sz="2200" dirty="0">
                <a:cs typeface="PT Bold Heading" pitchFamily="2" charset="-78"/>
              </a:rPr>
              <a:t> الكرتان ترتدان </a:t>
            </a:r>
            <a:r>
              <a:rPr lang="ar-SA" sz="2200" dirty="0" smtClean="0">
                <a:cs typeface="PT Bold Heading" pitchFamily="2" charset="-78"/>
              </a:rPr>
              <a:t>للخلف .</a:t>
            </a:r>
            <a:endParaRPr lang="ar-SA" sz="2200" dirty="0">
              <a:cs typeface="PT Bold Heading" pitchFamily="2" charset="-78"/>
            </a:endParaRPr>
          </a:p>
        </p:txBody>
      </p:sp>
      <p:sp>
        <p:nvSpPr>
          <p:cNvPr id="4" name="مستطيل 3"/>
          <p:cNvSpPr>
            <a:spLocks noChangeArrowheads="1"/>
          </p:cNvSpPr>
          <p:nvPr/>
        </p:nvSpPr>
        <p:spPr bwMode="auto">
          <a:xfrm>
            <a:off x="1285852" y="4857760"/>
            <a:ext cx="6286543" cy="430887"/>
          </a:xfrm>
          <a:prstGeom prst="rect">
            <a:avLst/>
          </a:prstGeom>
          <a:noFill/>
          <a:ln w="9525">
            <a:noFill/>
            <a:miter lim="800000"/>
            <a:headEnd/>
            <a:tailEnd/>
          </a:ln>
        </p:spPr>
        <p:txBody>
          <a:bodyPr wrap="square">
            <a:spAutoFit/>
          </a:bodyPr>
          <a:lstStyle/>
          <a:p>
            <a:r>
              <a:rPr lang="ar-SA" sz="2200" dirty="0">
                <a:cs typeface="PT Bold Heading" pitchFamily="2" charset="-78"/>
              </a:rPr>
              <a:t> الكرة التي زخمها كبير تتحرك للإمام </a:t>
            </a:r>
            <a:r>
              <a:rPr lang="ar-SA" sz="2200" dirty="0" smtClean="0">
                <a:cs typeface="PT Bold Heading" pitchFamily="2" charset="-78"/>
              </a:rPr>
              <a:t>مع </a:t>
            </a:r>
            <a:r>
              <a:rPr lang="ar-SA" sz="2200" dirty="0">
                <a:cs typeface="PT Bold Heading" pitchFamily="2" charset="-78"/>
              </a:rPr>
              <a:t>نقصان </a:t>
            </a:r>
            <a:r>
              <a:rPr lang="ar-SA" sz="2200" dirty="0" smtClean="0">
                <a:cs typeface="PT Bold Heading" pitchFamily="2" charset="-78"/>
              </a:rPr>
              <a:t>سرعتها .</a:t>
            </a:r>
            <a:endParaRPr lang="ar-SA" sz="2200" dirty="0">
              <a:cs typeface="PT Bold Heading" pitchFamily="2" charset="-78"/>
            </a:endParaRPr>
          </a:p>
        </p:txBody>
      </p:sp>
      <p:sp>
        <p:nvSpPr>
          <p:cNvPr id="5" name="مستطيل 4"/>
          <p:cNvSpPr>
            <a:spLocks noChangeArrowheads="1"/>
          </p:cNvSpPr>
          <p:nvPr/>
        </p:nvSpPr>
        <p:spPr bwMode="auto">
          <a:xfrm>
            <a:off x="5138904" y="4214818"/>
            <a:ext cx="2860078" cy="430887"/>
          </a:xfrm>
          <a:prstGeom prst="rect">
            <a:avLst/>
          </a:prstGeom>
          <a:noFill/>
          <a:ln w="9525">
            <a:noFill/>
            <a:miter lim="800000"/>
            <a:headEnd/>
            <a:tailEnd/>
          </a:ln>
        </p:spPr>
        <p:txBody>
          <a:bodyPr wrap="none">
            <a:spAutoFit/>
          </a:bodyPr>
          <a:lstStyle/>
          <a:p>
            <a:r>
              <a:rPr lang="ar-SA" sz="2200" dirty="0">
                <a:solidFill>
                  <a:srgbClr val="0070C0"/>
                </a:solidFill>
                <a:cs typeface="PT Bold Heading" pitchFamily="2" charset="-78"/>
              </a:rPr>
              <a:t> 2- للكرتين زخم مختلف </a:t>
            </a:r>
            <a:r>
              <a:rPr lang="ar-SA" sz="2200" dirty="0" smtClean="0">
                <a:solidFill>
                  <a:srgbClr val="0070C0"/>
                </a:solidFill>
                <a:cs typeface="PT Bold Heading" pitchFamily="2" charset="-78"/>
              </a:rPr>
              <a:t> :</a:t>
            </a:r>
            <a:endParaRPr lang="ar-SA" sz="2200" dirty="0">
              <a:solidFill>
                <a:srgbClr val="0070C0"/>
              </a:solidFill>
              <a:cs typeface="PT Bold Heading" pitchFamily="2" charset="-78"/>
            </a:endParaRPr>
          </a:p>
        </p:txBody>
      </p:sp>
      <p:sp>
        <p:nvSpPr>
          <p:cNvPr id="6" name="مستطيل 5"/>
          <p:cNvSpPr>
            <a:spLocks noChangeArrowheads="1"/>
          </p:cNvSpPr>
          <p:nvPr/>
        </p:nvSpPr>
        <p:spPr bwMode="auto">
          <a:xfrm>
            <a:off x="1643042" y="1500174"/>
            <a:ext cx="5506636" cy="523220"/>
          </a:xfrm>
          <a:prstGeom prst="rect">
            <a:avLst/>
          </a:prstGeom>
          <a:noFill/>
          <a:ln w="9525">
            <a:noFill/>
            <a:miter lim="800000"/>
            <a:headEnd/>
            <a:tailEnd/>
          </a:ln>
        </p:spPr>
        <p:txBody>
          <a:bodyPr wrap="none">
            <a:spAutoFit/>
          </a:bodyPr>
          <a:lstStyle/>
          <a:p>
            <a:r>
              <a:rPr lang="ar-SA" sz="2800" dirty="0">
                <a:solidFill>
                  <a:schemeClr val="accent6">
                    <a:lumMod val="50000"/>
                  </a:schemeClr>
                </a:solidFill>
                <a:cs typeface="PT Bold Heading" pitchFamily="2" charset="-78"/>
              </a:rPr>
              <a:t>الحالات الممكنة لحركة كرتين بعد التصادم</a:t>
            </a:r>
          </a:p>
        </p:txBody>
      </p:sp>
      <p:pic>
        <p:nvPicPr>
          <p:cNvPr id="14337" name="Picture 1" descr="90652e2f-906c-4b7e-bb9f-4b0fc8c4853e"/>
          <p:cNvPicPr>
            <a:picLocks noChangeAspect="1" noChangeArrowheads="1"/>
          </p:cNvPicPr>
          <p:nvPr/>
        </p:nvPicPr>
        <p:blipFill>
          <a:blip r:embed="rId3"/>
          <a:srcRect/>
          <a:stretch>
            <a:fillRect/>
          </a:stretch>
        </p:blipFill>
        <p:spPr bwMode="auto">
          <a:xfrm>
            <a:off x="1142976" y="2857496"/>
            <a:ext cx="1907737" cy="157161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458" name="مستطيل 1"/>
          <p:cNvSpPr>
            <a:spLocks noChangeArrowheads="1"/>
          </p:cNvSpPr>
          <p:nvPr/>
        </p:nvSpPr>
        <p:spPr bwMode="auto">
          <a:xfrm>
            <a:off x="1071538" y="1142984"/>
            <a:ext cx="7315224" cy="1685077"/>
          </a:xfrm>
          <a:prstGeom prst="rect">
            <a:avLst/>
          </a:prstGeom>
          <a:noFill/>
          <a:ln w="9525">
            <a:noFill/>
            <a:miter lim="800000"/>
            <a:headEnd/>
            <a:tailEnd/>
          </a:ln>
        </p:spPr>
        <p:txBody>
          <a:bodyPr wrap="square">
            <a:spAutoFit/>
          </a:bodyPr>
          <a:lstStyle/>
          <a:p>
            <a:pPr algn="ctr">
              <a:lnSpc>
                <a:spcPct val="150000"/>
              </a:lnSpc>
            </a:pPr>
            <a:r>
              <a:rPr lang="ar-SA" sz="3600" dirty="0">
                <a:cs typeface="PT Bold Heading" pitchFamily="2" charset="-78"/>
              </a:rPr>
              <a:t>تملك </a:t>
            </a:r>
            <a:r>
              <a:rPr lang="ar-SA" sz="3600" dirty="0">
                <a:solidFill>
                  <a:srgbClr val="00B0F0"/>
                </a:solidFill>
                <a:cs typeface="PT Bold Heading" pitchFamily="2" charset="-78"/>
              </a:rPr>
              <a:t>الشاحنة</a:t>
            </a:r>
            <a:r>
              <a:rPr lang="ar-SA" sz="3600" dirty="0">
                <a:cs typeface="PT Bold Heading" pitchFamily="2" charset="-78"/>
              </a:rPr>
              <a:t> </a:t>
            </a:r>
            <a:r>
              <a:rPr lang="ar-SA" sz="3600" dirty="0" smtClean="0">
                <a:cs typeface="PT Bold Heading" pitchFamily="2" charset="-78"/>
              </a:rPr>
              <a:t>زخماً أكبر </a:t>
            </a:r>
            <a:r>
              <a:rPr lang="ar-SA" sz="3600" dirty="0">
                <a:cs typeface="PT Bold Heading" pitchFamily="2" charset="-78"/>
              </a:rPr>
              <a:t>بكثير من الزخم الذي تملكه </a:t>
            </a:r>
            <a:r>
              <a:rPr lang="ar-SA" sz="3600" dirty="0">
                <a:solidFill>
                  <a:srgbClr val="00B0F0"/>
                </a:solidFill>
                <a:cs typeface="PT Bold Heading" pitchFamily="2" charset="-78"/>
              </a:rPr>
              <a:t>سيارة</a:t>
            </a:r>
            <a:r>
              <a:rPr lang="ar-SA" sz="3600" dirty="0">
                <a:cs typeface="PT Bold Heading" pitchFamily="2" charset="-78"/>
              </a:rPr>
              <a:t> لها نفس </a:t>
            </a:r>
            <a:r>
              <a:rPr lang="ar-SA" sz="3600" dirty="0" smtClean="0">
                <a:cs typeface="PT Bold Heading" pitchFamily="2" charset="-78"/>
              </a:rPr>
              <a:t>السرعة .</a:t>
            </a:r>
            <a:endParaRPr lang="ar-SA" sz="3600" dirty="0">
              <a:cs typeface="PT Bold Heading" pitchFamily="2" charset="-78"/>
            </a:endParaRPr>
          </a:p>
        </p:txBody>
      </p:sp>
      <p:pic>
        <p:nvPicPr>
          <p:cNvPr id="19460" name="Picture 4" descr="صورة حادث تصادم سيارة مع شاحنة 1"/>
          <p:cNvPicPr>
            <a:picLocks noChangeAspect="1" noChangeArrowheads="1"/>
          </p:cNvPicPr>
          <p:nvPr/>
        </p:nvPicPr>
        <p:blipFill>
          <a:blip r:embed="rId3"/>
          <a:srcRect/>
          <a:stretch>
            <a:fillRect/>
          </a:stretch>
        </p:blipFill>
        <p:spPr bwMode="auto">
          <a:xfrm>
            <a:off x="2571736" y="3286124"/>
            <a:ext cx="4286280" cy="278605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blinds(horizontal)">
                                      <p:cBhvr>
                                        <p:cTn id="1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www.phys4arab.net/vb/picture.php?albumid=280&amp;pictureid=1187"/>
          <p:cNvPicPr>
            <a:picLocks noChangeAspect="1" noChangeArrowheads="1"/>
          </p:cNvPicPr>
          <p:nvPr/>
        </p:nvPicPr>
        <p:blipFill>
          <a:blip r:embed="rId3"/>
          <a:srcRect/>
          <a:stretch>
            <a:fillRect/>
          </a:stretch>
        </p:blipFill>
        <p:spPr bwMode="auto">
          <a:xfrm>
            <a:off x="428596" y="1857364"/>
            <a:ext cx="8286776" cy="4636309"/>
          </a:xfrm>
          <a:prstGeom prst="rect">
            <a:avLst/>
          </a:prstGeom>
          <a:noFill/>
          <a:ln w="9525">
            <a:noFill/>
            <a:miter lim="800000"/>
            <a:headEnd/>
            <a:tailEnd/>
          </a:ln>
        </p:spPr>
      </p:pic>
      <p:sp>
        <p:nvSpPr>
          <p:cNvPr id="3" name="مستطيل 1"/>
          <p:cNvSpPr>
            <a:spLocks noChangeArrowheads="1"/>
          </p:cNvSpPr>
          <p:nvPr/>
        </p:nvSpPr>
        <p:spPr bwMode="auto">
          <a:xfrm>
            <a:off x="1285852" y="428604"/>
            <a:ext cx="6533163" cy="1200329"/>
          </a:xfrm>
          <a:prstGeom prst="rect">
            <a:avLst/>
          </a:prstGeom>
          <a:noFill/>
          <a:ln w="9525">
            <a:noFill/>
            <a:miter lim="800000"/>
            <a:headEnd/>
            <a:tailEnd/>
          </a:ln>
        </p:spPr>
        <p:txBody>
          <a:bodyPr wrap="square">
            <a:spAutoFit/>
          </a:bodyPr>
          <a:lstStyle/>
          <a:p>
            <a:pPr algn="ctr"/>
            <a:r>
              <a:rPr lang="ar-SA" sz="3600" dirty="0">
                <a:solidFill>
                  <a:schemeClr val="tx2"/>
                </a:solidFill>
                <a:cs typeface="PT Bold Heading" pitchFamily="2" charset="-78"/>
              </a:rPr>
              <a:t>وبالرجوع إلى العلاقة نستنتج </a:t>
            </a:r>
            <a:r>
              <a:rPr lang="ar-SA" sz="3600" dirty="0" smtClean="0">
                <a:solidFill>
                  <a:schemeClr val="tx2"/>
                </a:solidFill>
                <a:cs typeface="PT Bold Heading" pitchFamily="2" charset="-78"/>
              </a:rPr>
              <a:t>أن علاقة </a:t>
            </a:r>
            <a:r>
              <a:rPr lang="ar-SA" sz="3600" dirty="0">
                <a:solidFill>
                  <a:schemeClr val="tx2"/>
                </a:solidFill>
                <a:cs typeface="PT Bold Heading" pitchFamily="2" charset="-78"/>
              </a:rPr>
              <a:t>الزخم </a:t>
            </a:r>
            <a:r>
              <a:rPr lang="ar-SA" sz="3600" dirty="0" smtClean="0">
                <a:solidFill>
                  <a:schemeClr val="tx2"/>
                </a:solidFill>
                <a:cs typeface="PT Bold Heading" pitchFamily="2" charset="-78"/>
              </a:rPr>
              <a:t>بالدفع :</a:t>
            </a:r>
            <a:endParaRPr lang="ar-SA" sz="3600" dirty="0">
              <a:solidFill>
                <a:schemeClr val="tx2"/>
              </a:solidFill>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626" name="مستطيل 1"/>
          <p:cNvSpPr>
            <a:spLocks noChangeArrowheads="1"/>
          </p:cNvSpPr>
          <p:nvPr/>
        </p:nvSpPr>
        <p:spPr bwMode="auto">
          <a:xfrm>
            <a:off x="2214546" y="500042"/>
            <a:ext cx="5072098" cy="584775"/>
          </a:xfrm>
          <a:prstGeom prst="rect">
            <a:avLst/>
          </a:prstGeom>
          <a:noFill/>
          <a:ln w="9525">
            <a:noFill/>
            <a:miter lim="800000"/>
            <a:headEnd/>
            <a:tailEnd/>
          </a:ln>
        </p:spPr>
        <p:txBody>
          <a:bodyPr wrap="square">
            <a:spAutoFit/>
          </a:bodyPr>
          <a:lstStyle/>
          <a:p>
            <a:pPr algn="ctr"/>
            <a:r>
              <a:rPr lang="ar-SA" sz="3200" b="1" dirty="0">
                <a:ln w="12700">
                  <a:solidFill>
                    <a:schemeClr val="accent2">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cs typeface="PT Bold Heading" pitchFamily="2" charset="-78"/>
              </a:rPr>
              <a:t>نظرية الدفع – </a:t>
            </a:r>
            <a:r>
              <a:rPr lang="ar-SA" sz="3200" b="1" dirty="0" smtClean="0">
                <a:ln w="12700">
                  <a:solidFill>
                    <a:schemeClr val="accent2">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cs typeface="PT Bold Heading" pitchFamily="2" charset="-78"/>
              </a:rPr>
              <a:t>الزخم</a:t>
            </a:r>
            <a:endParaRPr lang="ar-SA" sz="3200" b="1" dirty="0">
              <a:ln w="12700">
                <a:solidFill>
                  <a:schemeClr val="accent2">
                    <a:lumMod val="7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cs typeface="PT Bold Heading" pitchFamily="2" charset="-78"/>
            </a:endParaRPr>
          </a:p>
        </p:txBody>
      </p:sp>
      <p:sp>
        <p:nvSpPr>
          <p:cNvPr id="26627" name="مستطيل 2"/>
          <p:cNvSpPr>
            <a:spLocks noChangeArrowheads="1"/>
          </p:cNvSpPr>
          <p:nvPr/>
        </p:nvSpPr>
        <p:spPr bwMode="auto">
          <a:xfrm>
            <a:off x="2000232" y="1142984"/>
            <a:ext cx="6460907" cy="769441"/>
          </a:xfrm>
          <a:prstGeom prst="rect">
            <a:avLst/>
          </a:prstGeom>
          <a:noFill/>
          <a:ln w="9525">
            <a:noFill/>
            <a:miter lim="800000"/>
            <a:headEnd/>
            <a:tailEnd/>
          </a:ln>
        </p:spPr>
        <p:txBody>
          <a:bodyPr wrap="square">
            <a:spAutoFit/>
          </a:bodyPr>
          <a:lstStyle/>
          <a:p>
            <a:pPr algn="justLow"/>
            <a:r>
              <a:rPr lang="ar-SA" sz="2200" dirty="0">
                <a:cs typeface="PT Bold Heading" pitchFamily="2" charset="-78"/>
              </a:rPr>
              <a:t>الدفع على جسم ما يساوي زخم الجسم </a:t>
            </a:r>
            <a:r>
              <a:rPr lang="ar-SA" sz="2200" dirty="0" smtClean="0">
                <a:cs typeface="PT Bold Heading" pitchFamily="2" charset="-78"/>
              </a:rPr>
              <a:t>النهائي مطروحاً </a:t>
            </a:r>
            <a:r>
              <a:rPr lang="ar-SA" sz="2200" dirty="0">
                <a:cs typeface="PT Bold Heading" pitchFamily="2" charset="-78"/>
              </a:rPr>
              <a:t>منه زخم الجسم </a:t>
            </a:r>
            <a:r>
              <a:rPr lang="ar-SA" sz="2200" dirty="0" smtClean="0">
                <a:cs typeface="PT Bold Heading" pitchFamily="2" charset="-78"/>
              </a:rPr>
              <a:t>الابتدائي .</a:t>
            </a:r>
            <a:endParaRPr lang="ar-SA" sz="2200" dirty="0">
              <a:cs typeface="PT Bold Heading" pitchFamily="2" charset="-78"/>
            </a:endParaRPr>
          </a:p>
        </p:txBody>
      </p:sp>
      <p:sp>
        <p:nvSpPr>
          <p:cNvPr id="4" name="مستطيل 3"/>
          <p:cNvSpPr>
            <a:spLocks noChangeArrowheads="1"/>
          </p:cNvSpPr>
          <p:nvPr/>
        </p:nvSpPr>
        <p:spPr bwMode="auto">
          <a:xfrm>
            <a:off x="714348" y="2457444"/>
            <a:ext cx="7739058" cy="769441"/>
          </a:xfrm>
          <a:prstGeom prst="rect">
            <a:avLst/>
          </a:prstGeom>
          <a:noFill/>
          <a:ln w="9525">
            <a:noFill/>
            <a:miter lim="800000"/>
            <a:headEnd/>
            <a:tailEnd/>
          </a:ln>
        </p:spPr>
        <p:txBody>
          <a:bodyPr wrap="square">
            <a:spAutoFit/>
          </a:bodyPr>
          <a:lstStyle/>
          <a:p>
            <a:pPr algn="justLow"/>
            <a:r>
              <a:rPr lang="ar-SA" sz="2200" dirty="0" smtClean="0">
                <a:solidFill>
                  <a:srgbClr val="0070C0"/>
                </a:solidFill>
                <a:cs typeface="PT Bold Heading" pitchFamily="2" charset="-78"/>
              </a:rPr>
              <a:t>*</a:t>
            </a:r>
            <a:r>
              <a:rPr lang="ar-SA" sz="2200" dirty="0" smtClean="0">
                <a:cs typeface="PT Bold Heading" pitchFamily="2" charset="-78"/>
              </a:rPr>
              <a:t> إذا </a:t>
            </a:r>
            <a:r>
              <a:rPr lang="ar-SA" sz="2200" dirty="0">
                <a:cs typeface="PT Bold Heading" pitchFamily="2" charset="-78"/>
              </a:rPr>
              <a:t>كانت القوة المؤثرة في جسم ما </a:t>
            </a:r>
            <a:r>
              <a:rPr lang="ar-SA" sz="2200" dirty="0">
                <a:solidFill>
                  <a:srgbClr val="FF0000"/>
                </a:solidFill>
                <a:cs typeface="PT Bold Heading" pitchFamily="2" charset="-78"/>
              </a:rPr>
              <a:t>ثابتة</a:t>
            </a:r>
            <a:r>
              <a:rPr lang="ar-SA" sz="2200" dirty="0">
                <a:cs typeface="PT Bold Heading" pitchFamily="2" charset="-78"/>
              </a:rPr>
              <a:t> يكون الدفع عبارة عن حاصل ضرب القوة في تأثيرها </a:t>
            </a:r>
            <a:r>
              <a:rPr lang="ar-SA" sz="2200" dirty="0" smtClean="0">
                <a:cs typeface="PT Bold Heading" pitchFamily="2" charset="-78"/>
              </a:rPr>
              <a:t>.</a:t>
            </a:r>
            <a:endParaRPr lang="ar-SA" sz="2200" dirty="0">
              <a:cs typeface="PT Bold Heading" pitchFamily="2" charset="-78"/>
            </a:endParaRPr>
          </a:p>
        </p:txBody>
      </p:sp>
      <p:sp>
        <p:nvSpPr>
          <p:cNvPr id="5" name="مستطيل 1"/>
          <p:cNvSpPr>
            <a:spLocks noChangeArrowheads="1"/>
          </p:cNvSpPr>
          <p:nvPr/>
        </p:nvSpPr>
        <p:spPr bwMode="auto">
          <a:xfrm>
            <a:off x="6643702" y="2000240"/>
            <a:ext cx="1743036" cy="461665"/>
          </a:xfrm>
          <a:prstGeom prst="rect">
            <a:avLst/>
          </a:prstGeom>
          <a:noFill/>
          <a:ln w="9525">
            <a:noFill/>
            <a:miter lim="800000"/>
            <a:headEnd/>
            <a:tailEnd/>
          </a:ln>
        </p:spPr>
        <p:txBody>
          <a:bodyPr wrap="square">
            <a:spAutoFit/>
          </a:bodyPr>
          <a:lstStyle/>
          <a:p>
            <a:r>
              <a:rPr lang="ar-SA" sz="2400" dirty="0">
                <a:solidFill>
                  <a:schemeClr val="accent2">
                    <a:lumMod val="75000"/>
                  </a:schemeClr>
                </a:solidFill>
                <a:cs typeface="PT Bold Heading" pitchFamily="2" charset="-78"/>
              </a:rPr>
              <a:t>ملاحظات:</a:t>
            </a:r>
          </a:p>
        </p:txBody>
      </p:sp>
      <p:sp>
        <p:nvSpPr>
          <p:cNvPr id="6" name="مستطيل 5"/>
          <p:cNvSpPr/>
          <p:nvPr/>
        </p:nvSpPr>
        <p:spPr>
          <a:xfrm>
            <a:off x="642910" y="3257550"/>
            <a:ext cx="7820028" cy="1107996"/>
          </a:xfrm>
          <a:prstGeom prst="rect">
            <a:avLst/>
          </a:prstGeom>
        </p:spPr>
        <p:txBody>
          <a:bodyPr wrap="square">
            <a:spAutoFit/>
          </a:bodyPr>
          <a:lstStyle/>
          <a:p>
            <a:pPr algn="justLow">
              <a:defRPr/>
            </a:pPr>
            <a:r>
              <a:rPr lang="ar-SA" sz="2200" dirty="0" smtClean="0">
                <a:solidFill>
                  <a:srgbClr val="0070C0"/>
                </a:solidFill>
                <a:cs typeface="PT Bold Heading" pitchFamily="2" charset="-78"/>
              </a:rPr>
              <a:t>* </a:t>
            </a:r>
            <a:r>
              <a:rPr lang="ar-SA" sz="2200" dirty="0" smtClean="0">
                <a:solidFill>
                  <a:schemeClr val="tx2"/>
                </a:solidFill>
                <a:cs typeface="PT Bold Heading" pitchFamily="2" charset="-78"/>
              </a:rPr>
              <a:t>غالباً </a:t>
            </a:r>
            <a:r>
              <a:rPr lang="ar-SA" sz="2200" dirty="0">
                <a:solidFill>
                  <a:schemeClr val="tx2"/>
                </a:solidFill>
                <a:cs typeface="PT Bold Heading" pitchFamily="2" charset="-78"/>
              </a:rPr>
              <a:t>لا تكون القوة ثابتة </a:t>
            </a:r>
            <a:r>
              <a:rPr lang="ar-SA" sz="2200" dirty="0" smtClean="0">
                <a:solidFill>
                  <a:schemeClr val="tx2"/>
                </a:solidFill>
                <a:cs typeface="PT Bold Heading" pitchFamily="2" charset="-78"/>
              </a:rPr>
              <a:t>.</a:t>
            </a:r>
            <a:endParaRPr lang="ar-SA" sz="2200" dirty="0">
              <a:solidFill>
                <a:schemeClr val="tx2"/>
              </a:solidFill>
              <a:cs typeface="PT Bold Heading" pitchFamily="2" charset="-78"/>
            </a:endParaRPr>
          </a:p>
          <a:p>
            <a:pPr algn="justLow">
              <a:defRPr/>
            </a:pPr>
            <a:r>
              <a:rPr lang="ar-SA" sz="2200" dirty="0" smtClean="0">
                <a:solidFill>
                  <a:schemeClr val="tx1">
                    <a:lumMod val="85000"/>
                    <a:lumOff val="15000"/>
                  </a:schemeClr>
                </a:solidFill>
                <a:cs typeface="PT Bold Heading" pitchFamily="2" charset="-78"/>
              </a:rPr>
              <a:t>   لذلك </a:t>
            </a:r>
            <a:r>
              <a:rPr lang="ar-SA" sz="2200" dirty="0">
                <a:solidFill>
                  <a:schemeClr val="tx1">
                    <a:lumMod val="85000"/>
                    <a:lumOff val="15000"/>
                  </a:schemeClr>
                </a:solidFill>
                <a:cs typeface="PT Bold Heading" pitchFamily="2" charset="-78"/>
              </a:rPr>
              <a:t>يتم إيجاد الدفع باستخدام متوسط القوة المؤثرة في زمن تأثيرها, أو بإيجاد المساحة تحت </a:t>
            </a:r>
            <a:r>
              <a:rPr lang="ar-SA" sz="2200" dirty="0" smtClean="0">
                <a:solidFill>
                  <a:schemeClr val="tx1">
                    <a:lumMod val="85000"/>
                    <a:lumOff val="15000"/>
                  </a:schemeClr>
                </a:solidFill>
                <a:cs typeface="PT Bold Heading" pitchFamily="2" charset="-78"/>
              </a:rPr>
              <a:t>المنحنى .</a:t>
            </a:r>
          </a:p>
        </p:txBody>
      </p:sp>
      <p:pic>
        <p:nvPicPr>
          <p:cNvPr id="11265" name="Picture 1" descr="u4l1c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8" y="571480"/>
            <a:ext cx="1190625" cy="1714512"/>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1000100" y="4214820"/>
            <a:ext cx="3842652" cy="2177215"/>
          </a:xfrm>
          <a:prstGeom prst="rect">
            <a:avLst/>
          </a:prstGeom>
          <a:noFill/>
          <a:ln w="9525">
            <a:noFill/>
            <a:miter lim="800000"/>
            <a:headEnd/>
            <a:tailEnd/>
          </a:ln>
        </p:spPr>
      </p:pic>
      <p:sp>
        <p:nvSpPr>
          <p:cNvPr id="9" name="مستطيل 8"/>
          <p:cNvSpPr/>
          <p:nvPr/>
        </p:nvSpPr>
        <p:spPr>
          <a:xfrm>
            <a:off x="5357818" y="5072074"/>
            <a:ext cx="1999265" cy="369332"/>
          </a:xfrm>
          <a:prstGeom prst="rect">
            <a:avLst/>
          </a:prstGeom>
        </p:spPr>
        <p:txBody>
          <a:bodyPr wrap="none">
            <a:spAutoFit/>
          </a:bodyPr>
          <a:lstStyle/>
          <a:p>
            <a:pPr algn="ctr">
              <a:defRPr/>
            </a:pPr>
            <a:r>
              <a:rPr lang="ar-SA" dirty="0" smtClean="0">
                <a:solidFill>
                  <a:schemeClr val="tx2">
                    <a:lumMod val="60000"/>
                    <a:lumOff val="40000"/>
                  </a:schemeClr>
                </a:solidFill>
                <a:cs typeface="PT Bold Heading" pitchFamily="2" charset="-78"/>
              </a:rPr>
              <a:t>منحنى القوة - الزمن </a:t>
            </a:r>
            <a:endParaRPr lang="ar-SA" dirty="0">
              <a:solidFill>
                <a:schemeClr val="tx2">
                  <a:lumMod val="60000"/>
                  <a:lumOff val="40000"/>
                </a:schemeClr>
              </a:solidFill>
              <a:cs typeface="PT Bold Heading" pitchFamily="2" charset="-78"/>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par>
                                <p:cTn id="8" presetID="55" presetClass="entr" presetSubtype="0" fill="hold" nodeType="withEffect">
                                  <p:stCondLst>
                                    <p:cond delay="0"/>
                                  </p:stCondLst>
                                  <p:childTnLst>
                                    <p:set>
                                      <p:cBhvr>
                                        <p:cTn id="9" dur="1" fill="hold">
                                          <p:stCondLst>
                                            <p:cond delay="0"/>
                                          </p:stCondLst>
                                        </p:cTn>
                                        <p:tgtEl>
                                          <p:spTgt spid="11265"/>
                                        </p:tgtEl>
                                        <p:attrNameLst>
                                          <p:attrName>style.visibility</p:attrName>
                                        </p:attrNameLst>
                                      </p:cBhvr>
                                      <p:to>
                                        <p:strVal val="visible"/>
                                      </p:to>
                                    </p:set>
                                    <p:anim calcmode="lin" valueType="num">
                                      <p:cBhvr>
                                        <p:cTn id="10" dur="1000" fill="hold"/>
                                        <p:tgtEl>
                                          <p:spTgt spid="11265"/>
                                        </p:tgtEl>
                                        <p:attrNameLst>
                                          <p:attrName>ppt_w</p:attrName>
                                        </p:attrNameLst>
                                      </p:cBhvr>
                                      <p:tavLst>
                                        <p:tav tm="0">
                                          <p:val>
                                            <p:strVal val="#ppt_w*0.70"/>
                                          </p:val>
                                        </p:tav>
                                        <p:tav tm="100000">
                                          <p:val>
                                            <p:strVal val="#ppt_w"/>
                                          </p:val>
                                        </p:tav>
                                      </p:tavLst>
                                    </p:anim>
                                    <p:anim calcmode="lin" valueType="num">
                                      <p:cBhvr>
                                        <p:cTn id="11" dur="1000" fill="hold"/>
                                        <p:tgtEl>
                                          <p:spTgt spid="11265"/>
                                        </p:tgtEl>
                                        <p:attrNameLst>
                                          <p:attrName>ppt_h</p:attrName>
                                        </p:attrNameLst>
                                      </p:cBhvr>
                                      <p:tavLst>
                                        <p:tav tm="0">
                                          <p:val>
                                            <p:strVal val="#ppt_h"/>
                                          </p:val>
                                        </p:tav>
                                        <p:tav tm="100000">
                                          <p:val>
                                            <p:strVal val="#ppt_h"/>
                                          </p:val>
                                        </p:tav>
                                      </p:tavLst>
                                    </p:anim>
                                    <p:animEffect transition="in" filter="fade">
                                      <p:cBhvr>
                                        <p:cTn id="12" dur="1000"/>
                                        <p:tgtEl>
                                          <p:spTgt spid="11265"/>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blinds(horizontal)">
                                      <p:cBhvr>
                                        <p:cTn id="16" dur="500"/>
                                        <p:tgtEl>
                                          <p:spTgt spid="26627"/>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par>
                          <p:cTn id="29" fill="hold">
                            <p:stCondLst>
                              <p:cond delay="3000"/>
                            </p:stCondLst>
                            <p:childTnLst>
                              <p:par>
                                <p:cTn id="30" presetID="56" presetClass="entr" presetSubtype="0" fill="hold" grpId="0" nodeType="afterEffect">
                                  <p:stCondLst>
                                    <p:cond delay="0"/>
                                  </p:stCondLst>
                                  <p:iterate type="wd">
                                    <p:tmPct val="10000"/>
                                  </p:iterate>
                                  <p:childTnLst>
                                    <p:set>
                                      <p:cBhvr>
                                        <p:cTn id="31" dur="1" fill="hold">
                                          <p:stCondLst>
                                            <p:cond delay="0"/>
                                          </p:stCondLst>
                                        </p:cTn>
                                        <p:tgtEl>
                                          <p:spTgt spid="9"/>
                                        </p:tgtEl>
                                        <p:attrNameLst>
                                          <p:attrName>style.visibility</p:attrName>
                                        </p:attrNameLst>
                                      </p:cBhvr>
                                      <p:to>
                                        <p:strVal val="visible"/>
                                      </p:to>
                                    </p:set>
                                    <p:anim by="(-#ppt_w*2)" calcmode="lin" valueType="num">
                                      <p:cBhvr rctx="PPT">
                                        <p:cTn id="32" dur="500" autoRev="1" fill="hold">
                                          <p:stCondLst>
                                            <p:cond delay="0"/>
                                          </p:stCondLst>
                                        </p:cTn>
                                        <p:tgtEl>
                                          <p:spTgt spid="9"/>
                                        </p:tgtEl>
                                        <p:attrNameLst>
                                          <p:attrName>ppt_w</p:attrName>
                                        </p:attrNameLst>
                                      </p:cBhvr>
                                    </p:anim>
                                    <p:anim by="(#ppt_w*0.50)" calcmode="lin" valueType="num">
                                      <p:cBhvr>
                                        <p:cTn id="33" dur="500" decel="50000" autoRev="1" fill="hold">
                                          <p:stCondLst>
                                            <p:cond delay="0"/>
                                          </p:stCondLst>
                                        </p:cTn>
                                        <p:tgtEl>
                                          <p:spTgt spid="9"/>
                                        </p:tgtEl>
                                        <p:attrNameLst>
                                          <p:attrName>ppt_x</p:attrName>
                                        </p:attrNameLst>
                                      </p:cBhvr>
                                    </p:anim>
                                    <p:anim from="(-#ppt_h/2)" to="(#ppt_y)" calcmode="lin" valueType="num">
                                      <p:cBhvr>
                                        <p:cTn id="34" dur="1000" fill="hold">
                                          <p:stCondLst>
                                            <p:cond delay="0"/>
                                          </p:stCondLst>
                                        </p:cTn>
                                        <p:tgtEl>
                                          <p:spTgt spid="9"/>
                                        </p:tgtEl>
                                        <p:attrNameLst>
                                          <p:attrName>ppt_y</p:attrName>
                                        </p:attrNameLst>
                                      </p:cBhvr>
                                    </p:anim>
                                    <p:animRot by="21600000">
                                      <p:cBhvr>
                                        <p:cTn id="35" dur="1000" fill="hold">
                                          <p:stCondLst>
                                            <p:cond delay="0"/>
                                          </p:stCondLst>
                                        </p:cTn>
                                        <p:tgtEl>
                                          <p:spTgt spid="9"/>
                                        </p:tgtEl>
                                        <p:attrNameLst>
                                          <p:attrName>r</p:attrName>
                                        </p:attrNameLst>
                                      </p:cBhvr>
                                    </p:animRot>
                                  </p:childTnLst>
                                </p:cTn>
                              </p:par>
                            </p:childTnLst>
                          </p:cTn>
                        </p:par>
                        <p:par>
                          <p:cTn id="36" fill="hold">
                            <p:stCondLst>
                              <p:cond delay="4300"/>
                            </p:stCondLst>
                            <p:childTnLst>
                              <p:par>
                                <p:cTn id="37" presetID="3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4" grpId="0"/>
      <p:bldP spid="5" grpId="0"/>
      <p:bldP spid="6" grpId="0"/>
      <p:bldP spid="9"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1106</Words>
  <Application>Microsoft Office PowerPoint</Application>
  <PresentationFormat>عرض على الشاشة (3:4)‏</PresentationFormat>
  <Paragraphs>156</Paragraphs>
  <Slides>31</Slides>
  <Notes>0</Notes>
  <HiddenSlides>0</HiddenSlides>
  <MMClips>6</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3" baseType="lpstr">
      <vt:lpstr>سمة Office</vt:lpstr>
      <vt:lpstr>Equation</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56</cp:revision>
  <dcterms:created xsi:type="dcterms:W3CDTF">2015-11-28T22:14:19Z</dcterms:created>
  <dcterms:modified xsi:type="dcterms:W3CDTF">2015-12-06T19:22:04Z</dcterms:modified>
</cp:coreProperties>
</file>