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81"/>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70" r:id="rId14"/>
    <p:sldId id="271" r:id="rId15"/>
    <p:sldId id="272" r:id="rId16"/>
    <p:sldId id="273" r:id="rId17"/>
    <p:sldId id="274" r:id="rId18"/>
    <p:sldId id="275" r:id="rId19"/>
    <p:sldId id="343" r:id="rId20"/>
    <p:sldId id="277" r:id="rId21"/>
    <p:sldId id="278" r:id="rId22"/>
    <p:sldId id="279" r:id="rId23"/>
    <p:sldId id="280" r:id="rId24"/>
    <p:sldId id="281" r:id="rId25"/>
    <p:sldId id="338" r:id="rId26"/>
    <p:sldId id="283" r:id="rId27"/>
    <p:sldId id="284" r:id="rId28"/>
    <p:sldId id="286" r:id="rId29"/>
    <p:sldId id="342" r:id="rId30"/>
    <p:sldId id="290" r:id="rId31"/>
    <p:sldId id="291" r:id="rId32"/>
    <p:sldId id="292" r:id="rId33"/>
    <p:sldId id="293" r:id="rId34"/>
    <p:sldId id="294" r:id="rId35"/>
    <p:sldId id="295" r:id="rId36"/>
    <p:sldId id="296" r:id="rId37"/>
    <p:sldId id="297" r:id="rId38"/>
    <p:sldId id="298" r:id="rId39"/>
    <p:sldId id="299" r:id="rId40"/>
    <p:sldId id="341" r:id="rId41"/>
    <p:sldId id="300" r:id="rId42"/>
    <p:sldId id="301" r:id="rId43"/>
    <p:sldId id="302" r:id="rId44"/>
    <p:sldId id="303" r:id="rId45"/>
    <p:sldId id="304" r:id="rId46"/>
    <p:sldId id="305" r:id="rId47"/>
    <p:sldId id="307" r:id="rId48"/>
    <p:sldId id="308" r:id="rId49"/>
    <p:sldId id="309" r:id="rId50"/>
    <p:sldId id="310" r:id="rId51"/>
    <p:sldId id="311" r:id="rId52"/>
    <p:sldId id="346" r:id="rId53"/>
    <p:sldId id="312" r:id="rId54"/>
    <p:sldId id="313" r:id="rId55"/>
    <p:sldId id="314" r:id="rId56"/>
    <p:sldId id="315" r:id="rId57"/>
    <p:sldId id="316" r:id="rId58"/>
    <p:sldId id="317" r:id="rId59"/>
    <p:sldId id="318" r:id="rId60"/>
    <p:sldId id="319" r:id="rId61"/>
    <p:sldId id="320" r:id="rId62"/>
    <p:sldId id="321" r:id="rId63"/>
    <p:sldId id="344" r:id="rId64"/>
    <p:sldId id="323" r:id="rId65"/>
    <p:sldId id="325" r:id="rId66"/>
    <p:sldId id="326" r:id="rId67"/>
    <p:sldId id="327" r:id="rId68"/>
    <p:sldId id="328" r:id="rId69"/>
    <p:sldId id="329" r:id="rId70"/>
    <p:sldId id="330" r:id="rId71"/>
    <p:sldId id="331" r:id="rId72"/>
    <p:sldId id="332" r:id="rId73"/>
    <p:sldId id="333" r:id="rId74"/>
    <p:sldId id="334" r:id="rId75"/>
    <p:sldId id="335" r:id="rId76"/>
    <p:sldId id="347" r:id="rId77"/>
    <p:sldId id="345" r:id="rId78"/>
    <p:sldId id="336" r:id="rId79"/>
    <p:sldId id="337" r:id="rId80"/>
  </p:sldIdLst>
  <p:sldSz cx="6858000" cy="9144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88605" autoAdjust="0"/>
    <p:restoredTop sz="94660"/>
  </p:normalViewPr>
  <p:slideViewPr>
    <p:cSldViewPr>
      <p:cViewPr>
        <p:scale>
          <a:sx n="120" d="100"/>
          <a:sy n="120" d="100"/>
        </p:scale>
        <p:origin x="-72" y="1956"/>
      </p:cViewPr>
      <p:guideLst>
        <p:guide orient="horz" pos="2880"/>
        <p:guide pos="216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690481B3-4485-4FE4-B5F5-E04C39AECFD5}" type="datetimeFigureOut">
              <a:rPr lang="ar-SA" smtClean="0"/>
              <a:pPr/>
              <a:t>19/01/1429</a:t>
            </a:fld>
            <a:endParaRPr lang="ar-SA"/>
          </a:p>
        </p:txBody>
      </p:sp>
      <p:sp>
        <p:nvSpPr>
          <p:cNvPr id="4" name="عنصر نائب لصورة الشريحة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A515B80F-E8C0-49E7-8A11-30AEC5F19AF5}" type="slidenum">
              <a:rPr lang="ar-SA" smtClean="0"/>
              <a:pPr/>
              <a:t>‹#›</a:t>
            </a:fld>
            <a:endParaRPr lang="ar-SA"/>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dirty="0"/>
          </a:p>
        </p:txBody>
      </p:sp>
      <p:sp>
        <p:nvSpPr>
          <p:cNvPr id="4" name="عنصر نائب لرقم الشريحة 3"/>
          <p:cNvSpPr>
            <a:spLocks noGrp="1"/>
          </p:cNvSpPr>
          <p:nvPr>
            <p:ph type="sldNum" sz="quarter" idx="10"/>
          </p:nvPr>
        </p:nvSpPr>
        <p:spPr/>
        <p:txBody>
          <a:bodyPr/>
          <a:lstStyle/>
          <a:p>
            <a:fld id="{12E6F4A5-D207-46F1-B329-93B108A86071}" type="slidenum">
              <a:rPr lang="ar-SA" smtClean="0"/>
              <a:pPr/>
              <a:t>15</a:t>
            </a:fld>
            <a:endParaRPr lang="ar-S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dirty="0"/>
          </a:p>
        </p:txBody>
      </p:sp>
      <p:sp>
        <p:nvSpPr>
          <p:cNvPr id="4" name="عنصر نائب لرقم الشريحة 3"/>
          <p:cNvSpPr>
            <a:spLocks noGrp="1"/>
          </p:cNvSpPr>
          <p:nvPr>
            <p:ph type="sldNum" sz="quarter" idx="10"/>
          </p:nvPr>
        </p:nvSpPr>
        <p:spPr/>
        <p:txBody>
          <a:bodyPr/>
          <a:lstStyle/>
          <a:p>
            <a:fld id="{12E6F4A5-D207-46F1-B329-93B108A86071}" type="slidenum">
              <a:rPr lang="ar-SA" smtClean="0"/>
              <a:pPr/>
              <a:t>25</a:t>
            </a:fld>
            <a:endParaRPr lang="ar-S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dirty="0"/>
          </a:p>
        </p:txBody>
      </p:sp>
      <p:sp>
        <p:nvSpPr>
          <p:cNvPr id="4" name="عنصر نائب لرقم الشريحة 3"/>
          <p:cNvSpPr>
            <a:spLocks noGrp="1"/>
          </p:cNvSpPr>
          <p:nvPr>
            <p:ph type="sldNum" sz="quarter" idx="10"/>
          </p:nvPr>
        </p:nvSpPr>
        <p:spPr/>
        <p:txBody>
          <a:bodyPr/>
          <a:lstStyle/>
          <a:p>
            <a:fld id="{12E6F4A5-D207-46F1-B329-93B108A86071}" type="slidenum">
              <a:rPr lang="ar-SA" smtClean="0"/>
              <a:pPr/>
              <a:t>36</a:t>
            </a:fld>
            <a:endParaRPr lang="ar-S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dirty="0"/>
          </a:p>
        </p:txBody>
      </p:sp>
      <p:sp>
        <p:nvSpPr>
          <p:cNvPr id="4" name="عنصر نائب لرقم الشريحة 3"/>
          <p:cNvSpPr>
            <a:spLocks noGrp="1"/>
          </p:cNvSpPr>
          <p:nvPr>
            <p:ph type="sldNum" sz="quarter" idx="10"/>
          </p:nvPr>
        </p:nvSpPr>
        <p:spPr/>
        <p:txBody>
          <a:bodyPr/>
          <a:lstStyle/>
          <a:p>
            <a:fld id="{12E6F4A5-D207-46F1-B329-93B108A86071}" type="slidenum">
              <a:rPr lang="ar-SA" smtClean="0"/>
              <a:pPr/>
              <a:t>48</a:t>
            </a:fld>
            <a:endParaRPr lang="ar-S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dirty="0"/>
          </a:p>
        </p:txBody>
      </p:sp>
      <p:sp>
        <p:nvSpPr>
          <p:cNvPr id="4" name="عنصر نائب لرقم الشريحة 3"/>
          <p:cNvSpPr>
            <a:spLocks noGrp="1"/>
          </p:cNvSpPr>
          <p:nvPr>
            <p:ph type="sldNum" sz="quarter" idx="10"/>
          </p:nvPr>
        </p:nvSpPr>
        <p:spPr/>
        <p:txBody>
          <a:bodyPr/>
          <a:lstStyle/>
          <a:p>
            <a:fld id="{12E6F4A5-D207-46F1-B329-93B108A86071}" type="slidenum">
              <a:rPr lang="ar-SA" smtClean="0"/>
              <a:pPr/>
              <a:t>60</a:t>
            </a:fld>
            <a:endParaRPr lang="ar-S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dirty="0"/>
          </a:p>
        </p:txBody>
      </p:sp>
      <p:sp>
        <p:nvSpPr>
          <p:cNvPr id="4" name="عنصر نائب لرقم الشريحة 3"/>
          <p:cNvSpPr>
            <a:spLocks noGrp="1"/>
          </p:cNvSpPr>
          <p:nvPr>
            <p:ph type="sldNum" sz="quarter" idx="10"/>
          </p:nvPr>
        </p:nvSpPr>
        <p:spPr/>
        <p:txBody>
          <a:bodyPr/>
          <a:lstStyle/>
          <a:p>
            <a:fld id="{12E6F4A5-D207-46F1-B329-93B108A86071}" type="slidenum">
              <a:rPr lang="ar-SA" smtClean="0"/>
              <a:pPr/>
              <a:t>72</a:t>
            </a:fld>
            <a:endParaRPr lang="ar-S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514350" y="2840568"/>
            <a:ext cx="5829300" cy="1960033"/>
          </a:xfrm>
        </p:spPr>
        <p:txBody>
          <a:bodyPr/>
          <a:lstStyle/>
          <a:p>
            <a:r>
              <a:rPr lang="ar-SA" smtClean="0"/>
              <a:t>انقر لتحرير نمط العنوان الرئيسي</a:t>
            </a:r>
            <a:endParaRPr lang="ar-SA"/>
          </a:p>
        </p:txBody>
      </p:sp>
      <p:sp>
        <p:nvSpPr>
          <p:cNvPr id="3" name="عنوان فرعي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SA"/>
          </a:p>
        </p:txBody>
      </p:sp>
      <p:sp>
        <p:nvSpPr>
          <p:cNvPr id="4" name="عنصر نائب للتاريخ 3"/>
          <p:cNvSpPr>
            <a:spLocks noGrp="1"/>
          </p:cNvSpPr>
          <p:nvPr>
            <p:ph type="dt" sz="half" idx="10"/>
          </p:nvPr>
        </p:nvSpPr>
        <p:spPr/>
        <p:txBody>
          <a:bodyPr/>
          <a:lstStyle/>
          <a:p>
            <a:fld id="{9943E3E4-6249-4FCF-BA94-455A423D2D5D}" type="datetimeFigureOut">
              <a:rPr lang="ar-SA" smtClean="0"/>
              <a:pPr/>
              <a:t>19/01/1429</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E0844A07-69B7-4EE7-982E-FB81BA03A8FC}" type="slidenum">
              <a:rPr lang="ar-SA" smtClean="0"/>
              <a:pPr/>
              <a:t>‹#›</a:t>
            </a:fld>
            <a:endParaRPr lang="ar-S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9943E3E4-6249-4FCF-BA94-455A423D2D5D}" type="datetimeFigureOut">
              <a:rPr lang="ar-SA" smtClean="0"/>
              <a:pPr/>
              <a:t>19/01/1429</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E0844A07-69B7-4EE7-982E-FB81BA03A8FC}" type="slidenum">
              <a:rPr lang="ar-SA" smtClean="0"/>
              <a:pPr/>
              <a:t>‹#›</a:t>
            </a:fld>
            <a:endParaRPr lang="ar-S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4972050" y="366185"/>
            <a:ext cx="1543050" cy="7802033"/>
          </a:xfrm>
        </p:spPr>
        <p:txBody>
          <a:bodyPr vert="eaVert"/>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a:xfrm>
            <a:off x="342900" y="366185"/>
            <a:ext cx="4514850" cy="7802033"/>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9943E3E4-6249-4FCF-BA94-455A423D2D5D}" type="datetimeFigureOut">
              <a:rPr lang="ar-SA" smtClean="0"/>
              <a:pPr/>
              <a:t>19/01/1429</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E0844A07-69B7-4EE7-982E-FB81BA03A8FC}" type="slidenum">
              <a:rPr lang="ar-SA" smtClean="0"/>
              <a:pPr/>
              <a:t>‹#›</a:t>
            </a:fld>
            <a:endParaRPr lang="ar-S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9943E3E4-6249-4FCF-BA94-455A423D2D5D}" type="datetimeFigureOut">
              <a:rPr lang="ar-SA" smtClean="0"/>
              <a:pPr/>
              <a:t>19/01/1429</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E0844A07-69B7-4EE7-982E-FB81BA03A8FC}" type="slidenum">
              <a:rPr lang="ar-SA" smtClean="0"/>
              <a:pPr/>
              <a:t>‹#›</a:t>
            </a:fld>
            <a:endParaRPr lang="ar-S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541735" y="5875867"/>
            <a:ext cx="5829300" cy="1816100"/>
          </a:xfrm>
        </p:spPr>
        <p:txBody>
          <a:bodyPr anchor="t"/>
          <a:lstStyle>
            <a:lvl1pPr algn="r">
              <a:defRPr sz="4000" b="1" cap="all"/>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9943E3E4-6249-4FCF-BA94-455A423D2D5D}" type="datetimeFigureOut">
              <a:rPr lang="ar-SA" smtClean="0"/>
              <a:pPr/>
              <a:t>19/01/1429</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E0844A07-69B7-4EE7-982E-FB81BA03A8FC}" type="slidenum">
              <a:rPr lang="ar-SA" smtClean="0"/>
              <a:pPr/>
              <a:t>‹#›</a:t>
            </a:fld>
            <a:endParaRPr lang="ar-S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محتوى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تاريخ 4"/>
          <p:cNvSpPr>
            <a:spLocks noGrp="1"/>
          </p:cNvSpPr>
          <p:nvPr>
            <p:ph type="dt" sz="half" idx="10"/>
          </p:nvPr>
        </p:nvSpPr>
        <p:spPr/>
        <p:txBody>
          <a:bodyPr/>
          <a:lstStyle/>
          <a:p>
            <a:fld id="{9943E3E4-6249-4FCF-BA94-455A423D2D5D}" type="datetimeFigureOut">
              <a:rPr lang="ar-SA" smtClean="0"/>
              <a:pPr/>
              <a:t>19/01/1429</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E0844A07-69B7-4EE7-982E-FB81BA03A8FC}" type="slidenum">
              <a:rPr lang="ar-SA" smtClean="0"/>
              <a:pPr/>
              <a:t>‹#›</a:t>
            </a:fld>
            <a:endParaRPr lang="ar-S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نص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تاريخ 6"/>
          <p:cNvSpPr>
            <a:spLocks noGrp="1"/>
          </p:cNvSpPr>
          <p:nvPr>
            <p:ph type="dt" sz="half" idx="10"/>
          </p:nvPr>
        </p:nvSpPr>
        <p:spPr/>
        <p:txBody>
          <a:bodyPr/>
          <a:lstStyle/>
          <a:p>
            <a:fld id="{9943E3E4-6249-4FCF-BA94-455A423D2D5D}" type="datetimeFigureOut">
              <a:rPr lang="ar-SA" smtClean="0"/>
              <a:pPr/>
              <a:t>19/01/1429</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E0844A07-69B7-4EE7-982E-FB81BA03A8FC}" type="slidenum">
              <a:rPr lang="ar-SA" smtClean="0"/>
              <a:pPr/>
              <a:t>‹#›</a:t>
            </a:fld>
            <a:endParaRPr lang="ar-S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تاريخ 2"/>
          <p:cNvSpPr>
            <a:spLocks noGrp="1"/>
          </p:cNvSpPr>
          <p:nvPr>
            <p:ph type="dt" sz="half" idx="10"/>
          </p:nvPr>
        </p:nvSpPr>
        <p:spPr/>
        <p:txBody>
          <a:bodyPr/>
          <a:lstStyle/>
          <a:p>
            <a:fld id="{9943E3E4-6249-4FCF-BA94-455A423D2D5D}" type="datetimeFigureOut">
              <a:rPr lang="ar-SA" smtClean="0"/>
              <a:pPr/>
              <a:t>19/01/1429</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E0844A07-69B7-4EE7-982E-FB81BA03A8FC}" type="slidenum">
              <a:rPr lang="ar-SA" smtClean="0"/>
              <a:pPr/>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9943E3E4-6249-4FCF-BA94-455A423D2D5D}" type="datetimeFigureOut">
              <a:rPr lang="ar-SA" smtClean="0"/>
              <a:pPr/>
              <a:t>19/01/1429</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E0844A07-69B7-4EE7-982E-FB81BA03A8FC}" type="slidenum">
              <a:rPr lang="ar-SA" smtClean="0"/>
              <a:pPr/>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342900" y="364067"/>
            <a:ext cx="2256235" cy="1549400"/>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محتوى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نص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9943E3E4-6249-4FCF-BA94-455A423D2D5D}" type="datetimeFigureOut">
              <a:rPr lang="ar-SA" smtClean="0"/>
              <a:pPr/>
              <a:t>19/01/1429</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E0844A07-69B7-4EE7-982E-FB81BA03A8FC}" type="slidenum">
              <a:rPr lang="ar-SA" smtClean="0"/>
              <a:pPr/>
              <a:t>‹#›</a:t>
            </a:fld>
            <a:endParaRPr lang="ar-S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344216" y="6400800"/>
            <a:ext cx="4114800" cy="755651"/>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صورة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9943E3E4-6249-4FCF-BA94-455A423D2D5D}" type="datetimeFigureOut">
              <a:rPr lang="ar-SA" smtClean="0"/>
              <a:pPr/>
              <a:t>19/01/1429</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E0844A07-69B7-4EE7-982E-FB81BA03A8FC}" type="slidenum">
              <a:rPr lang="ar-SA" smtClean="0"/>
              <a:pPr/>
              <a:t>‹#›</a:t>
            </a:fld>
            <a:endParaRPr lang="ar-S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342900" y="366184"/>
            <a:ext cx="6172200" cy="1524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342900" y="2133601"/>
            <a:ext cx="6172200" cy="6034617"/>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2"/>
          </p:nvPr>
        </p:nvSpPr>
        <p:spPr>
          <a:xfrm>
            <a:off x="4914900" y="8475134"/>
            <a:ext cx="1600200" cy="486833"/>
          </a:xfrm>
          <a:prstGeom prst="rect">
            <a:avLst/>
          </a:prstGeom>
        </p:spPr>
        <p:txBody>
          <a:bodyPr vert="horz" lIns="91440" tIns="45720" rIns="91440" bIns="45720" rtlCol="1" anchor="ctr"/>
          <a:lstStyle>
            <a:lvl1pPr algn="r">
              <a:defRPr sz="1200">
                <a:solidFill>
                  <a:schemeClr val="tx1">
                    <a:tint val="75000"/>
                  </a:schemeClr>
                </a:solidFill>
              </a:defRPr>
            </a:lvl1pPr>
          </a:lstStyle>
          <a:p>
            <a:fld id="{9943E3E4-6249-4FCF-BA94-455A423D2D5D}" type="datetimeFigureOut">
              <a:rPr lang="ar-SA" smtClean="0"/>
              <a:pPr/>
              <a:t>19/01/1429</a:t>
            </a:fld>
            <a:endParaRPr lang="ar-SA"/>
          </a:p>
        </p:txBody>
      </p:sp>
      <p:sp>
        <p:nvSpPr>
          <p:cNvPr id="5" name="عنصر نائب للتذييل 4"/>
          <p:cNvSpPr>
            <a:spLocks noGrp="1"/>
          </p:cNvSpPr>
          <p:nvPr>
            <p:ph type="ftr" sz="quarter" idx="3"/>
          </p:nvPr>
        </p:nvSpPr>
        <p:spPr>
          <a:xfrm>
            <a:off x="2343150" y="8475134"/>
            <a:ext cx="2171700" cy="486833"/>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342900" y="8475134"/>
            <a:ext cx="1600200" cy="486833"/>
          </a:xfrm>
          <a:prstGeom prst="rect">
            <a:avLst/>
          </a:prstGeom>
        </p:spPr>
        <p:txBody>
          <a:bodyPr vert="horz" lIns="91440" tIns="45720" rIns="91440" bIns="45720" rtlCol="1" anchor="ctr"/>
          <a:lstStyle>
            <a:lvl1pPr algn="l">
              <a:defRPr sz="1200">
                <a:solidFill>
                  <a:schemeClr val="tx1">
                    <a:tint val="75000"/>
                  </a:schemeClr>
                </a:solidFill>
              </a:defRPr>
            </a:lvl1pPr>
          </a:lstStyle>
          <a:p>
            <a:fld id="{E0844A07-69B7-4EE7-982E-FB81BA03A8FC}" type="slidenum">
              <a:rPr lang="ar-SA" smtClean="0"/>
              <a:pPr/>
              <a:t>‹#›</a:t>
            </a:fld>
            <a:endParaRPr lang="ar-S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05.png"/></Relationships>
</file>

<file path=ppt/slides/_rels/slide5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6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 Id="rId4" Type="http://schemas.openxmlformats.org/officeDocument/2006/relationships/image" Target="../media/image127.png"/></Relationships>
</file>

<file path=ppt/slides/_rels/slide7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7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image" Target="../media/image137.png"/><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7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مستطيل مستدير الزوايا 27"/>
          <p:cNvSpPr/>
          <p:nvPr/>
        </p:nvSpPr>
        <p:spPr>
          <a:xfrm>
            <a:off x="5572140" y="357158"/>
            <a:ext cx="928694" cy="428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الوحدة</a:t>
            </a:r>
            <a:endParaRPr lang="ar-SA" sz="2400" b="1" dirty="0">
              <a:solidFill>
                <a:schemeClr val="tx1"/>
              </a:solidFill>
            </a:endParaRPr>
          </a:p>
        </p:txBody>
      </p:sp>
      <p:sp>
        <p:nvSpPr>
          <p:cNvPr id="30" name="مستطيل مستدير الزوايا 29"/>
          <p:cNvSpPr/>
          <p:nvPr/>
        </p:nvSpPr>
        <p:spPr>
          <a:xfrm>
            <a:off x="4443426" y="357158"/>
            <a:ext cx="985838" cy="428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المجال</a:t>
            </a:r>
            <a:endParaRPr lang="ar-SA" sz="2400" b="1" dirty="0">
              <a:solidFill>
                <a:schemeClr val="tx1"/>
              </a:solidFill>
            </a:endParaRPr>
          </a:p>
        </p:txBody>
      </p:sp>
      <p:sp>
        <p:nvSpPr>
          <p:cNvPr id="31" name="مستطيل مستدير الزوايا 30"/>
          <p:cNvSpPr/>
          <p:nvPr/>
        </p:nvSpPr>
        <p:spPr>
          <a:xfrm>
            <a:off x="3014666" y="357158"/>
            <a:ext cx="1200152" cy="428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الدرس</a:t>
            </a:r>
            <a:endParaRPr lang="ar-SA" sz="2400" b="1" dirty="0">
              <a:solidFill>
                <a:schemeClr val="tx1"/>
              </a:solidFill>
            </a:endParaRPr>
          </a:p>
        </p:txBody>
      </p:sp>
      <p:sp>
        <p:nvSpPr>
          <p:cNvPr id="32" name="مستطيل مستدير الزوايا 31"/>
          <p:cNvSpPr/>
          <p:nvPr/>
        </p:nvSpPr>
        <p:spPr>
          <a:xfrm>
            <a:off x="5557846" y="928662"/>
            <a:ext cx="928694" cy="428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الأولى</a:t>
            </a:r>
            <a:endParaRPr lang="ar-SA" sz="2400" b="1" dirty="0">
              <a:solidFill>
                <a:schemeClr val="tx1"/>
              </a:solidFill>
            </a:endParaRPr>
          </a:p>
        </p:txBody>
      </p:sp>
      <p:sp>
        <p:nvSpPr>
          <p:cNvPr id="33" name="مستطيل مستدير الزوايا 32"/>
          <p:cNvSpPr/>
          <p:nvPr/>
        </p:nvSpPr>
        <p:spPr>
          <a:xfrm>
            <a:off x="4214818" y="928662"/>
            <a:ext cx="1200152" cy="428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أسرتي</a:t>
            </a:r>
            <a:endParaRPr lang="ar-SA" sz="2400" b="1" dirty="0">
              <a:solidFill>
                <a:schemeClr val="tx1"/>
              </a:solidFill>
            </a:endParaRPr>
          </a:p>
        </p:txBody>
      </p:sp>
      <p:sp>
        <p:nvSpPr>
          <p:cNvPr id="34" name="مستطيل مستدير الزوايا 33"/>
          <p:cNvSpPr/>
          <p:nvPr/>
        </p:nvSpPr>
        <p:spPr>
          <a:xfrm>
            <a:off x="2143116" y="928662"/>
            <a:ext cx="1914532" cy="428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مكونات المدخل</a:t>
            </a:r>
            <a:endParaRPr lang="ar-SA" sz="2400" b="1" dirty="0">
              <a:solidFill>
                <a:schemeClr val="tx1"/>
              </a:solidFill>
            </a:endParaRPr>
          </a:p>
        </p:txBody>
      </p:sp>
      <p:sp>
        <p:nvSpPr>
          <p:cNvPr id="36" name="مستطيل مستدير الزوايا 35"/>
          <p:cNvSpPr/>
          <p:nvPr/>
        </p:nvSpPr>
        <p:spPr>
          <a:xfrm>
            <a:off x="2143116" y="1500166"/>
            <a:ext cx="3857652" cy="714380"/>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400" b="1" dirty="0" smtClean="0">
                <a:solidFill>
                  <a:schemeClr val="tx1"/>
                </a:solidFill>
              </a:rPr>
              <a:t>المكون :</a:t>
            </a:r>
          </a:p>
          <a:p>
            <a:r>
              <a:rPr lang="ar-SA" sz="2400" b="1" dirty="0" smtClean="0">
                <a:solidFill>
                  <a:schemeClr val="tx1"/>
                </a:solidFill>
              </a:rPr>
              <a:t>        ألاحظ وأعبر</a:t>
            </a:r>
          </a:p>
        </p:txBody>
      </p:sp>
      <p:sp>
        <p:nvSpPr>
          <p:cNvPr id="37" name="مستطيل مستدير الزوايا 36"/>
          <p:cNvSpPr/>
          <p:nvPr/>
        </p:nvSpPr>
        <p:spPr>
          <a:xfrm>
            <a:off x="500042" y="2428860"/>
            <a:ext cx="6072230" cy="1285884"/>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chemeClr val="tx1"/>
                </a:solidFill>
              </a:rPr>
              <a:t>الأهداف :</a:t>
            </a:r>
          </a:p>
          <a:p>
            <a:r>
              <a:rPr lang="ar-SA" b="1" dirty="0" smtClean="0">
                <a:solidFill>
                  <a:schemeClr val="tx1"/>
                </a:solidFill>
              </a:rPr>
              <a:t>      من خلال هذا المكون يتوقع من التلميذة  تحقيق الأهداف التالية :</a:t>
            </a:r>
          </a:p>
          <a:p>
            <a:pPr>
              <a:buFont typeface="Arial" pitchFamily="34" charset="0"/>
              <a:buChar char="•"/>
            </a:pPr>
            <a:r>
              <a:rPr lang="ar-SA" b="1" dirty="0" smtClean="0">
                <a:solidFill>
                  <a:schemeClr val="tx1"/>
                </a:solidFill>
              </a:rPr>
              <a:t>   التعبير شفهيًا عن محتوى الصورة .</a:t>
            </a:r>
          </a:p>
          <a:p>
            <a:pPr>
              <a:buFont typeface="Arial" pitchFamily="34" charset="0"/>
              <a:buChar char="•"/>
            </a:pPr>
            <a:r>
              <a:rPr lang="ar-SA" b="1" dirty="0">
                <a:solidFill>
                  <a:schemeClr val="tx1"/>
                </a:solidFill>
              </a:rPr>
              <a:t>  </a:t>
            </a:r>
            <a:r>
              <a:rPr lang="ar-SA" b="1" dirty="0" smtClean="0">
                <a:solidFill>
                  <a:schemeClr val="tx1"/>
                </a:solidFill>
              </a:rPr>
              <a:t> اكتساب بعض الأسماء الجديدة التي ترد ضمن نصوص الوحدة .  </a:t>
            </a:r>
          </a:p>
        </p:txBody>
      </p:sp>
      <p:sp>
        <p:nvSpPr>
          <p:cNvPr id="39" name="مستطيل مستدير الزوايا 38"/>
          <p:cNvSpPr/>
          <p:nvPr/>
        </p:nvSpPr>
        <p:spPr>
          <a:xfrm>
            <a:off x="500042" y="3857620"/>
            <a:ext cx="6072230" cy="857256"/>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chemeClr val="tx1"/>
                </a:solidFill>
              </a:rPr>
              <a:t>الوسائل المقترحة :</a:t>
            </a:r>
          </a:p>
          <a:p>
            <a:r>
              <a:rPr lang="ar-SA" b="1" dirty="0" smtClean="0">
                <a:solidFill>
                  <a:schemeClr val="tx1"/>
                </a:solidFill>
              </a:rPr>
              <a:t>      لوحة مكبرة لمشهد الوحدة ، شفافيات .</a:t>
            </a:r>
          </a:p>
        </p:txBody>
      </p:sp>
      <p:sp>
        <p:nvSpPr>
          <p:cNvPr id="12" name="مستطيل مستدير الزوايا 11"/>
          <p:cNvSpPr/>
          <p:nvPr/>
        </p:nvSpPr>
        <p:spPr>
          <a:xfrm>
            <a:off x="357166" y="4857784"/>
            <a:ext cx="6357982" cy="3857620"/>
          </a:xfrm>
          <a:prstGeom prst="roundRect">
            <a:avLst>
              <a:gd name="adj" fmla="val 9621"/>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chemeClr val="tx2">
                  <a:lumMod val="75000"/>
                </a:schemeClr>
              </a:solidFill>
            </a:endParaRPr>
          </a:p>
          <a:p>
            <a:r>
              <a:rPr lang="ar-SA" b="1" dirty="0" smtClean="0">
                <a:solidFill>
                  <a:schemeClr val="tx2">
                    <a:lumMod val="75000"/>
                  </a:schemeClr>
                </a:solidFill>
              </a:rPr>
              <a:t>إجراءات </a:t>
            </a:r>
            <a:r>
              <a:rPr lang="ar-SA" b="1" dirty="0" smtClean="0">
                <a:solidFill>
                  <a:schemeClr val="tx2">
                    <a:lumMod val="75000"/>
                  </a:schemeClr>
                </a:solidFill>
              </a:rPr>
              <a:t>التنفيذ </a:t>
            </a:r>
            <a:r>
              <a:rPr lang="ar-SA" b="1" dirty="0" smtClean="0">
                <a:solidFill>
                  <a:schemeClr val="tx2">
                    <a:lumMod val="75000"/>
                  </a:schemeClr>
                </a:solidFill>
              </a:rPr>
              <a:t>:</a:t>
            </a:r>
          </a:p>
          <a:p>
            <a:r>
              <a:rPr lang="ar-SA" b="1" dirty="0" smtClean="0">
                <a:solidFill>
                  <a:srgbClr val="FF0000"/>
                </a:solidFill>
              </a:rPr>
              <a:t>التهيئة </a:t>
            </a:r>
            <a:r>
              <a:rPr lang="ar-SA" b="1" dirty="0" smtClean="0">
                <a:solidFill>
                  <a:srgbClr val="FF0000"/>
                </a:solidFill>
              </a:rPr>
              <a:t>: </a:t>
            </a:r>
          </a:p>
          <a:p>
            <a:pPr>
              <a:buFont typeface="Arial" pitchFamily="34" charset="0"/>
              <a:buChar char="•"/>
            </a:pPr>
            <a:r>
              <a:rPr lang="ar-SA" b="1" dirty="0" smtClean="0">
                <a:solidFill>
                  <a:schemeClr val="tx1"/>
                </a:solidFill>
              </a:rPr>
              <a:t> طرح أسئلة من مثل :</a:t>
            </a:r>
          </a:p>
          <a:p>
            <a:pPr>
              <a:buFont typeface="Arial" charset="0"/>
              <a:buChar char="•"/>
            </a:pPr>
            <a:r>
              <a:rPr lang="ar-SA" b="1" dirty="0" smtClean="0">
                <a:solidFill>
                  <a:schemeClr val="tx1"/>
                </a:solidFill>
              </a:rPr>
              <a:t> ماذا نسمي المكان الذي نقيم فيه ؟</a:t>
            </a:r>
          </a:p>
          <a:p>
            <a:pPr>
              <a:buFont typeface="Arial" charset="0"/>
              <a:buChar char="•"/>
            </a:pPr>
            <a:r>
              <a:rPr lang="ar-SA" b="1" dirty="0">
                <a:solidFill>
                  <a:schemeClr val="tx1"/>
                </a:solidFill>
              </a:rPr>
              <a:t> </a:t>
            </a:r>
            <a:r>
              <a:rPr lang="ar-SA" b="1" dirty="0" smtClean="0">
                <a:solidFill>
                  <a:schemeClr val="tx1"/>
                </a:solidFill>
              </a:rPr>
              <a:t>كم عدد حجرات المنزل الذي نسكنه ؟</a:t>
            </a:r>
          </a:p>
          <a:p>
            <a:pPr>
              <a:buFont typeface="Arial" charset="0"/>
              <a:buChar char="•"/>
            </a:pPr>
            <a:r>
              <a:rPr lang="ar-SA" b="1" dirty="0" smtClean="0">
                <a:solidFill>
                  <a:schemeClr val="tx1"/>
                </a:solidFill>
              </a:rPr>
              <a:t> ما الأشياء التي توجد في : </a:t>
            </a:r>
            <a:endParaRPr lang="ar-SA" b="1" dirty="0" smtClean="0">
              <a:solidFill>
                <a:schemeClr val="tx1"/>
              </a:solidFill>
            </a:endParaRPr>
          </a:p>
          <a:p>
            <a:r>
              <a:rPr lang="ar-SA" b="1" dirty="0" smtClean="0">
                <a:solidFill>
                  <a:schemeClr val="tx1"/>
                </a:solidFill>
              </a:rPr>
              <a:t>غرفة </a:t>
            </a:r>
            <a:r>
              <a:rPr lang="ar-SA" b="1" dirty="0" smtClean="0">
                <a:solidFill>
                  <a:schemeClr val="tx1"/>
                </a:solidFill>
              </a:rPr>
              <a:t>الجلوس ، المطبخ ، مكتبة المنزل ،الحديقة  ؟</a:t>
            </a:r>
          </a:p>
          <a:p>
            <a:pPr>
              <a:buFont typeface="Arial" charset="0"/>
              <a:buChar char="•"/>
            </a:pPr>
            <a:r>
              <a:rPr lang="ar-SA" b="1" dirty="0" smtClean="0">
                <a:solidFill>
                  <a:schemeClr val="tx1"/>
                </a:solidFill>
              </a:rPr>
              <a:t> مع من تعيشين في منزلك ؟</a:t>
            </a:r>
          </a:p>
          <a:p>
            <a:pPr>
              <a:buFont typeface="Arial" charset="0"/>
              <a:buChar char="•"/>
            </a:pPr>
            <a:r>
              <a:rPr lang="ar-SA" b="1" dirty="0" smtClean="0">
                <a:solidFill>
                  <a:schemeClr val="tx1"/>
                </a:solidFill>
              </a:rPr>
              <a:t> من هم أفراد أسرتك ؟ </a:t>
            </a:r>
          </a:p>
          <a:p>
            <a:pPr>
              <a:buFont typeface="Arial" charset="0"/>
              <a:buChar char="•"/>
            </a:pPr>
            <a:r>
              <a:rPr lang="ar-SA" b="1" dirty="0" smtClean="0">
                <a:solidFill>
                  <a:schemeClr val="tx1"/>
                </a:solidFill>
              </a:rPr>
              <a:t> صفي منزلك ؟ ( استنتاج أنواع السكن ) </a:t>
            </a:r>
          </a:p>
          <a:p>
            <a:r>
              <a:rPr lang="ar-SA" b="1" dirty="0" smtClean="0">
                <a:solidFill>
                  <a:schemeClr val="tx1"/>
                </a:solidFill>
              </a:rPr>
              <a:t> </a:t>
            </a:r>
          </a:p>
          <a:p>
            <a:endParaRPr lang="ar-SA" b="1" dirty="0" smtClean="0">
              <a:solidFill>
                <a:schemeClr val="tx1"/>
              </a:solidFill>
            </a:endParaRPr>
          </a:p>
          <a:p>
            <a:endParaRPr lang="ar-SA" b="1" dirty="0" smtClean="0">
              <a:solidFill>
                <a:schemeClr val="tx1"/>
              </a:solidFill>
            </a:endParaRPr>
          </a:p>
          <a:p>
            <a:endParaRPr lang="ar-SA" b="1" dirty="0">
              <a:solidFill>
                <a:schemeClr val="tx1"/>
              </a:solidFill>
            </a:endParaRPr>
          </a:p>
        </p:txBody>
      </p:sp>
      <p:sp>
        <p:nvSpPr>
          <p:cNvPr id="13" name="مستطيل 12"/>
          <p:cNvSpPr/>
          <p:nvPr/>
        </p:nvSpPr>
        <p:spPr>
          <a:xfrm>
            <a:off x="5991664" y="1357290"/>
            <a:ext cx="58060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مستطيل مستدير الزوايا 13"/>
          <p:cNvSpPr/>
          <p:nvPr/>
        </p:nvSpPr>
        <p:spPr>
          <a:xfrm>
            <a:off x="285728" y="8429652"/>
            <a:ext cx="1428760" cy="50006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مكون </a:t>
            </a:r>
            <a:r>
              <a:rPr lang="ar-SA" b="1" dirty="0" smtClean="0">
                <a:solidFill>
                  <a:schemeClr val="tx1"/>
                </a:solidFill>
              </a:rPr>
              <a:t>1 /1</a:t>
            </a:r>
            <a:endParaRPr lang="ar-SA" b="1" dirty="0">
              <a:solidFill>
                <a:schemeClr val="tx1"/>
              </a:solidFill>
            </a:endParaRPr>
          </a:p>
        </p:txBody>
      </p:sp>
      <p:pic>
        <p:nvPicPr>
          <p:cNvPr id="15" name="Picture 120" descr="miscellaneous_142"/>
          <p:cNvPicPr>
            <a:picLocks noChangeAspect="1" noChangeArrowheads="1" noCrop="1"/>
          </p:cNvPicPr>
          <p:nvPr/>
        </p:nvPicPr>
        <p:blipFill>
          <a:blip r:embed="rId2" cstate="print"/>
          <a:srcRect/>
          <a:stretch>
            <a:fillRect/>
          </a:stretch>
        </p:blipFill>
        <p:spPr bwMode="auto">
          <a:xfrm rot="20532621">
            <a:off x="2286600" y="298108"/>
            <a:ext cx="638175" cy="571500"/>
          </a:xfrm>
          <a:prstGeom prst="rect">
            <a:avLst/>
          </a:prstGeom>
          <a:noFill/>
          <a:ln w="9525">
            <a:noFill/>
            <a:miter lim="800000"/>
            <a:headEnd/>
            <a:tailEnd/>
          </a:ln>
        </p:spPr>
      </p:pic>
      <p:pic>
        <p:nvPicPr>
          <p:cNvPr id="1026" name="Picture 2"/>
          <p:cNvPicPr>
            <a:picLocks noChangeAspect="1" noChangeArrowheads="1"/>
          </p:cNvPicPr>
          <p:nvPr/>
        </p:nvPicPr>
        <p:blipFill>
          <a:blip r:embed="rId3"/>
          <a:srcRect/>
          <a:stretch>
            <a:fillRect/>
          </a:stretch>
        </p:blipFill>
        <p:spPr bwMode="auto">
          <a:xfrm>
            <a:off x="428604" y="285719"/>
            <a:ext cx="1316280" cy="1666737"/>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571480" y="5214942"/>
            <a:ext cx="2034035" cy="2357454"/>
          </a:xfrm>
          <a:prstGeom prst="rect">
            <a:avLst/>
          </a:prstGeom>
          <a:noFill/>
          <a:ln w="9525">
            <a:noFill/>
            <a:miter lim="800000"/>
            <a:headEnd/>
            <a:tailEnd/>
          </a:ln>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مستطيل مستدير الزوايا 35"/>
          <p:cNvSpPr/>
          <p:nvPr/>
        </p:nvSpPr>
        <p:spPr>
          <a:xfrm>
            <a:off x="2071678" y="357158"/>
            <a:ext cx="3857652" cy="571504"/>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المكون :   </a:t>
            </a:r>
            <a:r>
              <a:rPr lang="ar-SA" b="1" dirty="0" smtClean="0">
                <a:solidFill>
                  <a:schemeClr val="tx1"/>
                </a:solidFill>
              </a:rPr>
              <a:t>أصل وألون </a:t>
            </a:r>
          </a:p>
        </p:txBody>
      </p:sp>
      <p:sp>
        <p:nvSpPr>
          <p:cNvPr id="37" name="مستطيل مستدير الزوايا 36"/>
          <p:cNvSpPr/>
          <p:nvPr/>
        </p:nvSpPr>
        <p:spPr>
          <a:xfrm>
            <a:off x="500042" y="1214414"/>
            <a:ext cx="6072230" cy="1428760"/>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الأهداف :</a:t>
            </a:r>
          </a:p>
          <a:p>
            <a:r>
              <a:rPr lang="ar-SA" sz="1600" b="1" dirty="0" smtClean="0">
                <a:solidFill>
                  <a:schemeClr val="tx1"/>
                </a:solidFill>
              </a:rPr>
              <a:t>      من خلال هذا المكون يتوقع من التلميذة  تحقيق الأهداف التالية :</a:t>
            </a:r>
          </a:p>
          <a:p>
            <a:pPr>
              <a:buFont typeface="Arial" pitchFamily="34" charset="0"/>
              <a:buChar char="•"/>
            </a:pPr>
            <a:r>
              <a:rPr lang="ar-SA" sz="1600" b="1" dirty="0" smtClean="0">
                <a:solidFill>
                  <a:schemeClr val="tx1"/>
                </a:solidFill>
              </a:rPr>
              <a:t>   تعرف أشكال حروف الوحدة بصريًا</a:t>
            </a:r>
          </a:p>
          <a:p>
            <a:pPr>
              <a:buFont typeface="Arial" pitchFamily="34" charset="0"/>
              <a:buChar char="•"/>
            </a:pPr>
            <a:r>
              <a:rPr lang="ar-SA" sz="1600" b="1" dirty="0" smtClean="0">
                <a:solidFill>
                  <a:schemeClr val="tx1"/>
                </a:solidFill>
              </a:rPr>
              <a:t>ترتبط بحروف الوحدة من خلال تلوينها .</a:t>
            </a:r>
          </a:p>
          <a:p>
            <a:pPr>
              <a:buFont typeface="Arial" pitchFamily="34" charset="0"/>
              <a:buChar char="•"/>
            </a:pPr>
            <a:r>
              <a:rPr lang="ar-SA" sz="1600" b="1" dirty="0" smtClean="0">
                <a:solidFill>
                  <a:schemeClr val="tx1"/>
                </a:solidFill>
              </a:rPr>
              <a:t> تمارس نشاطـًا محببـًا إليها ( التلوين )  </a:t>
            </a:r>
            <a:r>
              <a:rPr lang="ar-SA" b="1" dirty="0" smtClean="0">
                <a:solidFill>
                  <a:schemeClr val="tx1"/>
                </a:solidFill>
              </a:rPr>
              <a:t>.  </a:t>
            </a:r>
          </a:p>
        </p:txBody>
      </p:sp>
      <p:sp>
        <p:nvSpPr>
          <p:cNvPr id="39" name="مستطيل مستدير الزوايا 38"/>
          <p:cNvSpPr/>
          <p:nvPr/>
        </p:nvSpPr>
        <p:spPr>
          <a:xfrm>
            <a:off x="500042" y="2714612"/>
            <a:ext cx="6072230" cy="714380"/>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الوسائل المقترحة :</a:t>
            </a:r>
          </a:p>
          <a:p>
            <a:r>
              <a:rPr lang="ar-SA" b="1" dirty="0" smtClean="0">
                <a:solidFill>
                  <a:schemeClr val="tx1"/>
                </a:solidFill>
              </a:rPr>
              <a:t>   بطاقات الحروف  ـــ لوحة مكبرة للنشاط  .</a:t>
            </a:r>
          </a:p>
        </p:txBody>
      </p:sp>
      <p:sp>
        <p:nvSpPr>
          <p:cNvPr id="40" name="مستطيل مستدير الزوايا 39"/>
          <p:cNvSpPr/>
          <p:nvPr/>
        </p:nvSpPr>
        <p:spPr>
          <a:xfrm>
            <a:off x="500042" y="3571868"/>
            <a:ext cx="6072230" cy="4714908"/>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chemeClr val="tx1"/>
              </a:solidFill>
            </a:endParaRPr>
          </a:p>
          <a:p>
            <a:endParaRPr lang="ar-SA" b="1" dirty="0" smtClean="0">
              <a:solidFill>
                <a:srgbClr val="FF0000"/>
              </a:solidFill>
            </a:endParaRPr>
          </a:p>
          <a:p>
            <a:r>
              <a:rPr lang="ar-SA" b="1" dirty="0" smtClean="0">
                <a:solidFill>
                  <a:srgbClr val="FF0000"/>
                </a:solidFill>
              </a:rPr>
              <a:t>  إجراءات التنفيذ :</a:t>
            </a:r>
          </a:p>
          <a:p>
            <a:r>
              <a:rPr lang="ar-SA" b="1" dirty="0" smtClean="0">
                <a:solidFill>
                  <a:srgbClr val="FF0000"/>
                </a:solidFill>
              </a:rPr>
              <a:t> </a:t>
            </a:r>
            <a:r>
              <a:rPr lang="ar-SA" b="1" dirty="0" smtClean="0">
                <a:solidFill>
                  <a:schemeClr val="tx1"/>
                </a:solidFill>
              </a:rPr>
              <a:t> </a:t>
            </a:r>
          </a:p>
          <a:p>
            <a:pPr>
              <a:buFont typeface="Arial" charset="0"/>
              <a:buChar char="•"/>
            </a:pPr>
            <a:r>
              <a:rPr lang="ar-SA" b="1" dirty="0" smtClean="0">
                <a:solidFill>
                  <a:schemeClr val="tx1"/>
                </a:solidFill>
              </a:rPr>
              <a:t> عرض شفافية عن النشاط من صور الكتاب المقرر .</a:t>
            </a:r>
          </a:p>
          <a:p>
            <a:pPr>
              <a:buFont typeface="Arial" charset="0"/>
              <a:buChar char="•"/>
            </a:pPr>
            <a:r>
              <a:rPr lang="ar-SA" b="1" dirty="0">
                <a:solidFill>
                  <a:schemeClr val="tx1"/>
                </a:solidFill>
              </a:rPr>
              <a:t> </a:t>
            </a:r>
            <a:r>
              <a:rPr lang="ar-SA" b="1" dirty="0" smtClean="0">
                <a:solidFill>
                  <a:schemeClr val="tx1"/>
                </a:solidFill>
              </a:rPr>
              <a:t>طلب تسمية كل لون من الألوان المعروضة  .</a:t>
            </a:r>
          </a:p>
          <a:p>
            <a:pPr>
              <a:buFont typeface="Arial" charset="0"/>
              <a:buChar char="•"/>
            </a:pPr>
            <a:r>
              <a:rPr lang="ar-SA" b="1" dirty="0" smtClean="0">
                <a:solidFill>
                  <a:schemeClr val="tx1"/>
                </a:solidFill>
              </a:rPr>
              <a:t> تحديد الألوان المطلوبة في النشاط بمشاركة التلميذات .</a:t>
            </a:r>
          </a:p>
          <a:p>
            <a:pPr>
              <a:buFont typeface="Arial" charset="0"/>
              <a:buChar char="•"/>
            </a:pPr>
            <a:r>
              <a:rPr lang="ar-SA" b="1" dirty="0" smtClean="0">
                <a:solidFill>
                  <a:schemeClr val="tx1"/>
                </a:solidFill>
              </a:rPr>
              <a:t> طلب تسمية هذه الألوان مرة أخرى  . </a:t>
            </a:r>
          </a:p>
          <a:p>
            <a:pPr>
              <a:buFont typeface="Arial" charset="0"/>
              <a:buChar char="•"/>
            </a:pPr>
            <a:r>
              <a:rPr lang="ar-SA" b="1" dirty="0" smtClean="0">
                <a:solidFill>
                  <a:schemeClr val="tx1"/>
                </a:solidFill>
              </a:rPr>
              <a:t> طلب ربط الحرف في القائمة الأولى بمثيله في القائمة الثانية .</a:t>
            </a:r>
          </a:p>
          <a:p>
            <a:pPr>
              <a:buFont typeface="Arial" charset="0"/>
              <a:buChar char="•"/>
            </a:pPr>
            <a:r>
              <a:rPr lang="ar-SA" b="1" dirty="0" smtClean="0">
                <a:solidFill>
                  <a:schemeClr val="tx1"/>
                </a:solidFill>
              </a:rPr>
              <a:t> طلب تلوين الحرف المفرغ في القائمة الثانية بلون الحرف المماثل في القائمة الأولى .</a:t>
            </a:r>
          </a:p>
          <a:p>
            <a:pPr>
              <a:buFont typeface="Arial" charset="0"/>
              <a:buChar char="•"/>
            </a:pPr>
            <a:r>
              <a:rPr lang="ar-SA" b="1" dirty="0" smtClean="0">
                <a:solidFill>
                  <a:schemeClr val="tx1"/>
                </a:solidFill>
              </a:rPr>
              <a:t> مطالبة التلميذة بتحري الدقة أثناء التلوين بحيث تنحصر الألوان داخل الحروف المفرغة .</a:t>
            </a:r>
          </a:p>
          <a:p>
            <a:pPr>
              <a:buFont typeface="Arial" charset="0"/>
              <a:buChar char="•"/>
            </a:pPr>
            <a:r>
              <a:rPr lang="ar-SA" b="1" dirty="0" smtClean="0">
                <a:solidFill>
                  <a:schemeClr val="tx1"/>
                </a:solidFill>
              </a:rPr>
              <a:t> تشجيع التلميذات على إبقاء أيديهن وكراساتهن نظيفة .</a:t>
            </a:r>
          </a:p>
          <a:p>
            <a:endParaRPr lang="ar-SA" b="1" dirty="0" smtClean="0">
              <a:solidFill>
                <a:schemeClr val="tx1"/>
              </a:solidFill>
            </a:endParaRPr>
          </a:p>
          <a:p>
            <a:r>
              <a:rPr lang="ar-SA" b="1" dirty="0" smtClean="0">
                <a:solidFill>
                  <a:schemeClr val="tx1"/>
                </a:solidFill>
              </a:rPr>
              <a:t>في هذا النشاط لا تتطرق المعلمة إلى الحروف وأسمائها ، أو محاولة تدريسها لأن الهدف هنا هو تعرفها بصريًّا تمهيدًا لدراستها لاحقًا .  </a:t>
            </a:r>
          </a:p>
          <a:p>
            <a:r>
              <a:rPr lang="ar-SA" b="1" dirty="0" smtClean="0">
                <a:solidFill>
                  <a:schemeClr val="tx1"/>
                </a:solidFill>
              </a:rPr>
              <a:t> </a:t>
            </a:r>
          </a:p>
          <a:p>
            <a:pPr>
              <a:buFont typeface="Arial" charset="0"/>
              <a:buChar char="•"/>
            </a:pPr>
            <a:endParaRPr lang="ar-SA" b="1" dirty="0" smtClean="0">
              <a:solidFill>
                <a:schemeClr val="tx1"/>
              </a:solidFill>
            </a:endParaRPr>
          </a:p>
          <a:p>
            <a:r>
              <a:rPr lang="ar-SA" b="1" dirty="0" smtClean="0">
                <a:solidFill>
                  <a:schemeClr val="tx1"/>
                </a:solidFill>
              </a:rPr>
              <a:t>       </a:t>
            </a:r>
          </a:p>
        </p:txBody>
      </p:sp>
      <p:sp>
        <p:nvSpPr>
          <p:cNvPr id="19" name="مستطيل 18"/>
          <p:cNvSpPr/>
          <p:nvPr/>
        </p:nvSpPr>
        <p:spPr>
          <a:xfrm>
            <a:off x="5929330" y="214282"/>
            <a:ext cx="58060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5</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مستطيل مستدير الزوايا 7"/>
          <p:cNvSpPr/>
          <p:nvPr/>
        </p:nvSpPr>
        <p:spPr>
          <a:xfrm>
            <a:off x="285728" y="8429652"/>
            <a:ext cx="1428760" cy="50006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مكون </a:t>
            </a:r>
            <a:r>
              <a:rPr lang="ar-SA" b="1" dirty="0" smtClean="0">
                <a:solidFill>
                  <a:schemeClr val="tx1"/>
                </a:solidFill>
              </a:rPr>
              <a:t>5 /1</a:t>
            </a:r>
            <a:endParaRPr lang="ar-SA" b="1" dirty="0">
              <a:solidFill>
                <a:schemeClr val="tx1"/>
              </a:solidFill>
            </a:endParaRPr>
          </a:p>
        </p:txBody>
      </p:sp>
      <p:pic>
        <p:nvPicPr>
          <p:cNvPr id="5122" name="Picture 2"/>
          <p:cNvPicPr>
            <a:picLocks noChangeAspect="1" noChangeArrowheads="1"/>
          </p:cNvPicPr>
          <p:nvPr/>
        </p:nvPicPr>
        <p:blipFill>
          <a:blip r:embed="rId2" cstate="print"/>
          <a:srcRect/>
          <a:stretch>
            <a:fillRect/>
          </a:stretch>
        </p:blipFill>
        <p:spPr bwMode="auto">
          <a:xfrm>
            <a:off x="642918" y="1357290"/>
            <a:ext cx="1119178" cy="1048153"/>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مستطيل مستدير الزوايا 27"/>
          <p:cNvSpPr/>
          <p:nvPr/>
        </p:nvSpPr>
        <p:spPr>
          <a:xfrm>
            <a:off x="5572140" y="285720"/>
            <a:ext cx="928694" cy="428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الوحدة</a:t>
            </a:r>
            <a:endParaRPr lang="ar-SA" sz="2400" b="1" dirty="0">
              <a:solidFill>
                <a:schemeClr val="tx1"/>
              </a:solidFill>
            </a:endParaRPr>
          </a:p>
        </p:txBody>
      </p:sp>
      <p:sp>
        <p:nvSpPr>
          <p:cNvPr id="30" name="مستطيل مستدير الزوايا 29"/>
          <p:cNvSpPr/>
          <p:nvPr/>
        </p:nvSpPr>
        <p:spPr>
          <a:xfrm>
            <a:off x="4357694" y="285720"/>
            <a:ext cx="1143008" cy="428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المجال</a:t>
            </a:r>
            <a:endParaRPr lang="ar-SA" sz="2400" b="1" dirty="0">
              <a:solidFill>
                <a:schemeClr val="tx1"/>
              </a:solidFill>
            </a:endParaRPr>
          </a:p>
        </p:txBody>
      </p:sp>
      <p:sp>
        <p:nvSpPr>
          <p:cNvPr id="31" name="مستطيل مستدير الزوايا 30"/>
          <p:cNvSpPr/>
          <p:nvPr/>
        </p:nvSpPr>
        <p:spPr>
          <a:xfrm>
            <a:off x="3000372" y="285720"/>
            <a:ext cx="1285884" cy="428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smtClean="0">
                <a:solidFill>
                  <a:schemeClr val="tx1"/>
                </a:solidFill>
              </a:rPr>
              <a:t>الدرس الأول</a:t>
            </a:r>
            <a:endParaRPr lang="ar-SA" sz="2000" b="1" dirty="0">
              <a:solidFill>
                <a:schemeClr val="tx1"/>
              </a:solidFill>
            </a:endParaRPr>
          </a:p>
        </p:txBody>
      </p:sp>
      <p:sp>
        <p:nvSpPr>
          <p:cNvPr id="32" name="مستطيل مستدير الزوايا 31"/>
          <p:cNvSpPr/>
          <p:nvPr/>
        </p:nvSpPr>
        <p:spPr>
          <a:xfrm>
            <a:off x="5557846" y="857224"/>
            <a:ext cx="928694"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الأولى</a:t>
            </a:r>
            <a:endParaRPr lang="ar-SA" sz="2400" b="1" dirty="0">
              <a:solidFill>
                <a:schemeClr val="tx1"/>
              </a:solidFill>
            </a:endParaRPr>
          </a:p>
        </p:txBody>
      </p:sp>
      <p:sp>
        <p:nvSpPr>
          <p:cNvPr id="33" name="مستطيل مستدير الزوايا 32"/>
          <p:cNvSpPr/>
          <p:nvPr/>
        </p:nvSpPr>
        <p:spPr>
          <a:xfrm>
            <a:off x="4371988" y="857224"/>
            <a:ext cx="1128714"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أسرتي</a:t>
            </a:r>
            <a:endParaRPr lang="ar-SA" sz="2400" b="1" dirty="0">
              <a:solidFill>
                <a:schemeClr val="tx1"/>
              </a:solidFill>
            </a:endParaRPr>
          </a:p>
        </p:txBody>
      </p:sp>
      <p:sp>
        <p:nvSpPr>
          <p:cNvPr id="34" name="مستطيل مستدير الزوايا 33"/>
          <p:cNvSpPr/>
          <p:nvPr/>
        </p:nvSpPr>
        <p:spPr>
          <a:xfrm>
            <a:off x="1142984" y="857224"/>
            <a:ext cx="1714512"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أسرة عمر</a:t>
            </a:r>
            <a:endParaRPr lang="ar-SA" sz="2400" b="1" dirty="0">
              <a:solidFill>
                <a:schemeClr val="tx1"/>
              </a:solidFill>
            </a:endParaRPr>
          </a:p>
        </p:txBody>
      </p:sp>
      <p:sp>
        <p:nvSpPr>
          <p:cNvPr id="37" name="مستطيل مستدير الزوايا 36"/>
          <p:cNvSpPr/>
          <p:nvPr/>
        </p:nvSpPr>
        <p:spPr>
          <a:xfrm>
            <a:off x="357166" y="1571604"/>
            <a:ext cx="6215106" cy="4786346"/>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r>
              <a:rPr lang="ar-SA" b="1" dirty="0" smtClean="0">
                <a:solidFill>
                  <a:srgbClr val="FF0000"/>
                </a:solidFill>
              </a:rPr>
              <a:t>الأهداف :</a:t>
            </a:r>
          </a:p>
          <a:p>
            <a:r>
              <a:rPr lang="ar-SA" b="1" dirty="0" smtClean="0">
                <a:solidFill>
                  <a:schemeClr val="tx1"/>
                </a:solidFill>
              </a:rPr>
              <a:t>      من خلال دراسة مكونات وأنشطة هذا الموضوع يتوقع من التلميذة ــ بمشيئة الله تحقيق الأهداف التالية :</a:t>
            </a:r>
          </a:p>
          <a:p>
            <a:pPr marL="342900" indent="-342900">
              <a:buFont typeface="+mj-lt"/>
              <a:buAutoNum type="arabicPeriod"/>
            </a:pPr>
            <a:r>
              <a:rPr lang="ar-SA" b="1" dirty="0" smtClean="0">
                <a:solidFill>
                  <a:schemeClr val="tx1"/>
                </a:solidFill>
              </a:rPr>
              <a:t>تكون اتجاهًا إيجابيًا نحو أسرتها .  </a:t>
            </a:r>
          </a:p>
          <a:p>
            <a:pPr marL="342900" indent="-342900">
              <a:buFont typeface="+mj-lt"/>
              <a:buAutoNum type="arabicPeriod"/>
            </a:pPr>
            <a:r>
              <a:rPr lang="ar-SA" b="1" dirty="0" smtClean="0">
                <a:solidFill>
                  <a:schemeClr val="tx1"/>
                </a:solidFill>
              </a:rPr>
              <a:t> تسمي الشخصيات الرئيسة في الدرس .</a:t>
            </a:r>
          </a:p>
          <a:p>
            <a:pPr marL="342900" indent="-342900">
              <a:buFont typeface="+mj-lt"/>
              <a:buAutoNum type="arabicPeriod"/>
            </a:pPr>
            <a:r>
              <a:rPr lang="ar-SA" b="1" dirty="0" smtClean="0">
                <a:solidFill>
                  <a:schemeClr val="tx1"/>
                </a:solidFill>
              </a:rPr>
              <a:t> تتحدث شفهيًا عن صور الدرس .</a:t>
            </a:r>
          </a:p>
          <a:p>
            <a:pPr marL="342900" indent="-342900">
              <a:buFont typeface="+mj-lt"/>
              <a:buAutoNum type="arabicPeriod"/>
            </a:pPr>
            <a:r>
              <a:rPr lang="ar-SA" b="1" dirty="0" smtClean="0">
                <a:solidFill>
                  <a:schemeClr val="tx1"/>
                </a:solidFill>
              </a:rPr>
              <a:t> تقرأ جمل الدرس قراءة بصرية .</a:t>
            </a:r>
          </a:p>
          <a:p>
            <a:pPr marL="342900" indent="-342900">
              <a:buFont typeface="+mj-lt"/>
              <a:buAutoNum type="arabicPeriod"/>
            </a:pPr>
            <a:r>
              <a:rPr lang="ar-SA" b="1" dirty="0" smtClean="0">
                <a:solidFill>
                  <a:schemeClr val="tx1"/>
                </a:solidFill>
              </a:rPr>
              <a:t>تقرأ كلمات الدرس قراءة بصرية .</a:t>
            </a:r>
          </a:p>
          <a:p>
            <a:pPr marL="342900" indent="-342900">
              <a:buFont typeface="+mj-lt"/>
              <a:buAutoNum type="arabicPeriod"/>
            </a:pPr>
            <a:r>
              <a:rPr lang="ar-SA" b="1" dirty="0" smtClean="0">
                <a:solidFill>
                  <a:schemeClr val="tx1"/>
                </a:solidFill>
              </a:rPr>
              <a:t>تقرأ حرف الميم بحركاته القصيرة والطويلة .</a:t>
            </a:r>
          </a:p>
          <a:p>
            <a:pPr marL="342900" indent="-342900">
              <a:buFont typeface="+mj-lt"/>
              <a:buAutoNum type="arabicPeriod"/>
            </a:pPr>
            <a:r>
              <a:rPr lang="ar-SA" b="1" dirty="0" smtClean="0">
                <a:solidFill>
                  <a:schemeClr val="tx1"/>
                </a:solidFill>
              </a:rPr>
              <a:t> ترسم حرف الميم في أوضاعه المختلفة .</a:t>
            </a:r>
          </a:p>
          <a:p>
            <a:pPr marL="342900" indent="-342900">
              <a:buFont typeface="+mj-lt"/>
              <a:buAutoNum type="arabicPeriod"/>
            </a:pPr>
            <a:r>
              <a:rPr lang="ar-SA" b="1" dirty="0" smtClean="0">
                <a:solidFill>
                  <a:schemeClr val="tx1"/>
                </a:solidFill>
              </a:rPr>
              <a:t>تكتب من ذاكرتها القريبة والبعيدة حرف الميم في أوضاعه المختلفة .</a:t>
            </a:r>
          </a:p>
          <a:p>
            <a:pPr marL="342900" indent="-342900">
              <a:buFont typeface="+mj-lt"/>
              <a:buAutoNum type="arabicPeriod"/>
            </a:pPr>
            <a:r>
              <a:rPr lang="ar-SA" b="1" dirty="0" smtClean="0">
                <a:solidFill>
                  <a:schemeClr val="tx1"/>
                </a:solidFill>
              </a:rPr>
              <a:t> تجيب على أسئلة تبدأ بـ ( من ، أين ، متى ، كم )</a:t>
            </a:r>
          </a:p>
          <a:p>
            <a:pPr marL="342900" indent="-342900"/>
            <a:r>
              <a:rPr lang="ar-SA" b="1" dirty="0" smtClean="0">
                <a:solidFill>
                  <a:schemeClr val="tx1"/>
                </a:solidFill>
              </a:rPr>
              <a:t>10. تحاكي ضمائر التكلم ( أنا ، نحن ) .</a:t>
            </a:r>
          </a:p>
          <a:p>
            <a:pPr marL="342900" indent="-342900"/>
            <a:r>
              <a:rPr lang="ar-SA" b="1" dirty="0" smtClean="0">
                <a:solidFill>
                  <a:schemeClr val="tx1"/>
                </a:solidFill>
              </a:rPr>
              <a:t>11 . تحاكي اسمي الإشارة ( هذا ، هذه )</a:t>
            </a:r>
          </a:p>
          <a:p>
            <a:pPr marL="342900" indent="-342900"/>
            <a:endParaRPr lang="ar-SA" b="1" dirty="0" smtClean="0">
              <a:solidFill>
                <a:schemeClr val="tx1"/>
              </a:solidFill>
            </a:endParaRPr>
          </a:p>
          <a:p>
            <a:pPr marL="342900" indent="-342900">
              <a:buFont typeface="+mj-lt"/>
              <a:buAutoNum type="arabicPeriod"/>
            </a:pPr>
            <a:endParaRPr lang="ar-SA" b="1" dirty="0" smtClean="0">
              <a:solidFill>
                <a:schemeClr val="tx1"/>
              </a:solidFill>
            </a:endParaRPr>
          </a:p>
          <a:p>
            <a:pPr marL="342900" indent="-342900">
              <a:buFont typeface="+mj-lt"/>
              <a:buAutoNum type="arabicPeriod"/>
            </a:pPr>
            <a:endParaRPr lang="ar-SA" b="1" dirty="0" smtClean="0">
              <a:solidFill>
                <a:schemeClr val="tx1"/>
              </a:solidFill>
            </a:endParaRPr>
          </a:p>
          <a:p>
            <a:pPr marL="342900" indent="-342900">
              <a:buFont typeface="+mj-lt"/>
              <a:buAutoNum type="arabicPeriod"/>
            </a:pPr>
            <a:endParaRPr lang="ar-SA" b="1" dirty="0" smtClean="0">
              <a:solidFill>
                <a:schemeClr val="tx1"/>
              </a:solidFill>
            </a:endParaRPr>
          </a:p>
        </p:txBody>
      </p:sp>
      <p:sp>
        <p:nvSpPr>
          <p:cNvPr id="14" name="مستطيل مستدير الزوايا 13"/>
          <p:cNvSpPr/>
          <p:nvPr/>
        </p:nvSpPr>
        <p:spPr>
          <a:xfrm>
            <a:off x="1142984" y="285720"/>
            <a:ext cx="1714512" cy="428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الموضوع</a:t>
            </a:r>
            <a:endParaRPr lang="ar-SA" sz="2400" b="1" dirty="0">
              <a:solidFill>
                <a:schemeClr val="tx1"/>
              </a:solidFill>
            </a:endParaRPr>
          </a:p>
        </p:txBody>
      </p:sp>
      <p:pic>
        <p:nvPicPr>
          <p:cNvPr id="6146" name="Picture 2"/>
          <p:cNvPicPr>
            <a:picLocks noChangeAspect="1" noChangeArrowheads="1"/>
          </p:cNvPicPr>
          <p:nvPr/>
        </p:nvPicPr>
        <p:blipFill>
          <a:blip r:embed="rId2"/>
          <a:srcRect/>
          <a:stretch>
            <a:fillRect/>
          </a:stretch>
        </p:blipFill>
        <p:spPr bwMode="auto">
          <a:xfrm>
            <a:off x="857232" y="2714612"/>
            <a:ext cx="1562103" cy="1608047"/>
          </a:xfrm>
          <a:prstGeom prst="rect">
            <a:avLst/>
          </a:prstGeom>
          <a:noFill/>
          <a:ln w="9525">
            <a:noFill/>
            <a:miter lim="800000"/>
            <a:headEnd/>
            <a:tailEnd/>
          </a:ln>
          <a:effectLst/>
        </p:spPr>
      </p:pic>
      <p:sp>
        <p:nvSpPr>
          <p:cNvPr id="18" name="مستطيل مستدير الزوايا 17"/>
          <p:cNvSpPr/>
          <p:nvPr/>
        </p:nvSpPr>
        <p:spPr>
          <a:xfrm>
            <a:off x="3000372" y="857224"/>
            <a:ext cx="1285884"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smtClean="0">
                <a:solidFill>
                  <a:schemeClr val="tx1"/>
                </a:solidFill>
              </a:rPr>
              <a:t>حرف ( </a:t>
            </a:r>
            <a:r>
              <a:rPr lang="ar-SA" sz="2000" b="1" dirty="0" err="1" smtClean="0">
                <a:solidFill>
                  <a:schemeClr val="tx1"/>
                </a:solidFill>
              </a:rPr>
              <a:t>م</a:t>
            </a:r>
            <a:r>
              <a:rPr lang="ar-SA" sz="2000" b="1" dirty="0" smtClean="0">
                <a:solidFill>
                  <a:schemeClr val="tx1"/>
                </a:solidFill>
              </a:rPr>
              <a:t> )</a:t>
            </a:r>
            <a:endParaRPr lang="ar-SA" sz="2000" b="1" dirty="0">
              <a:solidFill>
                <a:schemeClr val="tx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مستطيل مستدير الزوايا 35"/>
          <p:cNvSpPr/>
          <p:nvPr/>
        </p:nvSpPr>
        <p:spPr>
          <a:xfrm>
            <a:off x="2071678" y="357158"/>
            <a:ext cx="3857652" cy="571504"/>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المكون :  </a:t>
            </a:r>
          </a:p>
          <a:p>
            <a:r>
              <a:rPr lang="ar-SA" b="1" dirty="0" smtClean="0">
                <a:solidFill>
                  <a:srgbClr val="FF0000"/>
                </a:solidFill>
              </a:rPr>
              <a:t>            1ــ  </a:t>
            </a:r>
            <a:r>
              <a:rPr lang="ar-SA" b="1" dirty="0" smtClean="0">
                <a:solidFill>
                  <a:schemeClr val="tx1"/>
                </a:solidFill>
              </a:rPr>
              <a:t>ألاحظ وأتحدث  </a:t>
            </a:r>
          </a:p>
        </p:txBody>
      </p:sp>
      <p:sp>
        <p:nvSpPr>
          <p:cNvPr id="37" name="مستطيل مستدير الزوايا 36"/>
          <p:cNvSpPr/>
          <p:nvPr/>
        </p:nvSpPr>
        <p:spPr>
          <a:xfrm>
            <a:off x="500042" y="1071538"/>
            <a:ext cx="6072230" cy="1785950"/>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الأهداف :</a:t>
            </a:r>
          </a:p>
          <a:p>
            <a:r>
              <a:rPr lang="ar-SA" sz="1600" b="1" dirty="0" smtClean="0">
                <a:solidFill>
                  <a:schemeClr val="tx1"/>
                </a:solidFill>
              </a:rPr>
              <a:t>      من خلال هذا المكون يتوقع من التلميذة  تحقيق الأهداف التالية :</a:t>
            </a:r>
          </a:p>
          <a:p>
            <a:pPr>
              <a:buFont typeface="Arial" pitchFamily="34" charset="0"/>
              <a:buChar char="•"/>
            </a:pPr>
            <a:r>
              <a:rPr lang="ar-SA" sz="1600" b="1" dirty="0" smtClean="0">
                <a:solidFill>
                  <a:schemeClr val="tx1"/>
                </a:solidFill>
              </a:rPr>
              <a:t>   تتحدث عن لوحة الصور باستخدام مفردات وجمل تؤدي لجمل النص .  </a:t>
            </a:r>
          </a:p>
          <a:p>
            <a:pPr>
              <a:buFont typeface="Arial" pitchFamily="34" charset="0"/>
              <a:buChar char="•"/>
            </a:pPr>
            <a:r>
              <a:rPr lang="ar-SA" sz="1600" b="1" dirty="0" smtClean="0">
                <a:solidFill>
                  <a:schemeClr val="tx1"/>
                </a:solidFill>
              </a:rPr>
              <a:t>   تسمي شخصيات الدرس .</a:t>
            </a:r>
          </a:p>
          <a:p>
            <a:pPr>
              <a:buFont typeface="Arial" pitchFamily="34" charset="0"/>
              <a:buChar char="•"/>
            </a:pPr>
            <a:r>
              <a:rPr lang="ar-SA" sz="1600" b="1" dirty="0" smtClean="0">
                <a:solidFill>
                  <a:schemeClr val="tx1"/>
                </a:solidFill>
              </a:rPr>
              <a:t>  تجيب عن الأسئلة   </a:t>
            </a:r>
            <a:r>
              <a:rPr lang="ar-SA" b="1" dirty="0" smtClean="0">
                <a:solidFill>
                  <a:schemeClr val="tx1"/>
                </a:solidFill>
              </a:rPr>
              <a:t>.  </a:t>
            </a:r>
          </a:p>
        </p:txBody>
      </p:sp>
      <p:sp>
        <p:nvSpPr>
          <p:cNvPr id="39" name="مستطيل مستدير الزوايا 38"/>
          <p:cNvSpPr/>
          <p:nvPr/>
        </p:nvSpPr>
        <p:spPr>
          <a:xfrm>
            <a:off x="500042" y="2928926"/>
            <a:ext cx="6072230" cy="714380"/>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الوسائل المقترحة :</a:t>
            </a:r>
          </a:p>
          <a:p>
            <a:r>
              <a:rPr lang="ar-SA" b="1" dirty="0" smtClean="0">
                <a:solidFill>
                  <a:schemeClr val="tx1"/>
                </a:solidFill>
              </a:rPr>
              <a:t>   شفافية تحوي صورة المكون .</a:t>
            </a:r>
          </a:p>
        </p:txBody>
      </p:sp>
      <p:sp>
        <p:nvSpPr>
          <p:cNvPr id="40" name="مستطيل مستدير الزوايا 39"/>
          <p:cNvSpPr/>
          <p:nvPr/>
        </p:nvSpPr>
        <p:spPr>
          <a:xfrm>
            <a:off x="500042" y="3786182"/>
            <a:ext cx="6072230" cy="4714908"/>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chemeClr val="tx1"/>
              </a:solidFill>
            </a:endParaRPr>
          </a:p>
          <a:p>
            <a:r>
              <a:rPr lang="ar-SA" b="1" dirty="0" smtClean="0">
                <a:solidFill>
                  <a:srgbClr val="FF0000"/>
                </a:solidFill>
              </a:rPr>
              <a:t>  إجراءات التنفيذ :</a:t>
            </a:r>
          </a:p>
          <a:p>
            <a:r>
              <a:rPr lang="ar-SA" b="1" dirty="0" smtClean="0">
                <a:solidFill>
                  <a:srgbClr val="FF0000"/>
                </a:solidFill>
              </a:rPr>
              <a:t> </a:t>
            </a:r>
            <a:r>
              <a:rPr lang="ar-SA" b="1" dirty="0" smtClean="0">
                <a:solidFill>
                  <a:schemeClr val="tx1"/>
                </a:solidFill>
              </a:rPr>
              <a:t> </a:t>
            </a:r>
            <a:r>
              <a:rPr lang="ar-SA" b="1" dirty="0" smtClean="0">
                <a:solidFill>
                  <a:srgbClr val="0070C0"/>
                </a:solidFill>
              </a:rPr>
              <a:t>التهيئة :</a:t>
            </a:r>
          </a:p>
          <a:p>
            <a:pPr>
              <a:buFont typeface="Arial" charset="0"/>
              <a:buChar char="•"/>
            </a:pPr>
            <a:r>
              <a:rPr lang="ar-SA" b="1" dirty="0" smtClean="0">
                <a:solidFill>
                  <a:schemeClr val="tx1"/>
                </a:solidFill>
              </a:rPr>
              <a:t> طرح أسئلة من مثل : </a:t>
            </a:r>
          </a:p>
          <a:p>
            <a:r>
              <a:rPr lang="ar-SA" b="1" dirty="0" smtClean="0">
                <a:solidFill>
                  <a:schemeClr val="tx1"/>
                </a:solidFill>
              </a:rPr>
              <a:t>س1 مع من تعيشين في المنزل ؟</a:t>
            </a:r>
          </a:p>
          <a:p>
            <a:r>
              <a:rPr lang="ar-SA" b="1" dirty="0" smtClean="0">
                <a:solidFill>
                  <a:schemeClr val="tx1"/>
                </a:solidFill>
              </a:rPr>
              <a:t>س2 ماذا نسمي الجماعة التي تعيش في منزل واحد ؟</a:t>
            </a:r>
          </a:p>
          <a:p>
            <a:r>
              <a:rPr lang="ar-SA" b="1" dirty="0" smtClean="0">
                <a:solidFill>
                  <a:schemeClr val="tx1"/>
                </a:solidFill>
              </a:rPr>
              <a:t>س3 هل تحبين أسرتك ؟</a:t>
            </a:r>
          </a:p>
          <a:p>
            <a:r>
              <a:rPr lang="ar-SA" b="1" dirty="0" smtClean="0">
                <a:solidFill>
                  <a:schemeClr val="tx1"/>
                </a:solidFill>
              </a:rPr>
              <a:t>س4 ما ترتيبك في الأسرة ؟</a:t>
            </a:r>
          </a:p>
          <a:p>
            <a:endParaRPr lang="ar-SA" b="1" dirty="0" smtClean="0">
              <a:solidFill>
                <a:schemeClr val="tx1"/>
              </a:solidFill>
            </a:endParaRPr>
          </a:p>
          <a:p>
            <a:r>
              <a:rPr lang="ar-SA" b="1" dirty="0" smtClean="0">
                <a:solidFill>
                  <a:srgbClr val="0070C0"/>
                </a:solidFill>
              </a:rPr>
              <a:t>المناقشة </a:t>
            </a:r>
          </a:p>
          <a:p>
            <a:r>
              <a:rPr lang="ar-SA" b="1" dirty="0" smtClean="0">
                <a:solidFill>
                  <a:schemeClr val="accent3">
                    <a:lumMod val="75000"/>
                  </a:schemeClr>
                </a:solidFill>
              </a:rPr>
              <a:t>   1- عرض الشفافية تحوي صور الدرس </a:t>
            </a:r>
          </a:p>
          <a:p>
            <a:r>
              <a:rPr lang="ar-SA" b="1" dirty="0" smtClean="0">
                <a:solidFill>
                  <a:schemeClr val="tx1"/>
                </a:solidFill>
              </a:rPr>
              <a:t>*  طرح الأسئلة التالية : </a:t>
            </a:r>
          </a:p>
          <a:p>
            <a:pPr>
              <a:buFont typeface="Arial" pitchFamily="34" charset="0"/>
              <a:buChar char="•"/>
            </a:pPr>
            <a:r>
              <a:rPr lang="ar-SA" b="1" dirty="0" smtClean="0">
                <a:solidFill>
                  <a:schemeClr val="tx1"/>
                </a:solidFill>
              </a:rPr>
              <a:t> ماذا تشاهدين في الصورة ؟</a:t>
            </a:r>
          </a:p>
          <a:p>
            <a:pPr>
              <a:buFont typeface="Arial" pitchFamily="34" charset="0"/>
              <a:buChar char="•"/>
            </a:pPr>
            <a:r>
              <a:rPr lang="ar-SA" b="1" dirty="0" smtClean="0">
                <a:solidFill>
                  <a:schemeClr val="tx1"/>
                </a:solidFill>
              </a:rPr>
              <a:t> ماذا يقول عمر عن نفسه ، عن أفراد أسرته ؟</a:t>
            </a:r>
          </a:p>
          <a:p>
            <a:r>
              <a:rPr lang="ar-SA" b="1" dirty="0" smtClean="0">
                <a:solidFill>
                  <a:schemeClr val="tx1"/>
                </a:solidFill>
              </a:rPr>
              <a:t> </a:t>
            </a:r>
          </a:p>
          <a:p>
            <a:r>
              <a:rPr lang="ar-SA" b="1" dirty="0" smtClean="0">
                <a:solidFill>
                  <a:schemeClr val="tx1"/>
                </a:solidFill>
              </a:rPr>
              <a:t>       </a:t>
            </a:r>
          </a:p>
        </p:txBody>
      </p:sp>
      <p:sp>
        <p:nvSpPr>
          <p:cNvPr id="19" name="مستطيل 18"/>
          <p:cNvSpPr/>
          <p:nvPr/>
        </p:nvSpPr>
        <p:spPr>
          <a:xfrm>
            <a:off x="5929330" y="214282"/>
            <a:ext cx="58060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مستطيل مستدير الزوايا 7"/>
          <p:cNvSpPr/>
          <p:nvPr/>
        </p:nvSpPr>
        <p:spPr>
          <a:xfrm>
            <a:off x="285728" y="8215338"/>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 1</a:t>
            </a:r>
          </a:p>
          <a:p>
            <a:pPr algn="ctr"/>
            <a:r>
              <a:rPr lang="ar-SA" sz="1400" b="1" dirty="0" smtClean="0">
                <a:solidFill>
                  <a:schemeClr val="tx1"/>
                </a:solidFill>
              </a:rPr>
              <a:t>مكون </a:t>
            </a:r>
            <a:r>
              <a:rPr lang="ar-SA" b="1" dirty="0" smtClean="0">
                <a:solidFill>
                  <a:schemeClr val="tx1"/>
                </a:solidFill>
              </a:rPr>
              <a:t>1 /1</a:t>
            </a:r>
            <a:endParaRPr lang="ar-SA" b="1" dirty="0">
              <a:solidFill>
                <a:schemeClr val="tx1"/>
              </a:solidFill>
            </a:endParaRPr>
          </a:p>
        </p:txBody>
      </p:sp>
      <p:pic>
        <p:nvPicPr>
          <p:cNvPr id="7170" name="Picture 2"/>
          <p:cNvPicPr>
            <a:picLocks noChangeAspect="1" noChangeArrowheads="1"/>
          </p:cNvPicPr>
          <p:nvPr/>
        </p:nvPicPr>
        <p:blipFill>
          <a:blip r:embed="rId2"/>
          <a:srcRect/>
          <a:stretch>
            <a:fillRect/>
          </a:stretch>
        </p:blipFill>
        <p:spPr bwMode="auto">
          <a:xfrm>
            <a:off x="714356" y="5685320"/>
            <a:ext cx="1857388" cy="2315704"/>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مستطيل مستدير الزوايا 35"/>
          <p:cNvSpPr/>
          <p:nvPr/>
        </p:nvSpPr>
        <p:spPr>
          <a:xfrm>
            <a:off x="1071546" y="357158"/>
            <a:ext cx="4500594" cy="571504"/>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المكون :  </a:t>
            </a:r>
          </a:p>
          <a:p>
            <a:r>
              <a:rPr lang="ar-SA" b="1" dirty="0" smtClean="0">
                <a:solidFill>
                  <a:srgbClr val="FF0000"/>
                </a:solidFill>
              </a:rPr>
              <a:t>    2ــ  </a:t>
            </a:r>
            <a:r>
              <a:rPr lang="ar-SA" b="1" dirty="0" smtClean="0">
                <a:solidFill>
                  <a:schemeClr val="tx1"/>
                </a:solidFill>
              </a:rPr>
              <a:t>ألاحظ وأقرأ الكلمات     </a:t>
            </a:r>
            <a:r>
              <a:rPr lang="ar-SA" b="1" dirty="0" smtClean="0">
                <a:solidFill>
                  <a:srgbClr val="FF0000"/>
                </a:solidFill>
              </a:rPr>
              <a:t> 3ــ</a:t>
            </a:r>
            <a:r>
              <a:rPr lang="ar-SA" b="1" dirty="0" smtClean="0">
                <a:solidFill>
                  <a:schemeClr val="tx1"/>
                </a:solidFill>
              </a:rPr>
              <a:t> ألاحظ وأقرأ الجمل   </a:t>
            </a:r>
          </a:p>
        </p:txBody>
      </p:sp>
      <p:sp>
        <p:nvSpPr>
          <p:cNvPr id="37" name="مستطيل مستدير الزوايا 36"/>
          <p:cNvSpPr/>
          <p:nvPr/>
        </p:nvSpPr>
        <p:spPr>
          <a:xfrm>
            <a:off x="500042" y="1071538"/>
            <a:ext cx="6072230" cy="1785950"/>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الأهداف :</a:t>
            </a:r>
          </a:p>
          <a:p>
            <a:r>
              <a:rPr lang="ar-SA" sz="1600" b="1" dirty="0" smtClean="0">
                <a:solidFill>
                  <a:schemeClr val="tx1"/>
                </a:solidFill>
              </a:rPr>
              <a:t>      من خلال هذا المكون يتوقع من التلميذة  تحقيق الأهداف التالية :</a:t>
            </a:r>
          </a:p>
          <a:p>
            <a:pPr>
              <a:buFont typeface="Arial" pitchFamily="34" charset="0"/>
              <a:buChar char="•"/>
            </a:pPr>
            <a:r>
              <a:rPr lang="ar-SA" sz="1600" b="1" dirty="0" smtClean="0">
                <a:solidFill>
                  <a:schemeClr val="tx1"/>
                </a:solidFill>
              </a:rPr>
              <a:t>   تقرأ كلمات الدرس المحتوية على الحرف ( </a:t>
            </a:r>
            <a:r>
              <a:rPr lang="ar-SA" sz="1600" b="1" dirty="0" err="1" smtClean="0">
                <a:solidFill>
                  <a:schemeClr val="tx1"/>
                </a:solidFill>
              </a:rPr>
              <a:t>م</a:t>
            </a:r>
            <a:r>
              <a:rPr lang="ar-SA" sz="1600" b="1" dirty="0" smtClean="0">
                <a:solidFill>
                  <a:schemeClr val="tx1"/>
                </a:solidFill>
              </a:rPr>
              <a:t> ) قراءة بصرية من خلال الصور المعروضة   .</a:t>
            </a:r>
          </a:p>
          <a:p>
            <a:pPr>
              <a:buFont typeface="Arial" pitchFamily="34" charset="0"/>
              <a:buChar char="•"/>
            </a:pPr>
            <a:r>
              <a:rPr lang="ar-SA" sz="1600" b="1" dirty="0" smtClean="0">
                <a:solidFill>
                  <a:schemeClr val="tx1"/>
                </a:solidFill>
              </a:rPr>
              <a:t>  تقرأ جمل الدرس مقترنة بالصور قراءة بصرية مرتبة حسب ترتيب النص .</a:t>
            </a:r>
          </a:p>
          <a:p>
            <a:pPr>
              <a:buFont typeface="Arial" pitchFamily="34" charset="0"/>
              <a:buChar char="•"/>
            </a:pPr>
            <a:r>
              <a:rPr lang="ar-SA" sz="1600" b="1" dirty="0" smtClean="0">
                <a:solidFill>
                  <a:schemeClr val="tx1"/>
                </a:solidFill>
              </a:rPr>
              <a:t> تقرأ جمل الدرس مقترنة بالصور قراءة بصرية من غير ترتيب .</a:t>
            </a:r>
          </a:p>
        </p:txBody>
      </p:sp>
      <p:sp>
        <p:nvSpPr>
          <p:cNvPr id="39" name="مستطيل مستدير الزوايا 38"/>
          <p:cNvSpPr/>
          <p:nvPr/>
        </p:nvSpPr>
        <p:spPr>
          <a:xfrm>
            <a:off x="500042" y="2928926"/>
            <a:ext cx="6072230" cy="714380"/>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الوسائل المقترحة :</a:t>
            </a:r>
          </a:p>
          <a:p>
            <a:r>
              <a:rPr lang="ar-SA" b="1" dirty="0" smtClean="0">
                <a:solidFill>
                  <a:schemeClr val="tx1"/>
                </a:solidFill>
              </a:rPr>
              <a:t>   بطاقات للصور التي في الكتاب ، شفافية تحوي صورة المكون 2 ، 3.</a:t>
            </a:r>
          </a:p>
        </p:txBody>
      </p:sp>
      <p:sp>
        <p:nvSpPr>
          <p:cNvPr id="40" name="مستطيل مستدير الزوايا 39"/>
          <p:cNvSpPr/>
          <p:nvPr/>
        </p:nvSpPr>
        <p:spPr>
          <a:xfrm>
            <a:off x="500042" y="3714744"/>
            <a:ext cx="6072230" cy="4857784"/>
          </a:xfrm>
          <a:prstGeom prst="roundRect">
            <a:avLst>
              <a:gd name="adj" fmla="val 12525"/>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chemeClr val="tx1"/>
              </a:solidFill>
            </a:endParaRPr>
          </a:p>
          <a:p>
            <a:endParaRPr lang="ar-SA" b="1" dirty="0" smtClean="0">
              <a:solidFill>
                <a:srgbClr val="FF0000"/>
              </a:solidFill>
            </a:endParaRPr>
          </a:p>
          <a:p>
            <a:endParaRPr lang="ar-SA" b="1" dirty="0" smtClean="0">
              <a:solidFill>
                <a:srgbClr val="FF0000"/>
              </a:solidFill>
            </a:endParaRPr>
          </a:p>
          <a:p>
            <a:endParaRPr lang="ar-SA" b="1" dirty="0" smtClean="0">
              <a:solidFill>
                <a:srgbClr val="FF0000"/>
              </a:solidFill>
            </a:endParaRPr>
          </a:p>
          <a:p>
            <a:endParaRPr lang="ar-SA" b="1" dirty="0" smtClean="0">
              <a:solidFill>
                <a:srgbClr val="FF0000"/>
              </a:solidFill>
            </a:endParaRPr>
          </a:p>
          <a:p>
            <a:r>
              <a:rPr lang="ar-SA" b="1" dirty="0" smtClean="0">
                <a:solidFill>
                  <a:srgbClr val="FF0000"/>
                </a:solidFill>
              </a:rPr>
              <a:t>   إجراءات التنفيذ :</a:t>
            </a:r>
            <a:endParaRPr lang="ar-SA" b="1" dirty="0" smtClean="0">
              <a:solidFill>
                <a:schemeClr val="accent3">
                  <a:lumMod val="75000"/>
                </a:schemeClr>
              </a:solidFill>
            </a:endParaRPr>
          </a:p>
          <a:p>
            <a:r>
              <a:rPr lang="ar-SA" b="1" dirty="0" smtClean="0">
                <a:solidFill>
                  <a:schemeClr val="accent3">
                    <a:lumMod val="75000"/>
                  </a:schemeClr>
                </a:solidFill>
              </a:rPr>
              <a:t>إجراءات تنفيذ المكون الثاني :</a:t>
            </a:r>
            <a:endParaRPr lang="ar-SA" b="1" dirty="0" smtClean="0">
              <a:solidFill>
                <a:srgbClr val="0070C0"/>
              </a:solidFill>
            </a:endParaRPr>
          </a:p>
          <a:p>
            <a:pPr>
              <a:buFont typeface="Arial" charset="0"/>
              <a:buChar char="•"/>
            </a:pPr>
            <a:r>
              <a:rPr lang="ar-SA" b="1" dirty="0" smtClean="0">
                <a:solidFill>
                  <a:schemeClr val="tx1"/>
                </a:solidFill>
              </a:rPr>
              <a:t> عرض صور ( مشعل ، أسماء ، أحلام ، عمر ، مهند ) </a:t>
            </a:r>
          </a:p>
          <a:p>
            <a:pPr>
              <a:buFont typeface="Arial" charset="0"/>
              <a:buChar char="•"/>
            </a:pPr>
            <a:r>
              <a:rPr lang="ar-SA" b="1" dirty="0" smtClean="0">
                <a:solidFill>
                  <a:schemeClr val="tx1"/>
                </a:solidFill>
              </a:rPr>
              <a:t> طرح أسئلة من مثل :</a:t>
            </a:r>
          </a:p>
          <a:p>
            <a:r>
              <a:rPr lang="ar-SA" b="1" dirty="0" smtClean="0">
                <a:solidFill>
                  <a:schemeClr val="tx1"/>
                </a:solidFill>
              </a:rPr>
              <a:t>س ما اسم صاحب هذه الصورة   ؟</a:t>
            </a:r>
          </a:p>
          <a:p>
            <a:r>
              <a:rPr lang="ar-SA" b="1" dirty="0" smtClean="0">
                <a:solidFill>
                  <a:schemeClr val="tx1"/>
                </a:solidFill>
              </a:rPr>
              <a:t>عرض الصورة ويشار للكلمة التي تحت الصورة حتى تألف التلميذة الشكل العام للكلمة .</a:t>
            </a: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 تمكين الجميع من قراءة الكلمات قراءة بصرية مع تقديم المساعدة لمن</a:t>
            </a:r>
          </a:p>
          <a:p>
            <a:r>
              <a:rPr lang="ar-SA" b="1" dirty="0" smtClean="0">
                <a:solidFill>
                  <a:schemeClr val="tx1"/>
                </a:solidFill>
              </a:rPr>
              <a:t>    تحتاج  لها ، والتأكيد على حرف الصاد .  </a:t>
            </a: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 </a:t>
            </a:r>
          </a:p>
          <a:p>
            <a:pPr>
              <a:buFont typeface="Arial" charset="0"/>
              <a:buChar char="•"/>
            </a:pPr>
            <a:endParaRPr lang="ar-SA" b="1" dirty="0" smtClean="0">
              <a:solidFill>
                <a:schemeClr val="tx1"/>
              </a:solidFill>
            </a:endParaRPr>
          </a:p>
          <a:p>
            <a:r>
              <a:rPr lang="ar-SA" b="1" dirty="0" smtClean="0">
                <a:solidFill>
                  <a:schemeClr val="tx1"/>
                </a:solidFill>
              </a:rPr>
              <a:t>       </a:t>
            </a:r>
          </a:p>
        </p:txBody>
      </p:sp>
      <p:sp>
        <p:nvSpPr>
          <p:cNvPr id="19" name="مستطيل 18"/>
          <p:cNvSpPr/>
          <p:nvPr/>
        </p:nvSpPr>
        <p:spPr>
          <a:xfrm>
            <a:off x="5500702" y="214282"/>
            <a:ext cx="77938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3</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مستطيل 7"/>
          <p:cNvSpPr/>
          <p:nvPr/>
        </p:nvSpPr>
        <p:spPr>
          <a:xfrm>
            <a:off x="6078643" y="214282"/>
            <a:ext cx="77938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2</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مستطيل 8"/>
          <p:cNvSpPr/>
          <p:nvPr/>
        </p:nvSpPr>
        <p:spPr>
          <a:xfrm>
            <a:off x="5786454" y="214282"/>
            <a:ext cx="79380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2" name="مستطيل مستدير الزوايا 11"/>
          <p:cNvSpPr/>
          <p:nvPr/>
        </p:nvSpPr>
        <p:spPr>
          <a:xfrm>
            <a:off x="285728" y="8286776"/>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 1</a:t>
            </a:r>
          </a:p>
          <a:p>
            <a:pPr algn="ctr"/>
            <a:r>
              <a:rPr lang="ar-SA" sz="1400" b="1" dirty="0" smtClean="0">
                <a:solidFill>
                  <a:schemeClr val="tx1"/>
                </a:solidFill>
              </a:rPr>
              <a:t>مكون </a:t>
            </a:r>
            <a:r>
              <a:rPr lang="ar-SA" b="1" dirty="0" smtClean="0">
                <a:solidFill>
                  <a:schemeClr val="tx1"/>
                </a:solidFill>
              </a:rPr>
              <a:t>2, 3 /1</a:t>
            </a:r>
            <a:endParaRPr lang="ar-SA" b="1" dirty="0">
              <a:solidFill>
                <a:schemeClr val="tx1"/>
              </a:solidFill>
            </a:endParaRPr>
          </a:p>
        </p:txBody>
      </p:sp>
      <p:pic>
        <p:nvPicPr>
          <p:cNvPr id="8194" name="Picture 2"/>
          <p:cNvPicPr>
            <a:picLocks noChangeAspect="1" noChangeArrowheads="1"/>
          </p:cNvPicPr>
          <p:nvPr/>
        </p:nvPicPr>
        <p:blipFill>
          <a:blip r:embed="rId2"/>
          <a:srcRect/>
          <a:stretch>
            <a:fillRect/>
          </a:stretch>
        </p:blipFill>
        <p:spPr bwMode="auto">
          <a:xfrm>
            <a:off x="3071810" y="6000760"/>
            <a:ext cx="1004658" cy="1500198"/>
          </a:xfrm>
          <a:prstGeom prst="rect">
            <a:avLst/>
          </a:prstGeom>
          <a:noFill/>
          <a:ln w="9525">
            <a:noFill/>
            <a:miter lim="800000"/>
            <a:headEnd/>
            <a:tailEnd/>
          </a:ln>
          <a:effectLst/>
        </p:spPr>
      </p:pic>
      <p:pic>
        <p:nvPicPr>
          <p:cNvPr id="8195" name="Picture 3"/>
          <p:cNvPicPr>
            <a:picLocks noChangeAspect="1" noChangeArrowheads="1"/>
          </p:cNvPicPr>
          <p:nvPr/>
        </p:nvPicPr>
        <p:blipFill>
          <a:blip r:embed="rId3"/>
          <a:srcRect/>
          <a:stretch>
            <a:fillRect/>
          </a:stretch>
        </p:blipFill>
        <p:spPr bwMode="auto">
          <a:xfrm>
            <a:off x="5443557" y="6083054"/>
            <a:ext cx="985839" cy="1417904"/>
          </a:xfrm>
          <a:prstGeom prst="rect">
            <a:avLst/>
          </a:prstGeom>
          <a:noFill/>
          <a:ln w="9525">
            <a:noFill/>
            <a:miter lim="800000"/>
            <a:headEnd/>
            <a:tailEnd/>
          </a:ln>
          <a:effectLst/>
        </p:spPr>
      </p:pic>
      <p:pic>
        <p:nvPicPr>
          <p:cNvPr id="8196" name="Picture 4"/>
          <p:cNvPicPr>
            <a:picLocks noChangeAspect="1" noChangeArrowheads="1"/>
          </p:cNvPicPr>
          <p:nvPr/>
        </p:nvPicPr>
        <p:blipFill>
          <a:blip r:embed="rId4"/>
          <a:srcRect/>
          <a:stretch>
            <a:fillRect/>
          </a:stretch>
        </p:blipFill>
        <p:spPr bwMode="auto">
          <a:xfrm>
            <a:off x="4214818" y="6000760"/>
            <a:ext cx="1115920" cy="1479535"/>
          </a:xfrm>
          <a:prstGeom prst="rect">
            <a:avLst/>
          </a:prstGeom>
          <a:noFill/>
          <a:ln w="9525">
            <a:noFill/>
            <a:miter lim="800000"/>
            <a:headEnd/>
            <a:tailEnd/>
          </a:ln>
          <a:effectLst/>
        </p:spPr>
      </p:pic>
      <p:pic>
        <p:nvPicPr>
          <p:cNvPr id="8197" name="Picture 5"/>
          <p:cNvPicPr>
            <a:picLocks noChangeAspect="1" noChangeArrowheads="1"/>
          </p:cNvPicPr>
          <p:nvPr/>
        </p:nvPicPr>
        <p:blipFill>
          <a:blip r:embed="rId5"/>
          <a:srcRect/>
          <a:stretch>
            <a:fillRect/>
          </a:stretch>
        </p:blipFill>
        <p:spPr bwMode="auto">
          <a:xfrm>
            <a:off x="1928802" y="6000761"/>
            <a:ext cx="935270" cy="1500198"/>
          </a:xfrm>
          <a:prstGeom prst="rect">
            <a:avLst/>
          </a:prstGeom>
          <a:noFill/>
          <a:ln w="9525">
            <a:noFill/>
            <a:miter lim="800000"/>
            <a:headEnd/>
            <a:tailEnd/>
          </a:ln>
          <a:effectLst/>
        </p:spPr>
      </p:pic>
      <p:pic>
        <p:nvPicPr>
          <p:cNvPr id="8198" name="Picture 6"/>
          <p:cNvPicPr>
            <a:picLocks noChangeAspect="1" noChangeArrowheads="1"/>
          </p:cNvPicPr>
          <p:nvPr/>
        </p:nvPicPr>
        <p:blipFill>
          <a:blip r:embed="rId6"/>
          <a:srcRect/>
          <a:stretch>
            <a:fillRect/>
          </a:stretch>
        </p:blipFill>
        <p:spPr bwMode="auto">
          <a:xfrm>
            <a:off x="785794" y="6000760"/>
            <a:ext cx="1000132" cy="1513715"/>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مستطيل مستدير الزوايا 39"/>
          <p:cNvSpPr/>
          <p:nvPr/>
        </p:nvSpPr>
        <p:spPr>
          <a:xfrm>
            <a:off x="500042" y="214282"/>
            <a:ext cx="6072230" cy="8429684"/>
          </a:xfrm>
          <a:prstGeom prst="roundRect">
            <a:avLst>
              <a:gd name="adj" fmla="val 6382"/>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chemeClr val="accent3">
                    <a:lumMod val="75000"/>
                  </a:schemeClr>
                </a:solidFill>
              </a:rPr>
              <a:t>إجراءات تنفيذ المكون الثالث:</a:t>
            </a:r>
            <a:endParaRPr lang="ar-SA" b="1" dirty="0" smtClean="0">
              <a:solidFill>
                <a:srgbClr val="0070C0"/>
              </a:solidFill>
            </a:endParaRPr>
          </a:p>
          <a:p>
            <a:pPr>
              <a:buFont typeface="Arial" charset="0"/>
              <a:buChar char="•"/>
            </a:pPr>
            <a:r>
              <a:rPr lang="ar-SA" b="1" dirty="0" smtClean="0">
                <a:solidFill>
                  <a:schemeClr val="tx1"/>
                </a:solidFill>
              </a:rPr>
              <a:t> عرض شفافية الكون مع إخفاء الجمل : </a:t>
            </a:r>
          </a:p>
          <a:p>
            <a:pPr>
              <a:buFont typeface="Arial" charset="0"/>
              <a:buChar char="•"/>
            </a:pPr>
            <a:r>
              <a:rPr lang="ar-SA" b="1" dirty="0" smtClean="0">
                <a:solidFill>
                  <a:schemeClr val="tx1"/>
                </a:solidFill>
              </a:rPr>
              <a:t> طرح أسئلة من مثل :</a:t>
            </a:r>
          </a:p>
          <a:p>
            <a:endParaRPr lang="ar-SA" b="1" dirty="0" smtClean="0">
              <a:solidFill>
                <a:schemeClr val="tx1"/>
              </a:solidFill>
            </a:endParaRPr>
          </a:p>
          <a:p>
            <a:r>
              <a:rPr lang="ar-SA" b="1" dirty="0" smtClean="0">
                <a:solidFill>
                  <a:schemeClr val="tx1"/>
                </a:solidFill>
              </a:rPr>
              <a:t>س1  من تشاهدين في الصورة  ؟</a:t>
            </a:r>
            <a:endParaRPr lang="en-US" b="1" dirty="0" smtClean="0">
              <a:solidFill>
                <a:schemeClr val="tx1"/>
              </a:solidFill>
            </a:endParaRPr>
          </a:p>
          <a:p>
            <a:r>
              <a:rPr lang="ar-SA" b="1" dirty="0" smtClean="0">
                <a:solidFill>
                  <a:schemeClr val="tx1"/>
                </a:solidFill>
              </a:rPr>
              <a:t>س2  ماذا يقول عن والده ؟</a:t>
            </a:r>
          </a:p>
          <a:p>
            <a:r>
              <a:rPr lang="ar-SA" b="1" dirty="0" smtClean="0">
                <a:solidFill>
                  <a:schemeClr val="tx1"/>
                </a:solidFill>
              </a:rPr>
              <a:t>س3 ماذا يقول عن والدته ؟</a:t>
            </a:r>
          </a:p>
          <a:p>
            <a:r>
              <a:rPr lang="ar-SA" b="1" dirty="0" smtClean="0">
                <a:solidFill>
                  <a:schemeClr val="tx1"/>
                </a:solidFill>
              </a:rPr>
              <a:t>س4  ماذا يقول عن أخته  ؟</a:t>
            </a:r>
          </a:p>
          <a:p>
            <a:r>
              <a:rPr lang="ar-SA" b="1" dirty="0" smtClean="0">
                <a:solidFill>
                  <a:schemeClr val="tx1"/>
                </a:solidFill>
              </a:rPr>
              <a:t>س5  ماذا يقول عن أخوه ؟</a:t>
            </a: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pPr>
              <a:buFont typeface="Arial" pitchFamily="34" charset="0"/>
              <a:buChar char="•"/>
            </a:pPr>
            <a:r>
              <a:rPr lang="ar-SA" b="1" dirty="0" smtClean="0">
                <a:solidFill>
                  <a:schemeClr val="tx1"/>
                </a:solidFill>
              </a:rPr>
              <a:t> قراءة جمل الدرس قراءة مكثفة من قبل المعلمة من خلال الشفافية والبطاقات  . </a:t>
            </a:r>
          </a:p>
          <a:p>
            <a:pPr>
              <a:buFont typeface="Arial" pitchFamily="34" charset="0"/>
              <a:buChar char="•"/>
            </a:pPr>
            <a:r>
              <a:rPr lang="ar-SA" b="1" dirty="0" smtClean="0">
                <a:solidFill>
                  <a:schemeClr val="tx1"/>
                </a:solidFill>
              </a:rPr>
              <a:t> توزيع البطاقات على التلميذات , ثم أطلب منهن تكوين الجمل في اللوحة الجيبية بالمطابقة مع الصورة .</a:t>
            </a:r>
          </a:p>
          <a:p>
            <a:pPr>
              <a:buFont typeface="Arial" pitchFamily="34" charset="0"/>
              <a:buChar char="•"/>
            </a:pPr>
            <a:r>
              <a:rPr lang="ar-SA" b="1" dirty="0" smtClean="0">
                <a:solidFill>
                  <a:schemeClr val="tx1"/>
                </a:solidFill>
              </a:rPr>
              <a:t> قراءة الجمل من قبل التلميذات . </a:t>
            </a:r>
          </a:p>
          <a:p>
            <a:endParaRPr lang="ar-SA" b="1" dirty="0" smtClean="0">
              <a:solidFill>
                <a:schemeClr val="tx1"/>
              </a:solidFill>
            </a:endParaRPr>
          </a:p>
          <a:p>
            <a:r>
              <a:rPr lang="ar-SA" b="1" dirty="0" smtClean="0">
                <a:solidFill>
                  <a:schemeClr val="tx1"/>
                </a:solidFill>
              </a:rPr>
              <a:t>  </a:t>
            </a: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 </a:t>
            </a:r>
          </a:p>
          <a:p>
            <a:pPr>
              <a:buFont typeface="Arial" charset="0"/>
              <a:buChar char="•"/>
            </a:pPr>
            <a:endParaRPr lang="ar-SA" b="1" dirty="0" smtClean="0">
              <a:solidFill>
                <a:schemeClr val="tx1"/>
              </a:solidFill>
            </a:endParaRPr>
          </a:p>
          <a:p>
            <a:r>
              <a:rPr lang="ar-SA" b="1" dirty="0" smtClean="0">
                <a:solidFill>
                  <a:schemeClr val="tx1"/>
                </a:solidFill>
              </a:rPr>
              <a:t>       </a:t>
            </a:r>
          </a:p>
        </p:txBody>
      </p:sp>
      <p:sp>
        <p:nvSpPr>
          <p:cNvPr id="7" name="مستطيل مستدير الزوايا 6"/>
          <p:cNvSpPr/>
          <p:nvPr/>
        </p:nvSpPr>
        <p:spPr>
          <a:xfrm>
            <a:off x="285728" y="8286776"/>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 1</a:t>
            </a:r>
          </a:p>
          <a:p>
            <a:pPr algn="ctr"/>
            <a:r>
              <a:rPr lang="ar-SA" sz="1400" b="1" dirty="0" smtClean="0">
                <a:solidFill>
                  <a:schemeClr val="tx1"/>
                </a:solidFill>
              </a:rPr>
              <a:t>مكون </a:t>
            </a:r>
            <a:r>
              <a:rPr lang="ar-SA" b="1" dirty="0" smtClean="0">
                <a:solidFill>
                  <a:schemeClr val="tx1"/>
                </a:solidFill>
              </a:rPr>
              <a:t>2, 3 /2</a:t>
            </a:r>
            <a:endParaRPr lang="ar-SA" b="1" dirty="0">
              <a:solidFill>
                <a:schemeClr val="tx1"/>
              </a:solidFill>
            </a:endParaRPr>
          </a:p>
        </p:txBody>
      </p:sp>
      <p:pic>
        <p:nvPicPr>
          <p:cNvPr id="9218" name="Picture 2"/>
          <p:cNvPicPr>
            <a:picLocks noChangeAspect="1" noChangeArrowheads="1"/>
          </p:cNvPicPr>
          <p:nvPr/>
        </p:nvPicPr>
        <p:blipFill>
          <a:blip r:embed="rId2"/>
          <a:srcRect/>
          <a:stretch>
            <a:fillRect/>
          </a:stretch>
        </p:blipFill>
        <p:spPr bwMode="auto">
          <a:xfrm>
            <a:off x="785794" y="1857356"/>
            <a:ext cx="2928958" cy="2759327"/>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مستطيل مستدير الزوايا 35"/>
          <p:cNvSpPr/>
          <p:nvPr/>
        </p:nvSpPr>
        <p:spPr>
          <a:xfrm>
            <a:off x="571480" y="214282"/>
            <a:ext cx="4857784" cy="714380"/>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400" b="1" dirty="0" smtClean="0">
                <a:solidFill>
                  <a:srgbClr val="FF0000"/>
                </a:solidFill>
              </a:rPr>
              <a:t>المكون :  </a:t>
            </a:r>
          </a:p>
          <a:p>
            <a:r>
              <a:rPr lang="ar-SA" sz="1400" b="1" dirty="0" smtClean="0">
                <a:solidFill>
                  <a:srgbClr val="FF0000"/>
                </a:solidFill>
              </a:rPr>
              <a:t>    4ــ  </a:t>
            </a:r>
            <a:r>
              <a:rPr lang="ar-SA" sz="1400" b="1" dirty="0" smtClean="0">
                <a:solidFill>
                  <a:schemeClr val="tx1"/>
                </a:solidFill>
              </a:rPr>
              <a:t>أقرأ                                </a:t>
            </a:r>
            <a:r>
              <a:rPr lang="ar-SA" sz="1400" b="1" dirty="0" smtClean="0">
                <a:solidFill>
                  <a:srgbClr val="FF0000"/>
                </a:solidFill>
              </a:rPr>
              <a:t>5ــ</a:t>
            </a:r>
            <a:r>
              <a:rPr lang="ar-SA" sz="1400" b="1" dirty="0" smtClean="0">
                <a:solidFill>
                  <a:schemeClr val="tx1"/>
                </a:solidFill>
              </a:rPr>
              <a:t> أقرأ وأجرد       </a:t>
            </a:r>
          </a:p>
        </p:txBody>
      </p:sp>
      <p:sp>
        <p:nvSpPr>
          <p:cNvPr id="37" name="مستطيل مستدير الزوايا 36"/>
          <p:cNvSpPr/>
          <p:nvPr/>
        </p:nvSpPr>
        <p:spPr>
          <a:xfrm>
            <a:off x="500042" y="1071538"/>
            <a:ext cx="6072230" cy="1785950"/>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الأهداف :</a:t>
            </a:r>
          </a:p>
          <a:p>
            <a:r>
              <a:rPr lang="ar-SA" sz="1600" b="1" dirty="0" smtClean="0">
                <a:solidFill>
                  <a:schemeClr val="tx1"/>
                </a:solidFill>
              </a:rPr>
              <a:t>      من خلال هذا المكون يتوقع من التلميذة  تحقيق الأهداف التالية :</a:t>
            </a:r>
          </a:p>
          <a:p>
            <a:pPr>
              <a:buFont typeface="Arial" pitchFamily="34" charset="0"/>
              <a:buChar char="•"/>
            </a:pPr>
            <a:r>
              <a:rPr lang="ar-SA" sz="1600" b="1" dirty="0" smtClean="0">
                <a:solidFill>
                  <a:schemeClr val="tx1"/>
                </a:solidFill>
              </a:rPr>
              <a:t>  تقرأ كلمات الدرس المحتوية على الحرف ( </a:t>
            </a:r>
            <a:r>
              <a:rPr lang="ar-SA" sz="1600" b="1" dirty="0" err="1" smtClean="0">
                <a:solidFill>
                  <a:schemeClr val="tx1"/>
                </a:solidFill>
              </a:rPr>
              <a:t>م</a:t>
            </a:r>
            <a:r>
              <a:rPr lang="ar-SA" sz="1600" b="1" dirty="0" smtClean="0">
                <a:solidFill>
                  <a:schemeClr val="tx1"/>
                </a:solidFill>
              </a:rPr>
              <a:t> ) قراءة بصرية .</a:t>
            </a:r>
          </a:p>
          <a:p>
            <a:pPr>
              <a:buFont typeface="Arial" pitchFamily="34" charset="0"/>
              <a:buChar char="•"/>
            </a:pPr>
            <a:r>
              <a:rPr lang="ar-SA" sz="1600" b="1" dirty="0" smtClean="0">
                <a:solidFill>
                  <a:schemeClr val="tx1"/>
                </a:solidFill>
              </a:rPr>
              <a:t>  تقرأ الكلمات التي تحوي الحرف ( </a:t>
            </a:r>
            <a:r>
              <a:rPr lang="ar-SA" sz="1600" b="1" dirty="0" err="1" smtClean="0">
                <a:solidFill>
                  <a:schemeClr val="tx1"/>
                </a:solidFill>
              </a:rPr>
              <a:t>م</a:t>
            </a:r>
            <a:r>
              <a:rPr lang="ar-SA" sz="1600" b="1" dirty="0" smtClean="0">
                <a:solidFill>
                  <a:schemeClr val="tx1"/>
                </a:solidFill>
              </a:rPr>
              <a:t> ) بأوضاعه .</a:t>
            </a:r>
          </a:p>
          <a:p>
            <a:pPr>
              <a:buFont typeface="Arial" pitchFamily="34" charset="0"/>
              <a:buChar char="•"/>
            </a:pPr>
            <a:r>
              <a:rPr lang="ar-SA" sz="1600" b="1" dirty="0" smtClean="0">
                <a:solidFill>
                  <a:schemeClr val="tx1"/>
                </a:solidFill>
              </a:rPr>
              <a:t> تنطق الحرف ( </a:t>
            </a:r>
            <a:r>
              <a:rPr lang="ar-SA" sz="1600" b="1" dirty="0" err="1" smtClean="0">
                <a:solidFill>
                  <a:schemeClr val="tx1"/>
                </a:solidFill>
              </a:rPr>
              <a:t>م</a:t>
            </a:r>
            <a:r>
              <a:rPr lang="ar-SA" sz="1600" b="1" dirty="0" smtClean="0">
                <a:solidFill>
                  <a:schemeClr val="tx1"/>
                </a:solidFill>
              </a:rPr>
              <a:t> ) بحركاته القصيرة .</a:t>
            </a:r>
          </a:p>
          <a:p>
            <a:pPr>
              <a:buFont typeface="Arial" pitchFamily="34" charset="0"/>
              <a:buChar char="•"/>
            </a:pPr>
            <a:r>
              <a:rPr lang="ar-SA" sz="1600" b="1" dirty="0" smtClean="0">
                <a:solidFill>
                  <a:schemeClr val="tx1"/>
                </a:solidFill>
              </a:rPr>
              <a:t> تتعرف الحركات القصيرة وتسميها .</a:t>
            </a:r>
          </a:p>
        </p:txBody>
      </p:sp>
      <p:sp>
        <p:nvSpPr>
          <p:cNvPr id="39" name="مستطيل مستدير الزوايا 38"/>
          <p:cNvSpPr/>
          <p:nvPr/>
        </p:nvSpPr>
        <p:spPr>
          <a:xfrm>
            <a:off x="571480" y="2928926"/>
            <a:ext cx="5929354" cy="1000132"/>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الوسائل المقترحة :</a:t>
            </a:r>
          </a:p>
          <a:p>
            <a:r>
              <a:rPr lang="ar-SA" b="1" dirty="0" smtClean="0">
                <a:solidFill>
                  <a:schemeClr val="tx1"/>
                </a:solidFill>
              </a:rPr>
              <a:t>   بطاقات لكلمات المكون 4 ،  شفافيات تحوي صورة المكون</a:t>
            </a:r>
          </a:p>
          <a:p>
            <a:r>
              <a:rPr lang="ar-SA" b="1" dirty="0" smtClean="0">
                <a:solidFill>
                  <a:schemeClr val="tx1"/>
                </a:solidFill>
              </a:rPr>
              <a:t>   بطاقات لكلمات المكون 5 ،  بيت الحركات ، بيت المد </a:t>
            </a:r>
          </a:p>
        </p:txBody>
      </p:sp>
      <p:sp>
        <p:nvSpPr>
          <p:cNvPr id="40" name="مستطيل مستدير الزوايا 39"/>
          <p:cNvSpPr/>
          <p:nvPr/>
        </p:nvSpPr>
        <p:spPr>
          <a:xfrm>
            <a:off x="357166" y="4000496"/>
            <a:ext cx="6215106" cy="4714908"/>
          </a:xfrm>
          <a:prstGeom prst="roundRect">
            <a:avLst>
              <a:gd name="adj" fmla="val 8366"/>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rgbClr val="FF0000"/>
              </a:solidFill>
            </a:endParaRPr>
          </a:p>
          <a:p>
            <a:r>
              <a:rPr lang="ar-SA" b="1" dirty="0" smtClean="0">
                <a:solidFill>
                  <a:srgbClr val="FF0000"/>
                </a:solidFill>
              </a:rPr>
              <a:t>إجراءات التنفيذ :</a:t>
            </a:r>
            <a:endParaRPr lang="ar-SA" b="1" dirty="0" smtClean="0">
              <a:solidFill>
                <a:schemeClr val="accent3">
                  <a:lumMod val="75000"/>
                </a:schemeClr>
              </a:solidFill>
            </a:endParaRPr>
          </a:p>
          <a:p>
            <a:r>
              <a:rPr lang="ar-SA" b="1" dirty="0" smtClean="0">
                <a:solidFill>
                  <a:schemeClr val="accent3">
                    <a:lumMod val="75000"/>
                  </a:schemeClr>
                </a:solidFill>
              </a:rPr>
              <a:t>إجراءات تنفيذ المكون الرابع :</a:t>
            </a:r>
            <a:endParaRPr lang="ar-SA" b="1" dirty="0" smtClean="0">
              <a:solidFill>
                <a:srgbClr val="0070C0"/>
              </a:solidFill>
            </a:endParaRPr>
          </a:p>
          <a:p>
            <a:pPr>
              <a:buFont typeface="Arial" charset="0"/>
              <a:buChar char="•"/>
            </a:pPr>
            <a:r>
              <a:rPr lang="ar-SA" b="1" dirty="0" smtClean="0">
                <a:solidFill>
                  <a:schemeClr val="tx1"/>
                </a:solidFill>
              </a:rPr>
              <a:t> مراجعة سريعة للمكون رقم 3 على السبورة واستخراج الكلمات التي تحوي حرفـًا ملونـًا  . </a:t>
            </a:r>
          </a:p>
          <a:p>
            <a:pPr>
              <a:buFont typeface="Arial" charset="0"/>
              <a:buChar char="•"/>
            </a:pPr>
            <a:r>
              <a:rPr lang="ar-SA" b="1" dirty="0" smtClean="0">
                <a:solidFill>
                  <a:schemeClr val="tx1"/>
                </a:solidFill>
              </a:rPr>
              <a:t> عرض الكلمات المستهدفة التي تحوي الحرف (م) مرتبة حسب ورودها في جمل الدرس .</a:t>
            </a:r>
          </a:p>
          <a:p>
            <a:pPr>
              <a:buFont typeface="Arial" charset="0"/>
              <a:buChar char="•"/>
            </a:pPr>
            <a:r>
              <a:rPr lang="ar-SA" b="1" dirty="0" smtClean="0">
                <a:solidFill>
                  <a:schemeClr val="tx1"/>
                </a:solidFill>
              </a:rPr>
              <a:t> المطالبة بقراءة الكلمات : ( مشعل ، أسماء ، أحلام ، عمر ، مهند )</a:t>
            </a:r>
          </a:p>
          <a:p>
            <a:pPr>
              <a:buFont typeface="Arial" charset="0"/>
              <a:buChar char="•"/>
            </a:pPr>
            <a:r>
              <a:rPr lang="ar-SA" b="1" dirty="0" smtClean="0">
                <a:solidFill>
                  <a:schemeClr val="tx1"/>
                </a:solidFill>
              </a:rPr>
              <a:t> تكرار عرض الكلمات عرضـًا عشوائيـًا ( غير مرتبة ) وطلب قراءتها .</a:t>
            </a:r>
          </a:p>
          <a:p>
            <a:pPr>
              <a:buFont typeface="Arial" charset="0"/>
              <a:buChar char="•"/>
            </a:pPr>
            <a:r>
              <a:rPr lang="ar-SA" b="1" dirty="0" smtClean="0">
                <a:solidFill>
                  <a:schemeClr val="tx1"/>
                </a:solidFill>
              </a:rPr>
              <a:t> ما هو صوت الحرف الذي تكرر في الكلمات ؟</a:t>
            </a:r>
          </a:p>
          <a:p>
            <a:pPr>
              <a:buFont typeface="Arial" charset="0"/>
              <a:buChar char="•"/>
            </a:pPr>
            <a:r>
              <a:rPr lang="ar-SA" b="1" dirty="0" smtClean="0">
                <a:solidFill>
                  <a:schemeClr val="tx1"/>
                </a:solidFill>
              </a:rPr>
              <a:t> عرض شكل حرف (م ) مكبر ، إذا ماذا سنتعلم عن هذا الحرف ؟</a:t>
            </a:r>
          </a:p>
          <a:p>
            <a:pPr>
              <a:buFont typeface="Arial" charset="0"/>
              <a:buChar char="•"/>
            </a:pPr>
            <a:r>
              <a:rPr lang="ar-SA" b="1" dirty="0" smtClean="0">
                <a:solidFill>
                  <a:schemeClr val="tx1"/>
                </a:solidFill>
              </a:rPr>
              <a:t> من أميرتنا اليوم ( يبدأ أسمها بالحرف (م) .</a:t>
            </a:r>
          </a:p>
          <a:p>
            <a:pPr>
              <a:buFont typeface="Arial" charset="0"/>
              <a:buChar char="•"/>
            </a:pPr>
            <a:r>
              <a:rPr lang="ar-SA" b="1" dirty="0" smtClean="0">
                <a:solidFill>
                  <a:schemeClr val="tx1"/>
                </a:solidFill>
              </a:rPr>
              <a:t> العودة لقراءة الكلمات من الكتاب .</a:t>
            </a:r>
          </a:p>
          <a:p>
            <a:r>
              <a:rPr lang="ar-SA" b="1" dirty="0" smtClean="0">
                <a:solidFill>
                  <a:schemeClr val="tx1"/>
                </a:solidFill>
              </a:rPr>
              <a:t> </a:t>
            </a:r>
          </a:p>
          <a:p>
            <a:endParaRPr lang="ar-SA" b="1" dirty="0" smtClean="0">
              <a:solidFill>
                <a:schemeClr val="tx1"/>
              </a:solidFill>
            </a:endParaRPr>
          </a:p>
          <a:p>
            <a:pPr>
              <a:buFont typeface="Arial" charset="0"/>
              <a:buChar char="•"/>
            </a:pPr>
            <a:endParaRPr lang="en-US" b="1" dirty="0" smtClean="0">
              <a:solidFill>
                <a:schemeClr val="tx1"/>
              </a:solidFill>
            </a:endParaRPr>
          </a:p>
          <a:p>
            <a:endParaRPr lang="ar-SA" b="1" dirty="0" smtClean="0">
              <a:solidFill>
                <a:schemeClr val="tx1"/>
              </a:solidFill>
            </a:endParaRPr>
          </a:p>
          <a:p>
            <a:r>
              <a:rPr lang="ar-SA" b="1" dirty="0" smtClean="0">
                <a:solidFill>
                  <a:schemeClr val="tx1"/>
                </a:solidFill>
              </a:rPr>
              <a:t>       </a:t>
            </a:r>
          </a:p>
        </p:txBody>
      </p:sp>
      <p:sp>
        <p:nvSpPr>
          <p:cNvPr id="12" name="مستطيل مستدير الزوايا 11"/>
          <p:cNvSpPr/>
          <p:nvPr/>
        </p:nvSpPr>
        <p:spPr>
          <a:xfrm>
            <a:off x="285728" y="8286776"/>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درس1</a:t>
            </a:r>
          </a:p>
          <a:p>
            <a:pPr algn="ctr"/>
            <a:r>
              <a:rPr lang="ar-SA" sz="1400" b="1" dirty="0" smtClean="0">
                <a:solidFill>
                  <a:schemeClr val="tx1"/>
                </a:solidFill>
              </a:rPr>
              <a:t>مكون 4، 5 </a:t>
            </a:r>
            <a:r>
              <a:rPr lang="ar-SA" b="1" dirty="0" smtClean="0">
                <a:solidFill>
                  <a:schemeClr val="tx1"/>
                </a:solidFill>
              </a:rPr>
              <a:t>/1</a:t>
            </a:r>
            <a:endParaRPr lang="ar-SA" b="1" dirty="0">
              <a:solidFill>
                <a:schemeClr val="tx1"/>
              </a:solidFill>
            </a:endParaRPr>
          </a:p>
        </p:txBody>
      </p:sp>
      <p:sp>
        <p:nvSpPr>
          <p:cNvPr id="9" name="مستطيل 8"/>
          <p:cNvSpPr/>
          <p:nvPr/>
        </p:nvSpPr>
        <p:spPr>
          <a:xfrm>
            <a:off x="5357826" y="214282"/>
            <a:ext cx="77938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5</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مستطيل 9"/>
          <p:cNvSpPr/>
          <p:nvPr/>
        </p:nvSpPr>
        <p:spPr>
          <a:xfrm>
            <a:off x="6078643" y="214282"/>
            <a:ext cx="77938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4</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مستطيل 10"/>
          <p:cNvSpPr/>
          <p:nvPr/>
        </p:nvSpPr>
        <p:spPr>
          <a:xfrm>
            <a:off x="5715016" y="214282"/>
            <a:ext cx="59503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0242" name="Picture 2"/>
          <p:cNvPicPr>
            <a:picLocks noChangeAspect="1" noChangeArrowheads="1"/>
          </p:cNvPicPr>
          <p:nvPr/>
        </p:nvPicPr>
        <p:blipFill>
          <a:blip r:embed="rId3"/>
          <a:srcRect/>
          <a:stretch>
            <a:fillRect/>
          </a:stretch>
        </p:blipFill>
        <p:spPr bwMode="auto">
          <a:xfrm>
            <a:off x="1928802" y="7643834"/>
            <a:ext cx="4143388" cy="1027215"/>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مستطيل مستدير الزوايا 39"/>
          <p:cNvSpPr/>
          <p:nvPr/>
        </p:nvSpPr>
        <p:spPr>
          <a:xfrm>
            <a:off x="357166" y="357158"/>
            <a:ext cx="6143668" cy="8358246"/>
          </a:xfrm>
          <a:prstGeom prst="roundRect">
            <a:avLst>
              <a:gd name="adj" fmla="val 8366"/>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sz="1600" b="1" dirty="0" smtClean="0">
              <a:solidFill>
                <a:schemeClr val="accent3">
                  <a:lumMod val="75000"/>
                </a:schemeClr>
              </a:solidFill>
            </a:endParaRPr>
          </a:p>
          <a:p>
            <a:endParaRPr lang="ar-SA" sz="1600" b="1" dirty="0" smtClean="0">
              <a:solidFill>
                <a:schemeClr val="accent3">
                  <a:lumMod val="75000"/>
                </a:schemeClr>
              </a:solidFill>
            </a:endParaRPr>
          </a:p>
          <a:p>
            <a:r>
              <a:rPr lang="ar-SA" sz="1600" b="1" dirty="0" smtClean="0">
                <a:solidFill>
                  <a:schemeClr val="accent3">
                    <a:lumMod val="75000"/>
                  </a:schemeClr>
                </a:solidFill>
              </a:rPr>
              <a:t>إجراءات تنفيذ المكون الخامس :</a:t>
            </a:r>
            <a:endParaRPr lang="ar-SA" sz="1600" b="1" dirty="0" smtClean="0">
              <a:solidFill>
                <a:srgbClr val="0070C0"/>
              </a:solidFill>
            </a:endParaRPr>
          </a:p>
          <a:p>
            <a:pPr>
              <a:buFont typeface="Arial" charset="0"/>
              <a:buChar char="•"/>
            </a:pPr>
            <a:r>
              <a:rPr lang="ar-SA" sz="1600" b="1" dirty="0" smtClean="0">
                <a:solidFill>
                  <a:schemeClr val="tx1"/>
                </a:solidFill>
              </a:rPr>
              <a:t> عرض كلمات المكون على السبورة وقراءتها من قبل التلميذات .</a:t>
            </a:r>
          </a:p>
          <a:p>
            <a:pPr>
              <a:buFont typeface="Arial" charset="0"/>
              <a:buChar char="•"/>
            </a:pPr>
            <a:r>
              <a:rPr lang="ar-SA" sz="1600" b="1" dirty="0" smtClean="0">
                <a:solidFill>
                  <a:schemeClr val="tx1"/>
                </a:solidFill>
              </a:rPr>
              <a:t> الإشارة إلى الحرف الملون (</a:t>
            </a:r>
            <a:r>
              <a:rPr lang="ar-SA" sz="1600" b="1" dirty="0" smtClean="0">
                <a:solidFill>
                  <a:srgbClr val="FF0000"/>
                </a:solidFill>
              </a:rPr>
              <a:t> </a:t>
            </a:r>
            <a:r>
              <a:rPr lang="ar-SA" sz="1600" b="1" dirty="0" err="1" smtClean="0">
                <a:solidFill>
                  <a:srgbClr val="FF0000"/>
                </a:solidFill>
              </a:rPr>
              <a:t>م</a:t>
            </a:r>
            <a:r>
              <a:rPr lang="ar-SA" sz="1600" b="1" dirty="0" smtClean="0">
                <a:solidFill>
                  <a:srgbClr val="FF0000"/>
                </a:solidFill>
              </a:rPr>
              <a:t> </a:t>
            </a:r>
            <a:r>
              <a:rPr lang="ar-SA" sz="1600" b="1" dirty="0" smtClean="0">
                <a:solidFill>
                  <a:schemeClr val="tx1"/>
                </a:solidFill>
              </a:rPr>
              <a:t>) من الكلمة ، ثم تجريد الحرف مع إظهار الحركة ونطق الحرف بصوته .</a:t>
            </a:r>
          </a:p>
          <a:p>
            <a:pPr>
              <a:buFont typeface="Arial" charset="0"/>
              <a:buChar char="•"/>
            </a:pPr>
            <a:r>
              <a:rPr lang="ar-SA" sz="1600" b="1" dirty="0" smtClean="0">
                <a:solidFill>
                  <a:schemeClr val="tx1"/>
                </a:solidFill>
              </a:rPr>
              <a:t> تعريف التلميذات بالحركات الثلاث التي ظهرت على الحرف من خلال سرد قصة الحركات والمد كما يلي : </a:t>
            </a:r>
          </a:p>
          <a:p>
            <a:r>
              <a:rPr lang="ar-SA" sz="1600" b="1" dirty="0" smtClean="0">
                <a:solidFill>
                  <a:schemeClr val="tx1"/>
                </a:solidFill>
              </a:rPr>
              <a:t>1- في أحد الأيام كان حرف (</a:t>
            </a:r>
            <a:r>
              <a:rPr lang="ar-SA" sz="1600" b="1" dirty="0" smtClean="0">
                <a:solidFill>
                  <a:srgbClr val="FF0000"/>
                </a:solidFill>
              </a:rPr>
              <a:t>م</a:t>
            </a:r>
            <a:r>
              <a:rPr lang="ar-SA" sz="1600" b="1" dirty="0" smtClean="0">
                <a:solidFill>
                  <a:schemeClr val="tx1"/>
                </a:solidFill>
              </a:rPr>
              <a:t>) يمشي في الغابة وكان الجو باردا إذا به يشاهد بيت , اقترب منه وقرع بابه فكلمته الحركات .... من الطارق ؟</a:t>
            </a:r>
          </a:p>
          <a:p>
            <a:r>
              <a:rPr lang="ar-SA" sz="1600" b="1" dirty="0" smtClean="0">
                <a:solidFill>
                  <a:schemeClr val="tx1"/>
                </a:solidFill>
              </a:rPr>
              <a:t>قال أنا ( </a:t>
            </a:r>
            <a:r>
              <a:rPr lang="ar-SA" sz="1600" b="1" dirty="0" err="1" smtClean="0">
                <a:solidFill>
                  <a:srgbClr val="FF0000"/>
                </a:solidFill>
              </a:rPr>
              <a:t>م</a:t>
            </a:r>
            <a:r>
              <a:rPr lang="ar-SA" sz="1600" b="1" dirty="0" smtClean="0">
                <a:solidFill>
                  <a:srgbClr val="FF0000"/>
                </a:solidFill>
              </a:rPr>
              <a:t> </a:t>
            </a:r>
            <a:r>
              <a:rPr lang="ar-SA" sz="1600" b="1" dirty="0" smtClean="0">
                <a:solidFill>
                  <a:schemeClr val="tx1"/>
                </a:solidFill>
              </a:rPr>
              <a:t>) هل تسمحون لي بالدخول ؟ نعم ولكن لدينا شرط .... من يدخل بيتنا يتغير صوته حسب الحجرة التي يدخلها ..... حسنا أنا موافق .</a:t>
            </a:r>
          </a:p>
          <a:p>
            <a:r>
              <a:rPr lang="ar-SA" sz="1600" b="1" dirty="0" smtClean="0">
                <a:solidFill>
                  <a:schemeClr val="tx1"/>
                </a:solidFill>
              </a:rPr>
              <a:t>دخل الحرف (ف) الحجرة الأولى , وقال .... السلام عليكم  </a:t>
            </a:r>
          </a:p>
          <a:p>
            <a:r>
              <a:rPr lang="ar-SA" sz="1600" b="1" dirty="0" smtClean="0">
                <a:solidFill>
                  <a:schemeClr val="tx1"/>
                </a:solidFill>
              </a:rPr>
              <a:t>فردوا عليه .... وعليكم السلام يا ( </a:t>
            </a:r>
            <a:r>
              <a:rPr lang="ar-SA" sz="1600" b="1" dirty="0" err="1" smtClean="0">
                <a:solidFill>
                  <a:srgbClr val="FF0000"/>
                </a:solidFill>
              </a:rPr>
              <a:t>مَ</a:t>
            </a:r>
            <a:r>
              <a:rPr lang="ar-SA" sz="1600" b="1" dirty="0" smtClean="0">
                <a:solidFill>
                  <a:srgbClr val="FF0000"/>
                </a:solidFill>
              </a:rPr>
              <a:t> </a:t>
            </a:r>
            <a:r>
              <a:rPr lang="ar-SA" sz="1600" b="1" dirty="0" smtClean="0">
                <a:solidFill>
                  <a:schemeClr val="tx1"/>
                </a:solidFill>
              </a:rPr>
              <a:t>)  تفضل يا ( </a:t>
            </a:r>
            <a:r>
              <a:rPr lang="ar-SA" sz="1600" b="1" dirty="0" err="1" smtClean="0">
                <a:solidFill>
                  <a:srgbClr val="FF0000"/>
                </a:solidFill>
              </a:rPr>
              <a:t>مَ</a:t>
            </a:r>
            <a:r>
              <a:rPr lang="ar-SA" sz="1600" b="1" dirty="0" smtClean="0">
                <a:solidFill>
                  <a:schemeClr val="tx1"/>
                </a:solidFill>
              </a:rPr>
              <a:t> ) قال لهم من ( </a:t>
            </a:r>
            <a:r>
              <a:rPr lang="ar-SA" sz="1600" b="1" dirty="0" err="1" smtClean="0">
                <a:solidFill>
                  <a:srgbClr val="FF0000"/>
                </a:solidFill>
              </a:rPr>
              <a:t>مَ</a:t>
            </a:r>
            <a:r>
              <a:rPr lang="ar-SA" sz="1600" b="1" dirty="0" smtClean="0">
                <a:solidFill>
                  <a:schemeClr val="tx1"/>
                </a:solidFill>
              </a:rPr>
              <a:t> )</a:t>
            </a:r>
          </a:p>
          <a:p>
            <a:r>
              <a:rPr lang="ar-SA" sz="1600" b="1" dirty="0" smtClean="0">
                <a:solidFill>
                  <a:schemeClr val="tx1"/>
                </a:solidFill>
              </a:rPr>
              <a:t>قالوا أنت ( </a:t>
            </a:r>
            <a:r>
              <a:rPr lang="ar-SA" sz="1600" b="1" dirty="0" err="1" smtClean="0">
                <a:solidFill>
                  <a:srgbClr val="FF0000"/>
                </a:solidFill>
              </a:rPr>
              <a:t>مَ</a:t>
            </a:r>
            <a:r>
              <a:rPr lang="ar-SA" sz="1600" b="1" dirty="0" smtClean="0">
                <a:solidFill>
                  <a:schemeClr val="tx1"/>
                </a:solidFill>
              </a:rPr>
              <a:t> ) لأنك في حجرة الفتحة فيتغير صوتك مع الفتحة ويصبح ( </a:t>
            </a:r>
            <a:r>
              <a:rPr lang="ar-SA" sz="1600" b="1" dirty="0" err="1" smtClean="0">
                <a:solidFill>
                  <a:srgbClr val="FF0000"/>
                </a:solidFill>
              </a:rPr>
              <a:t>مَ</a:t>
            </a:r>
            <a:r>
              <a:rPr lang="ar-SA" sz="1600" b="1" dirty="0" smtClean="0">
                <a:solidFill>
                  <a:srgbClr val="FF0000"/>
                </a:solidFill>
              </a:rPr>
              <a:t> </a:t>
            </a:r>
            <a:r>
              <a:rPr lang="ar-SA" sz="1600" b="1" dirty="0" smtClean="0">
                <a:solidFill>
                  <a:schemeClr val="tx1"/>
                </a:solidFill>
              </a:rPr>
              <a:t>)</a:t>
            </a:r>
          </a:p>
          <a:p>
            <a:r>
              <a:rPr lang="ar-SA" sz="1600" b="1" dirty="0" smtClean="0">
                <a:solidFill>
                  <a:schemeClr val="tx1"/>
                </a:solidFill>
              </a:rPr>
              <a:t>فرح حرف ( </a:t>
            </a:r>
            <a:r>
              <a:rPr lang="ar-SA" sz="1600" b="1" dirty="0" err="1" smtClean="0">
                <a:solidFill>
                  <a:srgbClr val="FF0000"/>
                </a:solidFill>
              </a:rPr>
              <a:t>مَ</a:t>
            </a:r>
            <a:r>
              <a:rPr lang="ar-SA" sz="1600" b="1" dirty="0" smtClean="0">
                <a:solidFill>
                  <a:srgbClr val="FF0000"/>
                </a:solidFill>
              </a:rPr>
              <a:t> </a:t>
            </a:r>
            <a:r>
              <a:rPr lang="ar-SA" sz="1600" b="1" dirty="0" smtClean="0">
                <a:solidFill>
                  <a:schemeClr val="tx1"/>
                </a:solidFill>
              </a:rPr>
              <a:t>) بهذا الصوت الجديد وجلس يلعب معهم قليلا ثم قرر أن يذهب الحجرة المجاورة وعند الدخول سلم فردوا عليه وعليكم السلام يا ( </a:t>
            </a:r>
            <a:r>
              <a:rPr lang="ar-SA" sz="1600" b="1" dirty="0" err="1" smtClean="0">
                <a:solidFill>
                  <a:srgbClr val="FF0000"/>
                </a:solidFill>
              </a:rPr>
              <a:t>م</a:t>
            </a:r>
            <a:r>
              <a:rPr lang="ar-SA" sz="1600" b="1" dirty="0" smtClean="0">
                <a:solidFill>
                  <a:srgbClr val="FF0000"/>
                </a:solidFill>
              </a:rPr>
              <a:t> ِ </a:t>
            </a:r>
            <a:r>
              <a:rPr lang="ar-SA" sz="1600" b="1" dirty="0" smtClean="0">
                <a:solidFill>
                  <a:schemeClr val="tx1"/>
                </a:solidFill>
              </a:rPr>
              <a:t>)  وعرف أن صوته تغير لأنه في حجرة الكسرة وجلس عندهم قليلا ثم أراد أن يزور الحجرة المجاورة ، فسلم عليهم وردوا عليه السلام يا ( </a:t>
            </a:r>
            <a:r>
              <a:rPr lang="ar-SA" sz="1600" b="1" dirty="0" err="1" smtClean="0">
                <a:solidFill>
                  <a:srgbClr val="FF0000"/>
                </a:solidFill>
              </a:rPr>
              <a:t>مُ</a:t>
            </a:r>
            <a:r>
              <a:rPr lang="ar-SA" sz="1600" b="1" dirty="0" smtClean="0">
                <a:solidFill>
                  <a:schemeClr val="tx1"/>
                </a:solidFill>
              </a:rPr>
              <a:t> ) فعرف أن صوته تغير لأنه في حجرة الضمة فرح كثيرا بهذه الأصوات الجديدة وتعلم أن الحركات تغير صوت الحرف ..... وعندما قرر أن يغادر بيت الحركات شكر الحركات على حسن ضيافتهم وخرج وهو يقول </a:t>
            </a:r>
            <a:r>
              <a:rPr lang="ar-SA" sz="1600" b="1" dirty="0" err="1" smtClean="0">
                <a:solidFill>
                  <a:srgbClr val="FF0000"/>
                </a:solidFill>
              </a:rPr>
              <a:t>مَ</a:t>
            </a:r>
            <a:r>
              <a:rPr lang="ar-SA" sz="1600" b="1" dirty="0" smtClean="0">
                <a:solidFill>
                  <a:schemeClr val="tx1"/>
                </a:solidFill>
              </a:rPr>
              <a:t> ، </a:t>
            </a:r>
            <a:r>
              <a:rPr lang="ar-SA" sz="1600" b="1" dirty="0" err="1" smtClean="0">
                <a:solidFill>
                  <a:srgbClr val="FF0000"/>
                </a:solidFill>
              </a:rPr>
              <a:t>م</a:t>
            </a:r>
            <a:r>
              <a:rPr lang="ar-SA" sz="1600" b="1" dirty="0" smtClean="0">
                <a:solidFill>
                  <a:srgbClr val="FF0000"/>
                </a:solidFill>
              </a:rPr>
              <a:t> ِ</a:t>
            </a:r>
            <a:r>
              <a:rPr lang="ar-SA" sz="1600" b="1" dirty="0" smtClean="0">
                <a:solidFill>
                  <a:schemeClr val="tx1"/>
                </a:solidFill>
              </a:rPr>
              <a:t>  ، </a:t>
            </a:r>
            <a:r>
              <a:rPr lang="ar-SA" sz="1600" b="1" dirty="0" err="1" smtClean="0">
                <a:solidFill>
                  <a:srgbClr val="FF0000"/>
                </a:solidFill>
              </a:rPr>
              <a:t>مُ</a:t>
            </a:r>
            <a:r>
              <a:rPr lang="ar-SA" sz="1600" b="1" dirty="0" smtClean="0">
                <a:solidFill>
                  <a:srgbClr val="FF0000"/>
                </a:solidFill>
              </a:rPr>
              <a:t> </a:t>
            </a:r>
            <a:r>
              <a:rPr lang="ar-SA" sz="1600" b="1" dirty="0" smtClean="0">
                <a:solidFill>
                  <a:schemeClr val="tx1"/>
                </a:solidFill>
              </a:rPr>
              <a:t> </a:t>
            </a:r>
          </a:p>
          <a:p>
            <a:r>
              <a:rPr lang="ar-SA" sz="1600" b="1" dirty="0" smtClean="0">
                <a:solidFill>
                  <a:schemeClr val="tx1"/>
                </a:solidFill>
              </a:rPr>
              <a:t>*</a:t>
            </a:r>
            <a:r>
              <a:rPr lang="ar-SA" sz="1600" b="1" u="sng" dirty="0" smtClean="0">
                <a:solidFill>
                  <a:schemeClr val="tx1"/>
                </a:solidFill>
              </a:rPr>
              <a:t>*</a:t>
            </a:r>
            <a:r>
              <a:rPr lang="ar-SA" sz="1600" b="1" dirty="0" smtClean="0">
                <a:solidFill>
                  <a:schemeClr val="tx1"/>
                </a:solidFill>
              </a:rPr>
              <a:t> إنشاد أنشودة الحركات مع تجريد الحرف من كلمات المكون </a:t>
            </a:r>
          </a:p>
          <a:p>
            <a:r>
              <a:rPr lang="ar-SA" sz="1600" b="1" dirty="0" smtClean="0">
                <a:solidFill>
                  <a:schemeClr val="tx1"/>
                </a:solidFill>
              </a:rPr>
              <a:t>2- تكرار ما سبق مع بيت المد ويصبح لديه مـا ، مي ، </a:t>
            </a:r>
            <a:r>
              <a:rPr lang="ar-SA" sz="1600" b="1" dirty="0" err="1" smtClean="0">
                <a:solidFill>
                  <a:schemeClr val="tx1"/>
                </a:solidFill>
              </a:rPr>
              <a:t>مو</a:t>
            </a:r>
            <a:r>
              <a:rPr lang="ar-SA" sz="1600" b="1" dirty="0" smtClean="0">
                <a:solidFill>
                  <a:schemeClr val="tx1"/>
                </a:solidFill>
              </a:rPr>
              <a:t> </a:t>
            </a:r>
          </a:p>
          <a:p>
            <a:r>
              <a:rPr lang="ar-SA" sz="1600" b="1" dirty="0" smtClean="0">
                <a:solidFill>
                  <a:schemeClr val="tx1"/>
                </a:solidFill>
              </a:rPr>
              <a:t>** إنشاد أنشودة المد مع الحرف </a:t>
            </a:r>
            <a:r>
              <a:rPr lang="ar-SA" sz="1600" b="1" dirty="0" err="1" smtClean="0">
                <a:solidFill>
                  <a:schemeClr val="tx1"/>
                </a:solidFill>
              </a:rPr>
              <a:t>م</a:t>
            </a:r>
            <a:endParaRPr lang="ar-SA" sz="1600" b="1" dirty="0" smtClean="0">
              <a:solidFill>
                <a:schemeClr val="tx1"/>
              </a:solidFill>
            </a:endParaRPr>
          </a:p>
          <a:p>
            <a:r>
              <a:rPr lang="ar-SA" sz="1600" b="1" dirty="0" smtClean="0">
                <a:solidFill>
                  <a:schemeClr val="tx1"/>
                </a:solidFill>
              </a:rPr>
              <a:t>قراءة الحرف </a:t>
            </a:r>
            <a:r>
              <a:rPr lang="ar-SA" sz="1600" b="1" dirty="0" smtClean="0">
                <a:solidFill>
                  <a:srgbClr val="FF0000"/>
                </a:solidFill>
              </a:rPr>
              <a:t>( </a:t>
            </a:r>
            <a:r>
              <a:rPr lang="ar-SA" sz="1600" b="1" dirty="0" err="1" smtClean="0">
                <a:solidFill>
                  <a:srgbClr val="FF0000"/>
                </a:solidFill>
              </a:rPr>
              <a:t>مَ</a:t>
            </a:r>
            <a:r>
              <a:rPr lang="ar-SA" sz="1600" b="1" dirty="0" smtClean="0">
                <a:solidFill>
                  <a:srgbClr val="FF0000"/>
                </a:solidFill>
              </a:rPr>
              <a:t> – </a:t>
            </a:r>
            <a:r>
              <a:rPr lang="ar-SA" sz="1600" b="1" dirty="0" err="1" smtClean="0">
                <a:solidFill>
                  <a:srgbClr val="FF0000"/>
                </a:solidFill>
              </a:rPr>
              <a:t>م</a:t>
            </a:r>
            <a:r>
              <a:rPr lang="ar-SA" sz="1600" b="1" dirty="0" smtClean="0">
                <a:solidFill>
                  <a:srgbClr val="FF0000"/>
                </a:solidFill>
              </a:rPr>
              <a:t> ِ– </a:t>
            </a:r>
            <a:r>
              <a:rPr lang="ar-SA" sz="1600" b="1" dirty="0" err="1" smtClean="0">
                <a:solidFill>
                  <a:srgbClr val="FF0000"/>
                </a:solidFill>
              </a:rPr>
              <a:t>مُ</a:t>
            </a:r>
            <a:r>
              <a:rPr lang="ar-SA" sz="1600" b="1" dirty="0" smtClean="0">
                <a:solidFill>
                  <a:srgbClr val="FF0000"/>
                </a:solidFill>
              </a:rPr>
              <a:t> – ما – مي – </a:t>
            </a:r>
            <a:r>
              <a:rPr lang="ar-SA" sz="1600" b="1" dirty="0" err="1" smtClean="0">
                <a:solidFill>
                  <a:srgbClr val="FF0000"/>
                </a:solidFill>
              </a:rPr>
              <a:t>مو</a:t>
            </a:r>
            <a:r>
              <a:rPr lang="ar-SA" sz="1600" b="1" dirty="0" smtClean="0">
                <a:solidFill>
                  <a:srgbClr val="FF0000"/>
                </a:solidFill>
              </a:rPr>
              <a:t> )</a:t>
            </a:r>
          </a:p>
          <a:p>
            <a:endParaRPr lang="ar-SA" sz="1600" b="1" dirty="0" smtClean="0">
              <a:solidFill>
                <a:schemeClr val="tx1"/>
              </a:solidFill>
            </a:endParaRPr>
          </a:p>
          <a:p>
            <a:endParaRPr lang="ar-SA" sz="1600" b="1" dirty="0" smtClean="0">
              <a:solidFill>
                <a:schemeClr val="tx1"/>
              </a:solidFill>
            </a:endParaRPr>
          </a:p>
          <a:p>
            <a:endParaRPr lang="ar-SA" sz="1600" b="1" dirty="0" smtClean="0">
              <a:solidFill>
                <a:schemeClr val="tx1"/>
              </a:solidFill>
            </a:endParaRPr>
          </a:p>
          <a:p>
            <a:endParaRPr lang="ar-SA" sz="1600" b="1" dirty="0" smtClean="0">
              <a:solidFill>
                <a:schemeClr val="tx1"/>
              </a:solidFill>
            </a:endParaRPr>
          </a:p>
          <a:p>
            <a:endParaRPr lang="ar-SA" sz="1600" b="1" dirty="0" smtClean="0">
              <a:solidFill>
                <a:schemeClr val="tx1"/>
              </a:solidFill>
            </a:endParaRPr>
          </a:p>
          <a:p>
            <a:endParaRPr lang="ar-SA" sz="1600" b="1" dirty="0" smtClean="0">
              <a:solidFill>
                <a:schemeClr val="tx1"/>
              </a:solidFill>
            </a:endParaRPr>
          </a:p>
          <a:p>
            <a:endParaRPr lang="ar-SA" sz="1600" b="1" dirty="0" smtClean="0">
              <a:solidFill>
                <a:schemeClr val="tx1"/>
              </a:solidFill>
            </a:endParaRPr>
          </a:p>
          <a:p>
            <a:endParaRPr lang="ar-SA" b="1" dirty="0" smtClean="0">
              <a:solidFill>
                <a:schemeClr val="tx1"/>
              </a:solidFill>
            </a:endParaRPr>
          </a:p>
          <a:p>
            <a:r>
              <a:rPr lang="ar-SA" b="1" dirty="0" smtClean="0">
                <a:solidFill>
                  <a:schemeClr val="tx1"/>
                </a:solidFill>
              </a:rPr>
              <a:t> </a:t>
            </a:r>
          </a:p>
          <a:p>
            <a:pPr>
              <a:buFont typeface="Arial" charset="0"/>
              <a:buChar char="•"/>
            </a:pPr>
            <a:endParaRPr lang="ar-SA" b="1" dirty="0" smtClean="0">
              <a:solidFill>
                <a:schemeClr val="tx1"/>
              </a:solidFill>
            </a:endParaRPr>
          </a:p>
          <a:p>
            <a:r>
              <a:rPr lang="ar-SA" b="1" dirty="0" smtClean="0">
                <a:solidFill>
                  <a:schemeClr val="tx1"/>
                </a:solidFill>
              </a:rPr>
              <a:t>       </a:t>
            </a:r>
          </a:p>
        </p:txBody>
      </p:sp>
      <p:sp>
        <p:nvSpPr>
          <p:cNvPr id="12" name="مستطيل مستدير الزوايا 11"/>
          <p:cNvSpPr/>
          <p:nvPr/>
        </p:nvSpPr>
        <p:spPr>
          <a:xfrm>
            <a:off x="285728" y="8286776"/>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درس1</a:t>
            </a:r>
          </a:p>
          <a:p>
            <a:pPr algn="ctr"/>
            <a:r>
              <a:rPr lang="ar-SA" sz="1400" b="1" dirty="0" smtClean="0">
                <a:solidFill>
                  <a:schemeClr val="tx1"/>
                </a:solidFill>
              </a:rPr>
              <a:t>مكون 4 ، 5 / 2</a:t>
            </a:r>
            <a:endParaRPr lang="ar-SA" b="1" dirty="0">
              <a:solidFill>
                <a:schemeClr val="tx1"/>
              </a:solidFill>
            </a:endParaRPr>
          </a:p>
        </p:txBody>
      </p:sp>
      <p:pic>
        <p:nvPicPr>
          <p:cNvPr id="11266" name="Picture 2"/>
          <p:cNvPicPr>
            <a:picLocks noChangeAspect="1" noChangeArrowheads="1"/>
          </p:cNvPicPr>
          <p:nvPr/>
        </p:nvPicPr>
        <p:blipFill>
          <a:blip r:embed="rId2"/>
          <a:srcRect/>
          <a:stretch>
            <a:fillRect/>
          </a:stretch>
        </p:blipFill>
        <p:spPr bwMode="auto">
          <a:xfrm>
            <a:off x="2500306" y="6929454"/>
            <a:ext cx="2809880" cy="1302462"/>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مستطيل مستدير الزوايا 39"/>
          <p:cNvSpPr/>
          <p:nvPr/>
        </p:nvSpPr>
        <p:spPr>
          <a:xfrm>
            <a:off x="357166" y="3071802"/>
            <a:ext cx="6215106" cy="5715040"/>
          </a:xfrm>
          <a:prstGeom prst="roundRect">
            <a:avLst>
              <a:gd name="adj" fmla="val 8434"/>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r>
              <a:rPr lang="ar-SA" b="1" dirty="0" smtClean="0">
                <a:solidFill>
                  <a:schemeClr val="accent3">
                    <a:lumMod val="75000"/>
                  </a:schemeClr>
                </a:solidFill>
              </a:rPr>
              <a:t>إجراءات تنفيذ المكون السادس :</a:t>
            </a:r>
          </a:p>
          <a:p>
            <a:r>
              <a:rPr lang="ar-SA" b="1" dirty="0" smtClean="0">
                <a:solidFill>
                  <a:srgbClr val="FF0000"/>
                </a:solidFill>
              </a:rPr>
              <a:t>التهيئة :</a:t>
            </a:r>
          </a:p>
          <a:p>
            <a:pPr>
              <a:buFont typeface="Arial" pitchFamily="34" charset="0"/>
              <a:buChar char="•"/>
            </a:pPr>
            <a:r>
              <a:rPr lang="ar-SA" b="1" dirty="0" smtClean="0">
                <a:solidFill>
                  <a:schemeClr val="tx1"/>
                </a:solidFill>
              </a:rPr>
              <a:t> تذكير التلميذات بحرف الميم من خلال :</a:t>
            </a:r>
          </a:p>
          <a:p>
            <a:r>
              <a:rPr lang="ar-SA" b="1" dirty="0" smtClean="0">
                <a:solidFill>
                  <a:schemeClr val="tx1"/>
                </a:solidFill>
              </a:rPr>
              <a:t>  - عرض الحرف مجسمـًا .</a:t>
            </a:r>
          </a:p>
          <a:p>
            <a:r>
              <a:rPr lang="ar-SA" b="1" dirty="0" smtClean="0">
                <a:solidFill>
                  <a:schemeClr val="tx1"/>
                </a:solidFill>
              </a:rPr>
              <a:t>  - عرضه مكبرًا ومسهمًـا ( حوله أسهم تبين بداية ونهاية رسمه )</a:t>
            </a:r>
          </a:p>
          <a:p>
            <a:r>
              <a:rPr lang="ar-SA" b="1" dirty="0" smtClean="0">
                <a:solidFill>
                  <a:srgbClr val="FF0000"/>
                </a:solidFill>
              </a:rPr>
              <a:t>الإجراء : </a:t>
            </a:r>
          </a:p>
          <a:p>
            <a:pPr>
              <a:buFont typeface="Arial" pitchFamily="34" charset="0"/>
              <a:buChar char="•"/>
            </a:pPr>
            <a:r>
              <a:rPr lang="ar-SA" b="1" dirty="0" smtClean="0">
                <a:solidFill>
                  <a:schemeClr val="tx1"/>
                </a:solidFill>
              </a:rPr>
              <a:t> عرض بطاقات الحرف (م) أو كتابة الحرف , ويكون الحرف مسهمًا .</a:t>
            </a:r>
          </a:p>
          <a:p>
            <a:pPr>
              <a:buFont typeface="Arial" pitchFamily="34" charset="0"/>
              <a:buChar char="•"/>
            </a:pPr>
            <a:r>
              <a:rPr lang="ar-SA" b="1" dirty="0" smtClean="0">
                <a:solidFill>
                  <a:schemeClr val="tx1"/>
                </a:solidFill>
              </a:rPr>
              <a:t>شرح كيفية كتابة الحرف بإتباع اتجاه السهم .</a:t>
            </a:r>
          </a:p>
          <a:p>
            <a:pPr>
              <a:buFont typeface="Arial" pitchFamily="34" charset="0"/>
              <a:buChar char="•"/>
            </a:pPr>
            <a:r>
              <a:rPr lang="ar-SA" b="1" dirty="0" smtClean="0">
                <a:solidFill>
                  <a:schemeClr val="tx1"/>
                </a:solidFill>
              </a:rPr>
              <a:t> تكرر المعلمة هذه الطريقة على السبورة ، بكتابة الحرف (م) بداية ونهاية باتجاه الأسهم الموجودة مسبقـًا على السبورة .</a:t>
            </a:r>
          </a:p>
          <a:p>
            <a:pPr>
              <a:buFont typeface="Arial" pitchFamily="34" charset="0"/>
              <a:buChar char="•"/>
            </a:pPr>
            <a:r>
              <a:rPr lang="ar-SA" b="1" dirty="0" smtClean="0">
                <a:solidFill>
                  <a:schemeClr val="tx1"/>
                </a:solidFill>
              </a:rPr>
              <a:t> كتابة الحرف (م) بداية ونهاية بدون استخدام الأسهم .</a:t>
            </a:r>
          </a:p>
          <a:p>
            <a:pPr>
              <a:buFont typeface="Arial" pitchFamily="34" charset="0"/>
              <a:buChar char="•"/>
            </a:pPr>
            <a:r>
              <a:rPr lang="ar-SA" b="1" dirty="0" smtClean="0">
                <a:solidFill>
                  <a:schemeClr val="tx1"/>
                </a:solidFill>
              </a:rPr>
              <a:t> المطالبة بكتابة الحرف (م )  في الهواء بداية ونهاية قبل ممارسة النشاط في الكتاب .</a:t>
            </a:r>
          </a:p>
          <a:p>
            <a:pPr>
              <a:buFont typeface="Arial" pitchFamily="34" charset="0"/>
              <a:buChar char="•"/>
            </a:pPr>
            <a:r>
              <a:rPr lang="ar-SA" b="1" dirty="0" smtClean="0">
                <a:solidFill>
                  <a:schemeClr val="tx1"/>
                </a:solidFill>
              </a:rPr>
              <a:t> المطالبة بالعودة إلى الكتاب وممارسة النشاط والقيام بالمتابعة اللازمة .</a:t>
            </a: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r>
              <a:rPr lang="ar-SA" b="1" dirty="0" smtClean="0">
                <a:solidFill>
                  <a:schemeClr val="accent3">
                    <a:lumMod val="75000"/>
                  </a:schemeClr>
                </a:solidFill>
              </a:rPr>
              <a:t> </a:t>
            </a:r>
          </a:p>
          <a:p>
            <a:endParaRPr lang="ar-SA" b="1" dirty="0" smtClean="0">
              <a:solidFill>
                <a:schemeClr val="tx1"/>
              </a:solidFill>
            </a:endParaRPr>
          </a:p>
        </p:txBody>
      </p:sp>
      <p:sp>
        <p:nvSpPr>
          <p:cNvPr id="13" name="مستطيل مستدير الزوايا 12"/>
          <p:cNvSpPr/>
          <p:nvPr/>
        </p:nvSpPr>
        <p:spPr>
          <a:xfrm>
            <a:off x="285728" y="8286776"/>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درس1</a:t>
            </a:r>
          </a:p>
          <a:p>
            <a:pPr algn="ctr"/>
            <a:r>
              <a:rPr lang="ar-SA" sz="1400" b="1" dirty="0" smtClean="0">
                <a:solidFill>
                  <a:schemeClr val="tx1"/>
                </a:solidFill>
              </a:rPr>
              <a:t>مكون 6 </a:t>
            </a:r>
            <a:endParaRPr lang="ar-SA" b="1" dirty="0">
              <a:solidFill>
                <a:schemeClr val="tx1"/>
              </a:solidFill>
            </a:endParaRPr>
          </a:p>
        </p:txBody>
      </p:sp>
      <p:sp>
        <p:nvSpPr>
          <p:cNvPr id="5" name="مستطيل مستدير الزوايا 4"/>
          <p:cNvSpPr/>
          <p:nvPr/>
        </p:nvSpPr>
        <p:spPr>
          <a:xfrm>
            <a:off x="571480" y="214282"/>
            <a:ext cx="4857784" cy="714380"/>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400" b="1" dirty="0" smtClean="0">
                <a:solidFill>
                  <a:srgbClr val="FF0000"/>
                </a:solidFill>
              </a:rPr>
              <a:t>المكون :  </a:t>
            </a:r>
          </a:p>
          <a:p>
            <a:r>
              <a:rPr lang="ar-SA" sz="1400" b="1" dirty="0" smtClean="0">
                <a:solidFill>
                  <a:srgbClr val="FF0000"/>
                </a:solidFill>
              </a:rPr>
              <a:t>    6ــ  </a:t>
            </a:r>
            <a:r>
              <a:rPr lang="ar-SA" sz="1400" b="1" dirty="0" smtClean="0">
                <a:solidFill>
                  <a:schemeClr val="tx1"/>
                </a:solidFill>
              </a:rPr>
              <a:t>ألاحظ وأكتب       </a:t>
            </a:r>
          </a:p>
        </p:txBody>
      </p:sp>
      <p:sp>
        <p:nvSpPr>
          <p:cNvPr id="6" name="مستطيل مستدير الزوايا 5"/>
          <p:cNvSpPr/>
          <p:nvPr/>
        </p:nvSpPr>
        <p:spPr>
          <a:xfrm>
            <a:off x="500042" y="1000100"/>
            <a:ext cx="6072230" cy="1143008"/>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الأهداف :</a:t>
            </a:r>
          </a:p>
          <a:p>
            <a:r>
              <a:rPr lang="ar-SA" sz="1600" b="1" dirty="0" smtClean="0">
                <a:solidFill>
                  <a:schemeClr val="tx1"/>
                </a:solidFill>
              </a:rPr>
              <a:t>      من خلال هذا المكون يتوقع من التلميذة  تحقيق الأهداف التالية :</a:t>
            </a:r>
          </a:p>
          <a:p>
            <a:pPr>
              <a:buFont typeface="Arial" pitchFamily="34" charset="0"/>
              <a:buChar char="•"/>
            </a:pPr>
            <a:r>
              <a:rPr lang="ar-SA" sz="1600" b="1" dirty="0" smtClean="0">
                <a:solidFill>
                  <a:schemeClr val="tx1"/>
                </a:solidFill>
              </a:rPr>
              <a:t>  تتبع الطريقة الصحيحة لكتابة الحرف .</a:t>
            </a:r>
          </a:p>
          <a:p>
            <a:pPr>
              <a:buFont typeface="Arial" pitchFamily="34" charset="0"/>
              <a:buChar char="•"/>
            </a:pPr>
            <a:r>
              <a:rPr lang="ar-SA" sz="1600" b="1" dirty="0" smtClean="0">
                <a:solidFill>
                  <a:schemeClr val="tx1"/>
                </a:solidFill>
              </a:rPr>
              <a:t>  تكتب حرف الميم كتابة صحيحة .</a:t>
            </a:r>
          </a:p>
        </p:txBody>
      </p:sp>
      <p:sp>
        <p:nvSpPr>
          <p:cNvPr id="7" name="مستطيل مستدير الزوايا 6"/>
          <p:cNvSpPr/>
          <p:nvPr/>
        </p:nvSpPr>
        <p:spPr>
          <a:xfrm>
            <a:off x="571480" y="2214546"/>
            <a:ext cx="5929354" cy="785818"/>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الوسائل المقترحة </a:t>
            </a:r>
          </a:p>
          <a:p>
            <a:r>
              <a:rPr lang="ar-SA" b="1" dirty="0" smtClean="0">
                <a:solidFill>
                  <a:schemeClr val="tx1"/>
                </a:solidFill>
              </a:rPr>
              <a:t> شفافيات  ،  بطاقات كتابة الحرف بمواقعه المختلفة  </a:t>
            </a:r>
          </a:p>
        </p:txBody>
      </p:sp>
      <p:sp>
        <p:nvSpPr>
          <p:cNvPr id="8" name="مستطيل 7"/>
          <p:cNvSpPr/>
          <p:nvPr/>
        </p:nvSpPr>
        <p:spPr>
          <a:xfrm>
            <a:off x="5857892" y="214282"/>
            <a:ext cx="77938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6</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2290" name="Picture 2"/>
          <p:cNvPicPr>
            <a:picLocks noChangeAspect="1" noChangeArrowheads="1"/>
          </p:cNvPicPr>
          <p:nvPr/>
        </p:nvPicPr>
        <p:blipFill>
          <a:blip r:embed="rId2"/>
          <a:srcRect/>
          <a:stretch>
            <a:fillRect/>
          </a:stretch>
        </p:blipFill>
        <p:spPr bwMode="auto">
          <a:xfrm>
            <a:off x="2500306" y="7215206"/>
            <a:ext cx="2357454" cy="1428760"/>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مستطيل مستدير الزوايا 39"/>
          <p:cNvSpPr/>
          <p:nvPr/>
        </p:nvSpPr>
        <p:spPr>
          <a:xfrm>
            <a:off x="428604" y="3071802"/>
            <a:ext cx="6215106" cy="5643602"/>
          </a:xfrm>
          <a:prstGeom prst="roundRect">
            <a:avLst>
              <a:gd name="adj" fmla="val 8434"/>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chemeClr val="accent3">
                    <a:lumMod val="75000"/>
                  </a:schemeClr>
                </a:solidFill>
              </a:rPr>
              <a:t>إجراءات تنفيذ المكون السابع :</a:t>
            </a:r>
          </a:p>
          <a:p>
            <a:r>
              <a:rPr lang="ar-SA" b="1" dirty="0" smtClean="0">
                <a:solidFill>
                  <a:srgbClr val="FF0000"/>
                </a:solidFill>
              </a:rPr>
              <a:t>التهيئة :</a:t>
            </a:r>
          </a:p>
          <a:p>
            <a:pPr>
              <a:buFont typeface="Arial" pitchFamily="34" charset="0"/>
              <a:buChar char="•"/>
            </a:pPr>
            <a:r>
              <a:rPr lang="ar-SA" b="1" dirty="0" smtClean="0">
                <a:solidFill>
                  <a:schemeClr val="tx1"/>
                </a:solidFill>
              </a:rPr>
              <a:t> عرض حرف الميم بجميع أشكاله من خلال بطاقات .</a:t>
            </a:r>
          </a:p>
          <a:p>
            <a:pPr>
              <a:buFont typeface="Arial" pitchFamily="34" charset="0"/>
              <a:buChar char="•"/>
            </a:pPr>
            <a:r>
              <a:rPr lang="ar-SA" b="1" dirty="0" smtClean="0">
                <a:solidFill>
                  <a:schemeClr val="tx1"/>
                </a:solidFill>
              </a:rPr>
              <a:t> التذكير بأشكال الميم بالنسبة لوضعه في الكلمة .</a:t>
            </a:r>
          </a:p>
          <a:p>
            <a:pPr>
              <a:buFont typeface="Arial" pitchFamily="34" charset="0"/>
              <a:buChar char="•"/>
            </a:pPr>
            <a:r>
              <a:rPr lang="ar-SA" b="1" dirty="0" smtClean="0">
                <a:solidFill>
                  <a:schemeClr val="tx1"/>
                </a:solidFill>
              </a:rPr>
              <a:t>قراءة كلمات المكون من المعلمة .</a:t>
            </a:r>
          </a:p>
          <a:p>
            <a:r>
              <a:rPr lang="ar-SA" b="1" dirty="0" smtClean="0">
                <a:solidFill>
                  <a:srgbClr val="FF0000"/>
                </a:solidFill>
              </a:rPr>
              <a:t>الإجراء :</a:t>
            </a:r>
          </a:p>
          <a:p>
            <a:pPr>
              <a:buFont typeface="Arial" pitchFamily="34" charset="0"/>
              <a:buChar char="•"/>
            </a:pPr>
            <a:r>
              <a:rPr lang="ar-SA" b="1" dirty="0" smtClean="0">
                <a:solidFill>
                  <a:schemeClr val="tx1"/>
                </a:solidFill>
              </a:rPr>
              <a:t> عرض كلمات الدرس .</a:t>
            </a:r>
          </a:p>
          <a:p>
            <a:pPr>
              <a:buFont typeface="Arial" pitchFamily="34" charset="0"/>
              <a:buChar char="•"/>
            </a:pPr>
            <a:r>
              <a:rPr lang="ar-SA" b="1" dirty="0" smtClean="0">
                <a:solidFill>
                  <a:schemeClr val="tx1"/>
                </a:solidFill>
              </a:rPr>
              <a:t> قراءتها بصريـًا من التلميذات .</a:t>
            </a:r>
          </a:p>
          <a:p>
            <a:r>
              <a:rPr lang="ar-SA" b="1" dirty="0" smtClean="0">
                <a:solidFill>
                  <a:schemeClr val="accent1">
                    <a:lumMod val="75000"/>
                  </a:schemeClr>
                </a:solidFill>
              </a:rPr>
              <a:t>تدريب بصري لموقع الحرف :</a:t>
            </a:r>
          </a:p>
          <a:p>
            <a:pPr>
              <a:buFont typeface="Arial" pitchFamily="34" charset="0"/>
              <a:buChar char="•"/>
            </a:pPr>
            <a:r>
              <a:rPr lang="ar-SA" b="1" dirty="0" smtClean="0">
                <a:solidFill>
                  <a:schemeClr val="tx1"/>
                </a:solidFill>
              </a:rPr>
              <a:t> تصنيف كلمات الدرس في الحافلة حسب موقع الحرف ( </a:t>
            </a:r>
            <a:r>
              <a:rPr lang="ar-SA" b="1" dirty="0" err="1" smtClean="0">
                <a:solidFill>
                  <a:schemeClr val="tx1"/>
                </a:solidFill>
              </a:rPr>
              <a:t>م</a:t>
            </a:r>
            <a:r>
              <a:rPr lang="ar-SA" b="1" dirty="0" smtClean="0">
                <a:solidFill>
                  <a:schemeClr val="tx1"/>
                </a:solidFill>
              </a:rPr>
              <a:t> )</a:t>
            </a:r>
          </a:p>
          <a:p>
            <a:r>
              <a:rPr lang="ar-SA" b="1" dirty="0" smtClean="0">
                <a:solidFill>
                  <a:schemeClr val="tx1"/>
                </a:solidFill>
              </a:rPr>
              <a:t>                             ( أول – وسط – آخر )</a:t>
            </a:r>
          </a:p>
          <a:p>
            <a:pPr>
              <a:buFont typeface="Arial" pitchFamily="34" charset="0"/>
              <a:buChar char="•"/>
            </a:pPr>
            <a:r>
              <a:rPr lang="ar-SA" b="1" dirty="0" smtClean="0">
                <a:solidFill>
                  <a:schemeClr val="tx1"/>
                </a:solidFill>
              </a:rPr>
              <a:t> تصنيف بطاقات المكون السابع في الحافلة .</a:t>
            </a:r>
          </a:p>
          <a:p>
            <a:pPr>
              <a:buFont typeface="Arial" pitchFamily="34" charset="0"/>
              <a:buChar char="•"/>
            </a:pPr>
            <a:r>
              <a:rPr lang="ar-SA" b="1" dirty="0" smtClean="0">
                <a:solidFill>
                  <a:schemeClr val="tx1"/>
                </a:solidFill>
              </a:rPr>
              <a:t>كتابة حرف الميم بحسب مواضعه .</a:t>
            </a:r>
          </a:p>
          <a:p>
            <a:r>
              <a:rPr lang="ar-SA" b="1" dirty="0" smtClean="0">
                <a:solidFill>
                  <a:schemeClr val="accent1">
                    <a:lumMod val="75000"/>
                  </a:schemeClr>
                </a:solidFill>
              </a:rPr>
              <a:t>تدريب سمعي لموقع الحرف :</a:t>
            </a:r>
          </a:p>
          <a:p>
            <a:pPr>
              <a:buFont typeface="Arial" pitchFamily="34" charset="0"/>
              <a:buChar char="•"/>
            </a:pPr>
            <a:r>
              <a:rPr lang="ar-SA" b="1" dirty="0" smtClean="0">
                <a:solidFill>
                  <a:schemeClr val="tx1"/>
                </a:solidFill>
              </a:rPr>
              <a:t> من تعطيني كلمات تحوي حرف الميم وما هو موقع الحرف في الكلمة ؟</a:t>
            </a:r>
          </a:p>
          <a:p>
            <a:pPr>
              <a:buFont typeface="Arial" pitchFamily="34" charset="0"/>
              <a:buChar char="•"/>
            </a:pPr>
            <a:r>
              <a:rPr lang="ar-SA" b="1" dirty="0" smtClean="0">
                <a:solidFill>
                  <a:schemeClr val="tx1"/>
                </a:solidFill>
              </a:rPr>
              <a:t> العودة إلى الكتاب وممارسة النشاط والقيام بالمتابعة اللازمة . </a:t>
            </a:r>
          </a:p>
          <a:p>
            <a:r>
              <a:rPr lang="ar-SA" b="1" dirty="0" smtClean="0">
                <a:solidFill>
                  <a:schemeClr val="accent3">
                    <a:lumMod val="75000"/>
                  </a:schemeClr>
                </a:solidFill>
              </a:rPr>
              <a:t> </a:t>
            </a: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tx1"/>
              </a:solidFill>
            </a:endParaRPr>
          </a:p>
        </p:txBody>
      </p:sp>
      <p:sp>
        <p:nvSpPr>
          <p:cNvPr id="4" name="مستطيل مستدير الزوايا 3"/>
          <p:cNvSpPr/>
          <p:nvPr/>
        </p:nvSpPr>
        <p:spPr>
          <a:xfrm>
            <a:off x="285728" y="8143900"/>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درس1</a:t>
            </a:r>
          </a:p>
          <a:p>
            <a:pPr algn="ctr"/>
            <a:r>
              <a:rPr lang="ar-SA" sz="1400" b="1" dirty="0" smtClean="0">
                <a:solidFill>
                  <a:schemeClr val="tx1"/>
                </a:solidFill>
              </a:rPr>
              <a:t>مكون 7 </a:t>
            </a:r>
            <a:endParaRPr lang="ar-SA" b="1" dirty="0">
              <a:solidFill>
                <a:schemeClr val="tx1"/>
              </a:solidFill>
            </a:endParaRPr>
          </a:p>
        </p:txBody>
      </p:sp>
      <p:sp>
        <p:nvSpPr>
          <p:cNvPr id="5" name="مستطيل مستدير الزوايا 4"/>
          <p:cNvSpPr/>
          <p:nvPr/>
        </p:nvSpPr>
        <p:spPr>
          <a:xfrm>
            <a:off x="714356" y="214282"/>
            <a:ext cx="4643470" cy="642942"/>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sz="1600" b="1" dirty="0" smtClean="0">
              <a:solidFill>
                <a:srgbClr val="FF0000"/>
              </a:solidFill>
            </a:endParaRPr>
          </a:p>
          <a:p>
            <a:r>
              <a:rPr lang="ar-SA" sz="1600" b="1" dirty="0" smtClean="0">
                <a:solidFill>
                  <a:srgbClr val="FF0000"/>
                </a:solidFill>
              </a:rPr>
              <a:t>المكون :  </a:t>
            </a:r>
          </a:p>
          <a:p>
            <a:r>
              <a:rPr lang="ar-SA" sz="1600" b="1" dirty="0" smtClean="0">
                <a:solidFill>
                  <a:srgbClr val="FF0000"/>
                </a:solidFill>
              </a:rPr>
              <a:t>   7- </a:t>
            </a:r>
            <a:r>
              <a:rPr lang="ar-SA" sz="1600" b="1" dirty="0" smtClean="0">
                <a:solidFill>
                  <a:schemeClr val="tx1"/>
                </a:solidFill>
              </a:rPr>
              <a:t>أرسم دائرة على الحرف ( </a:t>
            </a:r>
            <a:r>
              <a:rPr lang="ar-SA" sz="1600" b="1" dirty="0" err="1" smtClean="0">
                <a:solidFill>
                  <a:schemeClr val="tx1"/>
                </a:solidFill>
              </a:rPr>
              <a:t>م</a:t>
            </a:r>
            <a:r>
              <a:rPr lang="ar-SA" sz="1600" b="1" dirty="0" smtClean="0">
                <a:solidFill>
                  <a:schemeClr val="tx1"/>
                </a:solidFill>
              </a:rPr>
              <a:t> ) ثم أكتبه .</a:t>
            </a:r>
          </a:p>
          <a:p>
            <a:r>
              <a:rPr lang="ar-SA" sz="1600" b="1" dirty="0" smtClean="0">
                <a:solidFill>
                  <a:schemeClr val="tx1"/>
                </a:solidFill>
              </a:rPr>
              <a:t> </a:t>
            </a:r>
            <a:r>
              <a:rPr lang="ar-SA" sz="1600" b="1" dirty="0" smtClean="0">
                <a:solidFill>
                  <a:srgbClr val="FF0000"/>
                </a:solidFill>
              </a:rPr>
              <a:t> </a:t>
            </a:r>
            <a:r>
              <a:rPr lang="ar-SA" sz="1600" b="1" dirty="0" smtClean="0">
                <a:solidFill>
                  <a:schemeClr val="tx1"/>
                </a:solidFill>
              </a:rPr>
              <a:t>       </a:t>
            </a:r>
          </a:p>
        </p:txBody>
      </p:sp>
      <p:sp>
        <p:nvSpPr>
          <p:cNvPr id="6" name="مستطيل مستدير الزوايا 5"/>
          <p:cNvSpPr/>
          <p:nvPr/>
        </p:nvSpPr>
        <p:spPr>
          <a:xfrm>
            <a:off x="500042" y="928662"/>
            <a:ext cx="6072230" cy="1285884"/>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الأهداف :</a:t>
            </a:r>
          </a:p>
          <a:p>
            <a:r>
              <a:rPr lang="ar-SA" sz="1600" b="1" dirty="0" smtClean="0">
                <a:solidFill>
                  <a:schemeClr val="tx1"/>
                </a:solidFill>
              </a:rPr>
              <a:t>      من خلال هذا المكون يتوقع من التلميذة  تحقيق الأهداف التالية :</a:t>
            </a:r>
          </a:p>
          <a:p>
            <a:pPr>
              <a:buFont typeface="Arial" pitchFamily="34" charset="0"/>
              <a:buChar char="•"/>
            </a:pPr>
            <a:r>
              <a:rPr lang="ar-SA" sz="1600" b="1" dirty="0" smtClean="0">
                <a:solidFill>
                  <a:schemeClr val="tx1"/>
                </a:solidFill>
              </a:rPr>
              <a:t> أن تتعرف الميم في الكلمة المكتوبة .</a:t>
            </a:r>
          </a:p>
          <a:p>
            <a:pPr>
              <a:buFont typeface="Arial" pitchFamily="34" charset="0"/>
              <a:buChar char="•"/>
            </a:pPr>
            <a:r>
              <a:rPr lang="ar-SA" sz="1600" b="1" dirty="0" smtClean="0">
                <a:solidFill>
                  <a:schemeClr val="tx1"/>
                </a:solidFill>
              </a:rPr>
              <a:t> أن ترسم دائرة حول حرف ( </a:t>
            </a:r>
            <a:r>
              <a:rPr lang="ar-SA" sz="1600" b="1" dirty="0" err="1" smtClean="0">
                <a:solidFill>
                  <a:schemeClr val="tx1"/>
                </a:solidFill>
              </a:rPr>
              <a:t>م</a:t>
            </a:r>
            <a:r>
              <a:rPr lang="ar-SA" sz="1600" b="1" dirty="0" smtClean="0">
                <a:solidFill>
                  <a:schemeClr val="tx1"/>
                </a:solidFill>
              </a:rPr>
              <a:t> ) في الكلمة .</a:t>
            </a:r>
          </a:p>
          <a:p>
            <a:pPr>
              <a:buFont typeface="Arial" pitchFamily="34" charset="0"/>
              <a:buChar char="•"/>
            </a:pPr>
            <a:r>
              <a:rPr lang="ar-SA" sz="1600" b="1" dirty="0" smtClean="0">
                <a:solidFill>
                  <a:schemeClr val="tx1"/>
                </a:solidFill>
              </a:rPr>
              <a:t> أن تكتب حرف ( </a:t>
            </a:r>
            <a:r>
              <a:rPr lang="ar-SA" sz="1600" b="1" dirty="0" err="1" smtClean="0">
                <a:solidFill>
                  <a:schemeClr val="tx1"/>
                </a:solidFill>
              </a:rPr>
              <a:t>م</a:t>
            </a:r>
            <a:r>
              <a:rPr lang="ar-SA" sz="1600" b="1" dirty="0" smtClean="0">
                <a:solidFill>
                  <a:schemeClr val="tx1"/>
                </a:solidFill>
              </a:rPr>
              <a:t> ) في المكان المخصص .</a:t>
            </a:r>
          </a:p>
        </p:txBody>
      </p:sp>
      <p:sp>
        <p:nvSpPr>
          <p:cNvPr id="7" name="مستطيل مستدير الزوايا 6"/>
          <p:cNvSpPr/>
          <p:nvPr/>
        </p:nvSpPr>
        <p:spPr>
          <a:xfrm>
            <a:off x="571480" y="2285984"/>
            <a:ext cx="5929354" cy="714380"/>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الوسائل المقترحة :</a:t>
            </a:r>
          </a:p>
          <a:p>
            <a:r>
              <a:rPr lang="ar-SA" sz="1600" b="1" dirty="0" smtClean="0">
                <a:solidFill>
                  <a:schemeClr val="tx1"/>
                </a:solidFill>
              </a:rPr>
              <a:t>   شفافية للمكون ، بطاقات .</a:t>
            </a:r>
          </a:p>
        </p:txBody>
      </p:sp>
      <p:sp>
        <p:nvSpPr>
          <p:cNvPr id="8" name="مستطيل 7"/>
          <p:cNvSpPr/>
          <p:nvPr/>
        </p:nvSpPr>
        <p:spPr>
          <a:xfrm>
            <a:off x="5978632" y="214282"/>
            <a:ext cx="450764"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3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7</a:t>
            </a:r>
            <a:endParaRPr lang="ar-SA"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026" name="Picture 2"/>
          <p:cNvPicPr>
            <a:picLocks noChangeAspect="1" noChangeArrowheads="1"/>
          </p:cNvPicPr>
          <p:nvPr/>
        </p:nvPicPr>
        <p:blipFill>
          <a:blip r:embed="rId2"/>
          <a:srcRect/>
          <a:stretch>
            <a:fillRect/>
          </a:stretch>
        </p:blipFill>
        <p:spPr bwMode="auto">
          <a:xfrm>
            <a:off x="471490" y="4357686"/>
            <a:ext cx="3314700" cy="1333500"/>
          </a:xfrm>
          <a:prstGeom prst="rect">
            <a:avLst/>
          </a:prstGeom>
          <a:noFill/>
          <a:ln w="9525">
            <a:noFill/>
            <a:miter lim="800000"/>
            <a:headEnd/>
            <a:tailEnd/>
          </a:ln>
          <a:effectLst/>
        </p:spPr>
      </p:pic>
      <p:sp>
        <p:nvSpPr>
          <p:cNvPr id="11" name="مربع نص 10"/>
          <p:cNvSpPr txBox="1"/>
          <p:nvPr/>
        </p:nvSpPr>
        <p:spPr>
          <a:xfrm>
            <a:off x="733180" y="4143372"/>
            <a:ext cx="1787669" cy="369332"/>
          </a:xfrm>
          <a:prstGeom prst="rect">
            <a:avLst/>
          </a:prstGeom>
          <a:noFill/>
        </p:spPr>
        <p:txBody>
          <a:bodyPr wrap="none" rtlCol="1">
            <a:spAutoFit/>
          </a:bodyPr>
          <a:lstStyle/>
          <a:p>
            <a:r>
              <a:rPr lang="ar-SA" b="1" dirty="0" smtClean="0"/>
              <a:t>أول     وسط      آخر</a:t>
            </a:r>
            <a:endParaRPr lang="ar-SA" b="1" dirty="0"/>
          </a:p>
        </p:txBody>
      </p:sp>
      <p:pic>
        <p:nvPicPr>
          <p:cNvPr id="13314" name="Picture 2"/>
          <p:cNvPicPr>
            <a:picLocks noChangeAspect="1" noChangeArrowheads="1"/>
          </p:cNvPicPr>
          <p:nvPr/>
        </p:nvPicPr>
        <p:blipFill>
          <a:blip r:embed="rId3"/>
          <a:srcRect/>
          <a:stretch>
            <a:fillRect/>
          </a:stretch>
        </p:blipFill>
        <p:spPr bwMode="auto">
          <a:xfrm>
            <a:off x="2071678" y="7715272"/>
            <a:ext cx="3529022" cy="889995"/>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مستطيل مستدير الزوايا 27"/>
          <p:cNvSpPr/>
          <p:nvPr/>
        </p:nvSpPr>
        <p:spPr>
          <a:xfrm>
            <a:off x="5643578" y="357158"/>
            <a:ext cx="714380"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الوحدة</a:t>
            </a:r>
            <a:endParaRPr lang="ar-SA" b="1" dirty="0">
              <a:solidFill>
                <a:schemeClr val="tx1"/>
              </a:solidFill>
            </a:endParaRPr>
          </a:p>
        </p:txBody>
      </p:sp>
      <p:sp>
        <p:nvSpPr>
          <p:cNvPr id="30" name="مستطيل مستدير الزوايا 29"/>
          <p:cNvSpPr/>
          <p:nvPr/>
        </p:nvSpPr>
        <p:spPr>
          <a:xfrm>
            <a:off x="4786322" y="357158"/>
            <a:ext cx="785818"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المجال</a:t>
            </a:r>
            <a:endParaRPr lang="ar-SA" b="1" dirty="0">
              <a:solidFill>
                <a:schemeClr val="tx1"/>
              </a:solidFill>
            </a:endParaRPr>
          </a:p>
        </p:txBody>
      </p:sp>
      <p:sp>
        <p:nvSpPr>
          <p:cNvPr id="31" name="مستطيل مستدير الزوايا 30"/>
          <p:cNvSpPr/>
          <p:nvPr/>
        </p:nvSpPr>
        <p:spPr>
          <a:xfrm>
            <a:off x="3500438" y="357158"/>
            <a:ext cx="1214446"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الدرس الأول</a:t>
            </a:r>
            <a:endParaRPr lang="ar-SA" b="1" dirty="0">
              <a:solidFill>
                <a:schemeClr val="tx1"/>
              </a:solidFill>
            </a:endParaRPr>
          </a:p>
        </p:txBody>
      </p:sp>
      <p:sp>
        <p:nvSpPr>
          <p:cNvPr id="32" name="مستطيل مستدير الزوايا 31"/>
          <p:cNvSpPr/>
          <p:nvPr/>
        </p:nvSpPr>
        <p:spPr>
          <a:xfrm>
            <a:off x="5629284" y="928662"/>
            <a:ext cx="728674"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الأولى</a:t>
            </a:r>
            <a:endParaRPr lang="ar-SA" b="1" dirty="0">
              <a:solidFill>
                <a:schemeClr val="tx1"/>
              </a:solidFill>
            </a:endParaRPr>
          </a:p>
        </p:txBody>
      </p:sp>
      <p:sp>
        <p:nvSpPr>
          <p:cNvPr id="33" name="مستطيل مستدير الزوايا 32"/>
          <p:cNvSpPr/>
          <p:nvPr/>
        </p:nvSpPr>
        <p:spPr>
          <a:xfrm>
            <a:off x="4786322" y="928662"/>
            <a:ext cx="785818"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أسرتي</a:t>
            </a:r>
            <a:endParaRPr lang="ar-SA" b="1" dirty="0">
              <a:solidFill>
                <a:schemeClr val="tx1"/>
              </a:solidFill>
            </a:endParaRPr>
          </a:p>
        </p:txBody>
      </p:sp>
      <p:sp>
        <p:nvSpPr>
          <p:cNvPr id="34" name="مستطيل مستدير الزوايا 33"/>
          <p:cNvSpPr/>
          <p:nvPr/>
        </p:nvSpPr>
        <p:spPr>
          <a:xfrm>
            <a:off x="3500438" y="928662"/>
            <a:ext cx="1214446"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أسرة عمر</a:t>
            </a:r>
            <a:endParaRPr lang="ar-SA" b="1" dirty="0">
              <a:solidFill>
                <a:schemeClr val="tx1"/>
              </a:solidFill>
            </a:endParaRPr>
          </a:p>
        </p:txBody>
      </p:sp>
      <p:sp>
        <p:nvSpPr>
          <p:cNvPr id="14" name="مستطيل مستدير الزوايا 13"/>
          <p:cNvSpPr/>
          <p:nvPr/>
        </p:nvSpPr>
        <p:spPr>
          <a:xfrm>
            <a:off x="2571744" y="357158"/>
            <a:ext cx="857256"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ا</a:t>
            </a:r>
            <a:r>
              <a:rPr lang="ar-SA" b="1" dirty="0" smtClean="0">
                <a:solidFill>
                  <a:schemeClr val="tx1"/>
                </a:solidFill>
              </a:rPr>
              <a:t>لحرف</a:t>
            </a:r>
            <a:endParaRPr lang="ar-SA" b="1" dirty="0">
              <a:solidFill>
                <a:schemeClr val="tx1"/>
              </a:solidFill>
            </a:endParaRPr>
          </a:p>
        </p:txBody>
      </p:sp>
      <p:sp>
        <p:nvSpPr>
          <p:cNvPr id="15" name="مستطيل مستدير الزوايا 14"/>
          <p:cNvSpPr/>
          <p:nvPr/>
        </p:nvSpPr>
        <p:spPr>
          <a:xfrm>
            <a:off x="2586038" y="928662"/>
            <a:ext cx="842962"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م</a:t>
            </a:r>
            <a:endParaRPr lang="ar-SA" b="1" dirty="0">
              <a:solidFill>
                <a:schemeClr val="tx1"/>
              </a:solidFill>
            </a:endParaRPr>
          </a:p>
        </p:txBody>
      </p:sp>
      <p:sp>
        <p:nvSpPr>
          <p:cNvPr id="16" name="مستطيل مستدير الزوايا 15"/>
          <p:cNvSpPr/>
          <p:nvPr/>
        </p:nvSpPr>
        <p:spPr>
          <a:xfrm>
            <a:off x="428604" y="357158"/>
            <a:ext cx="2071702"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المحاكاة</a:t>
            </a:r>
            <a:endParaRPr lang="ar-SA" sz="2400" b="1" dirty="0">
              <a:solidFill>
                <a:schemeClr val="tx1"/>
              </a:solidFill>
            </a:endParaRPr>
          </a:p>
        </p:txBody>
      </p:sp>
      <p:sp>
        <p:nvSpPr>
          <p:cNvPr id="17" name="مستطيل مستدير الزوايا 16"/>
          <p:cNvSpPr/>
          <p:nvPr/>
        </p:nvSpPr>
        <p:spPr>
          <a:xfrm>
            <a:off x="428604" y="928662"/>
            <a:ext cx="2071702"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600" b="1" dirty="0" smtClean="0">
                <a:solidFill>
                  <a:schemeClr val="tx1"/>
                </a:solidFill>
              </a:rPr>
              <a:t>اسمي </a:t>
            </a:r>
            <a:r>
              <a:rPr lang="ar-SA" sz="1600" b="1" dirty="0" smtClean="0">
                <a:solidFill>
                  <a:schemeClr val="tx1"/>
                </a:solidFill>
              </a:rPr>
              <a:t>الإشارة </a:t>
            </a:r>
            <a:r>
              <a:rPr lang="ar-SA" sz="1600" b="1" dirty="0" smtClean="0">
                <a:solidFill>
                  <a:schemeClr val="tx1"/>
                </a:solidFill>
              </a:rPr>
              <a:t>(هذا ، هذه )</a:t>
            </a:r>
            <a:endParaRPr lang="ar-SA" sz="1600" b="1" dirty="0">
              <a:solidFill>
                <a:schemeClr val="tx1"/>
              </a:solidFill>
            </a:endParaRPr>
          </a:p>
        </p:txBody>
      </p:sp>
      <p:sp>
        <p:nvSpPr>
          <p:cNvPr id="13" name="مستطيل مستدير الزوايا 12"/>
          <p:cNvSpPr/>
          <p:nvPr/>
        </p:nvSpPr>
        <p:spPr>
          <a:xfrm>
            <a:off x="1428736" y="1500166"/>
            <a:ext cx="4857784" cy="571504"/>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rgbClr val="FF0000"/>
              </a:solidFill>
            </a:endParaRPr>
          </a:p>
          <a:p>
            <a:r>
              <a:rPr lang="ar-SA" b="1" dirty="0" smtClean="0">
                <a:solidFill>
                  <a:srgbClr val="FF0000"/>
                </a:solidFill>
              </a:rPr>
              <a:t>المكون :  </a:t>
            </a:r>
          </a:p>
          <a:p>
            <a:r>
              <a:rPr lang="ar-SA" b="1" dirty="0" smtClean="0">
                <a:solidFill>
                  <a:srgbClr val="FF0000"/>
                </a:solidFill>
              </a:rPr>
              <a:t>    8 ــ  </a:t>
            </a:r>
            <a:r>
              <a:rPr lang="ar-SA" b="1" dirty="0" smtClean="0">
                <a:solidFill>
                  <a:schemeClr val="tx1"/>
                </a:solidFill>
              </a:rPr>
              <a:t>أحاكي عمر مستخدما اسمي الإشارة </a:t>
            </a:r>
            <a:r>
              <a:rPr lang="ar-SA" b="1" dirty="0" smtClean="0">
                <a:solidFill>
                  <a:srgbClr val="FF0000"/>
                </a:solidFill>
              </a:rPr>
              <a:t>( هذا ، هذه ) </a:t>
            </a:r>
            <a:r>
              <a:rPr lang="ar-SA" b="1" dirty="0" smtClean="0">
                <a:solidFill>
                  <a:schemeClr val="tx1"/>
                </a:solidFill>
              </a:rPr>
              <a:t>:        .        </a:t>
            </a:r>
          </a:p>
        </p:txBody>
      </p:sp>
      <p:sp>
        <p:nvSpPr>
          <p:cNvPr id="18" name="مستطيل مستدير الزوايا 17"/>
          <p:cNvSpPr/>
          <p:nvPr/>
        </p:nvSpPr>
        <p:spPr>
          <a:xfrm>
            <a:off x="500042" y="2143108"/>
            <a:ext cx="6072230" cy="928694"/>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الأهداف :</a:t>
            </a:r>
          </a:p>
          <a:p>
            <a:r>
              <a:rPr lang="ar-SA" sz="1600" b="1" dirty="0" smtClean="0">
                <a:solidFill>
                  <a:schemeClr val="tx1"/>
                </a:solidFill>
              </a:rPr>
              <a:t>      من خلال هذا المكون يتوقع من التلميذة  تحقيق الأهداف التالية :</a:t>
            </a:r>
          </a:p>
          <a:p>
            <a:pPr>
              <a:buFont typeface="Arial" pitchFamily="34" charset="0"/>
              <a:buChar char="•"/>
            </a:pPr>
            <a:r>
              <a:rPr lang="ar-SA" sz="1600" b="1" dirty="0" smtClean="0">
                <a:solidFill>
                  <a:schemeClr val="tx1"/>
                </a:solidFill>
              </a:rPr>
              <a:t>   أن تحاكي اسمي الإشارة ( هذا ، هذه ) .</a:t>
            </a:r>
            <a:r>
              <a:rPr lang="ar-SA" b="1" dirty="0" smtClean="0">
                <a:solidFill>
                  <a:schemeClr val="tx1"/>
                </a:solidFill>
              </a:rPr>
              <a:t>  </a:t>
            </a:r>
          </a:p>
        </p:txBody>
      </p:sp>
      <p:sp>
        <p:nvSpPr>
          <p:cNvPr id="19" name="مستطيل مستدير الزوايا 18"/>
          <p:cNvSpPr/>
          <p:nvPr/>
        </p:nvSpPr>
        <p:spPr>
          <a:xfrm>
            <a:off x="500042" y="3143240"/>
            <a:ext cx="6072230" cy="571504"/>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الوسائل المقترحة :</a:t>
            </a:r>
          </a:p>
          <a:p>
            <a:r>
              <a:rPr lang="ar-SA" b="1" dirty="0" smtClean="0">
                <a:solidFill>
                  <a:schemeClr val="tx1"/>
                </a:solidFill>
              </a:rPr>
              <a:t>   شفافية تحوي صورة المكون ، بطاقات .</a:t>
            </a:r>
          </a:p>
        </p:txBody>
      </p:sp>
      <p:sp>
        <p:nvSpPr>
          <p:cNvPr id="20" name="مستطيل مستدير الزوايا 19"/>
          <p:cNvSpPr/>
          <p:nvPr/>
        </p:nvSpPr>
        <p:spPr>
          <a:xfrm>
            <a:off x="500042" y="3786182"/>
            <a:ext cx="6072230" cy="4857784"/>
          </a:xfrm>
          <a:prstGeom prst="roundRect">
            <a:avLst>
              <a:gd name="adj" fmla="val 1148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rgbClr val="FF0000"/>
              </a:solidFill>
            </a:endParaRPr>
          </a:p>
          <a:p>
            <a:r>
              <a:rPr lang="ar-SA" b="1" dirty="0" smtClean="0">
                <a:solidFill>
                  <a:srgbClr val="FF0000"/>
                </a:solidFill>
              </a:rPr>
              <a:t>إجراءات التنفيذ :</a:t>
            </a:r>
          </a:p>
          <a:p>
            <a:pPr>
              <a:buFont typeface="Arial" pitchFamily="34" charset="0"/>
              <a:buChar char="•"/>
            </a:pPr>
            <a:r>
              <a:rPr lang="ar-SA" b="1" dirty="0" smtClean="0">
                <a:solidFill>
                  <a:schemeClr val="tx1"/>
                </a:solidFill>
              </a:rPr>
              <a:t> عرض الصور من خلال الوسائل المتاحة .</a:t>
            </a:r>
          </a:p>
          <a:p>
            <a:r>
              <a:rPr lang="ar-SA" b="1" dirty="0" smtClean="0">
                <a:solidFill>
                  <a:schemeClr val="tx1"/>
                </a:solidFill>
              </a:rPr>
              <a:t>س من هذا ؟ ( يشار إلى صورة عمر ، ثم صورة مهند ) .</a:t>
            </a:r>
          </a:p>
          <a:p>
            <a:r>
              <a:rPr lang="ar-SA" b="1" dirty="0" smtClean="0">
                <a:solidFill>
                  <a:schemeClr val="tx1"/>
                </a:solidFill>
              </a:rPr>
              <a:t>س من هذه ؟ ( يشار إلى صورة أحلام ) .</a:t>
            </a:r>
          </a:p>
          <a:p>
            <a:r>
              <a:rPr lang="ar-SA" b="1" dirty="0" smtClean="0">
                <a:solidFill>
                  <a:schemeClr val="tx1"/>
                </a:solidFill>
              </a:rPr>
              <a:t>س ماذا يقول عمر عن أخيه مهند ؟ </a:t>
            </a:r>
          </a:p>
          <a:p>
            <a:r>
              <a:rPr lang="ar-SA" b="1" dirty="0" smtClean="0">
                <a:solidFill>
                  <a:schemeClr val="tx1"/>
                </a:solidFill>
              </a:rPr>
              <a:t>س ماذا يقول عمر عن أخته أحلام ؟</a:t>
            </a: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pPr>
              <a:buFont typeface="Arial" pitchFamily="34" charset="0"/>
              <a:buChar char="•"/>
            </a:pPr>
            <a:r>
              <a:rPr lang="ar-SA" b="1" dirty="0" smtClean="0">
                <a:solidFill>
                  <a:schemeClr val="tx1"/>
                </a:solidFill>
              </a:rPr>
              <a:t> طرح أسئلة حول صور الكتاب متضمنة اسمي الإشارة ( هذا ، هذه ) </a:t>
            </a:r>
          </a:p>
          <a:p>
            <a:r>
              <a:rPr lang="en-US" b="1" dirty="0" smtClean="0">
                <a:solidFill>
                  <a:schemeClr val="tx1"/>
                </a:solidFill>
              </a:rPr>
              <a:t>      </a:t>
            </a:r>
            <a:r>
              <a:rPr lang="ar-SA" b="1" dirty="0" smtClean="0">
                <a:solidFill>
                  <a:schemeClr val="tx1"/>
                </a:solidFill>
              </a:rPr>
              <a:t>مثل ( ما هذه ؟ ، من هذه ؟ ، من هذا ؟ , ما هذا ؟ ) ويشار إلى الصور ( سيارة ، قطار ، مشعل , أسماء )</a:t>
            </a:r>
            <a:r>
              <a:rPr lang="en-US" b="1" dirty="0" smtClean="0">
                <a:solidFill>
                  <a:schemeClr val="tx1"/>
                </a:solidFill>
              </a:rPr>
              <a:t>  </a:t>
            </a:r>
            <a:endParaRPr lang="ar-SA" b="1" dirty="0" smtClean="0">
              <a:solidFill>
                <a:schemeClr val="tx1"/>
              </a:solidFill>
            </a:endParaRPr>
          </a:p>
          <a:p>
            <a:r>
              <a:rPr lang="ar-SA" b="1" dirty="0" smtClean="0">
                <a:solidFill>
                  <a:schemeClr val="tx1"/>
                </a:solidFill>
              </a:rPr>
              <a:t>مطالبة التلميذة استخدام اسمي الإشارة ( هذا ، هذه ) حول محتويات الفصل ( المعلمة ، السبورة ،  الباب ، القلم ، الكرسي )</a:t>
            </a:r>
          </a:p>
          <a:p>
            <a:endParaRPr lang="ar-SA" b="1" dirty="0" smtClean="0">
              <a:solidFill>
                <a:schemeClr val="tx1"/>
              </a:solidFill>
            </a:endParaRPr>
          </a:p>
        </p:txBody>
      </p:sp>
      <p:sp>
        <p:nvSpPr>
          <p:cNvPr id="21" name="مستطيل مستدير الزوايا 20"/>
          <p:cNvSpPr/>
          <p:nvPr/>
        </p:nvSpPr>
        <p:spPr>
          <a:xfrm>
            <a:off x="285728" y="8358214"/>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 1</a:t>
            </a:r>
          </a:p>
          <a:p>
            <a:pPr algn="ctr"/>
            <a:r>
              <a:rPr lang="ar-SA" sz="1400" b="1" dirty="0" smtClean="0">
                <a:solidFill>
                  <a:schemeClr val="tx1"/>
                </a:solidFill>
              </a:rPr>
              <a:t>مكون 8</a:t>
            </a:r>
            <a:endParaRPr lang="ar-SA" b="1" dirty="0">
              <a:solidFill>
                <a:schemeClr val="tx1"/>
              </a:solidFill>
            </a:endParaRPr>
          </a:p>
        </p:txBody>
      </p:sp>
      <p:pic>
        <p:nvPicPr>
          <p:cNvPr id="23" name="Picture 2"/>
          <p:cNvPicPr>
            <a:picLocks noChangeAspect="1" noChangeArrowheads="1"/>
          </p:cNvPicPr>
          <p:nvPr/>
        </p:nvPicPr>
        <p:blipFill>
          <a:blip r:embed="rId2"/>
          <a:srcRect/>
          <a:stretch>
            <a:fillRect/>
          </a:stretch>
        </p:blipFill>
        <p:spPr bwMode="auto">
          <a:xfrm>
            <a:off x="714356" y="4714876"/>
            <a:ext cx="2071703" cy="2387722"/>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مستطيل مستدير الزوايا 39"/>
          <p:cNvSpPr/>
          <p:nvPr/>
        </p:nvSpPr>
        <p:spPr>
          <a:xfrm>
            <a:off x="428604" y="214282"/>
            <a:ext cx="6215082" cy="8501122"/>
          </a:xfrm>
          <a:prstGeom prst="roundRect">
            <a:avLst>
              <a:gd name="adj" fmla="val 9621"/>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الإجراء :</a:t>
            </a:r>
          </a:p>
          <a:p>
            <a:r>
              <a:rPr lang="ar-SA" b="1" dirty="0" smtClean="0">
                <a:solidFill>
                  <a:schemeClr val="tx1"/>
                </a:solidFill>
              </a:rPr>
              <a:t>مناقشة بعض المسميات التي ظهرت . مثل ( بيت ، منزل ، غرفة ، حجرة ، حاسوب ، جريدة ، ورد ، حديقة ، دراجة ، دمية ، مائدة ، نافذة ) من خلال المشاهد المصورة المعروضة  بغية الوصول إلى مدلولات موحدة لهذه الأسماء لدى التلميذات . </a:t>
            </a:r>
          </a:p>
          <a:p>
            <a:r>
              <a:rPr lang="ar-SA" b="1" dirty="0" smtClean="0">
                <a:solidFill>
                  <a:schemeClr val="tx1"/>
                </a:solidFill>
              </a:rPr>
              <a:t>         </a:t>
            </a:r>
          </a:p>
          <a:p>
            <a:endParaRPr lang="ar-SA" b="1" dirty="0" smtClean="0">
              <a:solidFill>
                <a:schemeClr val="tx1"/>
              </a:solidFill>
            </a:endParaRPr>
          </a:p>
          <a:p>
            <a:r>
              <a:rPr lang="ar-SA" b="1" dirty="0" smtClean="0">
                <a:solidFill>
                  <a:schemeClr val="accent3">
                    <a:lumMod val="75000"/>
                  </a:schemeClr>
                </a:solidFill>
              </a:rPr>
              <a:t>مناقشة محتويات الصورة الأولى  :</a:t>
            </a:r>
          </a:p>
          <a:p>
            <a:pPr>
              <a:buFont typeface="Arial" pitchFamily="34" charset="0"/>
              <a:buChar char="•"/>
            </a:pPr>
            <a:r>
              <a:rPr lang="ar-SA" b="1" dirty="0" smtClean="0">
                <a:solidFill>
                  <a:schemeClr val="tx1"/>
                </a:solidFill>
              </a:rPr>
              <a:t> ماذا تلاحظين في الصورة ؟</a:t>
            </a:r>
          </a:p>
          <a:p>
            <a:pPr>
              <a:buFont typeface="Arial" pitchFamily="34" charset="0"/>
              <a:buChar char="•"/>
            </a:pPr>
            <a:r>
              <a:rPr lang="ar-SA" b="1" dirty="0" smtClean="0">
                <a:solidFill>
                  <a:schemeClr val="tx1"/>
                </a:solidFill>
              </a:rPr>
              <a:t> أين تجلس الأسرة ؟ </a:t>
            </a:r>
          </a:p>
          <a:p>
            <a:pPr>
              <a:buFont typeface="Arial" pitchFamily="34" charset="0"/>
              <a:buChar char="•"/>
            </a:pPr>
            <a:r>
              <a:rPr lang="ar-SA" b="1" dirty="0" smtClean="0">
                <a:solidFill>
                  <a:schemeClr val="tx1"/>
                </a:solidFill>
              </a:rPr>
              <a:t> ماذا يفعل كل من </a:t>
            </a:r>
            <a:r>
              <a:rPr lang="ar-SA" b="1" dirty="0" smtClean="0">
                <a:solidFill>
                  <a:schemeClr val="tx1"/>
                </a:solidFill>
              </a:rPr>
              <a:t>... </a:t>
            </a:r>
            <a:r>
              <a:rPr lang="ar-SA" b="1" dirty="0" smtClean="0">
                <a:solidFill>
                  <a:schemeClr val="tx1"/>
                </a:solidFill>
              </a:rPr>
              <a:t>الأب </a:t>
            </a:r>
            <a:r>
              <a:rPr lang="ar-SA" b="1" dirty="0" smtClean="0">
                <a:solidFill>
                  <a:schemeClr val="tx1"/>
                </a:solidFill>
              </a:rPr>
              <a:t>، الأم ، البن الأصغر ، البنت ، الابن الأكبر ؟ </a:t>
            </a:r>
          </a:p>
          <a:p>
            <a:endParaRPr lang="ar-SA" b="1" dirty="0" smtClean="0">
              <a:solidFill>
                <a:schemeClr val="accent3">
                  <a:lumMod val="75000"/>
                </a:schemeClr>
              </a:solidFill>
            </a:endParaRPr>
          </a:p>
          <a:p>
            <a:r>
              <a:rPr lang="ar-SA" b="1" dirty="0" smtClean="0">
                <a:solidFill>
                  <a:schemeClr val="accent3">
                    <a:lumMod val="75000"/>
                  </a:schemeClr>
                </a:solidFill>
              </a:rPr>
              <a:t>مناقشة محتويات الصورة الثانية  : </a:t>
            </a:r>
          </a:p>
          <a:p>
            <a:pPr>
              <a:buFont typeface="Arial" pitchFamily="34" charset="0"/>
              <a:buChar char="•"/>
            </a:pPr>
            <a:r>
              <a:rPr lang="ar-SA" b="1" dirty="0" smtClean="0">
                <a:solidFill>
                  <a:schemeClr val="tx1"/>
                </a:solidFill>
              </a:rPr>
              <a:t> ماذا تلاحظين ؟</a:t>
            </a:r>
          </a:p>
          <a:p>
            <a:pPr>
              <a:buFont typeface="Arial" pitchFamily="34" charset="0"/>
              <a:buChar char="•"/>
            </a:pPr>
            <a:r>
              <a:rPr lang="ar-SA" b="1" dirty="0" smtClean="0">
                <a:solidFill>
                  <a:schemeClr val="tx1"/>
                </a:solidFill>
              </a:rPr>
              <a:t> أين يلعب الولدان ؟ </a:t>
            </a:r>
          </a:p>
          <a:p>
            <a:pPr>
              <a:buFont typeface="Arial" pitchFamily="34" charset="0"/>
              <a:buChar char="•"/>
            </a:pPr>
            <a:r>
              <a:rPr lang="ar-SA" b="1" dirty="0" smtClean="0">
                <a:solidFill>
                  <a:schemeClr val="tx1"/>
                </a:solidFill>
              </a:rPr>
              <a:t> بماذا يلعبان ؟</a:t>
            </a:r>
          </a:p>
          <a:p>
            <a:endParaRPr lang="ar-SA" b="1" dirty="0" smtClean="0">
              <a:solidFill>
                <a:schemeClr val="accent3">
                  <a:lumMod val="75000"/>
                </a:schemeClr>
              </a:solidFill>
            </a:endParaRPr>
          </a:p>
          <a:p>
            <a:r>
              <a:rPr lang="ar-SA" b="1" dirty="0" smtClean="0">
                <a:solidFill>
                  <a:schemeClr val="accent3">
                    <a:lumMod val="75000"/>
                  </a:schemeClr>
                </a:solidFill>
              </a:rPr>
              <a:t>مناقشة محتويات الصورة الثالثة :</a:t>
            </a:r>
            <a:endParaRPr lang="ar-SA" b="1" dirty="0" smtClean="0">
              <a:solidFill>
                <a:schemeClr val="tx2">
                  <a:lumMod val="75000"/>
                </a:schemeClr>
              </a:solidFill>
            </a:endParaRPr>
          </a:p>
          <a:p>
            <a:pPr>
              <a:buFont typeface="Arial" pitchFamily="34" charset="0"/>
              <a:buChar char="•"/>
            </a:pPr>
            <a:r>
              <a:rPr lang="ar-SA" b="1" dirty="0" smtClean="0">
                <a:solidFill>
                  <a:schemeClr val="tx1"/>
                </a:solidFill>
              </a:rPr>
              <a:t> ماذا تلاحظين ؟</a:t>
            </a:r>
          </a:p>
          <a:p>
            <a:pPr>
              <a:buFont typeface="Arial" pitchFamily="34" charset="0"/>
              <a:buChar char="•"/>
            </a:pPr>
            <a:r>
              <a:rPr lang="ar-SA" b="1" dirty="0" smtClean="0">
                <a:solidFill>
                  <a:schemeClr val="tx1"/>
                </a:solidFill>
              </a:rPr>
              <a:t> ماذا تفعل الأسرة ؟</a:t>
            </a:r>
          </a:p>
          <a:p>
            <a:pPr>
              <a:buFont typeface="Arial" pitchFamily="34" charset="0"/>
              <a:buChar char="•"/>
            </a:pPr>
            <a:r>
              <a:rPr lang="ar-SA" b="1" dirty="0" smtClean="0">
                <a:solidFill>
                  <a:schemeClr val="tx1"/>
                </a:solidFill>
              </a:rPr>
              <a:t> من تستقبل الأسرة ؟</a:t>
            </a:r>
          </a:p>
          <a:p>
            <a:pPr>
              <a:buFont typeface="Arial" pitchFamily="34" charset="0"/>
              <a:buChar char="•"/>
            </a:pPr>
            <a:endParaRPr lang="ar-SA" b="1" dirty="0" smtClean="0">
              <a:solidFill>
                <a:schemeClr val="tx1"/>
              </a:solidFill>
            </a:endParaRPr>
          </a:p>
          <a:p>
            <a:pPr>
              <a:buFont typeface="Arial" pitchFamily="34" charset="0"/>
              <a:buChar char="•"/>
            </a:pPr>
            <a:endParaRPr lang="ar-SA" b="1" dirty="0" smtClean="0">
              <a:solidFill>
                <a:schemeClr val="tx1"/>
              </a:solidFill>
            </a:endParaRPr>
          </a:p>
          <a:p>
            <a:pPr>
              <a:buFont typeface="Arial" pitchFamily="34" charset="0"/>
              <a:buChar char="•"/>
            </a:pPr>
            <a:endParaRPr lang="ar-SA" b="1" dirty="0" smtClean="0">
              <a:solidFill>
                <a:schemeClr val="tx1"/>
              </a:solidFill>
            </a:endParaRPr>
          </a:p>
          <a:p>
            <a:pPr>
              <a:buFont typeface="Arial" pitchFamily="34" charset="0"/>
              <a:buChar char="•"/>
            </a:pPr>
            <a:endParaRPr lang="ar-SA" b="1" dirty="0" smtClean="0">
              <a:solidFill>
                <a:schemeClr val="tx1"/>
              </a:solidFill>
            </a:endParaRPr>
          </a:p>
          <a:p>
            <a:pPr>
              <a:buFont typeface="Arial" pitchFamily="34" charset="0"/>
              <a:buChar char="•"/>
            </a:pPr>
            <a:endParaRPr lang="ar-SA" b="1" dirty="0" smtClean="0">
              <a:solidFill>
                <a:schemeClr val="tx1"/>
              </a:solidFill>
            </a:endParaRPr>
          </a:p>
          <a:p>
            <a:pPr>
              <a:buFont typeface="Arial" pitchFamily="34" charset="0"/>
              <a:buChar char="•"/>
            </a:pPr>
            <a:endParaRPr lang="ar-SA" b="1" dirty="0" smtClean="0">
              <a:solidFill>
                <a:schemeClr val="tx1"/>
              </a:solidFill>
            </a:endParaRPr>
          </a:p>
        </p:txBody>
      </p:sp>
      <p:sp>
        <p:nvSpPr>
          <p:cNvPr id="6" name="مستطيل مستدير الزوايا 5"/>
          <p:cNvSpPr/>
          <p:nvPr/>
        </p:nvSpPr>
        <p:spPr>
          <a:xfrm>
            <a:off x="285728" y="8429652"/>
            <a:ext cx="1428760" cy="50006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a:t>
            </a:r>
            <a:r>
              <a:rPr lang="ar-SA" sz="1400" b="1" dirty="0" err="1" smtClean="0">
                <a:solidFill>
                  <a:schemeClr val="tx1"/>
                </a:solidFill>
              </a:rPr>
              <a:t>اسرتي</a:t>
            </a:r>
            <a:endParaRPr lang="ar-SA" sz="1400" b="1" dirty="0" smtClean="0">
              <a:solidFill>
                <a:schemeClr val="tx1"/>
              </a:solidFill>
            </a:endParaRPr>
          </a:p>
          <a:p>
            <a:pPr algn="ctr"/>
            <a:r>
              <a:rPr lang="ar-SA" sz="1400" b="1" dirty="0" smtClean="0">
                <a:solidFill>
                  <a:schemeClr val="tx1"/>
                </a:solidFill>
              </a:rPr>
              <a:t>مكون </a:t>
            </a:r>
            <a:r>
              <a:rPr lang="ar-SA" b="1" dirty="0" smtClean="0">
                <a:solidFill>
                  <a:schemeClr val="tx1"/>
                </a:solidFill>
              </a:rPr>
              <a:t>1 /2</a:t>
            </a:r>
            <a:endParaRPr lang="ar-SA" b="1" dirty="0">
              <a:solidFill>
                <a:schemeClr val="tx1"/>
              </a:solidFill>
            </a:endParaRPr>
          </a:p>
        </p:txBody>
      </p:sp>
      <p:pic>
        <p:nvPicPr>
          <p:cNvPr id="1026" name="Picture 2"/>
          <p:cNvPicPr>
            <a:picLocks noChangeAspect="1" noChangeArrowheads="1"/>
          </p:cNvPicPr>
          <p:nvPr/>
        </p:nvPicPr>
        <p:blipFill>
          <a:blip r:embed="rId2"/>
          <a:srcRect/>
          <a:stretch>
            <a:fillRect/>
          </a:stretch>
        </p:blipFill>
        <p:spPr bwMode="auto">
          <a:xfrm>
            <a:off x="1785926" y="4214810"/>
            <a:ext cx="1083264" cy="1204914"/>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1928802" y="5643570"/>
            <a:ext cx="1214446" cy="1470432"/>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1214422" y="1983682"/>
            <a:ext cx="1857388" cy="1230996"/>
          </a:xfrm>
          <a:prstGeom prst="rect">
            <a:avLst/>
          </a:prstGeom>
          <a:noFill/>
          <a:ln w="9525">
            <a:noFill/>
            <a:miter lim="800000"/>
            <a:headEnd/>
            <a:tailEnd/>
          </a:ln>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مستطيل مستدير الزوايا 35"/>
          <p:cNvSpPr/>
          <p:nvPr/>
        </p:nvSpPr>
        <p:spPr>
          <a:xfrm>
            <a:off x="714356" y="214282"/>
            <a:ext cx="4643470" cy="785818"/>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المكون :  </a:t>
            </a:r>
          </a:p>
          <a:p>
            <a:r>
              <a:rPr lang="ar-SA" sz="1600" b="1" dirty="0" smtClean="0">
                <a:solidFill>
                  <a:srgbClr val="FF0000"/>
                </a:solidFill>
              </a:rPr>
              <a:t>   9 ـ </a:t>
            </a:r>
            <a:r>
              <a:rPr lang="ar-SA" sz="1600" b="1" dirty="0" smtClean="0">
                <a:solidFill>
                  <a:schemeClr val="tx1"/>
                </a:solidFill>
              </a:rPr>
              <a:t>أكمل الحرف الناقص مع حركته ثم أقرأ الكلمة .</a:t>
            </a:r>
          </a:p>
          <a:p>
            <a:r>
              <a:rPr lang="ar-SA" sz="1600" b="1" dirty="0" smtClean="0">
                <a:solidFill>
                  <a:schemeClr val="tx1"/>
                </a:solidFill>
              </a:rPr>
              <a:t>  </a:t>
            </a:r>
            <a:r>
              <a:rPr lang="ar-SA" sz="1600" b="1" dirty="0" smtClean="0">
                <a:solidFill>
                  <a:srgbClr val="FF0000"/>
                </a:solidFill>
              </a:rPr>
              <a:t>10-</a:t>
            </a:r>
            <a:r>
              <a:rPr lang="ar-SA" sz="1600" b="1" dirty="0" smtClean="0">
                <a:solidFill>
                  <a:schemeClr val="tx1"/>
                </a:solidFill>
              </a:rPr>
              <a:t> أقرأ النص   </a:t>
            </a:r>
            <a:r>
              <a:rPr lang="ar-SA" sz="1600" b="1" dirty="0" smtClean="0">
                <a:solidFill>
                  <a:srgbClr val="FF0000"/>
                </a:solidFill>
              </a:rPr>
              <a:t> </a:t>
            </a:r>
            <a:r>
              <a:rPr lang="ar-SA" sz="1600" b="1" dirty="0" smtClean="0">
                <a:solidFill>
                  <a:schemeClr val="tx1"/>
                </a:solidFill>
              </a:rPr>
              <a:t>       </a:t>
            </a:r>
          </a:p>
        </p:txBody>
      </p:sp>
      <p:sp>
        <p:nvSpPr>
          <p:cNvPr id="37" name="مستطيل مستدير الزوايا 36"/>
          <p:cNvSpPr/>
          <p:nvPr/>
        </p:nvSpPr>
        <p:spPr>
          <a:xfrm>
            <a:off x="500042" y="1071538"/>
            <a:ext cx="6072230" cy="1285884"/>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الأهداف :</a:t>
            </a:r>
          </a:p>
          <a:p>
            <a:r>
              <a:rPr lang="ar-SA" sz="1600" b="1" dirty="0" smtClean="0">
                <a:solidFill>
                  <a:schemeClr val="tx1"/>
                </a:solidFill>
              </a:rPr>
              <a:t>      من خلال هذا المكون يتوقع من التلميذة  تحقيق الأهداف التالية :</a:t>
            </a:r>
          </a:p>
          <a:p>
            <a:pPr>
              <a:buFont typeface="Arial" pitchFamily="34" charset="0"/>
              <a:buChar char="•"/>
            </a:pPr>
            <a:r>
              <a:rPr lang="ar-SA" sz="1600" b="1" dirty="0" smtClean="0">
                <a:solidFill>
                  <a:schemeClr val="tx1"/>
                </a:solidFill>
              </a:rPr>
              <a:t> تكتب من ذاكرتها البعيدة الحرف الذي درسته .</a:t>
            </a:r>
          </a:p>
          <a:p>
            <a:pPr>
              <a:buFont typeface="Arial" pitchFamily="34" charset="0"/>
              <a:buChar char="•"/>
            </a:pPr>
            <a:r>
              <a:rPr lang="ar-SA" sz="1600" b="1" dirty="0" smtClean="0">
                <a:solidFill>
                  <a:schemeClr val="tx1"/>
                </a:solidFill>
              </a:rPr>
              <a:t>  تقرأ </a:t>
            </a:r>
            <a:r>
              <a:rPr lang="ar-SA" sz="1600" b="1" smtClean="0">
                <a:solidFill>
                  <a:schemeClr val="tx1"/>
                </a:solidFill>
              </a:rPr>
              <a:t>كلمات درسها </a:t>
            </a:r>
            <a:r>
              <a:rPr lang="ar-SA" sz="1600" b="1" dirty="0" smtClean="0">
                <a:solidFill>
                  <a:schemeClr val="tx1"/>
                </a:solidFill>
              </a:rPr>
              <a:t>.</a:t>
            </a:r>
          </a:p>
        </p:txBody>
      </p:sp>
      <p:sp>
        <p:nvSpPr>
          <p:cNvPr id="39" name="مستطيل مستدير الزوايا 38"/>
          <p:cNvSpPr/>
          <p:nvPr/>
        </p:nvSpPr>
        <p:spPr>
          <a:xfrm>
            <a:off x="571480" y="2500298"/>
            <a:ext cx="5929354" cy="714380"/>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الوسائل المقترحة :</a:t>
            </a:r>
          </a:p>
          <a:p>
            <a:r>
              <a:rPr lang="ar-SA" sz="1600" b="1" dirty="0" smtClean="0">
                <a:solidFill>
                  <a:schemeClr val="tx1"/>
                </a:solidFill>
              </a:rPr>
              <a:t>   بطاقات لكلمات المكون ، شفافية </a:t>
            </a:r>
          </a:p>
        </p:txBody>
      </p:sp>
      <p:sp>
        <p:nvSpPr>
          <p:cNvPr id="40" name="مستطيل مستدير الزوايا 39"/>
          <p:cNvSpPr/>
          <p:nvPr/>
        </p:nvSpPr>
        <p:spPr>
          <a:xfrm>
            <a:off x="357166" y="3357554"/>
            <a:ext cx="6215106" cy="5143536"/>
          </a:xfrm>
          <a:prstGeom prst="roundRect">
            <a:avLst>
              <a:gd name="adj" fmla="val 8366"/>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r>
              <a:rPr lang="ar-SA" sz="1600" b="1" dirty="0" smtClean="0">
                <a:solidFill>
                  <a:srgbClr val="FF0000"/>
                </a:solidFill>
              </a:rPr>
              <a:t>إجراءات التنفيذ</a:t>
            </a:r>
          </a:p>
          <a:p>
            <a:r>
              <a:rPr lang="en-US" sz="1600" b="1" dirty="0" smtClean="0">
                <a:solidFill>
                  <a:srgbClr val="FF0000"/>
                </a:solidFill>
              </a:rPr>
              <a:t> </a:t>
            </a:r>
            <a:r>
              <a:rPr lang="ar-SA" sz="1600" b="1" dirty="0" smtClean="0">
                <a:solidFill>
                  <a:srgbClr val="FF0000"/>
                </a:solidFill>
              </a:rPr>
              <a:t> </a:t>
            </a:r>
            <a:r>
              <a:rPr lang="ar-SA" sz="1600" b="1" dirty="0" smtClean="0">
                <a:solidFill>
                  <a:schemeClr val="accent3">
                    <a:lumMod val="75000"/>
                  </a:schemeClr>
                </a:solidFill>
              </a:rPr>
              <a:t>إجراءات تنفيذ المكون التاسع :( أكمل الحرف الناقص مع حركته ثم أقرأ الكلمة )</a:t>
            </a:r>
          </a:p>
          <a:p>
            <a:r>
              <a:rPr lang="ar-SA" sz="1600" b="1" dirty="0" smtClean="0">
                <a:solidFill>
                  <a:schemeClr val="tx1"/>
                </a:solidFill>
              </a:rPr>
              <a:t>عرض الشفافية تحوي المكون </a:t>
            </a:r>
          </a:p>
          <a:p>
            <a:r>
              <a:rPr lang="ar-SA" sz="1600" b="1" dirty="0" smtClean="0">
                <a:solidFill>
                  <a:schemeClr val="tx1"/>
                </a:solidFill>
              </a:rPr>
              <a:t>كتابة الحرف الناقص في الكلمة من الذاكرة البعيدة  حسب موقعه </a:t>
            </a:r>
          </a:p>
          <a:p>
            <a:r>
              <a:rPr lang="ar-SA" sz="1600" b="1" dirty="0" smtClean="0">
                <a:solidFill>
                  <a:schemeClr val="tx1"/>
                </a:solidFill>
              </a:rPr>
              <a:t>( أول ، وسط ، آخر ) مع التأكيد على  حركته المناسبة .</a:t>
            </a:r>
          </a:p>
          <a:p>
            <a:r>
              <a:rPr lang="ar-SA" sz="1600" b="1" dirty="0" smtClean="0">
                <a:solidFill>
                  <a:schemeClr val="tx1"/>
                </a:solidFill>
              </a:rPr>
              <a:t>استخدام الكتاب في تأكيد الحل .</a:t>
            </a:r>
            <a:endParaRPr lang="ar-SA" sz="1600" b="1" dirty="0" smtClean="0">
              <a:solidFill>
                <a:schemeClr val="accent3">
                  <a:lumMod val="75000"/>
                </a:schemeClr>
              </a:solidFill>
            </a:endParaRPr>
          </a:p>
          <a:p>
            <a:r>
              <a:rPr lang="ar-SA" sz="1600" b="1" dirty="0" smtClean="0">
                <a:solidFill>
                  <a:schemeClr val="accent3">
                    <a:lumMod val="75000"/>
                  </a:schemeClr>
                </a:solidFill>
              </a:rPr>
              <a:t>إجراءات تنفيذ المكون العاشر : ( أقرأ النص )</a:t>
            </a:r>
            <a:endParaRPr lang="ar-SA" sz="1600" b="1" dirty="0" smtClean="0">
              <a:solidFill>
                <a:srgbClr val="0070C0"/>
              </a:solidFill>
            </a:endParaRPr>
          </a:p>
          <a:p>
            <a:pPr>
              <a:buFont typeface="Arial" charset="0"/>
              <a:buChar char="•"/>
            </a:pPr>
            <a:r>
              <a:rPr lang="ar-SA" sz="1600" b="1" dirty="0" smtClean="0">
                <a:solidFill>
                  <a:schemeClr val="tx1"/>
                </a:solidFill>
              </a:rPr>
              <a:t> عرض النص الرئيس للدرس من خلال بطاقات الكلمات أولاً ، ثم بطاقات الجمل ، ثم لوحة تحوي النص كاملاً دون اقترانه بالصور .</a:t>
            </a:r>
          </a:p>
          <a:p>
            <a:pPr>
              <a:buFont typeface="Arial" charset="0"/>
              <a:buChar char="•"/>
            </a:pPr>
            <a:r>
              <a:rPr lang="ar-SA" sz="1600" b="1" dirty="0" smtClean="0">
                <a:solidFill>
                  <a:schemeClr val="tx1"/>
                </a:solidFill>
              </a:rPr>
              <a:t> المطالبة بقراءة البطاقات التي تحوي كلمات النص قراءة بصرية .</a:t>
            </a:r>
          </a:p>
          <a:p>
            <a:pPr>
              <a:buFont typeface="Arial" charset="0"/>
              <a:buChar char="•"/>
            </a:pPr>
            <a:r>
              <a:rPr lang="ar-SA" sz="1600" b="1" dirty="0" smtClean="0">
                <a:solidFill>
                  <a:schemeClr val="tx1"/>
                </a:solidFill>
              </a:rPr>
              <a:t> ثم قراءة البطاقات التي تحوي جمل النص ، ثم قراءة النص قراءة بصرية .</a:t>
            </a:r>
          </a:p>
          <a:p>
            <a:pPr>
              <a:buFont typeface="Arial" charset="0"/>
              <a:buChar char="•"/>
            </a:pPr>
            <a:r>
              <a:rPr lang="ar-SA" sz="1600" b="1" dirty="0" smtClean="0">
                <a:solidFill>
                  <a:schemeClr val="tx1"/>
                </a:solidFill>
              </a:rPr>
              <a:t> يمكن رص بطاقات الكلمات بالترتيب بعد قراءتها لتكوين إحدى جمل النص ، ثم رص الجمل بالترتيب لتكوين النص كاملاً .</a:t>
            </a:r>
          </a:p>
          <a:p>
            <a:pPr>
              <a:buFont typeface="Arial" charset="0"/>
              <a:buChar char="•"/>
            </a:pPr>
            <a:r>
              <a:rPr lang="ar-SA" sz="1600" b="1" dirty="0" smtClean="0">
                <a:solidFill>
                  <a:schemeClr val="tx1"/>
                </a:solidFill>
              </a:rPr>
              <a:t>يمكن أيضا أن يكون ذلك من خلال التلميذات بحيث </a:t>
            </a:r>
          </a:p>
          <a:p>
            <a:r>
              <a:rPr lang="ar-SA" sz="1600" b="1" dirty="0" smtClean="0">
                <a:solidFill>
                  <a:schemeClr val="tx1"/>
                </a:solidFill>
              </a:rPr>
              <a:t>تقرأ التلميذة الكلمة من خلال البطاقة ثم تقف </a:t>
            </a:r>
          </a:p>
          <a:p>
            <a:r>
              <a:rPr lang="ar-SA" sz="1600" b="1" dirty="0" smtClean="0">
                <a:solidFill>
                  <a:schemeClr val="tx1"/>
                </a:solidFill>
              </a:rPr>
              <a:t>في البداية وتليها من تقرأ الكلمة الثانية وهكذا </a:t>
            </a:r>
          </a:p>
          <a:p>
            <a:r>
              <a:rPr lang="ar-SA" sz="1600" b="1" dirty="0" smtClean="0">
                <a:solidFill>
                  <a:schemeClr val="tx1"/>
                </a:solidFill>
              </a:rPr>
              <a:t>حتى يكونوا جملة ثم نصًا . </a:t>
            </a:r>
          </a:p>
          <a:p>
            <a:pPr>
              <a:buFont typeface="Arial" charset="0"/>
              <a:buChar char="•"/>
            </a:pPr>
            <a:r>
              <a:rPr lang="ar-SA" sz="1600" b="1" dirty="0" smtClean="0">
                <a:solidFill>
                  <a:schemeClr val="tx1"/>
                </a:solidFill>
              </a:rPr>
              <a:t> التركيز على الكلمات التي تحوي الحرف المستهدف </a:t>
            </a:r>
          </a:p>
          <a:p>
            <a:r>
              <a:rPr lang="ar-SA" sz="1600" b="1" dirty="0" smtClean="0">
                <a:solidFill>
                  <a:schemeClr val="tx1"/>
                </a:solidFill>
              </a:rPr>
              <a:t>وتصويب قراءة التلميذات .</a:t>
            </a:r>
          </a:p>
          <a:p>
            <a:pPr>
              <a:buFont typeface="Arial" charset="0"/>
              <a:buChar char="•"/>
            </a:pPr>
            <a:r>
              <a:rPr lang="ar-SA" sz="1600" b="1" dirty="0" smtClean="0">
                <a:solidFill>
                  <a:schemeClr val="tx1"/>
                </a:solidFill>
              </a:rPr>
              <a:t>التأكيد على قراءة الجميع والاستمرار حتى الإتقان .</a:t>
            </a:r>
          </a:p>
          <a:p>
            <a:endParaRPr lang="ar-SA" sz="1600"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 </a:t>
            </a:r>
          </a:p>
          <a:p>
            <a:pPr>
              <a:buFont typeface="Arial" charset="0"/>
              <a:buChar char="•"/>
            </a:pPr>
            <a:endParaRPr lang="ar-SA" b="1" dirty="0" smtClean="0">
              <a:solidFill>
                <a:schemeClr val="tx1"/>
              </a:solidFill>
            </a:endParaRPr>
          </a:p>
          <a:p>
            <a:r>
              <a:rPr lang="ar-SA" b="1" dirty="0" smtClean="0">
                <a:solidFill>
                  <a:schemeClr val="tx1"/>
                </a:solidFill>
              </a:rPr>
              <a:t>       </a:t>
            </a:r>
          </a:p>
        </p:txBody>
      </p:sp>
      <p:sp>
        <p:nvSpPr>
          <p:cNvPr id="12" name="مستطيل مستدير الزوايا 11"/>
          <p:cNvSpPr/>
          <p:nvPr/>
        </p:nvSpPr>
        <p:spPr>
          <a:xfrm>
            <a:off x="285728" y="8215338"/>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درس1</a:t>
            </a:r>
          </a:p>
          <a:p>
            <a:pPr algn="ctr"/>
            <a:r>
              <a:rPr lang="ar-SA" sz="1400" b="1" dirty="0" smtClean="0">
                <a:solidFill>
                  <a:schemeClr val="tx1"/>
                </a:solidFill>
              </a:rPr>
              <a:t>مكون9، 10</a:t>
            </a:r>
            <a:endParaRPr lang="ar-SA" b="1" dirty="0">
              <a:solidFill>
                <a:schemeClr val="tx1"/>
              </a:solidFill>
            </a:endParaRPr>
          </a:p>
        </p:txBody>
      </p:sp>
      <p:sp>
        <p:nvSpPr>
          <p:cNvPr id="7" name="مستطيل 6"/>
          <p:cNvSpPr/>
          <p:nvPr/>
        </p:nvSpPr>
        <p:spPr>
          <a:xfrm>
            <a:off x="5286388" y="214282"/>
            <a:ext cx="1271503"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9، </a:t>
            </a:r>
            <a:r>
              <a:rPr lang="ar-SA" sz="3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10</a:t>
            </a:r>
            <a:endParaRPr lang="ar-SA"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026" name="Picture 2"/>
          <p:cNvPicPr>
            <a:picLocks noChangeAspect="1" noChangeArrowheads="1"/>
          </p:cNvPicPr>
          <p:nvPr/>
        </p:nvPicPr>
        <p:blipFill>
          <a:blip r:embed="rId2"/>
          <a:srcRect/>
          <a:stretch>
            <a:fillRect/>
          </a:stretch>
        </p:blipFill>
        <p:spPr bwMode="auto">
          <a:xfrm>
            <a:off x="428604" y="4500562"/>
            <a:ext cx="2300182" cy="642942"/>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a:srcRect/>
          <a:stretch>
            <a:fillRect/>
          </a:stretch>
        </p:blipFill>
        <p:spPr bwMode="auto">
          <a:xfrm>
            <a:off x="1071546" y="6500826"/>
            <a:ext cx="1601178" cy="1571636"/>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مستطيل مستدير الزوايا 36"/>
          <p:cNvSpPr/>
          <p:nvPr/>
        </p:nvSpPr>
        <p:spPr>
          <a:xfrm>
            <a:off x="500042" y="1571604"/>
            <a:ext cx="6072230" cy="4786346"/>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r>
              <a:rPr lang="ar-SA" b="1" dirty="0" smtClean="0">
                <a:solidFill>
                  <a:srgbClr val="FF0000"/>
                </a:solidFill>
              </a:rPr>
              <a:t>الأهداف :</a:t>
            </a:r>
          </a:p>
          <a:p>
            <a:r>
              <a:rPr lang="ar-SA" b="1" dirty="0" smtClean="0">
                <a:solidFill>
                  <a:schemeClr val="tx1"/>
                </a:solidFill>
              </a:rPr>
              <a:t>      من خلال دراسة مكونات وأنشطة هذا الموضوع يتوقع من التلميذة ــ بمشيئة الله تحقيق الأهداف التالية :</a:t>
            </a:r>
          </a:p>
          <a:p>
            <a:pPr marL="342900" indent="-342900">
              <a:buFont typeface="+mj-lt"/>
              <a:buAutoNum type="arabicPeriod"/>
            </a:pPr>
            <a:r>
              <a:rPr lang="ar-SA" b="1" dirty="0" smtClean="0">
                <a:solidFill>
                  <a:schemeClr val="tx1"/>
                </a:solidFill>
              </a:rPr>
              <a:t>تكون اتجاهًا إيجابيًا نحو مكتبة المنزل  .  </a:t>
            </a:r>
          </a:p>
          <a:p>
            <a:pPr marL="342900" indent="-342900">
              <a:buFont typeface="+mj-lt"/>
              <a:buAutoNum type="arabicPeriod"/>
            </a:pPr>
            <a:r>
              <a:rPr lang="ar-SA" b="1" dirty="0" smtClean="0">
                <a:solidFill>
                  <a:schemeClr val="tx1"/>
                </a:solidFill>
              </a:rPr>
              <a:t> تسمي المحتويات الرئيسية بمكتبة المنزل .</a:t>
            </a:r>
          </a:p>
          <a:p>
            <a:pPr marL="342900" indent="-342900">
              <a:buFont typeface="+mj-lt"/>
              <a:buAutoNum type="arabicPeriod"/>
            </a:pPr>
            <a:r>
              <a:rPr lang="ar-SA" b="1" dirty="0" smtClean="0">
                <a:solidFill>
                  <a:schemeClr val="tx1"/>
                </a:solidFill>
              </a:rPr>
              <a:t> تتحدث شفهيًا عن صور الدرس .</a:t>
            </a:r>
          </a:p>
          <a:p>
            <a:pPr marL="342900" indent="-342900">
              <a:buFont typeface="+mj-lt"/>
              <a:buAutoNum type="arabicPeriod"/>
            </a:pPr>
            <a:r>
              <a:rPr lang="ar-SA" b="1" dirty="0" smtClean="0">
                <a:solidFill>
                  <a:schemeClr val="tx1"/>
                </a:solidFill>
              </a:rPr>
              <a:t>تقرأ كلمات الدرس قراءة بصرية .</a:t>
            </a:r>
          </a:p>
          <a:p>
            <a:pPr marL="342900" indent="-342900">
              <a:buFont typeface="+mj-lt"/>
              <a:buAutoNum type="arabicPeriod"/>
            </a:pPr>
            <a:r>
              <a:rPr lang="ar-SA" b="1" dirty="0" smtClean="0">
                <a:solidFill>
                  <a:schemeClr val="tx1"/>
                </a:solidFill>
              </a:rPr>
              <a:t> تقرأ جمل الدرس قراءة بصرية .</a:t>
            </a:r>
          </a:p>
          <a:p>
            <a:pPr marL="342900" indent="-342900">
              <a:buFont typeface="+mj-lt"/>
              <a:buAutoNum type="arabicPeriod"/>
            </a:pPr>
            <a:r>
              <a:rPr lang="ar-SA" b="1" dirty="0" smtClean="0">
                <a:solidFill>
                  <a:schemeClr val="tx1"/>
                </a:solidFill>
              </a:rPr>
              <a:t>تقرأ حرف الباء بحركاته القصيرة والطويلة .</a:t>
            </a:r>
          </a:p>
          <a:p>
            <a:pPr marL="342900" indent="-342900">
              <a:buFont typeface="+mj-lt"/>
              <a:buAutoNum type="arabicPeriod"/>
            </a:pPr>
            <a:r>
              <a:rPr lang="ar-SA" b="1" dirty="0" smtClean="0">
                <a:solidFill>
                  <a:schemeClr val="tx1"/>
                </a:solidFill>
              </a:rPr>
              <a:t> ترسم حرف الباء في أوضاعه المختلفة .</a:t>
            </a:r>
          </a:p>
          <a:p>
            <a:pPr marL="342900" indent="-342900">
              <a:buFont typeface="+mj-lt"/>
              <a:buAutoNum type="arabicPeriod"/>
            </a:pPr>
            <a:r>
              <a:rPr lang="ar-SA" b="1" dirty="0" smtClean="0">
                <a:solidFill>
                  <a:schemeClr val="tx1"/>
                </a:solidFill>
              </a:rPr>
              <a:t>تكتب من ذاكرتها القريبة والبعيدة حرف الباء في أوضاعه المختلفة .</a:t>
            </a:r>
          </a:p>
          <a:p>
            <a:pPr marL="342900" indent="-342900">
              <a:buFont typeface="+mj-lt"/>
              <a:buAutoNum type="arabicPeriod"/>
            </a:pPr>
            <a:r>
              <a:rPr lang="ar-SA" b="1" dirty="0" smtClean="0">
                <a:solidFill>
                  <a:schemeClr val="tx1"/>
                </a:solidFill>
              </a:rPr>
              <a:t> تجيب على أسئلة تبدأ بـ ( من ، أين ، متى ، كم )</a:t>
            </a:r>
          </a:p>
          <a:p>
            <a:pPr marL="342900" indent="-342900"/>
            <a:r>
              <a:rPr lang="ar-SA" b="1" dirty="0" smtClean="0">
                <a:solidFill>
                  <a:schemeClr val="tx1"/>
                </a:solidFill>
              </a:rPr>
              <a:t>10. تحاكي استخدام الضمير  ( أنا )</a:t>
            </a:r>
          </a:p>
          <a:p>
            <a:pPr marL="342900" indent="-342900">
              <a:buFont typeface="+mj-lt"/>
              <a:buAutoNum type="arabicPeriod"/>
            </a:pPr>
            <a:endParaRPr lang="ar-SA" b="1" dirty="0" smtClean="0">
              <a:solidFill>
                <a:schemeClr val="tx1"/>
              </a:solidFill>
            </a:endParaRPr>
          </a:p>
          <a:p>
            <a:pPr marL="342900" indent="-342900">
              <a:buFont typeface="+mj-lt"/>
              <a:buAutoNum type="arabicPeriod"/>
            </a:pPr>
            <a:endParaRPr lang="ar-SA" b="1" dirty="0" smtClean="0">
              <a:solidFill>
                <a:schemeClr val="tx1"/>
              </a:solidFill>
            </a:endParaRPr>
          </a:p>
          <a:p>
            <a:pPr marL="342900" indent="-342900">
              <a:buFont typeface="+mj-lt"/>
              <a:buAutoNum type="arabicPeriod"/>
            </a:pPr>
            <a:endParaRPr lang="ar-SA" b="1" dirty="0" smtClean="0">
              <a:solidFill>
                <a:schemeClr val="tx1"/>
              </a:solidFill>
            </a:endParaRPr>
          </a:p>
        </p:txBody>
      </p:sp>
      <p:pic>
        <p:nvPicPr>
          <p:cNvPr id="16386" name="Picture 2"/>
          <p:cNvPicPr>
            <a:picLocks noChangeAspect="1" noChangeArrowheads="1"/>
          </p:cNvPicPr>
          <p:nvPr/>
        </p:nvPicPr>
        <p:blipFill>
          <a:blip r:embed="rId2"/>
          <a:srcRect/>
          <a:stretch>
            <a:fillRect/>
          </a:stretch>
        </p:blipFill>
        <p:spPr bwMode="auto">
          <a:xfrm>
            <a:off x="1071546" y="3071801"/>
            <a:ext cx="1666880" cy="1297463"/>
          </a:xfrm>
          <a:prstGeom prst="rect">
            <a:avLst/>
          </a:prstGeom>
          <a:noFill/>
          <a:ln w="9525">
            <a:noFill/>
            <a:miter lim="800000"/>
            <a:headEnd/>
            <a:tailEnd/>
          </a:ln>
          <a:effectLst/>
        </p:spPr>
      </p:pic>
      <p:sp>
        <p:nvSpPr>
          <p:cNvPr id="18" name="مستطيل مستدير الزوايا 17"/>
          <p:cNvSpPr/>
          <p:nvPr/>
        </p:nvSpPr>
        <p:spPr>
          <a:xfrm>
            <a:off x="5429264" y="285720"/>
            <a:ext cx="928694" cy="428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الوحدة</a:t>
            </a:r>
            <a:endParaRPr lang="ar-SA" sz="2400" b="1" dirty="0">
              <a:solidFill>
                <a:schemeClr val="tx1"/>
              </a:solidFill>
            </a:endParaRPr>
          </a:p>
        </p:txBody>
      </p:sp>
      <p:sp>
        <p:nvSpPr>
          <p:cNvPr id="19" name="مستطيل مستدير الزوايا 18"/>
          <p:cNvSpPr/>
          <p:nvPr/>
        </p:nvSpPr>
        <p:spPr>
          <a:xfrm>
            <a:off x="4214818" y="285720"/>
            <a:ext cx="1143008" cy="428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المجال</a:t>
            </a:r>
            <a:endParaRPr lang="ar-SA" sz="2400" b="1" dirty="0">
              <a:solidFill>
                <a:schemeClr val="tx1"/>
              </a:solidFill>
            </a:endParaRPr>
          </a:p>
        </p:txBody>
      </p:sp>
      <p:sp>
        <p:nvSpPr>
          <p:cNvPr id="20" name="مستطيل مستدير الزوايا 19"/>
          <p:cNvSpPr/>
          <p:nvPr/>
        </p:nvSpPr>
        <p:spPr>
          <a:xfrm>
            <a:off x="2643182" y="285720"/>
            <a:ext cx="1500198" cy="428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smtClean="0">
                <a:solidFill>
                  <a:schemeClr val="tx1"/>
                </a:solidFill>
              </a:rPr>
              <a:t>الدرس الثاني</a:t>
            </a:r>
            <a:endParaRPr lang="ar-SA" sz="2000" b="1" dirty="0">
              <a:solidFill>
                <a:schemeClr val="tx1"/>
              </a:solidFill>
            </a:endParaRPr>
          </a:p>
        </p:txBody>
      </p:sp>
      <p:sp>
        <p:nvSpPr>
          <p:cNvPr id="21" name="مستطيل مستدير الزوايا 20"/>
          <p:cNvSpPr/>
          <p:nvPr/>
        </p:nvSpPr>
        <p:spPr>
          <a:xfrm>
            <a:off x="5414970" y="857224"/>
            <a:ext cx="928694"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الأولى</a:t>
            </a:r>
            <a:endParaRPr lang="ar-SA" sz="2400" b="1" dirty="0">
              <a:solidFill>
                <a:schemeClr val="tx1"/>
              </a:solidFill>
            </a:endParaRPr>
          </a:p>
        </p:txBody>
      </p:sp>
      <p:sp>
        <p:nvSpPr>
          <p:cNvPr id="22" name="مستطيل مستدير الزوايا 21"/>
          <p:cNvSpPr/>
          <p:nvPr/>
        </p:nvSpPr>
        <p:spPr>
          <a:xfrm>
            <a:off x="4229112" y="857224"/>
            <a:ext cx="1128714"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أسرتي</a:t>
            </a:r>
            <a:endParaRPr lang="ar-SA" sz="2400" b="1" dirty="0">
              <a:solidFill>
                <a:schemeClr val="tx1"/>
              </a:solidFill>
            </a:endParaRPr>
          </a:p>
        </p:txBody>
      </p:sp>
      <p:sp>
        <p:nvSpPr>
          <p:cNvPr id="23" name="مستطيل مستدير الزوايا 22"/>
          <p:cNvSpPr/>
          <p:nvPr/>
        </p:nvSpPr>
        <p:spPr>
          <a:xfrm>
            <a:off x="857232" y="857224"/>
            <a:ext cx="1714512"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مكتبة المنزل</a:t>
            </a:r>
            <a:endParaRPr lang="ar-SA" sz="2400" b="1" dirty="0">
              <a:solidFill>
                <a:schemeClr val="tx1"/>
              </a:solidFill>
            </a:endParaRPr>
          </a:p>
        </p:txBody>
      </p:sp>
      <p:sp>
        <p:nvSpPr>
          <p:cNvPr id="24" name="مستطيل مستدير الزوايا 23"/>
          <p:cNvSpPr/>
          <p:nvPr/>
        </p:nvSpPr>
        <p:spPr>
          <a:xfrm>
            <a:off x="857232" y="285720"/>
            <a:ext cx="1714512" cy="428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الموضوع</a:t>
            </a:r>
            <a:endParaRPr lang="ar-SA" sz="2400" b="1" dirty="0">
              <a:solidFill>
                <a:schemeClr val="tx1"/>
              </a:solidFill>
            </a:endParaRPr>
          </a:p>
        </p:txBody>
      </p:sp>
      <p:sp>
        <p:nvSpPr>
          <p:cNvPr id="25" name="مستطيل مستدير الزوايا 24"/>
          <p:cNvSpPr/>
          <p:nvPr/>
        </p:nvSpPr>
        <p:spPr>
          <a:xfrm>
            <a:off x="2643182" y="857224"/>
            <a:ext cx="1500198"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smtClean="0">
                <a:solidFill>
                  <a:schemeClr val="tx1"/>
                </a:solidFill>
              </a:rPr>
              <a:t>حرف ( </a:t>
            </a:r>
            <a:r>
              <a:rPr lang="ar-SA" sz="2000" b="1" dirty="0" err="1" smtClean="0">
                <a:solidFill>
                  <a:schemeClr val="tx1"/>
                </a:solidFill>
              </a:rPr>
              <a:t>ب</a:t>
            </a:r>
            <a:r>
              <a:rPr lang="ar-SA" sz="2000" b="1" dirty="0" smtClean="0">
                <a:solidFill>
                  <a:schemeClr val="tx1"/>
                </a:solidFill>
              </a:rPr>
              <a:t> )</a:t>
            </a:r>
            <a:endParaRPr lang="ar-SA" sz="2000" b="1" dirty="0">
              <a:solidFill>
                <a:schemeClr val="tx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مستطيل مستدير الزوايا 35"/>
          <p:cNvSpPr/>
          <p:nvPr/>
        </p:nvSpPr>
        <p:spPr>
          <a:xfrm>
            <a:off x="2071678" y="285720"/>
            <a:ext cx="3857652" cy="571504"/>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المكون :  </a:t>
            </a:r>
          </a:p>
          <a:p>
            <a:r>
              <a:rPr lang="ar-SA" b="1" dirty="0" smtClean="0">
                <a:solidFill>
                  <a:srgbClr val="FF0000"/>
                </a:solidFill>
              </a:rPr>
              <a:t>            1ــ  </a:t>
            </a:r>
            <a:r>
              <a:rPr lang="ar-SA" b="1" dirty="0" smtClean="0">
                <a:solidFill>
                  <a:schemeClr val="tx1"/>
                </a:solidFill>
              </a:rPr>
              <a:t>ألاحظ وأتحدث  </a:t>
            </a:r>
          </a:p>
        </p:txBody>
      </p:sp>
      <p:sp>
        <p:nvSpPr>
          <p:cNvPr id="37" name="مستطيل مستدير الزوايا 36"/>
          <p:cNvSpPr/>
          <p:nvPr/>
        </p:nvSpPr>
        <p:spPr>
          <a:xfrm>
            <a:off x="500042" y="928662"/>
            <a:ext cx="6072230" cy="1571636"/>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الأهداف :</a:t>
            </a:r>
          </a:p>
          <a:p>
            <a:r>
              <a:rPr lang="ar-SA" sz="1600" b="1" dirty="0" smtClean="0">
                <a:solidFill>
                  <a:schemeClr val="tx1"/>
                </a:solidFill>
              </a:rPr>
              <a:t>      من خلال هذا المكون يتوقع من التلميذة  تحقيق الأهداف التالية :</a:t>
            </a:r>
          </a:p>
          <a:p>
            <a:pPr>
              <a:buFont typeface="Arial" pitchFamily="34" charset="0"/>
              <a:buChar char="•"/>
            </a:pPr>
            <a:r>
              <a:rPr lang="ar-SA" sz="1600" b="1" dirty="0" smtClean="0">
                <a:solidFill>
                  <a:schemeClr val="tx1"/>
                </a:solidFill>
              </a:rPr>
              <a:t>   تتحدث عن لوحة الصور باستخدام مفردات وجمل تؤدي لجمل النص .  </a:t>
            </a:r>
          </a:p>
          <a:p>
            <a:pPr>
              <a:buFont typeface="Arial" pitchFamily="34" charset="0"/>
              <a:buChar char="•"/>
            </a:pPr>
            <a:r>
              <a:rPr lang="ar-SA" sz="1600" b="1" dirty="0" smtClean="0">
                <a:solidFill>
                  <a:schemeClr val="tx1"/>
                </a:solidFill>
              </a:rPr>
              <a:t>   التعبير شفهيا عن محتوى الصورة  .</a:t>
            </a:r>
          </a:p>
          <a:p>
            <a:pPr>
              <a:buFont typeface="Arial" pitchFamily="34" charset="0"/>
              <a:buChar char="•"/>
            </a:pPr>
            <a:r>
              <a:rPr lang="ar-SA" sz="1600" b="1" dirty="0" smtClean="0">
                <a:solidFill>
                  <a:schemeClr val="tx1"/>
                </a:solidFill>
              </a:rPr>
              <a:t>  تسمي شخصيات الدرس .</a:t>
            </a:r>
          </a:p>
          <a:p>
            <a:pPr>
              <a:buFont typeface="Arial" pitchFamily="34" charset="0"/>
              <a:buChar char="•"/>
            </a:pPr>
            <a:r>
              <a:rPr lang="ar-SA" sz="1600" b="1" dirty="0" smtClean="0">
                <a:solidFill>
                  <a:schemeClr val="tx1"/>
                </a:solidFill>
              </a:rPr>
              <a:t>  تجيب عن الأسئلة   </a:t>
            </a:r>
            <a:r>
              <a:rPr lang="ar-SA" b="1" dirty="0" smtClean="0">
                <a:solidFill>
                  <a:schemeClr val="tx1"/>
                </a:solidFill>
              </a:rPr>
              <a:t>.  </a:t>
            </a:r>
          </a:p>
        </p:txBody>
      </p:sp>
      <p:sp>
        <p:nvSpPr>
          <p:cNvPr id="39" name="مستطيل مستدير الزوايا 38"/>
          <p:cNvSpPr/>
          <p:nvPr/>
        </p:nvSpPr>
        <p:spPr>
          <a:xfrm>
            <a:off x="500042" y="2571736"/>
            <a:ext cx="6072230" cy="714380"/>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الوسائل المقترحة :</a:t>
            </a:r>
          </a:p>
          <a:p>
            <a:r>
              <a:rPr lang="ar-SA" b="1" dirty="0" smtClean="0">
                <a:solidFill>
                  <a:schemeClr val="tx1"/>
                </a:solidFill>
              </a:rPr>
              <a:t>   شفافية تحوي صورة المكون .</a:t>
            </a:r>
          </a:p>
        </p:txBody>
      </p:sp>
      <p:sp>
        <p:nvSpPr>
          <p:cNvPr id="40" name="مستطيل مستدير الزوايا 39"/>
          <p:cNvSpPr/>
          <p:nvPr/>
        </p:nvSpPr>
        <p:spPr>
          <a:xfrm>
            <a:off x="500042" y="3357554"/>
            <a:ext cx="6072230" cy="5429288"/>
          </a:xfrm>
          <a:prstGeom prst="roundRect">
            <a:avLst>
              <a:gd name="adj" fmla="val 1148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chemeClr val="tx1"/>
              </a:solidFill>
            </a:endParaRPr>
          </a:p>
          <a:p>
            <a:endParaRPr lang="ar-SA" b="1" dirty="0" smtClean="0">
              <a:solidFill>
                <a:srgbClr val="FF0000"/>
              </a:solidFill>
            </a:endParaRPr>
          </a:p>
          <a:p>
            <a:r>
              <a:rPr lang="ar-SA" b="1" dirty="0" smtClean="0">
                <a:solidFill>
                  <a:srgbClr val="FF0000"/>
                </a:solidFill>
              </a:rPr>
              <a:t> </a:t>
            </a:r>
          </a:p>
          <a:p>
            <a:endParaRPr lang="ar-SA" b="1" dirty="0" smtClean="0">
              <a:solidFill>
                <a:srgbClr val="FF0000"/>
              </a:solidFill>
            </a:endParaRPr>
          </a:p>
          <a:p>
            <a:endParaRPr lang="ar-SA" b="1" dirty="0" smtClean="0">
              <a:solidFill>
                <a:srgbClr val="FF0000"/>
              </a:solidFill>
            </a:endParaRPr>
          </a:p>
          <a:p>
            <a:r>
              <a:rPr lang="ar-SA" b="1" dirty="0" smtClean="0">
                <a:solidFill>
                  <a:srgbClr val="FF0000"/>
                </a:solidFill>
              </a:rPr>
              <a:t>إجراءات التنفيذ :</a:t>
            </a:r>
          </a:p>
          <a:p>
            <a:r>
              <a:rPr lang="ar-SA" b="1" dirty="0" smtClean="0">
                <a:solidFill>
                  <a:srgbClr val="FF0000"/>
                </a:solidFill>
              </a:rPr>
              <a:t> </a:t>
            </a:r>
            <a:r>
              <a:rPr lang="ar-SA" b="1" dirty="0" smtClean="0">
                <a:solidFill>
                  <a:schemeClr val="tx1"/>
                </a:solidFill>
              </a:rPr>
              <a:t> </a:t>
            </a:r>
            <a:r>
              <a:rPr lang="ar-SA" b="1" dirty="0" smtClean="0">
                <a:solidFill>
                  <a:srgbClr val="0070C0"/>
                </a:solidFill>
              </a:rPr>
              <a:t>التهيئة :</a:t>
            </a:r>
          </a:p>
          <a:p>
            <a:pPr>
              <a:buFont typeface="Arial" charset="0"/>
              <a:buChar char="•"/>
            </a:pPr>
            <a:r>
              <a:rPr lang="ar-SA" b="1" dirty="0" smtClean="0">
                <a:solidFill>
                  <a:schemeClr val="tx1"/>
                </a:solidFill>
              </a:rPr>
              <a:t> طرح أسئلة من مثل :  </a:t>
            </a:r>
          </a:p>
          <a:p>
            <a:r>
              <a:rPr lang="ar-SA" b="1" dirty="0" smtClean="0">
                <a:solidFill>
                  <a:schemeClr val="tx1"/>
                </a:solidFill>
              </a:rPr>
              <a:t>س1 أين ترتبين كتبك ؟</a:t>
            </a:r>
          </a:p>
          <a:p>
            <a:r>
              <a:rPr lang="ar-SA" b="1" dirty="0" smtClean="0">
                <a:solidFill>
                  <a:schemeClr val="tx1"/>
                </a:solidFill>
              </a:rPr>
              <a:t>س2 ماذا نسمي المكان الذي نقرأ فيه ؟</a:t>
            </a:r>
          </a:p>
          <a:p>
            <a:r>
              <a:rPr lang="ar-SA" b="1" dirty="0" smtClean="0">
                <a:solidFill>
                  <a:schemeClr val="tx1"/>
                </a:solidFill>
              </a:rPr>
              <a:t>س3 ما الأشياء التي توجد في مكتبة المنزل  ؟</a:t>
            </a:r>
          </a:p>
          <a:p>
            <a:r>
              <a:rPr lang="ar-SA" b="1" dirty="0" smtClean="0">
                <a:solidFill>
                  <a:schemeClr val="tx1"/>
                </a:solidFill>
              </a:rPr>
              <a:t>س4 كيف تحافظين على نظافة فصلك ؟</a:t>
            </a:r>
          </a:p>
          <a:p>
            <a:r>
              <a:rPr lang="ar-SA" b="1" dirty="0" smtClean="0">
                <a:solidFill>
                  <a:srgbClr val="0070C0"/>
                </a:solidFill>
              </a:rPr>
              <a:t>المناقشة </a:t>
            </a:r>
          </a:p>
          <a:p>
            <a:r>
              <a:rPr lang="ar-SA" b="1" dirty="0" smtClean="0">
                <a:solidFill>
                  <a:schemeClr val="accent3">
                    <a:lumMod val="75000"/>
                  </a:schemeClr>
                </a:solidFill>
              </a:rPr>
              <a:t>   1- عرض الشفافية تحوي صور الدرس </a:t>
            </a:r>
          </a:p>
          <a:p>
            <a:r>
              <a:rPr lang="ar-SA" b="1" dirty="0" smtClean="0">
                <a:solidFill>
                  <a:schemeClr val="tx1"/>
                </a:solidFill>
              </a:rPr>
              <a:t>*  طرح الأسئلة التالية : </a:t>
            </a:r>
          </a:p>
          <a:p>
            <a:r>
              <a:rPr lang="ar-SA" b="1" dirty="0" smtClean="0">
                <a:solidFill>
                  <a:schemeClr val="tx1"/>
                </a:solidFill>
              </a:rPr>
              <a:t>س  ماذا تشاهدين في الصورة الأولى ؟</a:t>
            </a:r>
          </a:p>
          <a:p>
            <a:r>
              <a:rPr lang="ar-SA" b="1" dirty="0" smtClean="0">
                <a:solidFill>
                  <a:schemeClr val="tx1"/>
                </a:solidFill>
              </a:rPr>
              <a:t>س  أين توجد المكتبة ؟</a:t>
            </a:r>
          </a:p>
          <a:p>
            <a:r>
              <a:rPr lang="ar-SA" b="1" dirty="0" smtClean="0">
                <a:solidFill>
                  <a:schemeClr val="tx1"/>
                </a:solidFill>
              </a:rPr>
              <a:t>س  ماذا يوجد في المكتبة  ؟</a:t>
            </a:r>
          </a:p>
          <a:p>
            <a:r>
              <a:rPr lang="ar-SA" b="1" dirty="0" smtClean="0">
                <a:solidFill>
                  <a:schemeClr val="tx1"/>
                </a:solidFill>
              </a:rPr>
              <a:t>س  ماذا تفعل أحلام  ؟</a:t>
            </a:r>
          </a:p>
          <a:p>
            <a:r>
              <a:rPr lang="ar-SA" b="1" dirty="0" smtClean="0">
                <a:solidFill>
                  <a:schemeClr val="tx1"/>
                </a:solidFill>
              </a:rPr>
              <a:t>س  ماذا يفعل عمر ؟ </a:t>
            </a:r>
          </a:p>
          <a:p>
            <a:r>
              <a:rPr lang="ar-SA" b="1" dirty="0" smtClean="0">
                <a:solidFill>
                  <a:schemeClr val="tx1"/>
                </a:solidFill>
              </a:rPr>
              <a:t>س  ما فائدة الحاسوب؟ </a:t>
            </a: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 </a:t>
            </a:r>
          </a:p>
          <a:p>
            <a:pPr>
              <a:buFont typeface="Arial" charset="0"/>
              <a:buChar char="•"/>
            </a:pPr>
            <a:endParaRPr lang="ar-SA" b="1" dirty="0" smtClean="0">
              <a:solidFill>
                <a:schemeClr val="tx1"/>
              </a:solidFill>
            </a:endParaRPr>
          </a:p>
          <a:p>
            <a:r>
              <a:rPr lang="ar-SA" b="1" dirty="0" smtClean="0">
                <a:solidFill>
                  <a:schemeClr val="tx1"/>
                </a:solidFill>
              </a:rPr>
              <a:t>       </a:t>
            </a:r>
          </a:p>
        </p:txBody>
      </p:sp>
      <p:sp>
        <p:nvSpPr>
          <p:cNvPr id="19" name="مستطيل 18"/>
          <p:cNvSpPr/>
          <p:nvPr/>
        </p:nvSpPr>
        <p:spPr>
          <a:xfrm>
            <a:off x="5929330" y="142844"/>
            <a:ext cx="58060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مستطيل مستدير الزوايا 7"/>
          <p:cNvSpPr/>
          <p:nvPr/>
        </p:nvSpPr>
        <p:spPr>
          <a:xfrm>
            <a:off x="285728" y="8215338"/>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درس2</a:t>
            </a:r>
          </a:p>
          <a:p>
            <a:pPr algn="ctr"/>
            <a:r>
              <a:rPr lang="ar-SA" sz="1400" b="1" dirty="0" smtClean="0">
                <a:solidFill>
                  <a:schemeClr val="tx1"/>
                </a:solidFill>
              </a:rPr>
              <a:t>مكون </a:t>
            </a:r>
            <a:r>
              <a:rPr lang="ar-SA" b="1" dirty="0" smtClean="0">
                <a:solidFill>
                  <a:schemeClr val="tx1"/>
                </a:solidFill>
              </a:rPr>
              <a:t>1 /1</a:t>
            </a:r>
            <a:endParaRPr lang="ar-SA" b="1" dirty="0">
              <a:solidFill>
                <a:schemeClr val="tx1"/>
              </a:solidFill>
            </a:endParaRPr>
          </a:p>
        </p:txBody>
      </p:sp>
      <p:pic>
        <p:nvPicPr>
          <p:cNvPr id="17410" name="Picture 2"/>
          <p:cNvPicPr>
            <a:picLocks noChangeAspect="1" noChangeArrowheads="1"/>
          </p:cNvPicPr>
          <p:nvPr/>
        </p:nvPicPr>
        <p:blipFill>
          <a:blip r:embed="rId2"/>
          <a:srcRect/>
          <a:stretch>
            <a:fillRect/>
          </a:stretch>
        </p:blipFill>
        <p:spPr bwMode="auto">
          <a:xfrm>
            <a:off x="1500174" y="3428992"/>
            <a:ext cx="1994152" cy="1285884"/>
          </a:xfrm>
          <a:prstGeom prst="rect">
            <a:avLst/>
          </a:prstGeom>
          <a:noFill/>
          <a:ln w="9525">
            <a:noFill/>
            <a:miter lim="800000"/>
            <a:headEnd/>
            <a:tailEnd/>
          </a:ln>
          <a:effectLst/>
        </p:spPr>
      </p:pic>
      <p:pic>
        <p:nvPicPr>
          <p:cNvPr id="17411" name="Picture 3"/>
          <p:cNvPicPr>
            <a:picLocks noChangeAspect="1" noChangeArrowheads="1"/>
          </p:cNvPicPr>
          <p:nvPr/>
        </p:nvPicPr>
        <p:blipFill>
          <a:blip r:embed="rId3"/>
          <a:srcRect/>
          <a:stretch>
            <a:fillRect/>
          </a:stretch>
        </p:blipFill>
        <p:spPr bwMode="auto">
          <a:xfrm>
            <a:off x="857232" y="4786314"/>
            <a:ext cx="1285877" cy="1496893"/>
          </a:xfrm>
          <a:prstGeom prst="rect">
            <a:avLst/>
          </a:prstGeom>
          <a:noFill/>
          <a:ln w="9525">
            <a:noFill/>
            <a:miter lim="800000"/>
            <a:headEnd/>
            <a:tailEnd/>
          </a:ln>
          <a:effectLst/>
        </p:spPr>
      </p:pic>
      <p:pic>
        <p:nvPicPr>
          <p:cNvPr id="17412" name="Picture 4"/>
          <p:cNvPicPr>
            <a:picLocks noChangeAspect="1" noChangeArrowheads="1"/>
          </p:cNvPicPr>
          <p:nvPr/>
        </p:nvPicPr>
        <p:blipFill>
          <a:blip r:embed="rId4"/>
          <a:srcRect/>
          <a:stretch>
            <a:fillRect/>
          </a:stretch>
        </p:blipFill>
        <p:spPr bwMode="auto">
          <a:xfrm>
            <a:off x="1357298" y="6286512"/>
            <a:ext cx="1187780" cy="1571636"/>
          </a:xfrm>
          <a:prstGeom prst="rect">
            <a:avLst/>
          </a:prstGeom>
          <a:noFill/>
          <a:ln w="9525">
            <a:noFill/>
            <a:miter lim="800000"/>
            <a:headEnd/>
            <a:tailEnd/>
          </a:ln>
          <a:effectLst/>
        </p:spPr>
      </p:pic>
      <p:pic>
        <p:nvPicPr>
          <p:cNvPr id="17413" name="Picture 5"/>
          <p:cNvPicPr>
            <a:picLocks noChangeAspect="1" noChangeArrowheads="1"/>
          </p:cNvPicPr>
          <p:nvPr/>
        </p:nvPicPr>
        <p:blipFill>
          <a:blip r:embed="rId5"/>
          <a:srcRect/>
          <a:stretch>
            <a:fillRect/>
          </a:stretch>
        </p:blipFill>
        <p:spPr bwMode="auto">
          <a:xfrm>
            <a:off x="3000372" y="7500958"/>
            <a:ext cx="1433515" cy="1087026"/>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مستطيل مستدير الزوايا 35"/>
          <p:cNvSpPr/>
          <p:nvPr/>
        </p:nvSpPr>
        <p:spPr>
          <a:xfrm>
            <a:off x="1071546" y="357158"/>
            <a:ext cx="4500594" cy="571504"/>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المكون :  </a:t>
            </a:r>
          </a:p>
          <a:p>
            <a:r>
              <a:rPr lang="ar-SA" b="1" dirty="0" smtClean="0">
                <a:solidFill>
                  <a:srgbClr val="FF0000"/>
                </a:solidFill>
              </a:rPr>
              <a:t>    2ــ  </a:t>
            </a:r>
            <a:r>
              <a:rPr lang="ar-SA" b="1" dirty="0" smtClean="0">
                <a:solidFill>
                  <a:schemeClr val="tx1"/>
                </a:solidFill>
              </a:rPr>
              <a:t>ألاحظ وأقرأ الكلمات     </a:t>
            </a:r>
            <a:r>
              <a:rPr lang="ar-SA" b="1" dirty="0" smtClean="0">
                <a:solidFill>
                  <a:srgbClr val="FF0000"/>
                </a:solidFill>
              </a:rPr>
              <a:t> 3ــ</a:t>
            </a:r>
            <a:r>
              <a:rPr lang="ar-SA" b="1" dirty="0" smtClean="0">
                <a:solidFill>
                  <a:schemeClr val="tx1"/>
                </a:solidFill>
              </a:rPr>
              <a:t> ألاحظ وأقرأ الجمل   </a:t>
            </a:r>
          </a:p>
        </p:txBody>
      </p:sp>
      <p:sp>
        <p:nvSpPr>
          <p:cNvPr id="37" name="مستطيل مستدير الزوايا 36"/>
          <p:cNvSpPr/>
          <p:nvPr/>
        </p:nvSpPr>
        <p:spPr>
          <a:xfrm>
            <a:off x="500042" y="1071538"/>
            <a:ext cx="6072230" cy="1785950"/>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الأهداف :</a:t>
            </a:r>
          </a:p>
          <a:p>
            <a:r>
              <a:rPr lang="ar-SA" sz="1600" b="1" dirty="0" smtClean="0">
                <a:solidFill>
                  <a:schemeClr val="tx1"/>
                </a:solidFill>
              </a:rPr>
              <a:t>      من خلال هذا المكون يتوقع من التلميذة  تحقيق الأهداف التالية :</a:t>
            </a:r>
          </a:p>
          <a:p>
            <a:pPr>
              <a:buFont typeface="Arial" pitchFamily="34" charset="0"/>
              <a:buChar char="•"/>
            </a:pPr>
            <a:r>
              <a:rPr lang="ar-SA" sz="1600" b="1" dirty="0" smtClean="0">
                <a:solidFill>
                  <a:schemeClr val="tx1"/>
                </a:solidFill>
              </a:rPr>
              <a:t>   تقرأ كلمات الدرس المحتوية على الحرف ( </a:t>
            </a:r>
            <a:r>
              <a:rPr lang="ar-SA" sz="1600" b="1" dirty="0" err="1" smtClean="0">
                <a:solidFill>
                  <a:schemeClr val="tx1"/>
                </a:solidFill>
              </a:rPr>
              <a:t>ب</a:t>
            </a:r>
            <a:r>
              <a:rPr lang="ar-SA" sz="1600" b="1" dirty="0" smtClean="0">
                <a:solidFill>
                  <a:schemeClr val="tx1"/>
                </a:solidFill>
              </a:rPr>
              <a:t> ) قراءة بصرية من خلال الصور المعروضة   .</a:t>
            </a:r>
          </a:p>
          <a:p>
            <a:pPr>
              <a:buFont typeface="Arial" pitchFamily="34" charset="0"/>
              <a:buChar char="•"/>
            </a:pPr>
            <a:r>
              <a:rPr lang="ar-SA" sz="1600" b="1" dirty="0" smtClean="0">
                <a:solidFill>
                  <a:schemeClr val="tx1"/>
                </a:solidFill>
              </a:rPr>
              <a:t>  تقرأ جمل الدرس مقترنة بالصور قراءة بصرية مرتبة حسب ترتيب النص .</a:t>
            </a:r>
          </a:p>
          <a:p>
            <a:pPr>
              <a:buFont typeface="Arial" pitchFamily="34" charset="0"/>
              <a:buChar char="•"/>
            </a:pPr>
            <a:r>
              <a:rPr lang="ar-SA" sz="1600" b="1" dirty="0" smtClean="0">
                <a:solidFill>
                  <a:schemeClr val="tx1"/>
                </a:solidFill>
              </a:rPr>
              <a:t> تقرأ جمل الدرس مقترنة بالصور قراءة بصرية من غير ترتيب .</a:t>
            </a:r>
          </a:p>
        </p:txBody>
      </p:sp>
      <p:sp>
        <p:nvSpPr>
          <p:cNvPr id="39" name="مستطيل مستدير الزوايا 38"/>
          <p:cNvSpPr/>
          <p:nvPr/>
        </p:nvSpPr>
        <p:spPr>
          <a:xfrm>
            <a:off x="500042" y="2928926"/>
            <a:ext cx="6072230" cy="571504"/>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الوسائل المقترحة :</a:t>
            </a:r>
          </a:p>
          <a:p>
            <a:r>
              <a:rPr lang="ar-SA" sz="1600" b="1" dirty="0" smtClean="0">
                <a:solidFill>
                  <a:schemeClr val="tx1"/>
                </a:solidFill>
              </a:rPr>
              <a:t>   بطاقات للصور التي في الكتاب ، شفافية تحوي صورة المكون 2 ، 3.</a:t>
            </a:r>
          </a:p>
        </p:txBody>
      </p:sp>
      <p:sp>
        <p:nvSpPr>
          <p:cNvPr id="40" name="مستطيل مستدير الزوايا 39"/>
          <p:cNvSpPr/>
          <p:nvPr/>
        </p:nvSpPr>
        <p:spPr>
          <a:xfrm>
            <a:off x="500042" y="3571868"/>
            <a:ext cx="6072230" cy="4857784"/>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chemeClr val="tx1"/>
              </a:solidFill>
            </a:endParaRPr>
          </a:p>
          <a:p>
            <a:endParaRPr lang="ar-SA" b="1" dirty="0" smtClean="0">
              <a:solidFill>
                <a:srgbClr val="FF0000"/>
              </a:solidFill>
            </a:endParaRPr>
          </a:p>
          <a:p>
            <a:endParaRPr lang="ar-SA" b="1" dirty="0" smtClean="0">
              <a:solidFill>
                <a:srgbClr val="FF0000"/>
              </a:solidFill>
            </a:endParaRPr>
          </a:p>
          <a:p>
            <a:endParaRPr lang="ar-SA" b="1" dirty="0" smtClean="0">
              <a:solidFill>
                <a:srgbClr val="FF0000"/>
              </a:solidFill>
            </a:endParaRPr>
          </a:p>
          <a:p>
            <a:endParaRPr lang="ar-SA" b="1" dirty="0" smtClean="0">
              <a:solidFill>
                <a:srgbClr val="FF0000"/>
              </a:solidFill>
            </a:endParaRPr>
          </a:p>
          <a:p>
            <a:r>
              <a:rPr lang="ar-SA" b="1" dirty="0" smtClean="0">
                <a:solidFill>
                  <a:srgbClr val="FF0000"/>
                </a:solidFill>
              </a:rPr>
              <a:t>   </a:t>
            </a:r>
            <a:r>
              <a:rPr lang="ar-SA" sz="1600" b="1" dirty="0" smtClean="0">
                <a:solidFill>
                  <a:srgbClr val="FF0000"/>
                </a:solidFill>
              </a:rPr>
              <a:t>إجراءات التنفيذ :</a:t>
            </a:r>
            <a:endParaRPr lang="ar-SA" sz="1600" b="1" dirty="0" smtClean="0">
              <a:solidFill>
                <a:schemeClr val="accent3">
                  <a:lumMod val="75000"/>
                </a:schemeClr>
              </a:solidFill>
            </a:endParaRPr>
          </a:p>
          <a:p>
            <a:r>
              <a:rPr lang="ar-SA" sz="1600" b="1" dirty="0" smtClean="0">
                <a:solidFill>
                  <a:schemeClr val="accent3">
                    <a:lumMod val="75000"/>
                  </a:schemeClr>
                </a:solidFill>
              </a:rPr>
              <a:t>إجراءات تنفيذ المكون الثاني : ( ألاحظ وأقرأ الكلمات )</a:t>
            </a:r>
            <a:endParaRPr lang="ar-SA" sz="1600" b="1" dirty="0" smtClean="0">
              <a:solidFill>
                <a:srgbClr val="0070C0"/>
              </a:solidFill>
            </a:endParaRPr>
          </a:p>
          <a:p>
            <a:pPr>
              <a:buFont typeface="Arial" charset="0"/>
              <a:buChar char="•"/>
            </a:pPr>
            <a:r>
              <a:rPr lang="ar-SA" sz="1600" b="1" dirty="0" smtClean="0">
                <a:solidFill>
                  <a:schemeClr val="tx1"/>
                </a:solidFill>
              </a:rPr>
              <a:t> عرض شفافية المكون ( بيت ، كتب ، حاسوب ، مكتبة ) </a:t>
            </a:r>
          </a:p>
          <a:p>
            <a:pPr>
              <a:buFont typeface="Arial" charset="0"/>
              <a:buChar char="•"/>
            </a:pPr>
            <a:r>
              <a:rPr lang="ar-SA" sz="1600" b="1" dirty="0" smtClean="0">
                <a:solidFill>
                  <a:schemeClr val="tx1"/>
                </a:solidFill>
              </a:rPr>
              <a:t> طرح أسئلة من مثل :</a:t>
            </a:r>
          </a:p>
          <a:p>
            <a:r>
              <a:rPr lang="ar-SA" sz="1600" b="1" dirty="0" smtClean="0">
                <a:solidFill>
                  <a:schemeClr val="tx1"/>
                </a:solidFill>
              </a:rPr>
              <a:t>س  أين تسكنين  ؟</a:t>
            </a:r>
          </a:p>
          <a:p>
            <a:r>
              <a:rPr lang="ar-SA" sz="1600" b="1" dirty="0" smtClean="0">
                <a:solidFill>
                  <a:schemeClr val="tx1"/>
                </a:solidFill>
              </a:rPr>
              <a:t>تعرض الصورة ويشار للكلمة التي تحت الصورة حتى تألف التلميذة الشكل العام للكلمة .</a:t>
            </a:r>
          </a:p>
          <a:p>
            <a:r>
              <a:rPr lang="ar-SA" sz="1600" b="1" dirty="0" smtClean="0">
                <a:solidFill>
                  <a:schemeClr val="tx1"/>
                </a:solidFill>
              </a:rPr>
              <a:t>س ماذا تقرئين ؟</a:t>
            </a:r>
          </a:p>
          <a:p>
            <a:r>
              <a:rPr lang="ar-SA" sz="1600" b="1" dirty="0" smtClean="0">
                <a:solidFill>
                  <a:schemeClr val="tx1"/>
                </a:solidFill>
              </a:rPr>
              <a:t>س ماذا تلاحظين ؟</a:t>
            </a:r>
          </a:p>
          <a:p>
            <a:r>
              <a:rPr lang="ar-SA" sz="1600" b="1" dirty="0" smtClean="0">
                <a:solidFill>
                  <a:schemeClr val="tx1"/>
                </a:solidFill>
              </a:rPr>
              <a:t>س ما هذه ؟ </a:t>
            </a:r>
          </a:p>
          <a:p>
            <a:endParaRPr lang="ar-SA" sz="1600" b="1" dirty="0" smtClean="0">
              <a:solidFill>
                <a:schemeClr val="tx1"/>
              </a:solidFill>
            </a:endParaRPr>
          </a:p>
          <a:p>
            <a:r>
              <a:rPr lang="ar-SA" sz="1600" b="1" dirty="0" smtClean="0">
                <a:solidFill>
                  <a:schemeClr val="tx1"/>
                </a:solidFill>
              </a:rPr>
              <a:t>تعرض الصور ويشار للكلمة التي تحت الصورة حتى تألف التلميذة الشكل العام للكلمة .</a:t>
            </a:r>
          </a:p>
          <a:p>
            <a:endParaRPr lang="ar-SA" sz="1600" b="1" dirty="0" smtClean="0">
              <a:solidFill>
                <a:schemeClr val="tx1"/>
              </a:solidFill>
            </a:endParaRPr>
          </a:p>
          <a:p>
            <a:r>
              <a:rPr lang="ar-SA" sz="1600" b="1" dirty="0" smtClean="0">
                <a:solidFill>
                  <a:schemeClr val="tx1"/>
                </a:solidFill>
              </a:rPr>
              <a:t>* تغطية الصور وقراءة الكلمات عشوائي ثم مطابقتها بالبطاقات .</a:t>
            </a:r>
          </a:p>
          <a:p>
            <a:r>
              <a:rPr lang="ar-SA" sz="1600" b="1" dirty="0" smtClean="0">
                <a:solidFill>
                  <a:schemeClr val="tx1"/>
                </a:solidFill>
              </a:rPr>
              <a:t> * تمكين الجميع من قراءة الكلمات قراءة بصرية مع تقديم المساعدة لمن</a:t>
            </a:r>
          </a:p>
          <a:p>
            <a:r>
              <a:rPr lang="ar-SA" sz="1600" b="1" dirty="0" smtClean="0">
                <a:solidFill>
                  <a:schemeClr val="tx1"/>
                </a:solidFill>
              </a:rPr>
              <a:t>    تحتاج  لها ، والتأكيد على حرف الباء . </a:t>
            </a:r>
          </a:p>
          <a:p>
            <a:r>
              <a:rPr lang="ar-SA" sz="1600" b="1" dirty="0" smtClean="0">
                <a:solidFill>
                  <a:schemeClr val="tx1"/>
                </a:solidFill>
              </a:rPr>
              <a:t> </a:t>
            </a: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 </a:t>
            </a:r>
          </a:p>
          <a:p>
            <a:pPr>
              <a:buFont typeface="Arial" charset="0"/>
              <a:buChar char="•"/>
            </a:pPr>
            <a:endParaRPr lang="ar-SA" b="1" dirty="0" smtClean="0">
              <a:solidFill>
                <a:schemeClr val="tx1"/>
              </a:solidFill>
            </a:endParaRPr>
          </a:p>
          <a:p>
            <a:r>
              <a:rPr lang="ar-SA" b="1" dirty="0" smtClean="0">
                <a:solidFill>
                  <a:schemeClr val="tx1"/>
                </a:solidFill>
              </a:rPr>
              <a:t>       </a:t>
            </a:r>
          </a:p>
        </p:txBody>
      </p:sp>
      <p:sp>
        <p:nvSpPr>
          <p:cNvPr id="19" name="مستطيل 18"/>
          <p:cNvSpPr/>
          <p:nvPr/>
        </p:nvSpPr>
        <p:spPr>
          <a:xfrm>
            <a:off x="5500702" y="214282"/>
            <a:ext cx="77938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3</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مستطيل 7"/>
          <p:cNvSpPr/>
          <p:nvPr/>
        </p:nvSpPr>
        <p:spPr>
          <a:xfrm>
            <a:off x="6078643" y="214282"/>
            <a:ext cx="77938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2</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مستطيل 8"/>
          <p:cNvSpPr/>
          <p:nvPr/>
        </p:nvSpPr>
        <p:spPr>
          <a:xfrm>
            <a:off x="5786454" y="214282"/>
            <a:ext cx="79380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2" name="مستطيل مستدير الزوايا 11"/>
          <p:cNvSpPr/>
          <p:nvPr/>
        </p:nvSpPr>
        <p:spPr>
          <a:xfrm>
            <a:off x="285728" y="8286776"/>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 2</a:t>
            </a:r>
          </a:p>
          <a:p>
            <a:pPr algn="ctr"/>
            <a:r>
              <a:rPr lang="ar-SA" sz="1400" b="1" dirty="0" smtClean="0">
                <a:solidFill>
                  <a:schemeClr val="tx1"/>
                </a:solidFill>
              </a:rPr>
              <a:t>مكون </a:t>
            </a:r>
            <a:r>
              <a:rPr lang="ar-SA" b="1" dirty="0" smtClean="0">
                <a:solidFill>
                  <a:schemeClr val="tx1"/>
                </a:solidFill>
              </a:rPr>
              <a:t>2, 3 /1</a:t>
            </a:r>
            <a:endParaRPr lang="ar-SA" b="1" dirty="0">
              <a:solidFill>
                <a:schemeClr val="tx1"/>
              </a:solidFill>
            </a:endParaRPr>
          </a:p>
        </p:txBody>
      </p:sp>
      <p:pic>
        <p:nvPicPr>
          <p:cNvPr id="18434" name="Picture 2"/>
          <p:cNvPicPr>
            <a:picLocks noChangeAspect="1" noChangeArrowheads="1"/>
          </p:cNvPicPr>
          <p:nvPr/>
        </p:nvPicPr>
        <p:blipFill>
          <a:blip r:embed="rId2" cstate="print"/>
          <a:srcRect/>
          <a:stretch>
            <a:fillRect/>
          </a:stretch>
        </p:blipFill>
        <p:spPr bwMode="auto">
          <a:xfrm>
            <a:off x="1000108" y="4000496"/>
            <a:ext cx="997900" cy="857256"/>
          </a:xfrm>
          <a:prstGeom prst="rect">
            <a:avLst/>
          </a:prstGeom>
          <a:noFill/>
          <a:ln w="9525">
            <a:noFill/>
            <a:miter lim="800000"/>
            <a:headEnd/>
            <a:tailEnd/>
          </a:ln>
          <a:effectLst/>
        </p:spPr>
      </p:pic>
      <p:pic>
        <p:nvPicPr>
          <p:cNvPr id="18435" name="Picture 3"/>
          <p:cNvPicPr>
            <a:picLocks noChangeAspect="1" noChangeArrowheads="1"/>
          </p:cNvPicPr>
          <p:nvPr/>
        </p:nvPicPr>
        <p:blipFill>
          <a:blip r:embed="rId3" cstate="print"/>
          <a:srcRect/>
          <a:stretch>
            <a:fillRect/>
          </a:stretch>
        </p:blipFill>
        <p:spPr bwMode="auto">
          <a:xfrm>
            <a:off x="2357430" y="5500694"/>
            <a:ext cx="794355" cy="928694"/>
          </a:xfrm>
          <a:prstGeom prst="rect">
            <a:avLst/>
          </a:prstGeom>
          <a:noFill/>
          <a:ln w="9525">
            <a:noFill/>
            <a:miter lim="800000"/>
            <a:headEnd/>
            <a:tailEnd/>
          </a:ln>
          <a:effectLst/>
        </p:spPr>
      </p:pic>
      <p:pic>
        <p:nvPicPr>
          <p:cNvPr id="18436" name="Picture 4"/>
          <p:cNvPicPr>
            <a:picLocks noChangeAspect="1" noChangeArrowheads="1"/>
          </p:cNvPicPr>
          <p:nvPr/>
        </p:nvPicPr>
        <p:blipFill>
          <a:blip r:embed="rId4"/>
          <a:srcRect/>
          <a:stretch>
            <a:fillRect/>
          </a:stretch>
        </p:blipFill>
        <p:spPr bwMode="auto">
          <a:xfrm>
            <a:off x="3643314" y="5500694"/>
            <a:ext cx="1000132" cy="947951"/>
          </a:xfrm>
          <a:prstGeom prst="rect">
            <a:avLst/>
          </a:prstGeom>
          <a:noFill/>
          <a:ln w="9525">
            <a:noFill/>
            <a:miter lim="800000"/>
            <a:headEnd/>
            <a:tailEnd/>
          </a:ln>
          <a:effectLst/>
        </p:spPr>
      </p:pic>
      <p:pic>
        <p:nvPicPr>
          <p:cNvPr id="18437" name="Picture 5"/>
          <p:cNvPicPr>
            <a:picLocks noChangeAspect="1" noChangeArrowheads="1"/>
          </p:cNvPicPr>
          <p:nvPr/>
        </p:nvPicPr>
        <p:blipFill>
          <a:blip r:embed="rId5" cstate="print"/>
          <a:srcRect/>
          <a:stretch>
            <a:fillRect/>
          </a:stretch>
        </p:blipFill>
        <p:spPr bwMode="auto">
          <a:xfrm>
            <a:off x="1071546" y="5429256"/>
            <a:ext cx="714380" cy="1093396"/>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مستطيل مستدير الزوايا 39"/>
          <p:cNvSpPr/>
          <p:nvPr/>
        </p:nvSpPr>
        <p:spPr>
          <a:xfrm>
            <a:off x="357166" y="214282"/>
            <a:ext cx="6215106" cy="8501122"/>
          </a:xfrm>
          <a:prstGeom prst="roundRect">
            <a:avLst>
              <a:gd name="adj" fmla="val 6382"/>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r>
              <a:rPr lang="ar-SA" b="1" dirty="0" smtClean="0">
                <a:solidFill>
                  <a:schemeClr val="accent3">
                    <a:lumMod val="75000"/>
                  </a:schemeClr>
                </a:solidFill>
              </a:rPr>
              <a:t>إجراءات تنفيذ المكون الثالث: ( ألاحظ وأقرأ الجمل )</a:t>
            </a:r>
            <a:endParaRPr lang="ar-SA" b="1" dirty="0" smtClean="0">
              <a:solidFill>
                <a:srgbClr val="0070C0"/>
              </a:solidFill>
            </a:endParaRPr>
          </a:p>
          <a:p>
            <a:pPr>
              <a:buFont typeface="Arial" charset="0"/>
              <a:buChar char="•"/>
            </a:pPr>
            <a:r>
              <a:rPr lang="ar-SA" b="1" dirty="0" smtClean="0">
                <a:solidFill>
                  <a:schemeClr val="tx1"/>
                </a:solidFill>
              </a:rPr>
              <a:t> عرض شفافية الكون مع إخفاء الجمل : </a:t>
            </a:r>
          </a:p>
          <a:p>
            <a:pPr>
              <a:buFont typeface="Arial" charset="0"/>
              <a:buChar char="•"/>
            </a:pPr>
            <a:r>
              <a:rPr lang="ar-SA" b="1" dirty="0" smtClean="0">
                <a:solidFill>
                  <a:schemeClr val="tx1"/>
                </a:solidFill>
              </a:rPr>
              <a:t> طرح أسئلة من مثل :</a:t>
            </a:r>
          </a:p>
          <a:p>
            <a:endParaRPr lang="ar-SA" b="1" dirty="0" smtClean="0">
              <a:solidFill>
                <a:schemeClr val="tx1"/>
              </a:solidFill>
            </a:endParaRPr>
          </a:p>
          <a:p>
            <a:r>
              <a:rPr lang="ar-SA" b="1" dirty="0" smtClean="0">
                <a:solidFill>
                  <a:schemeClr val="tx1"/>
                </a:solidFill>
              </a:rPr>
              <a:t>س  من  هذا ؟ </a:t>
            </a:r>
          </a:p>
          <a:p>
            <a:r>
              <a:rPr lang="ar-SA" b="1" dirty="0" smtClean="0">
                <a:solidFill>
                  <a:schemeClr val="tx1"/>
                </a:solidFill>
              </a:rPr>
              <a:t>س  ماذا يقول عمر ؟ </a:t>
            </a:r>
          </a:p>
          <a:p>
            <a:r>
              <a:rPr lang="ar-SA" b="1" dirty="0" smtClean="0">
                <a:solidFill>
                  <a:schemeClr val="tx1"/>
                </a:solidFill>
              </a:rPr>
              <a:t>ثم عرض الجملة  .</a:t>
            </a: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س  ما اسم هذا المكان ؟</a:t>
            </a:r>
          </a:p>
          <a:p>
            <a:r>
              <a:rPr lang="ar-SA" b="1" dirty="0" smtClean="0">
                <a:solidFill>
                  <a:schemeClr val="tx1"/>
                </a:solidFill>
              </a:rPr>
              <a:t>س ماذا يوجد فيه ؟ </a:t>
            </a:r>
          </a:p>
          <a:p>
            <a:r>
              <a:rPr lang="ar-SA" b="1" dirty="0" smtClean="0">
                <a:solidFill>
                  <a:schemeClr val="tx1"/>
                </a:solidFill>
              </a:rPr>
              <a:t> ثم عرض الجملة  .</a:t>
            </a:r>
          </a:p>
          <a:p>
            <a:r>
              <a:rPr lang="ar-SA" b="1" dirty="0" smtClean="0">
                <a:solidFill>
                  <a:schemeClr val="tx1"/>
                </a:solidFill>
              </a:rPr>
              <a:t>  </a:t>
            </a:r>
          </a:p>
          <a:p>
            <a:r>
              <a:rPr lang="ar-SA" b="1" dirty="0" smtClean="0">
                <a:solidFill>
                  <a:schemeClr val="tx1"/>
                </a:solidFill>
              </a:rPr>
              <a:t>س  من هذه ؟</a:t>
            </a:r>
          </a:p>
          <a:p>
            <a:r>
              <a:rPr lang="ar-SA" b="1" dirty="0" smtClean="0">
                <a:solidFill>
                  <a:schemeClr val="tx1"/>
                </a:solidFill>
              </a:rPr>
              <a:t>س ماذا تفعل ؟</a:t>
            </a:r>
          </a:p>
          <a:p>
            <a:r>
              <a:rPr lang="ar-SA" b="1" dirty="0" smtClean="0">
                <a:solidFill>
                  <a:schemeClr val="tx1"/>
                </a:solidFill>
              </a:rPr>
              <a:t>ثم عرض الجملة .</a:t>
            </a:r>
          </a:p>
          <a:p>
            <a:endParaRPr lang="ar-SA" b="1" dirty="0" smtClean="0">
              <a:solidFill>
                <a:schemeClr val="tx1"/>
              </a:solidFill>
            </a:endParaRPr>
          </a:p>
          <a:p>
            <a:r>
              <a:rPr lang="ar-SA" b="1" dirty="0" smtClean="0">
                <a:solidFill>
                  <a:schemeClr val="tx1"/>
                </a:solidFill>
              </a:rPr>
              <a:t>س من هذا ؟ </a:t>
            </a:r>
          </a:p>
          <a:p>
            <a:r>
              <a:rPr lang="ar-SA" b="1" dirty="0" smtClean="0">
                <a:solidFill>
                  <a:schemeClr val="tx1"/>
                </a:solidFill>
              </a:rPr>
              <a:t>س ماذا يلون ؟</a:t>
            </a:r>
          </a:p>
          <a:p>
            <a:r>
              <a:rPr lang="ar-SA" b="1" dirty="0" smtClean="0">
                <a:solidFill>
                  <a:schemeClr val="tx1"/>
                </a:solidFill>
              </a:rPr>
              <a:t>ثم عرض الجملة  .</a:t>
            </a: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عرض الصورة والجملة الدالة عليها مرتبة حسب النص .</a:t>
            </a:r>
          </a:p>
          <a:p>
            <a:r>
              <a:rPr lang="ar-SA" b="1" dirty="0" smtClean="0">
                <a:solidFill>
                  <a:schemeClr val="tx1"/>
                </a:solidFill>
              </a:rPr>
              <a:t>عرض الصورة والجملة الدالة عليها من غير ترتيب .</a:t>
            </a:r>
          </a:p>
          <a:p>
            <a:r>
              <a:rPr lang="ar-SA" b="1" dirty="0" smtClean="0">
                <a:solidFill>
                  <a:schemeClr val="tx1"/>
                </a:solidFill>
              </a:rPr>
              <a:t> توزيع البطاقات على التلميذات , ثم أطلب منهن تكوين الجمل في اللوحة الجيبية بالمطابقة مع الصورة .</a:t>
            </a:r>
          </a:p>
          <a:p>
            <a:pPr>
              <a:buFont typeface="Arial" pitchFamily="34" charset="0"/>
              <a:buChar char="•"/>
            </a:pPr>
            <a:r>
              <a:rPr lang="ar-SA" b="1" dirty="0" smtClean="0">
                <a:solidFill>
                  <a:schemeClr val="tx1"/>
                </a:solidFill>
              </a:rPr>
              <a:t> قراءة جمل الدرس قراءة مكثفة من قبل المعلمة من خلال الشفافية والبطاقات   </a:t>
            </a:r>
          </a:p>
          <a:p>
            <a:pPr>
              <a:buFont typeface="Arial" pitchFamily="34" charset="0"/>
              <a:buChar char="•"/>
            </a:pPr>
            <a:r>
              <a:rPr lang="ar-SA" b="1" dirty="0" smtClean="0">
                <a:solidFill>
                  <a:schemeClr val="tx1"/>
                </a:solidFill>
              </a:rPr>
              <a:t>فتح كتاب لغتي وقراءة الجمل من قبل التلميذات . </a:t>
            </a:r>
          </a:p>
          <a:p>
            <a:endParaRPr lang="ar-SA" b="1" dirty="0" smtClean="0">
              <a:solidFill>
                <a:schemeClr val="tx1"/>
              </a:solidFill>
            </a:endParaRPr>
          </a:p>
          <a:p>
            <a:r>
              <a:rPr lang="ar-SA" b="1" dirty="0" smtClean="0">
                <a:solidFill>
                  <a:schemeClr val="tx1"/>
                </a:solidFill>
              </a:rPr>
              <a:t>  </a:t>
            </a: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 </a:t>
            </a:r>
          </a:p>
          <a:p>
            <a:pPr>
              <a:buFont typeface="Arial" charset="0"/>
              <a:buChar char="•"/>
            </a:pPr>
            <a:endParaRPr lang="ar-SA" b="1" dirty="0" smtClean="0">
              <a:solidFill>
                <a:schemeClr val="tx1"/>
              </a:solidFill>
            </a:endParaRPr>
          </a:p>
          <a:p>
            <a:r>
              <a:rPr lang="ar-SA" b="1" dirty="0" smtClean="0">
                <a:solidFill>
                  <a:schemeClr val="tx1"/>
                </a:solidFill>
              </a:rPr>
              <a:t>       </a:t>
            </a:r>
          </a:p>
        </p:txBody>
      </p:sp>
      <p:sp>
        <p:nvSpPr>
          <p:cNvPr id="7" name="مستطيل مستدير الزوايا 6"/>
          <p:cNvSpPr/>
          <p:nvPr/>
        </p:nvSpPr>
        <p:spPr>
          <a:xfrm>
            <a:off x="285728" y="8358214"/>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 2</a:t>
            </a:r>
          </a:p>
          <a:p>
            <a:pPr algn="ctr"/>
            <a:r>
              <a:rPr lang="ar-SA" sz="1400" b="1" dirty="0" smtClean="0">
                <a:solidFill>
                  <a:schemeClr val="tx1"/>
                </a:solidFill>
              </a:rPr>
              <a:t>مكون </a:t>
            </a:r>
            <a:r>
              <a:rPr lang="ar-SA" b="1" dirty="0" smtClean="0">
                <a:solidFill>
                  <a:schemeClr val="tx1"/>
                </a:solidFill>
              </a:rPr>
              <a:t>2, 3 /2</a:t>
            </a:r>
            <a:endParaRPr lang="ar-SA" b="1" dirty="0">
              <a:solidFill>
                <a:schemeClr val="tx1"/>
              </a:solidFill>
            </a:endParaRPr>
          </a:p>
        </p:txBody>
      </p:sp>
      <p:pic>
        <p:nvPicPr>
          <p:cNvPr id="19458" name="Picture 2"/>
          <p:cNvPicPr>
            <a:picLocks noChangeAspect="1" noChangeArrowheads="1"/>
          </p:cNvPicPr>
          <p:nvPr/>
        </p:nvPicPr>
        <p:blipFill>
          <a:blip r:embed="rId2"/>
          <a:srcRect/>
          <a:stretch>
            <a:fillRect/>
          </a:stretch>
        </p:blipFill>
        <p:spPr bwMode="auto">
          <a:xfrm>
            <a:off x="1571612" y="714348"/>
            <a:ext cx="1852614" cy="1441548"/>
          </a:xfrm>
          <a:prstGeom prst="rect">
            <a:avLst/>
          </a:prstGeom>
          <a:noFill/>
          <a:ln w="9525">
            <a:noFill/>
            <a:miter lim="800000"/>
            <a:headEnd/>
            <a:tailEnd/>
          </a:ln>
          <a:effectLst/>
        </p:spPr>
      </p:pic>
      <p:pic>
        <p:nvPicPr>
          <p:cNvPr id="19459" name="Picture 3"/>
          <p:cNvPicPr>
            <a:picLocks noChangeAspect="1" noChangeArrowheads="1"/>
          </p:cNvPicPr>
          <p:nvPr/>
        </p:nvPicPr>
        <p:blipFill>
          <a:blip r:embed="rId3"/>
          <a:srcRect/>
          <a:stretch>
            <a:fillRect/>
          </a:stretch>
        </p:blipFill>
        <p:spPr bwMode="auto">
          <a:xfrm>
            <a:off x="3357562" y="2428860"/>
            <a:ext cx="1133476" cy="1329655"/>
          </a:xfrm>
          <a:prstGeom prst="rect">
            <a:avLst/>
          </a:prstGeom>
          <a:noFill/>
          <a:ln w="9525">
            <a:noFill/>
            <a:miter lim="800000"/>
            <a:headEnd/>
            <a:tailEnd/>
          </a:ln>
          <a:effectLst/>
        </p:spPr>
      </p:pic>
      <p:pic>
        <p:nvPicPr>
          <p:cNvPr id="19460" name="Picture 4"/>
          <p:cNvPicPr>
            <a:picLocks noChangeAspect="1" noChangeArrowheads="1"/>
          </p:cNvPicPr>
          <p:nvPr/>
        </p:nvPicPr>
        <p:blipFill>
          <a:blip r:embed="rId4"/>
          <a:srcRect/>
          <a:stretch>
            <a:fillRect/>
          </a:stretch>
        </p:blipFill>
        <p:spPr bwMode="auto">
          <a:xfrm>
            <a:off x="2000240" y="3571868"/>
            <a:ext cx="1295401" cy="1609265"/>
          </a:xfrm>
          <a:prstGeom prst="rect">
            <a:avLst/>
          </a:prstGeom>
          <a:noFill/>
          <a:ln w="9525">
            <a:noFill/>
            <a:miter lim="800000"/>
            <a:headEnd/>
            <a:tailEnd/>
          </a:ln>
          <a:effectLst/>
        </p:spPr>
      </p:pic>
      <p:pic>
        <p:nvPicPr>
          <p:cNvPr id="19461" name="Picture 5"/>
          <p:cNvPicPr>
            <a:picLocks noChangeAspect="1" noChangeArrowheads="1"/>
          </p:cNvPicPr>
          <p:nvPr/>
        </p:nvPicPr>
        <p:blipFill>
          <a:blip r:embed="rId5"/>
          <a:srcRect/>
          <a:stretch>
            <a:fillRect/>
          </a:stretch>
        </p:blipFill>
        <p:spPr bwMode="auto">
          <a:xfrm>
            <a:off x="3500438" y="5143504"/>
            <a:ext cx="1419226" cy="1302722"/>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مستطيل مستدير الزوايا 35"/>
          <p:cNvSpPr/>
          <p:nvPr/>
        </p:nvSpPr>
        <p:spPr>
          <a:xfrm>
            <a:off x="571480" y="214282"/>
            <a:ext cx="4857784" cy="714380"/>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400" b="1" dirty="0" smtClean="0">
                <a:solidFill>
                  <a:srgbClr val="FF0000"/>
                </a:solidFill>
              </a:rPr>
              <a:t>المكون :  </a:t>
            </a:r>
          </a:p>
          <a:p>
            <a:r>
              <a:rPr lang="ar-SA" sz="1400" b="1" dirty="0" smtClean="0">
                <a:solidFill>
                  <a:srgbClr val="FF0000"/>
                </a:solidFill>
              </a:rPr>
              <a:t>    4ــ  </a:t>
            </a:r>
            <a:r>
              <a:rPr lang="ar-SA" sz="1400" b="1" dirty="0" smtClean="0">
                <a:solidFill>
                  <a:schemeClr val="tx1"/>
                </a:solidFill>
              </a:rPr>
              <a:t>أقرأ                                </a:t>
            </a:r>
            <a:r>
              <a:rPr lang="ar-SA" sz="1400" b="1" dirty="0" smtClean="0">
                <a:solidFill>
                  <a:srgbClr val="FF0000"/>
                </a:solidFill>
              </a:rPr>
              <a:t>5ــ</a:t>
            </a:r>
            <a:r>
              <a:rPr lang="ar-SA" sz="1400" b="1" dirty="0" smtClean="0">
                <a:solidFill>
                  <a:schemeClr val="tx1"/>
                </a:solidFill>
              </a:rPr>
              <a:t> أقرأ وأجرد       </a:t>
            </a:r>
          </a:p>
        </p:txBody>
      </p:sp>
      <p:sp>
        <p:nvSpPr>
          <p:cNvPr id="37" name="مستطيل مستدير الزوايا 36"/>
          <p:cNvSpPr/>
          <p:nvPr/>
        </p:nvSpPr>
        <p:spPr>
          <a:xfrm>
            <a:off x="500042" y="1071538"/>
            <a:ext cx="6072230" cy="1643074"/>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الأهداف :</a:t>
            </a:r>
          </a:p>
          <a:p>
            <a:r>
              <a:rPr lang="ar-SA" sz="1600" b="1" dirty="0" smtClean="0">
                <a:solidFill>
                  <a:schemeClr val="tx1"/>
                </a:solidFill>
              </a:rPr>
              <a:t>      من خلال هذا المكون يتوقع من التلميذة  تحقيق الأهداف التالية :</a:t>
            </a:r>
          </a:p>
          <a:p>
            <a:pPr>
              <a:buFont typeface="Arial" pitchFamily="34" charset="0"/>
              <a:buChar char="•"/>
            </a:pPr>
            <a:r>
              <a:rPr lang="ar-SA" sz="1600" b="1" dirty="0" smtClean="0">
                <a:solidFill>
                  <a:schemeClr val="tx1"/>
                </a:solidFill>
              </a:rPr>
              <a:t>  تقرأ كلمات الدرس المحتوية على الحرف ( </a:t>
            </a:r>
            <a:r>
              <a:rPr lang="ar-SA" sz="1600" b="1" dirty="0" err="1" smtClean="0">
                <a:solidFill>
                  <a:schemeClr val="tx1"/>
                </a:solidFill>
              </a:rPr>
              <a:t>ب</a:t>
            </a:r>
            <a:r>
              <a:rPr lang="ar-SA" sz="1600" b="1" dirty="0" smtClean="0">
                <a:solidFill>
                  <a:schemeClr val="tx1"/>
                </a:solidFill>
              </a:rPr>
              <a:t>) قراءة بصرية .</a:t>
            </a:r>
          </a:p>
          <a:p>
            <a:pPr>
              <a:buFont typeface="Arial" pitchFamily="34" charset="0"/>
              <a:buChar char="•"/>
            </a:pPr>
            <a:r>
              <a:rPr lang="ar-SA" sz="1600" b="1" dirty="0" smtClean="0">
                <a:solidFill>
                  <a:schemeClr val="tx1"/>
                </a:solidFill>
              </a:rPr>
              <a:t>  تقرأ الكلمات التي تحوي الحرف ( </a:t>
            </a:r>
            <a:r>
              <a:rPr lang="ar-SA" sz="1600" b="1" dirty="0" err="1" smtClean="0">
                <a:solidFill>
                  <a:schemeClr val="tx1"/>
                </a:solidFill>
              </a:rPr>
              <a:t>ب</a:t>
            </a:r>
            <a:r>
              <a:rPr lang="ar-SA" sz="1600" b="1" dirty="0" smtClean="0">
                <a:solidFill>
                  <a:schemeClr val="tx1"/>
                </a:solidFill>
              </a:rPr>
              <a:t> ) بأوضاعه .</a:t>
            </a:r>
          </a:p>
          <a:p>
            <a:pPr>
              <a:buFont typeface="Arial" pitchFamily="34" charset="0"/>
              <a:buChar char="•"/>
            </a:pPr>
            <a:r>
              <a:rPr lang="ar-SA" sz="1600" b="1" dirty="0" smtClean="0">
                <a:solidFill>
                  <a:schemeClr val="tx1"/>
                </a:solidFill>
              </a:rPr>
              <a:t> تنطق الحرف ( </a:t>
            </a:r>
            <a:r>
              <a:rPr lang="ar-SA" sz="1600" b="1" dirty="0" err="1" smtClean="0">
                <a:solidFill>
                  <a:schemeClr val="tx1"/>
                </a:solidFill>
              </a:rPr>
              <a:t>ب</a:t>
            </a:r>
            <a:r>
              <a:rPr lang="ar-SA" sz="1600" b="1" dirty="0" smtClean="0">
                <a:solidFill>
                  <a:schemeClr val="tx1"/>
                </a:solidFill>
              </a:rPr>
              <a:t>) بحركاته القصيرة .</a:t>
            </a:r>
          </a:p>
          <a:p>
            <a:pPr>
              <a:buFont typeface="Arial" pitchFamily="34" charset="0"/>
              <a:buChar char="•"/>
            </a:pPr>
            <a:r>
              <a:rPr lang="ar-SA" sz="1600" b="1" dirty="0" smtClean="0">
                <a:solidFill>
                  <a:schemeClr val="tx1"/>
                </a:solidFill>
              </a:rPr>
              <a:t> تتعرف الحركات القصيرة وتسميها .</a:t>
            </a:r>
          </a:p>
        </p:txBody>
      </p:sp>
      <p:sp>
        <p:nvSpPr>
          <p:cNvPr id="39" name="مستطيل مستدير الزوايا 38"/>
          <p:cNvSpPr/>
          <p:nvPr/>
        </p:nvSpPr>
        <p:spPr>
          <a:xfrm>
            <a:off x="571480" y="2786050"/>
            <a:ext cx="5929354" cy="1000132"/>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الوسائل المقترحة :</a:t>
            </a:r>
          </a:p>
          <a:p>
            <a:r>
              <a:rPr lang="ar-SA" b="1" dirty="0" smtClean="0">
                <a:solidFill>
                  <a:schemeClr val="tx1"/>
                </a:solidFill>
              </a:rPr>
              <a:t>   بطاقات لكلمات المكون 4 ،  شفافيات تحوي صورة المكون</a:t>
            </a:r>
          </a:p>
          <a:p>
            <a:r>
              <a:rPr lang="ar-SA" b="1" dirty="0" smtClean="0">
                <a:solidFill>
                  <a:schemeClr val="tx1"/>
                </a:solidFill>
              </a:rPr>
              <a:t>   بطاقات لكلمات المكون 5 ،  بيت الحركات ، بيت المد </a:t>
            </a:r>
          </a:p>
        </p:txBody>
      </p:sp>
      <p:sp>
        <p:nvSpPr>
          <p:cNvPr id="40" name="مستطيل مستدير الزوايا 39"/>
          <p:cNvSpPr/>
          <p:nvPr/>
        </p:nvSpPr>
        <p:spPr>
          <a:xfrm>
            <a:off x="357166" y="3929058"/>
            <a:ext cx="6215106" cy="4643470"/>
          </a:xfrm>
          <a:prstGeom prst="roundRect">
            <a:avLst>
              <a:gd name="adj" fmla="val 8366"/>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rgbClr val="FF0000"/>
              </a:solidFill>
            </a:endParaRPr>
          </a:p>
          <a:p>
            <a:r>
              <a:rPr lang="ar-SA" b="1" dirty="0" smtClean="0">
                <a:solidFill>
                  <a:srgbClr val="FF0000"/>
                </a:solidFill>
              </a:rPr>
              <a:t>إجراءات التنفيذ :</a:t>
            </a:r>
            <a:endParaRPr lang="ar-SA" b="1" dirty="0" smtClean="0">
              <a:solidFill>
                <a:schemeClr val="accent3">
                  <a:lumMod val="75000"/>
                </a:schemeClr>
              </a:solidFill>
            </a:endParaRPr>
          </a:p>
          <a:p>
            <a:r>
              <a:rPr lang="ar-SA" b="1" dirty="0" smtClean="0">
                <a:solidFill>
                  <a:schemeClr val="accent3">
                    <a:lumMod val="75000"/>
                  </a:schemeClr>
                </a:solidFill>
              </a:rPr>
              <a:t>إجراءات تنفيذ المكون الرابع :</a:t>
            </a:r>
            <a:endParaRPr lang="ar-SA" b="1" dirty="0" smtClean="0">
              <a:solidFill>
                <a:srgbClr val="0070C0"/>
              </a:solidFill>
            </a:endParaRPr>
          </a:p>
          <a:p>
            <a:pPr>
              <a:buFont typeface="Arial" charset="0"/>
              <a:buChar char="•"/>
            </a:pPr>
            <a:r>
              <a:rPr lang="ar-SA" b="1" dirty="0" smtClean="0">
                <a:solidFill>
                  <a:schemeClr val="tx1"/>
                </a:solidFill>
              </a:rPr>
              <a:t> مراجعة سريعة للمكون رقم 3 على السبورة واستخراج الكلمات التي تحوي حرفـًا ملونـًا  . </a:t>
            </a:r>
          </a:p>
          <a:p>
            <a:pPr>
              <a:buFont typeface="Arial" charset="0"/>
              <a:buChar char="•"/>
            </a:pPr>
            <a:r>
              <a:rPr lang="ar-SA" b="1" dirty="0" smtClean="0">
                <a:solidFill>
                  <a:schemeClr val="tx1"/>
                </a:solidFill>
              </a:rPr>
              <a:t> عرض الكلمات المستهدفة التي تحوي الحرف (ب) مرتبة حسب ورودها في جمل الدرس .</a:t>
            </a:r>
          </a:p>
          <a:p>
            <a:pPr>
              <a:buFont typeface="Arial" charset="0"/>
              <a:buChar char="•"/>
            </a:pPr>
            <a:r>
              <a:rPr lang="ar-SA" b="1" dirty="0" smtClean="0">
                <a:solidFill>
                  <a:schemeClr val="tx1"/>
                </a:solidFill>
              </a:rPr>
              <a:t> المطالبة بقراءة الكلمات : ( بيتنا ، مكتبة ، كتب ، بلادي ، حاسوب ، ترتب )</a:t>
            </a:r>
          </a:p>
          <a:p>
            <a:pPr>
              <a:buFont typeface="Arial" charset="0"/>
              <a:buChar char="•"/>
            </a:pPr>
            <a:r>
              <a:rPr lang="ar-SA" b="1" dirty="0" smtClean="0">
                <a:solidFill>
                  <a:schemeClr val="tx1"/>
                </a:solidFill>
              </a:rPr>
              <a:t> تكرار عرض الكلمات عرضـًا عشوائيـًا ( غير مرتبة ) وطلب قراءتها .</a:t>
            </a:r>
          </a:p>
          <a:p>
            <a:pPr>
              <a:buFont typeface="Arial" charset="0"/>
              <a:buChar char="•"/>
            </a:pPr>
            <a:r>
              <a:rPr lang="ar-SA" b="1" dirty="0" smtClean="0">
                <a:solidFill>
                  <a:schemeClr val="tx1"/>
                </a:solidFill>
              </a:rPr>
              <a:t> ما هو صوت الحرف الذي تكرر في الكلمات ؟</a:t>
            </a:r>
          </a:p>
          <a:p>
            <a:pPr>
              <a:buFont typeface="Arial" charset="0"/>
              <a:buChar char="•"/>
            </a:pPr>
            <a:r>
              <a:rPr lang="ar-SA" b="1" dirty="0" smtClean="0">
                <a:solidFill>
                  <a:schemeClr val="tx1"/>
                </a:solidFill>
              </a:rPr>
              <a:t> عرض شكل حرف (ب ) مكبر ، إذا ماذا سنتعلم عن هذا الحرف ؟</a:t>
            </a:r>
          </a:p>
          <a:p>
            <a:pPr>
              <a:buFont typeface="Arial" charset="0"/>
              <a:buChar char="•"/>
            </a:pPr>
            <a:r>
              <a:rPr lang="ar-SA" b="1" dirty="0" smtClean="0">
                <a:solidFill>
                  <a:schemeClr val="tx1"/>
                </a:solidFill>
              </a:rPr>
              <a:t> من أميرتنا اليوم ( يبدأ أسمها بالحرف (ب) .</a:t>
            </a:r>
          </a:p>
          <a:p>
            <a:pPr>
              <a:buFont typeface="Arial" charset="0"/>
              <a:buChar char="•"/>
            </a:pPr>
            <a:r>
              <a:rPr lang="ar-SA" b="1" dirty="0" smtClean="0">
                <a:solidFill>
                  <a:schemeClr val="tx1"/>
                </a:solidFill>
              </a:rPr>
              <a:t> العودة لقراءة الكلمات من الكتاب .</a:t>
            </a:r>
          </a:p>
          <a:p>
            <a:r>
              <a:rPr lang="ar-SA" b="1" dirty="0" smtClean="0">
                <a:solidFill>
                  <a:schemeClr val="tx1"/>
                </a:solidFill>
              </a:rPr>
              <a:t> </a:t>
            </a:r>
          </a:p>
          <a:p>
            <a:pPr>
              <a:buFont typeface="Arial" charset="0"/>
              <a:buChar char="•"/>
            </a:pPr>
            <a:endParaRPr lang="en-US" b="1" dirty="0" smtClean="0">
              <a:solidFill>
                <a:schemeClr val="tx1"/>
              </a:solidFill>
            </a:endParaRPr>
          </a:p>
          <a:p>
            <a:endParaRPr lang="ar-SA" b="1" dirty="0" smtClean="0">
              <a:solidFill>
                <a:schemeClr val="tx1"/>
              </a:solidFill>
            </a:endParaRPr>
          </a:p>
          <a:p>
            <a:r>
              <a:rPr lang="ar-SA" b="1" dirty="0" smtClean="0">
                <a:solidFill>
                  <a:schemeClr val="tx1"/>
                </a:solidFill>
              </a:rPr>
              <a:t>       </a:t>
            </a:r>
          </a:p>
        </p:txBody>
      </p:sp>
      <p:sp>
        <p:nvSpPr>
          <p:cNvPr id="12" name="مستطيل مستدير الزوايا 11"/>
          <p:cNvSpPr/>
          <p:nvPr/>
        </p:nvSpPr>
        <p:spPr>
          <a:xfrm>
            <a:off x="285728" y="8286776"/>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 2</a:t>
            </a:r>
          </a:p>
          <a:p>
            <a:pPr algn="ctr"/>
            <a:r>
              <a:rPr lang="ar-SA" sz="1400" b="1" dirty="0" smtClean="0">
                <a:solidFill>
                  <a:schemeClr val="tx1"/>
                </a:solidFill>
              </a:rPr>
              <a:t>مكون 4، 5 </a:t>
            </a:r>
            <a:r>
              <a:rPr lang="ar-SA" b="1" dirty="0" smtClean="0">
                <a:solidFill>
                  <a:schemeClr val="tx1"/>
                </a:solidFill>
              </a:rPr>
              <a:t>/1</a:t>
            </a:r>
            <a:endParaRPr lang="ar-SA" b="1" dirty="0">
              <a:solidFill>
                <a:schemeClr val="tx1"/>
              </a:solidFill>
            </a:endParaRPr>
          </a:p>
        </p:txBody>
      </p:sp>
      <p:sp>
        <p:nvSpPr>
          <p:cNvPr id="9" name="مستطيل 8"/>
          <p:cNvSpPr/>
          <p:nvPr/>
        </p:nvSpPr>
        <p:spPr>
          <a:xfrm>
            <a:off x="5357826" y="214282"/>
            <a:ext cx="77938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5</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مستطيل 9"/>
          <p:cNvSpPr/>
          <p:nvPr/>
        </p:nvSpPr>
        <p:spPr>
          <a:xfrm>
            <a:off x="6078643" y="214282"/>
            <a:ext cx="77938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4</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مستطيل 10"/>
          <p:cNvSpPr/>
          <p:nvPr/>
        </p:nvSpPr>
        <p:spPr>
          <a:xfrm>
            <a:off x="5715016" y="214282"/>
            <a:ext cx="59503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1506" name="Picture 2"/>
          <p:cNvPicPr>
            <a:picLocks noChangeAspect="1" noChangeArrowheads="1"/>
          </p:cNvPicPr>
          <p:nvPr/>
        </p:nvPicPr>
        <p:blipFill>
          <a:blip r:embed="rId3"/>
          <a:srcRect/>
          <a:stretch>
            <a:fillRect/>
          </a:stretch>
        </p:blipFill>
        <p:spPr bwMode="auto">
          <a:xfrm>
            <a:off x="2786058" y="7695372"/>
            <a:ext cx="2243136" cy="734280"/>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مستدير الزوايا 4"/>
          <p:cNvSpPr/>
          <p:nvPr/>
        </p:nvSpPr>
        <p:spPr>
          <a:xfrm>
            <a:off x="357166" y="428596"/>
            <a:ext cx="6143668" cy="8215370"/>
          </a:xfrm>
          <a:prstGeom prst="roundRect">
            <a:avLst>
              <a:gd name="adj" fmla="val 8366"/>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endParaRPr lang="ar-SA" sz="1600" b="1" dirty="0" smtClean="0">
              <a:solidFill>
                <a:schemeClr val="accent3">
                  <a:lumMod val="75000"/>
                </a:schemeClr>
              </a:solidFill>
            </a:endParaRPr>
          </a:p>
          <a:p>
            <a:endParaRPr lang="ar-SA" sz="1600" b="1" dirty="0" smtClean="0">
              <a:solidFill>
                <a:schemeClr val="accent3">
                  <a:lumMod val="75000"/>
                </a:schemeClr>
              </a:solidFill>
            </a:endParaRPr>
          </a:p>
          <a:p>
            <a:endParaRPr lang="ar-SA" sz="1600" b="1" dirty="0" smtClean="0">
              <a:solidFill>
                <a:schemeClr val="accent3">
                  <a:lumMod val="75000"/>
                </a:schemeClr>
              </a:solidFill>
            </a:endParaRPr>
          </a:p>
          <a:p>
            <a:endParaRPr lang="ar-SA" sz="1600" b="1" dirty="0" smtClean="0">
              <a:solidFill>
                <a:schemeClr val="accent3">
                  <a:lumMod val="75000"/>
                </a:schemeClr>
              </a:solidFill>
            </a:endParaRPr>
          </a:p>
          <a:p>
            <a:endParaRPr lang="ar-SA" sz="1600" b="1" dirty="0" smtClean="0">
              <a:solidFill>
                <a:schemeClr val="accent3">
                  <a:lumMod val="75000"/>
                </a:schemeClr>
              </a:solidFill>
            </a:endParaRPr>
          </a:p>
          <a:p>
            <a:r>
              <a:rPr lang="ar-SA" sz="1600" b="1" dirty="0" smtClean="0">
                <a:solidFill>
                  <a:schemeClr val="accent3">
                    <a:lumMod val="75000"/>
                  </a:schemeClr>
                </a:solidFill>
              </a:rPr>
              <a:t>إجراءات تنفيذ المكون الخامس : ( أقرأ وأجرد )</a:t>
            </a:r>
          </a:p>
          <a:p>
            <a:pPr>
              <a:buFont typeface="Arial" charset="0"/>
              <a:buChar char="•"/>
            </a:pPr>
            <a:r>
              <a:rPr lang="ar-SA" sz="1600" b="1" dirty="0" smtClean="0">
                <a:solidFill>
                  <a:schemeClr val="tx1"/>
                </a:solidFill>
              </a:rPr>
              <a:t> عرض كلمات المكون على السبورة وقراءتها من قبل التلميذات .</a:t>
            </a:r>
          </a:p>
          <a:p>
            <a:pPr>
              <a:buFont typeface="Arial" charset="0"/>
              <a:buChar char="•"/>
            </a:pPr>
            <a:r>
              <a:rPr lang="ar-SA" sz="1600" b="1" dirty="0" smtClean="0">
                <a:solidFill>
                  <a:schemeClr val="tx1"/>
                </a:solidFill>
              </a:rPr>
              <a:t> الإشارة إلى الحرف الملون ( </a:t>
            </a:r>
            <a:r>
              <a:rPr lang="ar-SA" sz="1600" b="1" dirty="0" err="1" smtClean="0">
                <a:solidFill>
                  <a:srgbClr val="FF0000"/>
                </a:solidFill>
              </a:rPr>
              <a:t>ب</a:t>
            </a:r>
            <a:r>
              <a:rPr lang="ar-SA" sz="1600" b="1" dirty="0" smtClean="0">
                <a:solidFill>
                  <a:srgbClr val="FF0000"/>
                </a:solidFill>
              </a:rPr>
              <a:t> </a:t>
            </a:r>
            <a:r>
              <a:rPr lang="ar-SA" sz="1600" b="1" dirty="0" smtClean="0">
                <a:solidFill>
                  <a:schemeClr val="tx1"/>
                </a:solidFill>
              </a:rPr>
              <a:t>) من الكلمة ، ثم تجريد الحرف مع إظهار الحركة ونطق الحرف بصوته .</a:t>
            </a:r>
          </a:p>
          <a:p>
            <a:pPr>
              <a:buFont typeface="Arial" charset="0"/>
              <a:buChar char="•"/>
            </a:pPr>
            <a:r>
              <a:rPr lang="ar-SA" sz="1600" b="1" dirty="0" smtClean="0">
                <a:solidFill>
                  <a:schemeClr val="tx1"/>
                </a:solidFill>
              </a:rPr>
              <a:t> تعريف التلميذات بالحركات الثلاث التي ظهرت على الحرف من خلال سرد قصة الحركات والمد كما يلي : </a:t>
            </a:r>
            <a:endParaRPr lang="ar-SA" sz="1600" b="1" dirty="0" smtClean="0">
              <a:solidFill>
                <a:srgbClr val="0070C0"/>
              </a:solidFill>
            </a:endParaRPr>
          </a:p>
          <a:p>
            <a:r>
              <a:rPr lang="ar-SA" sz="1600" b="1" dirty="0" smtClean="0">
                <a:solidFill>
                  <a:schemeClr val="tx1"/>
                </a:solidFill>
              </a:rPr>
              <a:t>1- في أحد الأيام كان حرف (</a:t>
            </a:r>
            <a:r>
              <a:rPr lang="ar-SA" sz="1600" b="1" dirty="0" smtClean="0">
                <a:solidFill>
                  <a:srgbClr val="FF0000"/>
                </a:solidFill>
              </a:rPr>
              <a:t>ب</a:t>
            </a:r>
            <a:r>
              <a:rPr lang="ar-SA" sz="1600" b="1" dirty="0" smtClean="0">
                <a:solidFill>
                  <a:schemeClr val="tx1"/>
                </a:solidFill>
              </a:rPr>
              <a:t>) يمشي في الغابة وكان الجو باردا إذا به يشاهد بيت , اقترب منه وقرع بابه فكلمته الحركات .... من الطارق ؟</a:t>
            </a:r>
          </a:p>
          <a:p>
            <a:r>
              <a:rPr lang="ar-SA" sz="1600" b="1" dirty="0" smtClean="0">
                <a:solidFill>
                  <a:schemeClr val="tx1"/>
                </a:solidFill>
              </a:rPr>
              <a:t>قال أنا (</a:t>
            </a:r>
            <a:r>
              <a:rPr lang="ar-SA" sz="1600" b="1" dirty="0" smtClean="0">
                <a:solidFill>
                  <a:srgbClr val="FF0000"/>
                </a:solidFill>
              </a:rPr>
              <a:t>ب</a:t>
            </a:r>
            <a:r>
              <a:rPr lang="ar-SA" sz="1600" b="1" dirty="0" smtClean="0">
                <a:solidFill>
                  <a:schemeClr val="tx1"/>
                </a:solidFill>
              </a:rPr>
              <a:t>) هل تسمحون لي بالدخول ؟ نعم ولكن لدينا شرط .... من يدخل بيتنا يتغير صوته حسب الحجرة التي يدخلها ..... حسنا أنا موافق .</a:t>
            </a:r>
          </a:p>
          <a:p>
            <a:r>
              <a:rPr lang="ar-SA" sz="1600" b="1" dirty="0" smtClean="0">
                <a:solidFill>
                  <a:schemeClr val="tx1"/>
                </a:solidFill>
              </a:rPr>
              <a:t>دخل الحرف (</a:t>
            </a:r>
            <a:r>
              <a:rPr lang="ar-SA" sz="1600" b="1" dirty="0" smtClean="0">
                <a:solidFill>
                  <a:srgbClr val="FF0000"/>
                </a:solidFill>
              </a:rPr>
              <a:t>ب</a:t>
            </a:r>
            <a:r>
              <a:rPr lang="ar-SA" sz="1600" b="1" dirty="0" smtClean="0">
                <a:solidFill>
                  <a:schemeClr val="tx1"/>
                </a:solidFill>
              </a:rPr>
              <a:t>) الحجرة الأولى , وقال .... السلام عليكم  </a:t>
            </a:r>
          </a:p>
          <a:p>
            <a:r>
              <a:rPr lang="ar-SA" sz="1600" b="1" dirty="0" smtClean="0">
                <a:solidFill>
                  <a:schemeClr val="tx1"/>
                </a:solidFill>
              </a:rPr>
              <a:t>فردوا عليه .... وعليكم السلام يا ( </a:t>
            </a:r>
            <a:r>
              <a:rPr lang="ar-SA" sz="1600" b="1" dirty="0" err="1" smtClean="0">
                <a:solidFill>
                  <a:srgbClr val="FF0000"/>
                </a:solidFill>
              </a:rPr>
              <a:t>بَ</a:t>
            </a:r>
            <a:r>
              <a:rPr lang="ar-SA" sz="1600" b="1" dirty="0" smtClean="0">
                <a:solidFill>
                  <a:srgbClr val="FF0000"/>
                </a:solidFill>
              </a:rPr>
              <a:t> </a:t>
            </a:r>
            <a:r>
              <a:rPr lang="ar-SA" sz="1600" b="1" dirty="0" smtClean="0">
                <a:solidFill>
                  <a:schemeClr val="tx1"/>
                </a:solidFill>
              </a:rPr>
              <a:t>)  تفضل يا ( </a:t>
            </a:r>
            <a:r>
              <a:rPr lang="ar-SA" sz="1600" b="1" dirty="0" err="1" smtClean="0">
                <a:solidFill>
                  <a:srgbClr val="FF0000"/>
                </a:solidFill>
              </a:rPr>
              <a:t>بَ</a:t>
            </a:r>
            <a:r>
              <a:rPr lang="ar-SA" sz="1600" b="1" dirty="0" smtClean="0">
                <a:solidFill>
                  <a:schemeClr val="tx1"/>
                </a:solidFill>
              </a:rPr>
              <a:t> ) قال لهم من ( </a:t>
            </a:r>
            <a:r>
              <a:rPr lang="ar-SA" sz="1600" b="1" dirty="0" err="1" smtClean="0">
                <a:solidFill>
                  <a:srgbClr val="FF0000"/>
                </a:solidFill>
              </a:rPr>
              <a:t>بَ</a:t>
            </a:r>
            <a:r>
              <a:rPr lang="ar-SA" sz="1600" b="1" dirty="0" smtClean="0">
                <a:solidFill>
                  <a:schemeClr val="tx1"/>
                </a:solidFill>
              </a:rPr>
              <a:t> )</a:t>
            </a:r>
          </a:p>
          <a:p>
            <a:r>
              <a:rPr lang="ar-SA" sz="1600" b="1" dirty="0" smtClean="0">
                <a:solidFill>
                  <a:schemeClr val="tx1"/>
                </a:solidFill>
              </a:rPr>
              <a:t>قالوا أنت ( </a:t>
            </a:r>
            <a:r>
              <a:rPr lang="ar-SA" sz="1600" b="1" dirty="0" err="1" smtClean="0">
                <a:solidFill>
                  <a:srgbClr val="FF0000"/>
                </a:solidFill>
              </a:rPr>
              <a:t>بَ</a:t>
            </a:r>
            <a:r>
              <a:rPr lang="ar-SA" sz="1600" b="1" dirty="0" smtClean="0">
                <a:solidFill>
                  <a:schemeClr val="tx1"/>
                </a:solidFill>
              </a:rPr>
              <a:t> ) لأنك في حجرة الفتحة فيتغير صوتك مع الفتحة ويصبح ( </a:t>
            </a:r>
            <a:r>
              <a:rPr lang="ar-SA" sz="1600" b="1" dirty="0" err="1" smtClean="0">
                <a:solidFill>
                  <a:srgbClr val="FF0000"/>
                </a:solidFill>
              </a:rPr>
              <a:t>بَ</a:t>
            </a:r>
            <a:r>
              <a:rPr lang="ar-SA" sz="1600" b="1" dirty="0" smtClean="0">
                <a:solidFill>
                  <a:srgbClr val="FF0000"/>
                </a:solidFill>
              </a:rPr>
              <a:t> </a:t>
            </a:r>
            <a:r>
              <a:rPr lang="ar-SA" sz="1600" b="1" dirty="0" smtClean="0">
                <a:solidFill>
                  <a:schemeClr val="tx1"/>
                </a:solidFill>
              </a:rPr>
              <a:t>)</a:t>
            </a:r>
          </a:p>
          <a:p>
            <a:r>
              <a:rPr lang="ar-SA" sz="1600" b="1" dirty="0" smtClean="0">
                <a:solidFill>
                  <a:schemeClr val="tx1"/>
                </a:solidFill>
              </a:rPr>
              <a:t>فرح حرف ( </a:t>
            </a:r>
            <a:r>
              <a:rPr lang="ar-SA" sz="1600" b="1" dirty="0" err="1" smtClean="0">
                <a:solidFill>
                  <a:srgbClr val="FF0000"/>
                </a:solidFill>
              </a:rPr>
              <a:t>بَ</a:t>
            </a:r>
            <a:r>
              <a:rPr lang="ar-SA" sz="1600" b="1" dirty="0" smtClean="0">
                <a:solidFill>
                  <a:srgbClr val="FF0000"/>
                </a:solidFill>
              </a:rPr>
              <a:t> </a:t>
            </a:r>
            <a:r>
              <a:rPr lang="ar-SA" sz="1600" b="1" dirty="0" smtClean="0">
                <a:solidFill>
                  <a:schemeClr val="tx1"/>
                </a:solidFill>
              </a:rPr>
              <a:t>) بهذا الصوت الجديد وجلس يلعب معهم قليلا ثم قرر أن يذهب الحجرة المجاورة وعند الدخول سلم فردوا عليه السلام يا ( </a:t>
            </a:r>
            <a:r>
              <a:rPr lang="ar-SA" sz="1600" b="1" dirty="0" err="1" smtClean="0">
                <a:solidFill>
                  <a:srgbClr val="FF0000"/>
                </a:solidFill>
              </a:rPr>
              <a:t>بِ</a:t>
            </a:r>
            <a:r>
              <a:rPr lang="ar-SA" sz="1600" b="1" dirty="0" smtClean="0">
                <a:solidFill>
                  <a:srgbClr val="FF0000"/>
                </a:solidFill>
              </a:rPr>
              <a:t> </a:t>
            </a:r>
            <a:r>
              <a:rPr lang="ar-SA" sz="1600" b="1" dirty="0" smtClean="0">
                <a:solidFill>
                  <a:schemeClr val="tx1"/>
                </a:solidFill>
              </a:rPr>
              <a:t>)  وعرف أن صوته تغير لأنه في حجرة الكسرة وجلس عندهم قليلا ثم أراد أن يزور الحجرة المجاورة ، فسلم عليهم وردوا عليه السلام يا ( </a:t>
            </a:r>
            <a:r>
              <a:rPr lang="ar-SA" sz="1600" b="1" dirty="0" err="1" smtClean="0">
                <a:solidFill>
                  <a:srgbClr val="FF0000"/>
                </a:solidFill>
              </a:rPr>
              <a:t>بُ</a:t>
            </a:r>
            <a:r>
              <a:rPr lang="ar-SA" sz="1600" b="1" dirty="0" smtClean="0">
                <a:solidFill>
                  <a:schemeClr val="tx1"/>
                </a:solidFill>
              </a:rPr>
              <a:t> ) فعرف أن صوته تغير لأنه في حجرة الضمة فرح كثيرا بهذه الأصوات الجديدة وتعلم أن الحركات تغير صوت الحرف ..... وعندما قرر أن يغادر بيت الحركات شكر الحركات على حسن ضيافتهم وخرج وهو يقول </a:t>
            </a:r>
            <a:r>
              <a:rPr lang="ar-SA" sz="1600" b="1" dirty="0" err="1" smtClean="0">
                <a:solidFill>
                  <a:srgbClr val="FF0000"/>
                </a:solidFill>
              </a:rPr>
              <a:t>بَ</a:t>
            </a:r>
            <a:r>
              <a:rPr lang="ar-SA" sz="1600" b="1" dirty="0" smtClean="0">
                <a:solidFill>
                  <a:srgbClr val="FF0000"/>
                </a:solidFill>
              </a:rPr>
              <a:t> ، </a:t>
            </a:r>
            <a:r>
              <a:rPr lang="ar-SA" sz="1600" b="1" dirty="0" err="1" smtClean="0">
                <a:solidFill>
                  <a:srgbClr val="FF0000"/>
                </a:solidFill>
              </a:rPr>
              <a:t>بِ</a:t>
            </a:r>
            <a:r>
              <a:rPr lang="ar-SA" sz="1600" b="1" dirty="0" smtClean="0">
                <a:solidFill>
                  <a:srgbClr val="FF0000"/>
                </a:solidFill>
              </a:rPr>
              <a:t>  ، </a:t>
            </a:r>
            <a:r>
              <a:rPr lang="ar-SA" sz="1600" b="1" dirty="0" err="1" smtClean="0">
                <a:solidFill>
                  <a:srgbClr val="FF0000"/>
                </a:solidFill>
              </a:rPr>
              <a:t>بُ</a:t>
            </a:r>
            <a:r>
              <a:rPr lang="ar-SA" sz="1600" b="1" dirty="0" smtClean="0">
                <a:solidFill>
                  <a:srgbClr val="FF0000"/>
                </a:solidFill>
              </a:rPr>
              <a:t>  </a:t>
            </a:r>
          </a:p>
          <a:p>
            <a:r>
              <a:rPr lang="ar-SA" sz="1600" b="1" dirty="0" smtClean="0">
                <a:solidFill>
                  <a:schemeClr val="tx1"/>
                </a:solidFill>
              </a:rPr>
              <a:t>*</a:t>
            </a:r>
            <a:r>
              <a:rPr lang="ar-SA" sz="1600" b="1" u="sng" dirty="0" smtClean="0">
                <a:solidFill>
                  <a:schemeClr val="tx1"/>
                </a:solidFill>
              </a:rPr>
              <a:t>*</a:t>
            </a:r>
            <a:r>
              <a:rPr lang="ar-SA" sz="1600" b="1" dirty="0" smtClean="0">
                <a:solidFill>
                  <a:schemeClr val="tx1"/>
                </a:solidFill>
              </a:rPr>
              <a:t> إنشاد أنشودة الحركات مع تجريد الحرف من كلمات المكون </a:t>
            </a:r>
          </a:p>
          <a:p>
            <a:r>
              <a:rPr lang="ar-SA" sz="1600" b="1" dirty="0" smtClean="0">
                <a:solidFill>
                  <a:schemeClr val="tx1"/>
                </a:solidFill>
              </a:rPr>
              <a:t>2- تكرار ما سبق مع بيت المد ويصبح لديه </a:t>
            </a:r>
            <a:r>
              <a:rPr lang="ar-SA" sz="1600" b="1" dirty="0" err="1" smtClean="0">
                <a:solidFill>
                  <a:srgbClr val="FF0000"/>
                </a:solidFill>
              </a:rPr>
              <a:t>بـا</a:t>
            </a:r>
            <a:r>
              <a:rPr lang="ar-SA" sz="1600" b="1" dirty="0" smtClean="0">
                <a:solidFill>
                  <a:srgbClr val="FF0000"/>
                </a:solidFill>
              </a:rPr>
              <a:t> ، </a:t>
            </a:r>
            <a:r>
              <a:rPr lang="ar-SA" sz="1600" b="1" dirty="0" err="1" smtClean="0">
                <a:solidFill>
                  <a:srgbClr val="FF0000"/>
                </a:solidFill>
              </a:rPr>
              <a:t>بي</a:t>
            </a:r>
            <a:r>
              <a:rPr lang="ar-SA" sz="1600" b="1" dirty="0" smtClean="0">
                <a:solidFill>
                  <a:srgbClr val="FF0000"/>
                </a:solidFill>
              </a:rPr>
              <a:t> ، </a:t>
            </a:r>
            <a:r>
              <a:rPr lang="ar-SA" sz="1600" b="1" dirty="0" err="1" smtClean="0">
                <a:solidFill>
                  <a:srgbClr val="FF0000"/>
                </a:solidFill>
              </a:rPr>
              <a:t>بو</a:t>
            </a:r>
            <a:r>
              <a:rPr lang="ar-SA" sz="1600" b="1" dirty="0" smtClean="0">
                <a:solidFill>
                  <a:srgbClr val="FF0000"/>
                </a:solidFill>
              </a:rPr>
              <a:t> </a:t>
            </a:r>
          </a:p>
          <a:p>
            <a:r>
              <a:rPr lang="ar-SA" sz="1600" b="1" dirty="0" smtClean="0">
                <a:solidFill>
                  <a:schemeClr val="tx1"/>
                </a:solidFill>
              </a:rPr>
              <a:t>** إنشاد أنشودة المد مع الحرف ف</a:t>
            </a:r>
          </a:p>
          <a:p>
            <a:r>
              <a:rPr lang="ar-SA" sz="1600" b="1" dirty="0" smtClean="0">
                <a:solidFill>
                  <a:schemeClr val="tx1"/>
                </a:solidFill>
              </a:rPr>
              <a:t>قراءة الحرف ( </a:t>
            </a:r>
            <a:r>
              <a:rPr lang="ar-SA" sz="1600" b="1" dirty="0" err="1" smtClean="0">
                <a:solidFill>
                  <a:srgbClr val="FF0000"/>
                </a:solidFill>
              </a:rPr>
              <a:t>بَ</a:t>
            </a:r>
            <a:r>
              <a:rPr lang="ar-SA" sz="1600" b="1" dirty="0" smtClean="0">
                <a:solidFill>
                  <a:srgbClr val="FF0000"/>
                </a:solidFill>
              </a:rPr>
              <a:t> – </a:t>
            </a:r>
            <a:r>
              <a:rPr lang="ar-SA" sz="1600" b="1" dirty="0" err="1" smtClean="0">
                <a:solidFill>
                  <a:srgbClr val="FF0000"/>
                </a:solidFill>
              </a:rPr>
              <a:t>بِ</a:t>
            </a:r>
            <a:r>
              <a:rPr lang="ar-SA" sz="1600" b="1" dirty="0" smtClean="0">
                <a:solidFill>
                  <a:srgbClr val="FF0000"/>
                </a:solidFill>
              </a:rPr>
              <a:t> – </a:t>
            </a:r>
            <a:r>
              <a:rPr lang="ar-SA" sz="1600" b="1" dirty="0" err="1" smtClean="0">
                <a:solidFill>
                  <a:srgbClr val="FF0000"/>
                </a:solidFill>
              </a:rPr>
              <a:t>بُ</a:t>
            </a:r>
            <a:r>
              <a:rPr lang="ar-SA" sz="1600" b="1" dirty="0" smtClean="0">
                <a:solidFill>
                  <a:srgbClr val="FF0000"/>
                </a:solidFill>
              </a:rPr>
              <a:t> – </a:t>
            </a:r>
            <a:r>
              <a:rPr lang="ar-SA" sz="1600" b="1" dirty="0" err="1" smtClean="0">
                <a:solidFill>
                  <a:srgbClr val="FF0000"/>
                </a:solidFill>
              </a:rPr>
              <a:t>با</a:t>
            </a:r>
            <a:r>
              <a:rPr lang="ar-SA" sz="1600" b="1" dirty="0" smtClean="0">
                <a:solidFill>
                  <a:srgbClr val="FF0000"/>
                </a:solidFill>
              </a:rPr>
              <a:t> – </a:t>
            </a:r>
            <a:r>
              <a:rPr lang="ar-SA" sz="1600" b="1" dirty="0" err="1" smtClean="0">
                <a:solidFill>
                  <a:srgbClr val="FF0000"/>
                </a:solidFill>
              </a:rPr>
              <a:t>بي</a:t>
            </a:r>
            <a:r>
              <a:rPr lang="ar-SA" sz="1600" b="1" dirty="0" smtClean="0">
                <a:solidFill>
                  <a:srgbClr val="FF0000"/>
                </a:solidFill>
              </a:rPr>
              <a:t> – </a:t>
            </a:r>
            <a:r>
              <a:rPr lang="ar-SA" sz="1600" b="1" dirty="0" err="1" smtClean="0">
                <a:solidFill>
                  <a:srgbClr val="FF0000"/>
                </a:solidFill>
              </a:rPr>
              <a:t>بو</a:t>
            </a:r>
            <a:r>
              <a:rPr lang="ar-SA" sz="1600" b="1" dirty="0" smtClean="0">
                <a:solidFill>
                  <a:srgbClr val="FF0000"/>
                </a:solidFill>
              </a:rPr>
              <a:t> </a:t>
            </a:r>
            <a:r>
              <a:rPr lang="ar-SA" sz="1600" b="1" dirty="0" smtClean="0">
                <a:solidFill>
                  <a:schemeClr val="tx1"/>
                </a:solidFill>
              </a:rPr>
              <a:t>)</a:t>
            </a:r>
          </a:p>
          <a:p>
            <a:endParaRPr lang="ar-SA" sz="1600"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 </a:t>
            </a:r>
          </a:p>
          <a:p>
            <a:pPr>
              <a:buFont typeface="Arial" charset="0"/>
              <a:buChar char="•"/>
            </a:pPr>
            <a:endParaRPr lang="ar-SA" b="1" dirty="0" smtClean="0">
              <a:solidFill>
                <a:schemeClr val="tx1"/>
              </a:solidFill>
            </a:endParaRPr>
          </a:p>
          <a:p>
            <a:r>
              <a:rPr lang="ar-SA" b="1" dirty="0" smtClean="0">
                <a:solidFill>
                  <a:schemeClr val="tx1"/>
                </a:solidFill>
              </a:rPr>
              <a:t>       </a:t>
            </a:r>
          </a:p>
        </p:txBody>
      </p:sp>
      <p:sp>
        <p:nvSpPr>
          <p:cNvPr id="12" name="مستطيل مستدير الزوايا 11"/>
          <p:cNvSpPr/>
          <p:nvPr/>
        </p:nvSpPr>
        <p:spPr>
          <a:xfrm>
            <a:off x="285728" y="8286776"/>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درس2</a:t>
            </a:r>
          </a:p>
          <a:p>
            <a:pPr algn="ctr"/>
            <a:r>
              <a:rPr lang="ar-SA" sz="1400" b="1" dirty="0" smtClean="0">
                <a:solidFill>
                  <a:schemeClr val="tx1"/>
                </a:solidFill>
              </a:rPr>
              <a:t>مكون 4 ، 5 / 2</a:t>
            </a:r>
            <a:endParaRPr lang="ar-SA" b="1" dirty="0">
              <a:solidFill>
                <a:schemeClr val="tx1"/>
              </a:solidFill>
            </a:endParaRPr>
          </a:p>
        </p:txBody>
      </p:sp>
      <p:pic>
        <p:nvPicPr>
          <p:cNvPr id="20482" name="Picture 2"/>
          <p:cNvPicPr>
            <a:picLocks noChangeAspect="1" noChangeArrowheads="1"/>
          </p:cNvPicPr>
          <p:nvPr/>
        </p:nvPicPr>
        <p:blipFill>
          <a:blip r:embed="rId2"/>
          <a:srcRect/>
          <a:stretch>
            <a:fillRect/>
          </a:stretch>
        </p:blipFill>
        <p:spPr bwMode="auto">
          <a:xfrm>
            <a:off x="2357430" y="6786578"/>
            <a:ext cx="3076583" cy="1485247"/>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مستطيل مستدير الزوايا 39"/>
          <p:cNvSpPr/>
          <p:nvPr/>
        </p:nvSpPr>
        <p:spPr>
          <a:xfrm>
            <a:off x="357166" y="3071802"/>
            <a:ext cx="6215106" cy="5715040"/>
          </a:xfrm>
          <a:prstGeom prst="roundRect">
            <a:avLst>
              <a:gd name="adj" fmla="val 8434"/>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r>
              <a:rPr lang="ar-SA" b="1" dirty="0" smtClean="0">
                <a:solidFill>
                  <a:schemeClr val="accent3">
                    <a:lumMod val="75000"/>
                  </a:schemeClr>
                </a:solidFill>
              </a:rPr>
              <a:t>إجراءات تنفيذ المكون السادس :</a:t>
            </a:r>
          </a:p>
          <a:p>
            <a:r>
              <a:rPr lang="ar-SA" b="1" dirty="0" smtClean="0">
                <a:solidFill>
                  <a:srgbClr val="FF0000"/>
                </a:solidFill>
              </a:rPr>
              <a:t>التهيئة :</a:t>
            </a:r>
          </a:p>
          <a:p>
            <a:pPr>
              <a:buFont typeface="Arial" pitchFamily="34" charset="0"/>
              <a:buChar char="•"/>
            </a:pPr>
            <a:r>
              <a:rPr lang="ar-SA" b="1" dirty="0" smtClean="0">
                <a:solidFill>
                  <a:schemeClr val="tx1"/>
                </a:solidFill>
              </a:rPr>
              <a:t> تذكير التلميذات بحرف الباء من خلال :</a:t>
            </a:r>
          </a:p>
          <a:p>
            <a:r>
              <a:rPr lang="ar-SA" b="1" dirty="0" smtClean="0">
                <a:solidFill>
                  <a:schemeClr val="tx1"/>
                </a:solidFill>
              </a:rPr>
              <a:t>  - عرض الحرف مجسمـًا .</a:t>
            </a:r>
          </a:p>
          <a:p>
            <a:r>
              <a:rPr lang="ar-SA" b="1" dirty="0" smtClean="0">
                <a:solidFill>
                  <a:schemeClr val="tx1"/>
                </a:solidFill>
              </a:rPr>
              <a:t>  - عرضه مكبرًا ومسهمًـا ( حوله أسهم تبين بداية ونهاية رسمه )</a:t>
            </a:r>
          </a:p>
          <a:p>
            <a:r>
              <a:rPr lang="ar-SA" b="1" dirty="0" smtClean="0">
                <a:solidFill>
                  <a:srgbClr val="FF0000"/>
                </a:solidFill>
              </a:rPr>
              <a:t>الإجراء : </a:t>
            </a:r>
          </a:p>
          <a:p>
            <a:pPr>
              <a:buFont typeface="Arial" pitchFamily="34" charset="0"/>
              <a:buChar char="•"/>
            </a:pPr>
            <a:r>
              <a:rPr lang="ar-SA" b="1" dirty="0" smtClean="0">
                <a:solidFill>
                  <a:schemeClr val="tx1"/>
                </a:solidFill>
              </a:rPr>
              <a:t> عرض بطاقات الحرف (ب) أو كتابة الحرف , ويكون الحرف مسهمًا .</a:t>
            </a:r>
          </a:p>
          <a:p>
            <a:pPr>
              <a:buFont typeface="Arial" pitchFamily="34" charset="0"/>
              <a:buChar char="•"/>
            </a:pPr>
            <a:r>
              <a:rPr lang="ar-SA" b="1" dirty="0" smtClean="0">
                <a:solidFill>
                  <a:schemeClr val="tx1"/>
                </a:solidFill>
              </a:rPr>
              <a:t> شرح كيفية كتابة الحرف بإتباع اتجاه السهم .</a:t>
            </a:r>
          </a:p>
          <a:p>
            <a:pPr>
              <a:buFont typeface="Arial" pitchFamily="34" charset="0"/>
              <a:buChar char="•"/>
            </a:pPr>
            <a:r>
              <a:rPr lang="ar-SA" b="1" dirty="0" smtClean="0">
                <a:solidFill>
                  <a:schemeClr val="tx1"/>
                </a:solidFill>
              </a:rPr>
              <a:t> تكرر المعلمة هذه الطريقة على السبورة ، بكتابة الحرف (ب) بداية ونهاية باتجاه الأسهم الموجودة مسبقـًا على السبورة .</a:t>
            </a:r>
          </a:p>
          <a:p>
            <a:pPr>
              <a:buFont typeface="Arial" pitchFamily="34" charset="0"/>
              <a:buChar char="•"/>
            </a:pPr>
            <a:r>
              <a:rPr lang="ar-SA" b="1" dirty="0" smtClean="0">
                <a:solidFill>
                  <a:schemeClr val="tx1"/>
                </a:solidFill>
              </a:rPr>
              <a:t> كتابة الحرف (ب) بداية ونهاية بدون استخدام الأسهم .</a:t>
            </a:r>
          </a:p>
          <a:p>
            <a:pPr>
              <a:buFont typeface="Arial" pitchFamily="34" charset="0"/>
              <a:buChar char="•"/>
            </a:pPr>
            <a:r>
              <a:rPr lang="ar-SA" b="1" dirty="0" smtClean="0">
                <a:solidFill>
                  <a:schemeClr val="tx1"/>
                </a:solidFill>
              </a:rPr>
              <a:t> المطالبة بكتابة الحرف (ب)  في الهواء بداية ونهاية قبل ممارسة النشاط في الكتاب .</a:t>
            </a:r>
          </a:p>
          <a:p>
            <a:pPr>
              <a:buFont typeface="Arial" pitchFamily="34" charset="0"/>
              <a:buChar char="•"/>
            </a:pPr>
            <a:r>
              <a:rPr lang="ar-SA" b="1" dirty="0" smtClean="0">
                <a:solidFill>
                  <a:schemeClr val="tx1"/>
                </a:solidFill>
              </a:rPr>
              <a:t> المطالبة بالعودة إلى الكتاب وممارسة النشاط والقيام بالمتابعة اللازمة .</a:t>
            </a: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r>
              <a:rPr lang="ar-SA" b="1" dirty="0" smtClean="0">
                <a:solidFill>
                  <a:schemeClr val="accent3">
                    <a:lumMod val="75000"/>
                  </a:schemeClr>
                </a:solidFill>
              </a:rPr>
              <a:t> </a:t>
            </a:r>
          </a:p>
          <a:p>
            <a:endParaRPr lang="ar-SA" b="1" dirty="0" smtClean="0">
              <a:solidFill>
                <a:schemeClr val="tx1"/>
              </a:solidFill>
            </a:endParaRPr>
          </a:p>
        </p:txBody>
      </p:sp>
      <p:sp>
        <p:nvSpPr>
          <p:cNvPr id="13" name="مستطيل مستدير الزوايا 12"/>
          <p:cNvSpPr/>
          <p:nvPr/>
        </p:nvSpPr>
        <p:spPr>
          <a:xfrm>
            <a:off x="285728" y="8286776"/>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درس2</a:t>
            </a:r>
          </a:p>
          <a:p>
            <a:pPr algn="ctr"/>
            <a:r>
              <a:rPr lang="ar-SA" sz="1400" b="1" dirty="0" smtClean="0">
                <a:solidFill>
                  <a:schemeClr val="tx1"/>
                </a:solidFill>
              </a:rPr>
              <a:t>مكون 6 </a:t>
            </a:r>
            <a:endParaRPr lang="ar-SA" b="1" dirty="0">
              <a:solidFill>
                <a:schemeClr val="tx1"/>
              </a:solidFill>
            </a:endParaRPr>
          </a:p>
        </p:txBody>
      </p:sp>
      <p:sp>
        <p:nvSpPr>
          <p:cNvPr id="5" name="مستطيل مستدير الزوايا 4"/>
          <p:cNvSpPr/>
          <p:nvPr/>
        </p:nvSpPr>
        <p:spPr>
          <a:xfrm>
            <a:off x="571480" y="214282"/>
            <a:ext cx="4857784" cy="714380"/>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400" b="1" dirty="0" smtClean="0">
                <a:solidFill>
                  <a:srgbClr val="FF0000"/>
                </a:solidFill>
              </a:rPr>
              <a:t>المكون :  </a:t>
            </a:r>
          </a:p>
          <a:p>
            <a:r>
              <a:rPr lang="ar-SA" sz="1400" b="1" dirty="0" smtClean="0">
                <a:solidFill>
                  <a:srgbClr val="FF0000"/>
                </a:solidFill>
              </a:rPr>
              <a:t>    6ــ  </a:t>
            </a:r>
            <a:r>
              <a:rPr lang="ar-SA" sz="1400" b="1" dirty="0" smtClean="0">
                <a:solidFill>
                  <a:schemeClr val="tx1"/>
                </a:solidFill>
              </a:rPr>
              <a:t>ألاحظ وأكتب       </a:t>
            </a:r>
          </a:p>
        </p:txBody>
      </p:sp>
      <p:sp>
        <p:nvSpPr>
          <p:cNvPr id="6" name="مستطيل مستدير الزوايا 5"/>
          <p:cNvSpPr/>
          <p:nvPr/>
        </p:nvSpPr>
        <p:spPr>
          <a:xfrm>
            <a:off x="500042" y="1000100"/>
            <a:ext cx="6072230" cy="1143008"/>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الأهداف :</a:t>
            </a:r>
          </a:p>
          <a:p>
            <a:r>
              <a:rPr lang="ar-SA" sz="1600" b="1" dirty="0" smtClean="0">
                <a:solidFill>
                  <a:schemeClr val="tx1"/>
                </a:solidFill>
              </a:rPr>
              <a:t>      من خلال هذا المكون يتوقع من التلميذة  تحقيق الأهداف التالية :</a:t>
            </a:r>
          </a:p>
          <a:p>
            <a:pPr>
              <a:buFont typeface="Arial" pitchFamily="34" charset="0"/>
              <a:buChar char="•"/>
            </a:pPr>
            <a:r>
              <a:rPr lang="ar-SA" sz="1600" b="1" dirty="0" smtClean="0">
                <a:solidFill>
                  <a:schemeClr val="tx1"/>
                </a:solidFill>
              </a:rPr>
              <a:t>  تتبع الطريقة الصحيحة لكتابة الحرف .</a:t>
            </a:r>
          </a:p>
          <a:p>
            <a:pPr>
              <a:buFont typeface="Arial" pitchFamily="34" charset="0"/>
              <a:buChar char="•"/>
            </a:pPr>
            <a:r>
              <a:rPr lang="ar-SA" sz="1600" b="1" dirty="0" smtClean="0">
                <a:solidFill>
                  <a:schemeClr val="tx1"/>
                </a:solidFill>
              </a:rPr>
              <a:t> تكتب حرف الباء كتابة صحيحة .</a:t>
            </a:r>
          </a:p>
        </p:txBody>
      </p:sp>
      <p:sp>
        <p:nvSpPr>
          <p:cNvPr id="7" name="مستطيل مستدير الزوايا 6"/>
          <p:cNvSpPr/>
          <p:nvPr/>
        </p:nvSpPr>
        <p:spPr>
          <a:xfrm>
            <a:off x="571480" y="2214546"/>
            <a:ext cx="5929354" cy="785818"/>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الوسائل المقترحة </a:t>
            </a:r>
          </a:p>
          <a:p>
            <a:r>
              <a:rPr lang="ar-SA" b="1" dirty="0" smtClean="0">
                <a:solidFill>
                  <a:schemeClr val="tx1"/>
                </a:solidFill>
              </a:rPr>
              <a:t> شفافيات  ،  بطاقات كتابة الحرف بمواقعه المختلفة  </a:t>
            </a:r>
          </a:p>
        </p:txBody>
      </p:sp>
      <p:sp>
        <p:nvSpPr>
          <p:cNvPr id="8" name="مستطيل 7"/>
          <p:cNvSpPr/>
          <p:nvPr/>
        </p:nvSpPr>
        <p:spPr>
          <a:xfrm>
            <a:off x="5857892" y="214282"/>
            <a:ext cx="77938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6</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2530" name="Picture 2"/>
          <p:cNvPicPr>
            <a:picLocks noChangeAspect="1" noChangeArrowheads="1"/>
          </p:cNvPicPr>
          <p:nvPr/>
        </p:nvPicPr>
        <p:blipFill>
          <a:blip r:embed="rId2"/>
          <a:srcRect/>
          <a:stretch>
            <a:fillRect/>
          </a:stretch>
        </p:blipFill>
        <p:spPr bwMode="auto">
          <a:xfrm>
            <a:off x="2500306" y="7286644"/>
            <a:ext cx="2309814" cy="1413063"/>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مستطيل مستدير الزوايا 39"/>
          <p:cNvSpPr/>
          <p:nvPr/>
        </p:nvSpPr>
        <p:spPr>
          <a:xfrm>
            <a:off x="428604" y="3071802"/>
            <a:ext cx="6215106" cy="5643602"/>
          </a:xfrm>
          <a:prstGeom prst="roundRect">
            <a:avLst>
              <a:gd name="adj" fmla="val 8434"/>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chemeClr val="accent3">
                    <a:lumMod val="75000"/>
                  </a:schemeClr>
                </a:solidFill>
              </a:rPr>
              <a:t>إجراءات تنفيذ المكون السابع :</a:t>
            </a:r>
          </a:p>
          <a:p>
            <a:r>
              <a:rPr lang="ar-SA" b="1" dirty="0" smtClean="0">
                <a:solidFill>
                  <a:srgbClr val="FF0000"/>
                </a:solidFill>
              </a:rPr>
              <a:t>التهيئة :</a:t>
            </a:r>
          </a:p>
          <a:p>
            <a:pPr>
              <a:buFont typeface="Arial" pitchFamily="34" charset="0"/>
              <a:buChar char="•"/>
            </a:pPr>
            <a:r>
              <a:rPr lang="ar-SA" b="1" dirty="0" smtClean="0">
                <a:solidFill>
                  <a:schemeClr val="tx1"/>
                </a:solidFill>
              </a:rPr>
              <a:t> عرض حرف الباء بجميع أشكاله من خلال بطاقات .</a:t>
            </a:r>
          </a:p>
          <a:p>
            <a:pPr>
              <a:buFont typeface="Arial" pitchFamily="34" charset="0"/>
              <a:buChar char="•"/>
            </a:pPr>
            <a:r>
              <a:rPr lang="ar-SA" b="1" dirty="0" smtClean="0">
                <a:solidFill>
                  <a:schemeClr val="tx1"/>
                </a:solidFill>
              </a:rPr>
              <a:t> التذكير بأشكال الباء بالنسبة لوضعه في الكلمة .</a:t>
            </a:r>
          </a:p>
          <a:p>
            <a:pPr>
              <a:buFont typeface="Arial" pitchFamily="34" charset="0"/>
              <a:buChar char="•"/>
            </a:pPr>
            <a:r>
              <a:rPr lang="ar-SA" b="1" dirty="0" smtClean="0">
                <a:solidFill>
                  <a:schemeClr val="tx1"/>
                </a:solidFill>
              </a:rPr>
              <a:t> قراءة كلمات المكون من المعلمة .</a:t>
            </a:r>
          </a:p>
          <a:p>
            <a:r>
              <a:rPr lang="ar-SA" b="1" dirty="0" smtClean="0">
                <a:solidFill>
                  <a:srgbClr val="FF0000"/>
                </a:solidFill>
              </a:rPr>
              <a:t>الإجراء :</a:t>
            </a:r>
          </a:p>
          <a:p>
            <a:pPr>
              <a:buFont typeface="Arial" pitchFamily="34" charset="0"/>
              <a:buChar char="•"/>
            </a:pPr>
            <a:r>
              <a:rPr lang="ar-SA" b="1" dirty="0" smtClean="0">
                <a:solidFill>
                  <a:schemeClr val="tx1"/>
                </a:solidFill>
              </a:rPr>
              <a:t> عرض كلمات الدرس .</a:t>
            </a:r>
          </a:p>
          <a:p>
            <a:pPr>
              <a:buFont typeface="Arial" pitchFamily="34" charset="0"/>
              <a:buChar char="•"/>
            </a:pPr>
            <a:r>
              <a:rPr lang="ar-SA" b="1" dirty="0" smtClean="0">
                <a:solidFill>
                  <a:schemeClr val="tx1"/>
                </a:solidFill>
              </a:rPr>
              <a:t> قراءتها بصريـًا من التلميذات .</a:t>
            </a:r>
          </a:p>
          <a:p>
            <a:r>
              <a:rPr lang="ar-SA" b="1" dirty="0" smtClean="0">
                <a:solidFill>
                  <a:schemeClr val="accent1">
                    <a:lumMod val="75000"/>
                  </a:schemeClr>
                </a:solidFill>
              </a:rPr>
              <a:t>تدريب بصري لموقع الحرف :</a:t>
            </a:r>
          </a:p>
          <a:p>
            <a:pPr>
              <a:buFont typeface="Arial" pitchFamily="34" charset="0"/>
              <a:buChar char="•"/>
            </a:pPr>
            <a:r>
              <a:rPr lang="ar-SA" b="1" dirty="0" smtClean="0">
                <a:solidFill>
                  <a:schemeClr val="tx1"/>
                </a:solidFill>
              </a:rPr>
              <a:t> تصنيف كلمات الدرس في الحافلة حسب موقع الحرف ( </a:t>
            </a:r>
            <a:r>
              <a:rPr lang="ar-SA" b="1" dirty="0" err="1" smtClean="0">
                <a:solidFill>
                  <a:schemeClr val="tx1"/>
                </a:solidFill>
              </a:rPr>
              <a:t>ب</a:t>
            </a:r>
            <a:r>
              <a:rPr lang="ar-SA" b="1" dirty="0" smtClean="0">
                <a:solidFill>
                  <a:schemeClr val="tx1"/>
                </a:solidFill>
              </a:rPr>
              <a:t> )</a:t>
            </a:r>
          </a:p>
          <a:p>
            <a:r>
              <a:rPr lang="ar-SA" b="1" dirty="0" smtClean="0">
                <a:solidFill>
                  <a:schemeClr val="tx1"/>
                </a:solidFill>
              </a:rPr>
              <a:t>                             ( أول – وسط – آخر )</a:t>
            </a:r>
          </a:p>
          <a:p>
            <a:pPr>
              <a:buFont typeface="Arial" pitchFamily="34" charset="0"/>
              <a:buChar char="•"/>
            </a:pPr>
            <a:r>
              <a:rPr lang="ar-SA" b="1" dirty="0" smtClean="0">
                <a:solidFill>
                  <a:schemeClr val="tx1"/>
                </a:solidFill>
              </a:rPr>
              <a:t>كتابة حرف الباء بحسب مواضعه .</a:t>
            </a:r>
          </a:p>
          <a:p>
            <a:r>
              <a:rPr lang="ar-SA" b="1" dirty="0" smtClean="0">
                <a:solidFill>
                  <a:schemeClr val="accent1">
                    <a:lumMod val="75000"/>
                  </a:schemeClr>
                </a:solidFill>
              </a:rPr>
              <a:t>تدريب سمعي لموقع الحرف :</a:t>
            </a:r>
          </a:p>
          <a:p>
            <a:pPr>
              <a:buFont typeface="Arial" pitchFamily="34" charset="0"/>
              <a:buChar char="•"/>
            </a:pPr>
            <a:r>
              <a:rPr lang="ar-SA" b="1" dirty="0" smtClean="0">
                <a:solidFill>
                  <a:schemeClr val="tx1"/>
                </a:solidFill>
              </a:rPr>
              <a:t> من تعطيني كلمات تحوي حرف الباء وما هو موقع الحرف في الكلمة ؟</a:t>
            </a:r>
          </a:p>
          <a:p>
            <a:pPr>
              <a:buFont typeface="Arial" pitchFamily="34" charset="0"/>
              <a:buChar char="•"/>
            </a:pPr>
            <a:r>
              <a:rPr lang="ar-SA" b="1" dirty="0" smtClean="0">
                <a:solidFill>
                  <a:schemeClr val="tx1"/>
                </a:solidFill>
              </a:rPr>
              <a:t> العودة إلى الكتاب وممارسة النشاط والقيام بالمتابعة اللازمة . </a:t>
            </a:r>
          </a:p>
          <a:p>
            <a:r>
              <a:rPr lang="ar-SA" b="1" dirty="0" smtClean="0">
                <a:solidFill>
                  <a:schemeClr val="accent3">
                    <a:lumMod val="75000"/>
                  </a:schemeClr>
                </a:solidFill>
              </a:rPr>
              <a:t> </a:t>
            </a: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tx1"/>
              </a:solidFill>
            </a:endParaRPr>
          </a:p>
        </p:txBody>
      </p:sp>
      <p:sp>
        <p:nvSpPr>
          <p:cNvPr id="4" name="مستطيل مستدير الزوايا 3"/>
          <p:cNvSpPr/>
          <p:nvPr/>
        </p:nvSpPr>
        <p:spPr>
          <a:xfrm>
            <a:off x="285728" y="8143900"/>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درس2</a:t>
            </a:r>
          </a:p>
          <a:p>
            <a:pPr algn="ctr"/>
            <a:r>
              <a:rPr lang="ar-SA" sz="1400" b="1" dirty="0" smtClean="0">
                <a:solidFill>
                  <a:schemeClr val="tx1"/>
                </a:solidFill>
              </a:rPr>
              <a:t>مكون 7 </a:t>
            </a:r>
            <a:endParaRPr lang="ar-SA" b="1" dirty="0">
              <a:solidFill>
                <a:schemeClr val="tx1"/>
              </a:solidFill>
            </a:endParaRPr>
          </a:p>
        </p:txBody>
      </p:sp>
      <p:sp>
        <p:nvSpPr>
          <p:cNvPr id="5" name="مستطيل مستدير الزوايا 4"/>
          <p:cNvSpPr/>
          <p:nvPr/>
        </p:nvSpPr>
        <p:spPr>
          <a:xfrm>
            <a:off x="714356" y="214282"/>
            <a:ext cx="4643470" cy="642942"/>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sz="1600" b="1" dirty="0" smtClean="0">
              <a:solidFill>
                <a:srgbClr val="FF0000"/>
              </a:solidFill>
            </a:endParaRPr>
          </a:p>
          <a:p>
            <a:r>
              <a:rPr lang="ar-SA" sz="1600" b="1" dirty="0" smtClean="0">
                <a:solidFill>
                  <a:srgbClr val="FF0000"/>
                </a:solidFill>
              </a:rPr>
              <a:t>المكون :  </a:t>
            </a:r>
          </a:p>
          <a:p>
            <a:r>
              <a:rPr lang="ar-SA" sz="1600" b="1" dirty="0" smtClean="0">
                <a:solidFill>
                  <a:srgbClr val="FF0000"/>
                </a:solidFill>
              </a:rPr>
              <a:t>7 - </a:t>
            </a:r>
            <a:r>
              <a:rPr lang="ar-SA" sz="1600" b="1" dirty="0" smtClean="0">
                <a:solidFill>
                  <a:schemeClr val="tx1"/>
                </a:solidFill>
              </a:rPr>
              <a:t>أرسم دائرة على الحرف ( </a:t>
            </a:r>
            <a:r>
              <a:rPr lang="ar-SA" sz="1600" b="1" dirty="0" err="1" smtClean="0">
                <a:solidFill>
                  <a:schemeClr val="tx1"/>
                </a:solidFill>
              </a:rPr>
              <a:t>ب</a:t>
            </a:r>
            <a:r>
              <a:rPr lang="ar-SA" sz="1600" b="1" dirty="0" smtClean="0">
                <a:solidFill>
                  <a:schemeClr val="tx1"/>
                </a:solidFill>
              </a:rPr>
              <a:t>) ثم أكتبه .</a:t>
            </a:r>
          </a:p>
          <a:p>
            <a:r>
              <a:rPr lang="ar-SA" sz="1600" b="1" dirty="0" smtClean="0">
                <a:solidFill>
                  <a:schemeClr val="tx1"/>
                </a:solidFill>
              </a:rPr>
              <a:t> </a:t>
            </a:r>
            <a:r>
              <a:rPr lang="ar-SA" sz="1600" b="1" dirty="0" smtClean="0">
                <a:solidFill>
                  <a:srgbClr val="FF0000"/>
                </a:solidFill>
              </a:rPr>
              <a:t> </a:t>
            </a:r>
            <a:r>
              <a:rPr lang="ar-SA" sz="1600" b="1" dirty="0" smtClean="0">
                <a:solidFill>
                  <a:schemeClr val="tx1"/>
                </a:solidFill>
              </a:rPr>
              <a:t>       </a:t>
            </a:r>
          </a:p>
        </p:txBody>
      </p:sp>
      <p:sp>
        <p:nvSpPr>
          <p:cNvPr id="6" name="مستطيل مستدير الزوايا 5"/>
          <p:cNvSpPr/>
          <p:nvPr/>
        </p:nvSpPr>
        <p:spPr>
          <a:xfrm>
            <a:off x="500042" y="928662"/>
            <a:ext cx="6072230" cy="1285884"/>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الأهداف :</a:t>
            </a:r>
          </a:p>
          <a:p>
            <a:r>
              <a:rPr lang="ar-SA" sz="1600" b="1" dirty="0" smtClean="0">
                <a:solidFill>
                  <a:schemeClr val="tx1"/>
                </a:solidFill>
              </a:rPr>
              <a:t>      من خلال هذا المكون يتوقع من التلميذة  تحقيق الأهداف التالية :</a:t>
            </a:r>
          </a:p>
          <a:p>
            <a:pPr>
              <a:buFont typeface="Arial" pitchFamily="34" charset="0"/>
              <a:buChar char="•"/>
            </a:pPr>
            <a:r>
              <a:rPr lang="ar-SA" sz="1600" b="1" dirty="0" smtClean="0">
                <a:solidFill>
                  <a:schemeClr val="tx1"/>
                </a:solidFill>
              </a:rPr>
              <a:t> أن تتعرف الباء في الكلمة المكتوبة .</a:t>
            </a:r>
          </a:p>
          <a:p>
            <a:pPr>
              <a:buFont typeface="Arial" pitchFamily="34" charset="0"/>
              <a:buChar char="•"/>
            </a:pPr>
            <a:r>
              <a:rPr lang="ar-SA" sz="1600" b="1" dirty="0" smtClean="0">
                <a:solidFill>
                  <a:schemeClr val="tx1"/>
                </a:solidFill>
              </a:rPr>
              <a:t> أن ترسم دائرة حول حرف ( </a:t>
            </a:r>
            <a:r>
              <a:rPr lang="ar-SA" sz="1600" b="1" dirty="0" err="1" smtClean="0">
                <a:solidFill>
                  <a:schemeClr val="tx1"/>
                </a:solidFill>
              </a:rPr>
              <a:t>ب</a:t>
            </a:r>
            <a:r>
              <a:rPr lang="ar-SA" sz="1600" b="1" dirty="0" smtClean="0">
                <a:solidFill>
                  <a:schemeClr val="tx1"/>
                </a:solidFill>
              </a:rPr>
              <a:t> ) في الكلمة .</a:t>
            </a:r>
          </a:p>
          <a:p>
            <a:pPr>
              <a:buFont typeface="Arial" pitchFamily="34" charset="0"/>
              <a:buChar char="•"/>
            </a:pPr>
            <a:r>
              <a:rPr lang="ar-SA" sz="1600" b="1" dirty="0" smtClean="0">
                <a:solidFill>
                  <a:schemeClr val="tx1"/>
                </a:solidFill>
              </a:rPr>
              <a:t> أن تكتب حرف ( </a:t>
            </a:r>
            <a:r>
              <a:rPr lang="ar-SA" sz="1600" b="1" dirty="0" err="1" smtClean="0">
                <a:solidFill>
                  <a:schemeClr val="tx1"/>
                </a:solidFill>
              </a:rPr>
              <a:t>ب</a:t>
            </a:r>
            <a:r>
              <a:rPr lang="ar-SA" sz="1600" b="1" dirty="0" smtClean="0">
                <a:solidFill>
                  <a:schemeClr val="tx1"/>
                </a:solidFill>
              </a:rPr>
              <a:t> ) في المكان المخصص .</a:t>
            </a:r>
          </a:p>
        </p:txBody>
      </p:sp>
      <p:sp>
        <p:nvSpPr>
          <p:cNvPr id="7" name="مستطيل مستدير الزوايا 6"/>
          <p:cNvSpPr/>
          <p:nvPr/>
        </p:nvSpPr>
        <p:spPr>
          <a:xfrm>
            <a:off x="571480" y="2285984"/>
            <a:ext cx="5929354" cy="714380"/>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الوسائل المقترحة :</a:t>
            </a:r>
          </a:p>
          <a:p>
            <a:r>
              <a:rPr lang="ar-SA" sz="1600" b="1" dirty="0" smtClean="0">
                <a:solidFill>
                  <a:schemeClr val="tx1"/>
                </a:solidFill>
              </a:rPr>
              <a:t>   شفافية للمكون ، بطاقات .</a:t>
            </a:r>
          </a:p>
        </p:txBody>
      </p:sp>
      <p:sp>
        <p:nvSpPr>
          <p:cNvPr id="8" name="مستطيل 7"/>
          <p:cNvSpPr/>
          <p:nvPr/>
        </p:nvSpPr>
        <p:spPr>
          <a:xfrm>
            <a:off x="5978632" y="214282"/>
            <a:ext cx="450764"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3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7</a:t>
            </a:r>
            <a:endParaRPr lang="ar-SA"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nvGrpSpPr>
          <p:cNvPr id="2" name="مجموعة 11"/>
          <p:cNvGrpSpPr/>
          <p:nvPr/>
        </p:nvGrpSpPr>
        <p:grpSpPr>
          <a:xfrm>
            <a:off x="471490" y="4143372"/>
            <a:ext cx="3314700" cy="1547814"/>
            <a:chOff x="471490" y="4143372"/>
            <a:chExt cx="3314700" cy="1547814"/>
          </a:xfrm>
        </p:grpSpPr>
        <p:pic>
          <p:nvPicPr>
            <p:cNvPr id="13" name="Picture 2"/>
            <p:cNvPicPr>
              <a:picLocks noChangeAspect="1" noChangeArrowheads="1"/>
            </p:cNvPicPr>
            <p:nvPr/>
          </p:nvPicPr>
          <p:blipFill>
            <a:blip r:embed="rId2"/>
            <a:srcRect/>
            <a:stretch>
              <a:fillRect/>
            </a:stretch>
          </p:blipFill>
          <p:spPr bwMode="auto">
            <a:xfrm>
              <a:off x="471490" y="4357686"/>
              <a:ext cx="3314700" cy="1333500"/>
            </a:xfrm>
            <a:prstGeom prst="rect">
              <a:avLst/>
            </a:prstGeom>
            <a:noFill/>
            <a:ln w="9525">
              <a:noFill/>
              <a:miter lim="800000"/>
              <a:headEnd/>
              <a:tailEnd/>
            </a:ln>
            <a:effectLst/>
          </p:spPr>
        </p:pic>
        <p:sp>
          <p:nvSpPr>
            <p:cNvPr id="14" name="مربع نص 13"/>
            <p:cNvSpPr txBox="1"/>
            <p:nvPr/>
          </p:nvSpPr>
          <p:spPr>
            <a:xfrm>
              <a:off x="733180" y="4143372"/>
              <a:ext cx="1787669" cy="369332"/>
            </a:xfrm>
            <a:prstGeom prst="rect">
              <a:avLst/>
            </a:prstGeom>
            <a:noFill/>
          </p:spPr>
          <p:txBody>
            <a:bodyPr wrap="none" rtlCol="1">
              <a:spAutoFit/>
            </a:bodyPr>
            <a:lstStyle/>
            <a:p>
              <a:r>
                <a:rPr lang="ar-SA" b="1" dirty="0" smtClean="0"/>
                <a:t>أول     وسط      آخر</a:t>
              </a:r>
              <a:endParaRPr lang="ar-SA" b="1" dirty="0"/>
            </a:p>
          </p:txBody>
        </p:sp>
      </p:grpSp>
      <p:pic>
        <p:nvPicPr>
          <p:cNvPr id="23554" name="Picture 2"/>
          <p:cNvPicPr>
            <a:picLocks noChangeAspect="1" noChangeArrowheads="1"/>
          </p:cNvPicPr>
          <p:nvPr/>
        </p:nvPicPr>
        <p:blipFill>
          <a:blip r:embed="rId3"/>
          <a:srcRect/>
          <a:stretch>
            <a:fillRect/>
          </a:stretch>
        </p:blipFill>
        <p:spPr bwMode="auto">
          <a:xfrm>
            <a:off x="1857364" y="7572396"/>
            <a:ext cx="4238625" cy="1047750"/>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مستطيل مستدير الزوايا 27"/>
          <p:cNvSpPr/>
          <p:nvPr/>
        </p:nvSpPr>
        <p:spPr>
          <a:xfrm>
            <a:off x="5643578" y="357158"/>
            <a:ext cx="714380"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الوحدة</a:t>
            </a:r>
            <a:endParaRPr lang="ar-SA" b="1" dirty="0">
              <a:solidFill>
                <a:schemeClr val="tx1"/>
              </a:solidFill>
            </a:endParaRPr>
          </a:p>
        </p:txBody>
      </p:sp>
      <p:sp>
        <p:nvSpPr>
          <p:cNvPr id="30" name="مستطيل مستدير الزوايا 29"/>
          <p:cNvSpPr/>
          <p:nvPr/>
        </p:nvSpPr>
        <p:spPr>
          <a:xfrm>
            <a:off x="4643446" y="357158"/>
            <a:ext cx="928694"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المجال</a:t>
            </a:r>
            <a:endParaRPr lang="ar-SA" b="1" dirty="0">
              <a:solidFill>
                <a:schemeClr val="tx1"/>
              </a:solidFill>
            </a:endParaRPr>
          </a:p>
        </p:txBody>
      </p:sp>
      <p:sp>
        <p:nvSpPr>
          <p:cNvPr id="31" name="مستطيل مستدير الزوايا 30"/>
          <p:cNvSpPr/>
          <p:nvPr/>
        </p:nvSpPr>
        <p:spPr>
          <a:xfrm>
            <a:off x="3071810" y="357158"/>
            <a:ext cx="1500198"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الدرس الثاني</a:t>
            </a:r>
            <a:endParaRPr lang="ar-SA" b="1" dirty="0">
              <a:solidFill>
                <a:schemeClr val="tx1"/>
              </a:solidFill>
            </a:endParaRPr>
          </a:p>
        </p:txBody>
      </p:sp>
      <p:sp>
        <p:nvSpPr>
          <p:cNvPr id="32" name="مستطيل مستدير الزوايا 31"/>
          <p:cNvSpPr/>
          <p:nvPr/>
        </p:nvSpPr>
        <p:spPr>
          <a:xfrm>
            <a:off x="5629284" y="928662"/>
            <a:ext cx="728674"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الأولى</a:t>
            </a:r>
            <a:endParaRPr lang="ar-SA" b="1" dirty="0">
              <a:solidFill>
                <a:schemeClr val="tx1"/>
              </a:solidFill>
            </a:endParaRPr>
          </a:p>
        </p:txBody>
      </p:sp>
      <p:sp>
        <p:nvSpPr>
          <p:cNvPr id="33" name="مستطيل مستدير الزوايا 32"/>
          <p:cNvSpPr/>
          <p:nvPr/>
        </p:nvSpPr>
        <p:spPr>
          <a:xfrm>
            <a:off x="4643446" y="928662"/>
            <a:ext cx="928694"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أسرتي</a:t>
            </a:r>
            <a:endParaRPr lang="ar-SA" b="1" dirty="0">
              <a:solidFill>
                <a:schemeClr val="tx1"/>
              </a:solidFill>
            </a:endParaRPr>
          </a:p>
        </p:txBody>
      </p:sp>
      <p:sp>
        <p:nvSpPr>
          <p:cNvPr id="34" name="مستطيل مستدير الزوايا 33"/>
          <p:cNvSpPr/>
          <p:nvPr/>
        </p:nvSpPr>
        <p:spPr>
          <a:xfrm>
            <a:off x="3071810" y="928662"/>
            <a:ext cx="1500198"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في مكتبة المنزل</a:t>
            </a:r>
            <a:endParaRPr lang="ar-SA" b="1" dirty="0">
              <a:solidFill>
                <a:schemeClr val="tx1"/>
              </a:solidFill>
            </a:endParaRPr>
          </a:p>
        </p:txBody>
      </p:sp>
      <p:sp>
        <p:nvSpPr>
          <p:cNvPr id="14" name="مستطيل مستدير الزوايا 13"/>
          <p:cNvSpPr/>
          <p:nvPr/>
        </p:nvSpPr>
        <p:spPr>
          <a:xfrm>
            <a:off x="2143116" y="357158"/>
            <a:ext cx="857256"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ا</a:t>
            </a:r>
            <a:r>
              <a:rPr lang="ar-SA" b="1" dirty="0" smtClean="0">
                <a:solidFill>
                  <a:schemeClr val="tx1"/>
                </a:solidFill>
              </a:rPr>
              <a:t>لحرف</a:t>
            </a:r>
            <a:endParaRPr lang="ar-SA" b="1" dirty="0">
              <a:solidFill>
                <a:schemeClr val="tx1"/>
              </a:solidFill>
            </a:endParaRPr>
          </a:p>
        </p:txBody>
      </p:sp>
      <p:sp>
        <p:nvSpPr>
          <p:cNvPr id="15" name="مستطيل مستدير الزوايا 14"/>
          <p:cNvSpPr/>
          <p:nvPr/>
        </p:nvSpPr>
        <p:spPr>
          <a:xfrm>
            <a:off x="2143116" y="928662"/>
            <a:ext cx="842962"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ل</a:t>
            </a:r>
            <a:endParaRPr lang="ar-SA" b="1" dirty="0">
              <a:solidFill>
                <a:schemeClr val="tx1"/>
              </a:solidFill>
            </a:endParaRPr>
          </a:p>
        </p:txBody>
      </p:sp>
      <p:sp>
        <p:nvSpPr>
          <p:cNvPr id="16" name="مستطيل مستدير الزوايا 15"/>
          <p:cNvSpPr/>
          <p:nvPr/>
        </p:nvSpPr>
        <p:spPr>
          <a:xfrm>
            <a:off x="642918" y="357158"/>
            <a:ext cx="1428760"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المحاكاة</a:t>
            </a:r>
            <a:endParaRPr lang="ar-SA" sz="2400" b="1" dirty="0">
              <a:solidFill>
                <a:schemeClr val="tx1"/>
              </a:solidFill>
            </a:endParaRPr>
          </a:p>
        </p:txBody>
      </p:sp>
      <p:sp>
        <p:nvSpPr>
          <p:cNvPr id="17" name="مستطيل مستدير الزوايا 16"/>
          <p:cNvSpPr/>
          <p:nvPr/>
        </p:nvSpPr>
        <p:spPr>
          <a:xfrm>
            <a:off x="642918" y="928662"/>
            <a:ext cx="1428760"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الضمير (أنا )</a:t>
            </a:r>
            <a:endParaRPr lang="ar-SA" b="1" dirty="0">
              <a:solidFill>
                <a:schemeClr val="tx1"/>
              </a:solidFill>
            </a:endParaRPr>
          </a:p>
        </p:txBody>
      </p:sp>
      <p:sp>
        <p:nvSpPr>
          <p:cNvPr id="13" name="مستطيل مستدير الزوايا 12"/>
          <p:cNvSpPr/>
          <p:nvPr/>
        </p:nvSpPr>
        <p:spPr>
          <a:xfrm>
            <a:off x="1428736" y="1500166"/>
            <a:ext cx="4857784" cy="571504"/>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المكون :  </a:t>
            </a:r>
          </a:p>
          <a:p>
            <a:r>
              <a:rPr lang="ar-SA" b="1" dirty="0" smtClean="0">
                <a:solidFill>
                  <a:srgbClr val="FF0000"/>
                </a:solidFill>
              </a:rPr>
              <a:t>    8ــ  </a:t>
            </a:r>
            <a:r>
              <a:rPr lang="ar-SA" b="1" dirty="0" smtClean="0">
                <a:solidFill>
                  <a:schemeClr val="tx1"/>
                </a:solidFill>
              </a:rPr>
              <a:t>أحاكي مهندا مستخدما الضمير ( أنا ) .        </a:t>
            </a:r>
          </a:p>
        </p:txBody>
      </p:sp>
      <p:sp>
        <p:nvSpPr>
          <p:cNvPr id="18" name="مستطيل مستدير الزوايا 17"/>
          <p:cNvSpPr/>
          <p:nvPr/>
        </p:nvSpPr>
        <p:spPr>
          <a:xfrm>
            <a:off x="500042" y="2143108"/>
            <a:ext cx="6072230" cy="928694"/>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الأهداف :</a:t>
            </a:r>
          </a:p>
          <a:p>
            <a:r>
              <a:rPr lang="ar-SA" sz="1600" b="1" dirty="0" smtClean="0">
                <a:solidFill>
                  <a:schemeClr val="tx1"/>
                </a:solidFill>
              </a:rPr>
              <a:t>      من خلال هذا المكون يتوقع من التلميذة  تحقيق الأهداف التالية :</a:t>
            </a:r>
          </a:p>
          <a:p>
            <a:pPr>
              <a:buFont typeface="Arial" pitchFamily="34" charset="0"/>
              <a:buChar char="•"/>
            </a:pPr>
            <a:r>
              <a:rPr lang="ar-SA" sz="1600" b="1" dirty="0" smtClean="0">
                <a:solidFill>
                  <a:schemeClr val="tx1"/>
                </a:solidFill>
              </a:rPr>
              <a:t>   أن تحاكي الضمير ( أنا ) عند التحدث عن نفسها .</a:t>
            </a:r>
            <a:r>
              <a:rPr lang="ar-SA" b="1" dirty="0" smtClean="0">
                <a:solidFill>
                  <a:schemeClr val="tx1"/>
                </a:solidFill>
              </a:rPr>
              <a:t>  </a:t>
            </a:r>
          </a:p>
        </p:txBody>
      </p:sp>
      <p:sp>
        <p:nvSpPr>
          <p:cNvPr id="19" name="مستطيل مستدير الزوايا 18"/>
          <p:cNvSpPr/>
          <p:nvPr/>
        </p:nvSpPr>
        <p:spPr>
          <a:xfrm>
            <a:off x="500042" y="3143240"/>
            <a:ext cx="6072230" cy="714380"/>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الوسائل المقترحة :</a:t>
            </a:r>
          </a:p>
          <a:p>
            <a:r>
              <a:rPr lang="ar-SA" b="1" dirty="0" smtClean="0">
                <a:solidFill>
                  <a:schemeClr val="tx1"/>
                </a:solidFill>
              </a:rPr>
              <a:t>   شفافية تحوي صورة المكون ، بطاقات .</a:t>
            </a:r>
          </a:p>
        </p:txBody>
      </p:sp>
      <p:sp>
        <p:nvSpPr>
          <p:cNvPr id="20" name="مستطيل مستدير الزوايا 19"/>
          <p:cNvSpPr/>
          <p:nvPr/>
        </p:nvSpPr>
        <p:spPr>
          <a:xfrm>
            <a:off x="500042" y="3929058"/>
            <a:ext cx="6072230" cy="4714908"/>
          </a:xfrm>
          <a:prstGeom prst="roundRect">
            <a:avLst>
              <a:gd name="adj" fmla="val 1148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chemeClr val="tx1"/>
              </a:solidFill>
            </a:endParaRPr>
          </a:p>
          <a:p>
            <a:endParaRPr lang="ar-SA" b="1" dirty="0" smtClean="0">
              <a:solidFill>
                <a:srgbClr val="FF0000"/>
              </a:solidFill>
            </a:endParaRPr>
          </a:p>
          <a:p>
            <a:endParaRPr lang="ar-SA" b="1" dirty="0" smtClean="0">
              <a:solidFill>
                <a:srgbClr val="FF0000"/>
              </a:solidFill>
            </a:endParaRPr>
          </a:p>
          <a:p>
            <a:r>
              <a:rPr lang="ar-SA" b="1" dirty="0" smtClean="0">
                <a:solidFill>
                  <a:srgbClr val="FF0000"/>
                </a:solidFill>
              </a:rPr>
              <a:t>إجراءات التنفيذ :</a:t>
            </a:r>
          </a:p>
          <a:p>
            <a:pPr>
              <a:buFont typeface="Arial" pitchFamily="34" charset="0"/>
              <a:buChar char="•"/>
            </a:pPr>
            <a:r>
              <a:rPr lang="ar-SA" b="1" dirty="0" smtClean="0">
                <a:solidFill>
                  <a:schemeClr val="tx1"/>
                </a:solidFill>
              </a:rPr>
              <a:t> عرض الصور من خلال الوسائل المتاحة .</a:t>
            </a:r>
          </a:p>
          <a:p>
            <a:pPr>
              <a:buFont typeface="Arial" pitchFamily="34" charset="0"/>
              <a:buChar char="•"/>
            </a:pPr>
            <a:r>
              <a:rPr lang="ar-SA" b="1" dirty="0" smtClean="0">
                <a:solidFill>
                  <a:schemeClr val="tx1"/>
                </a:solidFill>
              </a:rPr>
              <a:t> عرض صورة مهند يشير إلى نفسه .</a:t>
            </a:r>
          </a:p>
          <a:p>
            <a:pPr>
              <a:buFont typeface="Arial" pitchFamily="34" charset="0"/>
              <a:buChar char="•"/>
            </a:pPr>
            <a:r>
              <a:rPr lang="ar-SA" b="1" dirty="0" smtClean="0">
                <a:solidFill>
                  <a:schemeClr val="tx1"/>
                </a:solidFill>
              </a:rPr>
              <a:t> عرض صورة أحلام تشير إلى نفسها .</a:t>
            </a:r>
          </a:p>
          <a:p>
            <a:pPr>
              <a:buFont typeface="Arial" pitchFamily="34" charset="0"/>
              <a:buChar char="•"/>
            </a:pPr>
            <a:r>
              <a:rPr lang="ar-SA" b="1" dirty="0" smtClean="0">
                <a:solidFill>
                  <a:schemeClr val="tx1"/>
                </a:solidFill>
              </a:rPr>
              <a:t> عرض صورة الأم أسماء تشير إلى نفسها .</a:t>
            </a:r>
          </a:p>
          <a:p>
            <a:pPr>
              <a:buFont typeface="Arial" pitchFamily="34" charset="0"/>
              <a:buChar char="•"/>
            </a:pPr>
            <a:r>
              <a:rPr lang="ar-SA" b="1" dirty="0" smtClean="0">
                <a:solidFill>
                  <a:schemeClr val="tx1"/>
                </a:solidFill>
              </a:rPr>
              <a:t> طرح أسئلة من مثل :</a:t>
            </a:r>
          </a:p>
          <a:p>
            <a:r>
              <a:rPr lang="en-US" b="1" dirty="0" smtClean="0">
                <a:solidFill>
                  <a:schemeClr val="tx1"/>
                </a:solidFill>
              </a:rPr>
              <a:t> </a:t>
            </a:r>
            <a:r>
              <a:rPr lang="ar-SA" b="1" dirty="0" smtClean="0">
                <a:solidFill>
                  <a:schemeClr val="tx1"/>
                </a:solidFill>
              </a:rPr>
              <a:t> س من صاحب الصورة الأولى ؟ </a:t>
            </a:r>
          </a:p>
          <a:p>
            <a:r>
              <a:rPr lang="ar-SA" b="1" dirty="0" smtClean="0">
                <a:solidFill>
                  <a:schemeClr val="tx1"/>
                </a:solidFill>
              </a:rPr>
              <a:t>  س ماذا يقول عن نفسه ؟</a:t>
            </a:r>
          </a:p>
          <a:p>
            <a:pPr>
              <a:buFont typeface="Arial" pitchFamily="34" charset="0"/>
              <a:buChar char="•"/>
            </a:pPr>
            <a:r>
              <a:rPr lang="ar-SA" b="1" dirty="0" smtClean="0">
                <a:solidFill>
                  <a:schemeClr val="tx1"/>
                </a:solidFill>
              </a:rPr>
              <a:t> تعرض بقية الصور على غرار السؤال السابق ،</a:t>
            </a:r>
          </a:p>
          <a:p>
            <a:r>
              <a:rPr lang="ar-SA" b="1" dirty="0" smtClean="0">
                <a:solidFill>
                  <a:schemeClr val="tx1"/>
                </a:solidFill>
              </a:rPr>
              <a:t>أو ما تراه المعلمة مناسبًا .</a:t>
            </a:r>
          </a:p>
          <a:p>
            <a:pPr>
              <a:buFont typeface="Arial" pitchFamily="34" charset="0"/>
              <a:buChar char="•"/>
            </a:pPr>
            <a:r>
              <a:rPr lang="ar-SA" b="1" dirty="0" smtClean="0">
                <a:solidFill>
                  <a:schemeClr val="tx1"/>
                </a:solidFill>
              </a:rPr>
              <a:t> تبدأ المعلمة وتقول أنا ( ......... ) .</a:t>
            </a:r>
          </a:p>
          <a:p>
            <a:pPr>
              <a:buFont typeface="Arial" pitchFamily="34" charset="0"/>
              <a:buChar char="•"/>
            </a:pPr>
            <a:r>
              <a:rPr lang="ar-SA" b="1" dirty="0" smtClean="0">
                <a:solidFill>
                  <a:schemeClr val="tx1"/>
                </a:solidFill>
              </a:rPr>
              <a:t> طلب التقليد والمحاكاة من قبل التلميذة مع استخدام الاسم الحقيقي : </a:t>
            </a:r>
          </a:p>
          <a:p>
            <a:r>
              <a:rPr lang="ar-SA" b="1" dirty="0" smtClean="0">
                <a:solidFill>
                  <a:schemeClr val="tx1"/>
                </a:solidFill>
              </a:rPr>
              <a:t>أنا فاطمة ، أنا محمد ، .... ويمكن تدوير الطريقة على الجميع . </a:t>
            </a:r>
          </a:p>
          <a:p>
            <a:r>
              <a:rPr lang="ar-SA" b="1" dirty="0" smtClean="0">
                <a:solidFill>
                  <a:schemeClr val="tx1"/>
                </a:solidFill>
              </a:rPr>
              <a:t>  </a:t>
            </a: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 </a:t>
            </a:r>
          </a:p>
          <a:p>
            <a:pPr>
              <a:buFont typeface="Arial" charset="0"/>
              <a:buChar char="•"/>
            </a:pPr>
            <a:endParaRPr lang="ar-SA" b="1" dirty="0" smtClean="0">
              <a:solidFill>
                <a:schemeClr val="tx1"/>
              </a:solidFill>
            </a:endParaRPr>
          </a:p>
          <a:p>
            <a:r>
              <a:rPr lang="ar-SA" b="1" dirty="0" smtClean="0">
                <a:solidFill>
                  <a:schemeClr val="tx1"/>
                </a:solidFill>
              </a:rPr>
              <a:t>       </a:t>
            </a:r>
          </a:p>
        </p:txBody>
      </p:sp>
      <p:sp>
        <p:nvSpPr>
          <p:cNvPr id="21" name="مستطيل مستدير الزوايا 20"/>
          <p:cNvSpPr/>
          <p:nvPr/>
        </p:nvSpPr>
        <p:spPr>
          <a:xfrm>
            <a:off x="285728" y="8358214"/>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 2</a:t>
            </a:r>
          </a:p>
          <a:p>
            <a:pPr algn="ctr"/>
            <a:r>
              <a:rPr lang="ar-SA" sz="1400" b="1" dirty="0" smtClean="0">
                <a:solidFill>
                  <a:schemeClr val="tx1"/>
                </a:solidFill>
              </a:rPr>
              <a:t>مكون 8</a:t>
            </a:r>
            <a:endParaRPr lang="ar-SA" b="1" dirty="0">
              <a:solidFill>
                <a:schemeClr val="tx1"/>
              </a:solidFill>
            </a:endParaRPr>
          </a:p>
        </p:txBody>
      </p:sp>
      <p:pic>
        <p:nvPicPr>
          <p:cNvPr id="22" name="Picture 2"/>
          <p:cNvPicPr>
            <a:picLocks noChangeAspect="1" noChangeArrowheads="1"/>
          </p:cNvPicPr>
          <p:nvPr/>
        </p:nvPicPr>
        <p:blipFill>
          <a:blip r:embed="rId2"/>
          <a:srcRect/>
          <a:stretch>
            <a:fillRect/>
          </a:stretch>
        </p:blipFill>
        <p:spPr bwMode="auto">
          <a:xfrm>
            <a:off x="571480" y="4286247"/>
            <a:ext cx="2143140" cy="2643207"/>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مستطيل مستدير الزوايا 39"/>
          <p:cNvSpPr/>
          <p:nvPr/>
        </p:nvSpPr>
        <p:spPr>
          <a:xfrm>
            <a:off x="285728" y="214282"/>
            <a:ext cx="6357958" cy="4000528"/>
          </a:xfrm>
          <a:prstGeom prst="roundRect">
            <a:avLst>
              <a:gd name="adj" fmla="val 9621"/>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r>
              <a:rPr lang="ar-SA" b="1" dirty="0" smtClean="0">
                <a:solidFill>
                  <a:schemeClr val="accent3">
                    <a:lumMod val="75000"/>
                  </a:schemeClr>
                </a:solidFill>
              </a:rPr>
              <a:t>مناقشة محتويات الصورة الرابعة :</a:t>
            </a:r>
          </a:p>
          <a:p>
            <a:pPr>
              <a:buFont typeface="Arial" pitchFamily="34" charset="0"/>
              <a:buChar char="•"/>
            </a:pPr>
            <a:r>
              <a:rPr lang="ar-SA" b="1" dirty="0" smtClean="0">
                <a:solidFill>
                  <a:schemeClr val="tx1"/>
                </a:solidFill>
              </a:rPr>
              <a:t> ماذا تلاحظين في الصورة ؟</a:t>
            </a:r>
          </a:p>
          <a:p>
            <a:pPr>
              <a:buFont typeface="Arial" pitchFamily="34" charset="0"/>
              <a:buChar char="•"/>
            </a:pPr>
            <a:r>
              <a:rPr lang="ar-SA" b="1" dirty="0" smtClean="0">
                <a:solidFill>
                  <a:schemeClr val="tx1"/>
                </a:solidFill>
              </a:rPr>
              <a:t>ماذا تفعل الأسرة ؟</a:t>
            </a:r>
          </a:p>
          <a:p>
            <a:pPr>
              <a:buFont typeface="Arial" pitchFamily="34" charset="0"/>
              <a:buChar char="•"/>
            </a:pPr>
            <a:r>
              <a:rPr lang="ar-SA" b="1" dirty="0" smtClean="0">
                <a:solidFill>
                  <a:schemeClr val="tx1"/>
                </a:solidFill>
              </a:rPr>
              <a:t> حول ماذا تجلس الأسرة ؟</a:t>
            </a:r>
          </a:p>
          <a:p>
            <a:pPr>
              <a:buFont typeface="Arial" pitchFamily="34" charset="0"/>
              <a:buChar char="•"/>
            </a:pPr>
            <a:r>
              <a:rPr lang="ar-SA" b="1" dirty="0" smtClean="0">
                <a:solidFill>
                  <a:schemeClr val="tx1"/>
                </a:solidFill>
              </a:rPr>
              <a:t> تتوقعين أين مهند ؟</a:t>
            </a:r>
          </a:p>
          <a:p>
            <a:pPr>
              <a:buFont typeface="Arial" pitchFamily="34" charset="0"/>
              <a:buChar char="•"/>
            </a:pPr>
            <a:endParaRPr lang="ar-SA" b="1" dirty="0" smtClean="0">
              <a:solidFill>
                <a:schemeClr val="tx1"/>
              </a:solidFill>
            </a:endParaRPr>
          </a:p>
          <a:p>
            <a:endParaRPr lang="ar-SA" b="1" dirty="0" smtClean="0">
              <a:solidFill>
                <a:schemeClr val="tx1"/>
              </a:solidFill>
            </a:endParaRPr>
          </a:p>
          <a:p>
            <a:r>
              <a:rPr lang="ar-SA" b="1" dirty="0" smtClean="0">
                <a:solidFill>
                  <a:schemeClr val="accent3">
                    <a:lumMod val="75000"/>
                  </a:schemeClr>
                </a:solidFill>
              </a:rPr>
              <a:t>مناقشة محتويات الصورة الخامسة :</a:t>
            </a:r>
          </a:p>
          <a:p>
            <a:pPr>
              <a:buFont typeface="Arial" pitchFamily="34" charset="0"/>
              <a:buChar char="•"/>
            </a:pPr>
            <a:r>
              <a:rPr lang="ar-SA" b="1" dirty="0" smtClean="0">
                <a:solidFill>
                  <a:schemeClr val="tx1"/>
                </a:solidFill>
              </a:rPr>
              <a:t> ماذا تلاحظين في الصورة ؟</a:t>
            </a:r>
          </a:p>
          <a:p>
            <a:pPr>
              <a:buFont typeface="Arial" pitchFamily="34" charset="0"/>
              <a:buChar char="•"/>
            </a:pPr>
            <a:r>
              <a:rPr lang="ar-SA" b="1" dirty="0" smtClean="0">
                <a:solidFill>
                  <a:schemeClr val="tx1"/>
                </a:solidFill>
              </a:rPr>
              <a:t> ماذا تفعل الأم ؟</a:t>
            </a:r>
          </a:p>
          <a:p>
            <a:pPr>
              <a:buFont typeface="Arial" pitchFamily="34" charset="0"/>
              <a:buChar char="•"/>
            </a:pPr>
            <a:r>
              <a:rPr lang="ar-SA" b="1" dirty="0" smtClean="0">
                <a:solidFill>
                  <a:schemeClr val="tx1"/>
                </a:solidFill>
              </a:rPr>
              <a:t> أين تسقي الورود ؟</a:t>
            </a:r>
          </a:p>
          <a:p>
            <a:pPr>
              <a:buFont typeface="Arial" pitchFamily="34" charset="0"/>
              <a:buChar char="•"/>
            </a:pPr>
            <a:endParaRPr lang="ar-SA" b="1" dirty="0" smtClean="0">
              <a:solidFill>
                <a:schemeClr val="accent3">
                  <a:lumMod val="75000"/>
                </a:schemeClr>
              </a:solidFill>
            </a:endParaRPr>
          </a:p>
          <a:p>
            <a:endParaRPr lang="ar-SA" b="1" dirty="0" smtClean="0">
              <a:solidFill>
                <a:schemeClr val="tx1"/>
              </a:solidFill>
            </a:endParaRPr>
          </a:p>
          <a:p>
            <a:r>
              <a:rPr lang="ar-SA" b="1" dirty="0" smtClean="0">
                <a:solidFill>
                  <a:schemeClr val="tx1"/>
                </a:solidFill>
              </a:rPr>
              <a:t> </a:t>
            </a:r>
          </a:p>
          <a:p>
            <a:endParaRPr lang="ar-SA" b="1" dirty="0" smtClean="0">
              <a:solidFill>
                <a:schemeClr val="tx1"/>
              </a:solidFill>
            </a:endParaRPr>
          </a:p>
          <a:p>
            <a:endParaRPr lang="ar-SA" b="1" dirty="0">
              <a:solidFill>
                <a:schemeClr val="tx1"/>
              </a:solidFill>
            </a:endParaRPr>
          </a:p>
          <a:p>
            <a:r>
              <a:rPr lang="ar-SA" b="1" dirty="0" smtClean="0">
                <a:solidFill>
                  <a:schemeClr val="tx1"/>
                </a:solidFill>
              </a:rPr>
              <a:t>       </a:t>
            </a:r>
          </a:p>
        </p:txBody>
      </p:sp>
      <p:sp>
        <p:nvSpPr>
          <p:cNvPr id="4" name="مستطيل مستدير الزوايا 3"/>
          <p:cNvSpPr/>
          <p:nvPr/>
        </p:nvSpPr>
        <p:spPr>
          <a:xfrm>
            <a:off x="285728" y="8429652"/>
            <a:ext cx="1428760" cy="50006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مكون </a:t>
            </a:r>
            <a:r>
              <a:rPr lang="ar-SA" b="1" dirty="0" smtClean="0">
                <a:solidFill>
                  <a:schemeClr val="tx1"/>
                </a:solidFill>
              </a:rPr>
              <a:t>1 /3</a:t>
            </a:r>
            <a:endParaRPr lang="ar-SA" b="1" dirty="0">
              <a:solidFill>
                <a:schemeClr val="tx1"/>
              </a:solidFill>
            </a:endParaRPr>
          </a:p>
        </p:txBody>
      </p:sp>
      <p:pic>
        <p:nvPicPr>
          <p:cNvPr id="5" name="Picture 6"/>
          <p:cNvPicPr>
            <a:picLocks noChangeAspect="1" noChangeArrowheads="1"/>
          </p:cNvPicPr>
          <p:nvPr/>
        </p:nvPicPr>
        <p:blipFill>
          <a:blip r:embed="rId2"/>
          <a:srcRect/>
          <a:stretch>
            <a:fillRect/>
          </a:stretch>
        </p:blipFill>
        <p:spPr bwMode="auto">
          <a:xfrm>
            <a:off x="785794" y="714348"/>
            <a:ext cx="1928826" cy="1183109"/>
          </a:xfrm>
          <a:prstGeom prst="rect">
            <a:avLst/>
          </a:prstGeom>
          <a:noFill/>
          <a:ln w="9525">
            <a:noFill/>
            <a:miter lim="800000"/>
            <a:headEnd/>
            <a:tailEnd/>
          </a:ln>
          <a:effectLst/>
        </p:spPr>
      </p:pic>
      <p:pic>
        <p:nvPicPr>
          <p:cNvPr id="6" name="Picture 5"/>
          <p:cNvPicPr>
            <a:picLocks noChangeAspect="1" noChangeArrowheads="1"/>
          </p:cNvPicPr>
          <p:nvPr/>
        </p:nvPicPr>
        <p:blipFill>
          <a:blip r:embed="rId3"/>
          <a:srcRect/>
          <a:stretch>
            <a:fillRect/>
          </a:stretch>
        </p:blipFill>
        <p:spPr bwMode="auto">
          <a:xfrm>
            <a:off x="1428736" y="2571736"/>
            <a:ext cx="963081" cy="1300159"/>
          </a:xfrm>
          <a:prstGeom prst="rect">
            <a:avLst/>
          </a:prstGeom>
          <a:noFill/>
          <a:ln w="9525">
            <a:noFill/>
            <a:miter lim="800000"/>
            <a:headEnd/>
            <a:tailEnd/>
          </a:ln>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مستطيل مستدير الزوايا 35"/>
          <p:cNvSpPr/>
          <p:nvPr/>
        </p:nvSpPr>
        <p:spPr>
          <a:xfrm>
            <a:off x="714356" y="214282"/>
            <a:ext cx="4643470" cy="785818"/>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المكون :  </a:t>
            </a:r>
          </a:p>
          <a:p>
            <a:r>
              <a:rPr lang="ar-SA" sz="1600" b="1" dirty="0" smtClean="0">
                <a:solidFill>
                  <a:srgbClr val="FF0000"/>
                </a:solidFill>
              </a:rPr>
              <a:t>       9ـ </a:t>
            </a:r>
            <a:r>
              <a:rPr lang="ar-SA" sz="1600" b="1" dirty="0" smtClean="0">
                <a:solidFill>
                  <a:schemeClr val="tx1"/>
                </a:solidFill>
              </a:rPr>
              <a:t>أكمل الحرف الناقص مع حركته ثم أقرأ الكلمة .</a:t>
            </a:r>
          </a:p>
          <a:p>
            <a:r>
              <a:rPr lang="ar-SA" sz="1600" b="1" dirty="0" smtClean="0">
                <a:solidFill>
                  <a:schemeClr val="tx1"/>
                </a:solidFill>
              </a:rPr>
              <a:t>     </a:t>
            </a:r>
            <a:r>
              <a:rPr lang="ar-SA" sz="1600" b="1" dirty="0" smtClean="0">
                <a:solidFill>
                  <a:srgbClr val="FF0000"/>
                </a:solidFill>
              </a:rPr>
              <a:t>10-</a:t>
            </a:r>
            <a:r>
              <a:rPr lang="ar-SA" sz="1600" b="1" dirty="0" smtClean="0">
                <a:solidFill>
                  <a:schemeClr val="tx1"/>
                </a:solidFill>
              </a:rPr>
              <a:t> أقرأ النص   </a:t>
            </a:r>
            <a:r>
              <a:rPr lang="ar-SA" sz="1600" b="1" dirty="0" smtClean="0">
                <a:solidFill>
                  <a:srgbClr val="FF0000"/>
                </a:solidFill>
              </a:rPr>
              <a:t> </a:t>
            </a:r>
            <a:r>
              <a:rPr lang="ar-SA" sz="1600" b="1" dirty="0" smtClean="0">
                <a:solidFill>
                  <a:schemeClr val="tx1"/>
                </a:solidFill>
              </a:rPr>
              <a:t>       </a:t>
            </a:r>
          </a:p>
        </p:txBody>
      </p:sp>
      <p:sp>
        <p:nvSpPr>
          <p:cNvPr id="37" name="مستطيل مستدير الزوايا 36"/>
          <p:cNvSpPr/>
          <p:nvPr/>
        </p:nvSpPr>
        <p:spPr>
          <a:xfrm>
            <a:off x="500042" y="1071538"/>
            <a:ext cx="6072230" cy="1214446"/>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لأهداف :</a:t>
            </a:r>
          </a:p>
          <a:p>
            <a:r>
              <a:rPr lang="ar-SA" sz="1600" b="1" dirty="0" smtClean="0">
                <a:solidFill>
                  <a:schemeClr val="tx1"/>
                </a:solidFill>
              </a:rPr>
              <a:t>      من خلال هذا المكون يتوقع من التلميذة  تحقيق الأهداف التالية :</a:t>
            </a:r>
          </a:p>
          <a:p>
            <a:pPr>
              <a:buFont typeface="Arial" pitchFamily="34" charset="0"/>
              <a:buChar char="•"/>
            </a:pPr>
            <a:r>
              <a:rPr lang="ar-SA" sz="1600" b="1" dirty="0" smtClean="0">
                <a:solidFill>
                  <a:schemeClr val="tx1"/>
                </a:solidFill>
              </a:rPr>
              <a:t> تكتب من ذاكرتها البعيدة الحرف الذي درسته .</a:t>
            </a:r>
          </a:p>
          <a:p>
            <a:pPr>
              <a:buFont typeface="Arial" pitchFamily="34" charset="0"/>
              <a:buChar char="•"/>
            </a:pPr>
            <a:r>
              <a:rPr lang="ar-SA" sz="1600" b="1" dirty="0" smtClean="0">
                <a:solidFill>
                  <a:schemeClr val="tx1"/>
                </a:solidFill>
              </a:rPr>
              <a:t>  تقرأ كلمات درسها .</a:t>
            </a:r>
          </a:p>
        </p:txBody>
      </p:sp>
      <p:sp>
        <p:nvSpPr>
          <p:cNvPr id="39" name="مستطيل مستدير الزوايا 38"/>
          <p:cNvSpPr/>
          <p:nvPr/>
        </p:nvSpPr>
        <p:spPr>
          <a:xfrm>
            <a:off x="571480" y="2428860"/>
            <a:ext cx="5929354" cy="714380"/>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الوسائل المقترحة :</a:t>
            </a:r>
          </a:p>
          <a:p>
            <a:r>
              <a:rPr lang="ar-SA" sz="1600" b="1" dirty="0" smtClean="0">
                <a:solidFill>
                  <a:schemeClr val="tx1"/>
                </a:solidFill>
              </a:rPr>
              <a:t>   بطاقات لكلمات المكون ، شفافية </a:t>
            </a:r>
          </a:p>
        </p:txBody>
      </p:sp>
      <p:sp>
        <p:nvSpPr>
          <p:cNvPr id="40" name="مستطيل مستدير الزوايا 39"/>
          <p:cNvSpPr/>
          <p:nvPr/>
        </p:nvSpPr>
        <p:spPr>
          <a:xfrm>
            <a:off x="357166" y="3286116"/>
            <a:ext cx="6215106" cy="5500726"/>
          </a:xfrm>
          <a:prstGeom prst="roundRect">
            <a:avLst>
              <a:gd name="adj" fmla="val 8366"/>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r>
              <a:rPr lang="ar-SA" sz="1600" b="1" dirty="0" smtClean="0">
                <a:solidFill>
                  <a:srgbClr val="FF0000"/>
                </a:solidFill>
              </a:rPr>
              <a:t>إجراءات التنفيذ</a:t>
            </a:r>
          </a:p>
          <a:p>
            <a:r>
              <a:rPr lang="ar-SA" sz="1600" b="1" dirty="0" smtClean="0">
                <a:solidFill>
                  <a:srgbClr val="FF0000"/>
                </a:solidFill>
              </a:rPr>
              <a:t> </a:t>
            </a:r>
            <a:r>
              <a:rPr lang="ar-SA" sz="1600" b="1" dirty="0" smtClean="0">
                <a:solidFill>
                  <a:schemeClr val="accent3">
                    <a:lumMod val="75000"/>
                  </a:schemeClr>
                </a:solidFill>
              </a:rPr>
              <a:t>إجراءات تنفيذ المكون التاسع : ( أكمل الحرف الناقص مع حركته ثم أقرأ الكلمة )</a:t>
            </a:r>
          </a:p>
          <a:p>
            <a:r>
              <a:rPr lang="ar-SA" sz="1600" b="1" dirty="0" smtClean="0">
                <a:solidFill>
                  <a:schemeClr val="tx1"/>
                </a:solidFill>
              </a:rPr>
              <a:t>عرض الشفافية تحوي المكون </a:t>
            </a:r>
          </a:p>
          <a:p>
            <a:r>
              <a:rPr lang="ar-SA" sz="1600" b="1" dirty="0" smtClean="0">
                <a:solidFill>
                  <a:schemeClr val="tx1"/>
                </a:solidFill>
              </a:rPr>
              <a:t>كتابة الحرف الناقص في الكلمة من الذاكرة البعيدة  حسب موقعه </a:t>
            </a:r>
          </a:p>
          <a:p>
            <a:r>
              <a:rPr lang="ar-SA" sz="1600" b="1" dirty="0" smtClean="0">
                <a:solidFill>
                  <a:schemeClr val="tx1"/>
                </a:solidFill>
              </a:rPr>
              <a:t>( أول ، وسط ، آخر ) مع التأكيد على  حركته المناسبة .</a:t>
            </a:r>
          </a:p>
          <a:p>
            <a:r>
              <a:rPr lang="ar-SA" sz="1600" b="1" dirty="0" smtClean="0">
                <a:solidFill>
                  <a:schemeClr val="tx1"/>
                </a:solidFill>
              </a:rPr>
              <a:t>استخدام الكتاب في تأكيد الحل .</a:t>
            </a:r>
            <a:endParaRPr lang="ar-SA" sz="1600" b="1" dirty="0" smtClean="0">
              <a:solidFill>
                <a:schemeClr val="accent3">
                  <a:lumMod val="75000"/>
                </a:schemeClr>
              </a:solidFill>
            </a:endParaRPr>
          </a:p>
          <a:p>
            <a:r>
              <a:rPr lang="ar-SA" sz="1600" b="1" dirty="0" smtClean="0">
                <a:solidFill>
                  <a:schemeClr val="accent3">
                    <a:lumMod val="75000"/>
                  </a:schemeClr>
                </a:solidFill>
              </a:rPr>
              <a:t>إجراءات تنفيذ المكون العاشر : ( أقرأ النص )</a:t>
            </a:r>
            <a:endParaRPr lang="ar-SA" sz="1600" b="1" dirty="0" smtClean="0">
              <a:solidFill>
                <a:srgbClr val="0070C0"/>
              </a:solidFill>
            </a:endParaRPr>
          </a:p>
          <a:p>
            <a:pPr>
              <a:buFont typeface="Arial" charset="0"/>
              <a:buChar char="•"/>
            </a:pPr>
            <a:r>
              <a:rPr lang="ar-SA" sz="1600" b="1" dirty="0" smtClean="0">
                <a:solidFill>
                  <a:schemeClr val="tx1"/>
                </a:solidFill>
              </a:rPr>
              <a:t> عرض النص الرئيس للدرس من خلال بطاقات الكلمات أولاً ، ثم بطاقات الجمل ، ثم لوحة تحوي النص كاملاً دون اقترانه بالصور .</a:t>
            </a:r>
          </a:p>
          <a:p>
            <a:pPr>
              <a:buFont typeface="Arial" charset="0"/>
              <a:buChar char="•"/>
            </a:pPr>
            <a:r>
              <a:rPr lang="ar-SA" sz="1600" b="1" dirty="0" smtClean="0">
                <a:solidFill>
                  <a:schemeClr val="tx1"/>
                </a:solidFill>
              </a:rPr>
              <a:t> المطالبة بقراءة البطاقات التي تحوي كلمات النص قراءة بصرية .</a:t>
            </a:r>
          </a:p>
          <a:p>
            <a:pPr>
              <a:buFont typeface="Arial" charset="0"/>
              <a:buChar char="•"/>
            </a:pPr>
            <a:r>
              <a:rPr lang="ar-SA" sz="1600" b="1" dirty="0" smtClean="0">
                <a:solidFill>
                  <a:schemeClr val="tx1"/>
                </a:solidFill>
              </a:rPr>
              <a:t> ثم قراءة البطاقات التي تحوي جمل النص ، ثم قراءة النص قراءة بصرية .</a:t>
            </a:r>
          </a:p>
          <a:p>
            <a:pPr>
              <a:buFont typeface="Arial" charset="0"/>
              <a:buChar char="•"/>
            </a:pPr>
            <a:r>
              <a:rPr lang="ar-SA" sz="1600" b="1" dirty="0" smtClean="0">
                <a:solidFill>
                  <a:schemeClr val="tx1"/>
                </a:solidFill>
              </a:rPr>
              <a:t> يمكن رص بطاقات الكلمات بالترتيب بعد قراءتها لتكوين إحدى جمل النص ، ثم رص الجمل بالترتيب لتكوين النص كاملاً .</a:t>
            </a:r>
          </a:p>
          <a:p>
            <a:pPr>
              <a:buFont typeface="Arial" charset="0"/>
              <a:buChar char="•"/>
            </a:pPr>
            <a:r>
              <a:rPr lang="ar-SA" sz="1600" b="1" dirty="0" smtClean="0">
                <a:solidFill>
                  <a:schemeClr val="tx1"/>
                </a:solidFill>
              </a:rPr>
              <a:t>يمكن أيضا أن يكون ذلك من خلال التلميذات </a:t>
            </a:r>
          </a:p>
          <a:p>
            <a:r>
              <a:rPr lang="ar-SA" sz="1600" b="1" dirty="0" smtClean="0">
                <a:solidFill>
                  <a:schemeClr val="tx1"/>
                </a:solidFill>
              </a:rPr>
              <a:t>بحيث تقرأ التلميذة الكلمة من خلال البطاقة </a:t>
            </a:r>
          </a:p>
          <a:p>
            <a:r>
              <a:rPr lang="ar-SA" sz="1600" b="1" dirty="0" smtClean="0">
                <a:solidFill>
                  <a:schemeClr val="tx1"/>
                </a:solidFill>
              </a:rPr>
              <a:t>ثم تقف في البداية وتليها من تقرأ الكلمة الثانية </a:t>
            </a:r>
          </a:p>
          <a:p>
            <a:r>
              <a:rPr lang="ar-SA" sz="1600" b="1" dirty="0" smtClean="0">
                <a:solidFill>
                  <a:schemeClr val="tx1"/>
                </a:solidFill>
              </a:rPr>
              <a:t>وهكذا حتى يكونوا جملة ثم نصًا . </a:t>
            </a:r>
          </a:p>
          <a:p>
            <a:pPr>
              <a:buFont typeface="Arial" charset="0"/>
              <a:buChar char="•"/>
            </a:pPr>
            <a:r>
              <a:rPr lang="ar-SA" sz="1600" b="1" dirty="0" smtClean="0">
                <a:solidFill>
                  <a:schemeClr val="tx1"/>
                </a:solidFill>
              </a:rPr>
              <a:t> التركيز على الكلمات التي تحوي الحرف المستهدف </a:t>
            </a:r>
          </a:p>
          <a:p>
            <a:r>
              <a:rPr lang="ar-SA" sz="1600" b="1" dirty="0" smtClean="0">
                <a:solidFill>
                  <a:schemeClr val="tx1"/>
                </a:solidFill>
              </a:rPr>
              <a:t>وتصويب قراءة التلميذات .</a:t>
            </a:r>
          </a:p>
          <a:p>
            <a:pPr>
              <a:buFont typeface="Arial" charset="0"/>
              <a:buChar char="•"/>
            </a:pPr>
            <a:r>
              <a:rPr lang="ar-SA" sz="1600" b="1" dirty="0" smtClean="0">
                <a:solidFill>
                  <a:schemeClr val="tx1"/>
                </a:solidFill>
              </a:rPr>
              <a:t>التأكيد على قراءة الجميع والاستمرار حتى الإتقان </a:t>
            </a:r>
          </a:p>
          <a:p>
            <a:pPr>
              <a:buFont typeface="Arial" charset="0"/>
              <a:buChar char="•"/>
            </a:pPr>
            <a:endParaRPr lang="ar-SA" sz="1600" b="1" dirty="0" smtClean="0">
              <a:solidFill>
                <a:schemeClr val="tx1"/>
              </a:solidFill>
            </a:endParaRPr>
          </a:p>
          <a:p>
            <a:pPr>
              <a:buFont typeface="Arial" charset="0"/>
              <a:buChar char="•"/>
            </a:pPr>
            <a:endParaRPr lang="ar-SA" sz="1600" b="1" dirty="0" smtClean="0">
              <a:solidFill>
                <a:schemeClr val="tx1"/>
              </a:solidFill>
            </a:endParaRPr>
          </a:p>
          <a:p>
            <a:pPr>
              <a:buFont typeface="Arial" charset="0"/>
              <a:buChar char="•"/>
            </a:pPr>
            <a:endParaRPr lang="ar-SA" sz="1600" b="1" dirty="0" smtClean="0">
              <a:solidFill>
                <a:schemeClr val="tx1"/>
              </a:solidFill>
            </a:endParaRPr>
          </a:p>
          <a:p>
            <a:pPr>
              <a:buFont typeface="Arial" charset="0"/>
              <a:buChar char="•"/>
            </a:pPr>
            <a:endParaRPr lang="ar-SA" sz="1600" b="1" dirty="0" smtClean="0">
              <a:solidFill>
                <a:schemeClr val="tx1"/>
              </a:solidFill>
            </a:endParaRPr>
          </a:p>
          <a:p>
            <a:pPr>
              <a:buFont typeface="Arial" charset="0"/>
              <a:buChar char="•"/>
            </a:pPr>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 </a:t>
            </a:r>
          </a:p>
          <a:p>
            <a:pPr>
              <a:buFont typeface="Arial" charset="0"/>
              <a:buChar char="•"/>
            </a:pPr>
            <a:endParaRPr lang="ar-SA" b="1" dirty="0" smtClean="0">
              <a:solidFill>
                <a:schemeClr val="tx1"/>
              </a:solidFill>
            </a:endParaRPr>
          </a:p>
          <a:p>
            <a:r>
              <a:rPr lang="ar-SA" b="1" dirty="0" smtClean="0">
                <a:solidFill>
                  <a:schemeClr val="tx1"/>
                </a:solidFill>
              </a:rPr>
              <a:t>       </a:t>
            </a:r>
          </a:p>
        </p:txBody>
      </p:sp>
      <p:sp>
        <p:nvSpPr>
          <p:cNvPr id="12" name="مستطيل مستدير الزوايا 11"/>
          <p:cNvSpPr/>
          <p:nvPr/>
        </p:nvSpPr>
        <p:spPr>
          <a:xfrm>
            <a:off x="285728" y="8286776"/>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درس2</a:t>
            </a:r>
          </a:p>
          <a:p>
            <a:pPr algn="ctr"/>
            <a:r>
              <a:rPr lang="ar-SA" sz="1400" b="1" dirty="0" smtClean="0">
                <a:solidFill>
                  <a:schemeClr val="tx1"/>
                </a:solidFill>
              </a:rPr>
              <a:t>مكون 9 ، 10</a:t>
            </a:r>
            <a:endParaRPr lang="ar-SA" b="1" dirty="0">
              <a:solidFill>
                <a:schemeClr val="tx1"/>
              </a:solidFill>
            </a:endParaRPr>
          </a:p>
        </p:txBody>
      </p:sp>
      <p:sp>
        <p:nvSpPr>
          <p:cNvPr id="7" name="مستطيل 6"/>
          <p:cNvSpPr/>
          <p:nvPr/>
        </p:nvSpPr>
        <p:spPr>
          <a:xfrm>
            <a:off x="5286388" y="214282"/>
            <a:ext cx="1406154"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ar-SA" sz="3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9 ،10</a:t>
            </a:r>
            <a:endParaRPr lang="ar-SA"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5602" name="Picture 2"/>
          <p:cNvPicPr>
            <a:picLocks noChangeAspect="1" noChangeArrowheads="1"/>
          </p:cNvPicPr>
          <p:nvPr/>
        </p:nvPicPr>
        <p:blipFill>
          <a:blip r:embed="rId2"/>
          <a:srcRect/>
          <a:stretch>
            <a:fillRect/>
          </a:stretch>
        </p:blipFill>
        <p:spPr bwMode="auto">
          <a:xfrm>
            <a:off x="428604" y="4355344"/>
            <a:ext cx="2071702" cy="645284"/>
          </a:xfrm>
          <a:prstGeom prst="rect">
            <a:avLst/>
          </a:prstGeom>
          <a:noFill/>
          <a:ln w="9525">
            <a:noFill/>
            <a:miter lim="800000"/>
            <a:headEnd/>
            <a:tailEnd/>
          </a:ln>
          <a:effectLst/>
        </p:spPr>
      </p:pic>
      <p:pic>
        <p:nvPicPr>
          <p:cNvPr id="25603" name="Picture 3"/>
          <p:cNvPicPr>
            <a:picLocks noChangeAspect="1" noChangeArrowheads="1"/>
          </p:cNvPicPr>
          <p:nvPr/>
        </p:nvPicPr>
        <p:blipFill>
          <a:blip r:embed="rId3"/>
          <a:srcRect/>
          <a:stretch>
            <a:fillRect/>
          </a:stretch>
        </p:blipFill>
        <p:spPr bwMode="auto">
          <a:xfrm>
            <a:off x="495551" y="6357950"/>
            <a:ext cx="1915659" cy="1857388"/>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مستطيل مستدير الزوايا 36"/>
          <p:cNvSpPr/>
          <p:nvPr/>
        </p:nvSpPr>
        <p:spPr>
          <a:xfrm>
            <a:off x="357166" y="1571604"/>
            <a:ext cx="6215106" cy="4786346"/>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r>
              <a:rPr lang="ar-SA" b="1" dirty="0" smtClean="0">
                <a:solidFill>
                  <a:srgbClr val="FF0000"/>
                </a:solidFill>
              </a:rPr>
              <a:t>الأهداف :</a:t>
            </a:r>
          </a:p>
          <a:p>
            <a:r>
              <a:rPr lang="ar-SA" b="1" dirty="0" smtClean="0">
                <a:solidFill>
                  <a:schemeClr val="tx1"/>
                </a:solidFill>
              </a:rPr>
              <a:t>      من خلال دراسة مكونات وأنشطة هذا الموضوع يتوقع من التلميذة ــ بمشيئة الله تحقيق الأهداف التالية :</a:t>
            </a:r>
          </a:p>
          <a:p>
            <a:pPr marL="342900" indent="-342900">
              <a:buFont typeface="+mj-lt"/>
              <a:buAutoNum type="arabicPeriod"/>
            </a:pPr>
            <a:r>
              <a:rPr lang="ar-SA" b="1" dirty="0" smtClean="0">
                <a:solidFill>
                  <a:schemeClr val="tx1"/>
                </a:solidFill>
              </a:rPr>
              <a:t>تكون اتجاهًا إيجابيًا نحو آداب الجلوس حول مائدة الطعام .  </a:t>
            </a:r>
          </a:p>
          <a:p>
            <a:pPr marL="342900" indent="-342900">
              <a:buFont typeface="+mj-lt"/>
              <a:buAutoNum type="arabicPeriod"/>
            </a:pPr>
            <a:r>
              <a:rPr lang="ar-SA" b="1" dirty="0" smtClean="0">
                <a:solidFill>
                  <a:schemeClr val="tx1"/>
                </a:solidFill>
              </a:rPr>
              <a:t> تسمي المرافق الرئيسية  في حجرة الطعام .</a:t>
            </a:r>
          </a:p>
          <a:p>
            <a:pPr marL="342900" indent="-342900">
              <a:buFont typeface="+mj-lt"/>
              <a:buAutoNum type="arabicPeriod"/>
            </a:pPr>
            <a:r>
              <a:rPr lang="ar-SA" b="1" dirty="0" smtClean="0">
                <a:solidFill>
                  <a:schemeClr val="tx1"/>
                </a:solidFill>
              </a:rPr>
              <a:t> تتحدث شفهيًا عن صور الدرس .</a:t>
            </a:r>
          </a:p>
          <a:p>
            <a:pPr marL="342900" indent="-342900">
              <a:buFont typeface="+mj-lt"/>
              <a:buAutoNum type="arabicPeriod"/>
            </a:pPr>
            <a:r>
              <a:rPr lang="ar-SA" b="1" dirty="0" smtClean="0">
                <a:solidFill>
                  <a:schemeClr val="tx1"/>
                </a:solidFill>
              </a:rPr>
              <a:t> تقرأ جمل الدرس قراءة بصرية .</a:t>
            </a:r>
          </a:p>
          <a:p>
            <a:pPr marL="342900" indent="-342900">
              <a:buFont typeface="+mj-lt"/>
              <a:buAutoNum type="arabicPeriod"/>
            </a:pPr>
            <a:r>
              <a:rPr lang="ar-SA" b="1" dirty="0" smtClean="0">
                <a:solidFill>
                  <a:schemeClr val="tx1"/>
                </a:solidFill>
              </a:rPr>
              <a:t>تقرأ كلمات الدرس قراءة بصرية .</a:t>
            </a:r>
          </a:p>
          <a:p>
            <a:pPr marL="342900" indent="-342900">
              <a:buFont typeface="+mj-lt"/>
              <a:buAutoNum type="arabicPeriod"/>
            </a:pPr>
            <a:r>
              <a:rPr lang="ar-SA" b="1" dirty="0" smtClean="0">
                <a:solidFill>
                  <a:schemeClr val="tx1"/>
                </a:solidFill>
              </a:rPr>
              <a:t>تقرأ حرف اللام بحركاته القصيرة والطويلة والسكون.</a:t>
            </a:r>
          </a:p>
          <a:p>
            <a:pPr marL="342900" indent="-342900">
              <a:buFont typeface="+mj-lt"/>
              <a:buAutoNum type="arabicPeriod"/>
            </a:pPr>
            <a:r>
              <a:rPr lang="ar-SA" b="1" dirty="0" smtClean="0">
                <a:solidFill>
                  <a:schemeClr val="tx1"/>
                </a:solidFill>
              </a:rPr>
              <a:t> ترسم حرف اللام في أوضاعه المختلفة .</a:t>
            </a:r>
          </a:p>
          <a:p>
            <a:pPr marL="342900" indent="-342900">
              <a:buFont typeface="+mj-lt"/>
              <a:buAutoNum type="arabicPeriod"/>
            </a:pPr>
            <a:r>
              <a:rPr lang="ar-SA" b="1" dirty="0" smtClean="0">
                <a:solidFill>
                  <a:schemeClr val="tx1"/>
                </a:solidFill>
              </a:rPr>
              <a:t>تكتب من ذاكرتها القريبة والبعيدة حرف اللام في أوضاعه المختلفة .</a:t>
            </a:r>
          </a:p>
          <a:p>
            <a:pPr marL="342900" indent="-342900">
              <a:buFont typeface="+mj-lt"/>
              <a:buAutoNum type="arabicPeriod"/>
            </a:pPr>
            <a:r>
              <a:rPr lang="ar-SA" b="1" dirty="0" smtClean="0">
                <a:solidFill>
                  <a:schemeClr val="tx1"/>
                </a:solidFill>
              </a:rPr>
              <a:t> تجيب على أسئلة تبدأ بـ ( من ، أين ، متى ، كم ) .</a:t>
            </a:r>
          </a:p>
          <a:p>
            <a:pPr marL="342900" indent="-342900"/>
            <a:r>
              <a:rPr lang="ar-SA" b="1" dirty="0" smtClean="0">
                <a:solidFill>
                  <a:schemeClr val="tx1"/>
                </a:solidFill>
              </a:rPr>
              <a:t>10. تحاكي مستخدمة الضميرين </a:t>
            </a:r>
            <a:r>
              <a:rPr lang="ar-SA" b="1" dirty="0" smtClean="0">
                <a:solidFill>
                  <a:srgbClr val="FF0000"/>
                </a:solidFill>
              </a:rPr>
              <a:t>( هو ، هي ) </a:t>
            </a:r>
            <a:r>
              <a:rPr lang="ar-SA" b="1" dirty="0" smtClean="0">
                <a:solidFill>
                  <a:schemeClr val="tx1"/>
                </a:solidFill>
              </a:rPr>
              <a:t>:</a:t>
            </a:r>
          </a:p>
          <a:p>
            <a:pPr marL="342900" indent="-342900"/>
            <a:endParaRPr lang="ar-SA" b="1" dirty="0" smtClean="0">
              <a:solidFill>
                <a:schemeClr val="tx1"/>
              </a:solidFill>
            </a:endParaRPr>
          </a:p>
          <a:p>
            <a:pPr marL="342900" indent="-342900">
              <a:buFont typeface="+mj-lt"/>
              <a:buAutoNum type="arabicPeriod"/>
            </a:pPr>
            <a:endParaRPr lang="ar-SA" b="1" dirty="0" smtClean="0">
              <a:solidFill>
                <a:schemeClr val="tx1"/>
              </a:solidFill>
            </a:endParaRPr>
          </a:p>
          <a:p>
            <a:pPr marL="342900" indent="-342900">
              <a:buFont typeface="+mj-lt"/>
              <a:buAutoNum type="arabicPeriod"/>
            </a:pPr>
            <a:endParaRPr lang="ar-SA" b="1" dirty="0" smtClean="0">
              <a:solidFill>
                <a:schemeClr val="tx1"/>
              </a:solidFill>
            </a:endParaRPr>
          </a:p>
          <a:p>
            <a:pPr marL="342900" indent="-342900">
              <a:buFont typeface="+mj-lt"/>
              <a:buAutoNum type="arabicPeriod"/>
            </a:pPr>
            <a:endParaRPr lang="ar-SA" b="1" dirty="0" smtClean="0">
              <a:solidFill>
                <a:schemeClr val="tx1"/>
              </a:solidFill>
            </a:endParaRPr>
          </a:p>
        </p:txBody>
      </p:sp>
      <p:pic>
        <p:nvPicPr>
          <p:cNvPr id="26626" name="Picture 2"/>
          <p:cNvPicPr>
            <a:picLocks noChangeAspect="1" noChangeArrowheads="1"/>
          </p:cNvPicPr>
          <p:nvPr/>
        </p:nvPicPr>
        <p:blipFill>
          <a:blip r:embed="rId2"/>
          <a:srcRect/>
          <a:stretch>
            <a:fillRect/>
          </a:stretch>
        </p:blipFill>
        <p:spPr bwMode="auto">
          <a:xfrm>
            <a:off x="714356" y="3143240"/>
            <a:ext cx="1128715" cy="1295932"/>
          </a:xfrm>
          <a:prstGeom prst="rect">
            <a:avLst/>
          </a:prstGeom>
          <a:noFill/>
          <a:ln w="9525">
            <a:noFill/>
            <a:miter lim="800000"/>
            <a:headEnd/>
            <a:tailEnd/>
          </a:ln>
          <a:effectLst/>
        </p:spPr>
      </p:pic>
      <p:sp>
        <p:nvSpPr>
          <p:cNvPr id="18" name="مستطيل مستدير الزوايا 17"/>
          <p:cNvSpPr/>
          <p:nvPr/>
        </p:nvSpPr>
        <p:spPr>
          <a:xfrm>
            <a:off x="5429264" y="285720"/>
            <a:ext cx="928694" cy="428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الوحدة</a:t>
            </a:r>
            <a:endParaRPr lang="ar-SA" sz="2400" b="1" dirty="0">
              <a:solidFill>
                <a:schemeClr val="tx1"/>
              </a:solidFill>
            </a:endParaRPr>
          </a:p>
        </p:txBody>
      </p:sp>
      <p:sp>
        <p:nvSpPr>
          <p:cNvPr id="19" name="مستطيل مستدير الزوايا 18"/>
          <p:cNvSpPr/>
          <p:nvPr/>
        </p:nvSpPr>
        <p:spPr>
          <a:xfrm>
            <a:off x="4214818" y="285720"/>
            <a:ext cx="1143008" cy="428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المجال</a:t>
            </a:r>
            <a:endParaRPr lang="ar-SA" sz="2400" b="1" dirty="0">
              <a:solidFill>
                <a:schemeClr val="tx1"/>
              </a:solidFill>
            </a:endParaRPr>
          </a:p>
        </p:txBody>
      </p:sp>
      <p:sp>
        <p:nvSpPr>
          <p:cNvPr id="20" name="مستطيل مستدير الزوايا 19"/>
          <p:cNvSpPr/>
          <p:nvPr/>
        </p:nvSpPr>
        <p:spPr>
          <a:xfrm>
            <a:off x="2643182" y="285720"/>
            <a:ext cx="1500198" cy="428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smtClean="0">
                <a:solidFill>
                  <a:schemeClr val="tx1"/>
                </a:solidFill>
              </a:rPr>
              <a:t>الدرس الثالث</a:t>
            </a:r>
            <a:endParaRPr lang="ar-SA" sz="2000" b="1" dirty="0">
              <a:solidFill>
                <a:schemeClr val="tx1"/>
              </a:solidFill>
            </a:endParaRPr>
          </a:p>
        </p:txBody>
      </p:sp>
      <p:sp>
        <p:nvSpPr>
          <p:cNvPr id="21" name="مستطيل مستدير الزوايا 20"/>
          <p:cNvSpPr/>
          <p:nvPr/>
        </p:nvSpPr>
        <p:spPr>
          <a:xfrm>
            <a:off x="5414970" y="857224"/>
            <a:ext cx="928694"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الأولى</a:t>
            </a:r>
            <a:endParaRPr lang="ar-SA" sz="2400" b="1" dirty="0">
              <a:solidFill>
                <a:schemeClr val="tx1"/>
              </a:solidFill>
            </a:endParaRPr>
          </a:p>
        </p:txBody>
      </p:sp>
      <p:sp>
        <p:nvSpPr>
          <p:cNvPr id="22" name="مستطيل مستدير الزوايا 21"/>
          <p:cNvSpPr/>
          <p:nvPr/>
        </p:nvSpPr>
        <p:spPr>
          <a:xfrm>
            <a:off x="4229112" y="857224"/>
            <a:ext cx="1128714"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أسرتي</a:t>
            </a:r>
            <a:endParaRPr lang="ar-SA" sz="2400" b="1" dirty="0">
              <a:solidFill>
                <a:schemeClr val="tx1"/>
              </a:solidFill>
            </a:endParaRPr>
          </a:p>
        </p:txBody>
      </p:sp>
      <p:sp>
        <p:nvSpPr>
          <p:cNvPr id="23" name="مستطيل مستدير الزوايا 22"/>
          <p:cNvSpPr/>
          <p:nvPr/>
        </p:nvSpPr>
        <p:spPr>
          <a:xfrm>
            <a:off x="857232" y="857224"/>
            <a:ext cx="1714512"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حول المائدة</a:t>
            </a:r>
            <a:endParaRPr lang="ar-SA" sz="2400" b="1" dirty="0">
              <a:solidFill>
                <a:schemeClr val="tx1"/>
              </a:solidFill>
            </a:endParaRPr>
          </a:p>
        </p:txBody>
      </p:sp>
      <p:sp>
        <p:nvSpPr>
          <p:cNvPr id="24" name="مستطيل مستدير الزوايا 23"/>
          <p:cNvSpPr/>
          <p:nvPr/>
        </p:nvSpPr>
        <p:spPr>
          <a:xfrm>
            <a:off x="857232" y="285720"/>
            <a:ext cx="1714512" cy="428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الموضوع</a:t>
            </a:r>
            <a:endParaRPr lang="ar-SA" sz="2400" b="1" dirty="0">
              <a:solidFill>
                <a:schemeClr val="tx1"/>
              </a:solidFill>
            </a:endParaRPr>
          </a:p>
        </p:txBody>
      </p:sp>
      <p:sp>
        <p:nvSpPr>
          <p:cNvPr id="25" name="مستطيل مستدير الزوايا 24"/>
          <p:cNvSpPr/>
          <p:nvPr/>
        </p:nvSpPr>
        <p:spPr>
          <a:xfrm>
            <a:off x="2643182" y="857224"/>
            <a:ext cx="1500198"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smtClean="0">
                <a:solidFill>
                  <a:schemeClr val="tx1"/>
                </a:solidFill>
              </a:rPr>
              <a:t>حرف ( </a:t>
            </a:r>
            <a:r>
              <a:rPr lang="ar-SA" sz="2000" b="1" dirty="0" err="1" smtClean="0">
                <a:solidFill>
                  <a:schemeClr val="tx1"/>
                </a:solidFill>
              </a:rPr>
              <a:t>ل</a:t>
            </a:r>
            <a:r>
              <a:rPr lang="ar-SA" sz="2000" b="1" dirty="0" smtClean="0">
                <a:solidFill>
                  <a:schemeClr val="tx1"/>
                </a:solidFill>
              </a:rPr>
              <a:t> )</a:t>
            </a:r>
            <a:endParaRPr lang="ar-SA" sz="2000" b="1" dirty="0">
              <a:solidFill>
                <a:schemeClr val="tx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مستطيل مستدير الزوايا 35"/>
          <p:cNvSpPr/>
          <p:nvPr/>
        </p:nvSpPr>
        <p:spPr>
          <a:xfrm>
            <a:off x="2071678" y="357158"/>
            <a:ext cx="3857652" cy="571504"/>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المكون :  </a:t>
            </a:r>
          </a:p>
          <a:p>
            <a:r>
              <a:rPr lang="ar-SA" b="1" dirty="0" smtClean="0">
                <a:solidFill>
                  <a:srgbClr val="FF0000"/>
                </a:solidFill>
              </a:rPr>
              <a:t>            1ــ  </a:t>
            </a:r>
            <a:r>
              <a:rPr lang="ar-SA" b="1" dirty="0" smtClean="0">
                <a:solidFill>
                  <a:schemeClr val="tx1"/>
                </a:solidFill>
              </a:rPr>
              <a:t>ألاحظ وأتحدث  </a:t>
            </a:r>
          </a:p>
        </p:txBody>
      </p:sp>
      <p:sp>
        <p:nvSpPr>
          <p:cNvPr id="37" name="مستطيل مستدير الزوايا 36"/>
          <p:cNvSpPr/>
          <p:nvPr/>
        </p:nvSpPr>
        <p:spPr>
          <a:xfrm>
            <a:off x="500042" y="1071538"/>
            <a:ext cx="6072230" cy="1785950"/>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الأهداف :</a:t>
            </a:r>
          </a:p>
          <a:p>
            <a:r>
              <a:rPr lang="ar-SA" sz="1600" b="1" dirty="0" smtClean="0">
                <a:solidFill>
                  <a:schemeClr val="tx1"/>
                </a:solidFill>
              </a:rPr>
              <a:t>      من خلال هذا المكون يتوقع من التلميذة  تحقيق الأهداف التالية :</a:t>
            </a:r>
          </a:p>
          <a:p>
            <a:pPr>
              <a:buFont typeface="Arial" pitchFamily="34" charset="0"/>
              <a:buChar char="•"/>
            </a:pPr>
            <a:r>
              <a:rPr lang="ar-SA" sz="1600" b="1" dirty="0" smtClean="0">
                <a:solidFill>
                  <a:schemeClr val="tx1"/>
                </a:solidFill>
              </a:rPr>
              <a:t>   تتحدث عن لوحة الصور باستخدام مفردات وجمل تؤدي لجمل النص .  </a:t>
            </a:r>
          </a:p>
          <a:p>
            <a:pPr>
              <a:buFont typeface="Arial" pitchFamily="34" charset="0"/>
              <a:buChar char="•"/>
            </a:pPr>
            <a:r>
              <a:rPr lang="ar-SA" sz="1600" b="1" dirty="0" smtClean="0">
                <a:solidFill>
                  <a:schemeClr val="tx1"/>
                </a:solidFill>
              </a:rPr>
              <a:t>   التعبير شفهيا عن محتوى الصورة  .</a:t>
            </a:r>
          </a:p>
          <a:p>
            <a:pPr>
              <a:buFont typeface="Arial" pitchFamily="34" charset="0"/>
              <a:buChar char="•"/>
            </a:pPr>
            <a:r>
              <a:rPr lang="ar-SA" sz="1600" b="1" dirty="0" smtClean="0">
                <a:solidFill>
                  <a:schemeClr val="tx1"/>
                </a:solidFill>
              </a:rPr>
              <a:t>  تسمي شخصيات الدرس .</a:t>
            </a:r>
          </a:p>
          <a:p>
            <a:pPr>
              <a:buFont typeface="Arial" pitchFamily="34" charset="0"/>
              <a:buChar char="•"/>
            </a:pPr>
            <a:r>
              <a:rPr lang="ar-SA" sz="1600" b="1" dirty="0" smtClean="0">
                <a:solidFill>
                  <a:schemeClr val="tx1"/>
                </a:solidFill>
              </a:rPr>
              <a:t>  تجيب عن الأسئلة   </a:t>
            </a:r>
            <a:r>
              <a:rPr lang="ar-SA" b="1" dirty="0" smtClean="0">
                <a:solidFill>
                  <a:schemeClr val="tx1"/>
                </a:solidFill>
              </a:rPr>
              <a:t>.  </a:t>
            </a:r>
          </a:p>
        </p:txBody>
      </p:sp>
      <p:sp>
        <p:nvSpPr>
          <p:cNvPr id="39" name="مستطيل مستدير الزوايا 38"/>
          <p:cNvSpPr/>
          <p:nvPr/>
        </p:nvSpPr>
        <p:spPr>
          <a:xfrm>
            <a:off x="500042" y="2928926"/>
            <a:ext cx="6072230" cy="714380"/>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الوسائل المقترحة :</a:t>
            </a:r>
          </a:p>
          <a:p>
            <a:r>
              <a:rPr lang="ar-SA" b="1" dirty="0" smtClean="0">
                <a:solidFill>
                  <a:schemeClr val="tx1"/>
                </a:solidFill>
              </a:rPr>
              <a:t>   شفافية تحوي صورة المكون .</a:t>
            </a:r>
          </a:p>
        </p:txBody>
      </p:sp>
      <p:sp>
        <p:nvSpPr>
          <p:cNvPr id="40" name="مستطيل مستدير الزوايا 39"/>
          <p:cNvSpPr/>
          <p:nvPr/>
        </p:nvSpPr>
        <p:spPr>
          <a:xfrm>
            <a:off x="571480" y="3714744"/>
            <a:ext cx="6072230" cy="4857784"/>
          </a:xfrm>
          <a:prstGeom prst="roundRect">
            <a:avLst>
              <a:gd name="adj" fmla="val 1148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rgbClr val="FF0000"/>
              </a:solidFill>
            </a:endParaRPr>
          </a:p>
          <a:p>
            <a:endParaRPr lang="ar-SA" b="1" dirty="0" smtClean="0">
              <a:solidFill>
                <a:srgbClr val="FF0000"/>
              </a:solidFill>
            </a:endParaRPr>
          </a:p>
          <a:p>
            <a:endParaRPr lang="ar-SA" b="1" dirty="0" smtClean="0">
              <a:solidFill>
                <a:srgbClr val="FF0000"/>
              </a:solidFill>
            </a:endParaRPr>
          </a:p>
          <a:p>
            <a:r>
              <a:rPr lang="ar-SA" b="1" dirty="0" smtClean="0">
                <a:solidFill>
                  <a:srgbClr val="FF0000"/>
                </a:solidFill>
              </a:rPr>
              <a:t>مراجعة الحروف السابقة : </a:t>
            </a:r>
          </a:p>
          <a:p>
            <a:r>
              <a:rPr lang="ar-SA" b="1" dirty="0" smtClean="0">
                <a:solidFill>
                  <a:schemeClr val="tx1"/>
                </a:solidFill>
              </a:rPr>
              <a:t>س ما هي </a:t>
            </a:r>
            <a:r>
              <a:rPr lang="ar-SA" b="1" dirty="0" smtClean="0">
                <a:solidFill>
                  <a:schemeClr val="tx1"/>
                </a:solidFill>
              </a:rPr>
              <a:t>وحدتنا </a:t>
            </a:r>
            <a:r>
              <a:rPr lang="ar-SA" b="1" dirty="0" smtClean="0">
                <a:solidFill>
                  <a:schemeClr val="tx1"/>
                </a:solidFill>
              </a:rPr>
              <a:t>؟</a:t>
            </a:r>
          </a:p>
          <a:p>
            <a:r>
              <a:rPr lang="ar-SA" b="1" dirty="0" smtClean="0">
                <a:solidFill>
                  <a:schemeClr val="tx1"/>
                </a:solidFill>
              </a:rPr>
              <a:t>س من تكتب حرف ( </a:t>
            </a:r>
            <a:r>
              <a:rPr lang="ar-SA" b="1" dirty="0" err="1" smtClean="0">
                <a:solidFill>
                  <a:schemeClr val="tx1"/>
                </a:solidFill>
              </a:rPr>
              <a:t>مُ</a:t>
            </a:r>
            <a:r>
              <a:rPr lang="ar-SA" b="1" dirty="0" smtClean="0">
                <a:solidFill>
                  <a:schemeClr val="tx1"/>
                </a:solidFill>
              </a:rPr>
              <a:t> ، </a:t>
            </a:r>
            <a:r>
              <a:rPr lang="ar-SA" b="1" dirty="0" err="1" smtClean="0">
                <a:solidFill>
                  <a:schemeClr val="tx1"/>
                </a:solidFill>
              </a:rPr>
              <a:t>بي</a:t>
            </a:r>
            <a:r>
              <a:rPr lang="ar-SA" b="1" dirty="0" smtClean="0">
                <a:solidFill>
                  <a:schemeClr val="tx1"/>
                </a:solidFill>
              </a:rPr>
              <a:t> ، ما ، </a:t>
            </a:r>
            <a:r>
              <a:rPr lang="ar-SA" b="1" dirty="0" err="1" smtClean="0">
                <a:solidFill>
                  <a:schemeClr val="tx1"/>
                </a:solidFill>
              </a:rPr>
              <a:t>بِ</a:t>
            </a:r>
            <a:r>
              <a:rPr lang="ar-SA" b="1" dirty="0" smtClean="0">
                <a:solidFill>
                  <a:schemeClr val="tx1"/>
                </a:solidFill>
              </a:rPr>
              <a:t> ........)</a:t>
            </a:r>
            <a:endParaRPr lang="ar-SA" b="1" dirty="0" smtClean="0">
              <a:solidFill>
                <a:srgbClr val="FF0000"/>
              </a:solidFill>
            </a:endParaRPr>
          </a:p>
          <a:p>
            <a:r>
              <a:rPr lang="ar-SA" b="1" dirty="0" smtClean="0">
                <a:solidFill>
                  <a:srgbClr val="FF0000"/>
                </a:solidFill>
              </a:rPr>
              <a:t>إجراءات التنفيذ : </a:t>
            </a:r>
          </a:p>
          <a:p>
            <a:r>
              <a:rPr lang="ar-SA" b="1" dirty="0" smtClean="0">
                <a:solidFill>
                  <a:schemeClr val="tx1"/>
                </a:solidFill>
              </a:rPr>
              <a:t> </a:t>
            </a:r>
            <a:r>
              <a:rPr lang="ar-SA" b="1" dirty="0" smtClean="0">
                <a:solidFill>
                  <a:srgbClr val="0070C0"/>
                </a:solidFill>
              </a:rPr>
              <a:t>التهيئة :</a:t>
            </a:r>
          </a:p>
          <a:p>
            <a:pPr>
              <a:buFont typeface="Arial" charset="0"/>
              <a:buChar char="•"/>
            </a:pPr>
            <a:r>
              <a:rPr lang="ar-SA" b="1" dirty="0" smtClean="0">
                <a:solidFill>
                  <a:schemeClr val="tx1"/>
                </a:solidFill>
              </a:rPr>
              <a:t> طرح أسئلة من مثل : </a:t>
            </a:r>
          </a:p>
          <a:p>
            <a:r>
              <a:rPr lang="ar-SA" b="1" dirty="0" smtClean="0">
                <a:solidFill>
                  <a:schemeClr val="tx1"/>
                </a:solidFill>
              </a:rPr>
              <a:t>س1 ما هي الوحدة التي ندرسها ؟</a:t>
            </a:r>
          </a:p>
          <a:p>
            <a:r>
              <a:rPr lang="ar-SA" b="1" dirty="0" smtClean="0">
                <a:solidFill>
                  <a:schemeClr val="tx1"/>
                </a:solidFill>
              </a:rPr>
              <a:t>س2  ماذا تتناولين في وجبة الإفطار ؟</a:t>
            </a:r>
          </a:p>
          <a:p>
            <a:endParaRPr lang="ar-SA" b="1" dirty="0" smtClean="0">
              <a:solidFill>
                <a:srgbClr val="0070C0"/>
              </a:solidFill>
            </a:endParaRPr>
          </a:p>
          <a:p>
            <a:r>
              <a:rPr lang="ar-SA" b="1" dirty="0" smtClean="0">
                <a:solidFill>
                  <a:srgbClr val="0070C0"/>
                </a:solidFill>
              </a:rPr>
              <a:t>المناقشة :</a:t>
            </a:r>
          </a:p>
          <a:p>
            <a:r>
              <a:rPr lang="ar-SA" b="1" dirty="0" smtClean="0">
                <a:solidFill>
                  <a:schemeClr val="accent3">
                    <a:lumMod val="75000"/>
                  </a:schemeClr>
                </a:solidFill>
              </a:rPr>
              <a:t>1- عرض شفافية تحوي صور الدرس ( مهند يغسل يديه )</a:t>
            </a:r>
          </a:p>
          <a:p>
            <a:r>
              <a:rPr lang="ar-SA" b="1" dirty="0" smtClean="0">
                <a:solidFill>
                  <a:schemeClr val="tx1"/>
                </a:solidFill>
              </a:rPr>
              <a:t>*  طرح الأسئلة التالية : </a:t>
            </a:r>
            <a:endParaRPr lang="ar-SA" b="1" dirty="0" smtClean="0">
              <a:solidFill>
                <a:schemeClr val="accent3">
                  <a:lumMod val="75000"/>
                </a:schemeClr>
              </a:solidFill>
            </a:endParaRPr>
          </a:p>
          <a:p>
            <a:r>
              <a:rPr lang="ar-SA" b="1" dirty="0" smtClean="0">
                <a:solidFill>
                  <a:schemeClr val="tx1"/>
                </a:solidFill>
              </a:rPr>
              <a:t>س1 من هذا ؟</a:t>
            </a:r>
          </a:p>
          <a:p>
            <a:r>
              <a:rPr lang="ar-SA" b="1" dirty="0" smtClean="0">
                <a:solidFill>
                  <a:schemeClr val="tx1"/>
                </a:solidFill>
              </a:rPr>
              <a:t>س2 ماذا يفعل مهند ؟ لماذا ؟</a:t>
            </a: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 </a:t>
            </a:r>
          </a:p>
          <a:p>
            <a:pPr>
              <a:buFont typeface="Arial" charset="0"/>
              <a:buChar char="•"/>
            </a:pPr>
            <a:endParaRPr lang="ar-SA" b="1" dirty="0" smtClean="0">
              <a:solidFill>
                <a:schemeClr val="tx1"/>
              </a:solidFill>
            </a:endParaRPr>
          </a:p>
          <a:p>
            <a:r>
              <a:rPr lang="ar-SA" b="1" dirty="0" smtClean="0">
                <a:solidFill>
                  <a:schemeClr val="tx1"/>
                </a:solidFill>
              </a:rPr>
              <a:t>       </a:t>
            </a:r>
          </a:p>
        </p:txBody>
      </p:sp>
      <p:sp>
        <p:nvSpPr>
          <p:cNvPr id="19" name="مستطيل 18"/>
          <p:cNvSpPr/>
          <p:nvPr/>
        </p:nvSpPr>
        <p:spPr>
          <a:xfrm>
            <a:off x="5929330" y="214282"/>
            <a:ext cx="58060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مستطيل مستدير الزوايا 7"/>
          <p:cNvSpPr/>
          <p:nvPr/>
        </p:nvSpPr>
        <p:spPr>
          <a:xfrm>
            <a:off x="285728" y="8215338"/>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درس3</a:t>
            </a:r>
          </a:p>
          <a:p>
            <a:pPr algn="ctr"/>
            <a:r>
              <a:rPr lang="ar-SA" sz="1400" b="1" dirty="0" smtClean="0">
                <a:solidFill>
                  <a:schemeClr val="tx1"/>
                </a:solidFill>
              </a:rPr>
              <a:t>مكون </a:t>
            </a:r>
            <a:r>
              <a:rPr lang="ar-SA" b="1" dirty="0" smtClean="0">
                <a:solidFill>
                  <a:schemeClr val="tx1"/>
                </a:solidFill>
              </a:rPr>
              <a:t>1 /1</a:t>
            </a:r>
            <a:endParaRPr lang="ar-SA" b="1" dirty="0">
              <a:solidFill>
                <a:schemeClr val="tx1"/>
              </a:solidFill>
            </a:endParaRPr>
          </a:p>
        </p:txBody>
      </p:sp>
      <p:pic>
        <p:nvPicPr>
          <p:cNvPr id="27650" name="Picture 2"/>
          <p:cNvPicPr>
            <a:picLocks noChangeAspect="1" noChangeArrowheads="1"/>
          </p:cNvPicPr>
          <p:nvPr/>
        </p:nvPicPr>
        <p:blipFill>
          <a:blip r:embed="rId2"/>
          <a:srcRect/>
          <a:stretch>
            <a:fillRect/>
          </a:stretch>
        </p:blipFill>
        <p:spPr bwMode="auto">
          <a:xfrm>
            <a:off x="2346362" y="6929454"/>
            <a:ext cx="1368390" cy="1428760"/>
          </a:xfrm>
          <a:prstGeom prst="rect">
            <a:avLst/>
          </a:prstGeom>
          <a:noFill/>
          <a:ln w="9525">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مستطيل مستدير الزوايا 39"/>
          <p:cNvSpPr/>
          <p:nvPr/>
        </p:nvSpPr>
        <p:spPr>
          <a:xfrm>
            <a:off x="428604" y="428596"/>
            <a:ext cx="6143668" cy="8072494"/>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chemeClr val="accent3">
                    <a:lumMod val="75000"/>
                  </a:schemeClr>
                </a:solidFill>
              </a:rPr>
              <a:t> 2- عرض الشفافية تحوي صور الدرس  ( جلست الأسرة حول المائدة )</a:t>
            </a:r>
          </a:p>
          <a:p>
            <a:r>
              <a:rPr lang="ar-SA" b="1" dirty="0" smtClean="0">
                <a:solidFill>
                  <a:schemeClr val="tx1"/>
                </a:solidFill>
              </a:rPr>
              <a:t>*  طرح الأسئلة التالية : </a:t>
            </a:r>
          </a:p>
          <a:p>
            <a:r>
              <a:rPr lang="ar-SA" b="1" dirty="0" smtClean="0">
                <a:solidFill>
                  <a:schemeClr val="tx1"/>
                </a:solidFill>
              </a:rPr>
              <a:t>س1  ماذا تلاحظين في الصورة ؟</a:t>
            </a:r>
          </a:p>
          <a:p>
            <a:r>
              <a:rPr lang="ar-SA" b="1" dirty="0" smtClean="0">
                <a:solidFill>
                  <a:schemeClr val="tx1"/>
                </a:solidFill>
              </a:rPr>
              <a:t>س2  أين يجلسون  ؟</a:t>
            </a:r>
          </a:p>
          <a:p>
            <a:r>
              <a:rPr lang="ar-SA" b="1" dirty="0" smtClean="0">
                <a:solidFill>
                  <a:schemeClr val="tx1"/>
                </a:solidFill>
              </a:rPr>
              <a:t>س3  أين مهند ؟</a:t>
            </a:r>
          </a:p>
          <a:p>
            <a:r>
              <a:rPr lang="ar-SA" b="1" dirty="0" smtClean="0">
                <a:solidFill>
                  <a:schemeClr val="tx1"/>
                </a:solidFill>
              </a:rPr>
              <a:t>س4  تتوقعين عن ماذا يسأل الأب  ؟</a:t>
            </a:r>
          </a:p>
          <a:p>
            <a:r>
              <a:rPr lang="ar-SA" b="1" dirty="0" smtClean="0">
                <a:solidFill>
                  <a:schemeClr val="tx1"/>
                </a:solidFill>
              </a:rPr>
              <a:t>س5  بماذا أجابت أحلام؟</a:t>
            </a:r>
          </a:p>
          <a:p>
            <a:endParaRPr lang="ar-SA" b="1" dirty="0" smtClean="0">
              <a:solidFill>
                <a:schemeClr val="accent3">
                  <a:lumMod val="75000"/>
                </a:schemeClr>
              </a:solidFill>
            </a:endParaRPr>
          </a:p>
          <a:p>
            <a:endParaRPr lang="ar-SA" b="1" dirty="0" smtClean="0">
              <a:solidFill>
                <a:schemeClr val="tx1"/>
              </a:solidFill>
            </a:endParaRPr>
          </a:p>
          <a:p>
            <a:r>
              <a:rPr lang="ar-SA" b="1" dirty="0" smtClean="0">
                <a:solidFill>
                  <a:schemeClr val="tx1"/>
                </a:solidFill>
              </a:rPr>
              <a:t>       </a:t>
            </a: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p:txBody>
      </p:sp>
      <p:sp>
        <p:nvSpPr>
          <p:cNvPr id="6" name="مستطيل مستدير الزوايا 5"/>
          <p:cNvSpPr/>
          <p:nvPr/>
        </p:nvSpPr>
        <p:spPr>
          <a:xfrm>
            <a:off x="285728" y="8215338"/>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 3</a:t>
            </a:r>
          </a:p>
          <a:p>
            <a:pPr algn="ctr"/>
            <a:r>
              <a:rPr lang="ar-SA" sz="1400" b="1" dirty="0" smtClean="0">
                <a:solidFill>
                  <a:schemeClr val="tx1"/>
                </a:solidFill>
              </a:rPr>
              <a:t>مكون </a:t>
            </a:r>
            <a:r>
              <a:rPr lang="ar-SA" b="1" dirty="0" smtClean="0">
                <a:solidFill>
                  <a:schemeClr val="tx1"/>
                </a:solidFill>
              </a:rPr>
              <a:t>1 /2</a:t>
            </a:r>
            <a:endParaRPr lang="ar-SA" b="1" dirty="0">
              <a:solidFill>
                <a:schemeClr val="tx1"/>
              </a:solidFill>
            </a:endParaRPr>
          </a:p>
        </p:txBody>
      </p:sp>
      <p:pic>
        <p:nvPicPr>
          <p:cNvPr id="4" name="Picture 3"/>
          <p:cNvPicPr>
            <a:picLocks noChangeAspect="1" noChangeArrowheads="1"/>
          </p:cNvPicPr>
          <p:nvPr/>
        </p:nvPicPr>
        <p:blipFill>
          <a:blip r:embed="rId2"/>
          <a:srcRect/>
          <a:stretch>
            <a:fillRect/>
          </a:stretch>
        </p:blipFill>
        <p:spPr bwMode="auto">
          <a:xfrm>
            <a:off x="500042" y="3071802"/>
            <a:ext cx="3072128" cy="1785950"/>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مستطيل مستدير الزوايا 35"/>
          <p:cNvSpPr/>
          <p:nvPr/>
        </p:nvSpPr>
        <p:spPr>
          <a:xfrm>
            <a:off x="1071546" y="357158"/>
            <a:ext cx="4500594" cy="571504"/>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المكون :  </a:t>
            </a:r>
          </a:p>
          <a:p>
            <a:r>
              <a:rPr lang="ar-SA" b="1" dirty="0" smtClean="0">
                <a:solidFill>
                  <a:srgbClr val="FF0000"/>
                </a:solidFill>
              </a:rPr>
              <a:t>    2ــ  </a:t>
            </a:r>
            <a:r>
              <a:rPr lang="ar-SA" b="1" dirty="0" smtClean="0">
                <a:solidFill>
                  <a:schemeClr val="tx1"/>
                </a:solidFill>
              </a:rPr>
              <a:t>ألاحظ وأقرأ الكلمات     </a:t>
            </a:r>
            <a:r>
              <a:rPr lang="ar-SA" b="1" dirty="0" smtClean="0">
                <a:solidFill>
                  <a:srgbClr val="FF0000"/>
                </a:solidFill>
              </a:rPr>
              <a:t> 3ــ</a:t>
            </a:r>
            <a:r>
              <a:rPr lang="ar-SA" b="1" dirty="0" smtClean="0">
                <a:solidFill>
                  <a:schemeClr val="tx1"/>
                </a:solidFill>
              </a:rPr>
              <a:t> ألاحظ وأقرأ الجمل   </a:t>
            </a:r>
          </a:p>
        </p:txBody>
      </p:sp>
      <p:sp>
        <p:nvSpPr>
          <p:cNvPr id="37" name="مستطيل مستدير الزوايا 36"/>
          <p:cNvSpPr/>
          <p:nvPr/>
        </p:nvSpPr>
        <p:spPr>
          <a:xfrm>
            <a:off x="500042" y="1071538"/>
            <a:ext cx="6072230" cy="1785950"/>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الأهداف :</a:t>
            </a:r>
          </a:p>
          <a:p>
            <a:r>
              <a:rPr lang="ar-SA" sz="1600" b="1" dirty="0" smtClean="0">
                <a:solidFill>
                  <a:schemeClr val="tx1"/>
                </a:solidFill>
              </a:rPr>
              <a:t>      من خلال هذا المكون يتوقع من التلميذة  تحقيق الأهداف التالية :</a:t>
            </a:r>
          </a:p>
          <a:p>
            <a:pPr>
              <a:buFont typeface="Arial" pitchFamily="34" charset="0"/>
              <a:buChar char="•"/>
            </a:pPr>
            <a:r>
              <a:rPr lang="ar-SA" sz="1600" b="1" dirty="0" smtClean="0">
                <a:solidFill>
                  <a:schemeClr val="tx1"/>
                </a:solidFill>
              </a:rPr>
              <a:t>   تقرأ كلمات الدرس المحتوية على الحرف ( </a:t>
            </a:r>
            <a:r>
              <a:rPr lang="ar-SA" sz="1600" b="1" dirty="0" err="1" smtClean="0">
                <a:solidFill>
                  <a:schemeClr val="tx1"/>
                </a:solidFill>
              </a:rPr>
              <a:t>ل</a:t>
            </a:r>
            <a:r>
              <a:rPr lang="ar-SA" sz="1600" b="1" dirty="0" smtClean="0">
                <a:solidFill>
                  <a:schemeClr val="tx1"/>
                </a:solidFill>
              </a:rPr>
              <a:t> ) قراءة بصرية من خلال الصور المعروضة   .</a:t>
            </a:r>
          </a:p>
          <a:p>
            <a:pPr>
              <a:buFont typeface="Arial" pitchFamily="34" charset="0"/>
              <a:buChar char="•"/>
            </a:pPr>
            <a:r>
              <a:rPr lang="ar-SA" sz="1600" b="1" dirty="0" smtClean="0">
                <a:solidFill>
                  <a:schemeClr val="tx1"/>
                </a:solidFill>
              </a:rPr>
              <a:t>  تقرأ جمل الدرس مقترنة بالصور قراءة بصرية مرتبة حسب ترتيب النص .</a:t>
            </a:r>
          </a:p>
          <a:p>
            <a:pPr>
              <a:buFont typeface="Arial" pitchFamily="34" charset="0"/>
              <a:buChar char="•"/>
            </a:pPr>
            <a:r>
              <a:rPr lang="ar-SA" sz="1600" b="1" dirty="0" smtClean="0">
                <a:solidFill>
                  <a:schemeClr val="tx1"/>
                </a:solidFill>
              </a:rPr>
              <a:t> تقرأ جمل الدرس مقترنة بالصور قراءة بصرية من غير ترتيب .</a:t>
            </a:r>
          </a:p>
        </p:txBody>
      </p:sp>
      <p:sp>
        <p:nvSpPr>
          <p:cNvPr id="39" name="مستطيل مستدير الزوايا 38"/>
          <p:cNvSpPr/>
          <p:nvPr/>
        </p:nvSpPr>
        <p:spPr>
          <a:xfrm>
            <a:off x="500042" y="2928926"/>
            <a:ext cx="6072230" cy="714380"/>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الوسائل المقترحة :</a:t>
            </a:r>
          </a:p>
          <a:p>
            <a:r>
              <a:rPr lang="ar-SA" b="1" dirty="0" smtClean="0">
                <a:solidFill>
                  <a:schemeClr val="tx1"/>
                </a:solidFill>
              </a:rPr>
              <a:t>   بطاقات للصور التي في الكتاب ، شفافية تحوي صورة المكون 2 ، 3.</a:t>
            </a:r>
          </a:p>
        </p:txBody>
      </p:sp>
      <p:sp>
        <p:nvSpPr>
          <p:cNvPr id="40" name="مستطيل مستدير الزوايا 39"/>
          <p:cNvSpPr/>
          <p:nvPr/>
        </p:nvSpPr>
        <p:spPr>
          <a:xfrm>
            <a:off x="500042" y="3714744"/>
            <a:ext cx="6072230" cy="4857784"/>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chemeClr val="tx1"/>
              </a:solidFill>
            </a:endParaRPr>
          </a:p>
          <a:p>
            <a:endParaRPr lang="ar-SA" b="1" dirty="0" smtClean="0">
              <a:solidFill>
                <a:srgbClr val="FF0000"/>
              </a:solidFill>
            </a:endParaRPr>
          </a:p>
          <a:p>
            <a:endParaRPr lang="ar-SA" b="1" dirty="0" smtClean="0">
              <a:solidFill>
                <a:srgbClr val="FF0000"/>
              </a:solidFill>
            </a:endParaRPr>
          </a:p>
          <a:p>
            <a:endParaRPr lang="ar-SA" b="1" dirty="0" smtClean="0">
              <a:solidFill>
                <a:srgbClr val="FF0000"/>
              </a:solidFill>
            </a:endParaRPr>
          </a:p>
          <a:p>
            <a:endParaRPr lang="ar-SA" b="1" dirty="0" smtClean="0">
              <a:solidFill>
                <a:srgbClr val="FF0000"/>
              </a:solidFill>
            </a:endParaRPr>
          </a:p>
          <a:p>
            <a:r>
              <a:rPr lang="ar-SA" b="1" dirty="0" smtClean="0">
                <a:solidFill>
                  <a:srgbClr val="FF0000"/>
                </a:solidFill>
              </a:rPr>
              <a:t>   إجراءات التنفيذ :</a:t>
            </a:r>
            <a:endParaRPr lang="ar-SA" b="1" dirty="0" smtClean="0">
              <a:solidFill>
                <a:schemeClr val="accent3">
                  <a:lumMod val="75000"/>
                </a:schemeClr>
              </a:solidFill>
            </a:endParaRPr>
          </a:p>
          <a:p>
            <a:r>
              <a:rPr lang="ar-SA" b="1" dirty="0" smtClean="0">
                <a:solidFill>
                  <a:schemeClr val="accent3">
                    <a:lumMod val="75000"/>
                  </a:schemeClr>
                </a:solidFill>
              </a:rPr>
              <a:t>إجراءات تنفيذ المكون الثاني : ( ألاحظ وأقرأ الكلمات )</a:t>
            </a:r>
            <a:endParaRPr lang="ar-SA" b="1" dirty="0" smtClean="0">
              <a:solidFill>
                <a:srgbClr val="0070C0"/>
              </a:solidFill>
            </a:endParaRPr>
          </a:p>
          <a:p>
            <a:pPr>
              <a:buFont typeface="Arial" charset="0"/>
              <a:buChar char="•"/>
            </a:pPr>
            <a:r>
              <a:rPr lang="ar-SA" b="1" dirty="0" smtClean="0">
                <a:solidFill>
                  <a:schemeClr val="tx1"/>
                </a:solidFill>
              </a:rPr>
              <a:t> عرض صور ( يغسل ، أحلام ) </a:t>
            </a:r>
          </a:p>
          <a:p>
            <a:pPr>
              <a:buFont typeface="Arial" charset="0"/>
              <a:buChar char="•"/>
            </a:pPr>
            <a:r>
              <a:rPr lang="ar-SA" b="1" dirty="0" smtClean="0">
                <a:solidFill>
                  <a:schemeClr val="tx1"/>
                </a:solidFill>
              </a:rPr>
              <a:t> طرح أسئلة من مثل :</a:t>
            </a:r>
          </a:p>
          <a:p>
            <a:r>
              <a:rPr lang="ar-SA" b="1" dirty="0" smtClean="0">
                <a:solidFill>
                  <a:schemeClr val="tx1"/>
                </a:solidFill>
              </a:rPr>
              <a:t>س ماذا ترين في الصورة الأولى  ؟</a:t>
            </a:r>
          </a:p>
          <a:p>
            <a:r>
              <a:rPr lang="ar-SA" b="1" dirty="0" smtClean="0">
                <a:solidFill>
                  <a:schemeClr val="tx1"/>
                </a:solidFill>
              </a:rPr>
              <a:t>تعرض الصورة ويشار للكلمة التي تحت الصورة حتى تألف التلميذة الشكل العام للكلمة .</a:t>
            </a: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س ماذا ترين في الصورة الثانية ؟</a:t>
            </a:r>
          </a:p>
          <a:p>
            <a:r>
              <a:rPr lang="ar-SA" b="1" dirty="0" smtClean="0">
                <a:solidFill>
                  <a:schemeClr val="tx1"/>
                </a:solidFill>
              </a:rPr>
              <a:t>تعرض الصورة ويشار للكلمة التي تحت الصورة حتى تألف التلميذة الشكل العام للكلمة .</a:t>
            </a:r>
          </a:p>
          <a:p>
            <a:endParaRPr lang="ar-SA" b="1" dirty="0" smtClean="0">
              <a:solidFill>
                <a:schemeClr val="tx1"/>
              </a:solidFill>
            </a:endParaRPr>
          </a:p>
          <a:p>
            <a:r>
              <a:rPr lang="ar-SA" b="1" dirty="0" smtClean="0">
                <a:solidFill>
                  <a:schemeClr val="tx1"/>
                </a:solidFill>
              </a:rPr>
              <a:t>* تمكين الجميع من قراءة الكلمات قراءة بصرية مع تقديم المساعدة لمن</a:t>
            </a:r>
          </a:p>
          <a:p>
            <a:r>
              <a:rPr lang="ar-SA" b="1" dirty="0" smtClean="0">
                <a:solidFill>
                  <a:schemeClr val="tx1"/>
                </a:solidFill>
              </a:rPr>
              <a:t>    تحتاج  لها ، والتأكيد على حرف اللام .  </a:t>
            </a: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 </a:t>
            </a:r>
          </a:p>
          <a:p>
            <a:pPr>
              <a:buFont typeface="Arial" charset="0"/>
              <a:buChar char="•"/>
            </a:pPr>
            <a:endParaRPr lang="ar-SA" b="1" dirty="0" smtClean="0">
              <a:solidFill>
                <a:schemeClr val="tx1"/>
              </a:solidFill>
            </a:endParaRPr>
          </a:p>
          <a:p>
            <a:r>
              <a:rPr lang="ar-SA" b="1" dirty="0" smtClean="0">
                <a:solidFill>
                  <a:schemeClr val="tx1"/>
                </a:solidFill>
              </a:rPr>
              <a:t>       </a:t>
            </a:r>
          </a:p>
        </p:txBody>
      </p:sp>
      <p:sp>
        <p:nvSpPr>
          <p:cNvPr id="19" name="مستطيل 18"/>
          <p:cNvSpPr/>
          <p:nvPr/>
        </p:nvSpPr>
        <p:spPr>
          <a:xfrm>
            <a:off x="5500702" y="214282"/>
            <a:ext cx="77938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3</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مستطيل 7"/>
          <p:cNvSpPr/>
          <p:nvPr/>
        </p:nvSpPr>
        <p:spPr>
          <a:xfrm>
            <a:off x="6078643" y="214282"/>
            <a:ext cx="77938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2</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مستطيل 8"/>
          <p:cNvSpPr/>
          <p:nvPr/>
        </p:nvSpPr>
        <p:spPr>
          <a:xfrm>
            <a:off x="5786454" y="214282"/>
            <a:ext cx="79380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2" name="مستطيل مستدير الزوايا 11"/>
          <p:cNvSpPr/>
          <p:nvPr/>
        </p:nvSpPr>
        <p:spPr>
          <a:xfrm>
            <a:off x="285728" y="8286776"/>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 3</a:t>
            </a:r>
          </a:p>
          <a:p>
            <a:pPr algn="ctr"/>
            <a:r>
              <a:rPr lang="ar-SA" sz="1400" b="1" dirty="0" smtClean="0">
                <a:solidFill>
                  <a:schemeClr val="tx1"/>
                </a:solidFill>
              </a:rPr>
              <a:t>مكون </a:t>
            </a:r>
            <a:r>
              <a:rPr lang="ar-SA" b="1" dirty="0" smtClean="0">
                <a:solidFill>
                  <a:schemeClr val="tx1"/>
                </a:solidFill>
              </a:rPr>
              <a:t>2, 3 /1</a:t>
            </a:r>
            <a:endParaRPr lang="ar-SA" b="1" dirty="0">
              <a:solidFill>
                <a:schemeClr val="tx1"/>
              </a:solidFill>
            </a:endParaRPr>
          </a:p>
        </p:txBody>
      </p:sp>
      <p:pic>
        <p:nvPicPr>
          <p:cNvPr id="1026" name="Picture 2"/>
          <p:cNvPicPr>
            <a:picLocks noChangeAspect="1" noChangeArrowheads="1"/>
          </p:cNvPicPr>
          <p:nvPr/>
        </p:nvPicPr>
        <p:blipFill>
          <a:blip r:embed="rId2"/>
          <a:srcRect/>
          <a:stretch>
            <a:fillRect/>
          </a:stretch>
        </p:blipFill>
        <p:spPr bwMode="auto">
          <a:xfrm>
            <a:off x="1500174" y="5715008"/>
            <a:ext cx="861319" cy="1166812"/>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1000108" y="4071934"/>
            <a:ext cx="789834" cy="1114423"/>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مستطيل مستدير الزوايا 39"/>
          <p:cNvSpPr/>
          <p:nvPr/>
        </p:nvSpPr>
        <p:spPr>
          <a:xfrm>
            <a:off x="500042" y="214282"/>
            <a:ext cx="6072230" cy="8501122"/>
          </a:xfrm>
          <a:prstGeom prst="roundRect">
            <a:avLst>
              <a:gd name="adj" fmla="val 6382"/>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r>
              <a:rPr lang="ar-SA" b="1" dirty="0" smtClean="0">
                <a:solidFill>
                  <a:schemeClr val="accent3">
                    <a:lumMod val="75000"/>
                  </a:schemeClr>
                </a:solidFill>
              </a:rPr>
              <a:t>إجراءات تنفيذ المكون الثالث: ( ألاحظ وأقرأ الجمل )</a:t>
            </a:r>
            <a:endParaRPr lang="ar-SA" b="1" dirty="0" smtClean="0">
              <a:solidFill>
                <a:srgbClr val="0070C0"/>
              </a:solidFill>
            </a:endParaRPr>
          </a:p>
          <a:p>
            <a:pPr>
              <a:buFont typeface="Arial" charset="0"/>
              <a:buChar char="•"/>
            </a:pPr>
            <a:r>
              <a:rPr lang="ar-SA" b="1" dirty="0" smtClean="0">
                <a:solidFill>
                  <a:schemeClr val="tx1"/>
                </a:solidFill>
              </a:rPr>
              <a:t> عرض شفافية الكون مع إخفاء الجمل : </a:t>
            </a:r>
          </a:p>
          <a:p>
            <a:pPr>
              <a:buFont typeface="Arial" charset="0"/>
              <a:buChar char="•"/>
            </a:pPr>
            <a:r>
              <a:rPr lang="ar-SA" b="1" dirty="0" smtClean="0">
                <a:solidFill>
                  <a:schemeClr val="tx1"/>
                </a:solidFill>
              </a:rPr>
              <a:t> طرح أسئلة من مثل :</a:t>
            </a:r>
          </a:p>
          <a:p>
            <a:endParaRPr lang="ar-SA" b="1" dirty="0" smtClean="0">
              <a:solidFill>
                <a:schemeClr val="tx1"/>
              </a:solidFill>
            </a:endParaRPr>
          </a:p>
          <a:p>
            <a:r>
              <a:rPr lang="ar-SA" b="1" dirty="0" smtClean="0">
                <a:solidFill>
                  <a:schemeClr val="tx1"/>
                </a:solidFill>
              </a:rPr>
              <a:t>س  من تشاهدين في الصورة  ؟</a:t>
            </a:r>
          </a:p>
          <a:p>
            <a:r>
              <a:rPr lang="ar-SA" b="1" dirty="0" smtClean="0">
                <a:solidFill>
                  <a:schemeClr val="tx1"/>
                </a:solidFill>
              </a:rPr>
              <a:t>س أين جلست الأسرة ؟</a:t>
            </a:r>
          </a:p>
          <a:p>
            <a:r>
              <a:rPr lang="ar-SA" b="1" dirty="0" smtClean="0">
                <a:solidFill>
                  <a:schemeClr val="tx1"/>
                </a:solidFill>
              </a:rPr>
              <a:t>س  ماذا يقول الوالد ؟</a:t>
            </a:r>
          </a:p>
          <a:p>
            <a:r>
              <a:rPr lang="ar-SA" b="1" dirty="0" smtClean="0">
                <a:solidFill>
                  <a:schemeClr val="tx1"/>
                </a:solidFill>
              </a:rPr>
              <a:t>ثم عرض الجملة  .</a:t>
            </a: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س من رد عليه ؟</a:t>
            </a:r>
          </a:p>
          <a:p>
            <a:r>
              <a:rPr lang="ar-SA" b="1" dirty="0" smtClean="0">
                <a:solidFill>
                  <a:schemeClr val="tx1"/>
                </a:solidFill>
              </a:rPr>
              <a:t>س بماذا أجابت أحلام ؟</a:t>
            </a:r>
          </a:p>
          <a:p>
            <a:r>
              <a:rPr lang="ar-SA" b="1" dirty="0" smtClean="0">
                <a:solidFill>
                  <a:schemeClr val="tx1"/>
                </a:solidFill>
              </a:rPr>
              <a:t>ثم عرض الجملة  .</a:t>
            </a: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س بماذا علق الوالد على تصرف مشعل ؟</a:t>
            </a:r>
          </a:p>
          <a:p>
            <a:r>
              <a:rPr lang="ar-SA" b="1" dirty="0" smtClean="0">
                <a:solidFill>
                  <a:schemeClr val="tx1"/>
                </a:solidFill>
              </a:rPr>
              <a:t>ثم عرض الجملة  .</a:t>
            </a: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عرض الصورة والجملة الدالة عليها مرتبة حسب النص .</a:t>
            </a:r>
          </a:p>
          <a:p>
            <a:r>
              <a:rPr lang="ar-SA" b="1" dirty="0" smtClean="0">
                <a:solidFill>
                  <a:schemeClr val="tx1"/>
                </a:solidFill>
              </a:rPr>
              <a:t>عرض الصورة والجملة الدالة عليها من غير ترتيب .</a:t>
            </a:r>
          </a:p>
          <a:p>
            <a:r>
              <a:rPr lang="ar-SA" b="1" dirty="0" smtClean="0">
                <a:solidFill>
                  <a:schemeClr val="tx1"/>
                </a:solidFill>
              </a:rPr>
              <a:t> توزيع البطاقات على التلميذات , ثم أطلب منهن تكوين الجمل في اللوحة الجيبية بالمطابقة مع الصورة .</a:t>
            </a:r>
          </a:p>
          <a:p>
            <a:pPr>
              <a:buFont typeface="Arial" pitchFamily="34" charset="0"/>
              <a:buChar char="•"/>
            </a:pPr>
            <a:r>
              <a:rPr lang="ar-SA" b="1" dirty="0" smtClean="0">
                <a:solidFill>
                  <a:schemeClr val="tx1"/>
                </a:solidFill>
              </a:rPr>
              <a:t> قراءة جمل الدرس قراءة مكثفة من قبل المعلمة من خلال الشفافية والبطاقات   </a:t>
            </a:r>
          </a:p>
          <a:p>
            <a:pPr>
              <a:buFont typeface="Arial" pitchFamily="34" charset="0"/>
              <a:buChar char="•"/>
            </a:pPr>
            <a:r>
              <a:rPr lang="ar-SA" b="1" dirty="0" smtClean="0">
                <a:solidFill>
                  <a:schemeClr val="tx1"/>
                </a:solidFill>
              </a:rPr>
              <a:t>فتح كتاب لغتي وقراءة الجمل من قبل التلميذات .</a:t>
            </a: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  </a:t>
            </a: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 </a:t>
            </a:r>
          </a:p>
          <a:p>
            <a:pPr>
              <a:buFont typeface="Arial" charset="0"/>
              <a:buChar char="•"/>
            </a:pPr>
            <a:endParaRPr lang="ar-SA" b="1" dirty="0" smtClean="0">
              <a:solidFill>
                <a:schemeClr val="tx1"/>
              </a:solidFill>
            </a:endParaRPr>
          </a:p>
          <a:p>
            <a:r>
              <a:rPr lang="ar-SA" b="1" dirty="0" smtClean="0">
                <a:solidFill>
                  <a:schemeClr val="tx1"/>
                </a:solidFill>
              </a:rPr>
              <a:t>       </a:t>
            </a:r>
          </a:p>
        </p:txBody>
      </p:sp>
      <p:sp>
        <p:nvSpPr>
          <p:cNvPr id="7" name="مستطيل مستدير الزوايا 6"/>
          <p:cNvSpPr/>
          <p:nvPr/>
        </p:nvSpPr>
        <p:spPr>
          <a:xfrm>
            <a:off x="285728" y="8286776"/>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 3</a:t>
            </a:r>
          </a:p>
          <a:p>
            <a:pPr algn="ctr"/>
            <a:r>
              <a:rPr lang="ar-SA" sz="1400" b="1" dirty="0" smtClean="0">
                <a:solidFill>
                  <a:schemeClr val="tx1"/>
                </a:solidFill>
              </a:rPr>
              <a:t>مكون </a:t>
            </a:r>
            <a:r>
              <a:rPr lang="ar-SA" b="1" dirty="0" smtClean="0">
                <a:solidFill>
                  <a:schemeClr val="tx1"/>
                </a:solidFill>
              </a:rPr>
              <a:t>2, 3 /2</a:t>
            </a:r>
            <a:endParaRPr lang="ar-SA" b="1" dirty="0">
              <a:solidFill>
                <a:schemeClr val="tx1"/>
              </a:solidFill>
            </a:endParaRPr>
          </a:p>
        </p:txBody>
      </p:sp>
      <p:pic>
        <p:nvPicPr>
          <p:cNvPr id="2050" name="Picture 2"/>
          <p:cNvPicPr>
            <a:picLocks noChangeAspect="1" noChangeArrowheads="1"/>
          </p:cNvPicPr>
          <p:nvPr/>
        </p:nvPicPr>
        <p:blipFill>
          <a:blip r:embed="rId2"/>
          <a:srcRect/>
          <a:stretch>
            <a:fillRect/>
          </a:stretch>
        </p:blipFill>
        <p:spPr bwMode="auto">
          <a:xfrm>
            <a:off x="928670" y="1071538"/>
            <a:ext cx="2695575" cy="6096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1000108" y="1857356"/>
            <a:ext cx="3410019" cy="1357322"/>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a:srcRect/>
          <a:stretch>
            <a:fillRect/>
          </a:stretch>
        </p:blipFill>
        <p:spPr bwMode="auto">
          <a:xfrm>
            <a:off x="571480" y="3286116"/>
            <a:ext cx="3062515" cy="1857388"/>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مستطيل مستدير الزوايا 35"/>
          <p:cNvSpPr/>
          <p:nvPr/>
        </p:nvSpPr>
        <p:spPr>
          <a:xfrm>
            <a:off x="571480" y="214282"/>
            <a:ext cx="4857784" cy="714380"/>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400" b="1" dirty="0" smtClean="0">
                <a:solidFill>
                  <a:srgbClr val="FF0000"/>
                </a:solidFill>
              </a:rPr>
              <a:t>المكون :  </a:t>
            </a:r>
          </a:p>
          <a:p>
            <a:r>
              <a:rPr lang="ar-SA" sz="1400" b="1" dirty="0" smtClean="0">
                <a:solidFill>
                  <a:srgbClr val="FF0000"/>
                </a:solidFill>
              </a:rPr>
              <a:t>    4ــ  </a:t>
            </a:r>
            <a:r>
              <a:rPr lang="ar-SA" sz="1400" b="1" dirty="0" smtClean="0">
                <a:solidFill>
                  <a:schemeClr val="tx1"/>
                </a:solidFill>
              </a:rPr>
              <a:t>أقرأ                                </a:t>
            </a:r>
            <a:r>
              <a:rPr lang="ar-SA" sz="1400" b="1" dirty="0" smtClean="0">
                <a:solidFill>
                  <a:srgbClr val="FF0000"/>
                </a:solidFill>
              </a:rPr>
              <a:t>5ــ</a:t>
            </a:r>
            <a:r>
              <a:rPr lang="ar-SA" sz="1400" b="1" dirty="0" smtClean="0">
                <a:solidFill>
                  <a:schemeClr val="tx1"/>
                </a:solidFill>
              </a:rPr>
              <a:t> أقرأ وأجرد       </a:t>
            </a:r>
          </a:p>
        </p:txBody>
      </p:sp>
      <p:sp>
        <p:nvSpPr>
          <p:cNvPr id="37" name="مستطيل مستدير الزوايا 36"/>
          <p:cNvSpPr/>
          <p:nvPr/>
        </p:nvSpPr>
        <p:spPr>
          <a:xfrm>
            <a:off x="500042" y="1071538"/>
            <a:ext cx="6072230" cy="1643074"/>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الأهداف :</a:t>
            </a:r>
          </a:p>
          <a:p>
            <a:r>
              <a:rPr lang="ar-SA" sz="1600" b="1" dirty="0" smtClean="0">
                <a:solidFill>
                  <a:schemeClr val="tx1"/>
                </a:solidFill>
              </a:rPr>
              <a:t>      من خلال هذا المكون يتوقع من التلميذة  تحقيق الأهداف التالية :</a:t>
            </a:r>
          </a:p>
          <a:p>
            <a:pPr>
              <a:buFont typeface="Arial" pitchFamily="34" charset="0"/>
              <a:buChar char="•"/>
            </a:pPr>
            <a:r>
              <a:rPr lang="ar-SA" sz="1600" b="1" dirty="0" smtClean="0">
                <a:solidFill>
                  <a:schemeClr val="tx1"/>
                </a:solidFill>
              </a:rPr>
              <a:t>  تقرأ كلمات الدرس المحتوية على الحرف ( </a:t>
            </a:r>
            <a:r>
              <a:rPr lang="ar-SA" sz="1600" b="1" dirty="0" err="1" smtClean="0">
                <a:solidFill>
                  <a:schemeClr val="tx1"/>
                </a:solidFill>
              </a:rPr>
              <a:t>ل</a:t>
            </a:r>
            <a:r>
              <a:rPr lang="ar-SA" sz="1600" b="1" dirty="0" smtClean="0">
                <a:solidFill>
                  <a:schemeClr val="tx1"/>
                </a:solidFill>
              </a:rPr>
              <a:t>) قراءة بصرية .</a:t>
            </a:r>
          </a:p>
          <a:p>
            <a:pPr>
              <a:buFont typeface="Arial" pitchFamily="34" charset="0"/>
              <a:buChar char="•"/>
            </a:pPr>
            <a:r>
              <a:rPr lang="ar-SA" sz="1600" b="1" dirty="0" smtClean="0">
                <a:solidFill>
                  <a:schemeClr val="tx1"/>
                </a:solidFill>
              </a:rPr>
              <a:t>  تقرأ الكلمات التي تحوي الحرف ( </a:t>
            </a:r>
            <a:r>
              <a:rPr lang="ar-SA" sz="1600" b="1" dirty="0" err="1" smtClean="0">
                <a:solidFill>
                  <a:schemeClr val="tx1"/>
                </a:solidFill>
              </a:rPr>
              <a:t>ل</a:t>
            </a:r>
            <a:r>
              <a:rPr lang="ar-SA" sz="1600" b="1" dirty="0" smtClean="0">
                <a:solidFill>
                  <a:schemeClr val="tx1"/>
                </a:solidFill>
              </a:rPr>
              <a:t> ) بأوضاعه .</a:t>
            </a:r>
          </a:p>
          <a:p>
            <a:pPr>
              <a:buFont typeface="Arial" pitchFamily="34" charset="0"/>
              <a:buChar char="•"/>
            </a:pPr>
            <a:r>
              <a:rPr lang="ar-SA" sz="1600" b="1" dirty="0" smtClean="0">
                <a:solidFill>
                  <a:schemeClr val="tx1"/>
                </a:solidFill>
              </a:rPr>
              <a:t> تنطق الحرف ( </a:t>
            </a:r>
            <a:r>
              <a:rPr lang="ar-SA" sz="1600" b="1" dirty="0" err="1" smtClean="0">
                <a:solidFill>
                  <a:schemeClr val="tx1"/>
                </a:solidFill>
              </a:rPr>
              <a:t>ل</a:t>
            </a:r>
            <a:r>
              <a:rPr lang="ar-SA" sz="1600" b="1" dirty="0" smtClean="0">
                <a:solidFill>
                  <a:schemeClr val="tx1"/>
                </a:solidFill>
              </a:rPr>
              <a:t>) بحركاته القصيرة .</a:t>
            </a:r>
          </a:p>
          <a:p>
            <a:pPr>
              <a:buFont typeface="Arial" pitchFamily="34" charset="0"/>
              <a:buChar char="•"/>
            </a:pPr>
            <a:r>
              <a:rPr lang="ar-SA" sz="1600" b="1" dirty="0" smtClean="0">
                <a:solidFill>
                  <a:schemeClr val="tx1"/>
                </a:solidFill>
              </a:rPr>
              <a:t> تتعرف الحركات القصيرة وتسميها .</a:t>
            </a:r>
          </a:p>
        </p:txBody>
      </p:sp>
      <p:sp>
        <p:nvSpPr>
          <p:cNvPr id="39" name="مستطيل مستدير الزوايا 38"/>
          <p:cNvSpPr/>
          <p:nvPr/>
        </p:nvSpPr>
        <p:spPr>
          <a:xfrm>
            <a:off x="571480" y="2786050"/>
            <a:ext cx="5929354" cy="1000132"/>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الوسائل المقترحة :</a:t>
            </a:r>
          </a:p>
          <a:p>
            <a:r>
              <a:rPr lang="ar-SA" b="1" dirty="0" smtClean="0">
                <a:solidFill>
                  <a:schemeClr val="tx1"/>
                </a:solidFill>
              </a:rPr>
              <a:t>   بطاقات لكلمات المكون 4 ،  شفافيات تحوي صورة المكون</a:t>
            </a:r>
          </a:p>
          <a:p>
            <a:r>
              <a:rPr lang="ar-SA" b="1" dirty="0" smtClean="0">
                <a:solidFill>
                  <a:schemeClr val="tx1"/>
                </a:solidFill>
              </a:rPr>
              <a:t>   بطاقات لكلمات المكون 5 ،  بيت الحركات ، بيت المد </a:t>
            </a:r>
          </a:p>
        </p:txBody>
      </p:sp>
      <p:sp>
        <p:nvSpPr>
          <p:cNvPr id="40" name="مستطيل مستدير الزوايا 39"/>
          <p:cNvSpPr/>
          <p:nvPr/>
        </p:nvSpPr>
        <p:spPr>
          <a:xfrm>
            <a:off x="357166" y="3929058"/>
            <a:ext cx="6215106" cy="4643470"/>
          </a:xfrm>
          <a:prstGeom prst="roundRect">
            <a:avLst>
              <a:gd name="adj" fmla="val 8366"/>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rgbClr val="FF0000"/>
              </a:solidFill>
            </a:endParaRPr>
          </a:p>
          <a:p>
            <a:r>
              <a:rPr lang="ar-SA" b="1" dirty="0" smtClean="0">
                <a:solidFill>
                  <a:srgbClr val="FF0000"/>
                </a:solidFill>
              </a:rPr>
              <a:t>إجراءات التنفيذ :</a:t>
            </a:r>
            <a:endParaRPr lang="ar-SA" b="1" dirty="0" smtClean="0">
              <a:solidFill>
                <a:schemeClr val="accent3">
                  <a:lumMod val="75000"/>
                </a:schemeClr>
              </a:solidFill>
            </a:endParaRPr>
          </a:p>
          <a:p>
            <a:r>
              <a:rPr lang="ar-SA" b="1" dirty="0" smtClean="0">
                <a:solidFill>
                  <a:schemeClr val="accent3">
                    <a:lumMod val="75000"/>
                  </a:schemeClr>
                </a:solidFill>
              </a:rPr>
              <a:t>إجراءات تنفيذ المكون الرابع :</a:t>
            </a:r>
            <a:endParaRPr lang="ar-SA" b="1" dirty="0" smtClean="0">
              <a:solidFill>
                <a:srgbClr val="0070C0"/>
              </a:solidFill>
            </a:endParaRPr>
          </a:p>
          <a:p>
            <a:pPr>
              <a:buFont typeface="Arial" charset="0"/>
              <a:buChar char="•"/>
            </a:pPr>
            <a:r>
              <a:rPr lang="ar-SA" b="1" dirty="0" smtClean="0">
                <a:solidFill>
                  <a:schemeClr val="tx1"/>
                </a:solidFill>
              </a:rPr>
              <a:t> مراجعة سريعة للمكون رقم 3 على السبورة واستخراج الكلمات التي تحوي حرفـًا ملونـًا  . </a:t>
            </a:r>
          </a:p>
          <a:p>
            <a:pPr>
              <a:buFont typeface="Arial" charset="0"/>
              <a:buChar char="•"/>
            </a:pPr>
            <a:r>
              <a:rPr lang="ar-SA" b="1" dirty="0" smtClean="0">
                <a:solidFill>
                  <a:schemeClr val="tx1"/>
                </a:solidFill>
              </a:rPr>
              <a:t> عرض الكلمات المستهدفة التي تحوي الحرف (ل) مرتبة حسب ورودها في جمل الدرس .</a:t>
            </a:r>
          </a:p>
          <a:p>
            <a:pPr>
              <a:buFont typeface="Arial" charset="0"/>
              <a:buChar char="•"/>
            </a:pPr>
            <a:r>
              <a:rPr lang="ar-SA" b="1" dirty="0" smtClean="0">
                <a:solidFill>
                  <a:schemeClr val="tx1"/>
                </a:solidFill>
              </a:rPr>
              <a:t> المطالبة بقراءة الكلمات : ( جلست ، الوالد ، يغسل ، الأكل ، حول ، قبل )</a:t>
            </a:r>
          </a:p>
          <a:p>
            <a:pPr>
              <a:buFont typeface="Arial" charset="0"/>
              <a:buChar char="•"/>
            </a:pPr>
            <a:r>
              <a:rPr lang="ar-SA" b="1" dirty="0" smtClean="0">
                <a:solidFill>
                  <a:schemeClr val="tx1"/>
                </a:solidFill>
              </a:rPr>
              <a:t> تكرار عرض الكلمات عرضـًا عشوائيـًا ( غير مرتبة ) وطلب قراءتها .</a:t>
            </a:r>
          </a:p>
          <a:p>
            <a:pPr>
              <a:buFont typeface="Arial" charset="0"/>
              <a:buChar char="•"/>
            </a:pPr>
            <a:r>
              <a:rPr lang="ar-SA" b="1" dirty="0" smtClean="0">
                <a:solidFill>
                  <a:schemeClr val="tx1"/>
                </a:solidFill>
              </a:rPr>
              <a:t> ما هو صوت الحرف الذي تكرر في الكلمات ؟</a:t>
            </a:r>
          </a:p>
          <a:p>
            <a:pPr>
              <a:buFont typeface="Arial" charset="0"/>
              <a:buChar char="•"/>
            </a:pPr>
            <a:r>
              <a:rPr lang="ar-SA" b="1" dirty="0" smtClean="0">
                <a:solidFill>
                  <a:schemeClr val="tx1"/>
                </a:solidFill>
              </a:rPr>
              <a:t> عرض شكل حرف (ل ) مكبر ، إذا ماذا سنتعلم عن هذا الحرف ؟</a:t>
            </a:r>
          </a:p>
          <a:p>
            <a:pPr>
              <a:buFont typeface="Arial" charset="0"/>
              <a:buChar char="•"/>
            </a:pPr>
            <a:r>
              <a:rPr lang="ar-SA" b="1" dirty="0" smtClean="0">
                <a:solidFill>
                  <a:schemeClr val="tx1"/>
                </a:solidFill>
              </a:rPr>
              <a:t> من أميرتنا اليوم ( يبدأ أسمها بالحرف ( </a:t>
            </a:r>
            <a:r>
              <a:rPr lang="ar-SA" b="1" dirty="0" err="1" smtClean="0">
                <a:solidFill>
                  <a:schemeClr val="tx1"/>
                </a:solidFill>
              </a:rPr>
              <a:t>ل</a:t>
            </a:r>
            <a:r>
              <a:rPr lang="ar-SA" b="1" dirty="0" smtClean="0">
                <a:solidFill>
                  <a:schemeClr val="tx1"/>
                </a:solidFill>
              </a:rPr>
              <a:t>) .</a:t>
            </a:r>
          </a:p>
          <a:p>
            <a:pPr>
              <a:buFont typeface="Arial" charset="0"/>
              <a:buChar char="•"/>
            </a:pPr>
            <a:r>
              <a:rPr lang="ar-SA" b="1" dirty="0" smtClean="0">
                <a:solidFill>
                  <a:schemeClr val="tx1"/>
                </a:solidFill>
              </a:rPr>
              <a:t> العودة لقراءة الكلمات من الكتاب .</a:t>
            </a:r>
          </a:p>
          <a:p>
            <a:r>
              <a:rPr lang="ar-SA" b="1" dirty="0" smtClean="0">
                <a:solidFill>
                  <a:schemeClr val="tx1"/>
                </a:solidFill>
              </a:rPr>
              <a:t> </a:t>
            </a:r>
          </a:p>
          <a:p>
            <a:pPr>
              <a:buFont typeface="Arial" charset="0"/>
              <a:buChar char="•"/>
            </a:pPr>
            <a:endParaRPr lang="en-US" b="1" dirty="0" smtClean="0">
              <a:solidFill>
                <a:schemeClr val="tx1"/>
              </a:solidFill>
            </a:endParaRPr>
          </a:p>
          <a:p>
            <a:endParaRPr lang="ar-SA" b="1" dirty="0" smtClean="0">
              <a:solidFill>
                <a:schemeClr val="tx1"/>
              </a:solidFill>
            </a:endParaRPr>
          </a:p>
          <a:p>
            <a:r>
              <a:rPr lang="ar-SA" b="1" dirty="0" smtClean="0">
                <a:solidFill>
                  <a:schemeClr val="tx1"/>
                </a:solidFill>
              </a:rPr>
              <a:t>       </a:t>
            </a:r>
          </a:p>
        </p:txBody>
      </p:sp>
      <p:sp>
        <p:nvSpPr>
          <p:cNvPr id="12" name="مستطيل مستدير الزوايا 11"/>
          <p:cNvSpPr/>
          <p:nvPr/>
        </p:nvSpPr>
        <p:spPr>
          <a:xfrm>
            <a:off x="285728" y="8286776"/>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a:t>
            </a:r>
            <a:r>
              <a:rPr lang="ar-SA" sz="1400" b="1" dirty="0" err="1" smtClean="0">
                <a:solidFill>
                  <a:schemeClr val="tx1"/>
                </a:solidFill>
              </a:rPr>
              <a:t>اسرتي</a:t>
            </a:r>
            <a:endParaRPr lang="ar-SA" sz="1400" b="1" dirty="0" smtClean="0">
              <a:solidFill>
                <a:schemeClr val="tx1"/>
              </a:solidFill>
            </a:endParaRPr>
          </a:p>
          <a:p>
            <a:pPr algn="ctr"/>
            <a:r>
              <a:rPr lang="ar-SA" sz="1400" b="1" dirty="0" smtClean="0">
                <a:solidFill>
                  <a:schemeClr val="tx1"/>
                </a:solidFill>
              </a:rPr>
              <a:t>درس 3</a:t>
            </a:r>
          </a:p>
          <a:p>
            <a:pPr algn="ctr"/>
            <a:r>
              <a:rPr lang="ar-SA" sz="1400" b="1" dirty="0" smtClean="0">
                <a:solidFill>
                  <a:schemeClr val="tx1"/>
                </a:solidFill>
              </a:rPr>
              <a:t>مكون 4، 5 </a:t>
            </a:r>
            <a:r>
              <a:rPr lang="ar-SA" b="1" dirty="0" smtClean="0">
                <a:solidFill>
                  <a:schemeClr val="tx1"/>
                </a:solidFill>
              </a:rPr>
              <a:t>/1</a:t>
            </a:r>
            <a:endParaRPr lang="ar-SA" b="1" dirty="0">
              <a:solidFill>
                <a:schemeClr val="tx1"/>
              </a:solidFill>
            </a:endParaRPr>
          </a:p>
        </p:txBody>
      </p:sp>
      <p:sp>
        <p:nvSpPr>
          <p:cNvPr id="9" name="مستطيل 8"/>
          <p:cNvSpPr/>
          <p:nvPr/>
        </p:nvSpPr>
        <p:spPr>
          <a:xfrm>
            <a:off x="5357826" y="214282"/>
            <a:ext cx="77938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5</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مستطيل 9"/>
          <p:cNvSpPr/>
          <p:nvPr/>
        </p:nvSpPr>
        <p:spPr>
          <a:xfrm>
            <a:off x="6078643" y="214282"/>
            <a:ext cx="77938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4</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مستطيل 10"/>
          <p:cNvSpPr/>
          <p:nvPr/>
        </p:nvSpPr>
        <p:spPr>
          <a:xfrm>
            <a:off x="5715016" y="214282"/>
            <a:ext cx="59503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074" name="Picture 2"/>
          <p:cNvPicPr>
            <a:picLocks noChangeAspect="1" noChangeArrowheads="1"/>
          </p:cNvPicPr>
          <p:nvPr/>
        </p:nvPicPr>
        <p:blipFill>
          <a:blip r:embed="rId3"/>
          <a:srcRect/>
          <a:stretch>
            <a:fillRect/>
          </a:stretch>
        </p:blipFill>
        <p:spPr bwMode="auto">
          <a:xfrm>
            <a:off x="428604" y="7072330"/>
            <a:ext cx="2286017" cy="1125863"/>
          </a:xfrm>
          <a:prstGeom prst="rect">
            <a:avLst/>
          </a:prstGeom>
          <a:noFill/>
          <a:ln w="9525">
            <a:noFill/>
            <a:miter lim="800000"/>
            <a:headEnd/>
            <a:tailEnd/>
          </a:ln>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مستطيل مستدير الزوايا 39"/>
          <p:cNvSpPr/>
          <p:nvPr/>
        </p:nvSpPr>
        <p:spPr>
          <a:xfrm>
            <a:off x="428604" y="500034"/>
            <a:ext cx="6143668" cy="8286808"/>
          </a:xfrm>
          <a:prstGeom prst="roundRect">
            <a:avLst>
              <a:gd name="adj" fmla="val 8366"/>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endParaRPr lang="ar-SA" sz="1600" b="1" dirty="0" smtClean="0">
              <a:solidFill>
                <a:schemeClr val="accent3">
                  <a:lumMod val="75000"/>
                </a:schemeClr>
              </a:solidFill>
            </a:endParaRPr>
          </a:p>
          <a:p>
            <a:endParaRPr lang="ar-SA" sz="1600" b="1" dirty="0" smtClean="0">
              <a:solidFill>
                <a:schemeClr val="accent3">
                  <a:lumMod val="75000"/>
                </a:schemeClr>
              </a:solidFill>
            </a:endParaRPr>
          </a:p>
          <a:p>
            <a:endParaRPr lang="ar-SA" sz="1600" b="1" dirty="0" smtClean="0">
              <a:solidFill>
                <a:schemeClr val="accent3">
                  <a:lumMod val="75000"/>
                </a:schemeClr>
              </a:solidFill>
            </a:endParaRPr>
          </a:p>
          <a:p>
            <a:endParaRPr lang="ar-SA" sz="1600" b="1" dirty="0" smtClean="0">
              <a:solidFill>
                <a:schemeClr val="accent3">
                  <a:lumMod val="75000"/>
                </a:schemeClr>
              </a:solidFill>
            </a:endParaRPr>
          </a:p>
          <a:p>
            <a:endParaRPr lang="ar-SA" sz="1600" b="1" dirty="0" smtClean="0">
              <a:solidFill>
                <a:schemeClr val="accent3">
                  <a:lumMod val="75000"/>
                </a:schemeClr>
              </a:solidFill>
            </a:endParaRPr>
          </a:p>
          <a:p>
            <a:r>
              <a:rPr lang="ar-SA" sz="1600" b="1" dirty="0" smtClean="0">
                <a:solidFill>
                  <a:schemeClr val="accent3">
                    <a:lumMod val="75000"/>
                  </a:schemeClr>
                </a:solidFill>
              </a:rPr>
              <a:t>إجراءات تنفيذ المكون الخامس : ( أقرأ وأجرد )</a:t>
            </a:r>
          </a:p>
          <a:p>
            <a:endParaRPr lang="ar-SA" sz="1600" b="1" dirty="0" smtClean="0">
              <a:solidFill>
                <a:schemeClr val="accent3">
                  <a:lumMod val="75000"/>
                </a:schemeClr>
              </a:solidFill>
            </a:endParaRPr>
          </a:p>
          <a:p>
            <a:pPr>
              <a:buFont typeface="Arial" charset="0"/>
              <a:buChar char="•"/>
            </a:pPr>
            <a:r>
              <a:rPr lang="ar-SA" sz="1600" b="1" dirty="0" smtClean="0">
                <a:solidFill>
                  <a:schemeClr val="tx1"/>
                </a:solidFill>
              </a:rPr>
              <a:t> عرض كلمات المكون على السبورة وقراءتها من قبل التلميذات .</a:t>
            </a:r>
          </a:p>
          <a:p>
            <a:pPr>
              <a:buFont typeface="Arial" charset="0"/>
              <a:buChar char="•"/>
            </a:pPr>
            <a:r>
              <a:rPr lang="ar-SA" sz="1600" b="1" dirty="0" smtClean="0">
                <a:solidFill>
                  <a:schemeClr val="tx1"/>
                </a:solidFill>
              </a:rPr>
              <a:t> الإشارة إلى الحرف الملون ( </a:t>
            </a:r>
            <a:r>
              <a:rPr lang="ar-SA" sz="1600" b="1" dirty="0" err="1" smtClean="0">
                <a:solidFill>
                  <a:srgbClr val="FF0000"/>
                </a:solidFill>
              </a:rPr>
              <a:t>ل</a:t>
            </a:r>
            <a:r>
              <a:rPr lang="ar-SA" sz="1600" b="1" dirty="0" smtClean="0">
                <a:solidFill>
                  <a:schemeClr val="tx1"/>
                </a:solidFill>
              </a:rPr>
              <a:t> ) من الكلمة ، ثم تجريد الحرف مع إظهار الحركة ونطق الحرف بصوته .</a:t>
            </a:r>
          </a:p>
          <a:p>
            <a:pPr>
              <a:buFont typeface="Arial" charset="0"/>
              <a:buChar char="•"/>
            </a:pPr>
            <a:r>
              <a:rPr lang="ar-SA" sz="1600" b="1" dirty="0" smtClean="0">
                <a:solidFill>
                  <a:schemeClr val="tx1"/>
                </a:solidFill>
              </a:rPr>
              <a:t> تعريف التلميذات بالحركات الثلاث التي ظهرت على الحرف من خلال سرد قصة الحركات والمد كما يلي : </a:t>
            </a:r>
            <a:endParaRPr lang="ar-SA" sz="1600" b="1" dirty="0" smtClean="0">
              <a:solidFill>
                <a:srgbClr val="0070C0"/>
              </a:solidFill>
            </a:endParaRPr>
          </a:p>
          <a:p>
            <a:r>
              <a:rPr lang="ar-SA" sz="1600" b="1" dirty="0" smtClean="0">
                <a:solidFill>
                  <a:schemeClr val="tx1"/>
                </a:solidFill>
              </a:rPr>
              <a:t>1- في أحد الأيام كان حرف (</a:t>
            </a:r>
            <a:r>
              <a:rPr lang="ar-SA" sz="1600" b="1" dirty="0" smtClean="0">
                <a:solidFill>
                  <a:srgbClr val="FF0000"/>
                </a:solidFill>
              </a:rPr>
              <a:t>ل</a:t>
            </a:r>
            <a:r>
              <a:rPr lang="ar-SA" sz="1600" b="1" dirty="0" smtClean="0">
                <a:solidFill>
                  <a:schemeClr val="tx1"/>
                </a:solidFill>
              </a:rPr>
              <a:t>) يمشي في الغابة وكان الجو باردا إذا به يشاهد بيت , اقترب منه وقرع بابه فكلمته الحركات .... من الطارق ؟</a:t>
            </a:r>
          </a:p>
          <a:p>
            <a:r>
              <a:rPr lang="ar-SA" sz="1600" b="1" dirty="0" smtClean="0">
                <a:solidFill>
                  <a:schemeClr val="tx1"/>
                </a:solidFill>
              </a:rPr>
              <a:t>قال أنا (</a:t>
            </a:r>
            <a:r>
              <a:rPr lang="ar-SA" sz="1600" b="1" dirty="0" smtClean="0">
                <a:solidFill>
                  <a:srgbClr val="FF0000"/>
                </a:solidFill>
              </a:rPr>
              <a:t>ل</a:t>
            </a:r>
            <a:r>
              <a:rPr lang="ar-SA" sz="1600" b="1" dirty="0" smtClean="0">
                <a:solidFill>
                  <a:schemeClr val="tx1"/>
                </a:solidFill>
              </a:rPr>
              <a:t>) هل تسمحون لي بالدخول ؟ نعم ولكن لدينا شرط .... من يدخل بيتنا يتغير صوته حسب الحجرة التي يدخلها ..... حسنا أنا موافق .</a:t>
            </a:r>
          </a:p>
          <a:p>
            <a:r>
              <a:rPr lang="ar-SA" sz="1600" b="1" dirty="0" smtClean="0">
                <a:solidFill>
                  <a:schemeClr val="tx1"/>
                </a:solidFill>
              </a:rPr>
              <a:t>دخل الحرف (س) الحجرة الأولى , وقال .... السلام عليكم  </a:t>
            </a:r>
          </a:p>
          <a:p>
            <a:r>
              <a:rPr lang="ar-SA" sz="1600" b="1" dirty="0" smtClean="0">
                <a:solidFill>
                  <a:schemeClr val="tx1"/>
                </a:solidFill>
              </a:rPr>
              <a:t>فردوا عليه .... وعليكم السلام يا ( </a:t>
            </a:r>
            <a:r>
              <a:rPr lang="ar-SA" sz="1600" b="1" dirty="0" smtClean="0">
                <a:solidFill>
                  <a:srgbClr val="FF0000"/>
                </a:solidFill>
              </a:rPr>
              <a:t>لَ </a:t>
            </a:r>
            <a:r>
              <a:rPr lang="ar-SA" sz="1600" b="1" dirty="0" smtClean="0">
                <a:solidFill>
                  <a:schemeClr val="tx1"/>
                </a:solidFill>
              </a:rPr>
              <a:t>)  تفضل يا ( </a:t>
            </a:r>
            <a:r>
              <a:rPr lang="ar-SA" sz="1600" b="1" dirty="0" smtClean="0">
                <a:solidFill>
                  <a:srgbClr val="FF0000"/>
                </a:solidFill>
              </a:rPr>
              <a:t>لَ</a:t>
            </a:r>
            <a:r>
              <a:rPr lang="ar-SA" sz="1600" b="1" dirty="0" smtClean="0">
                <a:solidFill>
                  <a:schemeClr val="tx1"/>
                </a:solidFill>
              </a:rPr>
              <a:t> ) قال لهم من ( </a:t>
            </a:r>
            <a:r>
              <a:rPr lang="ar-SA" sz="1600" b="1" dirty="0" smtClean="0">
                <a:solidFill>
                  <a:srgbClr val="FF0000"/>
                </a:solidFill>
              </a:rPr>
              <a:t>لَ</a:t>
            </a:r>
            <a:r>
              <a:rPr lang="ar-SA" sz="1600" b="1" dirty="0" smtClean="0">
                <a:solidFill>
                  <a:schemeClr val="tx1"/>
                </a:solidFill>
              </a:rPr>
              <a:t> )</a:t>
            </a:r>
          </a:p>
          <a:p>
            <a:r>
              <a:rPr lang="ar-SA" sz="1600" b="1" dirty="0" smtClean="0">
                <a:solidFill>
                  <a:schemeClr val="tx1"/>
                </a:solidFill>
              </a:rPr>
              <a:t>قالوا أنت ( </a:t>
            </a:r>
            <a:r>
              <a:rPr lang="ar-SA" sz="1600" b="1" dirty="0" smtClean="0">
                <a:solidFill>
                  <a:srgbClr val="FF0000"/>
                </a:solidFill>
              </a:rPr>
              <a:t>لَ</a:t>
            </a:r>
            <a:r>
              <a:rPr lang="ar-SA" sz="1600" b="1" dirty="0" smtClean="0">
                <a:solidFill>
                  <a:schemeClr val="tx1"/>
                </a:solidFill>
              </a:rPr>
              <a:t> ) لأنك في حجرة الفتحة فيتغير صوتك مع الفتحة ويصبح ( </a:t>
            </a:r>
            <a:r>
              <a:rPr lang="ar-SA" sz="1600" b="1" dirty="0" smtClean="0">
                <a:solidFill>
                  <a:srgbClr val="FF0000"/>
                </a:solidFill>
              </a:rPr>
              <a:t>لَ </a:t>
            </a:r>
            <a:r>
              <a:rPr lang="ar-SA" sz="1600" b="1" dirty="0" smtClean="0">
                <a:solidFill>
                  <a:schemeClr val="tx1"/>
                </a:solidFill>
              </a:rPr>
              <a:t>)</a:t>
            </a:r>
          </a:p>
          <a:p>
            <a:r>
              <a:rPr lang="ar-SA" sz="1600" b="1" dirty="0" smtClean="0">
                <a:solidFill>
                  <a:schemeClr val="tx1"/>
                </a:solidFill>
              </a:rPr>
              <a:t>فرح حرف ( </a:t>
            </a:r>
            <a:r>
              <a:rPr lang="ar-SA" sz="1600" b="1" dirty="0" smtClean="0">
                <a:solidFill>
                  <a:srgbClr val="FF0000"/>
                </a:solidFill>
              </a:rPr>
              <a:t>لَ </a:t>
            </a:r>
            <a:r>
              <a:rPr lang="ar-SA" sz="1600" b="1" dirty="0" smtClean="0">
                <a:solidFill>
                  <a:schemeClr val="tx1"/>
                </a:solidFill>
              </a:rPr>
              <a:t>) بهذا الصوت الجديد وجلس يلعب معهم قليلا ثم قرر أن يذهب الحجرة المجاورة وعند الدخول سلم فردوا عليه السلام يا ( </a:t>
            </a:r>
            <a:r>
              <a:rPr lang="ar-SA" sz="1600" b="1" dirty="0" smtClean="0">
                <a:solidFill>
                  <a:srgbClr val="FF0000"/>
                </a:solidFill>
              </a:rPr>
              <a:t>ل ِ </a:t>
            </a:r>
            <a:r>
              <a:rPr lang="ar-SA" sz="1600" b="1" dirty="0" smtClean="0">
                <a:solidFill>
                  <a:schemeClr val="tx1"/>
                </a:solidFill>
              </a:rPr>
              <a:t>)  وعرف أن صوته تغير لأنه في حجرة الكسرة وجلس عندهم قليلا ثم أراد أن يزور الحجرة المجاورة ، فسلم عليهم وردوا عليه السلام يا ( </a:t>
            </a:r>
            <a:r>
              <a:rPr lang="ar-SA" sz="1600" b="1" dirty="0" smtClean="0">
                <a:solidFill>
                  <a:srgbClr val="FF0000"/>
                </a:solidFill>
              </a:rPr>
              <a:t>لُ</a:t>
            </a:r>
            <a:r>
              <a:rPr lang="ar-SA" sz="1600" b="1" dirty="0" smtClean="0">
                <a:solidFill>
                  <a:schemeClr val="tx1"/>
                </a:solidFill>
              </a:rPr>
              <a:t> ) فعرف أن صوته تغير لأنه في حجرة الضمة فرح كثيرا بهذه الأصوات الجديدة وتعلم أن الحركات تغير صوت الحرف ..... وعندما قرر أن يغادر بيت الحركات شكر الحركات على حسن ضيافتهم وخرج وهو يقول </a:t>
            </a:r>
            <a:r>
              <a:rPr lang="ar-SA" sz="1600" b="1" dirty="0" smtClean="0">
                <a:solidFill>
                  <a:srgbClr val="FF0000"/>
                </a:solidFill>
              </a:rPr>
              <a:t>لَ ، </a:t>
            </a:r>
            <a:r>
              <a:rPr lang="ar-SA" sz="1600" b="1" dirty="0" err="1" smtClean="0">
                <a:solidFill>
                  <a:srgbClr val="FF0000"/>
                </a:solidFill>
              </a:rPr>
              <a:t>ل</a:t>
            </a:r>
            <a:r>
              <a:rPr lang="ar-SA" sz="1600" b="1" dirty="0" smtClean="0">
                <a:solidFill>
                  <a:srgbClr val="FF0000"/>
                </a:solidFill>
              </a:rPr>
              <a:t> ِ ، لُ  </a:t>
            </a:r>
          </a:p>
          <a:p>
            <a:r>
              <a:rPr lang="ar-SA" sz="1600" b="1" dirty="0" smtClean="0">
                <a:solidFill>
                  <a:schemeClr val="tx1"/>
                </a:solidFill>
              </a:rPr>
              <a:t>*</a:t>
            </a:r>
            <a:r>
              <a:rPr lang="ar-SA" sz="1600" b="1" u="sng" dirty="0" smtClean="0">
                <a:solidFill>
                  <a:schemeClr val="tx1"/>
                </a:solidFill>
              </a:rPr>
              <a:t>*</a:t>
            </a:r>
            <a:r>
              <a:rPr lang="ar-SA" sz="1600" b="1" dirty="0" smtClean="0">
                <a:solidFill>
                  <a:schemeClr val="tx1"/>
                </a:solidFill>
              </a:rPr>
              <a:t> إنشاد أنشودة الحركات مع تجريد الحرف من كلمات المكون </a:t>
            </a:r>
          </a:p>
          <a:p>
            <a:r>
              <a:rPr lang="ar-SA" sz="1600" b="1" dirty="0" smtClean="0">
                <a:solidFill>
                  <a:schemeClr val="tx1"/>
                </a:solidFill>
              </a:rPr>
              <a:t>2- تكرار ما سبق مع بيت المد ويصبح لديه </a:t>
            </a:r>
            <a:r>
              <a:rPr lang="ar-SA" sz="1600" b="1" dirty="0" smtClean="0">
                <a:solidFill>
                  <a:srgbClr val="FF0000"/>
                </a:solidFill>
              </a:rPr>
              <a:t>لا، لي ، لو </a:t>
            </a:r>
          </a:p>
          <a:p>
            <a:r>
              <a:rPr lang="ar-SA" sz="1600" b="1" dirty="0" smtClean="0">
                <a:solidFill>
                  <a:schemeClr val="tx1"/>
                </a:solidFill>
              </a:rPr>
              <a:t>** إنشاد أنشودة المد مع الحرف </a:t>
            </a:r>
            <a:r>
              <a:rPr lang="ar-SA" sz="1600" b="1" dirty="0" err="1" smtClean="0">
                <a:solidFill>
                  <a:srgbClr val="FF0000"/>
                </a:solidFill>
              </a:rPr>
              <a:t>ل</a:t>
            </a:r>
            <a:endParaRPr lang="ar-SA" sz="1600" b="1" dirty="0" smtClean="0">
              <a:solidFill>
                <a:srgbClr val="FF0000"/>
              </a:solidFill>
            </a:endParaRPr>
          </a:p>
          <a:p>
            <a:r>
              <a:rPr lang="ar-SA" sz="1600" b="1" dirty="0" smtClean="0">
                <a:solidFill>
                  <a:schemeClr val="tx1"/>
                </a:solidFill>
              </a:rPr>
              <a:t>قراءة الحرف ( </a:t>
            </a:r>
            <a:r>
              <a:rPr lang="ar-SA" sz="1600" b="1" dirty="0" smtClean="0">
                <a:solidFill>
                  <a:srgbClr val="FF0000"/>
                </a:solidFill>
              </a:rPr>
              <a:t>لَ – </a:t>
            </a:r>
            <a:r>
              <a:rPr lang="ar-SA" sz="1600" b="1" dirty="0" err="1" smtClean="0">
                <a:solidFill>
                  <a:srgbClr val="FF0000"/>
                </a:solidFill>
              </a:rPr>
              <a:t>ل</a:t>
            </a:r>
            <a:r>
              <a:rPr lang="ar-SA" sz="1600" b="1" dirty="0" smtClean="0">
                <a:solidFill>
                  <a:srgbClr val="FF0000"/>
                </a:solidFill>
              </a:rPr>
              <a:t> ِ– لُ – لا – لي – لو </a:t>
            </a:r>
            <a:r>
              <a:rPr lang="ar-SA" sz="1600" b="1" dirty="0" smtClean="0">
                <a:solidFill>
                  <a:schemeClr val="tx1"/>
                </a:solidFill>
              </a:rPr>
              <a:t>)</a:t>
            </a:r>
          </a:p>
          <a:p>
            <a:endParaRPr lang="ar-SA" sz="1600" b="1" dirty="0" smtClean="0">
              <a:solidFill>
                <a:schemeClr val="tx1"/>
              </a:solidFill>
            </a:endParaRPr>
          </a:p>
          <a:p>
            <a:endParaRPr lang="ar-SA" sz="1600" b="1" dirty="0" smtClean="0">
              <a:solidFill>
                <a:schemeClr val="tx1"/>
              </a:solidFill>
            </a:endParaRPr>
          </a:p>
          <a:p>
            <a:endParaRPr lang="ar-SA" sz="1600" b="1" dirty="0" smtClean="0">
              <a:solidFill>
                <a:schemeClr val="tx1"/>
              </a:solidFill>
            </a:endParaRPr>
          </a:p>
          <a:p>
            <a:endParaRPr lang="ar-SA" sz="1600" b="1" dirty="0" smtClean="0">
              <a:solidFill>
                <a:schemeClr val="tx1"/>
              </a:solidFill>
            </a:endParaRPr>
          </a:p>
          <a:p>
            <a:endParaRPr lang="ar-SA" sz="1600" b="1" dirty="0" smtClean="0">
              <a:solidFill>
                <a:schemeClr val="tx1"/>
              </a:solidFill>
            </a:endParaRPr>
          </a:p>
          <a:p>
            <a:endParaRPr lang="ar-SA" sz="1600" b="1" dirty="0" smtClean="0">
              <a:solidFill>
                <a:schemeClr val="tx1"/>
              </a:solidFill>
            </a:endParaRPr>
          </a:p>
          <a:p>
            <a:endParaRPr lang="ar-SA" sz="1600" b="1" dirty="0" smtClean="0">
              <a:solidFill>
                <a:schemeClr val="tx1"/>
              </a:solidFill>
            </a:endParaRPr>
          </a:p>
          <a:p>
            <a:endParaRPr lang="ar-SA" sz="1600" b="1" dirty="0" smtClean="0">
              <a:solidFill>
                <a:schemeClr val="tx1"/>
              </a:solidFill>
            </a:endParaRPr>
          </a:p>
          <a:p>
            <a:endParaRPr lang="ar-SA" sz="1600" b="1" dirty="0" smtClean="0">
              <a:solidFill>
                <a:schemeClr val="tx1"/>
              </a:solidFill>
            </a:endParaRPr>
          </a:p>
          <a:p>
            <a:endParaRPr lang="ar-SA" sz="1600" b="1" dirty="0" smtClean="0">
              <a:solidFill>
                <a:schemeClr val="tx1"/>
              </a:solidFill>
            </a:endParaRPr>
          </a:p>
          <a:p>
            <a:endParaRPr lang="ar-SA" sz="1600" b="1" dirty="0" smtClean="0">
              <a:solidFill>
                <a:schemeClr val="tx1"/>
              </a:solidFill>
            </a:endParaRPr>
          </a:p>
          <a:p>
            <a:endParaRPr lang="ar-SA" sz="1600" b="1" dirty="0" smtClean="0">
              <a:solidFill>
                <a:schemeClr val="tx1"/>
              </a:solidFill>
            </a:endParaRPr>
          </a:p>
          <a:p>
            <a:endParaRPr lang="ar-SA" sz="1600" b="1" dirty="0" smtClean="0">
              <a:solidFill>
                <a:schemeClr val="tx1"/>
              </a:solidFill>
            </a:endParaRPr>
          </a:p>
          <a:p>
            <a:endParaRPr lang="ar-SA" sz="1600" b="1" dirty="0" smtClean="0">
              <a:solidFill>
                <a:schemeClr val="tx1"/>
              </a:solidFill>
            </a:endParaRPr>
          </a:p>
          <a:p>
            <a:endParaRPr lang="ar-SA" b="1" dirty="0" smtClean="0">
              <a:solidFill>
                <a:schemeClr val="tx1"/>
              </a:solidFill>
            </a:endParaRPr>
          </a:p>
          <a:p>
            <a:r>
              <a:rPr lang="ar-SA" b="1" dirty="0" smtClean="0">
                <a:solidFill>
                  <a:schemeClr val="tx1"/>
                </a:solidFill>
              </a:rPr>
              <a:t> </a:t>
            </a:r>
          </a:p>
          <a:p>
            <a:pPr>
              <a:buFont typeface="Arial" charset="0"/>
              <a:buChar char="•"/>
            </a:pPr>
            <a:endParaRPr lang="ar-SA" b="1" dirty="0" smtClean="0">
              <a:solidFill>
                <a:schemeClr val="tx1"/>
              </a:solidFill>
            </a:endParaRPr>
          </a:p>
          <a:p>
            <a:r>
              <a:rPr lang="ar-SA" b="1" dirty="0" smtClean="0">
                <a:solidFill>
                  <a:schemeClr val="tx1"/>
                </a:solidFill>
              </a:rPr>
              <a:t>       </a:t>
            </a:r>
          </a:p>
        </p:txBody>
      </p:sp>
      <p:sp>
        <p:nvSpPr>
          <p:cNvPr id="12" name="مستطيل مستدير الزوايا 11"/>
          <p:cNvSpPr/>
          <p:nvPr/>
        </p:nvSpPr>
        <p:spPr>
          <a:xfrm>
            <a:off x="285728" y="8286776"/>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درس3</a:t>
            </a:r>
          </a:p>
          <a:p>
            <a:pPr algn="ctr"/>
            <a:r>
              <a:rPr lang="ar-SA" sz="1400" b="1" dirty="0" smtClean="0">
                <a:solidFill>
                  <a:schemeClr val="tx1"/>
                </a:solidFill>
              </a:rPr>
              <a:t>مكون 4، 5 / 2</a:t>
            </a:r>
            <a:endParaRPr lang="ar-SA" b="1" dirty="0">
              <a:solidFill>
                <a:schemeClr val="tx1"/>
              </a:solidFill>
            </a:endParaRPr>
          </a:p>
        </p:txBody>
      </p:sp>
      <p:pic>
        <p:nvPicPr>
          <p:cNvPr id="4098" name="Picture 2"/>
          <p:cNvPicPr>
            <a:picLocks noChangeAspect="1" noChangeArrowheads="1"/>
          </p:cNvPicPr>
          <p:nvPr/>
        </p:nvPicPr>
        <p:blipFill>
          <a:blip r:embed="rId2"/>
          <a:srcRect/>
          <a:stretch>
            <a:fillRect/>
          </a:stretch>
        </p:blipFill>
        <p:spPr bwMode="auto">
          <a:xfrm>
            <a:off x="1928802" y="6643702"/>
            <a:ext cx="4029075" cy="1733550"/>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مستطيل مستدير الزوايا 39"/>
          <p:cNvSpPr/>
          <p:nvPr/>
        </p:nvSpPr>
        <p:spPr>
          <a:xfrm>
            <a:off x="357166" y="3071802"/>
            <a:ext cx="6215106" cy="5715040"/>
          </a:xfrm>
          <a:prstGeom prst="roundRect">
            <a:avLst>
              <a:gd name="adj" fmla="val 8434"/>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r>
              <a:rPr lang="ar-SA" b="1" dirty="0" smtClean="0">
                <a:solidFill>
                  <a:schemeClr val="accent3">
                    <a:lumMod val="75000"/>
                  </a:schemeClr>
                </a:solidFill>
              </a:rPr>
              <a:t>إجراءات تنفيذ المكون السادس :</a:t>
            </a:r>
          </a:p>
          <a:p>
            <a:r>
              <a:rPr lang="ar-SA" b="1" dirty="0" smtClean="0">
                <a:solidFill>
                  <a:srgbClr val="FF0000"/>
                </a:solidFill>
              </a:rPr>
              <a:t>التهيئة :</a:t>
            </a:r>
          </a:p>
          <a:p>
            <a:pPr>
              <a:buFont typeface="Arial" pitchFamily="34" charset="0"/>
              <a:buChar char="•"/>
            </a:pPr>
            <a:r>
              <a:rPr lang="ar-SA" b="1" dirty="0" smtClean="0">
                <a:solidFill>
                  <a:schemeClr val="tx1"/>
                </a:solidFill>
              </a:rPr>
              <a:t> تذكير التلميذات بحرف اللام من خلال :</a:t>
            </a:r>
          </a:p>
          <a:p>
            <a:r>
              <a:rPr lang="ar-SA" b="1" dirty="0" smtClean="0">
                <a:solidFill>
                  <a:schemeClr val="tx1"/>
                </a:solidFill>
              </a:rPr>
              <a:t>  - عرض الحرف مجسمـًا .</a:t>
            </a:r>
          </a:p>
          <a:p>
            <a:r>
              <a:rPr lang="ar-SA" b="1" dirty="0" smtClean="0">
                <a:solidFill>
                  <a:schemeClr val="tx1"/>
                </a:solidFill>
              </a:rPr>
              <a:t>  - عرضه مكبرًا ومسهمًـا ( حوله أسهم تبين بداية ونهاية رسمه )</a:t>
            </a:r>
          </a:p>
          <a:p>
            <a:r>
              <a:rPr lang="ar-SA" b="1" dirty="0" smtClean="0">
                <a:solidFill>
                  <a:srgbClr val="FF0000"/>
                </a:solidFill>
              </a:rPr>
              <a:t>الإجراء : </a:t>
            </a:r>
          </a:p>
          <a:p>
            <a:pPr>
              <a:buFont typeface="Arial" pitchFamily="34" charset="0"/>
              <a:buChar char="•"/>
            </a:pPr>
            <a:r>
              <a:rPr lang="ar-SA" b="1" dirty="0" smtClean="0">
                <a:solidFill>
                  <a:schemeClr val="tx1"/>
                </a:solidFill>
              </a:rPr>
              <a:t> عرض بطاقات الحرف (ل) أو كتابة الحرف , ويكون الحرف مسهمًا .</a:t>
            </a:r>
          </a:p>
          <a:p>
            <a:pPr>
              <a:buFont typeface="Arial" pitchFamily="34" charset="0"/>
              <a:buChar char="•"/>
            </a:pPr>
            <a:r>
              <a:rPr lang="ar-SA" b="1" dirty="0" smtClean="0">
                <a:solidFill>
                  <a:schemeClr val="tx1"/>
                </a:solidFill>
              </a:rPr>
              <a:t>شرح كيفية كتابة الحرف بإتباع اتجاه السهم .</a:t>
            </a:r>
          </a:p>
          <a:p>
            <a:pPr>
              <a:buFont typeface="Arial" pitchFamily="34" charset="0"/>
              <a:buChar char="•"/>
            </a:pPr>
            <a:r>
              <a:rPr lang="ar-SA" b="1" dirty="0" smtClean="0">
                <a:solidFill>
                  <a:schemeClr val="tx1"/>
                </a:solidFill>
              </a:rPr>
              <a:t> تكرر المعلمة هذه الطريقة على السبورة ، بكتابة الحرف (ل) بداية ونهاية باتجاه الأسهم الموجودة مسبقـًا على السبورة .</a:t>
            </a:r>
          </a:p>
          <a:p>
            <a:pPr>
              <a:buFont typeface="Arial" pitchFamily="34" charset="0"/>
              <a:buChar char="•"/>
            </a:pPr>
            <a:r>
              <a:rPr lang="ar-SA" b="1" dirty="0" smtClean="0">
                <a:solidFill>
                  <a:schemeClr val="tx1"/>
                </a:solidFill>
              </a:rPr>
              <a:t> كتابة الحرف (ل) بداية ونهاية بدون استخدام الأسهم .</a:t>
            </a:r>
          </a:p>
          <a:p>
            <a:pPr>
              <a:buFont typeface="Arial" pitchFamily="34" charset="0"/>
              <a:buChar char="•"/>
            </a:pPr>
            <a:r>
              <a:rPr lang="ar-SA" b="1" dirty="0" smtClean="0">
                <a:solidFill>
                  <a:schemeClr val="tx1"/>
                </a:solidFill>
              </a:rPr>
              <a:t> المطالبة بكتابة الحرف (ل)  في الهواء بداية ونهاية قبل ممارسة النشاط في الكتاب .</a:t>
            </a:r>
          </a:p>
          <a:p>
            <a:pPr>
              <a:buFont typeface="Arial" pitchFamily="34" charset="0"/>
              <a:buChar char="•"/>
            </a:pPr>
            <a:r>
              <a:rPr lang="ar-SA" b="1" dirty="0" smtClean="0">
                <a:solidFill>
                  <a:schemeClr val="tx1"/>
                </a:solidFill>
              </a:rPr>
              <a:t> المطالبة بالعودة إلى الكتاب وممارسة النشاط والقيام بالمتابعة اللازمة .</a:t>
            </a: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r>
              <a:rPr lang="ar-SA" b="1" dirty="0" smtClean="0">
                <a:solidFill>
                  <a:schemeClr val="accent3">
                    <a:lumMod val="75000"/>
                  </a:schemeClr>
                </a:solidFill>
              </a:rPr>
              <a:t> </a:t>
            </a:r>
          </a:p>
          <a:p>
            <a:endParaRPr lang="ar-SA" b="1" dirty="0" smtClean="0">
              <a:solidFill>
                <a:schemeClr val="tx1"/>
              </a:solidFill>
            </a:endParaRPr>
          </a:p>
        </p:txBody>
      </p:sp>
      <p:sp>
        <p:nvSpPr>
          <p:cNvPr id="13" name="مستطيل مستدير الزوايا 12"/>
          <p:cNvSpPr/>
          <p:nvPr/>
        </p:nvSpPr>
        <p:spPr>
          <a:xfrm>
            <a:off x="285728" y="8286776"/>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درس3</a:t>
            </a:r>
          </a:p>
          <a:p>
            <a:pPr algn="ctr"/>
            <a:r>
              <a:rPr lang="ar-SA" sz="1400" b="1" dirty="0" smtClean="0">
                <a:solidFill>
                  <a:schemeClr val="tx1"/>
                </a:solidFill>
              </a:rPr>
              <a:t>مكون 6 </a:t>
            </a:r>
            <a:endParaRPr lang="ar-SA" b="1" dirty="0">
              <a:solidFill>
                <a:schemeClr val="tx1"/>
              </a:solidFill>
            </a:endParaRPr>
          </a:p>
        </p:txBody>
      </p:sp>
      <p:sp>
        <p:nvSpPr>
          <p:cNvPr id="5" name="مستطيل مستدير الزوايا 4"/>
          <p:cNvSpPr/>
          <p:nvPr/>
        </p:nvSpPr>
        <p:spPr>
          <a:xfrm>
            <a:off x="571480" y="214282"/>
            <a:ext cx="4857784" cy="714380"/>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400" b="1" dirty="0" smtClean="0">
                <a:solidFill>
                  <a:srgbClr val="FF0000"/>
                </a:solidFill>
              </a:rPr>
              <a:t>المكون :  </a:t>
            </a:r>
          </a:p>
          <a:p>
            <a:r>
              <a:rPr lang="ar-SA" sz="1400" b="1" dirty="0" smtClean="0">
                <a:solidFill>
                  <a:srgbClr val="FF0000"/>
                </a:solidFill>
              </a:rPr>
              <a:t>    6ــ  </a:t>
            </a:r>
            <a:r>
              <a:rPr lang="ar-SA" sz="1400" b="1" dirty="0" smtClean="0">
                <a:solidFill>
                  <a:schemeClr val="tx1"/>
                </a:solidFill>
              </a:rPr>
              <a:t>ألاحظ وأكتب       </a:t>
            </a:r>
          </a:p>
        </p:txBody>
      </p:sp>
      <p:sp>
        <p:nvSpPr>
          <p:cNvPr id="6" name="مستطيل مستدير الزوايا 5"/>
          <p:cNvSpPr/>
          <p:nvPr/>
        </p:nvSpPr>
        <p:spPr>
          <a:xfrm>
            <a:off x="500042" y="1000100"/>
            <a:ext cx="6072230" cy="1143008"/>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الأهداف :</a:t>
            </a:r>
          </a:p>
          <a:p>
            <a:r>
              <a:rPr lang="ar-SA" sz="1600" b="1" dirty="0" smtClean="0">
                <a:solidFill>
                  <a:schemeClr val="tx1"/>
                </a:solidFill>
              </a:rPr>
              <a:t>      من خلال هذا المكون يتوقع من التلميذة  تحقيق الأهداف التالية :</a:t>
            </a:r>
          </a:p>
          <a:p>
            <a:pPr>
              <a:buFont typeface="Arial" pitchFamily="34" charset="0"/>
              <a:buChar char="•"/>
            </a:pPr>
            <a:r>
              <a:rPr lang="ar-SA" sz="1600" b="1" dirty="0" smtClean="0">
                <a:solidFill>
                  <a:schemeClr val="tx1"/>
                </a:solidFill>
              </a:rPr>
              <a:t>  تتبع الطريقة الصحيحة لكتابة الحرف .</a:t>
            </a:r>
          </a:p>
          <a:p>
            <a:pPr>
              <a:buFont typeface="Arial" pitchFamily="34" charset="0"/>
              <a:buChar char="•"/>
            </a:pPr>
            <a:r>
              <a:rPr lang="ar-SA" sz="1600" b="1" dirty="0" smtClean="0">
                <a:solidFill>
                  <a:schemeClr val="tx1"/>
                </a:solidFill>
              </a:rPr>
              <a:t> تكتب حرف اللام كتابة صحيحة .</a:t>
            </a:r>
          </a:p>
        </p:txBody>
      </p:sp>
      <p:sp>
        <p:nvSpPr>
          <p:cNvPr id="7" name="مستطيل مستدير الزوايا 6"/>
          <p:cNvSpPr/>
          <p:nvPr/>
        </p:nvSpPr>
        <p:spPr>
          <a:xfrm>
            <a:off x="571480" y="2214546"/>
            <a:ext cx="5929354" cy="785818"/>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الوسائل المقترحة </a:t>
            </a:r>
          </a:p>
          <a:p>
            <a:r>
              <a:rPr lang="ar-SA" b="1" dirty="0" smtClean="0">
                <a:solidFill>
                  <a:schemeClr val="tx1"/>
                </a:solidFill>
              </a:rPr>
              <a:t> شفافيات  ،  بطاقات كتابة الحرف بمواقعه المختلفة  </a:t>
            </a:r>
          </a:p>
        </p:txBody>
      </p:sp>
      <p:sp>
        <p:nvSpPr>
          <p:cNvPr id="8" name="مستطيل 7"/>
          <p:cNvSpPr/>
          <p:nvPr/>
        </p:nvSpPr>
        <p:spPr>
          <a:xfrm>
            <a:off x="5857892" y="214282"/>
            <a:ext cx="77938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6</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5122" name="Picture 2"/>
          <p:cNvPicPr>
            <a:picLocks noChangeAspect="1" noChangeArrowheads="1"/>
          </p:cNvPicPr>
          <p:nvPr/>
        </p:nvPicPr>
        <p:blipFill>
          <a:blip r:embed="rId2"/>
          <a:srcRect/>
          <a:stretch>
            <a:fillRect/>
          </a:stretch>
        </p:blipFill>
        <p:spPr bwMode="auto">
          <a:xfrm>
            <a:off x="2285992" y="7140728"/>
            <a:ext cx="3071834" cy="1503238"/>
          </a:xfrm>
          <a:prstGeom prst="rect">
            <a:avLst/>
          </a:prstGeom>
          <a:noFill/>
          <a:ln w="9525">
            <a:noFill/>
            <a:miter lim="800000"/>
            <a:headEnd/>
            <a:tailEnd/>
          </a:ln>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مستطيل مستدير الزوايا 39"/>
          <p:cNvSpPr/>
          <p:nvPr/>
        </p:nvSpPr>
        <p:spPr>
          <a:xfrm>
            <a:off x="428604" y="3071802"/>
            <a:ext cx="6215106" cy="5643602"/>
          </a:xfrm>
          <a:prstGeom prst="roundRect">
            <a:avLst>
              <a:gd name="adj" fmla="val 8434"/>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chemeClr val="accent3">
                    <a:lumMod val="75000"/>
                  </a:schemeClr>
                </a:solidFill>
              </a:rPr>
              <a:t>إجراءات تنفيذ المكون السابع :</a:t>
            </a:r>
          </a:p>
          <a:p>
            <a:r>
              <a:rPr lang="ar-SA" b="1" dirty="0" smtClean="0">
                <a:solidFill>
                  <a:srgbClr val="FF0000"/>
                </a:solidFill>
              </a:rPr>
              <a:t>التهيئة :</a:t>
            </a:r>
          </a:p>
          <a:p>
            <a:pPr>
              <a:buFont typeface="Arial" pitchFamily="34" charset="0"/>
              <a:buChar char="•"/>
            </a:pPr>
            <a:r>
              <a:rPr lang="ar-SA" b="1" dirty="0" smtClean="0">
                <a:solidFill>
                  <a:schemeClr val="tx1"/>
                </a:solidFill>
              </a:rPr>
              <a:t> عرض حرف اللام بجميع أشكاله من خلال بطاقات .</a:t>
            </a:r>
          </a:p>
          <a:p>
            <a:pPr>
              <a:buFont typeface="Arial" pitchFamily="34" charset="0"/>
              <a:buChar char="•"/>
            </a:pPr>
            <a:r>
              <a:rPr lang="ar-SA" b="1" dirty="0" smtClean="0">
                <a:solidFill>
                  <a:schemeClr val="tx1"/>
                </a:solidFill>
              </a:rPr>
              <a:t> التذكير بأشكال اللام بالنسبة لوضعه في الكلمة .</a:t>
            </a:r>
          </a:p>
          <a:p>
            <a:pPr>
              <a:buFont typeface="Arial" pitchFamily="34" charset="0"/>
              <a:buChar char="•"/>
            </a:pPr>
            <a:r>
              <a:rPr lang="ar-SA" b="1" dirty="0" smtClean="0">
                <a:solidFill>
                  <a:schemeClr val="tx1"/>
                </a:solidFill>
              </a:rPr>
              <a:t>قراءة كلمات المكون من المعلمة .</a:t>
            </a:r>
          </a:p>
          <a:p>
            <a:r>
              <a:rPr lang="ar-SA" b="1" dirty="0" smtClean="0">
                <a:solidFill>
                  <a:srgbClr val="FF0000"/>
                </a:solidFill>
              </a:rPr>
              <a:t>الإجراء :</a:t>
            </a:r>
          </a:p>
          <a:p>
            <a:pPr>
              <a:buFont typeface="Arial" pitchFamily="34" charset="0"/>
              <a:buChar char="•"/>
            </a:pPr>
            <a:r>
              <a:rPr lang="ar-SA" b="1" dirty="0" smtClean="0">
                <a:solidFill>
                  <a:schemeClr val="tx1"/>
                </a:solidFill>
              </a:rPr>
              <a:t> عرض كلمات الدرس .</a:t>
            </a:r>
          </a:p>
          <a:p>
            <a:pPr>
              <a:buFont typeface="Arial" pitchFamily="34" charset="0"/>
              <a:buChar char="•"/>
            </a:pPr>
            <a:r>
              <a:rPr lang="ar-SA" b="1" dirty="0" smtClean="0">
                <a:solidFill>
                  <a:schemeClr val="tx1"/>
                </a:solidFill>
              </a:rPr>
              <a:t> قراءتها بصريـًا من التلميذات .</a:t>
            </a:r>
          </a:p>
          <a:p>
            <a:r>
              <a:rPr lang="ar-SA" b="1" dirty="0" smtClean="0">
                <a:solidFill>
                  <a:schemeClr val="accent1">
                    <a:lumMod val="75000"/>
                  </a:schemeClr>
                </a:solidFill>
              </a:rPr>
              <a:t>تدريب بصري لموقع الحرف :</a:t>
            </a:r>
          </a:p>
          <a:p>
            <a:pPr>
              <a:buFont typeface="Arial" pitchFamily="34" charset="0"/>
              <a:buChar char="•"/>
            </a:pPr>
            <a:r>
              <a:rPr lang="ar-SA" b="1" dirty="0" smtClean="0">
                <a:solidFill>
                  <a:schemeClr val="tx1"/>
                </a:solidFill>
              </a:rPr>
              <a:t> تصنيف كلمات الدرس في الحافلة حسب موقع الحرف ( </a:t>
            </a:r>
            <a:r>
              <a:rPr lang="ar-SA" b="1" dirty="0" err="1" smtClean="0">
                <a:solidFill>
                  <a:schemeClr val="tx1"/>
                </a:solidFill>
              </a:rPr>
              <a:t>ل</a:t>
            </a:r>
            <a:r>
              <a:rPr lang="ar-SA" b="1" dirty="0" smtClean="0">
                <a:solidFill>
                  <a:schemeClr val="tx1"/>
                </a:solidFill>
              </a:rPr>
              <a:t> )</a:t>
            </a:r>
          </a:p>
          <a:p>
            <a:r>
              <a:rPr lang="ar-SA" b="1" dirty="0" smtClean="0">
                <a:solidFill>
                  <a:schemeClr val="tx1"/>
                </a:solidFill>
              </a:rPr>
              <a:t>                             ( أول – وسط – آخر )</a:t>
            </a:r>
          </a:p>
          <a:p>
            <a:pPr>
              <a:buFont typeface="Arial" pitchFamily="34" charset="0"/>
              <a:buChar char="•"/>
            </a:pPr>
            <a:r>
              <a:rPr lang="ar-SA" b="1" dirty="0" smtClean="0">
                <a:solidFill>
                  <a:schemeClr val="tx1"/>
                </a:solidFill>
              </a:rPr>
              <a:t> تصنيف بطاقات المكون السابع في الحافلة .</a:t>
            </a:r>
          </a:p>
          <a:p>
            <a:pPr>
              <a:buFont typeface="Arial" pitchFamily="34" charset="0"/>
              <a:buChar char="•"/>
            </a:pPr>
            <a:r>
              <a:rPr lang="ar-SA" b="1" dirty="0" smtClean="0">
                <a:solidFill>
                  <a:schemeClr val="tx1"/>
                </a:solidFill>
              </a:rPr>
              <a:t>كتابة حرف اللام بحسب مواضعه .</a:t>
            </a:r>
          </a:p>
          <a:p>
            <a:r>
              <a:rPr lang="ar-SA" b="1" dirty="0" smtClean="0">
                <a:solidFill>
                  <a:schemeClr val="accent1">
                    <a:lumMod val="75000"/>
                  </a:schemeClr>
                </a:solidFill>
              </a:rPr>
              <a:t>تدريب سمعي لموقع الحرف :</a:t>
            </a:r>
          </a:p>
          <a:p>
            <a:pPr>
              <a:buFont typeface="Arial" pitchFamily="34" charset="0"/>
              <a:buChar char="•"/>
            </a:pPr>
            <a:r>
              <a:rPr lang="ar-SA" b="1" dirty="0" smtClean="0">
                <a:solidFill>
                  <a:schemeClr val="tx1"/>
                </a:solidFill>
              </a:rPr>
              <a:t> من تعطيني كلمات تحوي حرف اللام وما هو موقع الحرف في الكلمة ؟</a:t>
            </a:r>
          </a:p>
          <a:p>
            <a:pPr>
              <a:buFont typeface="Arial" pitchFamily="34" charset="0"/>
              <a:buChar char="•"/>
            </a:pPr>
            <a:r>
              <a:rPr lang="ar-SA" b="1" dirty="0" smtClean="0">
                <a:solidFill>
                  <a:schemeClr val="tx1"/>
                </a:solidFill>
              </a:rPr>
              <a:t> العودة إلى الكتاب وممارسة النشاط والقيام بالمتابعة اللازمة . </a:t>
            </a:r>
          </a:p>
          <a:p>
            <a:r>
              <a:rPr lang="ar-SA" b="1" dirty="0" smtClean="0">
                <a:solidFill>
                  <a:schemeClr val="accent3">
                    <a:lumMod val="75000"/>
                  </a:schemeClr>
                </a:solidFill>
              </a:rPr>
              <a:t> </a:t>
            </a: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tx1"/>
              </a:solidFill>
            </a:endParaRPr>
          </a:p>
        </p:txBody>
      </p:sp>
      <p:sp>
        <p:nvSpPr>
          <p:cNvPr id="4" name="مستطيل مستدير الزوايا 3"/>
          <p:cNvSpPr/>
          <p:nvPr/>
        </p:nvSpPr>
        <p:spPr>
          <a:xfrm>
            <a:off x="285728" y="8143900"/>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درس3</a:t>
            </a:r>
          </a:p>
          <a:p>
            <a:pPr algn="ctr"/>
            <a:r>
              <a:rPr lang="ar-SA" sz="1400" b="1" dirty="0" smtClean="0">
                <a:solidFill>
                  <a:schemeClr val="tx1"/>
                </a:solidFill>
              </a:rPr>
              <a:t>مكون 7 </a:t>
            </a:r>
            <a:endParaRPr lang="ar-SA" b="1" dirty="0">
              <a:solidFill>
                <a:schemeClr val="tx1"/>
              </a:solidFill>
            </a:endParaRPr>
          </a:p>
        </p:txBody>
      </p:sp>
      <p:sp>
        <p:nvSpPr>
          <p:cNvPr id="5" name="مستطيل مستدير الزوايا 4"/>
          <p:cNvSpPr/>
          <p:nvPr/>
        </p:nvSpPr>
        <p:spPr>
          <a:xfrm>
            <a:off x="714356" y="214282"/>
            <a:ext cx="4643470" cy="642942"/>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sz="1600" b="1" dirty="0" smtClean="0">
              <a:solidFill>
                <a:srgbClr val="FF0000"/>
              </a:solidFill>
            </a:endParaRPr>
          </a:p>
          <a:p>
            <a:r>
              <a:rPr lang="ar-SA" sz="1600" b="1" dirty="0" smtClean="0">
                <a:solidFill>
                  <a:srgbClr val="FF0000"/>
                </a:solidFill>
              </a:rPr>
              <a:t>المكون :  </a:t>
            </a:r>
          </a:p>
          <a:p>
            <a:r>
              <a:rPr lang="ar-SA" sz="1600" b="1" dirty="0" smtClean="0">
                <a:solidFill>
                  <a:srgbClr val="FF0000"/>
                </a:solidFill>
              </a:rPr>
              <a:t>7 - </a:t>
            </a:r>
            <a:r>
              <a:rPr lang="ar-SA" sz="1600" b="1" dirty="0" smtClean="0">
                <a:solidFill>
                  <a:schemeClr val="tx1"/>
                </a:solidFill>
              </a:rPr>
              <a:t>أرسم دائرة على الحرف ( </a:t>
            </a:r>
            <a:r>
              <a:rPr lang="ar-SA" sz="1600" b="1" dirty="0" err="1" smtClean="0">
                <a:solidFill>
                  <a:schemeClr val="tx1"/>
                </a:solidFill>
              </a:rPr>
              <a:t>ل</a:t>
            </a:r>
            <a:r>
              <a:rPr lang="ar-SA" sz="1600" b="1" dirty="0" smtClean="0">
                <a:solidFill>
                  <a:schemeClr val="tx1"/>
                </a:solidFill>
              </a:rPr>
              <a:t>) ثم أكتبه .</a:t>
            </a:r>
          </a:p>
          <a:p>
            <a:r>
              <a:rPr lang="ar-SA" sz="1600" b="1" dirty="0" smtClean="0">
                <a:solidFill>
                  <a:schemeClr val="tx1"/>
                </a:solidFill>
              </a:rPr>
              <a:t> </a:t>
            </a:r>
            <a:r>
              <a:rPr lang="ar-SA" sz="1600" b="1" dirty="0" smtClean="0">
                <a:solidFill>
                  <a:srgbClr val="FF0000"/>
                </a:solidFill>
              </a:rPr>
              <a:t> </a:t>
            </a:r>
            <a:r>
              <a:rPr lang="ar-SA" sz="1600" b="1" dirty="0" smtClean="0">
                <a:solidFill>
                  <a:schemeClr val="tx1"/>
                </a:solidFill>
              </a:rPr>
              <a:t>       </a:t>
            </a:r>
          </a:p>
        </p:txBody>
      </p:sp>
      <p:sp>
        <p:nvSpPr>
          <p:cNvPr id="6" name="مستطيل مستدير الزوايا 5"/>
          <p:cNvSpPr/>
          <p:nvPr/>
        </p:nvSpPr>
        <p:spPr>
          <a:xfrm>
            <a:off x="500042" y="928662"/>
            <a:ext cx="6072230" cy="1285884"/>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الأهداف :</a:t>
            </a:r>
          </a:p>
          <a:p>
            <a:r>
              <a:rPr lang="ar-SA" sz="1600" b="1" dirty="0" smtClean="0">
                <a:solidFill>
                  <a:schemeClr val="tx1"/>
                </a:solidFill>
              </a:rPr>
              <a:t>      من خلال هذا المكون يتوقع من التلميذة  تحقيق الأهداف التالية :</a:t>
            </a:r>
          </a:p>
          <a:p>
            <a:pPr>
              <a:buFont typeface="Arial" pitchFamily="34" charset="0"/>
              <a:buChar char="•"/>
            </a:pPr>
            <a:r>
              <a:rPr lang="ar-SA" sz="1600" b="1" dirty="0" smtClean="0">
                <a:solidFill>
                  <a:schemeClr val="tx1"/>
                </a:solidFill>
              </a:rPr>
              <a:t> أن تتعرف اللام في الكلمة المكتوبة .</a:t>
            </a:r>
          </a:p>
          <a:p>
            <a:pPr>
              <a:buFont typeface="Arial" pitchFamily="34" charset="0"/>
              <a:buChar char="•"/>
            </a:pPr>
            <a:r>
              <a:rPr lang="ar-SA" sz="1600" b="1" dirty="0" smtClean="0">
                <a:solidFill>
                  <a:schemeClr val="tx1"/>
                </a:solidFill>
              </a:rPr>
              <a:t> أن ترسم دائرة حول حرف ( </a:t>
            </a:r>
            <a:r>
              <a:rPr lang="ar-SA" sz="1600" b="1" dirty="0" err="1" smtClean="0">
                <a:solidFill>
                  <a:schemeClr val="tx1"/>
                </a:solidFill>
              </a:rPr>
              <a:t>ل</a:t>
            </a:r>
            <a:r>
              <a:rPr lang="ar-SA" sz="1600" b="1" dirty="0" smtClean="0">
                <a:solidFill>
                  <a:schemeClr val="tx1"/>
                </a:solidFill>
              </a:rPr>
              <a:t> ) في الكلمة .</a:t>
            </a:r>
          </a:p>
          <a:p>
            <a:pPr>
              <a:buFont typeface="Arial" pitchFamily="34" charset="0"/>
              <a:buChar char="•"/>
            </a:pPr>
            <a:r>
              <a:rPr lang="ar-SA" sz="1600" b="1" dirty="0" smtClean="0">
                <a:solidFill>
                  <a:schemeClr val="tx1"/>
                </a:solidFill>
              </a:rPr>
              <a:t> أن تكتب حرف ( </a:t>
            </a:r>
            <a:r>
              <a:rPr lang="ar-SA" sz="1600" b="1" dirty="0" err="1" smtClean="0">
                <a:solidFill>
                  <a:schemeClr val="tx1"/>
                </a:solidFill>
              </a:rPr>
              <a:t>ل</a:t>
            </a:r>
            <a:r>
              <a:rPr lang="ar-SA" sz="1600" b="1" dirty="0" smtClean="0">
                <a:solidFill>
                  <a:schemeClr val="tx1"/>
                </a:solidFill>
              </a:rPr>
              <a:t> ) في المكان المخصص .</a:t>
            </a:r>
          </a:p>
        </p:txBody>
      </p:sp>
      <p:sp>
        <p:nvSpPr>
          <p:cNvPr id="7" name="مستطيل مستدير الزوايا 6"/>
          <p:cNvSpPr/>
          <p:nvPr/>
        </p:nvSpPr>
        <p:spPr>
          <a:xfrm>
            <a:off x="571480" y="2285984"/>
            <a:ext cx="5929354" cy="714380"/>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الوسائل المقترحة :</a:t>
            </a:r>
          </a:p>
          <a:p>
            <a:r>
              <a:rPr lang="ar-SA" sz="1600" b="1" dirty="0" smtClean="0">
                <a:solidFill>
                  <a:schemeClr val="tx1"/>
                </a:solidFill>
              </a:rPr>
              <a:t>   شفافية للمكون ، بطاقات .</a:t>
            </a:r>
          </a:p>
        </p:txBody>
      </p:sp>
      <p:sp>
        <p:nvSpPr>
          <p:cNvPr id="8" name="مستطيل 7"/>
          <p:cNvSpPr/>
          <p:nvPr/>
        </p:nvSpPr>
        <p:spPr>
          <a:xfrm>
            <a:off x="5978632" y="214282"/>
            <a:ext cx="450764"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3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7</a:t>
            </a:r>
            <a:endParaRPr lang="ar-SA"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nvGrpSpPr>
          <p:cNvPr id="2" name="مجموعة 10"/>
          <p:cNvGrpSpPr/>
          <p:nvPr/>
        </p:nvGrpSpPr>
        <p:grpSpPr>
          <a:xfrm>
            <a:off x="542928" y="4143372"/>
            <a:ext cx="3314700" cy="1547814"/>
            <a:chOff x="471490" y="4143372"/>
            <a:chExt cx="3314700" cy="1547814"/>
          </a:xfrm>
        </p:grpSpPr>
        <p:pic>
          <p:nvPicPr>
            <p:cNvPr id="14" name="Picture 2"/>
            <p:cNvPicPr>
              <a:picLocks noChangeAspect="1" noChangeArrowheads="1"/>
            </p:cNvPicPr>
            <p:nvPr/>
          </p:nvPicPr>
          <p:blipFill>
            <a:blip r:embed="rId2"/>
            <a:srcRect/>
            <a:stretch>
              <a:fillRect/>
            </a:stretch>
          </p:blipFill>
          <p:spPr bwMode="auto">
            <a:xfrm>
              <a:off x="471490" y="4357686"/>
              <a:ext cx="3314700" cy="1333500"/>
            </a:xfrm>
            <a:prstGeom prst="rect">
              <a:avLst/>
            </a:prstGeom>
            <a:noFill/>
            <a:ln w="9525">
              <a:noFill/>
              <a:miter lim="800000"/>
              <a:headEnd/>
              <a:tailEnd/>
            </a:ln>
            <a:effectLst/>
          </p:spPr>
        </p:pic>
        <p:sp>
          <p:nvSpPr>
            <p:cNvPr id="15" name="مربع نص 14"/>
            <p:cNvSpPr txBox="1"/>
            <p:nvPr/>
          </p:nvSpPr>
          <p:spPr>
            <a:xfrm>
              <a:off x="733180" y="4143372"/>
              <a:ext cx="1787669" cy="369332"/>
            </a:xfrm>
            <a:prstGeom prst="rect">
              <a:avLst/>
            </a:prstGeom>
            <a:noFill/>
          </p:spPr>
          <p:txBody>
            <a:bodyPr wrap="none" rtlCol="1">
              <a:spAutoFit/>
            </a:bodyPr>
            <a:lstStyle/>
            <a:p>
              <a:r>
                <a:rPr lang="ar-SA" b="1" dirty="0" smtClean="0"/>
                <a:t>أول     وسط      آخر</a:t>
              </a:r>
              <a:endParaRPr lang="ar-SA" b="1" dirty="0"/>
            </a:p>
          </p:txBody>
        </p:sp>
      </p:grpSp>
      <p:pic>
        <p:nvPicPr>
          <p:cNvPr id="6146" name="Picture 2"/>
          <p:cNvPicPr>
            <a:picLocks noChangeAspect="1" noChangeArrowheads="1"/>
          </p:cNvPicPr>
          <p:nvPr/>
        </p:nvPicPr>
        <p:blipFill>
          <a:blip r:embed="rId3"/>
          <a:srcRect/>
          <a:stretch>
            <a:fillRect/>
          </a:stretch>
        </p:blipFill>
        <p:spPr bwMode="auto">
          <a:xfrm>
            <a:off x="2071678" y="7643834"/>
            <a:ext cx="3981447" cy="894321"/>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مستطيل مستدير الزوايا 35"/>
          <p:cNvSpPr/>
          <p:nvPr/>
        </p:nvSpPr>
        <p:spPr>
          <a:xfrm>
            <a:off x="2071678" y="357158"/>
            <a:ext cx="3857652" cy="571504"/>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chemeClr val="tx1"/>
                </a:solidFill>
              </a:rPr>
              <a:t>المكون :   أتـعرف</a:t>
            </a:r>
          </a:p>
        </p:txBody>
      </p:sp>
      <p:sp>
        <p:nvSpPr>
          <p:cNvPr id="37" name="مستطيل مستدير الزوايا 36"/>
          <p:cNvSpPr/>
          <p:nvPr/>
        </p:nvSpPr>
        <p:spPr>
          <a:xfrm>
            <a:off x="500042" y="1214414"/>
            <a:ext cx="6072230" cy="928694"/>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chemeClr val="tx1"/>
                </a:solidFill>
              </a:rPr>
              <a:t>الأهداف :</a:t>
            </a:r>
          </a:p>
          <a:p>
            <a:r>
              <a:rPr lang="ar-SA" b="1" dirty="0" smtClean="0">
                <a:solidFill>
                  <a:schemeClr val="tx1"/>
                </a:solidFill>
              </a:rPr>
              <a:t>      من خلال هذا المكون يتوقع من التلميذة  تحقيق الأهداف التالية :</a:t>
            </a:r>
          </a:p>
          <a:p>
            <a:pPr>
              <a:buFont typeface="Arial" pitchFamily="34" charset="0"/>
              <a:buChar char="•"/>
            </a:pPr>
            <a:r>
              <a:rPr lang="ar-SA" b="1" dirty="0" smtClean="0">
                <a:solidFill>
                  <a:schemeClr val="tx1"/>
                </a:solidFill>
              </a:rPr>
              <a:t>   تعرف شخصيات الوحدة .  </a:t>
            </a:r>
          </a:p>
        </p:txBody>
      </p:sp>
      <p:sp>
        <p:nvSpPr>
          <p:cNvPr id="39" name="مستطيل مستدير الزوايا 38"/>
          <p:cNvSpPr/>
          <p:nvPr/>
        </p:nvSpPr>
        <p:spPr>
          <a:xfrm>
            <a:off x="500042" y="2428860"/>
            <a:ext cx="6072230" cy="714380"/>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chemeClr val="tx1"/>
                </a:solidFill>
              </a:rPr>
              <a:t>الوسائل المقترحة :</a:t>
            </a:r>
          </a:p>
          <a:p>
            <a:r>
              <a:rPr lang="ar-SA" b="1" dirty="0" smtClean="0">
                <a:solidFill>
                  <a:schemeClr val="tx1"/>
                </a:solidFill>
              </a:rPr>
              <a:t>      لوحة مكبرة للنشاط ــ بطاقات تحوي صور الشخصيات .</a:t>
            </a:r>
          </a:p>
        </p:txBody>
      </p:sp>
      <p:sp>
        <p:nvSpPr>
          <p:cNvPr id="40" name="مستطيل مستدير الزوايا 39"/>
          <p:cNvSpPr/>
          <p:nvPr/>
        </p:nvSpPr>
        <p:spPr>
          <a:xfrm>
            <a:off x="357166" y="3643306"/>
            <a:ext cx="6215106" cy="5072098"/>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إجراءات التنفيذ :</a:t>
            </a:r>
          </a:p>
          <a:p>
            <a:endParaRPr lang="ar-SA" b="1" dirty="0" smtClean="0">
              <a:solidFill>
                <a:schemeClr val="tx1"/>
              </a:solidFill>
            </a:endParaRPr>
          </a:p>
          <a:p>
            <a:r>
              <a:rPr lang="ar-SA" b="1" dirty="0" smtClean="0">
                <a:solidFill>
                  <a:srgbClr val="FF0000"/>
                </a:solidFill>
              </a:rPr>
              <a:t>الإجراء : </a:t>
            </a:r>
          </a:p>
          <a:p>
            <a:pPr>
              <a:buFont typeface="Arial" pitchFamily="34" charset="0"/>
              <a:buChar char="•"/>
            </a:pPr>
            <a:r>
              <a:rPr lang="ar-SA" b="1" dirty="0" smtClean="0">
                <a:solidFill>
                  <a:schemeClr val="tx1"/>
                </a:solidFill>
              </a:rPr>
              <a:t> عرض بطاقات مفردة في كل بطاقة صورة لشخصية من الشخصيات  . </a:t>
            </a:r>
          </a:p>
          <a:p>
            <a:pPr>
              <a:buFont typeface="Arial" charset="0"/>
              <a:buChar char="•"/>
            </a:pPr>
            <a:r>
              <a:rPr lang="ar-SA" b="1" dirty="0" smtClean="0">
                <a:solidFill>
                  <a:schemeClr val="tx1"/>
                </a:solidFill>
              </a:rPr>
              <a:t> عرض شفافية مستوحاة من صور الكتاب المقرر .</a:t>
            </a:r>
          </a:p>
          <a:p>
            <a:pPr>
              <a:buFont typeface="Arial" charset="0"/>
              <a:buChar char="•"/>
            </a:pPr>
            <a:r>
              <a:rPr lang="ar-SA" b="1" dirty="0">
                <a:solidFill>
                  <a:schemeClr val="tx1"/>
                </a:solidFill>
              </a:rPr>
              <a:t> </a:t>
            </a:r>
            <a:r>
              <a:rPr lang="ar-SA" b="1" dirty="0" smtClean="0">
                <a:solidFill>
                  <a:schemeClr val="tx1"/>
                </a:solidFill>
              </a:rPr>
              <a:t>طلب تسمية ما تحويه كل صورة  ؟</a:t>
            </a:r>
          </a:p>
          <a:p>
            <a:pPr>
              <a:buFont typeface="Arial" charset="0"/>
              <a:buChar char="•"/>
            </a:pPr>
            <a:r>
              <a:rPr lang="ar-SA" b="1" dirty="0" smtClean="0">
                <a:solidFill>
                  <a:schemeClr val="tx1"/>
                </a:solidFill>
              </a:rPr>
              <a:t>  التعريف بالشخصيات من حيث ...الاسم , العمر ، صلة القرابة . </a:t>
            </a:r>
          </a:p>
          <a:p>
            <a:pPr>
              <a:buFont typeface="Arial" charset="0"/>
              <a:buChar char="•"/>
            </a:pPr>
            <a:r>
              <a:rPr lang="ar-SA" b="1" dirty="0" smtClean="0">
                <a:solidFill>
                  <a:schemeClr val="tx1"/>
                </a:solidFill>
              </a:rPr>
              <a:t> تكرار عرض الصور حتى تألف التلميذة هذه الصور بأسمائها .</a:t>
            </a:r>
          </a:p>
          <a:p>
            <a:pPr>
              <a:buFont typeface="Arial" charset="0"/>
              <a:buChar char="•"/>
            </a:pPr>
            <a:r>
              <a:rPr lang="ar-SA" b="1" dirty="0" smtClean="0">
                <a:solidFill>
                  <a:schemeClr val="tx1"/>
                </a:solidFill>
              </a:rPr>
              <a:t> التوصل إلى مصطلح الأسرة من خلال صلة القرابة بين أفراد هذه المجموعة .</a:t>
            </a:r>
          </a:p>
          <a:p>
            <a:endParaRPr lang="ar-SA" b="1" dirty="0" smtClean="0">
              <a:solidFill>
                <a:schemeClr val="tx1"/>
              </a:solidFill>
            </a:endParaRPr>
          </a:p>
          <a:p>
            <a:r>
              <a:rPr lang="ar-SA" b="1" dirty="0" smtClean="0">
                <a:solidFill>
                  <a:srgbClr val="FF0000"/>
                </a:solidFill>
              </a:rPr>
              <a:t>المناقشة :</a:t>
            </a:r>
          </a:p>
          <a:p>
            <a:r>
              <a:rPr lang="ar-SA" b="1" dirty="0" smtClean="0">
                <a:solidFill>
                  <a:schemeClr val="tx1"/>
                </a:solidFill>
              </a:rPr>
              <a:t>طرح أسئلة مثل :</a:t>
            </a:r>
          </a:p>
          <a:p>
            <a:r>
              <a:rPr lang="ar-SA" b="1" dirty="0" smtClean="0">
                <a:solidFill>
                  <a:schemeClr val="tx1"/>
                </a:solidFill>
              </a:rPr>
              <a:t>س1 ما اسم صاحب الصورة : الأولى ، الثانية ، الثالثة ،الرابعة ، الخامسة؟</a:t>
            </a:r>
          </a:p>
          <a:p>
            <a:r>
              <a:rPr lang="ar-SA" b="1" dirty="0" smtClean="0">
                <a:solidFill>
                  <a:schemeClr val="tx1"/>
                </a:solidFill>
              </a:rPr>
              <a:t>س2 أيهما أكبر ؟</a:t>
            </a:r>
          </a:p>
          <a:p>
            <a:endParaRPr lang="ar-SA" b="1" dirty="0" smtClean="0">
              <a:solidFill>
                <a:schemeClr val="tx1"/>
              </a:solidFill>
            </a:endParaRPr>
          </a:p>
          <a:p>
            <a:r>
              <a:rPr lang="ar-SA" b="1" dirty="0" smtClean="0">
                <a:solidFill>
                  <a:schemeClr val="tx1"/>
                </a:solidFill>
              </a:rPr>
              <a:t>       </a:t>
            </a:r>
          </a:p>
        </p:txBody>
      </p:sp>
      <p:sp>
        <p:nvSpPr>
          <p:cNvPr id="19" name="مستطيل 18"/>
          <p:cNvSpPr/>
          <p:nvPr/>
        </p:nvSpPr>
        <p:spPr>
          <a:xfrm>
            <a:off x="5929330" y="214282"/>
            <a:ext cx="58060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مستطيل مستدير الزوايا 13"/>
          <p:cNvSpPr/>
          <p:nvPr/>
        </p:nvSpPr>
        <p:spPr>
          <a:xfrm>
            <a:off x="285728" y="8429652"/>
            <a:ext cx="1428760" cy="50006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مكون </a:t>
            </a:r>
            <a:r>
              <a:rPr lang="ar-SA" b="1" dirty="0" smtClean="0">
                <a:solidFill>
                  <a:schemeClr val="tx1"/>
                </a:solidFill>
              </a:rPr>
              <a:t>2 /1</a:t>
            </a:r>
            <a:endParaRPr lang="ar-SA" b="1" dirty="0">
              <a:solidFill>
                <a:schemeClr val="tx1"/>
              </a:solidFill>
            </a:endParaRPr>
          </a:p>
        </p:txBody>
      </p:sp>
      <p:pic>
        <p:nvPicPr>
          <p:cNvPr id="2050" name="Picture 2"/>
          <p:cNvPicPr>
            <a:picLocks noChangeAspect="1" noChangeArrowheads="1"/>
          </p:cNvPicPr>
          <p:nvPr/>
        </p:nvPicPr>
        <p:blipFill>
          <a:blip r:embed="rId2"/>
          <a:srcRect/>
          <a:stretch>
            <a:fillRect/>
          </a:stretch>
        </p:blipFill>
        <p:spPr bwMode="auto">
          <a:xfrm>
            <a:off x="3990984" y="3857620"/>
            <a:ext cx="723900" cy="89535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3190879" y="3857620"/>
            <a:ext cx="738187" cy="911878"/>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a:srcRect/>
          <a:stretch>
            <a:fillRect/>
          </a:stretch>
        </p:blipFill>
        <p:spPr bwMode="auto">
          <a:xfrm>
            <a:off x="2428868" y="3929058"/>
            <a:ext cx="714380" cy="829191"/>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a:srcRect/>
          <a:stretch>
            <a:fillRect/>
          </a:stretch>
        </p:blipFill>
        <p:spPr bwMode="auto">
          <a:xfrm>
            <a:off x="1571612" y="3897276"/>
            <a:ext cx="785818" cy="836642"/>
          </a:xfrm>
          <a:prstGeom prst="rect">
            <a:avLst/>
          </a:prstGeom>
          <a:noFill/>
          <a:ln w="9525">
            <a:noFill/>
            <a:miter lim="800000"/>
            <a:headEnd/>
            <a:tailEnd/>
          </a:ln>
          <a:effectLst/>
        </p:spPr>
      </p:pic>
      <p:pic>
        <p:nvPicPr>
          <p:cNvPr id="2054" name="Picture 6"/>
          <p:cNvPicPr>
            <a:picLocks noChangeAspect="1" noChangeArrowheads="1"/>
          </p:cNvPicPr>
          <p:nvPr/>
        </p:nvPicPr>
        <p:blipFill>
          <a:blip r:embed="rId6"/>
          <a:srcRect/>
          <a:stretch>
            <a:fillRect/>
          </a:stretch>
        </p:blipFill>
        <p:spPr bwMode="auto">
          <a:xfrm>
            <a:off x="916621" y="3929058"/>
            <a:ext cx="654991" cy="771524"/>
          </a:xfrm>
          <a:prstGeom prst="rect">
            <a:avLst/>
          </a:prstGeom>
          <a:noFill/>
          <a:ln w="9525">
            <a:noFill/>
            <a:miter lim="800000"/>
            <a:headEnd/>
            <a:tailEnd/>
          </a:ln>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مستطيل مستدير الزوايا 27"/>
          <p:cNvSpPr/>
          <p:nvPr/>
        </p:nvSpPr>
        <p:spPr>
          <a:xfrm>
            <a:off x="5643578" y="357158"/>
            <a:ext cx="714380"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الوحدة</a:t>
            </a:r>
            <a:endParaRPr lang="ar-SA" b="1" dirty="0">
              <a:solidFill>
                <a:schemeClr val="tx1"/>
              </a:solidFill>
            </a:endParaRPr>
          </a:p>
        </p:txBody>
      </p:sp>
      <p:sp>
        <p:nvSpPr>
          <p:cNvPr id="30" name="مستطيل مستدير الزوايا 29"/>
          <p:cNvSpPr/>
          <p:nvPr/>
        </p:nvSpPr>
        <p:spPr>
          <a:xfrm>
            <a:off x="4786322" y="357158"/>
            <a:ext cx="785818"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المجال</a:t>
            </a:r>
            <a:endParaRPr lang="ar-SA" b="1" dirty="0">
              <a:solidFill>
                <a:schemeClr val="tx1"/>
              </a:solidFill>
            </a:endParaRPr>
          </a:p>
        </p:txBody>
      </p:sp>
      <p:sp>
        <p:nvSpPr>
          <p:cNvPr id="31" name="مستطيل مستدير الزوايا 30"/>
          <p:cNvSpPr/>
          <p:nvPr/>
        </p:nvSpPr>
        <p:spPr>
          <a:xfrm>
            <a:off x="3357562" y="357158"/>
            <a:ext cx="1357322"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الدرس الثالث</a:t>
            </a:r>
            <a:endParaRPr lang="ar-SA" b="1" dirty="0">
              <a:solidFill>
                <a:schemeClr val="tx1"/>
              </a:solidFill>
            </a:endParaRPr>
          </a:p>
        </p:txBody>
      </p:sp>
      <p:sp>
        <p:nvSpPr>
          <p:cNvPr id="32" name="مستطيل مستدير الزوايا 31"/>
          <p:cNvSpPr/>
          <p:nvPr/>
        </p:nvSpPr>
        <p:spPr>
          <a:xfrm>
            <a:off x="5629284" y="928662"/>
            <a:ext cx="728674"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الأولى</a:t>
            </a:r>
            <a:endParaRPr lang="ar-SA" b="1" dirty="0">
              <a:solidFill>
                <a:schemeClr val="tx1"/>
              </a:solidFill>
            </a:endParaRPr>
          </a:p>
        </p:txBody>
      </p:sp>
      <p:sp>
        <p:nvSpPr>
          <p:cNvPr id="33" name="مستطيل مستدير الزوايا 32"/>
          <p:cNvSpPr/>
          <p:nvPr/>
        </p:nvSpPr>
        <p:spPr>
          <a:xfrm>
            <a:off x="4786322" y="928662"/>
            <a:ext cx="785818"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أسرتي</a:t>
            </a:r>
            <a:endParaRPr lang="ar-SA" b="1" dirty="0">
              <a:solidFill>
                <a:schemeClr val="tx1"/>
              </a:solidFill>
            </a:endParaRPr>
          </a:p>
        </p:txBody>
      </p:sp>
      <p:sp>
        <p:nvSpPr>
          <p:cNvPr id="34" name="مستطيل مستدير الزوايا 33"/>
          <p:cNvSpPr/>
          <p:nvPr/>
        </p:nvSpPr>
        <p:spPr>
          <a:xfrm>
            <a:off x="3357562" y="928662"/>
            <a:ext cx="1357322"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حول المائدة</a:t>
            </a:r>
            <a:endParaRPr lang="ar-SA" b="1" dirty="0">
              <a:solidFill>
                <a:schemeClr val="tx1"/>
              </a:solidFill>
            </a:endParaRPr>
          </a:p>
        </p:txBody>
      </p:sp>
      <p:sp>
        <p:nvSpPr>
          <p:cNvPr id="14" name="مستطيل مستدير الزوايا 13"/>
          <p:cNvSpPr/>
          <p:nvPr/>
        </p:nvSpPr>
        <p:spPr>
          <a:xfrm>
            <a:off x="2500306" y="357158"/>
            <a:ext cx="785818"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ا</a:t>
            </a:r>
            <a:r>
              <a:rPr lang="ar-SA" b="1" dirty="0" smtClean="0">
                <a:solidFill>
                  <a:schemeClr val="tx1"/>
                </a:solidFill>
              </a:rPr>
              <a:t>لحرف</a:t>
            </a:r>
            <a:endParaRPr lang="ar-SA" b="1" dirty="0">
              <a:solidFill>
                <a:schemeClr val="tx1"/>
              </a:solidFill>
            </a:endParaRPr>
          </a:p>
        </p:txBody>
      </p:sp>
      <p:sp>
        <p:nvSpPr>
          <p:cNvPr id="15" name="مستطيل مستدير الزوايا 14"/>
          <p:cNvSpPr/>
          <p:nvPr/>
        </p:nvSpPr>
        <p:spPr>
          <a:xfrm>
            <a:off x="2500306" y="928662"/>
            <a:ext cx="785818"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ل</a:t>
            </a:r>
            <a:endParaRPr lang="ar-SA" b="1" dirty="0">
              <a:solidFill>
                <a:schemeClr val="tx1"/>
              </a:solidFill>
            </a:endParaRPr>
          </a:p>
        </p:txBody>
      </p:sp>
      <p:sp>
        <p:nvSpPr>
          <p:cNvPr id="16" name="مستطيل مستدير الزوايا 15"/>
          <p:cNvSpPr/>
          <p:nvPr/>
        </p:nvSpPr>
        <p:spPr>
          <a:xfrm>
            <a:off x="571480" y="357158"/>
            <a:ext cx="1857388"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المحاكاة</a:t>
            </a:r>
            <a:endParaRPr lang="ar-SA" sz="2400" b="1" dirty="0">
              <a:solidFill>
                <a:schemeClr val="tx1"/>
              </a:solidFill>
            </a:endParaRPr>
          </a:p>
        </p:txBody>
      </p:sp>
      <p:sp>
        <p:nvSpPr>
          <p:cNvPr id="17" name="مستطيل مستدير الزوايا 16"/>
          <p:cNvSpPr/>
          <p:nvPr/>
        </p:nvSpPr>
        <p:spPr>
          <a:xfrm>
            <a:off x="571480" y="928662"/>
            <a:ext cx="1857388"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الضميران (هو ، هي)</a:t>
            </a:r>
            <a:endParaRPr lang="ar-SA" b="1" dirty="0">
              <a:solidFill>
                <a:schemeClr val="tx1"/>
              </a:solidFill>
            </a:endParaRPr>
          </a:p>
        </p:txBody>
      </p:sp>
      <p:sp>
        <p:nvSpPr>
          <p:cNvPr id="13" name="مستطيل مستدير الزوايا 12"/>
          <p:cNvSpPr/>
          <p:nvPr/>
        </p:nvSpPr>
        <p:spPr>
          <a:xfrm>
            <a:off x="1428736" y="1500166"/>
            <a:ext cx="4857784" cy="571504"/>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المكون :  </a:t>
            </a:r>
          </a:p>
          <a:p>
            <a:r>
              <a:rPr lang="ar-SA" b="1" dirty="0" smtClean="0">
                <a:solidFill>
                  <a:srgbClr val="FF0000"/>
                </a:solidFill>
              </a:rPr>
              <a:t>    8ــ  </a:t>
            </a:r>
            <a:r>
              <a:rPr lang="ar-SA" b="1" dirty="0" smtClean="0">
                <a:solidFill>
                  <a:schemeClr val="tx1"/>
                </a:solidFill>
              </a:rPr>
              <a:t>أحاكي مستخدمة الضميرين ( هو ، هي ) .        </a:t>
            </a:r>
          </a:p>
        </p:txBody>
      </p:sp>
      <p:sp>
        <p:nvSpPr>
          <p:cNvPr id="18" name="مستطيل مستدير الزوايا 17"/>
          <p:cNvSpPr/>
          <p:nvPr/>
        </p:nvSpPr>
        <p:spPr>
          <a:xfrm>
            <a:off x="500042" y="2143108"/>
            <a:ext cx="6072230" cy="928694"/>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الأهداف :</a:t>
            </a:r>
          </a:p>
          <a:p>
            <a:r>
              <a:rPr lang="ar-SA" sz="1600" b="1" dirty="0" smtClean="0">
                <a:solidFill>
                  <a:schemeClr val="tx1"/>
                </a:solidFill>
              </a:rPr>
              <a:t>      من خلال هذا المكون يتوقع من التلميذة  تحقيق الأهداف التالية :</a:t>
            </a:r>
          </a:p>
          <a:p>
            <a:pPr>
              <a:buFont typeface="Arial" pitchFamily="34" charset="0"/>
              <a:buChar char="•"/>
            </a:pPr>
            <a:r>
              <a:rPr lang="ar-SA" sz="1600" b="1" dirty="0" smtClean="0">
                <a:solidFill>
                  <a:schemeClr val="tx1"/>
                </a:solidFill>
              </a:rPr>
              <a:t>   أن تحاكي الضميرين ( هو ، هي  ) عند التحدث عن الغائب .</a:t>
            </a:r>
            <a:r>
              <a:rPr lang="ar-SA" b="1" dirty="0" smtClean="0">
                <a:solidFill>
                  <a:schemeClr val="tx1"/>
                </a:solidFill>
              </a:rPr>
              <a:t>  </a:t>
            </a:r>
          </a:p>
        </p:txBody>
      </p:sp>
      <p:sp>
        <p:nvSpPr>
          <p:cNvPr id="19" name="مستطيل مستدير الزوايا 18"/>
          <p:cNvSpPr/>
          <p:nvPr/>
        </p:nvSpPr>
        <p:spPr>
          <a:xfrm>
            <a:off x="500042" y="3143240"/>
            <a:ext cx="6072230" cy="642942"/>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الوسائل المقترحة :</a:t>
            </a:r>
          </a:p>
          <a:p>
            <a:r>
              <a:rPr lang="ar-SA" b="1" dirty="0" smtClean="0">
                <a:solidFill>
                  <a:schemeClr val="tx1"/>
                </a:solidFill>
              </a:rPr>
              <a:t>   شفافية تحوي صورة المكون ، بطاقات .</a:t>
            </a:r>
          </a:p>
        </p:txBody>
      </p:sp>
      <p:sp>
        <p:nvSpPr>
          <p:cNvPr id="20" name="مستطيل مستدير الزوايا 19"/>
          <p:cNvSpPr/>
          <p:nvPr/>
        </p:nvSpPr>
        <p:spPr>
          <a:xfrm>
            <a:off x="500042" y="3857620"/>
            <a:ext cx="6072230" cy="4786346"/>
          </a:xfrm>
          <a:prstGeom prst="roundRect">
            <a:avLst>
              <a:gd name="adj" fmla="val 1148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chemeClr val="tx1"/>
              </a:solidFill>
            </a:endParaRPr>
          </a:p>
          <a:p>
            <a:endParaRPr lang="ar-SA" b="1" dirty="0" smtClean="0">
              <a:solidFill>
                <a:srgbClr val="FF0000"/>
              </a:solidFill>
            </a:endParaRPr>
          </a:p>
          <a:p>
            <a:endParaRPr lang="ar-SA" b="1" dirty="0" smtClean="0">
              <a:solidFill>
                <a:srgbClr val="FF0000"/>
              </a:solidFill>
            </a:endParaRPr>
          </a:p>
          <a:p>
            <a:endParaRPr lang="ar-SA" b="1" dirty="0" smtClean="0">
              <a:solidFill>
                <a:srgbClr val="FF0000"/>
              </a:solidFill>
            </a:endParaRPr>
          </a:p>
          <a:p>
            <a:endParaRPr lang="ar-SA" b="1" dirty="0" smtClean="0">
              <a:solidFill>
                <a:srgbClr val="FF0000"/>
              </a:solidFill>
            </a:endParaRPr>
          </a:p>
          <a:p>
            <a:endParaRPr lang="ar-SA" b="1" dirty="0" smtClean="0">
              <a:solidFill>
                <a:srgbClr val="FF0000"/>
              </a:solidFill>
            </a:endParaRPr>
          </a:p>
          <a:p>
            <a:r>
              <a:rPr lang="ar-SA" b="1" dirty="0" smtClean="0">
                <a:solidFill>
                  <a:srgbClr val="FF0000"/>
                </a:solidFill>
              </a:rPr>
              <a:t>إجراءات التنفيذ :</a:t>
            </a:r>
          </a:p>
          <a:p>
            <a:pPr>
              <a:buFont typeface="Arial" pitchFamily="34" charset="0"/>
              <a:buChar char="•"/>
            </a:pPr>
            <a:r>
              <a:rPr lang="ar-SA" b="1" dirty="0" smtClean="0">
                <a:solidFill>
                  <a:schemeClr val="tx1"/>
                </a:solidFill>
              </a:rPr>
              <a:t> عرض الصور من خلال الوسائل المتاحة .</a:t>
            </a:r>
          </a:p>
          <a:p>
            <a:pPr>
              <a:buFont typeface="Arial" pitchFamily="34" charset="0"/>
              <a:buChar char="•"/>
            </a:pPr>
            <a:r>
              <a:rPr lang="ar-SA" b="1" dirty="0" smtClean="0">
                <a:solidFill>
                  <a:schemeClr val="tx1"/>
                </a:solidFill>
              </a:rPr>
              <a:t> عرض صورة مهند وهو يغسل يديه .</a:t>
            </a:r>
          </a:p>
          <a:p>
            <a:pPr>
              <a:buFont typeface="Arial" pitchFamily="34" charset="0"/>
              <a:buChar char="•"/>
            </a:pPr>
            <a:r>
              <a:rPr lang="ar-SA" b="1" dirty="0" smtClean="0">
                <a:solidFill>
                  <a:schemeClr val="tx1"/>
                </a:solidFill>
              </a:rPr>
              <a:t> عرض صورة أحلام وهي تغسل يديها .</a:t>
            </a:r>
          </a:p>
          <a:p>
            <a:pPr>
              <a:buFont typeface="Arial" pitchFamily="34" charset="0"/>
              <a:buChar char="•"/>
            </a:pPr>
            <a:r>
              <a:rPr lang="ar-SA" b="1" dirty="0" smtClean="0">
                <a:solidFill>
                  <a:schemeClr val="tx1"/>
                </a:solidFill>
              </a:rPr>
              <a:t> عرض صورة الأم أسماء وهي تشرب الماء .</a:t>
            </a:r>
          </a:p>
          <a:p>
            <a:pPr>
              <a:buFont typeface="Arial" pitchFamily="34" charset="0"/>
              <a:buChar char="•"/>
            </a:pPr>
            <a:r>
              <a:rPr lang="ar-SA" b="1" dirty="0" smtClean="0">
                <a:solidFill>
                  <a:schemeClr val="tx1"/>
                </a:solidFill>
              </a:rPr>
              <a:t> عرض صورة الأب مشعل وهو يقرأ الجريدة .</a:t>
            </a:r>
          </a:p>
          <a:p>
            <a:pPr>
              <a:buFont typeface="Arial" pitchFamily="34" charset="0"/>
              <a:buChar char="•"/>
            </a:pPr>
            <a:r>
              <a:rPr lang="ar-SA" b="1" dirty="0" smtClean="0">
                <a:solidFill>
                  <a:schemeClr val="tx1"/>
                </a:solidFill>
              </a:rPr>
              <a:t> عرض صورة مهند يلعب بالكرة .</a:t>
            </a:r>
          </a:p>
          <a:p>
            <a:pPr>
              <a:buFont typeface="Arial" pitchFamily="34" charset="0"/>
              <a:buChar char="•"/>
            </a:pPr>
            <a:endParaRPr lang="ar-SA" b="1" dirty="0" smtClean="0">
              <a:solidFill>
                <a:schemeClr val="tx1"/>
              </a:solidFill>
            </a:endParaRPr>
          </a:p>
          <a:p>
            <a:endParaRPr lang="ar-SA" b="1" dirty="0" smtClean="0">
              <a:solidFill>
                <a:schemeClr val="tx1"/>
              </a:solidFill>
            </a:endParaRPr>
          </a:p>
          <a:p>
            <a:pPr>
              <a:buFont typeface="Arial" pitchFamily="34" charset="0"/>
              <a:buChar char="•"/>
            </a:pPr>
            <a:r>
              <a:rPr lang="ar-SA" b="1" dirty="0" smtClean="0">
                <a:solidFill>
                  <a:schemeClr val="tx1"/>
                </a:solidFill>
              </a:rPr>
              <a:t> طرح أسئلة من مثل :</a:t>
            </a:r>
          </a:p>
          <a:p>
            <a:r>
              <a:rPr lang="en-US" b="1" dirty="0" smtClean="0">
                <a:solidFill>
                  <a:schemeClr val="tx1"/>
                </a:solidFill>
              </a:rPr>
              <a:t> </a:t>
            </a:r>
            <a:r>
              <a:rPr lang="ar-SA" b="1" dirty="0" smtClean="0">
                <a:solidFill>
                  <a:schemeClr val="tx1"/>
                </a:solidFill>
              </a:rPr>
              <a:t> س ماذا يعمل مهند ؟ ماذا تعمل أحلام ؟ ( الإجابة المتوقعة : يغسل يديه ،        </a:t>
            </a:r>
          </a:p>
          <a:p>
            <a:r>
              <a:rPr lang="ar-SA" b="1" dirty="0" smtClean="0">
                <a:solidFill>
                  <a:schemeClr val="tx1"/>
                </a:solidFill>
              </a:rPr>
              <a:t>تغسل يديها ) فعلى المعلمة أن تمرر ضميري الغائب </a:t>
            </a:r>
            <a:r>
              <a:rPr lang="ar-SA" b="1" dirty="0" err="1" smtClean="0">
                <a:solidFill>
                  <a:schemeClr val="tx1"/>
                </a:solidFill>
              </a:rPr>
              <a:t>ـ</a:t>
            </a:r>
            <a:r>
              <a:rPr lang="ar-SA" b="1" dirty="0" smtClean="0">
                <a:solidFill>
                  <a:schemeClr val="tx1"/>
                </a:solidFill>
              </a:rPr>
              <a:t> الغائبة ( هو ، هي )</a:t>
            </a:r>
          </a:p>
          <a:p>
            <a:r>
              <a:rPr lang="ar-SA" b="1" dirty="0" smtClean="0">
                <a:solidFill>
                  <a:schemeClr val="tx1"/>
                </a:solidFill>
              </a:rPr>
              <a:t>فتسأل المعلمة : هو ماذا يعمل ؟ هي ماذا تعمل ؟ ويكون طلب الإجابة باستخدام الضمير ( هو أو هي ) هو يغسل يديه أو هي تغسل يديها .</a:t>
            </a:r>
          </a:p>
          <a:p>
            <a:pPr>
              <a:buFont typeface="Arial" pitchFamily="34" charset="0"/>
              <a:buChar char="•"/>
            </a:pPr>
            <a:r>
              <a:rPr lang="ar-SA" b="1" dirty="0" smtClean="0">
                <a:solidFill>
                  <a:schemeClr val="tx1"/>
                </a:solidFill>
              </a:rPr>
              <a:t> تعرض بقية الصور على غرار السؤال السابق ، مع التأكيد على </a:t>
            </a:r>
            <a:r>
              <a:rPr lang="ar-SA" b="1" dirty="0" err="1" smtClean="0">
                <a:solidFill>
                  <a:schemeClr val="tx1"/>
                </a:solidFill>
              </a:rPr>
              <a:t>ا</a:t>
            </a:r>
            <a:r>
              <a:rPr lang="ar-SA" b="1" dirty="0" err="1" smtClean="0">
                <a:solidFill>
                  <a:schemeClr val="tx1"/>
                </a:solidFill>
              </a:rPr>
              <a:t>ستخذام</a:t>
            </a:r>
            <a:r>
              <a:rPr lang="ar-SA" b="1" dirty="0" smtClean="0">
                <a:solidFill>
                  <a:schemeClr val="tx1"/>
                </a:solidFill>
              </a:rPr>
              <a:t> </a:t>
            </a:r>
            <a:r>
              <a:rPr lang="ar-SA" b="1" dirty="0" smtClean="0">
                <a:solidFill>
                  <a:schemeClr val="tx1"/>
                </a:solidFill>
              </a:rPr>
              <a:t>الضمير ( هو ، هي ) في بداية أي إجابة .</a:t>
            </a:r>
          </a:p>
          <a:p>
            <a:r>
              <a:rPr lang="ar-SA" b="1" dirty="0" smtClean="0">
                <a:solidFill>
                  <a:schemeClr val="tx1"/>
                </a:solidFill>
              </a:rPr>
              <a:t>  </a:t>
            </a: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 </a:t>
            </a:r>
          </a:p>
          <a:p>
            <a:pPr>
              <a:buFont typeface="Arial" charset="0"/>
              <a:buChar char="•"/>
            </a:pPr>
            <a:endParaRPr lang="ar-SA" b="1" dirty="0" smtClean="0">
              <a:solidFill>
                <a:schemeClr val="tx1"/>
              </a:solidFill>
            </a:endParaRPr>
          </a:p>
          <a:p>
            <a:r>
              <a:rPr lang="ar-SA" b="1" dirty="0" smtClean="0">
                <a:solidFill>
                  <a:schemeClr val="tx1"/>
                </a:solidFill>
              </a:rPr>
              <a:t>       </a:t>
            </a:r>
          </a:p>
        </p:txBody>
      </p:sp>
      <p:sp>
        <p:nvSpPr>
          <p:cNvPr id="21" name="مستطيل مستدير الزوايا 20"/>
          <p:cNvSpPr/>
          <p:nvPr/>
        </p:nvSpPr>
        <p:spPr>
          <a:xfrm>
            <a:off x="285728" y="8358214"/>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 3</a:t>
            </a:r>
          </a:p>
          <a:p>
            <a:pPr algn="ctr"/>
            <a:r>
              <a:rPr lang="ar-SA" sz="1400" b="1" dirty="0" smtClean="0">
                <a:solidFill>
                  <a:schemeClr val="tx1"/>
                </a:solidFill>
              </a:rPr>
              <a:t>مكون 8</a:t>
            </a:r>
            <a:endParaRPr lang="ar-SA" b="1" dirty="0">
              <a:solidFill>
                <a:schemeClr val="tx1"/>
              </a:solidFill>
            </a:endParaRPr>
          </a:p>
        </p:txBody>
      </p:sp>
      <p:pic>
        <p:nvPicPr>
          <p:cNvPr id="22" name="Picture 3"/>
          <p:cNvPicPr>
            <a:picLocks noChangeAspect="1" noChangeArrowheads="1"/>
          </p:cNvPicPr>
          <p:nvPr/>
        </p:nvPicPr>
        <p:blipFill>
          <a:blip r:embed="rId2"/>
          <a:srcRect/>
          <a:stretch>
            <a:fillRect/>
          </a:stretch>
        </p:blipFill>
        <p:spPr bwMode="auto">
          <a:xfrm>
            <a:off x="714356" y="4071934"/>
            <a:ext cx="2143140" cy="2571768"/>
          </a:xfrm>
          <a:prstGeom prst="rect">
            <a:avLst/>
          </a:prstGeom>
          <a:noFill/>
          <a:ln w="9525">
            <a:noFill/>
            <a:miter lim="800000"/>
            <a:headEnd/>
            <a:tailEnd/>
          </a:ln>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مستطيل مستدير الزوايا 35"/>
          <p:cNvSpPr/>
          <p:nvPr/>
        </p:nvSpPr>
        <p:spPr>
          <a:xfrm>
            <a:off x="714356" y="214282"/>
            <a:ext cx="4643470" cy="785818"/>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المكون :  </a:t>
            </a:r>
          </a:p>
          <a:p>
            <a:r>
              <a:rPr lang="ar-SA" sz="1600" b="1" dirty="0" smtClean="0">
                <a:solidFill>
                  <a:srgbClr val="FF0000"/>
                </a:solidFill>
              </a:rPr>
              <a:t>   8-  </a:t>
            </a:r>
            <a:r>
              <a:rPr lang="ar-SA" sz="1600" b="1" dirty="0" smtClean="0">
                <a:solidFill>
                  <a:schemeClr val="tx1"/>
                </a:solidFill>
              </a:rPr>
              <a:t>أكمل الحرف الناقص مع حركته ثم أقرأ الكلمة .</a:t>
            </a:r>
          </a:p>
          <a:p>
            <a:r>
              <a:rPr lang="ar-SA" sz="1600" b="1" dirty="0" smtClean="0">
                <a:solidFill>
                  <a:schemeClr val="tx1"/>
                </a:solidFill>
              </a:rPr>
              <a:t>   </a:t>
            </a:r>
            <a:r>
              <a:rPr lang="ar-SA" sz="1600" b="1" dirty="0" smtClean="0">
                <a:solidFill>
                  <a:srgbClr val="FF0000"/>
                </a:solidFill>
              </a:rPr>
              <a:t>9- </a:t>
            </a:r>
            <a:r>
              <a:rPr lang="ar-SA" sz="1600" b="1" dirty="0" smtClean="0">
                <a:solidFill>
                  <a:schemeClr val="tx1"/>
                </a:solidFill>
              </a:rPr>
              <a:t> أقرأ النص   </a:t>
            </a:r>
            <a:r>
              <a:rPr lang="ar-SA" sz="1600" b="1" dirty="0" smtClean="0">
                <a:solidFill>
                  <a:srgbClr val="FF0000"/>
                </a:solidFill>
              </a:rPr>
              <a:t> </a:t>
            </a:r>
            <a:r>
              <a:rPr lang="ar-SA" sz="1600" b="1" dirty="0" smtClean="0">
                <a:solidFill>
                  <a:schemeClr val="tx1"/>
                </a:solidFill>
              </a:rPr>
              <a:t>       </a:t>
            </a:r>
          </a:p>
        </p:txBody>
      </p:sp>
      <p:sp>
        <p:nvSpPr>
          <p:cNvPr id="37" name="مستطيل مستدير الزوايا 36"/>
          <p:cNvSpPr/>
          <p:nvPr/>
        </p:nvSpPr>
        <p:spPr>
          <a:xfrm>
            <a:off x="500042" y="1071538"/>
            <a:ext cx="6072230" cy="1071570"/>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الأهداف :</a:t>
            </a:r>
          </a:p>
          <a:p>
            <a:r>
              <a:rPr lang="ar-SA" sz="1600" b="1" dirty="0" smtClean="0">
                <a:solidFill>
                  <a:schemeClr val="tx1"/>
                </a:solidFill>
              </a:rPr>
              <a:t>      من خلال هذا المكون يتوقع من التلميذة  تحقيق الأهداف التالية :</a:t>
            </a:r>
          </a:p>
          <a:p>
            <a:pPr>
              <a:buFont typeface="Arial" pitchFamily="34" charset="0"/>
              <a:buChar char="•"/>
            </a:pPr>
            <a:r>
              <a:rPr lang="ar-SA" sz="1600" b="1" dirty="0" smtClean="0">
                <a:solidFill>
                  <a:schemeClr val="tx1"/>
                </a:solidFill>
              </a:rPr>
              <a:t> تكتب من ذاكرتها البعيدة الحرف الذي درسته .</a:t>
            </a:r>
          </a:p>
          <a:p>
            <a:pPr>
              <a:buFont typeface="Arial" pitchFamily="34" charset="0"/>
              <a:buChar char="•"/>
            </a:pPr>
            <a:r>
              <a:rPr lang="ar-SA" sz="1600" b="1" dirty="0" smtClean="0">
                <a:solidFill>
                  <a:schemeClr val="tx1"/>
                </a:solidFill>
              </a:rPr>
              <a:t>  تقرأ كلمات درسها .</a:t>
            </a:r>
          </a:p>
        </p:txBody>
      </p:sp>
      <p:sp>
        <p:nvSpPr>
          <p:cNvPr id="39" name="مستطيل مستدير الزوايا 38"/>
          <p:cNvSpPr/>
          <p:nvPr/>
        </p:nvSpPr>
        <p:spPr>
          <a:xfrm>
            <a:off x="571480" y="2214546"/>
            <a:ext cx="5929354" cy="714380"/>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الوسائل المقترحة :</a:t>
            </a:r>
          </a:p>
          <a:p>
            <a:r>
              <a:rPr lang="ar-SA" sz="1600" b="1" dirty="0" smtClean="0">
                <a:solidFill>
                  <a:schemeClr val="tx1"/>
                </a:solidFill>
              </a:rPr>
              <a:t>   بطاقات لكلمات المكون ، شفافية </a:t>
            </a:r>
          </a:p>
        </p:txBody>
      </p:sp>
      <p:sp>
        <p:nvSpPr>
          <p:cNvPr id="40" name="مستطيل مستدير الزوايا 39"/>
          <p:cNvSpPr/>
          <p:nvPr/>
        </p:nvSpPr>
        <p:spPr>
          <a:xfrm>
            <a:off x="357166" y="3000364"/>
            <a:ext cx="6215106" cy="5786478"/>
          </a:xfrm>
          <a:prstGeom prst="roundRect">
            <a:avLst>
              <a:gd name="adj" fmla="val 8366"/>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r>
              <a:rPr lang="ar-SA" sz="1600" b="1" dirty="0" smtClean="0">
                <a:solidFill>
                  <a:srgbClr val="FF0000"/>
                </a:solidFill>
              </a:rPr>
              <a:t>إجراءات التنفيذ</a:t>
            </a:r>
          </a:p>
          <a:p>
            <a:r>
              <a:rPr lang="ar-SA" sz="1600" b="1" dirty="0" smtClean="0">
                <a:solidFill>
                  <a:srgbClr val="FF0000"/>
                </a:solidFill>
              </a:rPr>
              <a:t> </a:t>
            </a:r>
            <a:r>
              <a:rPr lang="ar-SA" sz="1600" b="1" dirty="0" smtClean="0">
                <a:solidFill>
                  <a:schemeClr val="accent3">
                    <a:lumMod val="75000"/>
                  </a:schemeClr>
                </a:solidFill>
              </a:rPr>
              <a:t>إجراءات تنفيذ المكون الثامن </a:t>
            </a:r>
            <a:r>
              <a:rPr lang="ar-SA" sz="1600" b="1" dirty="0" smtClean="0">
                <a:solidFill>
                  <a:schemeClr val="accent3">
                    <a:lumMod val="75000"/>
                  </a:schemeClr>
                </a:solidFill>
                <a:sym typeface="Wingdings" pitchFamily="2" charset="2"/>
              </a:rPr>
              <a:t>(</a:t>
            </a:r>
            <a:r>
              <a:rPr lang="ar-SA" sz="1600" b="1" dirty="0" smtClean="0">
                <a:solidFill>
                  <a:schemeClr val="accent3">
                    <a:lumMod val="75000"/>
                  </a:schemeClr>
                </a:solidFill>
              </a:rPr>
              <a:t>أكمل الحرف الناقص مع حركته ثم أقرأ الكلمة </a:t>
            </a:r>
            <a:r>
              <a:rPr lang="ar-SA" sz="1600" b="1" dirty="0" smtClean="0">
                <a:solidFill>
                  <a:schemeClr val="tx1"/>
                </a:solidFill>
              </a:rPr>
              <a:t>)</a:t>
            </a:r>
            <a:endParaRPr lang="ar-SA" sz="1600" b="1" dirty="0" smtClean="0">
              <a:solidFill>
                <a:schemeClr val="accent3">
                  <a:lumMod val="75000"/>
                </a:schemeClr>
              </a:solidFill>
            </a:endParaRPr>
          </a:p>
          <a:p>
            <a:r>
              <a:rPr lang="ar-SA" sz="1600" b="1" dirty="0" smtClean="0">
                <a:solidFill>
                  <a:schemeClr val="tx1"/>
                </a:solidFill>
              </a:rPr>
              <a:t>عرض الشفافية تحوي المكون </a:t>
            </a:r>
          </a:p>
          <a:p>
            <a:r>
              <a:rPr lang="ar-SA" sz="1600" b="1" dirty="0" smtClean="0">
                <a:solidFill>
                  <a:schemeClr val="tx1"/>
                </a:solidFill>
              </a:rPr>
              <a:t>كتابة الحرف الناقص في الكلمة من الذاكرة البعيدة  حسب موقعه </a:t>
            </a:r>
          </a:p>
          <a:p>
            <a:r>
              <a:rPr lang="ar-SA" sz="1600" b="1" dirty="0" smtClean="0">
                <a:solidFill>
                  <a:schemeClr val="tx1"/>
                </a:solidFill>
              </a:rPr>
              <a:t>( أول ، وسط ، آخر ) مع التأكيد على  حركته المناسبة .</a:t>
            </a:r>
          </a:p>
          <a:p>
            <a:r>
              <a:rPr lang="ar-SA" sz="1600" b="1" dirty="0" smtClean="0">
                <a:solidFill>
                  <a:schemeClr val="tx1"/>
                </a:solidFill>
              </a:rPr>
              <a:t>استخدام الكتاب في تأكيد الحل .</a:t>
            </a:r>
            <a:endParaRPr lang="ar-SA" sz="1600" b="1" dirty="0" smtClean="0">
              <a:solidFill>
                <a:srgbClr val="FF0000"/>
              </a:solidFill>
            </a:endParaRPr>
          </a:p>
          <a:p>
            <a:endParaRPr lang="ar-SA" sz="1600" b="1" dirty="0" smtClean="0">
              <a:solidFill>
                <a:schemeClr val="accent3">
                  <a:lumMod val="75000"/>
                </a:schemeClr>
              </a:solidFill>
            </a:endParaRPr>
          </a:p>
          <a:p>
            <a:r>
              <a:rPr lang="ar-SA" sz="1600" b="1" dirty="0" smtClean="0">
                <a:solidFill>
                  <a:schemeClr val="accent3">
                    <a:lumMod val="75000"/>
                  </a:schemeClr>
                </a:solidFill>
              </a:rPr>
              <a:t>إجراءات تنفيذ المكون التاسع : ( أقرأ النص )</a:t>
            </a:r>
            <a:endParaRPr lang="ar-SA" sz="1600" b="1" dirty="0" smtClean="0">
              <a:solidFill>
                <a:srgbClr val="0070C0"/>
              </a:solidFill>
            </a:endParaRPr>
          </a:p>
          <a:p>
            <a:pPr>
              <a:buFont typeface="Arial" charset="0"/>
              <a:buChar char="•"/>
            </a:pPr>
            <a:r>
              <a:rPr lang="ar-SA" sz="1600" b="1" dirty="0" smtClean="0">
                <a:solidFill>
                  <a:schemeClr val="tx1"/>
                </a:solidFill>
              </a:rPr>
              <a:t> عرض النص الرئيس للدرس من خلال بطاقات الكلمات أولاً ، ثم بطاقات الجمل ، ثم لوحة تحوي النص كاملاً دون اقترانه بالصور .</a:t>
            </a:r>
          </a:p>
          <a:p>
            <a:pPr>
              <a:buFont typeface="Arial" charset="0"/>
              <a:buChar char="•"/>
            </a:pPr>
            <a:r>
              <a:rPr lang="ar-SA" sz="1600" b="1" dirty="0" smtClean="0">
                <a:solidFill>
                  <a:schemeClr val="tx1"/>
                </a:solidFill>
              </a:rPr>
              <a:t> المطالبة بقراءة البطاقات التي تحوي كلمات النص قراءة بصرية .</a:t>
            </a:r>
          </a:p>
          <a:p>
            <a:pPr>
              <a:buFont typeface="Arial" charset="0"/>
              <a:buChar char="•"/>
            </a:pPr>
            <a:r>
              <a:rPr lang="ar-SA" sz="1600" b="1" dirty="0" smtClean="0">
                <a:solidFill>
                  <a:schemeClr val="tx1"/>
                </a:solidFill>
              </a:rPr>
              <a:t> ثم قراءة البطاقات التي تحوي جمل النص ، ثم قراءة النص قراءة بصرية .</a:t>
            </a:r>
          </a:p>
          <a:p>
            <a:pPr>
              <a:buFont typeface="Arial" charset="0"/>
              <a:buChar char="•"/>
            </a:pPr>
            <a:r>
              <a:rPr lang="ar-SA" sz="1600" b="1" dirty="0" smtClean="0">
                <a:solidFill>
                  <a:schemeClr val="tx1"/>
                </a:solidFill>
              </a:rPr>
              <a:t> يمكن رص بطاقات الكلمات بالترتيب بعد قراءتها لتكوين إحدى جمل النص ، ثم رص الجمل بالترتيب لتكوين النص كاملاً .</a:t>
            </a:r>
          </a:p>
          <a:p>
            <a:pPr>
              <a:buFont typeface="Arial" charset="0"/>
              <a:buChar char="•"/>
            </a:pPr>
            <a:r>
              <a:rPr lang="ar-SA" sz="1600" b="1" dirty="0" smtClean="0">
                <a:solidFill>
                  <a:schemeClr val="tx1"/>
                </a:solidFill>
              </a:rPr>
              <a:t>يمكن أيضا أن يكون ذلك من خلال التلميذات بحيث تقرأ التلميذة </a:t>
            </a:r>
          </a:p>
          <a:p>
            <a:r>
              <a:rPr lang="ar-SA" sz="1600" b="1" dirty="0" smtClean="0">
                <a:solidFill>
                  <a:schemeClr val="tx1"/>
                </a:solidFill>
              </a:rPr>
              <a:t>الكلمة من خلال البطاقة ثم تقف في البداية وتليها من تقرأ الكلمة </a:t>
            </a:r>
          </a:p>
          <a:p>
            <a:r>
              <a:rPr lang="ar-SA" sz="1600" b="1" dirty="0" smtClean="0">
                <a:solidFill>
                  <a:schemeClr val="tx1"/>
                </a:solidFill>
              </a:rPr>
              <a:t>الثانية وهكذا حتى يكونوا جملة ثم نصًا . </a:t>
            </a:r>
          </a:p>
          <a:p>
            <a:pPr>
              <a:buFont typeface="Arial" charset="0"/>
              <a:buChar char="•"/>
            </a:pPr>
            <a:r>
              <a:rPr lang="ar-SA" sz="1600" b="1" dirty="0" smtClean="0">
                <a:solidFill>
                  <a:schemeClr val="tx1"/>
                </a:solidFill>
              </a:rPr>
              <a:t> التركيز على الكلمات التي تحوي الحرف المستهدف وتصويب</a:t>
            </a:r>
          </a:p>
          <a:p>
            <a:r>
              <a:rPr lang="ar-SA" sz="1600" b="1" dirty="0" smtClean="0">
                <a:solidFill>
                  <a:schemeClr val="tx1"/>
                </a:solidFill>
              </a:rPr>
              <a:t>  قراءة التلميذات .</a:t>
            </a:r>
          </a:p>
          <a:p>
            <a:pPr>
              <a:buFont typeface="Arial" charset="0"/>
              <a:buChar char="•"/>
            </a:pPr>
            <a:r>
              <a:rPr lang="ar-SA" sz="1600" b="1" dirty="0" smtClean="0">
                <a:solidFill>
                  <a:schemeClr val="tx1"/>
                </a:solidFill>
              </a:rPr>
              <a:t>التأكيد على قراءة الجميع والاستمرار حتى الإتقان .</a:t>
            </a:r>
          </a:p>
          <a:p>
            <a:endParaRPr lang="ar-SA" sz="1600" b="1" dirty="0" smtClean="0">
              <a:solidFill>
                <a:schemeClr val="tx1"/>
              </a:solidFill>
            </a:endParaRPr>
          </a:p>
          <a:p>
            <a:endParaRPr lang="ar-SA" sz="1600"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 </a:t>
            </a:r>
          </a:p>
          <a:p>
            <a:pPr>
              <a:buFont typeface="Arial" charset="0"/>
              <a:buChar char="•"/>
            </a:pPr>
            <a:endParaRPr lang="ar-SA" b="1" dirty="0" smtClean="0">
              <a:solidFill>
                <a:schemeClr val="tx1"/>
              </a:solidFill>
            </a:endParaRPr>
          </a:p>
          <a:p>
            <a:r>
              <a:rPr lang="ar-SA" b="1" dirty="0" smtClean="0">
                <a:solidFill>
                  <a:schemeClr val="tx1"/>
                </a:solidFill>
              </a:rPr>
              <a:t>       </a:t>
            </a:r>
          </a:p>
        </p:txBody>
      </p:sp>
      <p:sp>
        <p:nvSpPr>
          <p:cNvPr id="12" name="مستطيل مستدير الزوايا 11"/>
          <p:cNvSpPr/>
          <p:nvPr/>
        </p:nvSpPr>
        <p:spPr>
          <a:xfrm>
            <a:off x="285728" y="8286776"/>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 3</a:t>
            </a:r>
          </a:p>
          <a:p>
            <a:pPr algn="ctr"/>
            <a:r>
              <a:rPr lang="ar-SA" sz="1400" b="1" dirty="0" smtClean="0">
                <a:solidFill>
                  <a:schemeClr val="tx1"/>
                </a:solidFill>
              </a:rPr>
              <a:t>مكون 9 ، 10</a:t>
            </a:r>
            <a:endParaRPr lang="ar-SA" b="1" dirty="0">
              <a:solidFill>
                <a:schemeClr val="tx1"/>
              </a:solidFill>
            </a:endParaRPr>
          </a:p>
        </p:txBody>
      </p:sp>
      <p:sp>
        <p:nvSpPr>
          <p:cNvPr id="7" name="مستطيل 6"/>
          <p:cNvSpPr/>
          <p:nvPr/>
        </p:nvSpPr>
        <p:spPr>
          <a:xfrm>
            <a:off x="5286388" y="214282"/>
            <a:ext cx="1140056"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ar-SA" sz="3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8 ،9</a:t>
            </a:r>
            <a:endParaRPr lang="ar-SA"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7170" name="Picture 2"/>
          <p:cNvPicPr>
            <a:picLocks noChangeAspect="1" noChangeArrowheads="1"/>
          </p:cNvPicPr>
          <p:nvPr/>
        </p:nvPicPr>
        <p:blipFill>
          <a:blip r:embed="rId2"/>
          <a:srcRect/>
          <a:stretch>
            <a:fillRect/>
          </a:stretch>
        </p:blipFill>
        <p:spPr bwMode="auto">
          <a:xfrm>
            <a:off x="500042" y="4076520"/>
            <a:ext cx="1933578" cy="709794"/>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a:srcRect/>
          <a:stretch>
            <a:fillRect/>
          </a:stretch>
        </p:blipFill>
        <p:spPr bwMode="auto">
          <a:xfrm>
            <a:off x="428604" y="6500825"/>
            <a:ext cx="1714512" cy="1614359"/>
          </a:xfrm>
          <a:prstGeom prst="rect">
            <a:avLst/>
          </a:prstGeom>
          <a:noFill/>
          <a:ln w="9525">
            <a:noFill/>
            <a:miter lim="800000"/>
            <a:headEnd/>
            <a:tailEnd/>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مستطيل مستدير الزوايا 36"/>
          <p:cNvSpPr/>
          <p:nvPr/>
        </p:nvSpPr>
        <p:spPr>
          <a:xfrm>
            <a:off x="357166" y="1571604"/>
            <a:ext cx="6215106" cy="4786346"/>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r>
              <a:rPr lang="ar-SA" b="1" dirty="0" smtClean="0">
                <a:solidFill>
                  <a:srgbClr val="FF0000"/>
                </a:solidFill>
              </a:rPr>
              <a:t>الأهداف :</a:t>
            </a:r>
          </a:p>
          <a:p>
            <a:r>
              <a:rPr lang="ar-SA" b="1" dirty="0" smtClean="0">
                <a:solidFill>
                  <a:schemeClr val="tx1"/>
                </a:solidFill>
              </a:rPr>
              <a:t>      من خلال دراسة مكونات وأنشطة هذا الموضوع يتوقع من التلميذة ــ بمشيئة الله تحقيق الأهداف التالية :</a:t>
            </a:r>
          </a:p>
          <a:p>
            <a:pPr marL="342900" indent="-342900">
              <a:buFont typeface="+mj-lt"/>
              <a:buAutoNum type="arabicPeriod"/>
            </a:pPr>
            <a:r>
              <a:rPr lang="ar-SA" b="1" dirty="0" smtClean="0">
                <a:solidFill>
                  <a:schemeClr val="tx1"/>
                </a:solidFill>
              </a:rPr>
              <a:t>تكون اتجاهًا إيجابيًا نحو الاهتمام بحديقة المنزل .  </a:t>
            </a:r>
          </a:p>
          <a:p>
            <a:pPr marL="342900" indent="-342900">
              <a:buFont typeface="+mj-lt"/>
              <a:buAutoNum type="arabicPeriod"/>
            </a:pPr>
            <a:r>
              <a:rPr lang="ar-SA" b="1" dirty="0" smtClean="0">
                <a:solidFill>
                  <a:schemeClr val="tx1"/>
                </a:solidFill>
              </a:rPr>
              <a:t> تذكر أهمية حديقة المنزل .</a:t>
            </a:r>
          </a:p>
          <a:p>
            <a:pPr marL="342900" indent="-342900">
              <a:buFont typeface="+mj-lt"/>
              <a:buAutoNum type="arabicPeriod"/>
            </a:pPr>
            <a:r>
              <a:rPr lang="ar-SA" b="1" dirty="0" smtClean="0">
                <a:solidFill>
                  <a:schemeClr val="tx1"/>
                </a:solidFill>
              </a:rPr>
              <a:t> تتحدث شفهيًا عن صور الدرس .</a:t>
            </a:r>
          </a:p>
          <a:p>
            <a:pPr marL="342900" indent="-342900">
              <a:buFont typeface="+mj-lt"/>
              <a:buAutoNum type="arabicPeriod"/>
            </a:pPr>
            <a:r>
              <a:rPr lang="ar-SA" b="1" dirty="0" smtClean="0">
                <a:solidFill>
                  <a:schemeClr val="tx1"/>
                </a:solidFill>
              </a:rPr>
              <a:t> تقرأ جمل الدرس قراءة بصرية .</a:t>
            </a:r>
          </a:p>
          <a:p>
            <a:pPr marL="342900" indent="-342900">
              <a:buFont typeface="+mj-lt"/>
              <a:buAutoNum type="arabicPeriod"/>
            </a:pPr>
            <a:r>
              <a:rPr lang="ar-SA" b="1" dirty="0" smtClean="0">
                <a:solidFill>
                  <a:schemeClr val="tx1"/>
                </a:solidFill>
              </a:rPr>
              <a:t>تقرأ كلمات الدرس قراءة بصرية .</a:t>
            </a:r>
          </a:p>
          <a:p>
            <a:pPr marL="342900" indent="-342900">
              <a:buFont typeface="+mj-lt"/>
              <a:buAutoNum type="arabicPeriod"/>
            </a:pPr>
            <a:r>
              <a:rPr lang="ar-SA" b="1" dirty="0" smtClean="0">
                <a:solidFill>
                  <a:schemeClr val="tx1"/>
                </a:solidFill>
              </a:rPr>
              <a:t>تقرأ حرف الدال بحركاته القصيرة والطويلة والسكون.</a:t>
            </a:r>
          </a:p>
          <a:p>
            <a:pPr marL="342900" indent="-342900">
              <a:buFont typeface="+mj-lt"/>
              <a:buAutoNum type="arabicPeriod"/>
            </a:pPr>
            <a:r>
              <a:rPr lang="ar-SA" b="1" dirty="0" smtClean="0">
                <a:solidFill>
                  <a:schemeClr val="tx1"/>
                </a:solidFill>
              </a:rPr>
              <a:t> ترسم حرف الدال في أوضاعه المختلفة .</a:t>
            </a:r>
          </a:p>
          <a:p>
            <a:pPr marL="342900" indent="-342900">
              <a:buFont typeface="+mj-lt"/>
              <a:buAutoNum type="arabicPeriod"/>
            </a:pPr>
            <a:r>
              <a:rPr lang="ar-SA" b="1" dirty="0" smtClean="0">
                <a:solidFill>
                  <a:schemeClr val="tx1"/>
                </a:solidFill>
              </a:rPr>
              <a:t>تكتب من ذاكرتها القريبة والبعيدة حرف الدال في أوضاعه المختلفة .</a:t>
            </a:r>
          </a:p>
          <a:p>
            <a:pPr marL="342900" indent="-342900">
              <a:buFont typeface="+mj-lt"/>
              <a:buAutoNum type="arabicPeriod"/>
            </a:pPr>
            <a:r>
              <a:rPr lang="ar-SA" b="1" dirty="0" smtClean="0">
                <a:solidFill>
                  <a:schemeClr val="tx1"/>
                </a:solidFill>
              </a:rPr>
              <a:t> تجيب على أسئلة تبدأ بـ ( من ، أين ، متى ، كم )</a:t>
            </a:r>
          </a:p>
          <a:p>
            <a:pPr marL="342900" indent="-342900"/>
            <a:r>
              <a:rPr lang="ar-SA" b="1" dirty="0" smtClean="0">
                <a:solidFill>
                  <a:schemeClr val="tx1"/>
                </a:solidFill>
              </a:rPr>
              <a:t>10. تحاكي مستخدمة الضميرين ( أنتَ ، أنتِ ) .</a:t>
            </a:r>
          </a:p>
          <a:p>
            <a:pPr marL="342900" indent="-342900">
              <a:buFont typeface="+mj-lt"/>
              <a:buAutoNum type="arabicPeriod"/>
            </a:pPr>
            <a:endParaRPr lang="ar-SA" b="1" dirty="0" smtClean="0">
              <a:solidFill>
                <a:schemeClr val="tx1"/>
              </a:solidFill>
            </a:endParaRPr>
          </a:p>
          <a:p>
            <a:pPr marL="342900" indent="-342900"/>
            <a:endParaRPr lang="ar-SA" b="1" dirty="0" smtClean="0">
              <a:solidFill>
                <a:schemeClr val="tx1"/>
              </a:solidFill>
            </a:endParaRPr>
          </a:p>
          <a:p>
            <a:pPr marL="342900" indent="-342900">
              <a:buFont typeface="+mj-lt"/>
              <a:buAutoNum type="arabicPeriod"/>
            </a:pPr>
            <a:endParaRPr lang="ar-SA" b="1" dirty="0" smtClean="0">
              <a:solidFill>
                <a:schemeClr val="tx1"/>
              </a:solidFill>
            </a:endParaRPr>
          </a:p>
          <a:p>
            <a:pPr marL="342900" indent="-342900">
              <a:buFont typeface="+mj-lt"/>
              <a:buAutoNum type="arabicPeriod"/>
            </a:pPr>
            <a:endParaRPr lang="ar-SA" b="1" dirty="0" smtClean="0">
              <a:solidFill>
                <a:schemeClr val="tx1"/>
              </a:solidFill>
            </a:endParaRPr>
          </a:p>
          <a:p>
            <a:pPr marL="342900" indent="-342900">
              <a:buFont typeface="+mj-lt"/>
              <a:buAutoNum type="arabicPeriod"/>
            </a:pPr>
            <a:endParaRPr lang="ar-SA" b="1" dirty="0" smtClean="0">
              <a:solidFill>
                <a:schemeClr val="tx1"/>
              </a:solidFill>
            </a:endParaRPr>
          </a:p>
        </p:txBody>
      </p:sp>
      <p:pic>
        <p:nvPicPr>
          <p:cNvPr id="8194" name="Picture 2"/>
          <p:cNvPicPr>
            <a:picLocks noChangeAspect="1" noChangeArrowheads="1"/>
          </p:cNvPicPr>
          <p:nvPr/>
        </p:nvPicPr>
        <p:blipFill>
          <a:blip r:embed="rId2"/>
          <a:srcRect/>
          <a:stretch>
            <a:fillRect/>
          </a:stretch>
        </p:blipFill>
        <p:spPr bwMode="auto">
          <a:xfrm>
            <a:off x="785794" y="2928926"/>
            <a:ext cx="1502036" cy="1090609"/>
          </a:xfrm>
          <a:prstGeom prst="rect">
            <a:avLst/>
          </a:prstGeom>
          <a:noFill/>
          <a:ln w="9525">
            <a:noFill/>
            <a:miter lim="800000"/>
            <a:headEnd/>
            <a:tailEnd/>
          </a:ln>
          <a:effectLst/>
        </p:spPr>
      </p:pic>
      <p:sp>
        <p:nvSpPr>
          <p:cNvPr id="18" name="مستطيل مستدير الزوايا 17"/>
          <p:cNvSpPr/>
          <p:nvPr/>
        </p:nvSpPr>
        <p:spPr>
          <a:xfrm>
            <a:off x="5429264" y="285720"/>
            <a:ext cx="928694" cy="428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الوحدة</a:t>
            </a:r>
            <a:endParaRPr lang="ar-SA" sz="2400" b="1" dirty="0">
              <a:solidFill>
                <a:schemeClr val="tx1"/>
              </a:solidFill>
            </a:endParaRPr>
          </a:p>
        </p:txBody>
      </p:sp>
      <p:sp>
        <p:nvSpPr>
          <p:cNvPr id="19" name="مستطيل مستدير الزوايا 18"/>
          <p:cNvSpPr/>
          <p:nvPr/>
        </p:nvSpPr>
        <p:spPr>
          <a:xfrm>
            <a:off x="4214818" y="285720"/>
            <a:ext cx="1143008" cy="428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المجال</a:t>
            </a:r>
            <a:endParaRPr lang="ar-SA" sz="2400" b="1" dirty="0">
              <a:solidFill>
                <a:schemeClr val="tx1"/>
              </a:solidFill>
            </a:endParaRPr>
          </a:p>
        </p:txBody>
      </p:sp>
      <p:sp>
        <p:nvSpPr>
          <p:cNvPr id="20" name="مستطيل مستدير الزوايا 19"/>
          <p:cNvSpPr/>
          <p:nvPr/>
        </p:nvSpPr>
        <p:spPr>
          <a:xfrm>
            <a:off x="2643182" y="285720"/>
            <a:ext cx="1500198" cy="428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smtClean="0">
                <a:solidFill>
                  <a:schemeClr val="tx1"/>
                </a:solidFill>
              </a:rPr>
              <a:t>الدرس الرابع</a:t>
            </a:r>
            <a:endParaRPr lang="ar-SA" sz="2000" b="1" dirty="0">
              <a:solidFill>
                <a:schemeClr val="tx1"/>
              </a:solidFill>
            </a:endParaRPr>
          </a:p>
        </p:txBody>
      </p:sp>
      <p:sp>
        <p:nvSpPr>
          <p:cNvPr id="21" name="مستطيل مستدير الزوايا 20"/>
          <p:cNvSpPr/>
          <p:nvPr/>
        </p:nvSpPr>
        <p:spPr>
          <a:xfrm>
            <a:off x="5414970" y="857224"/>
            <a:ext cx="928694"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الأولى</a:t>
            </a:r>
            <a:endParaRPr lang="ar-SA" sz="2400" b="1" dirty="0">
              <a:solidFill>
                <a:schemeClr val="tx1"/>
              </a:solidFill>
            </a:endParaRPr>
          </a:p>
        </p:txBody>
      </p:sp>
      <p:sp>
        <p:nvSpPr>
          <p:cNvPr id="22" name="مستطيل مستدير الزوايا 21"/>
          <p:cNvSpPr/>
          <p:nvPr/>
        </p:nvSpPr>
        <p:spPr>
          <a:xfrm>
            <a:off x="4229112" y="857224"/>
            <a:ext cx="1128714"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أسرتي</a:t>
            </a:r>
            <a:endParaRPr lang="ar-SA" sz="2400" b="1" dirty="0">
              <a:solidFill>
                <a:schemeClr val="tx1"/>
              </a:solidFill>
            </a:endParaRPr>
          </a:p>
        </p:txBody>
      </p:sp>
      <p:sp>
        <p:nvSpPr>
          <p:cNvPr id="23" name="مستطيل مستدير الزوايا 22"/>
          <p:cNvSpPr/>
          <p:nvPr/>
        </p:nvSpPr>
        <p:spPr>
          <a:xfrm>
            <a:off x="642918" y="857224"/>
            <a:ext cx="1928826"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في حديقة المنزل</a:t>
            </a:r>
            <a:endParaRPr lang="ar-SA" sz="2400" b="1" dirty="0">
              <a:solidFill>
                <a:schemeClr val="tx1"/>
              </a:solidFill>
            </a:endParaRPr>
          </a:p>
        </p:txBody>
      </p:sp>
      <p:sp>
        <p:nvSpPr>
          <p:cNvPr id="24" name="مستطيل مستدير الزوايا 23"/>
          <p:cNvSpPr/>
          <p:nvPr/>
        </p:nvSpPr>
        <p:spPr>
          <a:xfrm>
            <a:off x="714356" y="285720"/>
            <a:ext cx="1857388" cy="428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الموضوع</a:t>
            </a:r>
            <a:endParaRPr lang="ar-SA" sz="2400" b="1" dirty="0">
              <a:solidFill>
                <a:schemeClr val="tx1"/>
              </a:solidFill>
            </a:endParaRPr>
          </a:p>
        </p:txBody>
      </p:sp>
      <p:sp>
        <p:nvSpPr>
          <p:cNvPr id="25" name="مستطيل مستدير الزوايا 24"/>
          <p:cNvSpPr/>
          <p:nvPr/>
        </p:nvSpPr>
        <p:spPr>
          <a:xfrm>
            <a:off x="2643182" y="857224"/>
            <a:ext cx="1500198"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smtClean="0">
                <a:solidFill>
                  <a:schemeClr val="tx1"/>
                </a:solidFill>
              </a:rPr>
              <a:t>حرف ( </a:t>
            </a:r>
            <a:r>
              <a:rPr lang="ar-SA" sz="2000" b="1" dirty="0" err="1" smtClean="0">
                <a:solidFill>
                  <a:schemeClr val="tx1"/>
                </a:solidFill>
              </a:rPr>
              <a:t>د</a:t>
            </a:r>
            <a:r>
              <a:rPr lang="ar-SA" sz="2000" b="1" dirty="0" smtClean="0">
                <a:solidFill>
                  <a:schemeClr val="tx1"/>
                </a:solidFill>
              </a:rPr>
              <a:t> )</a:t>
            </a:r>
            <a:endParaRPr lang="ar-SA" sz="2000" b="1" dirty="0">
              <a:solidFill>
                <a:schemeClr val="tx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مستطيل مستدير الزوايا 35"/>
          <p:cNvSpPr/>
          <p:nvPr/>
        </p:nvSpPr>
        <p:spPr>
          <a:xfrm>
            <a:off x="2071678" y="357158"/>
            <a:ext cx="3857652" cy="571504"/>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المكون :  </a:t>
            </a:r>
          </a:p>
          <a:p>
            <a:r>
              <a:rPr lang="ar-SA" b="1" dirty="0" smtClean="0">
                <a:solidFill>
                  <a:srgbClr val="FF0000"/>
                </a:solidFill>
              </a:rPr>
              <a:t>            1ــ  </a:t>
            </a:r>
            <a:r>
              <a:rPr lang="ar-SA" b="1" dirty="0" smtClean="0">
                <a:solidFill>
                  <a:schemeClr val="tx1"/>
                </a:solidFill>
              </a:rPr>
              <a:t>ألاحظ وأتحدث  </a:t>
            </a:r>
          </a:p>
        </p:txBody>
      </p:sp>
      <p:sp>
        <p:nvSpPr>
          <p:cNvPr id="37" name="مستطيل مستدير الزوايا 36"/>
          <p:cNvSpPr/>
          <p:nvPr/>
        </p:nvSpPr>
        <p:spPr>
          <a:xfrm>
            <a:off x="500042" y="1071538"/>
            <a:ext cx="6072230" cy="1785950"/>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الأهداف :</a:t>
            </a:r>
          </a:p>
          <a:p>
            <a:r>
              <a:rPr lang="ar-SA" sz="1600" b="1" dirty="0" smtClean="0">
                <a:solidFill>
                  <a:schemeClr val="tx1"/>
                </a:solidFill>
              </a:rPr>
              <a:t>      من خلال هذا المكون يتوقع من التلميذة  تحقيق الأهداف التالية :</a:t>
            </a:r>
          </a:p>
          <a:p>
            <a:pPr>
              <a:buFont typeface="Arial" pitchFamily="34" charset="0"/>
              <a:buChar char="•"/>
            </a:pPr>
            <a:r>
              <a:rPr lang="ar-SA" sz="1600" b="1" dirty="0" smtClean="0">
                <a:solidFill>
                  <a:schemeClr val="tx1"/>
                </a:solidFill>
              </a:rPr>
              <a:t>   تتحدث عن لوحة الصور باستخدام مفردات وجمل تؤدي لجمل النص .  </a:t>
            </a:r>
          </a:p>
          <a:p>
            <a:pPr>
              <a:buFont typeface="Arial" pitchFamily="34" charset="0"/>
              <a:buChar char="•"/>
            </a:pPr>
            <a:r>
              <a:rPr lang="ar-SA" sz="1600" b="1" dirty="0" smtClean="0">
                <a:solidFill>
                  <a:schemeClr val="tx1"/>
                </a:solidFill>
              </a:rPr>
              <a:t>   التعبير شفهيا عن محتوى الصورة  .</a:t>
            </a:r>
          </a:p>
          <a:p>
            <a:pPr>
              <a:buFont typeface="Arial" pitchFamily="34" charset="0"/>
              <a:buChar char="•"/>
            </a:pPr>
            <a:r>
              <a:rPr lang="ar-SA" sz="1600" b="1" dirty="0" smtClean="0">
                <a:solidFill>
                  <a:schemeClr val="tx1"/>
                </a:solidFill>
              </a:rPr>
              <a:t>  تسمي شخصيات الدرس .</a:t>
            </a:r>
          </a:p>
          <a:p>
            <a:pPr>
              <a:buFont typeface="Arial" pitchFamily="34" charset="0"/>
              <a:buChar char="•"/>
            </a:pPr>
            <a:r>
              <a:rPr lang="ar-SA" sz="1600" b="1" dirty="0" smtClean="0">
                <a:solidFill>
                  <a:schemeClr val="tx1"/>
                </a:solidFill>
              </a:rPr>
              <a:t>  تجيب عن الأسئلة   </a:t>
            </a:r>
            <a:r>
              <a:rPr lang="ar-SA" b="1" dirty="0" smtClean="0">
                <a:solidFill>
                  <a:schemeClr val="tx1"/>
                </a:solidFill>
              </a:rPr>
              <a:t>.  </a:t>
            </a:r>
          </a:p>
        </p:txBody>
      </p:sp>
      <p:sp>
        <p:nvSpPr>
          <p:cNvPr id="39" name="مستطيل مستدير الزوايا 38"/>
          <p:cNvSpPr/>
          <p:nvPr/>
        </p:nvSpPr>
        <p:spPr>
          <a:xfrm>
            <a:off x="500042" y="2928926"/>
            <a:ext cx="6072230" cy="714380"/>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الوسائل المقترحة :</a:t>
            </a:r>
          </a:p>
          <a:p>
            <a:r>
              <a:rPr lang="ar-SA" b="1" dirty="0" smtClean="0">
                <a:solidFill>
                  <a:schemeClr val="tx1"/>
                </a:solidFill>
              </a:rPr>
              <a:t>   شفافية تحوي صورة المكون .</a:t>
            </a:r>
          </a:p>
        </p:txBody>
      </p:sp>
      <p:sp>
        <p:nvSpPr>
          <p:cNvPr id="40" name="مستطيل مستدير الزوايا 39"/>
          <p:cNvSpPr/>
          <p:nvPr/>
        </p:nvSpPr>
        <p:spPr>
          <a:xfrm>
            <a:off x="500042" y="3714744"/>
            <a:ext cx="6072230" cy="5000660"/>
          </a:xfrm>
          <a:prstGeom prst="roundRect">
            <a:avLst>
              <a:gd name="adj" fmla="val 1148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chemeClr val="tx1"/>
              </a:solidFill>
            </a:endParaRPr>
          </a:p>
          <a:p>
            <a:endParaRPr lang="ar-SA" b="1" dirty="0" smtClean="0">
              <a:solidFill>
                <a:srgbClr val="FF0000"/>
              </a:solidFill>
            </a:endParaRPr>
          </a:p>
          <a:p>
            <a:endParaRPr lang="ar-SA" b="1" dirty="0" smtClean="0">
              <a:solidFill>
                <a:srgbClr val="FF0000"/>
              </a:solidFill>
            </a:endParaRPr>
          </a:p>
          <a:p>
            <a:endParaRPr lang="ar-SA" b="1" dirty="0" smtClean="0">
              <a:solidFill>
                <a:srgbClr val="FF0000"/>
              </a:solidFill>
            </a:endParaRPr>
          </a:p>
          <a:p>
            <a:endParaRPr lang="ar-SA" b="1" dirty="0" smtClean="0">
              <a:solidFill>
                <a:srgbClr val="FF0000"/>
              </a:solidFill>
            </a:endParaRPr>
          </a:p>
          <a:p>
            <a:r>
              <a:rPr lang="ar-SA" b="1" dirty="0" smtClean="0">
                <a:solidFill>
                  <a:srgbClr val="FF0000"/>
                </a:solidFill>
              </a:rPr>
              <a:t>مراجعة الحروف السابقة : </a:t>
            </a:r>
          </a:p>
          <a:p>
            <a:r>
              <a:rPr lang="ar-SA" b="1" dirty="0" smtClean="0">
                <a:solidFill>
                  <a:schemeClr val="tx1"/>
                </a:solidFill>
              </a:rPr>
              <a:t>س ما هي وحدتنا ؟ </a:t>
            </a:r>
          </a:p>
          <a:p>
            <a:r>
              <a:rPr lang="ar-SA" b="1" dirty="0" smtClean="0">
                <a:solidFill>
                  <a:schemeClr val="tx1"/>
                </a:solidFill>
              </a:rPr>
              <a:t>س عددي أفراد أسرة عمر ؟ </a:t>
            </a:r>
          </a:p>
          <a:p>
            <a:r>
              <a:rPr lang="ar-SA" b="1" dirty="0" smtClean="0">
                <a:solidFill>
                  <a:schemeClr val="tx1"/>
                </a:solidFill>
              </a:rPr>
              <a:t>س من تذكر لي الحروف التي تمت دراستها ؟</a:t>
            </a:r>
          </a:p>
          <a:p>
            <a:r>
              <a:rPr lang="ar-SA" b="1" dirty="0" smtClean="0">
                <a:solidFill>
                  <a:schemeClr val="tx1"/>
                </a:solidFill>
              </a:rPr>
              <a:t>س من تكتب حرف ( </a:t>
            </a:r>
            <a:r>
              <a:rPr lang="ar-SA" b="1" dirty="0" err="1" smtClean="0">
                <a:solidFill>
                  <a:schemeClr val="tx1"/>
                </a:solidFill>
              </a:rPr>
              <a:t>با</a:t>
            </a:r>
            <a:r>
              <a:rPr lang="ar-SA" b="1" dirty="0" smtClean="0">
                <a:solidFill>
                  <a:schemeClr val="tx1"/>
                </a:solidFill>
              </a:rPr>
              <a:t> ,  مي , لو , ....... ) </a:t>
            </a:r>
          </a:p>
          <a:p>
            <a:r>
              <a:rPr lang="ar-SA" b="1" dirty="0" smtClean="0">
                <a:solidFill>
                  <a:schemeClr val="tx1"/>
                </a:solidFill>
              </a:rPr>
              <a:t>س حللي الكلمات التالية : (  بابا  ، ماما  ، باب )</a:t>
            </a:r>
          </a:p>
          <a:p>
            <a:endParaRPr lang="ar-SA" b="1" dirty="0" smtClean="0">
              <a:solidFill>
                <a:schemeClr val="tx1"/>
              </a:solidFill>
            </a:endParaRPr>
          </a:p>
          <a:p>
            <a:r>
              <a:rPr lang="ar-SA" b="1" dirty="0" smtClean="0">
                <a:solidFill>
                  <a:schemeClr val="tx2">
                    <a:lumMod val="60000"/>
                    <a:lumOff val="40000"/>
                  </a:schemeClr>
                </a:solidFill>
              </a:rPr>
              <a:t>التهيئة : </a:t>
            </a:r>
          </a:p>
          <a:p>
            <a:r>
              <a:rPr lang="ar-SA" b="1" dirty="0" smtClean="0">
                <a:solidFill>
                  <a:schemeClr val="tx1"/>
                </a:solidFill>
              </a:rPr>
              <a:t> س أين تذهبين في نهاية الأسبوع ؟</a:t>
            </a:r>
          </a:p>
          <a:p>
            <a:r>
              <a:rPr lang="ar-SA" b="1" dirty="0" smtClean="0">
                <a:solidFill>
                  <a:schemeClr val="tx1"/>
                </a:solidFill>
              </a:rPr>
              <a:t> س أين تلعبين مع إخوتك ؟</a:t>
            </a:r>
          </a:p>
          <a:p>
            <a:r>
              <a:rPr lang="ar-SA" b="1" dirty="0" smtClean="0">
                <a:solidFill>
                  <a:schemeClr val="tx1"/>
                </a:solidFill>
              </a:rPr>
              <a:t> س ما هي الألعاب المناسبة للبنات ؟</a:t>
            </a:r>
          </a:p>
          <a:p>
            <a:r>
              <a:rPr lang="ar-SA" b="1" dirty="0" smtClean="0">
                <a:solidFill>
                  <a:schemeClr val="tx1"/>
                </a:solidFill>
              </a:rPr>
              <a:t> س ما هي الألعاب المناسبة للأولاد ؟</a:t>
            </a: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 </a:t>
            </a:r>
          </a:p>
          <a:p>
            <a:pPr>
              <a:buFont typeface="Arial" charset="0"/>
              <a:buChar char="•"/>
            </a:pPr>
            <a:endParaRPr lang="ar-SA" b="1" dirty="0" smtClean="0">
              <a:solidFill>
                <a:schemeClr val="tx1"/>
              </a:solidFill>
            </a:endParaRPr>
          </a:p>
          <a:p>
            <a:r>
              <a:rPr lang="ar-SA" b="1" dirty="0" smtClean="0">
                <a:solidFill>
                  <a:schemeClr val="tx1"/>
                </a:solidFill>
              </a:rPr>
              <a:t>       </a:t>
            </a:r>
          </a:p>
        </p:txBody>
      </p:sp>
      <p:sp>
        <p:nvSpPr>
          <p:cNvPr id="19" name="مستطيل 18"/>
          <p:cNvSpPr/>
          <p:nvPr/>
        </p:nvSpPr>
        <p:spPr>
          <a:xfrm>
            <a:off x="5929330" y="214282"/>
            <a:ext cx="58060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مستطيل مستدير الزوايا 7"/>
          <p:cNvSpPr/>
          <p:nvPr/>
        </p:nvSpPr>
        <p:spPr>
          <a:xfrm>
            <a:off x="285728" y="8215338"/>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درس4</a:t>
            </a:r>
          </a:p>
          <a:p>
            <a:pPr algn="ctr"/>
            <a:r>
              <a:rPr lang="ar-SA" sz="1400" b="1" dirty="0" smtClean="0">
                <a:solidFill>
                  <a:schemeClr val="tx1"/>
                </a:solidFill>
              </a:rPr>
              <a:t>مكون </a:t>
            </a:r>
            <a:r>
              <a:rPr lang="ar-SA" b="1" dirty="0" smtClean="0">
                <a:solidFill>
                  <a:schemeClr val="tx1"/>
                </a:solidFill>
              </a:rPr>
              <a:t>1 /1</a:t>
            </a:r>
            <a:endParaRPr lang="ar-SA" b="1" dirty="0">
              <a:solidFill>
                <a:schemeClr val="tx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مستطيل مستدير الزوايا 39"/>
          <p:cNvSpPr/>
          <p:nvPr/>
        </p:nvSpPr>
        <p:spPr>
          <a:xfrm>
            <a:off x="357166" y="428596"/>
            <a:ext cx="6215106" cy="8072494"/>
          </a:xfrm>
          <a:prstGeom prst="roundRect">
            <a:avLst>
              <a:gd name="adj" fmla="val 11183"/>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chemeClr val="tx2">
                  <a:lumMod val="60000"/>
                  <a:lumOff val="40000"/>
                </a:schemeClr>
              </a:solidFill>
            </a:endParaRPr>
          </a:p>
          <a:p>
            <a:endParaRPr lang="ar-SA" b="1" dirty="0" smtClean="0">
              <a:solidFill>
                <a:schemeClr val="tx2">
                  <a:lumMod val="60000"/>
                  <a:lumOff val="40000"/>
                </a:schemeClr>
              </a:solidFill>
            </a:endParaRPr>
          </a:p>
          <a:p>
            <a:endParaRPr lang="ar-SA" b="1" dirty="0" smtClean="0">
              <a:solidFill>
                <a:schemeClr val="tx2">
                  <a:lumMod val="60000"/>
                  <a:lumOff val="40000"/>
                </a:schemeClr>
              </a:solidFill>
            </a:endParaRPr>
          </a:p>
          <a:p>
            <a:endParaRPr lang="ar-SA" b="1" dirty="0" smtClean="0">
              <a:solidFill>
                <a:schemeClr val="tx2">
                  <a:lumMod val="60000"/>
                  <a:lumOff val="40000"/>
                </a:schemeClr>
              </a:solidFill>
            </a:endParaRPr>
          </a:p>
          <a:p>
            <a:endParaRPr lang="ar-SA" b="1" dirty="0" smtClean="0">
              <a:solidFill>
                <a:schemeClr val="tx2">
                  <a:lumMod val="60000"/>
                  <a:lumOff val="40000"/>
                </a:schemeClr>
              </a:solidFill>
            </a:endParaRPr>
          </a:p>
          <a:p>
            <a:endParaRPr lang="ar-SA" b="1" dirty="0" smtClean="0">
              <a:solidFill>
                <a:schemeClr val="tx2">
                  <a:lumMod val="60000"/>
                  <a:lumOff val="40000"/>
                </a:schemeClr>
              </a:solidFill>
            </a:endParaRPr>
          </a:p>
          <a:p>
            <a:endParaRPr lang="ar-SA" b="1" dirty="0" smtClean="0">
              <a:solidFill>
                <a:schemeClr val="tx2">
                  <a:lumMod val="60000"/>
                  <a:lumOff val="40000"/>
                </a:schemeClr>
              </a:solidFill>
            </a:endParaRPr>
          </a:p>
          <a:p>
            <a:endParaRPr lang="ar-SA" b="1" dirty="0" smtClean="0">
              <a:solidFill>
                <a:schemeClr val="tx2">
                  <a:lumMod val="60000"/>
                  <a:lumOff val="40000"/>
                </a:schemeClr>
              </a:solidFill>
            </a:endParaRPr>
          </a:p>
          <a:p>
            <a:endParaRPr lang="ar-SA" b="1" dirty="0" smtClean="0">
              <a:solidFill>
                <a:schemeClr val="tx2">
                  <a:lumMod val="60000"/>
                  <a:lumOff val="40000"/>
                </a:schemeClr>
              </a:solidFill>
            </a:endParaRPr>
          </a:p>
          <a:p>
            <a:endParaRPr lang="ar-SA" b="1" dirty="0" smtClean="0">
              <a:solidFill>
                <a:schemeClr val="tx2">
                  <a:lumMod val="60000"/>
                  <a:lumOff val="40000"/>
                </a:schemeClr>
              </a:solidFill>
            </a:endParaRPr>
          </a:p>
          <a:p>
            <a:endParaRPr lang="ar-SA" b="1" dirty="0" smtClean="0">
              <a:solidFill>
                <a:schemeClr val="tx2">
                  <a:lumMod val="60000"/>
                  <a:lumOff val="40000"/>
                </a:schemeClr>
              </a:solidFill>
            </a:endParaRPr>
          </a:p>
          <a:p>
            <a:endParaRPr lang="ar-SA" b="1" dirty="0" smtClean="0">
              <a:solidFill>
                <a:schemeClr val="tx2">
                  <a:lumMod val="60000"/>
                  <a:lumOff val="40000"/>
                </a:schemeClr>
              </a:solidFill>
            </a:endParaRPr>
          </a:p>
          <a:p>
            <a:endParaRPr lang="ar-SA" b="1" dirty="0" smtClean="0">
              <a:solidFill>
                <a:schemeClr val="tx2">
                  <a:lumMod val="60000"/>
                  <a:lumOff val="40000"/>
                </a:schemeClr>
              </a:solidFill>
            </a:endParaRPr>
          </a:p>
          <a:p>
            <a:endParaRPr lang="ar-SA" b="1" dirty="0" smtClean="0">
              <a:solidFill>
                <a:schemeClr val="tx2">
                  <a:lumMod val="60000"/>
                  <a:lumOff val="40000"/>
                </a:schemeClr>
              </a:solidFill>
            </a:endParaRPr>
          </a:p>
          <a:p>
            <a:endParaRPr lang="ar-SA" b="1" dirty="0" smtClean="0">
              <a:solidFill>
                <a:schemeClr val="tx2">
                  <a:lumMod val="60000"/>
                  <a:lumOff val="40000"/>
                </a:schemeClr>
              </a:solidFill>
            </a:endParaRPr>
          </a:p>
          <a:p>
            <a:endParaRPr lang="ar-SA" b="1" dirty="0" smtClean="0">
              <a:solidFill>
                <a:schemeClr val="tx2">
                  <a:lumMod val="60000"/>
                  <a:lumOff val="40000"/>
                </a:schemeClr>
              </a:solidFill>
            </a:endParaRPr>
          </a:p>
          <a:p>
            <a:endParaRPr lang="ar-SA" b="1" dirty="0" smtClean="0">
              <a:solidFill>
                <a:schemeClr val="tx2">
                  <a:lumMod val="60000"/>
                  <a:lumOff val="40000"/>
                </a:schemeClr>
              </a:solidFill>
            </a:endParaRPr>
          </a:p>
          <a:p>
            <a:endParaRPr lang="ar-SA" b="1" dirty="0" smtClean="0">
              <a:solidFill>
                <a:schemeClr val="tx2">
                  <a:lumMod val="60000"/>
                  <a:lumOff val="40000"/>
                </a:schemeClr>
              </a:solidFill>
            </a:endParaRPr>
          </a:p>
          <a:p>
            <a:endParaRPr lang="ar-SA" b="1" dirty="0" smtClean="0">
              <a:solidFill>
                <a:schemeClr val="tx2">
                  <a:lumMod val="60000"/>
                  <a:lumOff val="40000"/>
                </a:schemeClr>
              </a:solidFill>
            </a:endParaRPr>
          </a:p>
          <a:p>
            <a:endParaRPr lang="ar-SA" b="1" dirty="0" smtClean="0">
              <a:solidFill>
                <a:schemeClr val="tx2">
                  <a:lumMod val="60000"/>
                  <a:lumOff val="40000"/>
                </a:schemeClr>
              </a:solidFill>
            </a:endParaRPr>
          </a:p>
          <a:p>
            <a:r>
              <a:rPr lang="ar-SA" b="1" dirty="0" smtClean="0">
                <a:solidFill>
                  <a:schemeClr val="tx2">
                    <a:lumMod val="60000"/>
                    <a:lumOff val="40000"/>
                  </a:schemeClr>
                </a:solidFill>
              </a:rPr>
              <a:t>المناقشة :</a:t>
            </a:r>
          </a:p>
          <a:p>
            <a:endParaRPr lang="ar-SA" b="1" dirty="0" smtClean="0">
              <a:solidFill>
                <a:schemeClr val="tx2">
                  <a:lumMod val="60000"/>
                  <a:lumOff val="40000"/>
                </a:schemeClr>
              </a:solidFill>
            </a:endParaRPr>
          </a:p>
          <a:p>
            <a:r>
              <a:rPr lang="ar-SA" b="1" dirty="0" smtClean="0">
                <a:solidFill>
                  <a:schemeClr val="accent3">
                    <a:lumMod val="75000"/>
                  </a:schemeClr>
                </a:solidFill>
              </a:rPr>
              <a:t> 1- عرض الشفافية تحوي صور الدرس  ( أحلام تحمل دمية )</a:t>
            </a:r>
          </a:p>
          <a:p>
            <a:pPr>
              <a:buFont typeface="Arial" pitchFamily="34" charset="0"/>
              <a:buChar char="•"/>
            </a:pPr>
            <a:r>
              <a:rPr lang="ar-SA" b="1" dirty="0" smtClean="0">
                <a:solidFill>
                  <a:schemeClr val="tx1"/>
                </a:solidFill>
              </a:rPr>
              <a:t> طرح الأسئلة التالية : </a:t>
            </a:r>
          </a:p>
          <a:p>
            <a:r>
              <a:rPr lang="ar-SA" b="1" dirty="0" smtClean="0">
                <a:solidFill>
                  <a:schemeClr val="tx1"/>
                </a:solidFill>
              </a:rPr>
              <a:t>س1  ماذا تلاحظين في الصورة ؟</a:t>
            </a:r>
          </a:p>
          <a:p>
            <a:r>
              <a:rPr lang="ar-SA" b="1" dirty="0" smtClean="0">
                <a:solidFill>
                  <a:schemeClr val="tx1"/>
                </a:solidFill>
              </a:rPr>
              <a:t>س2  ماذا تحمل أحلام ؟</a:t>
            </a: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r>
              <a:rPr lang="ar-SA" b="1" dirty="0" smtClean="0">
                <a:solidFill>
                  <a:schemeClr val="accent3">
                    <a:lumMod val="75000"/>
                  </a:schemeClr>
                </a:solidFill>
              </a:rPr>
              <a:t>2- عرض الشفافية تحوي صور الدرس ( أمي تسقي ورد الحديقة )</a:t>
            </a:r>
          </a:p>
          <a:p>
            <a:endParaRPr lang="ar-SA" b="1" dirty="0" smtClean="0">
              <a:solidFill>
                <a:schemeClr val="accent3">
                  <a:lumMod val="75000"/>
                </a:schemeClr>
              </a:solidFill>
            </a:endParaRPr>
          </a:p>
          <a:p>
            <a:pPr>
              <a:buFont typeface="Arial" pitchFamily="34" charset="0"/>
              <a:buChar char="•"/>
            </a:pPr>
            <a:r>
              <a:rPr lang="ar-SA" b="1" dirty="0" smtClean="0">
                <a:solidFill>
                  <a:schemeClr val="tx1"/>
                </a:solidFill>
              </a:rPr>
              <a:t>طرح الأسئلة التالية : </a:t>
            </a:r>
          </a:p>
          <a:p>
            <a:r>
              <a:rPr lang="ar-SA" b="1" dirty="0" smtClean="0">
                <a:solidFill>
                  <a:schemeClr val="tx1"/>
                </a:solidFill>
              </a:rPr>
              <a:t>س1 ماذا تلاحظين في الصورة ؟</a:t>
            </a:r>
          </a:p>
          <a:p>
            <a:r>
              <a:rPr lang="ar-SA" b="1" dirty="0" smtClean="0">
                <a:solidFill>
                  <a:schemeClr val="tx1"/>
                </a:solidFill>
              </a:rPr>
              <a:t>س2 ماذا تفعل الأم  ؟</a:t>
            </a:r>
          </a:p>
          <a:p>
            <a:endParaRPr lang="ar-SA" b="1" dirty="0" smtClean="0">
              <a:solidFill>
                <a:schemeClr val="tx2">
                  <a:lumMod val="60000"/>
                  <a:lumOff val="40000"/>
                </a:schemeClr>
              </a:solidFill>
            </a:endParaRPr>
          </a:p>
          <a:p>
            <a:endParaRPr lang="ar-SA" b="1" dirty="0" smtClean="0">
              <a:solidFill>
                <a:schemeClr val="tx2">
                  <a:lumMod val="60000"/>
                  <a:lumOff val="40000"/>
                </a:schemeClr>
              </a:solidFill>
            </a:endParaRPr>
          </a:p>
          <a:p>
            <a:endParaRPr lang="ar-SA" b="1" dirty="0" smtClean="0">
              <a:solidFill>
                <a:schemeClr val="tx2">
                  <a:lumMod val="60000"/>
                  <a:lumOff val="40000"/>
                </a:schemeClr>
              </a:solidFill>
            </a:endParaRPr>
          </a:p>
          <a:p>
            <a:r>
              <a:rPr lang="ar-SA" b="1" dirty="0" smtClean="0">
                <a:solidFill>
                  <a:schemeClr val="accent3">
                    <a:lumMod val="75000"/>
                  </a:schemeClr>
                </a:solidFill>
              </a:rPr>
              <a:t> 3- عرض الشفافية تحوي صور الدرس  ( مهند يركب دراجة )</a:t>
            </a:r>
          </a:p>
          <a:p>
            <a:pPr>
              <a:buFont typeface="Arial" pitchFamily="34" charset="0"/>
              <a:buChar char="•"/>
            </a:pPr>
            <a:r>
              <a:rPr lang="ar-SA" b="1" dirty="0" smtClean="0">
                <a:solidFill>
                  <a:schemeClr val="tx1"/>
                </a:solidFill>
              </a:rPr>
              <a:t> طرح الأسئلة التالية : </a:t>
            </a:r>
          </a:p>
          <a:p>
            <a:r>
              <a:rPr lang="ar-SA" b="1" dirty="0" smtClean="0">
                <a:solidFill>
                  <a:schemeClr val="tx1"/>
                </a:solidFill>
              </a:rPr>
              <a:t>س1  ماذا تلاحظين في الصورة ؟</a:t>
            </a:r>
          </a:p>
          <a:p>
            <a:r>
              <a:rPr lang="ar-SA" b="1" dirty="0" smtClean="0">
                <a:solidFill>
                  <a:schemeClr val="tx1"/>
                </a:solidFill>
              </a:rPr>
              <a:t>س2  ماذا يركب مهند ؟</a:t>
            </a:r>
          </a:p>
          <a:p>
            <a:r>
              <a:rPr lang="ar-SA" b="1" dirty="0" smtClean="0">
                <a:solidFill>
                  <a:schemeClr val="tx1"/>
                </a:solidFill>
              </a:rPr>
              <a:t>س3  أين يركب مهند الدراجة ؟</a:t>
            </a:r>
          </a:p>
          <a:p>
            <a:r>
              <a:rPr lang="ar-SA" b="1" dirty="0" smtClean="0">
                <a:solidFill>
                  <a:schemeClr val="accent1">
                    <a:lumMod val="75000"/>
                  </a:schemeClr>
                </a:solidFill>
              </a:rPr>
              <a:t>        </a:t>
            </a:r>
          </a:p>
          <a:p>
            <a:endParaRPr lang="ar-SA" b="1" dirty="0" smtClean="0">
              <a:solidFill>
                <a:schemeClr val="accent3">
                  <a:lumMod val="75000"/>
                </a:schemeClr>
              </a:solidFill>
            </a:endParaRPr>
          </a:p>
          <a:p>
            <a:pPr>
              <a:buFont typeface="Arial" pitchFamily="34" charset="0"/>
              <a:buChar char="•"/>
            </a:pPr>
            <a:endParaRPr lang="ar-SA" b="1" dirty="0" smtClean="0">
              <a:solidFill>
                <a:schemeClr val="tx1"/>
              </a:solidFill>
            </a:endParaRPr>
          </a:p>
          <a:p>
            <a:endParaRPr lang="ar-SA" b="1" dirty="0" smtClean="0">
              <a:solidFill>
                <a:schemeClr val="accent1">
                  <a:lumMod val="75000"/>
                </a:schemeClr>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 </a:t>
            </a:r>
          </a:p>
          <a:p>
            <a:pPr>
              <a:buFont typeface="Arial" charset="0"/>
              <a:buChar char="•"/>
            </a:pPr>
            <a:endParaRPr lang="ar-SA" b="1" dirty="0" smtClean="0">
              <a:solidFill>
                <a:schemeClr val="tx1"/>
              </a:solidFill>
            </a:endParaRPr>
          </a:p>
          <a:p>
            <a:r>
              <a:rPr lang="ar-SA" b="1" dirty="0" smtClean="0">
                <a:solidFill>
                  <a:schemeClr val="tx1"/>
                </a:solidFill>
              </a:rPr>
              <a:t>       </a:t>
            </a:r>
          </a:p>
        </p:txBody>
      </p:sp>
      <p:sp>
        <p:nvSpPr>
          <p:cNvPr id="6" name="مستطيل مستدير الزوايا 5"/>
          <p:cNvSpPr/>
          <p:nvPr/>
        </p:nvSpPr>
        <p:spPr>
          <a:xfrm>
            <a:off x="285728" y="8215338"/>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 4</a:t>
            </a:r>
          </a:p>
          <a:p>
            <a:pPr algn="ctr"/>
            <a:r>
              <a:rPr lang="ar-SA" sz="1400" b="1" dirty="0" smtClean="0">
                <a:solidFill>
                  <a:schemeClr val="tx1"/>
                </a:solidFill>
              </a:rPr>
              <a:t>مكون </a:t>
            </a:r>
            <a:r>
              <a:rPr lang="ar-SA" b="1" dirty="0" smtClean="0">
                <a:solidFill>
                  <a:schemeClr val="tx1"/>
                </a:solidFill>
              </a:rPr>
              <a:t>1 /2</a:t>
            </a:r>
            <a:endParaRPr lang="ar-SA" b="1" dirty="0">
              <a:solidFill>
                <a:schemeClr val="tx1"/>
              </a:solidFill>
            </a:endParaRPr>
          </a:p>
        </p:txBody>
      </p:sp>
      <p:pic>
        <p:nvPicPr>
          <p:cNvPr id="9218" name="Picture 2"/>
          <p:cNvPicPr>
            <a:picLocks noChangeAspect="1" noChangeArrowheads="1"/>
          </p:cNvPicPr>
          <p:nvPr/>
        </p:nvPicPr>
        <p:blipFill>
          <a:blip r:embed="rId2"/>
          <a:srcRect/>
          <a:stretch>
            <a:fillRect/>
          </a:stretch>
        </p:blipFill>
        <p:spPr bwMode="auto">
          <a:xfrm>
            <a:off x="1785926" y="1785918"/>
            <a:ext cx="1050623" cy="1204910"/>
          </a:xfrm>
          <a:prstGeom prst="rect">
            <a:avLst/>
          </a:prstGeom>
          <a:noFill/>
          <a:ln w="9525">
            <a:noFill/>
            <a:miter lim="800000"/>
            <a:headEnd/>
            <a:tailEnd/>
          </a:ln>
          <a:effectLst/>
        </p:spPr>
      </p:pic>
      <p:pic>
        <p:nvPicPr>
          <p:cNvPr id="9219" name="Picture 3"/>
          <p:cNvPicPr>
            <a:picLocks noChangeAspect="1" noChangeArrowheads="1"/>
          </p:cNvPicPr>
          <p:nvPr/>
        </p:nvPicPr>
        <p:blipFill>
          <a:blip r:embed="rId3"/>
          <a:srcRect/>
          <a:stretch>
            <a:fillRect/>
          </a:stretch>
        </p:blipFill>
        <p:spPr bwMode="auto">
          <a:xfrm>
            <a:off x="1357298" y="3571868"/>
            <a:ext cx="1362075" cy="1790700"/>
          </a:xfrm>
          <a:prstGeom prst="rect">
            <a:avLst/>
          </a:prstGeom>
          <a:noFill/>
          <a:ln w="9525">
            <a:noFill/>
            <a:miter lim="800000"/>
            <a:headEnd/>
            <a:tailEnd/>
          </a:ln>
          <a:effectLst/>
        </p:spPr>
      </p:pic>
      <p:pic>
        <p:nvPicPr>
          <p:cNvPr id="9222" name="Picture 6"/>
          <p:cNvPicPr>
            <a:picLocks noChangeAspect="1" noChangeArrowheads="1"/>
          </p:cNvPicPr>
          <p:nvPr/>
        </p:nvPicPr>
        <p:blipFill>
          <a:blip r:embed="rId4"/>
          <a:srcRect/>
          <a:stretch>
            <a:fillRect/>
          </a:stretch>
        </p:blipFill>
        <p:spPr bwMode="auto">
          <a:xfrm>
            <a:off x="1571612" y="6215074"/>
            <a:ext cx="1458365" cy="1571636"/>
          </a:xfrm>
          <a:prstGeom prst="rect">
            <a:avLst/>
          </a:prstGeom>
          <a:noFill/>
          <a:ln w="9525">
            <a:noFill/>
            <a:miter lim="800000"/>
            <a:headEnd/>
            <a:tailEnd/>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مستطيل مستدير الزوايا 39"/>
          <p:cNvSpPr/>
          <p:nvPr/>
        </p:nvSpPr>
        <p:spPr>
          <a:xfrm>
            <a:off x="500042" y="428596"/>
            <a:ext cx="6072230" cy="8072494"/>
          </a:xfrm>
          <a:prstGeom prst="roundRect">
            <a:avLst>
              <a:gd name="adj" fmla="val 947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chemeClr val="accent1">
                  <a:lumMod val="75000"/>
                </a:schemeClr>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 </a:t>
            </a:r>
          </a:p>
          <a:p>
            <a:pPr>
              <a:buFont typeface="Arial" charset="0"/>
              <a:buChar char="•"/>
            </a:pPr>
            <a:endParaRPr lang="ar-SA" b="1" dirty="0" smtClean="0">
              <a:solidFill>
                <a:schemeClr val="tx1"/>
              </a:solidFill>
            </a:endParaRPr>
          </a:p>
          <a:p>
            <a:r>
              <a:rPr lang="ar-SA" b="1" dirty="0" smtClean="0">
                <a:solidFill>
                  <a:schemeClr val="tx1"/>
                </a:solidFill>
              </a:rPr>
              <a:t>       </a:t>
            </a:r>
          </a:p>
        </p:txBody>
      </p:sp>
      <p:sp>
        <p:nvSpPr>
          <p:cNvPr id="6" name="مستطيل مستدير الزوايا 5"/>
          <p:cNvSpPr/>
          <p:nvPr/>
        </p:nvSpPr>
        <p:spPr>
          <a:xfrm>
            <a:off x="285728" y="8215338"/>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 4</a:t>
            </a:r>
          </a:p>
          <a:p>
            <a:pPr algn="ctr"/>
            <a:r>
              <a:rPr lang="ar-SA" sz="1400" b="1" dirty="0" smtClean="0">
                <a:solidFill>
                  <a:schemeClr val="tx1"/>
                </a:solidFill>
              </a:rPr>
              <a:t>مكون </a:t>
            </a:r>
            <a:r>
              <a:rPr lang="ar-SA" b="1" dirty="0" smtClean="0">
                <a:solidFill>
                  <a:schemeClr val="tx1"/>
                </a:solidFill>
              </a:rPr>
              <a:t>1 /3</a:t>
            </a:r>
            <a:endParaRPr lang="ar-SA" b="1" dirty="0">
              <a:solidFill>
                <a:schemeClr val="tx1"/>
              </a:solidFill>
            </a:endParaRPr>
          </a:p>
        </p:txBody>
      </p:sp>
      <p:sp>
        <p:nvSpPr>
          <p:cNvPr id="8" name="مستطيل 7"/>
          <p:cNvSpPr/>
          <p:nvPr/>
        </p:nvSpPr>
        <p:spPr>
          <a:xfrm>
            <a:off x="714356" y="857224"/>
            <a:ext cx="5572164" cy="4247317"/>
          </a:xfrm>
          <a:prstGeom prst="rect">
            <a:avLst/>
          </a:prstGeom>
        </p:spPr>
        <p:txBody>
          <a:bodyPr wrap="square">
            <a:spAutoFit/>
          </a:bodyPr>
          <a:lstStyle/>
          <a:p>
            <a:r>
              <a:rPr lang="ar-SA" b="1" dirty="0" smtClean="0">
                <a:solidFill>
                  <a:schemeClr val="accent3">
                    <a:lumMod val="75000"/>
                  </a:schemeClr>
                </a:solidFill>
              </a:rPr>
              <a:t>4- عرض الشفافية تحوي صور الدرس ( أبي يقرأ جريدة  )</a:t>
            </a:r>
          </a:p>
          <a:p>
            <a:endParaRPr lang="ar-SA" b="1" dirty="0" smtClean="0">
              <a:solidFill>
                <a:schemeClr val="accent3">
                  <a:lumMod val="75000"/>
                </a:schemeClr>
              </a:solidFill>
            </a:endParaRPr>
          </a:p>
          <a:p>
            <a:r>
              <a:rPr lang="ar-SA" b="1" dirty="0" smtClean="0"/>
              <a:t>* طرح الأسئلة التالية : </a:t>
            </a:r>
          </a:p>
          <a:p>
            <a:r>
              <a:rPr lang="ar-SA" b="1" dirty="0" smtClean="0"/>
              <a:t>س1 ماذا تلاحظين في الصورة  ؟</a:t>
            </a:r>
          </a:p>
          <a:p>
            <a:r>
              <a:rPr lang="ar-SA" b="1" dirty="0" smtClean="0"/>
              <a:t>س2 أين يجلس الأب  ؟</a:t>
            </a:r>
          </a:p>
          <a:p>
            <a:r>
              <a:rPr lang="ar-SA" b="1" dirty="0" smtClean="0"/>
              <a:t>س3 ماذا يقرأ ؟</a:t>
            </a:r>
          </a:p>
          <a:p>
            <a:endParaRPr lang="ar-SA" b="1" dirty="0" smtClean="0"/>
          </a:p>
          <a:p>
            <a:endParaRPr lang="ar-SA" b="1" dirty="0" smtClean="0"/>
          </a:p>
          <a:p>
            <a:r>
              <a:rPr lang="ar-SA" b="1" dirty="0" smtClean="0">
                <a:solidFill>
                  <a:schemeClr val="accent3">
                    <a:lumMod val="75000"/>
                  </a:schemeClr>
                </a:solidFill>
              </a:rPr>
              <a:t>5- عرض الشفافية تحوي صور الدرس ( أنا ألعب مع صديقي عادل )</a:t>
            </a:r>
          </a:p>
          <a:p>
            <a:endParaRPr lang="ar-SA" b="1" dirty="0" smtClean="0">
              <a:solidFill>
                <a:schemeClr val="accent3">
                  <a:lumMod val="75000"/>
                </a:schemeClr>
              </a:solidFill>
            </a:endParaRPr>
          </a:p>
          <a:p>
            <a:r>
              <a:rPr lang="ar-SA" b="1" dirty="0" smtClean="0"/>
              <a:t>* طرح الأسئلة التالية : </a:t>
            </a:r>
          </a:p>
          <a:p>
            <a:r>
              <a:rPr lang="ar-SA" b="1" dirty="0" smtClean="0"/>
              <a:t>س1 ماذا تلاحظين في الصورة  ؟</a:t>
            </a:r>
          </a:p>
          <a:p>
            <a:r>
              <a:rPr lang="ar-SA" b="1" dirty="0" smtClean="0"/>
              <a:t>س2 مع من يلعب عمر  ؟</a:t>
            </a:r>
          </a:p>
          <a:p>
            <a:r>
              <a:rPr lang="ar-SA" b="1" dirty="0" smtClean="0"/>
              <a:t>س3 بماذا يلعبان ؟ أين يلعبان ؟</a:t>
            </a:r>
          </a:p>
          <a:p>
            <a:endParaRPr lang="ar-SA" b="1" dirty="0" smtClean="0"/>
          </a:p>
        </p:txBody>
      </p:sp>
      <p:pic>
        <p:nvPicPr>
          <p:cNvPr id="7" name="Picture 4"/>
          <p:cNvPicPr>
            <a:picLocks noChangeAspect="1" noChangeArrowheads="1"/>
          </p:cNvPicPr>
          <p:nvPr/>
        </p:nvPicPr>
        <p:blipFill>
          <a:blip r:embed="rId2"/>
          <a:srcRect/>
          <a:stretch>
            <a:fillRect/>
          </a:stretch>
        </p:blipFill>
        <p:spPr bwMode="auto">
          <a:xfrm>
            <a:off x="1317611" y="1428728"/>
            <a:ext cx="1397009" cy="1571636"/>
          </a:xfrm>
          <a:prstGeom prst="rect">
            <a:avLst/>
          </a:prstGeom>
          <a:noFill/>
          <a:ln w="9525">
            <a:noFill/>
            <a:miter lim="800000"/>
            <a:headEnd/>
            <a:tailEnd/>
          </a:ln>
          <a:effectLst/>
        </p:spPr>
      </p:pic>
      <p:pic>
        <p:nvPicPr>
          <p:cNvPr id="9" name="Picture 5"/>
          <p:cNvPicPr>
            <a:picLocks noChangeAspect="1" noChangeArrowheads="1"/>
          </p:cNvPicPr>
          <p:nvPr/>
        </p:nvPicPr>
        <p:blipFill>
          <a:blip r:embed="rId3"/>
          <a:srcRect/>
          <a:stretch>
            <a:fillRect/>
          </a:stretch>
        </p:blipFill>
        <p:spPr bwMode="auto">
          <a:xfrm>
            <a:off x="1214422" y="3571868"/>
            <a:ext cx="1866900" cy="2171700"/>
          </a:xfrm>
          <a:prstGeom prst="rect">
            <a:avLst/>
          </a:prstGeom>
          <a:noFill/>
          <a:ln w="9525">
            <a:noFill/>
            <a:miter lim="800000"/>
            <a:headEnd/>
            <a:tailEnd/>
          </a:ln>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مستطيل مستدير الزوايا 35"/>
          <p:cNvSpPr/>
          <p:nvPr/>
        </p:nvSpPr>
        <p:spPr>
          <a:xfrm>
            <a:off x="1071546" y="357158"/>
            <a:ext cx="4500594" cy="571504"/>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المكون :  </a:t>
            </a:r>
          </a:p>
          <a:p>
            <a:r>
              <a:rPr lang="ar-SA" b="1" dirty="0" smtClean="0">
                <a:solidFill>
                  <a:srgbClr val="FF0000"/>
                </a:solidFill>
              </a:rPr>
              <a:t>    2ــ  </a:t>
            </a:r>
            <a:r>
              <a:rPr lang="ar-SA" b="1" dirty="0" smtClean="0">
                <a:solidFill>
                  <a:schemeClr val="tx1"/>
                </a:solidFill>
              </a:rPr>
              <a:t>ألاحظ وأقرأ الكلمات     </a:t>
            </a:r>
            <a:r>
              <a:rPr lang="ar-SA" b="1" dirty="0" smtClean="0">
                <a:solidFill>
                  <a:srgbClr val="FF0000"/>
                </a:solidFill>
              </a:rPr>
              <a:t> 3ــ</a:t>
            </a:r>
            <a:r>
              <a:rPr lang="ar-SA" b="1" dirty="0" smtClean="0">
                <a:solidFill>
                  <a:schemeClr val="tx1"/>
                </a:solidFill>
              </a:rPr>
              <a:t> ألاحظ وأقرأ الجمل   </a:t>
            </a:r>
          </a:p>
        </p:txBody>
      </p:sp>
      <p:sp>
        <p:nvSpPr>
          <p:cNvPr id="37" name="مستطيل مستدير الزوايا 36"/>
          <p:cNvSpPr/>
          <p:nvPr/>
        </p:nvSpPr>
        <p:spPr>
          <a:xfrm>
            <a:off x="571480" y="1071538"/>
            <a:ext cx="6000792" cy="1785950"/>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الأهداف :</a:t>
            </a:r>
          </a:p>
          <a:p>
            <a:r>
              <a:rPr lang="ar-SA" sz="1600" b="1" dirty="0" smtClean="0">
                <a:solidFill>
                  <a:schemeClr val="tx1"/>
                </a:solidFill>
              </a:rPr>
              <a:t>      من خلال هذا المكون يتوقع من التلميذة  تحقيق الأهداف التالية :</a:t>
            </a:r>
          </a:p>
          <a:p>
            <a:pPr>
              <a:buFont typeface="Arial" pitchFamily="34" charset="0"/>
              <a:buChar char="•"/>
            </a:pPr>
            <a:r>
              <a:rPr lang="ar-SA" sz="1600" b="1" dirty="0" smtClean="0">
                <a:solidFill>
                  <a:schemeClr val="tx1"/>
                </a:solidFill>
              </a:rPr>
              <a:t>   تقرأ كلمات الدرس المحتوية على الحرف ( </a:t>
            </a:r>
            <a:r>
              <a:rPr lang="ar-SA" sz="1600" b="1" dirty="0" err="1" smtClean="0">
                <a:solidFill>
                  <a:schemeClr val="tx1"/>
                </a:solidFill>
              </a:rPr>
              <a:t>د</a:t>
            </a:r>
            <a:r>
              <a:rPr lang="ar-SA" sz="1600" b="1" dirty="0" smtClean="0">
                <a:solidFill>
                  <a:schemeClr val="tx1"/>
                </a:solidFill>
              </a:rPr>
              <a:t> ) قراءة بصرية من خلال الصور المعروضة   .</a:t>
            </a:r>
          </a:p>
          <a:p>
            <a:pPr>
              <a:buFont typeface="Arial" pitchFamily="34" charset="0"/>
              <a:buChar char="•"/>
            </a:pPr>
            <a:r>
              <a:rPr lang="ar-SA" sz="1600" b="1" dirty="0" smtClean="0">
                <a:solidFill>
                  <a:schemeClr val="tx1"/>
                </a:solidFill>
              </a:rPr>
              <a:t>  تقرأ جمل الدرس مقترنة بالصور قراءة بصرية مرتبة حسب ترتيب النص .</a:t>
            </a:r>
          </a:p>
          <a:p>
            <a:pPr>
              <a:buFont typeface="Arial" pitchFamily="34" charset="0"/>
              <a:buChar char="•"/>
            </a:pPr>
            <a:r>
              <a:rPr lang="ar-SA" sz="1600" b="1" dirty="0" smtClean="0">
                <a:solidFill>
                  <a:schemeClr val="tx1"/>
                </a:solidFill>
              </a:rPr>
              <a:t> تقرأ جمل الدرس مقترنة بالصور قراءة بصرية من غير ترتيب .</a:t>
            </a:r>
          </a:p>
        </p:txBody>
      </p:sp>
      <p:sp>
        <p:nvSpPr>
          <p:cNvPr id="39" name="مستطيل مستدير الزوايا 38"/>
          <p:cNvSpPr/>
          <p:nvPr/>
        </p:nvSpPr>
        <p:spPr>
          <a:xfrm>
            <a:off x="500042" y="2928926"/>
            <a:ext cx="6072230" cy="714380"/>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الوسائل المقترحة :</a:t>
            </a:r>
          </a:p>
          <a:p>
            <a:r>
              <a:rPr lang="ar-SA" b="1" dirty="0" smtClean="0">
                <a:solidFill>
                  <a:schemeClr val="tx1"/>
                </a:solidFill>
              </a:rPr>
              <a:t>   بطاقات للصور التي في الكتاب ، شفافية تحوي صورة المكون 2 ، 3.</a:t>
            </a:r>
          </a:p>
        </p:txBody>
      </p:sp>
      <p:sp>
        <p:nvSpPr>
          <p:cNvPr id="40" name="مستطيل مستدير الزوايا 39"/>
          <p:cNvSpPr/>
          <p:nvPr/>
        </p:nvSpPr>
        <p:spPr>
          <a:xfrm>
            <a:off x="500042" y="3714744"/>
            <a:ext cx="6072230" cy="4857784"/>
          </a:xfrm>
          <a:prstGeom prst="roundRect">
            <a:avLst>
              <a:gd name="adj" fmla="val 10963"/>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chemeClr val="tx1"/>
              </a:solidFill>
            </a:endParaRPr>
          </a:p>
          <a:p>
            <a:endParaRPr lang="ar-SA" b="1" dirty="0" smtClean="0">
              <a:solidFill>
                <a:srgbClr val="FF0000"/>
              </a:solidFill>
            </a:endParaRPr>
          </a:p>
          <a:p>
            <a:endParaRPr lang="ar-SA" b="1" dirty="0" smtClean="0">
              <a:solidFill>
                <a:srgbClr val="FF0000"/>
              </a:solidFill>
            </a:endParaRPr>
          </a:p>
          <a:p>
            <a:endParaRPr lang="ar-SA" b="1" dirty="0" smtClean="0">
              <a:solidFill>
                <a:srgbClr val="FF0000"/>
              </a:solidFill>
            </a:endParaRPr>
          </a:p>
          <a:p>
            <a:endParaRPr lang="ar-SA" b="1" dirty="0" smtClean="0">
              <a:solidFill>
                <a:srgbClr val="FF0000"/>
              </a:solidFill>
            </a:endParaRPr>
          </a:p>
          <a:p>
            <a:endParaRPr lang="ar-SA" b="1" dirty="0" smtClean="0">
              <a:solidFill>
                <a:srgbClr val="FF0000"/>
              </a:solidFill>
            </a:endParaRPr>
          </a:p>
          <a:p>
            <a:r>
              <a:rPr lang="ar-SA" b="1" dirty="0" smtClean="0">
                <a:solidFill>
                  <a:srgbClr val="FF0000"/>
                </a:solidFill>
              </a:rPr>
              <a:t> إجراءات التنفيذ :</a:t>
            </a:r>
            <a:endParaRPr lang="ar-SA" b="1" dirty="0" smtClean="0">
              <a:solidFill>
                <a:schemeClr val="accent3">
                  <a:lumMod val="75000"/>
                </a:schemeClr>
              </a:solidFill>
            </a:endParaRPr>
          </a:p>
          <a:p>
            <a:r>
              <a:rPr lang="ar-SA" b="1" dirty="0" smtClean="0">
                <a:solidFill>
                  <a:schemeClr val="accent3">
                    <a:lumMod val="75000"/>
                  </a:schemeClr>
                </a:solidFill>
              </a:rPr>
              <a:t>إجراءات تنفيذ المكون الثاني : ( ألاحظ وأقرأ  الكلمات )</a:t>
            </a:r>
            <a:endParaRPr lang="ar-SA" b="1" dirty="0" smtClean="0">
              <a:solidFill>
                <a:srgbClr val="0070C0"/>
              </a:solidFill>
            </a:endParaRPr>
          </a:p>
          <a:p>
            <a:pPr>
              <a:buFont typeface="Arial" charset="0"/>
              <a:buChar char="•"/>
            </a:pPr>
            <a:r>
              <a:rPr lang="ar-SA" b="1" dirty="0" smtClean="0">
                <a:solidFill>
                  <a:schemeClr val="tx1"/>
                </a:solidFill>
              </a:rPr>
              <a:t> عرض صور (جريدة ، ورد ، مهند ، دراجة ، دمية ، حديقة ) </a:t>
            </a:r>
          </a:p>
          <a:p>
            <a:pPr>
              <a:buFont typeface="Arial" charset="0"/>
              <a:buChar char="•"/>
            </a:pPr>
            <a:r>
              <a:rPr lang="ar-SA" b="1" dirty="0" smtClean="0">
                <a:solidFill>
                  <a:schemeClr val="tx1"/>
                </a:solidFill>
              </a:rPr>
              <a:t> طرح أسئلة من مثل :</a:t>
            </a: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ما هذه ؟       ما هذا ؟     </a:t>
            </a:r>
            <a:r>
              <a:rPr lang="ar-SA" b="1" dirty="0" smtClean="0">
                <a:solidFill>
                  <a:schemeClr val="tx1"/>
                </a:solidFill>
              </a:rPr>
              <a:t>  من </a:t>
            </a:r>
            <a:r>
              <a:rPr lang="ar-SA" b="1" dirty="0" smtClean="0">
                <a:solidFill>
                  <a:schemeClr val="tx1"/>
                </a:solidFill>
              </a:rPr>
              <a:t>هذا ؟   ما هذه ؟      </a:t>
            </a:r>
            <a:r>
              <a:rPr lang="ar-SA" b="1" dirty="0" smtClean="0">
                <a:solidFill>
                  <a:schemeClr val="tx1"/>
                </a:solidFill>
              </a:rPr>
              <a:t> ما </a:t>
            </a:r>
            <a:r>
              <a:rPr lang="ar-SA" b="1" dirty="0" smtClean="0">
                <a:solidFill>
                  <a:schemeClr val="tx1"/>
                </a:solidFill>
              </a:rPr>
              <a:t>هذه ؟    </a:t>
            </a:r>
            <a:r>
              <a:rPr lang="ar-SA" b="1" dirty="0" smtClean="0">
                <a:solidFill>
                  <a:schemeClr val="tx1"/>
                </a:solidFill>
              </a:rPr>
              <a:t>ما </a:t>
            </a:r>
            <a:r>
              <a:rPr lang="ar-SA" b="1" dirty="0" smtClean="0">
                <a:solidFill>
                  <a:schemeClr val="tx1"/>
                </a:solidFill>
              </a:rPr>
              <a:t>هذه ؟</a:t>
            </a: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تعرض الصورة ويشار للكلمة التي تحت الصورة حتى تألف التلميذة الشكل العام للكلمة .</a:t>
            </a:r>
          </a:p>
          <a:p>
            <a:r>
              <a:rPr lang="ar-SA" b="1" dirty="0" smtClean="0">
                <a:solidFill>
                  <a:schemeClr val="tx1"/>
                </a:solidFill>
              </a:rPr>
              <a:t>* تغطية الصور وقراءة الكلمات عشوائي ثم مطابقتها بالبطاقات .</a:t>
            </a:r>
          </a:p>
          <a:p>
            <a:r>
              <a:rPr lang="ar-SA" b="1" dirty="0" smtClean="0">
                <a:solidFill>
                  <a:schemeClr val="tx1"/>
                </a:solidFill>
              </a:rPr>
              <a:t> * تمكين الجميع من قراءة الكلمات قراءة بصرية مع تقديم المساعدة لمن</a:t>
            </a:r>
          </a:p>
          <a:p>
            <a:r>
              <a:rPr lang="ar-SA" b="1" dirty="0" smtClean="0">
                <a:solidFill>
                  <a:schemeClr val="tx1"/>
                </a:solidFill>
              </a:rPr>
              <a:t>    تحتاج  لها ، والتأكيد على حرف الباء . </a:t>
            </a: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 </a:t>
            </a:r>
          </a:p>
          <a:p>
            <a:pPr>
              <a:buFont typeface="Arial" charset="0"/>
              <a:buChar char="•"/>
            </a:pPr>
            <a:endParaRPr lang="ar-SA" b="1" dirty="0" smtClean="0">
              <a:solidFill>
                <a:schemeClr val="tx1"/>
              </a:solidFill>
            </a:endParaRPr>
          </a:p>
          <a:p>
            <a:r>
              <a:rPr lang="ar-SA" b="1" dirty="0" smtClean="0">
                <a:solidFill>
                  <a:schemeClr val="tx1"/>
                </a:solidFill>
              </a:rPr>
              <a:t>       </a:t>
            </a:r>
          </a:p>
        </p:txBody>
      </p:sp>
      <p:sp>
        <p:nvSpPr>
          <p:cNvPr id="19" name="مستطيل 18"/>
          <p:cNvSpPr/>
          <p:nvPr/>
        </p:nvSpPr>
        <p:spPr>
          <a:xfrm>
            <a:off x="5500702" y="214282"/>
            <a:ext cx="77938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3</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مستطيل 7"/>
          <p:cNvSpPr/>
          <p:nvPr/>
        </p:nvSpPr>
        <p:spPr>
          <a:xfrm>
            <a:off x="6078643" y="214282"/>
            <a:ext cx="77938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2</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مستطيل 8"/>
          <p:cNvSpPr/>
          <p:nvPr/>
        </p:nvSpPr>
        <p:spPr>
          <a:xfrm>
            <a:off x="5786454" y="214282"/>
            <a:ext cx="79380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2" name="مستطيل مستدير الزوايا 11"/>
          <p:cNvSpPr/>
          <p:nvPr/>
        </p:nvSpPr>
        <p:spPr>
          <a:xfrm>
            <a:off x="285728" y="8286776"/>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 4</a:t>
            </a:r>
          </a:p>
          <a:p>
            <a:pPr algn="ctr"/>
            <a:r>
              <a:rPr lang="ar-SA" sz="1400" b="1" dirty="0" smtClean="0">
                <a:solidFill>
                  <a:schemeClr val="tx1"/>
                </a:solidFill>
              </a:rPr>
              <a:t>مكون </a:t>
            </a:r>
            <a:r>
              <a:rPr lang="ar-SA" b="1" dirty="0" smtClean="0">
                <a:solidFill>
                  <a:schemeClr val="tx1"/>
                </a:solidFill>
              </a:rPr>
              <a:t>2, 3 /1</a:t>
            </a:r>
            <a:endParaRPr lang="ar-SA" b="1" dirty="0">
              <a:solidFill>
                <a:schemeClr val="tx1"/>
              </a:solidFill>
            </a:endParaRPr>
          </a:p>
        </p:txBody>
      </p:sp>
      <p:pic>
        <p:nvPicPr>
          <p:cNvPr id="10242" name="Picture 2"/>
          <p:cNvPicPr>
            <a:picLocks noChangeAspect="1" noChangeArrowheads="1"/>
          </p:cNvPicPr>
          <p:nvPr/>
        </p:nvPicPr>
        <p:blipFill>
          <a:blip r:embed="rId2"/>
          <a:srcRect/>
          <a:stretch>
            <a:fillRect/>
          </a:stretch>
        </p:blipFill>
        <p:spPr bwMode="auto">
          <a:xfrm>
            <a:off x="5572140" y="6000760"/>
            <a:ext cx="741440" cy="1071570"/>
          </a:xfrm>
          <a:prstGeom prst="rect">
            <a:avLst/>
          </a:prstGeom>
          <a:noFill/>
          <a:ln w="9525">
            <a:noFill/>
            <a:miter lim="800000"/>
            <a:headEnd/>
            <a:tailEnd/>
          </a:ln>
          <a:effectLst/>
        </p:spPr>
      </p:pic>
      <p:pic>
        <p:nvPicPr>
          <p:cNvPr id="10243" name="Picture 3"/>
          <p:cNvPicPr>
            <a:picLocks noChangeAspect="1" noChangeArrowheads="1"/>
          </p:cNvPicPr>
          <p:nvPr/>
        </p:nvPicPr>
        <p:blipFill>
          <a:blip r:embed="rId3"/>
          <a:srcRect/>
          <a:stretch>
            <a:fillRect/>
          </a:stretch>
        </p:blipFill>
        <p:spPr bwMode="auto">
          <a:xfrm>
            <a:off x="4500570" y="6000760"/>
            <a:ext cx="787275" cy="1000131"/>
          </a:xfrm>
          <a:prstGeom prst="rect">
            <a:avLst/>
          </a:prstGeom>
          <a:noFill/>
          <a:ln w="9525">
            <a:noFill/>
            <a:miter lim="800000"/>
            <a:headEnd/>
            <a:tailEnd/>
          </a:ln>
          <a:effectLst/>
        </p:spPr>
      </p:pic>
      <p:pic>
        <p:nvPicPr>
          <p:cNvPr id="10244" name="Picture 4"/>
          <p:cNvPicPr>
            <a:picLocks noChangeAspect="1" noChangeArrowheads="1"/>
          </p:cNvPicPr>
          <p:nvPr/>
        </p:nvPicPr>
        <p:blipFill>
          <a:blip r:embed="rId4"/>
          <a:srcRect/>
          <a:stretch>
            <a:fillRect/>
          </a:stretch>
        </p:blipFill>
        <p:spPr bwMode="auto">
          <a:xfrm>
            <a:off x="3571876" y="5992355"/>
            <a:ext cx="714380" cy="1008537"/>
          </a:xfrm>
          <a:prstGeom prst="rect">
            <a:avLst/>
          </a:prstGeom>
          <a:noFill/>
          <a:ln w="9525">
            <a:noFill/>
            <a:miter lim="800000"/>
            <a:headEnd/>
            <a:tailEnd/>
          </a:ln>
          <a:effectLst/>
        </p:spPr>
      </p:pic>
      <p:pic>
        <p:nvPicPr>
          <p:cNvPr id="10245" name="Picture 5"/>
          <p:cNvPicPr>
            <a:picLocks noChangeAspect="1" noChangeArrowheads="1"/>
          </p:cNvPicPr>
          <p:nvPr/>
        </p:nvPicPr>
        <p:blipFill>
          <a:blip r:embed="rId5"/>
          <a:srcRect/>
          <a:stretch>
            <a:fillRect/>
          </a:stretch>
        </p:blipFill>
        <p:spPr bwMode="auto">
          <a:xfrm>
            <a:off x="2643182" y="6000760"/>
            <a:ext cx="794564" cy="1000132"/>
          </a:xfrm>
          <a:prstGeom prst="rect">
            <a:avLst/>
          </a:prstGeom>
          <a:noFill/>
          <a:ln w="9525">
            <a:noFill/>
            <a:miter lim="800000"/>
            <a:headEnd/>
            <a:tailEnd/>
          </a:ln>
          <a:effectLst/>
        </p:spPr>
      </p:pic>
      <p:pic>
        <p:nvPicPr>
          <p:cNvPr id="10246" name="Picture 6"/>
          <p:cNvPicPr>
            <a:picLocks noChangeAspect="1" noChangeArrowheads="1"/>
          </p:cNvPicPr>
          <p:nvPr/>
        </p:nvPicPr>
        <p:blipFill>
          <a:blip r:embed="rId6"/>
          <a:srcRect/>
          <a:stretch>
            <a:fillRect/>
          </a:stretch>
        </p:blipFill>
        <p:spPr bwMode="auto">
          <a:xfrm>
            <a:off x="1643050" y="6000760"/>
            <a:ext cx="699072" cy="1000132"/>
          </a:xfrm>
          <a:prstGeom prst="rect">
            <a:avLst/>
          </a:prstGeom>
          <a:noFill/>
          <a:ln w="9525">
            <a:noFill/>
            <a:miter lim="800000"/>
            <a:headEnd/>
            <a:tailEnd/>
          </a:ln>
          <a:effectLst/>
        </p:spPr>
      </p:pic>
      <p:pic>
        <p:nvPicPr>
          <p:cNvPr id="10247" name="Picture 7"/>
          <p:cNvPicPr>
            <a:picLocks noChangeAspect="1" noChangeArrowheads="1"/>
          </p:cNvPicPr>
          <p:nvPr/>
        </p:nvPicPr>
        <p:blipFill>
          <a:blip r:embed="rId7"/>
          <a:srcRect/>
          <a:stretch>
            <a:fillRect/>
          </a:stretch>
        </p:blipFill>
        <p:spPr bwMode="auto">
          <a:xfrm>
            <a:off x="714356" y="6000760"/>
            <a:ext cx="655830" cy="928694"/>
          </a:xfrm>
          <a:prstGeom prst="rect">
            <a:avLst/>
          </a:prstGeom>
          <a:noFill/>
          <a:ln w="9525">
            <a:noFill/>
            <a:miter lim="800000"/>
            <a:headEnd/>
            <a:tailEnd/>
          </a:ln>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مستطيل مستدير الزوايا 39"/>
          <p:cNvSpPr/>
          <p:nvPr/>
        </p:nvSpPr>
        <p:spPr>
          <a:xfrm>
            <a:off x="428604" y="214282"/>
            <a:ext cx="6143668" cy="8501122"/>
          </a:xfrm>
          <a:prstGeom prst="roundRect">
            <a:avLst>
              <a:gd name="adj" fmla="val 6382"/>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r>
              <a:rPr lang="ar-SA" b="1" dirty="0" smtClean="0">
                <a:solidFill>
                  <a:schemeClr val="accent3">
                    <a:lumMod val="75000"/>
                  </a:schemeClr>
                </a:solidFill>
              </a:rPr>
              <a:t>إجراءات تنفيذ المكون الثالث: ( ألاحظ وأقرأ الجمل )</a:t>
            </a:r>
            <a:endParaRPr lang="ar-SA" b="1" dirty="0" smtClean="0">
              <a:solidFill>
                <a:srgbClr val="0070C0"/>
              </a:solidFill>
            </a:endParaRPr>
          </a:p>
          <a:p>
            <a:pPr>
              <a:buFont typeface="Arial" charset="0"/>
              <a:buChar char="•"/>
            </a:pPr>
            <a:r>
              <a:rPr lang="ar-SA" b="1" dirty="0" smtClean="0">
                <a:solidFill>
                  <a:schemeClr val="tx1"/>
                </a:solidFill>
              </a:rPr>
              <a:t> عرض شفافية الكون مع إخفاء الجمل : </a:t>
            </a:r>
          </a:p>
          <a:p>
            <a:pPr>
              <a:buFont typeface="Arial" charset="0"/>
              <a:buChar char="•"/>
            </a:pPr>
            <a:r>
              <a:rPr lang="ar-SA" b="1" dirty="0" smtClean="0">
                <a:solidFill>
                  <a:schemeClr val="tx1"/>
                </a:solidFill>
              </a:rPr>
              <a:t> طرح أسئلة من مثل :</a:t>
            </a:r>
          </a:p>
          <a:p>
            <a:endParaRPr lang="ar-SA" b="1" dirty="0" smtClean="0">
              <a:solidFill>
                <a:schemeClr val="tx1"/>
              </a:solidFill>
            </a:endParaRPr>
          </a:p>
          <a:p>
            <a:r>
              <a:rPr lang="ar-SA" b="1" dirty="0" smtClean="0">
                <a:solidFill>
                  <a:schemeClr val="tx1"/>
                </a:solidFill>
              </a:rPr>
              <a:t>س  ماذا تحمل أحلام  ؟</a:t>
            </a:r>
          </a:p>
          <a:p>
            <a:r>
              <a:rPr lang="ar-SA" b="1" dirty="0" smtClean="0">
                <a:solidFill>
                  <a:schemeClr val="tx1"/>
                </a:solidFill>
              </a:rPr>
              <a:t>ثم عرض الجملة  .</a:t>
            </a: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س  ما ذا تسقي أم عمر  ؟</a:t>
            </a:r>
          </a:p>
          <a:p>
            <a:r>
              <a:rPr lang="ar-SA" b="1" dirty="0" smtClean="0">
                <a:solidFill>
                  <a:schemeClr val="tx1"/>
                </a:solidFill>
              </a:rPr>
              <a:t>   ثم عرض الجملة . </a:t>
            </a: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س ماذا يركب مهند ؟</a:t>
            </a:r>
          </a:p>
          <a:p>
            <a:r>
              <a:rPr lang="ar-SA" b="1" dirty="0" smtClean="0">
                <a:solidFill>
                  <a:schemeClr val="tx1"/>
                </a:solidFill>
              </a:rPr>
              <a:t>  ثم عرض الجملة .</a:t>
            </a: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س ماذا يقرأ والد عمر </a:t>
            </a:r>
            <a:r>
              <a:rPr lang="ar-SA" b="1" dirty="0" smtClean="0">
                <a:solidFill>
                  <a:schemeClr val="tx1"/>
                </a:solidFill>
              </a:rPr>
              <a:t>؟</a:t>
            </a:r>
          </a:p>
          <a:p>
            <a:r>
              <a:rPr lang="ar-SA" b="1" dirty="0" smtClean="0">
                <a:solidFill>
                  <a:schemeClr val="tx1"/>
                </a:solidFill>
              </a:rPr>
              <a:t> </a:t>
            </a:r>
            <a:r>
              <a:rPr lang="ar-SA" b="1" dirty="0" smtClean="0">
                <a:solidFill>
                  <a:schemeClr val="tx1"/>
                </a:solidFill>
              </a:rPr>
              <a:t>  ثم عرض الجملة .</a:t>
            </a:r>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س ماذا يفعل عمر مع صديقه </a:t>
            </a:r>
            <a:r>
              <a:rPr lang="ar-SA" b="1" dirty="0" smtClean="0">
                <a:solidFill>
                  <a:schemeClr val="tx1"/>
                </a:solidFill>
              </a:rPr>
              <a:t>؟</a:t>
            </a:r>
          </a:p>
          <a:p>
            <a:r>
              <a:rPr lang="ar-SA" b="1" dirty="0" smtClean="0">
                <a:solidFill>
                  <a:schemeClr val="tx1"/>
                </a:solidFill>
              </a:rPr>
              <a:t> </a:t>
            </a:r>
            <a:r>
              <a:rPr lang="ar-SA" b="1" dirty="0" smtClean="0">
                <a:solidFill>
                  <a:schemeClr val="tx1"/>
                </a:solidFill>
              </a:rPr>
              <a:t>  ثم عرض الجملة .</a:t>
            </a:r>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عرض الصورة والجملة الدالة عليها مرتبة حسب النص .</a:t>
            </a:r>
          </a:p>
          <a:p>
            <a:r>
              <a:rPr lang="ar-SA" b="1" dirty="0" smtClean="0">
                <a:solidFill>
                  <a:schemeClr val="tx1"/>
                </a:solidFill>
              </a:rPr>
              <a:t>عرض الصورة والجملة الدالة عليها من غير ترتيب .</a:t>
            </a:r>
          </a:p>
          <a:p>
            <a:r>
              <a:rPr lang="ar-SA" b="1" dirty="0" smtClean="0">
                <a:solidFill>
                  <a:schemeClr val="tx1"/>
                </a:solidFill>
              </a:rPr>
              <a:t> توزيع البطاقات على التلميذات , ثم أطلب منهن تكوين الجمل في اللوحة الجيبية بالمطابقة مع الصورة .</a:t>
            </a:r>
          </a:p>
          <a:p>
            <a:pPr>
              <a:buFont typeface="Arial" pitchFamily="34" charset="0"/>
              <a:buChar char="•"/>
            </a:pPr>
            <a:r>
              <a:rPr lang="ar-SA" b="1" dirty="0" smtClean="0">
                <a:solidFill>
                  <a:schemeClr val="tx1"/>
                </a:solidFill>
              </a:rPr>
              <a:t> قراءة جمل الدرس قراءة مكثفة من قبل المعلمة من خلال الشفافية والبطاقات   </a:t>
            </a:r>
          </a:p>
          <a:p>
            <a:pPr>
              <a:buFont typeface="Arial" pitchFamily="34" charset="0"/>
              <a:buChar char="•"/>
            </a:pPr>
            <a:r>
              <a:rPr lang="ar-SA" b="1" dirty="0" smtClean="0">
                <a:solidFill>
                  <a:schemeClr val="tx1"/>
                </a:solidFill>
              </a:rPr>
              <a:t>فتح كتاب لغتي وقراءة الجمل من قبل التلميذات .</a:t>
            </a: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  </a:t>
            </a: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 </a:t>
            </a:r>
          </a:p>
          <a:p>
            <a:pPr>
              <a:buFont typeface="Arial" charset="0"/>
              <a:buChar char="•"/>
            </a:pPr>
            <a:endParaRPr lang="ar-SA" b="1" dirty="0" smtClean="0">
              <a:solidFill>
                <a:schemeClr val="tx1"/>
              </a:solidFill>
            </a:endParaRPr>
          </a:p>
          <a:p>
            <a:r>
              <a:rPr lang="ar-SA" b="1" dirty="0" smtClean="0">
                <a:solidFill>
                  <a:schemeClr val="tx1"/>
                </a:solidFill>
              </a:rPr>
              <a:t>       </a:t>
            </a:r>
          </a:p>
        </p:txBody>
      </p:sp>
      <p:sp>
        <p:nvSpPr>
          <p:cNvPr id="7" name="مستطيل مستدير الزوايا 6"/>
          <p:cNvSpPr/>
          <p:nvPr/>
        </p:nvSpPr>
        <p:spPr>
          <a:xfrm>
            <a:off x="285728" y="8286776"/>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 4</a:t>
            </a:r>
          </a:p>
          <a:p>
            <a:pPr algn="ctr"/>
            <a:r>
              <a:rPr lang="ar-SA" sz="1400" b="1" dirty="0" smtClean="0">
                <a:solidFill>
                  <a:schemeClr val="tx1"/>
                </a:solidFill>
              </a:rPr>
              <a:t>مكون </a:t>
            </a:r>
            <a:r>
              <a:rPr lang="ar-SA" b="1" dirty="0" smtClean="0">
                <a:solidFill>
                  <a:schemeClr val="tx1"/>
                </a:solidFill>
              </a:rPr>
              <a:t>2, 3 /2</a:t>
            </a:r>
            <a:endParaRPr lang="ar-SA" b="1" dirty="0">
              <a:solidFill>
                <a:schemeClr val="tx1"/>
              </a:solidFill>
            </a:endParaRPr>
          </a:p>
        </p:txBody>
      </p:sp>
      <p:pic>
        <p:nvPicPr>
          <p:cNvPr id="11266" name="Picture 2"/>
          <p:cNvPicPr>
            <a:picLocks noChangeAspect="1" noChangeArrowheads="1"/>
          </p:cNvPicPr>
          <p:nvPr/>
        </p:nvPicPr>
        <p:blipFill>
          <a:blip r:embed="rId2"/>
          <a:srcRect/>
          <a:stretch>
            <a:fillRect/>
          </a:stretch>
        </p:blipFill>
        <p:spPr bwMode="auto">
          <a:xfrm>
            <a:off x="642918" y="714348"/>
            <a:ext cx="2381250" cy="552450"/>
          </a:xfrm>
          <a:prstGeom prst="rect">
            <a:avLst/>
          </a:prstGeom>
          <a:noFill/>
          <a:ln w="9525">
            <a:noFill/>
            <a:miter lim="800000"/>
            <a:headEnd/>
            <a:tailEnd/>
          </a:ln>
          <a:effectLst/>
        </p:spPr>
      </p:pic>
      <p:pic>
        <p:nvPicPr>
          <p:cNvPr id="11267" name="Picture 3"/>
          <p:cNvPicPr>
            <a:picLocks noChangeAspect="1" noChangeArrowheads="1"/>
          </p:cNvPicPr>
          <p:nvPr/>
        </p:nvPicPr>
        <p:blipFill>
          <a:blip r:embed="rId3"/>
          <a:srcRect/>
          <a:stretch>
            <a:fillRect/>
          </a:stretch>
        </p:blipFill>
        <p:spPr bwMode="auto">
          <a:xfrm>
            <a:off x="2285992" y="2125964"/>
            <a:ext cx="1071570" cy="1200158"/>
          </a:xfrm>
          <a:prstGeom prst="rect">
            <a:avLst/>
          </a:prstGeom>
          <a:noFill/>
          <a:ln w="9525">
            <a:noFill/>
            <a:miter lim="800000"/>
            <a:headEnd/>
            <a:tailEnd/>
          </a:ln>
          <a:effectLst/>
        </p:spPr>
      </p:pic>
      <p:pic>
        <p:nvPicPr>
          <p:cNvPr id="11268" name="Picture 4"/>
          <p:cNvPicPr>
            <a:picLocks noChangeAspect="1" noChangeArrowheads="1"/>
          </p:cNvPicPr>
          <p:nvPr/>
        </p:nvPicPr>
        <p:blipFill>
          <a:blip r:embed="rId4"/>
          <a:srcRect/>
          <a:stretch>
            <a:fillRect/>
          </a:stretch>
        </p:blipFill>
        <p:spPr bwMode="auto">
          <a:xfrm>
            <a:off x="714356" y="5643570"/>
            <a:ext cx="1638301" cy="1183522"/>
          </a:xfrm>
          <a:prstGeom prst="rect">
            <a:avLst/>
          </a:prstGeom>
          <a:noFill/>
          <a:ln w="9525">
            <a:noFill/>
            <a:miter lim="800000"/>
            <a:headEnd/>
            <a:tailEnd/>
          </a:ln>
          <a:effectLst/>
        </p:spPr>
      </p:pic>
      <p:pic>
        <p:nvPicPr>
          <p:cNvPr id="11269" name="Picture 5"/>
          <p:cNvPicPr>
            <a:picLocks noChangeAspect="1" noChangeArrowheads="1"/>
          </p:cNvPicPr>
          <p:nvPr/>
        </p:nvPicPr>
        <p:blipFill>
          <a:blip r:embed="rId5"/>
          <a:srcRect/>
          <a:stretch>
            <a:fillRect/>
          </a:stretch>
        </p:blipFill>
        <p:spPr bwMode="auto">
          <a:xfrm>
            <a:off x="2714620" y="4610908"/>
            <a:ext cx="1074853" cy="1319574"/>
          </a:xfrm>
          <a:prstGeom prst="rect">
            <a:avLst/>
          </a:prstGeom>
          <a:noFill/>
          <a:ln w="9525">
            <a:noFill/>
            <a:miter lim="800000"/>
            <a:headEnd/>
            <a:tailEnd/>
          </a:ln>
          <a:effectLst/>
        </p:spPr>
      </p:pic>
      <p:pic>
        <p:nvPicPr>
          <p:cNvPr id="11270" name="Picture 6"/>
          <p:cNvPicPr>
            <a:picLocks noChangeAspect="1" noChangeArrowheads="1"/>
          </p:cNvPicPr>
          <p:nvPr/>
        </p:nvPicPr>
        <p:blipFill>
          <a:blip r:embed="rId6"/>
          <a:srcRect/>
          <a:stretch>
            <a:fillRect/>
          </a:stretch>
        </p:blipFill>
        <p:spPr bwMode="auto">
          <a:xfrm>
            <a:off x="3357562" y="3268434"/>
            <a:ext cx="1176941" cy="1322602"/>
          </a:xfrm>
          <a:prstGeom prst="rect">
            <a:avLst/>
          </a:prstGeom>
          <a:noFill/>
          <a:ln w="9525">
            <a:noFill/>
            <a:miter lim="800000"/>
            <a:headEnd/>
            <a:tailEnd/>
          </a:ln>
          <a:effectLst/>
        </p:spPr>
      </p:pic>
      <p:pic>
        <p:nvPicPr>
          <p:cNvPr id="11271" name="Picture 7"/>
          <p:cNvPicPr>
            <a:picLocks noChangeAspect="1" noChangeArrowheads="1"/>
          </p:cNvPicPr>
          <p:nvPr/>
        </p:nvPicPr>
        <p:blipFill>
          <a:blip r:embed="rId7"/>
          <a:srcRect/>
          <a:stretch>
            <a:fillRect/>
          </a:stretch>
        </p:blipFill>
        <p:spPr bwMode="auto">
          <a:xfrm>
            <a:off x="3571876" y="1285852"/>
            <a:ext cx="785818" cy="1015814"/>
          </a:xfrm>
          <a:prstGeom prst="rect">
            <a:avLst/>
          </a:prstGeom>
          <a:noFill/>
          <a:ln w="9525">
            <a:noFill/>
            <a:miter lim="800000"/>
            <a:headEnd/>
            <a:tailEnd/>
          </a:ln>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مستطيل مستدير الزوايا 35"/>
          <p:cNvSpPr/>
          <p:nvPr/>
        </p:nvSpPr>
        <p:spPr>
          <a:xfrm>
            <a:off x="571480" y="214282"/>
            <a:ext cx="4857784" cy="714380"/>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400" b="1" dirty="0" smtClean="0">
                <a:solidFill>
                  <a:srgbClr val="FF0000"/>
                </a:solidFill>
              </a:rPr>
              <a:t>المكون :  </a:t>
            </a:r>
          </a:p>
          <a:p>
            <a:r>
              <a:rPr lang="ar-SA" sz="1400" b="1" dirty="0" smtClean="0">
                <a:solidFill>
                  <a:srgbClr val="FF0000"/>
                </a:solidFill>
              </a:rPr>
              <a:t>    4ــ  </a:t>
            </a:r>
            <a:r>
              <a:rPr lang="ar-SA" sz="1400" b="1" dirty="0" smtClean="0">
                <a:solidFill>
                  <a:schemeClr val="tx1"/>
                </a:solidFill>
              </a:rPr>
              <a:t>أقرأ                                </a:t>
            </a:r>
            <a:r>
              <a:rPr lang="ar-SA" sz="1400" b="1" dirty="0" smtClean="0">
                <a:solidFill>
                  <a:srgbClr val="FF0000"/>
                </a:solidFill>
              </a:rPr>
              <a:t>5ــ</a:t>
            </a:r>
            <a:r>
              <a:rPr lang="ar-SA" sz="1400" b="1" dirty="0" smtClean="0">
                <a:solidFill>
                  <a:schemeClr val="tx1"/>
                </a:solidFill>
              </a:rPr>
              <a:t> أقرأ وأجرد       </a:t>
            </a:r>
          </a:p>
        </p:txBody>
      </p:sp>
      <p:sp>
        <p:nvSpPr>
          <p:cNvPr id="37" name="مستطيل مستدير الزوايا 36"/>
          <p:cNvSpPr/>
          <p:nvPr/>
        </p:nvSpPr>
        <p:spPr>
          <a:xfrm>
            <a:off x="500042" y="1071538"/>
            <a:ext cx="6072230" cy="1643074"/>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الأهداف :</a:t>
            </a:r>
          </a:p>
          <a:p>
            <a:r>
              <a:rPr lang="ar-SA" sz="1600" b="1" dirty="0" smtClean="0">
                <a:solidFill>
                  <a:schemeClr val="tx1"/>
                </a:solidFill>
              </a:rPr>
              <a:t>      من خلال هذا المكون يتوقع من التلميذة  تحقيق الأهداف التالية :</a:t>
            </a:r>
          </a:p>
          <a:p>
            <a:pPr>
              <a:buFont typeface="Arial" pitchFamily="34" charset="0"/>
              <a:buChar char="•"/>
            </a:pPr>
            <a:r>
              <a:rPr lang="ar-SA" sz="1600" b="1" dirty="0" smtClean="0">
                <a:solidFill>
                  <a:schemeClr val="tx1"/>
                </a:solidFill>
              </a:rPr>
              <a:t>  تقرأ كلمات الدرس المحتوية على الحرف ( </a:t>
            </a:r>
            <a:r>
              <a:rPr lang="ar-SA" sz="1600" b="1" dirty="0" err="1" smtClean="0">
                <a:solidFill>
                  <a:schemeClr val="tx1"/>
                </a:solidFill>
              </a:rPr>
              <a:t>د</a:t>
            </a:r>
            <a:r>
              <a:rPr lang="ar-SA" sz="1600" b="1" dirty="0" smtClean="0">
                <a:solidFill>
                  <a:schemeClr val="tx1"/>
                </a:solidFill>
              </a:rPr>
              <a:t> ) قراءة بصرية .</a:t>
            </a:r>
          </a:p>
          <a:p>
            <a:pPr>
              <a:buFont typeface="Arial" pitchFamily="34" charset="0"/>
              <a:buChar char="•"/>
            </a:pPr>
            <a:r>
              <a:rPr lang="ar-SA" sz="1600" b="1" dirty="0" smtClean="0">
                <a:solidFill>
                  <a:schemeClr val="tx1"/>
                </a:solidFill>
              </a:rPr>
              <a:t>  تقرأ الكلمات التي تحوي الحرف ( </a:t>
            </a:r>
            <a:r>
              <a:rPr lang="ar-SA" sz="1600" b="1" dirty="0" err="1" smtClean="0">
                <a:solidFill>
                  <a:schemeClr val="tx1"/>
                </a:solidFill>
              </a:rPr>
              <a:t>د</a:t>
            </a:r>
            <a:r>
              <a:rPr lang="ar-SA" sz="1600" b="1" dirty="0" smtClean="0">
                <a:solidFill>
                  <a:schemeClr val="tx1"/>
                </a:solidFill>
              </a:rPr>
              <a:t> ) بأوضاعه .</a:t>
            </a:r>
          </a:p>
          <a:p>
            <a:pPr>
              <a:buFont typeface="Arial" pitchFamily="34" charset="0"/>
              <a:buChar char="•"/>
            </a:pPr>
            <a:r>
              <a:rPr lang="ar-SA" sz="1600" b="1" dirty="0" smtClean="0">
                <a:solidFill>
                  <a:schemeClr val="tx1"/>
                </a:solidFill>
              </a:rPr>
              <a:t> تنطق الحرف ( </a:t>
            </a:r>
            <a:r>
              <a:rPr lang="ar-SA" sz="1600" b="1" dirty="0" err="1" smtClean="0">
                <a:solidFill>
                  <a:schemeClr val="tx1"/>
                </a:solidFill>
              </a:rPr>
              <a:t>د</a:t>
            </a:r>
            <a:r>
              <a:rPr lang="ar-SA" sz="1600" b="1" dirty="0" smtClean="0">
                <a:solidFill>
                  <a:schemeClr val="tx1"/>
                </a:solidFill>
              </a:rPr>
              <a:t> ) بحركاته القصيرة .</a:t>
            </a:r>
          </a:p>
          <a:p>
            <a:pPr>
              <a:buFont typeface="Arial" pitchFamily="34" charset="0"/>
              <a:buChar char="•"/>
            </a:pPr>
            <a:r>
              <a:rPr lang="ar-SA" sz="1600" b="1" dirty="0" smtClean="0">
                <a:solidFill>
                  <a:schemeClr val="tx1"/>
                </a:solidFill>
              </a:rPr>
              <a:t> تتعرف الحركات القصيرة وتسميها .</a:t>
            </a:r>
          </a:p>
        </p:txBody>
      </p:sp>
      <p:sp>
        <p:nvSpPr>
          <p:cNvPr id="39" name="مستطيل مستدير الزوايا 38"/>
          <p:cNvSpPr/>
          <p:nvPr/>
        </p:nvSpPr>
        <p:spPr>
          <a:xfrm>
            <a:off x="571480" y="2857488"/>
            <a:ext cx="5929354" cy="1000132"/>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الوسائل المقترحة :</a:t>
            </a:r>
          </a:p>
          <a:p>
            <a:r>
              <a:rPr lang="ar-SA" b="1" dirty="0" smtClean="0">
                <a:solidFill>
                  <a:schemeClr val="tx1"/>
                </a:solidFill>
              </a:rPr>
              <a:t>   بطاقات لكلمات المكون 4 ،  شفافيات تحوي صورة المكون</a:t>
            </a:r>
          </a:p>
          <a:p>
            <a:r>
              <a:rPr lang="ar-SA" b="1" dirty="0" smtClean="0">
                <a:solidFill>
                  <a:schemeClr val="tx1"/>
                </a:solidFill>
              </a:rPr>
              <a:t>   بطاقات لكلمات المكون 5 ،  بيت الحركات ، بيت المد </a:t>
            </a:r>
          </a:p>
        </p:txBody>
      </p:sp>
      <p:sp>
        <p:nvSpPr>
          <p:cNvPr id="40" name="مستطيل مستدير الزوايا 39"/>
          <p:cNvSpPr/>
          <p:nvPr/>
        </p:nvSpPr>
        <p:spPr>
          <a:xfrm>
            <a:off x="357166" y="3929058"/>
            <a:ext cx="6215106" cy="4714908"/>
          </a:xfrm>
          <a:prstGeom prst="roundRect">
            <a:avLst>
              <a:gd name="adj" fmla="val 8366"/>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rgbClr val="FF0000"/>
              </a:solidFill>
            </a:endParaRPr>
          </a:p>
          <a:p>
            <a:r>
              <a:rPr lang="ar-SA" b="1" dirty="0" smtClean="0">
                <a:solidFill>
                  <a:srgbClr val="FF0000"/>
                </a:solidFill>
              </a:rPr>
              <a:t>إجراءات التنفيذ :</a:t>
            </a:r>
            <a:endParaRPr lang="ar-SA" b="1" dirty="0" smtClean="0">
              <a:solidFill>
                <a:schemeClr val="accent3">
                  <a:lumMod val="75000"/>
                </a:schemeClr>
              </a:solidFill>
            </a:endParaRPr>
          </a:p>
          <a:p>
            <a:r>
              <a:rPr lang="ar-SA" b="1" dirty="0" smtClean="0">
                <a:solidFill>
                  <a:schemeClr val="accent3">
                    <a:lumMod val="75000"/>
                  </a:schemeClr>
                </a:solidFill>
              </a:rPr>
              <a:t>إجراءات تنفيذ المكون الرابع :</a:t>
            </a:r>
            <a:endParaRPr lang="ar-SA" b="1" dirty="0" smtClean="0">
              <a:solidFill>
                <a:srgbClr val="0070C0"/>
              </a:solidFill>
            </a:endParaRPr>
          </a:p>
          <a:p>
            <a:pPr>
              <a:buFont typeface="Arial" charset="0"/>
              <a:buChar char="•"/>
            </a:pPr>
            <a:r>
              <a:rPr lang="ar-SA" b="1" dirty="0" smtClean="0">
                <a:solidFill>
                  <a:schemeClr val="tx1"/>
                </a:solidFill>
              </a:rPr>
              <a:t> مراجعة سريعة للمكون رقم 3 على السبورة واستخراج الكلمات التي تحوي حرفـًا ملونـًا  . </a:t>
            </a:r>
          </a:p>
          <a:p>
            <a:pPr>
              <a:buFont typeface="Arial" charset="0"/>
              <a:buChar char="•"/>
            </a:pPr>
            <a:r>
              <a:rPr lang="ar-SA" b="1" dirty="0" smtClean="0">
                <a:solidFill>
                  <a:schemeClr val="tx1"/>
                </a:solidFill>
              </a:rPr>
              <a:t> عرض الكلمات المستهدفة التي تحوي الحرف (د) مرتبة حسب ورودها في جمل الدرس .</a:t>
            </a:r>
          </a:p>
          <a:p>
            <a:pPr>
              <a:buFont typeface="Arial" charset="0"/>
              <a:buChar char="•"/>
            </a:pPr>
            <a:r>
              <a:rPr lang="ar-SA" b="1" dirty="0" smtClean="0">
                <a:solidFill>
                  <a:schemeClr val="tx1"/>
                </a:solidFill>
              </a:rPr>
              <a:t> المطالبة بقراءة الكلمات : (جريدة ، ورد ، دراجة ، حديقة , دمية ، عادل )</a:t>
            </a:r>
          </a:p>
          <a:p>
            <a:pPr>
              <a:buFont typeface="Arial" charset="0"/>
              <a:buChar char="•"/>
            </a:pPr>
            <a:r>
              <a:rPr lang="ar-SA" b="1" dirty="0" smtClean="0">
                <a:solidFill>
                  <a:schemeClr val="tx1"/>
                </a:solidFill>
              </a:rPr>
              <a:t> تكرار عرض الكلمات عرضـًا عشوائيـًا ( غير مرتبة ) وطلب قراءتها .</a:t>
            </a:r>
          </a:p>
          <a:p>
            <a:pPr>
              <a:buFont typeface="Arial" charset="0"/>
              <a:buChar char="•"/>
            </a:pPr>
            <a:r>
              <a:rPr lang="ar-SA" b="1" dirty="0" smtClean="0">
                <a:solidFill>
                  <a:schemeClr val="tx1"/>
                </a:solidFill>
              </a:rPr>
              <a:t> ما هو صوت الحرف الذي تكرر في الكلمات ؟</a:t>
            </a:r>
          </a:p>
          <a:p>
            <a:pPr>
              <a:buFont typeface="Arial" charset="0"/>
              <a:buChar char="•"/>
            </a:pPr>
            <a:r>
              <a:rPr lang="ar-SA" b="1" dirty="0" smtClean="0">
                <a:solidFill>
                  <a:schemeClr val="tx1"/>
                </a:solidFill>
              </a:rPr>
              <a:t> عرض شكل حرف ( </a:t>
            </a:r>
            <a:r>
              <a:rPr lang="ar-SA" b="1" dirty="0" err="1" smtClean="0">
                <a:solidFill>
                  <a:schemeClr val="tx1"/>
                </a:solidFill>
              </a:rPr>
              <a:t>د</a:t>
            </a:r>
            <a:r>
              <a:rPr lang="ar-SA" b="1" dirty="0" smtClean="0">
                <a:solidFill>
                  <a:schemeClr val="tx1"/>
                </a:solidFill>
              </a:rPr>
              <a:t> ) مكبر ، إذا ماذا سنتعلم عن هذا الحرف ؟</a:t>
            </a:r>
          </a:p>
          <a:p>
            <a:pPr>
              <a:buFont typeface="Arial" charset="0"/>
              <a:buChar char="•"/>
            </a:pPr>
            <a:r>
              <a:rPr lang="ar-SA" b="1" dirty="0" smtClean="0">
                <a:solidFill>
                  <a:schemeClr val="tx1"/>
                </a:solidFill>
              </a:rPr>
              <a:t> من أميرتنا اليوم ( يبدأ أسمها بالحرف ( </a:t>
            </a:r>
            <a:r>
              <a:rPr lang="ar-SA" b="1" dirty="0" err="1" smtClean="0">
                <a:solidFill>
                  <a:schemeClr val="tx1"/>
                </a:solidFill>
              </a:rPr>
              <a:t>د</a:t>
            </a:r>
            <a:r>
              <a:rPr lang="ar-SA" b="1" dirty="0" smtClean="0">
                <a:solidFill>
                  <a:schemeClr val="tx1"/>
                </a:solidFill>
              </a:rPr>
              <a:t>) .</a:t>
            </a:r>
          </a:p>
          <a:p>
            <a:pPr>
              <a:buFont typeface="Arial" charset="0"/>
              <a:buChar char="•"/>
            </a:pPr>
            <a:r>
              <a:rPr lang="ar-SA" b="1" dirty="0" smtClean="0">
                <a:solidFill>
                  <a:schemeClr val="tx1"/>
                </a:solidFill>
              </a:rPr>
              <a:t> العودة لقراءة الكلمات من الكتاب .</a:t>
            </a:r>
          </a:p>
          <a:p>
            <a:r>
              <a:rPr lang="ar-SA" b="1" dirty="0" smtClean="0">
                <a:solidFill>
                  <a:schemeClr val="tx1"/>
                </a:solidFill>
              </a:rPr>
              <a:t> </a:t>
            </a:r>
          </a:p>
          <a:p>
            <a:pPr>
              <a:buFont typeface="Arial" charset="0"/>
              <a:buChar char="•"/>
            </a:pPr>
            <a:endParaRPr lang="en-US" b="1" dirty="0" smtClean="0">
              <a:solidFill>
                <a:schemeClr val="tx1"/>
              </a:solidFill>
            </a:endParaRPr>
          </a:p>
          <a:p>
            <a:endParaRPr lang="ar-SA" b="1" dirty="0" smtClean="0">
              <a:solidFill>
                <a:schemeClr val="tx1"/>
              </a:solidFill>
            </a:endParaRPr>
          </a:p>
          <a:p>
            <a:r>
              <a:rPr lang="ar-SA" b="1" dirty="0" smtClean="0">
                <a:solidFill>
                  <a:schemeClr val="tx1"/>
                </a:solidFill>
              </a:rPr>
              <a:t>       </a:t>
            </a:r>
          </a:p>
        </p:txBody>
      </p:sp>
      <p:sp>
        <p:nvSpPr>
          <p:cNvPr id="12" name="مستطيل مستدير الزوايا 11"/>
          <p:cNvSpPr/>
          <p:nvPr/>
        </p:nvSpPr>
        <p:spPr>
          <a:xfrm>
            <a:off x="285728" y="8286776"/>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 4</a:t>
            </a:r>
          </a:p>
          <a:p>
            <a:pPr algn="ctr"/>
            <a:r>
              <a:rPr lang="ar-SA" sz="1400" b="1" dirty="0" smtClean="0">
                <a:solidFill>
                  <a:schemeClr val="tx1"/>
                </a:solidFill>
              </a:rPr>
              <a:t>مكون 4، 5 </a:t>
            </a:r>
            <a:r>
              <a:rPr lang="ar-SA" b="1" dirty="0" smtClean="0">
                <a:solidFill>
                  <a:schemeClr val="tx1"/>
                </a:solidFill>
              </a:rPr>
              <a:t>/1</a:t>
            </a:r>
            <a:endParaRPr lang="ar-SA" b="1" dirty="0">
              <a:solidFill>
                <a:schemeClr val="tx1"/>
              </a:solidFill>
            </a:endParaRPr>
          </a:p>
        </p:txBody>
      </p:sp>
      <p:sp>
        <p:nvSpPr>
          <p:cNvPr id="9" name="مستطيل 8"/>
          <p:cNvSpPr/>
          <p:nvPr/>
        </p:nvSpPr>
        <p:spPr>
          <a:xfrm>
            <a:off x="5357826" y="214282"/>
            <a:ext cx="77938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5</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مستطيل 9"/>
          <p:cNvSpPr/>
          <p:nvPr/>
        </p:nvSpPr>
        <p:spPr>
          <a:xfrm>
            <a:off x="6078643" y="214282"/>
            <a:ext cx="77938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4</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مستطيل 10"/>
          <p:cNvSpPr/>
          <p:nvPr/>
        </p:nvSpPr>
        <p:spPr>
          <a:xfrm>
            <a:off x="5715016" y="214282"/>
            <a:ext cx="59503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050" name="Picture 2"/>
          <p:cNvPicPr>
            <a:picLocks noChangeAspect="1" noChangeArrowheads="1"/>
          </p:cNvPicPr>
          <p:nvPr/>
        </p:nvPicPr>
        <p:blipFill>
          <a:blip r:embed="rId3"/>
          <a:srcRect/>
          <a:stretch>
            <a:fillRect/>
          </a:stretch>
        </p:blipFill>
        <p:spPr bwMode="auto">
          <a:xfrm>
            <a:off x="2428868" y="7572396"/>
            <a:ext cx="2857520" cy="959180"/>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مستطيل مستدير الزوايا 39"/>
          <p:cNvSpPr/>
          <p:nvPr/>
        </p:nvSpPr>
        <p:spPr>
          <a:xfrm>
            <a:off x="428604" y="357158"/>
            <a:ext cx="6143668" cy="8358246"/>
          </a:xfrm>
          <a:prstGeom prst="roundRect">
            <a:avLst>
              <a:gd name="adj" fmla="val 8366"/>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chemeClr val="accent3">
                    <a:lumMod val="75000"/>
                  </a:schemeClr>
                </a:solidFill>
              </a:rPr>
              <a:t>إجراءات تنفيذ المكون الخامس : ( أقرأ وأجرد )</a:t>
            </a:r>
          </a:p>
          <a:p>
            <a:pPr>
              <a:buFont typeface="Arial" charset="0"/>
              <a:buChar char="•"/>
            </a:pPr>
            <a:r>
              <a:rPr lang="ar-SA" sz="1600" b="1" dirty="0" smtClean="0">
                <a:solidFill>
                  <a:schemeClr val="tx1"/>
                </a:solidFill>
              </a:rPr>
              <a:t> عرض كلمات المكون على السبورة وقراءتها من قبل التلميذات .</a:t>
            </a:r>
          </a:p>
          <a:p>
            <a:pPr>
              <a:buFont typeface="Arial" charset="0"/>
              <a:buChar char="•"/>
            </a:pPr>
            <a:r>
              <a:rPr lang="ar-SA" sz="1600" b="1" dirty="0" smtClean="0">
                <a:solidFill>
                  <a:schemeClr val="tx1"/>
                </a:solidFill>
              </a:rPr>
              <a:t> الإشارة إلى الحرف الملون ( </a:t>
            </a:r>
            <a:r>
              <a:rPr lang="ar-SA" sz="1600" b="1" dirty="0" err="1" smtClean="0">
                <a:solidFill>
                  <a:srgbClr val="FF0000"/>
                </a:solidFill>
              </a:rPr>
              <a:t>د</a:t>
            </a:r>
            <a:r>
              <a:rPr lang="ar-SA" sz="1600" b="1" dirty="0" smtClean="0">
                <a:solidFill>
                  <a:schemeClr val="tx1"/>
                </a:solidFill>
              </a:rPr>
              <a:t> ) من الكلمة ، ثم تجريد الحرف مع إظهار الحركة ونطق الحرف بصوته .</a:t>
            </a:r>
          </a:p>
          <a:p>
            <a:pPr>
              <a:buFont typeface="Arial" charset="0"/>
              <a:buChar char="•"/>
            </a:pPr>
            <a:r>
              <a:rPr lang="ar-SA" sz="1600" b="1" dirty="0" smtClean="0">
                <a:solidFill>
                  <a:schemeClr val="tx1"/>
                </a:solidFill>
              </a:rPr>
              <a:t> تعريف التلميذات بالحركات الثلاث التي ظهرت على الحرف من خلال سرد قصة الحركات والمد كما يلي : </a:t>
            </a:r>
            <a:endParaRPr lang="ar-SA" sz="1600" b="1" dirty="0" smtClean="0">
              <a:solidFill>
                <a:srgbClr val="0070C0"/>
              </a:solidFill>
            </a:endParaRPr>
          </a:p>
          <a:p>
            <a:r>
              <a:rPr lang="ar-SA" sz="1600" b="1" dirty="0" smtClean="0">
                <a:solidFill>
                  <a:schemeClr val="tx1"/>
                </a:solidFill>
              </a:rPr>
              <a:t>1- في أحد الأيام كان حرف (</a:t>
            </a:r>
            <a:r>
              <a:rPr lang="ar-SA" sz="1600" b="1" dirty="0" smtClean="0">
                <a:solidFill>
                  <a:srgbClr val="FF0000"/>
                </a:solidFill>
              </a:rPr>
              <a:t>د</a:t>
            </a:r>
            <a:r>
              <a:rPr lang="ar-SA" sz="1600" b="1" dirty="0" smtClean="0">
                <a:solidFill>
                  <a:schemeClr val="tx1"/>
                </a:solidFill>
              </a:rPr>
              <a:t>) يمشي في الغابة وكان الجو باردا إذا به يشاهد بيت , اقترب منه وقرع بابه فكلمته الحركات .... من الطارق ؟</a:t>
            </a:r>
          </a:p>
          <a:p>
            <a:r>
              <a:rPr lang="ar-SA" sz="1600" b="1" dirty="0" smtClean="0">
                <a:solidFill>
                  <a:schemeClr val="tx1"/>
                </a:solidFill>
              </a:rPr>
              <a:t>قال أنا (</a:t>
            </a:r>
            <a:r>
              <a:rPr lang="ar-SA" sz="1600" b="1" dirty="0" smtClean="0">
                <a:solidFill>
                  <a:srgbClr val="FF0000"/>
                </a:solidFill>
              </a:rPr>
              <a:t>د</a:t>
            </a:r>
            <a:r>
              <a:rPr lang="ar-SA" sz="1600" b="1" dirty="0" smtClean="0">
                <a:solidFill>
                  <a:schemeClr val="tx1"/>
                </a:solidFill>
              </a:rPr>
              <a:t>) هل تسمحون لي بالدخول ؟ نعم ولكن لدينا شرط .... من يدخل بيتنا يتغير صوته حسب الحجرة التي يدخلها ..... حسنا أنا موافق .</a:t>
            </a:r>
          </a:p>
          <a:p>
            <a:r>
              <a:rPr lang="ar-SA" sz="1600" b="1" dirty="0" smtClean="0">
                <a:solidFill>
                  <a:schemeClr val="tx1"/>
                </a:solidFill>
              </a:rPr>
              <a:t>دخل الحرف (</a:t>
            </a:r>
            <a:r>
              <a:rPr lang="ar-SA" sz="1600" b="1" dirty="0" smtClean="0">
                <a:solidFill>
                  <a:srgbClr val="FF0000"/>
                </a:solidFill>
              </a:rPr>
              <a:t>د</a:t>
            </a:r>
            <a:r>
              <a:rPr lang="ar-SA" sz="1600" b="1" dirty="0" smtClean="0">
                <a:solidFill>
                  <a:schemeClr val="tx1"/>
                </a:solidFill>
              </a:rPr>
              <a:t>) الحجرة الأولى , وقال .... السلام عليكم  </a:t>
            </a:r>
          </a:p>
          <a:p>
            <a:r>
              <a:rPr lang="ar-SA" sz="1600" b="1" dirty="0" smtClean="0">
                <a:solidFill>
                  <a:schemeClr val="tx1"/>
                </a:solidFill>
              </a:rPr>
              <a:t>فردوا عليه .... وعليكم السلام يا ( </a:t>
            </a:r>
            <a:r>
              <a:rPr lang="ar-SA" sz="1600" b="1" dirty="0" err="1" smtClean="0">
                <a:solidFill>
                  <a:srgbClr val="FF0000"/>
                </a:solidFill>
              </a:rPr>
              <a:t>دَ</a:t>
            </a:r>
            <a:r>
              <a:rPr lang="ar-SA" sz="1600" b="1" dirty="0" smtClean="0">
                <a:solidFill>
                  <a:srgbClr val="FF0000"/>
                </a:solidFill>
              </a:rPr>
              <a:t> </a:t>
            </a:r>
            <a:r>
              <a:rPr lang="ar-SA" sz="1600" b="1" dirty="0" smtClean="0">
                <a:solidFill>
                  <a:schemeClr val="tx1"/>
                </a:solidFill>
              </a:rPr>
              <a:t>)  تفضل يا ( </a:t>
            </a:r>
            <a:r>
              <a:rPr lang="ar-SA" sz="1600" b="1" dirty="0" err="1" smtClean="0">
                <a:solidFill>
                  <a:srgbClr val="FF0000"/>
                </a:solidFill>
              </a:rPr>
              <a:t>دَ</a:t>
            </a:r>
            <a:r>
              <a:rPr lang="ar-SA" sz="1600" b="1" dirty="0" smtClean="0">
                <a:solidFill>
                  <a:schemeClr val="tx1"/>
                </a:solidFill>
              </a:rPr>
              <a:t> ) قال لهم من ( </a:t>
            </a:r>
            <a:r>
              <a:rPr lang="ar-SA" sz="1600" b="1" dirty="0" err="1" smtClean="0">
                <a:solidFill>
                  <a:srgbClr val="FF0000"/>
                </a:solidFill>
              </a:rPr>
              <a:t>دَ</a:t>
            </a:r>
            <a:r>
              <a:rPr lang="ar-SA" sz="1600" b="1" dirty="0" smtClean="0">
                <a:solidFill>
                  <a:schemeClr val="tx1"/>
                </a:solidFill>
              </a:rPr>
              <a:t> )</a:t>
            </a:r>
          </a:p>
          <a:p>
            <a:r>
              <a:rPr lang="ar-SA" sz="1600" b="1" dirty="0" smtClean="0">
                <a:solidFill>
                  <a:schemeClr val="tx1"/>
                </a:solidFill>
              </a:rPr>
              <a:t>قالوا أنت ( </a:t>
            </a:r>
            <a:r>
              <a:rPr lang="ar-SA" sz="1600" b="1" dirty="0" err="1" smtClean="0">
                <a:solidFill>
                  <a:srgbClr val="FF0000"/>
                </a:solidFill>
              </a:rPr>
              <a:t>دَ</a:t>
            </a:r>
            <a:r>
              <a:rPr lang="ar-SA" sz="1600" b="1" dirty="0" smtClean="0">
                <a:solidFill>
                  <a:schemeClr val="tx1"/>
                </a:solidFill>
              </a:rPr>
              <a:t> ) لأنك في حجرة الفتحة فيتغير صوتك مع الفتحة ويصبح ( </a:t>
            </a:r>
            <a:r>
              <a:rPr lang="ar-SA" sz="1600" b="1" dirty="0" err="1" smtClean="0">
                <a:solidFill>
                  <a:srgbClr val="FF0000"/>
                </a:solidFill>
              </a:rPr>
              <a:t>دَ</a:t>
            </a:r>
            <a:r>
              <a:rPr lang="ar-SA" sz="1600" b="1" dirty="0" smtClean="0">
                <a:solidFill>
                  <a:srgbClr val="FF0000"/>
                </a:solidFill>
              </a:rPr>
              <a:t> </a:t>
            </a:r>
            <a:r>
              <a:rPr lang="ar-SA" sz="1600" b="1" dirty="0" smtClean="0">
                <a:solidFill>
                  <a:schemeClr val="tx1"/>
                </a:solidFill>
              </a:rPr>
              <a:t>)</a:t>
            </a:r>
          </a:p>
          <a:p>
            <a:r>
              <a:rPr lang="ar-SA" sz="1600" b="1" dirty="0" smtClean="0">
                <a:solidFill>
                  <a:schemeClr val="tx1"/>
                </a:solidFill>
              </a:rPr>
              <a:t>فرح حرف ( </a:t>
            </a:r>
            <a:r>
              <a:rPr lang="ar-SA" sz="1600" b="1" dirty="0" err="1" smtClean="0">
                <a:solidFill>
                  <a:srgbClr val="FF0000"/>
                </a:solidFill>
              </a:rPr>
              <a:t>دَ</a:t>
            </a:r>
            <a:r>
              <a:rPr lang="ar-SA" sz="1600" b="1" dirty="0" smtClean="0">
                <a:solidFill>
                  <a:srgbClr val="FF0000"/>
                </a:solidFill>
              </a:rPr>
              <a:t> </a:t>
            </a:r>
            <a:r>
              <a:rPr lang="ar-SA" sz="1600" b="1" dirty="0" smtClean="0">
                <a:solidFill>
                  <a:schemeClr val="tx1"/>
                </a:solidFill>
              </a:rPr>
              <a:t>) بهذا الصوت الجديد وجلس يلعب معهم قليلا ثم قرر أن يذهب الحجرة المجاورة وعند الدخول سلم فردوا عليه السلام يا ( </a:t>
            </a:r>
            <a:r>
              <a:rPr lang="ar-SA" sz="1600" b="1" dirty="0" smtClean="0">
                <a:solidFill>
                  <a:srgbClr val="FF0000"/>
                </a:solidFill>
              </a:rPr>
              <a:t>د ِ </a:t>
            </a:r>
            <a:r>
              <a:rPr lang="ar-SA" sz="1600" b="1" dirty="0" smtClean="0">
                <a:solidFill>
                  <a:schemeClr val="tx1"/>
                </a:solidFill>
              </a:rPr>
              <a:t>)  وعرف أن صوته تغير لأنه في حجرة الكسرة وجلس عندهم قليلا ثم أراد أن يزور الحجرة المجاورة ، فسلم عليهم وردوا عليه السلام يا ( </a:t>
            </a:r>
            <a:r>
              <a:rPr lang="ar-SA" sz="1600" b="1" dirty="0" err="1" smtClean="0">
                <a:solidFill>
                  <a:srgbClr val="FF0000"/>
                </a:solidFill>
              </a:rPr>
              <a:t>دُ</a:t>
            </a:r>
            <a:r>
              <a:rPr lang="ar-SA" sz="1600" b="1" dirty="0" smtClean="0">
                <a:solidFill>
                  <a:schemeClr val="tx1"/>
                </a:solidFill>
              </a:rPr>
              <a:t> ) فعرف أن صوته تغير لأنه في حجرة الضمة فرح كثيرا بهذه الأصوات الجديدة وتعلم أن الحركات تغير صوت الحرف ..... وعندما قرر أن يغادر بيت الحركات شكر الحركات على حسن ضيافتهم وخرج وهو يقول </a:t>
            </a:r>
            <a:r>
              <a:rPr lang="ar-SA" sz="1600" b="1" dirty="0" err="1" smtClean="0">
                <a:solidFill>
                  <a:srgbClr val="FF0000"/>
                </a:solidFill>
              </a:rPr>
              <a:t>دَ</a:t>
            </a:r>
            <a:r>
              <a:rPr lang="ar-SA" sz="1600" b="1" dirty="0" smtClean="0">
                <a:solidFill>
                  <a:srgbClr val="FF0000"/>
                </a:solidFill>
              </a:rPr>
              <a:t> ، </a:t>
            </a:r>
            <a:r>
              <a:rPr lang="ar-SA" sz="1600" b="1" dirty="0" err="1" smtClean="0">
                <a:solidFill>
                  <a:srgbClr val="FF0000"/>
                </a:solidFill>
              </a:rPr>
              <a:t>د</a:t>
            </a:r>
            <a:r>
              <a:rPr lang="ar-SA" sz="1600" b="1" dirty="0" smtClean="0">
                <a:solidFill>
                  <a:srgbClr val="FF0000"/>
                </a:solidFill>
              </a:rPr>
              <a:t> ِ ، </a:t>
            </a:r>
            <a:r>
              <a:rPr lang="ar-SA" sz="1600" b="1" dirty="0" err="1" smtClean="0">
                <a:solidFill>
                  <a:srgbClr val="FF0000"/>
                </a:solidFill>
              </a:rPr>
              <a:t>دُ</a:t>
            </a:r>
            <a:r>
              <a:rPr lang="ar-SA" sz="1600" b="1" dirty="0" smtClean="0">
                <a:solidFill>
                  <a:srgbClr val="FF0000"/>
                </a:solidFill>
              </a:rPr>
              <a:t>  </a:t>
            </a:r>
          </a:p>
          <a:p>
            <a:r>
              <a:rPr lang="ar-SA" sz="1600" b="1" dirty="0" smtClean="0">
                <a:solidFill>
                  <a:schemeClr val="tx1"/>
                </a:solidFill>
              </a:rPr>
              <a:t>*</a:t>
            </a:r>
            <a:r>
              <a:rPr lang="ar-SA" sz="1600" b="1" u="sng" dirty="0" smtClean="0">
                <a:solidFill>
                  <a:schemeClr val="tx1"/>
                </a:solidFill>
              </a:rPr>
              <a:t>*</a:t>
            </a:r>
            <a:r>
              <a:rPr lang="ar-SA" sz="1600" b="1" dirty="0" smtClean="0">
                <a:solidFill>
                  <a:schemeClr val="tx1"/>
                </a:solidFill>
              </a:rPr>
              <a:t> إنشاد أنشودة الحركات مع تجريد الحرف من كلمات المكون </a:t>
            </a:r>
          </a:p>
          <a:p>
            <a:r>
              <a:rPr lang="ar-SA" sz="1600" b="1" dirty="0" smtClean="0">
                <a:solidFill>
                  <a:schemeClr val="tx1"/>
                </a:solidFill>
              </a:rPr>
              <a:t>2- تكرار ما سبق مع بيت المد ويصبح لديه </a:t>
            </a:r>
            <a:r>
              <a:rPr lang="ar-SA" sz="1600" b="1" dirty="0" err="1" smtClean="0">
                <a:solidFill>
                  <a:srgbClr val="FF0000"/>
                </a:solidFill>
              </a:rPr>
              <a:t>دا</a:t>
            </a:r>
            <a:r>
              <a:rPr lang="ar-SA" sz="1600" b="1" dirty="0" smtClean="0">
                <a:solidFill>
                  <a:srgbClr val="FF0000"/>
                </a:solidFill>
              </a:rPr>
              <a:t>، </a:t>
            </a:r>
            <a:r>
              <a:rPr lang="ar-SA" sz="1600" b="1" dirty="0" err="1" smtClean="0">
                <a:solidFill>
                  <a:srgbClr val="FF0000"/>
                </a:solidFill>
              </a:rPr>
              <a:t>دي</a:t>
            </a:r>
            <a:r>
              <a:rPr lang="ar-SA" sz="1600" b="1" dirty="0" smtClean="0">
                <a:solidFill>
                  <a:srgbClr val="FF0000"/>
                </a:solidFill>
              </a:rPr>
              <a:t> ، دو </a:t>
            </a:r>
          </a:p>
          <a:p>
            <a:r>
              <a:rPr lang="ar-SA" sz="1600" b="1" dirty="0" smtClean="0">
                <a:solidFill>
                  <a:schemeClr val="tx1"/>
                </a:solidFill>
              </a:rPr>
              <a:t>** إنشاد أنشودة المد مع الحرف </a:t>
            </a:r>
            <a:r>
              <a:rPr lang="ar-SA" sz="1600" b="1" dirty="0" err="1" smtClean="0">
                <a:solidFill>
                  <a:srgbClr val="FF0000"/>
                </a:solidFill>
              </a:rPr>
              <a:t>د</a:t>
            </a:r>
            <a:endParaRPr lang="ar-SA" sz="1600" b="1" dirty="0" smtClean="0">
              <a:solidFill>
                <a:srgbClr val="FF0000"/>
              </a:solidFill>
            </a:endParaRPr>
          </a:p>
          <a:p>
            <a:r>
              <a:rPr lang="ar-SA" sz="1600" b="1" dirty="0" smtClean="0">
                <a:solidFill>
                  <a:schemeClr val="tx1"/>
                </a:solidFill>
              </a:rPr>
              <a:t>قراءة الحرف ( </a:t>
            </a:r>
            <a:r>
              <a:rPr lang="ar-SA" sz="1600" b="1" dirty="0" err="1" smtClean="0">
                <a:solidFill>
                  <a:srgbClr val="FF0000"/>
                </a:solidFill>
              </a:rPr>
              <a:t>دَ</a:t>
            </a:r>
            <a:r>
              <a:rPr lang="ar-SA" sz="1600" b="1" dirty="0" smtClean="0">
                <a:solidFill>
                  <a:srgbClr val="FF0000"/>
                </a:solidFill>
              </a:rPr>
              <a:t> – </a:t>
            </a:r>
            <a:r>
              <a:rPr lang="ar-SA" sz="1600" b="1" dirty="0" err="1" smtClean="0">
                <a:solidFill>
                  <a:srgbClr val="FF0000"/>
                </a:solidFill>
              </a:rPr>
              <a:t>د</a:t>
            </a:r>
            <a:r>
              <a:rPr lang="ar-SA" sz="1600" b="1" dirty="0" smtClean="0">
                <a:solidFill>
                  <a:srgbClr val="FF0000"/>
                </a:solidFill>
              </a:rPr>
              <a:t> ِ– </a:t>
            </a:r>
            <a:r>
              <a:rPr lang="ar-SA" sz="1600" b="1" dirty="0" err="1" smtClean="0">
                <a:solidFill>
                  <a:srgbClr val="FF0000"/>
                </a:solidFill>
              </a:rPr>
              <a:t>دُ</a:t>
            </a:r>
            <a:r>
              <a:rPr lang="ar-SA" sz="1600" b="1" dirty="0" smtClean="0">
                <a:solidFill>
                  <a:srgbClr val="FF0000"/>
                </a:solidFill>
              </a:rPr>
              <a:t> – </a:t>
            </a:r>
            <a:r>
              <a:rPr lang="ar-SA" sz="1600" b="1" dirty="0" err="1" smtClean="0">
                <a:solidFill>
                  <a:srgbClr val="FF0000"/>
                </a:solidFill>
              </a:rPr>
              <a:t>دا</a:t>
            </a:r>
            <a:r>
              <a:rPr lang="ar-SA" sz="1600" b="1" dirty="0" smtClean="0">
                <a:solidFill>
                  <a:srgbClr val="FF0000"/>
                </a:solidFill>
              </a:rPr>
              <a:t> – </a:t>
            </a:r>
            <a:r>
              <a:rPr lang="ar-SA" sz="1600" b="1" dirty="0" err="1" smtClean="0">
                <a:solidFill>
                  <a:srgbClr val="FF0000"/>
                </a:solidFill>
              </a:rPr>
              <a:t>دي</a:t>
            </a:r>
            <a:r>
              <a:rPr lang="ar-SA" sz="1600" b="1" dirty="0" smtClean="0">
                <a:solidFill>
                  <a:srgbClr val="FF0000"/>
                </a:solidFill>
              </a:rPr>
              <a:t> – دو </a:t>
            </a:r>
            <a:r>
              <a:rPr lang="ar-SA" sz="1600" b="1" dirty="0" smtClean="0">
                <a:solidFill>
                  <a:schemeClr val="tx1"/>
                </a:solidFill>
              </a:rPr>
              <a:t>)</a:t>
            </a: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 </a:t>
            </a:r>
          </a:p>
          <a:p>
            <a:pPr>
              <a:buFont typeface="Arial" charset="0"/>
              <a:buChar char="•"/>
            </a:pPr>
            <a:endParaRPr lang="ar-SA" b="1" dirty="0" smtClean="0">
              <a:solidFill>
                <a:schemeClr val="tx1"/>
              </a:solidFill>
            </a:endParaRPr>
          </a:p>
          <a:p>
            <a:r>
              <a:rPr lang="ar-SA" b="1" dirty="0" smtClean="0">
                <a:solidFill>
                  <a:schemeClr val="tx1"/>
                </a:solidFill>
              </a:rPr>
              <a:t>       </a:t>
            </a:r>
          </a:p>
        </p:txBody>
      </p:sp>
      <p:sp>
        <p:nvSpPr>
          <p:cNvPr id="12" name="مستطيل مستدير الزوايا 11"/>
          <p:cNvSpPr/>
          <p:nvPr/>
        </p:nvSpPr>
        <p:spPr>
          <a:xfrm>
            <a:off x="285728" y="8286776"/>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درس4</a:t>
            </a:r>
          </a:p>
          <a:p>
            <a:pPr algn="ctr"/>
            <a:r>
              <a:rPr lang="ar-SA" sz="1400" b="1" dirty="0" smtClean="0">
                <a:solidFill>
                  <a:schemeClr val="tx1"/>
                </a:solidFill>
              </a:rPr>
              <a:t>مكون 4 ، 5 / 2</a:t>
            </a:r>
            <a:endParaRPr lang="ar-SA" b="1" dirty="0">
              <a:solidFill>
                <a:schemeClr val="tx1"/>
              </a:solidFill>
            </a:endParaRPr>
          </a:p>
        </p:txBody>
      </p:sp>
      <p:pic>
        <p:nvPicPr>
          <p:cNvPr id="3074" name="Picture 2"/>
          <p:cNvPicPr>
            <a:picLocks noChangeAspect="1" noChangeArrowheads="1"/>
          </p:cNvPicPr>
          <p:nvPr/>
        </p:nvPicPr>
        <p:blipFill>
          <a:blip r:embed="rId2"/>
          <a:srcRect/>
          <a:stretch>
            <a:fillRect/>
          </a:stretch>
        </p:blipFill>
        <p:spPr bwMode="auto">
          <a:xfrm>
            <a:off x="2000240" y="6500826"/>
            <a:ext cx="4038600" cy="1733550"/>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مستطيل مستدير الزوايا 27"/>
          <p:cNvSpPr/>
          <p:nvPr/>
        </p:nvSpPr>
        <p:spPr>
          <a:xfrm>
            <a:off x="5715016" y="214282"/>
            <a:ext cx="785818" cy="428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الوحدة</a:t>
            </a:r>
            <a:endParaRPr lang="ar-SA" b="1" dirty="0">
              <a:solidFill>
                <a:schemeClr val="tx1"/>
              </a:solidFill>
            </a:endParaRPr>
          </a:p>
        </p:txBody>
      </p:sp>
      <p:sp>
        <p:nvSpPr>
          <p:cNvPr id="30" name="مستطيل مستدير الزوايا 29"/>
          <p:cNvSpPr/>
          <p:nvPr/>
        </p:nvSpPr>
        <p:spPr>
          <a:xfrm>
            <a:off x="4643446" y="214282"/>
            <a:ext cx="928694" cy="428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المجال</a:t>
            </a:r>
            <a:endParaRPr lang="ar-SA" b="1" dirty="0">
              <a:solidFill>
                <a:schemeClr val="tx1"/>
              </a:solidFill>
            </a:endParaRPr>
          </a:p>
        </p:txBody>
      </p:sp>
      <p:sp>
        <p:nvSpPr>
          <p:cNvPr id="31" name="مستطيل مستدير الزوايا 30"/>
          <p:cNvSpPr/>
          <p:nvPr/>
        </p:nvSpPr>
        <p:spPr>
          <a:xfrm>
            <a:off x="3143248" y="214282"/>
            <a:ext cx="1414466" cy="428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الدرس</a:t>
            </a:r>
            <a:endParaRPr lang="ar-SA" b="1" dirty="0">
              <a:solidFill>
                <a:schemeClr val="tx1"/>
              </a:solidFill>
            </a:endParaRPr>
          </a:p>
        </p:txBody>
      </p:sp>
      <p:sp>
        <p:nvSpPr>
          <p:cNvPr id="32" name="مستطيل مستدير الزوايا 31"/>
          <p:cNvSpPr/>
          <p:nvPr/>
        </p:nvSpPr>
        <p:spPr>
          <a:xfrm>
            <a:off x="5715016" y="714348"/>
            <a:ext cx="771524" cy="428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الأولى</a:t>
            </a:r>
            <a:endParaRPr lang="ar-SA" b="1" dirty="0">
              <a:solidFill>
                <a:schemeClr val="tx1"/>
              </a:solidFill>
            </a:endParaRPr>
          </a:p>
        </p:txBody>
      </p:sp>
      <p:sp>
        <p:nvSpPr>
          <p:cNvPr id="33" name="مستطيل مستدير الزوايا 32"/>
          <p:cNvSpPr/>
          <p:nvPr/>
        </p:nvSpPr>
        <p:spPr>
          <a:xfrm>
            <a:off x="4643446" y="714348"/>
            <a:ext cx="928694" cy="428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أسرتي</a:t>
            </a:r>
            <a:endParaRPr lang="ar-SA" b="1" dirty="0">
              <a:solidFill>
                <a:schemeClr val="tx1"/>
              </a:solidFill>
            </a:endParaRPr>
          </a:p>
        </p:txBody>
      </p:sp>
      <p:sp>
        <p:nvSpPr>
          <p:cNvPr id="34" name="مستطيل مستدير الزوايا 33"/>
          <p:cNvSpPr/>
          <p:nvPr/>
        </p:nvSpPr>
        <p:spPr>
          <a:xfrm>
            <a:off x="3143248" y="714348"/>
            <a:ext cx="1414466" cy="428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نص الاستماع</a:t>
            </a:r>
            <a:endParaRPr lang="ar-SA" b="1" dirty="0">
              <a:solidFill>
                <a:schemeClr val="tx1"/>
              </a:solidFill>
            </a:endParaRPr>
          </a:p>
        </p:txBody>
      </p:sp>
      <p:sp>
        <p:nvSpPr>
          <p:cNvPr id="37" name="مستطيل مستدير الزوايا 36"/>
          <p:cNvSpPr/>
          <p:nvPr/>
        </p:nvSpPr>
        <p:spPr>
          <a:xfrm>
            <a:off x="428604" y="1785918"/>
            <a:ext cx="6143668" cy="2143140"/>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الأهداف :</a:t>
            </a:r>
          </a:p>
          <a:p>
            <a:pPr>
              <a:buFont typeface="Arial" pitchFamily="34" charset="0"/>
              <a:buChar char="•"/>
            </a:pPr>
            <a:r>
              <a:rPr lang="ar-SA" sz="1600" b="1" dirty="0" smtClean="0">
                <a:solidFill>
                  <a:schemeClr val="tx1"/>
                </a:solidFill>
              </a:rPr>
              <a:t>   تراعي آداب الاستماع . من حيث :</a:t>
            </a:r>
          </a:p>
          <a:p>
            <a:r>
              <a:rPr lang="ar-SA" sz="1600" b="1" dirty="0" smtClean="0">
                <a:solidFill>
                  <a:schemeClr val="tx1"/>
                </a:solidFill>
              </a:rPr>
              <a:t>                   ( الجلسة ، الإصغاء بانتباه ، عدم مقاطعة المتحدث )</a:t>
            </a:r>
          </a:p>
          <a:p>
            <a:pPr>
              <a:buFont typeface="Arial" pitchFamily="34" charset="0"/>
              <a:buChar char="•"/>
            </a:pPr>
            <a:r>
              <a:rPr lang="ar-SA" sz="1600" b="1" dirty="0" smtClean="0">
                <a:solidFill>
                  <a:schemeClr val="tx1"/>
                </a:solidFill>
              </a:rPr>
              <a:t>   تسمي الشخصيات الرئيسة التي ذكرت في النص المسموع . </a:t>
            </a:r>
          </a:p>
          <a:p>
            <a:pPr>
              <a:buFont typeface="Arial" pitchFamily="34" charset="0"/>
              <a:buChar char="•"/>
            </a:pPr>
            <a:r>
              <a:rPr lang="ar-SA" sz="1600" b="1" dirty="0" smtClean="0">
                <a:solidFill>
                  <a:schemeClr val="tx1"/>
                </a:solidFill>
              </a:rPr>
              <a:t>  تربط بين الشخصية والعمل الذي تقوم </a:t>
            </a:r>
            <a:r>
              <a:rPr lang="ar-SA" sz="1600" b="1" dirty="0" err="1" smtClean="0">
                <a:solidFill>
                  <a:schemeClr val="tx1"/>
                </a:solidFill>
              </a:rPr>
              <a:t>به</a:t>
            </a:r>
            <a:r>
              <a:rPr lang="ar-SA" sz="1600" b="1" dirty="0" smtClean="0">
                <a:solidFill>
                  <a:schemeClr val="tx1"/>
                </a:solidFill>
              </a:rPr>
              <a:t> .</a:t>
            </a:r>
          </a:p>
          <a:p>
            <a:pPr>
              <a:buFont typeface="Arial" pitchFamily="34" charset="0"/>
              <a:buChar char="•"/>
            </a:pPr>
            <a:r>
              <a:rPr lang="ar-SA" sz="1600" b="1" dirty="0" smtClean="0">
                <a:solidFill>
                  <a:schemeClr val="tx1"/>
                </a:solidFill>
              </a:rPr>
              <a:t> تكون توجها إيجابيا نحو أسرتها . </a:t>
            </a:r>
          </a:p>
          <a:p>
            <a:pPr>
              <a:buFont typeface="Arial" pitchFamily="34" charset="0"/>
              <a:buChar char="•"/>
            </a:pPr>
            <a:r>
              <a:rPr lang="ar-SA" sz="1600" b="1" dirty="0" smtClean="0">
                <a:solidFill>
                  <a:schemeClr val="tx1"/>
                </a:solidFill>
              </a:rPr>
              <a:t> تتحدث التلميذة عن المشاهد حسب تسلسل أحداث النص المسموع .</a:t>
            </a:r>
          </a:p>
          <a:p>
            <a:pPr>
              <a:buFont typeface="Arial" pitchFamily="34" charset="0"/>
              <a:buChar char="•"/>
            </a:pPr>
            <a:r>
              <a:rPr lang="ar-SA" sz="1600" b="1" dirty="0" smtClean="0">
                <a:solidFill>
                  <a:schemeClr val="tx1"/>
                </a:solidFill>
              </a:rPr>
              <a:t> تجيب إجابة صحيحة عن أسئلة النص المسموع .</a:t>
            </a:r>
          </a:p>
        </p:txBody>
      </p:sp>
      <p:sp>
        <p:nvSpPr>
          <p:cNvPr id="12" name="مستطيل مستدير الزوايا 11"/>
          <p:cNvSpPr/>
          <p:nvPr/>
        </p:nvSpPr>
        <p:spPr>
          <a:xfrm>
            <a:off x="785794" y="214282"/>
            <a:ext cx="2271722" cy="428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الموضوع</a:t>
            </a:r>
            <a:endParaRPr lang="ar-SA" b="1" dirty="0">
              <a:solidFill>
                <a:schemeClr val="tx1"/>
              </a:solidFill>
            </a:endParaRPr>
          </a:p>
        </p:txBody>
      </p:sp>
      <p:sp>
        <p:nvSpPr>
          <p:cNvPr id="13" name="مستطيل مستدير الزوايا 12"/>
          <p:cNvSpPr/>
          <p:nvPr/>
        </p:nvSpPr>
        <p:spPr>
          <a:xfrm>
            <a:off x="785794" y="714348"/>
            <a:ext cx="2271722" cy="428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أسرتي</a:t>
            </a:r>
            <a:endParaRPr lang="ar-SA" b="1" dirty="0">
              <a:solidFill>
                <a:schemeClr val="tx1"/>
              </a:solidFill>
            </a:endParaRPr>
          </a:p>
        </p:txBody>
      </p:sp>
      <p:sp>
        <p:nvSpPr>
          <p:cNvPr id="14" name="مستطيل مستدير الزوايا 13"/>
          <p:cNvSpPr/>
          <p:nvPr/>
        </p:nvSpPr>
        <p:spPr>
          <a:xfrm>
            <a:off x="3357562" y="1214414"/>
            <a:ext cx="2771788" cy="428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المكون : أستمع وألاحظ ثم أجيب </a:t>
            </a:r>
            <a:endParaRPr lang="ar-SA" b="1" dirty="0">
              <a:solidFill>
                <a:schemeClr val="tx1"/>
              </a:solidFill>
            </a:endParaRPr>
          </a:p>
        </p:txBody>
      </p:sp>
      <p:sp>
        <p:nvSpPr>
          <p:cNvPr id="15" name="مستطيل 14"/>
          <p:cNvSpPr/>
          <p:nvPr/>
        </p:nvSpPr>
        <p:spPr>
          <a:xfrm>
            <a:off x="6063102" y="1005464"/>
            <a:ext cx="58060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3</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6" name="مستطيل مستدير الزوايا 15"/>
          <p:cNvSpPr/>
          <p:nvPr/>
        </p:nvSpPr>
        <p:spPr>
          <a:xfrm>
            <a:off x="428604" y="4929190"/>
            <a:ext cx="6072230" cy="3786214"/>
          </a:xfrm>
          <a:prstGeom prst="roundRect">
            <a:avLst>
              <a:gd name="adj" fmla="val 9601"/>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 </a:t>
            </a:r>
          </a:p>
          <a:p>
            <a:endParaRPr lang="ar-SA" b="1" dirty="0" smtClean="0">
              <a:solidFill>
                <a:schemeClr val="tx1"/>
              </a:solidFill>
            </a:endParaRPr>
          </a:p>
          <a:p>
            <a:r>
              <a:rPr lang="ar-SA" b="1" dirty="0" smtClean="0">
                <a:solidFill>
                  <a:schemeClr val="tx1"/>
                </a:solidFill>
              </a:rPr>
              <a:t>إجراءات التنفيذ :</a:t>
            </a:r>
          </a:p>
          <a:p>
            <a:r>
              <a:rPr lang="ar-SA" b="1" dirty="0" smtClean="0">
                <a:solidFill>
                  <a:srgbClr val="FF0000"/>
                </a:solidFill>
              </a:rPr>
              <a:t>التهيئة  : </a:t>
            </a:r>
          </a:p>
          <a:p>
            <a:pPr>
              <a:buFont typeface="Arial" pitchFamily="34" charset="0"/>
              <a:buChar char="•"/>
            </a:pPr>
            <a:r>
              <a:rPr lang="ar-SA" b="1" dirty="0" smtClean="0">
                <a:solidFill>
                  <a:schemeClr val="tx1"/>
                </a:solidFill>
              </a:rPr>
              <a:t> طلب مراعاة آداب الاستماع من حيث :</a:t>
            </a:r>
          </a:p>
          <a:p>
            <a:r>
              <a:rPr lang="ar-SA" b="1" dirty="0" smtClean="0">
                <a:solidFill>
                  <a:schemeClr val="tx1"/>
                </a:solidFill>
              </a:rPr>
              <a:t>( الجلسة الموحية بالاهتمام ، الإصغاء بانتباه ، عدم مقاطعة المتحدث ) .  </a:t>
            </a:r>
          </a:p>
          <a:p>
            <a:r>
              <a:rPr lang="ar-SA" b="1" dirty="0" smtClean="0">
                <a:solidFill>
                  <a:schemeClr val="tx1"/>
                </a:solidFill>
              </a:rPr>
              <a:t>طرح أسئلة مثل :</a:t>
            </a:r>
          </a:p>
          <a:p>
            <a:r>
              <a:rPr lang="ar-SA" b="1" dirty="0" smtClean="0">
                <a:solidFill>
                  <a:schemeClr val="tx1"/>
                </a:solidFill>
              </a:rPr>
              <a:t>س1 كم عدد أفراد أسرتك ؟</a:t>
            </a:r>
          </a:p>
          <a:p>
            <a:r>
              <a:rPr lang="ar-SA" b="1" dirty="0" smtClean="0">
                <a:solidFill>
                  <a:schemeClr val="tx1"/>
                </a:solidFill>
              </a:rPr>
              <a:t>س2 كم عدد إخوتك ؟</a:t>
            </a:r>
          </a:p>
          <a:p>
            <a:r>
              <a:rPr lang="ar-SA" b="1" dirty="0" smtClean="0">
                <a:solidFill>
                  <a:schemeClr val="tx1"/>
                </a:solidFill>
              </a:rPr>
              <a:t>س3 أيهما أكبر ؟ </a:t>
            </a:r>
          </a:p>
          <a:p>
            <a:r>
              <a:rPr lang="ar-SA" b="1" dirty="0" smtClean="0">
                <a:solidFill>
                  <a:schemeClr val="tx1"/>
                </a:solidFill>
              </a:rPr>
              <a:t>س4 ماذا يعمل والدك ؟</a:t>
            </a:r>
          </a:p>
          <a:p>
            <a:r>
              <a:rPr lang="ar-SA" b="1" dirty="0" smtClean="0">
                <a:solidFill>
                  <a:schemeClr val="tx1"/>
                </a:solidFill>
              </a:rPr>
              <a:t>س5 ماذا يرتدي عندما يذهب إلى عمله ؟</a:t>
            </a:r>
          </a:p>
          <a:p>
            <a:r>
              <a:rPr lang="ar-SA" b="1" dirty="0" smtClean="0">
                <a:solidFill>
                  <a:schemeClr val="tx1"/>
                </a:solidFill>
              </a:rPr>
              <a:t>س6 ماذا تعمل والدتك ؟  </a:t>
            </a:r>
          </a:p>
          <a:p>
            <a:r>
              <a:rPr lang="ar-SA" b="1" dirty="0" smtClean="0">
                <a:solidFill>
                  <a:schemeClr val="tx1"/>
                </a:solidFill>
              </a:rPr>
              <a:t> </a:t>
            </a:r>
          </a:p>
          <a:p>
            <a:pPr>
              <a:buFont typeface="Arial" pitchFamily="34" charset="0"/>
              <a:buChar char="•"/>
            </a:pPr>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p:txBody>
      </p:sp>
      <p:sp>
        <p:nvSpPr>
          <p:cNvPr id="17" name="مستطيل مستدير الزوايا 16"/>
          <p:cNvSpPr/>
          <p:nvPr/>
        </p:nvSpPr>
        <p:spPr>
          <a:xfrm>
            <a:off x="500042" y="4000496"/>
            <a:ext cx="6000792" cy="857256"/>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chemeClr val="tx1"/>
                </a:solidFill>
              </a:rPr>
              <a:t>الوسائل المقترحة :</a:t>
            </a:r>
          </a:p>
          <a:p>
            <a:r>
              <a:rPr lang="ar-SA" b="1" dirty="0" smtClean="0">
                <a:solidFill>
                  <a:schemeClr val="tx1"/>
                </a:solidFill>
              </a:rPr>
              <a:t>      شريط تسجيل ( يحوي نص الاستماع ) ــ  لوحة مكبرة لنشاط الاستماع  .</a:t>
            </a:r>
          </a:p>
        </p:txBody>
      </p:sp>
      <p:sp>
        <p:nvSpPr>
          <p:cNvPr id="19" name="مستطيل مستدير الزوايا 18"/>
          <p:cNvSpPr/>
          <p:nvPr/>
        </p:nvSpPr>
        <p:spPr>
          <a:xfrm>
            <a:off x="285728" y="8501090"/>
            <a:ext cx="1428760" cy="50006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 </a:t>
            </a:r>
          </a:p>
          <a:p>
            <a:pPr algn="ctr"/>
            <a:r>
              <a:rPr lang="ar-SA" sz="1400" b="1" dirty="0" smtClean="0">
                <a:solidFill>
                  <a:schemeClr val="tx1"/>
                </a:solidFill>
              </a:rPr>
              <a:t>مكون </a:t>
            </a:r>
            <a:r>
              <a:rPr lang="ar-SA" b="1" dirty="0" smtClean="0">
                <a:solidFill>
                  <a:schemeClr val="tx1"/>
                </a:solidFill>
              </a:rPr>
              <a:t>3 /1</a:t>
            </a:r>
            <a:endParaRPr lang="ar-SA" b="1" dirty="0">
              <a:solidFill>
                <a:schemeClr val="tx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مستطيل مستدير الزوايا 39"/>
          <p:cNvSpPr/>
          <p:nvPr/>
        </p:nvSpPr>
        <p:spPr>
          <a:xfrm>
            <a:off x="357166" y="3071802"/>
            <a:ext cx="6215106" cy="5500726"/>
          </a:xfrm>
          <a:prstGeom prst="roundRect">
            <a:avLst>
              <a:gd name="adj" fmla="val 8434"/>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r>
              <a:rPr lang="ar-SA" b="1" dirty="0" smtClean="0">
                <a:solidFill>
                  <a:schemeClr val="accent3">
                    <a:lumMod val="75000"/>
                  </a:schemeClr>
                </a:solidFill>
              </a:rPr>
              <a:t>إجراءات تنفيذ المكون السادس :</a:t>
            </a:r>
          </a:p>
          <a:p>
            <a:r>
              <a:rPr lang="ar-SA" b="1" dirty="0" smtClean="0">
                <a:solidFill>
                  <a:srgbClr val="FF0000"/>
                </a:solidFill>
              </a:rPr>
              <a:t>التهيئة :</a:t>
            </a:r>
          </a:p>
          <a:p>
            <a:pPr>
              <a:buFont typeface="Arial" pitchFamily="34" charset="0"/>
              <a:buChar char="•"/>
            </a:pPr>
            <a:r>
              <a:rPr lang="ar-SA" b="1" dirty="0" smtClean="0">
                <a:solidFill>
                  <a:schemeClr val="tx1"/>
                </a:solidFill>
              </a:rPr>
              <a:t> تذكير التلميذات بحرف الدال من خلال :</a:t>
            </a:r>
          </a:p>
          <a:p>
            <a:r>
              <a:rPr lang="ar-SA" b="1" dirty="0" smtClean="0">
                <a:solidFill>
                  <a:schemeClr val="tx1"/>
                </a:solidFill>
              </a:rPr>
              <a:t>  -عرض الحرف مجسمـًا .</a:t>
            </a:r>
          </a:p>
          <a:p>
            <a:r>
              <a:rPr lang="ar-SA" b="1" dirty="0" smtClean="0">
                <a:solidFill>
                  <a:schemeClr val="tx1"/>
                </a:solidFill>
              </a:rPr>
              <a:t>  - عرضه مكبرًا ومسهمًـا ( حوله أسهم تبين بداية ونهاية رسمه )</a:t>
            </a:r>
          </a:p>
          <a:p>
            <a:r>
              <a:rPr lang="ar-SA" b="1" dirty="0" smtClean="0">
                <a:solidFill>
                  <a:srgbClr val="FF0000"/>
                </a:solidFill>
              </a:rPr>
              <a:t>الإجراء : </a:t>
            </a:r>
          </a:p>
          <a:p>
            <a:pPr>
              <a:buFont typeface="Arial" pitchFamily="34" charset="0"/>
              <a:buChar char="•"/>
            </a:pPr>
            <a:r>
              <a:rPr lang="ar-SA" b="1" dirty="0" smtClean="0">
                <a:solidFill>
                  <a:schemeClr val="tx1"/>
                </a:solidFill>
              </a:rPr>
              <a:t> عرض بطاقات الحرف (د) أو كتابة الحرف , ويكون الحرف مسهمًا .</a:t>
            </a:r>
          </a:p>
          <a:p>
            <a:pPr>
              <a:buFont typeface="Arial" pitchFamily="34" charset="0"/>
              <a:buChar char="•"/>
            </a:pPr>
            <a:r>
              <a:rPr lang="ar-SA" b="1" dirty="0" smtClean="0">
                <a:solidFill>
                  <a:schemeClr val="tx1"/>
                </a:solidFill>
              </a:rPr>
              <a:t>شرح كيفية كتابة الحرف بإتباع اتجاه السهم .</a:t>
            </a:r>
          </a:p>
          <a:p>
            <a:pPr>
              <a:buFont typeface="Arial" pitchFamily="34" charset="0"/>
              <a:buChar char="•"/>
            </a:pPr>
            <a:r>
              <a:rPr lang="ar-SA" b="1" dirty="0" smtClean="0">
                <a:solidFill>
                  <a:schemeClr val="tx1"/>
                </a:solidFill>
              </a:rPr>
              <a:t> تكرر المعلمة هذه الطريقة على السبورة ، بكتابة الحرف (د) بداية ونهاية باتجاه الأسهم الموجودة مسبقـًا على السبورة .</a:t>
            </a:r>
          </a:p>
          <a:p>
            <a:pPr>
              <a:buFont typeface="Arial" pitchFamily="34" charset="0"/>
              <a:buChar char="•"/>
            </a:pPr>
            <a:r>
              <a:rPr lang="ar-SA" b="1" dirty="0" smtClean="0">
                <a:solidFill>
                  <a:schemeClr val="tx1"/>
                </a:solidFill>
              </a:rPr>
              <a:t> كتابة الحرف (د) بداية ونهاية بدون استخدام الأسهم .</a:t>
            </a:r>
          </a:p>
          <a:p>
            <a:pPr>
              <a:buFont typeface="Arial" pitchFamily="34" charset="0"/>
              <a:buChar char="•"/>
            </a:pPr>
            <a:r>
              <a:rPr lang="ar-SA" b="1" dirty="0" smtClean="0">
                <a:solidFill>
                  <a:schemeClr val="tx1"/>
                </a:solidFill>
              </a:rPr>
              <a:t> المطالبة بكتابة الحرف (د)  في الهواء بداية ونهاية قبل ممارسة النشاط في الكتاب .</a:t>
            </a:r>
          </a:p>
          <a:p>
            <a:pPr>
              <a:buFont typeface="Arial" pitchFamily="34" charset="0"/>
              <a:buChar char="•"/>
            </a:pPr>
            <a:r>
              <a:rPr lang="ar-SA" b="1" dirty="0" smtClean="0">
                <a:solidFill>
                  <a:schemeClr val="tx1"/>
                </a:solidFill>
              </a:rPr>
              <a:t> المطالبة بالعودة إلى الكتاب وممارسة النشاط والقيام بالمتابعة اللازمة .</a:t>
            </a: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r>
              <a:rPr lang="ar-SA" b="1" dirty="0" smtClean="0">
                <a:solidFill>
                  <a:schemeClr val="accent3">
                    <a:lumMod val="75000"/>
                  </a:schemeClr>
                </a:solidFill>
              </a:rPr>
              <a:t> </a:t>
            </a:r>
          </a:p>
          <a:p>
            <a:endParaRPr lang="ar-SA" b="1" dirty="0" smtClean="0">
              <a:solidFill>
                <a:schemeClr val="tx1"/>
              </a:solidFill>
            </a:endParaRPr>
          </a:p>
        </p:txBody>
      </p:sp>
      <p:sp>
        <p:nvSpPr>
          <p:cNvPr id="13" name="مستطيل مستدير الزوايا 12"/>
          <p:cNvSpPr/>
          <p:nvPr/>
        </p:nvSpPr>
        <p:spPr>
          <a:xfrm>
            <a:off x="285728" y="8286776"/>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درس4</a:t>
            </a:r>
          </a:p>
          <a:p>
            <a:pPr algn="ctr"/>
            <a:r>
              <a:rPr lang="ar-SA" sz="1400" b="1" dirty="0" smtClean="0">
                <a:solidFill>
                  <a:schemeClr val="tx1"/>
                </a:solidFill>
              </a:rPr>
              <a:t>مكون 6 </a:t>
            </a:r>
            <a:endParaRPr lang="ar-SA" b="1" dirty="0">
              <a:solidFill>
                <a:schemeClr val="tx1"/>
              </a:solidFill>
            </a:endParaRPr>
          </a:p>
        </p:txBody>
      </p:sp>
      <p:sp>
        <p:nvSpPr>
          <p:cNvPr id="5" name="مستطيل مستدير الزوايا 4"/>
          <p:cNvSpPr/>
          <p:nvPr/>
        </p:nvSpPr>
        <p:spPr>
          <a:xfrm>
            <a:off x="571480" y="214282"/>
            <a:ext cx="4857784" cy="714380"/>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400" b="1" dirty="0" smtClean="0">
                <a:solidFill>
                  <a:srgbClr val="FF0000"/>
                </a:solidFill>
              </a:rPr>
              <a:t>المكون :  </a:t>
            </a:r>
          </a:p>
          <a:p>
            <a:r>
              <a:rPr lang="ar-SA" sz="1400" b="1" dirty="0" smtClean="0">
                <a:solidFill>
                  <a:srgbClr val="FF0000"/>
                </a:solidFill>
              </a:rPr>
              <a:t>    6ــ  </a:t>
            </a:r>
            <a:r>
              <a:rPr lang="ar-SA" sz="1400" b="1" dirty="0" smtClean="0">
                <a:solidFill>
                  <a:schemeClr val="tx1"/>
                </a:solidFill>
              </a:rPr>
              <a:t>ألاحظ وأكتب       </a:t>
            </a:r>
          </a:p>
        </p:txBody>
      </p:sp>
      <p:sp>
        <p:nvSpPr>
          <p:cNvPr id="6" name="مستطيل مستدير الزوايا 5"/>
          <p:cNvSpPr/>
          <p:nvPr/>
        </p:nvSpPr>
        <p:spPr>
          <a:xfrm>
            <a:off x="500042" y="1000100"/>
            <a:ext cx="6072230" cy="1143008"/>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الأهداف :</a:t>
            </a:r>
          </a:p>
          <a:p>
            <a:r>
              <a:rPr lang="ar-SA" sz="1600" b="1" dirty="0" smtClean="0">
                <a:solidFill>
                  <a:schemeClr val="tx1"/>
                </a:solidFill>
              </a:rPr>
              <a:t>      من خلال هذا المكون يتوقع من التلميذة  تحقيق الأهداف التالية :</a:t>
            </a:r>
          </a:p>
          <a:p>
            <a:pPr>
              <a:buFont typeface="Arial" pitchFamily="34" charset="0"/>
              <a:buChar char="•"/>
            </a:pPr>
            <a:r>
              <a:rPr lang="ar-SA" sz="1600" b="1" dirty="0" smtClean="0">
                <a:solidFill>
                  <a:schemeClr val="tx1"/>
                </a:solidFill>
              </a:rPr>
              <a:t>  تتبع الطريقة الصحيحة لكتابة الحرف .</a:t>
            </a:r>
          </a:p>
          <a:p>
            <a:pPr>
              <a:buFont typeface="Arial" pitchFamily="34" charset="0"/>
              <a:buChar char="•"/>
            </a:pPr>
            <a:r>
              <a:rPr lang="ar-SA" sz="1600" b="1" dirty="0" smtClean="0">
                <a:solidFill>
                  <a:schemeClr val="tx1"/>
                </a:solidFill>
              </a:rPr>
              <a:t>  تكتب حرف الدال كتابة صحيحة .</a:t>
            </a:r>
          </a:p>
        </p:txBody>
      </p:sp>
      <p:sp>
        <p:nvSpPr>
          <p:cNvPr id="7" name="مستطيل مستدير الزوايا 6"/>
          <p:cNvSpPr/>
          <p:nvPr/>
        </p:nvSpPr>
        <p:spPr>
          <a:xfrm>
            <a:off x="571480" y="2214546"/>
            <a:ext cx="5929354" cy="785818"/>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الوسائل المقترحة </a:t>
            </a:r>
          </a:p>
          <a:p>
            <a:r>
              <a:rPr lang="ar-SA" b="1" dirty="0" smtClean="0">
                <a:solidFill>
                  <a:schemeClr val="tx1"/>
                </a:solidFill>
              </a:rPr>
              <a:t> شفافيات  ،  بطاقات كتابة الحرف بمواقعه المختلفة  </a:t>
            </a:r>
          </a:p>
        </p:txBody>
      </p:sp>
      <p:sp>
        <p:nvSpPr>
          <p:cNvPr id="8" name="مستطيل 7"/>
          <p:cNvSpPr/>
          <p:nvPr/>
        </p:nvSpPr>
        <p:spPr>
          <a:xfrm>
            <a:off x="5857892" y="214282"/>
            <a:ext cx="77938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6</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5122" name="Picture 2"/>
          <p:cNvPicPr>
            <a:picLocks noChangeAspect="1" noChangeArrowheads="1"/>
          </p:cNvPicPr>
          <p:nvPr/>
        </p:nvPicPr>
        <p:blipFill>
          <a:blip r:embed="rId2"/>
          <a:srcRect/>
          <a:stretch>
            <a:fillRect/>
          </a:stretch>
        </p:blipFill>
        <p:spPr bwMode="auto">
          <a:xfrm>
            <a:off x="2928934" y="7000892"/>
            <a:ext cx="2085081" cy="1428760"/>
          </a:xfrm>
          <a:prstGeom prst="rect">
            <a:avLst/>
          </a:prstGeom>
          <a:noFill/>
          <a:ln w="9525">
            <a:noFill/>
            <a:miter lim="800000"/>
            <a:headEnd/>
            <a:tailEnd/>
          </a:ln>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مستطيل مستدير الزوايا 39"/>
          <p:cNvSpPr/>
          <p:nvPr/>
        </p:nvSpPr>
        <p:spPr>
          <a:xfrm>
            <a:off x="428604" y="3071802"/>
            <a:ext cx="6215106" cy="5643602"/>
          </a:xfrm>
          <a:prstGeom prst="roundRect">
            <a:avLst>
              <a:gd name="adj" fmla="val 8434"/>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chemeClr val="accent3">
                    <a:lumMod val="75000"/>
                  </a:schemeClr>
                </a:solidFill>
              </a:rPr>
              <a:t>إجراءات تنفيذ المكون الثامن :</a:t>
            </a:r>
          </a:p>
          <a:p>
            <a:r>
              <a:rPr lang="ar-SA" b="1" dirty="0" smtClean="0">
                <a:solidFill>
                  <a:srgbClr val="FF0000"/>
                </a:solidFill>
              </a:rPr>
              <a:t>التهيئة :</a:t>
            </a:r>
          </a:p>
          <a:p>
            <a:pPr>
              <a:buFont typeface="Arial" pitchFamily="34" charset="0"/>
              <a:buChar char="•"/>
            </a:pPr>
            <a:r>
              <a:rPr lang="ar-SA" b="1" dirty="0" smtClean="0">
                <a:solidFill>
                  <a:schemeClr val="tx1"/>
                </a:solidFill>
              </a:rPr>
              <a:t> عرض حرف الدال بجميع أشكاله من خلال بطاقات .</a:t>
            </a:r>
          </a:p>
          <a:p>
            <a:pPr>
              <a:buFont typeface="Arial" pitchFamily="34" charset="0"/>
              <a:buChar char="•"/>
            </a:pPr>
            <a:r>
              <a:rPr lang="ar-SA" b="1" dirty="0" smtClean="0">
                <a:solidFill>
                  <a:schemeClr val="tx1"/>
                </a:solidFill>
              </a:rPr>
              <a:t> التذكير بأشكال الدال بالنسبة لوضعه في الكلمة .</a:t>
            </a:r>
          </a:p>
          <a:p>
            <a:pPr>
              <a:buFont typeface="Arial" pitchFamily="34" charset="0"/>
              <a:buChar char="•"/>
            </a:pPr>
            <a:r>
              <a:rPr lang="ar-SA" b="1" dirty="0" smtClean="0">
                <a:solidFill>
                  <a:schemeClr val="tx1"/>
                </a:solidFill>
              </a:rPr>
              <a:t>قراءة كلمات المكون من المعلمة .</a:t>
            </a:r>
          </a:p>
          <a:p>
            <a:r>
              <a:rPr lang="ar-SA" b="1" dirty="0" smtClean="0">
                <a:solidFill>
                  <a:srgbClr val="FF0000"/>
                </a:solidFill>
              </a:rPr>
              <a:t>الإجراء :</a:t>
            </a:r>
          </a:p>
          <a:p>
            <a:pPr>
              <a:buFont typeface="Arial" pitchFamily="34" charset="0"/>
              <a:buChar char="•"/>
            </a:pPr>
            <a:r>
              <a:rPr lang="ar-SA" b="1" dirty="0" smtClean="0">
                <a:solidFill>
                  <a:schemeClr val="tx1"/>
                </a:solidFill>
              </a:rPr>
              <a:t> عرض كلمات الدرس .</a:t>
            </a:r>
          </a:p>
          <a:p>
            <a:pPr>
              <a:buFont typeface="Arial" pitchFamily="34" charset="0"/>
              <a:buChar char="•"/>
            </a:pPr>
            <a:r>
              <a:rPr lang="ar-SA" b="1" dirty="0" smtClean="0">
                <a:solidFill>
                  <a:schemeClr val="tx1"/>
                </a:solidFill>
              </a:rPr>
              <a:t> قراءتها بصريـًا من التلميذات .</a:t>
            </a:r>
          </a:p>
          <a:p>
            <a:r>
              <a:rPr lang="ar-SA" b="1" dirty="0" smtClean="0">
                <a:solidFill>
                  <a:schemeClr val="accent1">
                    <a:lumMod val="75000"/>
                  </a:schemeClr>
                </a:solidFill>
              </a:rPr>
              <a:t>تدريب بصري لموقع الحرف :</a:t>
            </a:r>
          </a:p>
          <a:p>
            <a:pPr>
              <a:buFont typeface="Arial" pitchFamily="34" charset="0"/>
              <a:buChar char="•"/>
            </a:pPr>
            <a:r>
              <a:rPr lang="ar-SA" b="1" dirty="0" smtClean="0">
                <a:solidFill>
                  <a:schemeClr val="tx1"/>
                </a:solidFill>
              </a:rPr>
              <a:t> تصنيف كلمات الدرس في الحافلة حسب موقع الحرف ( </a:t>
            </a:r>
            <a:r>
              <a:rPr lang="ar-SA" b="1" dirty="0" err="1" smtClean="0">
                <a:solidFill>
                  <a:schemeClr val="tx1"/>
                </a:solidFill>
              </a:rPr>
              <a:t>د</a:t>
            </a:r>
            <a:r>
              <a:rPr lang="ar-SA" b="1" dirty="0" smtClean="0">
                <a:solidFill>
                  <a:schemeClr val="tx1"/>
                </a:solidFill>
              </a:rPr>
              <a:t> )</a:t>
            </a:r>
          </a:p>
          <a:p>
            <a:r>
              <a:rPr lang="ar-SA" b="1" dirty="0" smtClean="0">
                <a:solidFill>
                  <a:schemeClr val="tx1"/>
                </a:solidFill>
              </a:rPr>
              <a:t>                             ( أول – وسط – آخر )</a:t>
            </a:r>
          </a:p>
          <a:p>
            <a:pPr>
              <a:buFont typeface="Arial" pitchFamily="34" charset="0"/>
              <a:buChar char="•"/>
            </a:pPr>
            <a:r>
              <a:rPr lang="ar-SA" b="1" dirty="0" smtClean="0">
                <a:solidFill>
                  <a:schemeClr val="tx1"/>
                </a:solidFill>
              </a:rPr>
              <a:t>كتابة حرف الدال بحسب مواضعه .</a:t>
            </a:r>
          </a:p>
          <a:p>
            <a:r>
              <a:rPr lang="ar-SA" b="1" dirty="0" smtClean="0">
                <a:solidFill>
                  <a:schemeClr val="accent1">
                    <a:lumMod val="75000"/>
                  </a:schemeClr>
                </a:solidFill>
              </a:rPr>
              <a:t>تدريب سمعي لموقع الحرف :</a:t>
            </a:r>
          </a:p>
          <a:p>
            <a:pPr>
              <a:buFont typeface="Arial" pitchFamily="34" charset="0"/>
              <a:buChar char="•"/>
            </a:pPr>
            <a:r>
              <a:rPr lang="ar-SA" b="1" dirty="0" smtClean="0">
                <a:solidFill>
                  <a:schemeClr val="tx1"/>
                </a:solidFill>
              </a:rPr>
              <a:t> من تعطيني كلمات تحوي حرف الدال وما هو موقع الحرف في الكلمة ؟</a:t>
            </a:r>
          </a:p>
          <a:p>
            <a:pPr>
              <a:buFont typeface="Arial" pitchFamily="34" charset="0"/>
              <a:buChar char="•"/>
            </a:pPr>
            <a:r>
              <a:rPr lang="ar-SA" b="1" dirty="0" smtClean="0">
                <a:solidFill>
                  <a:schemeClr val="tx1"/>
                </a:solidFill>
              </a:rPr>
              <a:t> العودة إلى الكتاب وممارسة النشاط والقيام بالمتابعة اللازمة . </a:t>
            </a:r>
          </a:p>
          <a:p>
            <a:r>
              <a:rPr lang="ar-SA" b="1" dirty="0" smtClean="0">
                <a:solidFill>
                  <a:schemeClr val="accent3">
                    <a:lumMod val="75000"/>
                  </a:schemeClr>
                </a:solidFill>
              </a:rPr>
              <a:t> </a:t>
            </a: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tx1"/>
              </a:solidFill>
            </a:endParaRPr>
          </a:p>
        </p:txBody>
      </p:sp>
      <p:sp>
        <p:nvSpPr>
          <p:cNvPr id="4" name="مستطيل مستدير الزوايا 3"/>
          <p:cNvSpPr/>
          <p:nvPr/>
        </p:nvSpPr>
        <p:spPr>
          <a:xfrm>
            <a:off x="285728" y="8143900"/>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 4</a:t>
            </a:r>
          </a:p>
          <a:p>
            <a:pPr algn="ctr"/>
            <a:r>
              <a:rPr lang="ar-SA" sz="1400" b="1" dirty="0" smtClean="0">
                <a:solidFill>
                  <a:schemeClr val="tx1"/>
                </a:solidFill>
              </a:rPr>
              <a:t>مكون 7 </a:t>
            </a:r>
            <a:endParaRPr lang="ar-SA" b="1" dirty="0">
              <a:solidFill>
                <a:schemeClr val="tx1"/>
              </a:solidFill>
            </a:endParaRPr>
          </a:p>
        </p:txBody>
      </p:sp>
      <p:sp>
        <p:nvSpPr>
          <p:cNvPr id="5" name="مستطيل مستدير الزوايا 4"/>
          <p:cNvSpPr/>
          <p:nvPr/>
        </p:nvSpPr>
        <p:spPr>
          <a:xfrm>
            <a:off x="714356" y="214282"/>
            <a:ext cx="4643470" cy="642942"/>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sz="1600" b="1" dirty="0" smtClean="0">
              <a:solidFill>
                <a:srgbClr val="FF0000"/>
              </a:solidFill>
            </a:endParaRPr>
          </a:p>
          <a:p>
            <a:r>
              <a:rPr lang="ar-SA" sz="1600" b="1" dirty="0" smtClean="0">
                <a:solidFill>
                  <a:srgbClr val="FF0000"/>
                </a:solidFill>
              </a:rPr>
              <a:t>المكون :  </a:t>
            </a:r>
          </a:p>
          <a:p>
            <a:r>
              <a:rPr lang="ar-SA" sz="1600" b="1" dirty="0" smtClean="0">
                <a:solidFill>
                  <a:srgbClr val="FF0000"/>
                </a:solidFill>
              </a:rPr>
              <a:t>7 - </a:t>
            </a:r>
            <a:r>
              <a:rPr lang="ar-SA" sz="1600" b="1" dirty="0" smtClean="0">
                <a:solidFill>
                  <a:schemeClr val="tx1"/>
                </a:solidFill>
              </a:rPr>
              <a:t>أرسم دائرة على الحرف ( </a:t>
            </a:r>
            <a:r>
              <a:rPr lang="ar-SA" sz="1600" b="1" dirty="0" err="1" smtClean="0">
                <a:solidFill>
                  <a:schemeClr val="tx1"/>
                </a:solidFill>
              </a:rPr>
              <a:t>ق</a:t>
            </a:r>
            <a:r>
              <a:rPr lang="ar-SA" sz="1600" b="1" dirty="0" smtClean="0">
                <a:solidFill>
                  <a:schemeClr val="tx1"/>
                </a:solidFill>
              </a:rPr>
              <a:t> ) ثم أكتبه .</a:t>
            </a:r>
          </a:p>
          <a:p>
            <a:r>
              <a:rPr lang="ar-SA" sz="1600" b="1" dirty="0" smtClean="0">
                <a:solidFill>
                  <a:schemeClr val="tx1"/>
                </a:solidFill>
              </a:rPr>
              <a:t> </a:t>
            </a:r>
            <a:r>
              <a:rPr lang="ar-SA" sz="1600" b="1" dirty="0" smtClean="0">
                <a:solidFill>
                  <a:srgbClr val="FF0000"/>
                </a:solidFill>
              </a:rPr>
              <a:t> </a:t>
            </a:r>
            <a:r>
              <a:rPr lang="ar-SA" sz="1600" b="1" dirty="0" smtClean="0">
                <a:solidFill>
                  <a:schemeClr val="tx1"/>
                </a:solidFill>
              </a:rPr>
              <a:t>       </a:t>
            </a:r>
          </a:p>
        </p:txBody>
      </p:sp>
      <p:sp>
        <p:nvSpPr>
          <p:cNvPr id="6" name="مستطيل مستدير الزوايا 5"/>
          <p:cNvSpPr/>
          <p:nvPr/>
        </p:nvSpPr>
        <p:spPr>
          <a:xfrm>
            <a:off x="500042" y="928662"/>
            <a:ext cx="6072230" cy="1285884"/>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الأهداف :</a:t>
            </a:r>
          </a:p>
          <a:p>
            <a:r>
              <a:rPr lang="ar-SA" sz="1600" b="1" dirty="0" smtClean="0">
                <a:solidFill>
                  <a:schemeClr val="tx1"/>
                </a:solidFill>
              </a:rPr>
              <a:t>      من خلال هذا المكون يتوقع من التلميذة  تحقيق الأهداف التالية :</a:t>
            </a:r>
          </a:p>
          <a:p>
            <a:pPr>
              <a:buFont typeface="Arial" pitchFamily="34" charset="0"/>
              <a:buChar char="•"/>
            </a:pPr>
            <a:r>
              <a:rPr lang="ar-SA" sz="1600" b="1" dirty="0" smtClean="0">
                <a:solidFill>
                  <a:schemeClr val="tx1"/>
                </a:solidFill>
              </a:rPr>
              <a:t> أن تتعرف الدال في الكلمة المكتوبة .</a:t>
            </a:r>
          </a:p>
          <a:p>
            <a:pPr>
              <a:buFont typeface="Arial" pitchFamily="34" charset="0"/>
              <a:buChar char="•"/>
            </a:pPr>
            <a:r>
              <a:rPr lang="ar-SA" sz="1600" b="1" dirty="0" smtClean="0">
                <a:solidFill>
                  <a:schemeClr val="tx1"/>
                </a:solidFill>
              </a:rPr>
              <a:t> أن ترسم دائرة حول حرف ( </a:t>
            </a:r>
            <a:r>
              <a:rPr lang="ar-SA" sz="1600" b="1" dirty="0" err="1" smtClean="0">
                <a:solidFill>
                  <a:schemeClr val="tx1"/>
                </a:solidFill>
              </a:rPr>
              <a:t>د</a:t>
            </a:r>
            <a:r>
              <a:rPr lang="ar-SA" sz="1600" b="1" dirty="0" smtClean="0">
                <a:solidFill>
                  <a:schemeClr val="tx1"/>
                </a:solidFill>
              </a:rPr>
              <a:t> ) في الكلمة .</a:t>
            </a:r>
          </a:p>
          <a:p>
            <a:pPr>
              <a:buFont typeface="Arial" pitchFamily="34" charset="0"/>
              <a:buChar char="•"/>
            </a:pPr>
            <a:r>
              <a:rPr lang="ar-SA" sz="1600" b="1" dirty="0" smtClean="0">
                <a:solidFill>
                  <a:schemeClr val="tx1"/>
                </a:solidFill>
              </a:rPr>
              <a:t> أن تكتب حرف ( </a:t>
            </a:r>
            <a:r>
              <a:rPr lang="ar-SA" sz="1600" b="1" dirty="0" err="1" smtClean="0">
                <a:solidFill>
                  <a:schemeClr val="tx1"/>
                </a:solidFill>
              </a:rPr>
              <a:t>د</a:t>
            </a:r>
            <a:r>
              <a:rPr lang="ar-SA" sz="1600" b="1" dirty="0" smtClean="0">
                <a:solidFill>
                  <a:schemeClr val="tx1"/>
                </a:solidFill>
              </a:rPr>
              <a:t> ) في المكان المخصص .</a:t>
            </a:r>
          </a:p>
        </p:txBody>
      </p:sp>
      <p:sp>
        <p:nvSpPr>
          <p:cNvPr id="7" name="مستطيل مستدير الزوايا 6"/>
          <p:cNvSpPr/>
          <p:nvPr/>
        </p:nvSpPr>
        <p:spPr>
          <a:xfrm>
            <a:off x="571480" y="2285984"/>
            <a:ext cx="5929354" cy="714380"/>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الوسائل المقترحة :</a:t>
            </a:r>
          </a:p>
          <a:p>
            <a:r>
              <a:rPr lang="ar-SA" sz="1600" b="1" dirty="0" smtClean="0">
                <a:solidFill>
                  <a:schemeClr val="tx1"/>
                </a:solidFill>
              </a:rPr>
              <a:t>   شفافية للمكون ، بطاقات .</a:t>
            </a:r>
          </a:p>
        </p:txBody>
      </p:sp>
      <p:sp>
        <p:nvSpPr>
          <p:cNvPr id="8" name="مستطيل 7"/>
          <p:cNvSpPr/>
          <p:nvPr/>
        </p:nvSpPr>
        <p:spPr>
          <a:xfrm>
            <a:off x="5978632" y="214282"/>
            <a:ext cx="450764"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3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7</a:t>
            </a:r>
            <a:endParaRPr lang="ar-SA"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nvGrpSpPr>
          <p:cNvPr id="2" name="مجموعة 11"/>
          <p:cNvGrpSpPr/>
          <p:nvPr/>
        </p:nvGrpSpPr>
        <p:grpSpPr>
          <a:xfrm>
            <a:off x="471490" y="4143372"/>
            <a:ext cx="3314700" cy="1547814"/>
            <a:chOff x="471490" y="4143372"/>
            <a:chExt cx="3314700" cy="1547814"/>
          </a:xfrm>
        </p:grpSpPr>
        <p:pic>
          <p:nvPicPr>
            <p:cNvPr id="13" name="Picture 2"/>
            <p:cNvPicPr>
              <a:picLocks noChangeAspect="1" noChangeArrowheads="1"/>
            </p:cNvPicPr>
            <p:nvPr/>
          </p:nvPicPr>
          <p:blipFill>
            <a:blip r:embed="rId2"/>
            <a:srcRect/>
            <a:stretch>
              <a:fillRect/>
            </a:stretch>
          </p:blipFill>
          <p:spPr bwMode="auto">
            <a:xfrm>
              <a:off x="471490" y="4357686"/>
              <a:ext cx="3314700" cy="1333500"/>
            </a:xfrm>
            <a:prstGeom prst="rect">
              <a:avLst/>
            </a:prstGeom>
            <a:noFill/>
            <a:ln w="9525">
              <a:noFill/>
              <a:miter lim="800000"/>
              <a:headEnd/>
              <a:tailEnd/>
            </a:ln>
            <a:effectLst/>
          </p:spPr>
        </p:pic>
        <p:sp>
          <p:nvSpPr>
            <p:cNvPr id="14" name="مربع نص 13"/>
            <p:cNvSpPr txBox="1"/>
            <p:nvPr/>
          </p:nvSpPr>
          <p:spPr>
            <a:xfrm>
              <a:off x="733180" y="4143372"/>
              <a:ext cx="1787669" cy="369332"/>
            </a:xfrm>
            <a:prstGeom prst="rect">
              <a:avLst/>
            </a:prstGeom>
            <a:noFill/>
          </p:spPr>
          <p:txBody>
            <a:bodyPr wrap="none" rtlCol="1">
              <a:spAutoFit/>
            </a:bodyPr>
            <a:lstStyle/>
            <a:p>
              <a:r>
                <a:rPr lang="ar-SA" b="1" dirty="0" smtClean="0"/>
                <a:t>أول     وسط      آخر</a:t>
              </a:r>
              <a:endParaRPr lang="ar-SA" b="1" dirty="0"/>
            </a:p>
          </p:txBody>
        </p:sp>
      </p:grpSp>
      <p:pic>
        <p:nvPicPr>
          <p:cNvPr id="4098" name="Picture 2"/>
          <p:cNvPicPr>
            <a:picLocks noChangeAspect="1" noChangeArrowheads="1"/>
          </p:cNvPicPr>
          <p:nvPr/>
        </p:nvPicPr>
        <p:blipFill>
          <a:blip r:embed="rId3"/>
          <a:srcRect/>
          <a:stretch>
            <a:fillRect/>
          </a:stretch>
        </p:blipFill>
        <p:spPr bwMode="auto">
          <a:xfrm>
            <a:off x="2071679" y="7605426"/>
            <a:ext cx="3786214" cy="895664"/>
          </a:xfrm>
          <a:prstGeom prst="rect">
            <a:avLst/>
          </a:prstGeom>
          <a:noFill/>
          <a:ln w="9525">
            <a:noFill/>
            <a:miter lim="800000"/>
            <a:headEnd/>
            <a:tailEnd/>
          </a:ln>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مستطيل مستدير الزوايا 27"/>
          <p:cNvSpPr/>
          <p:nvPr/>
        </p:nvSpPr>
        <p:spPr>
          <a:xfrm>
            <a:off x="5643578" y="357158"/>
            <a:ext cx="714380"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الوحدة</a:t>
            </a:r>
            <a:endParaRPr lang="ar-SA" b="1" dirty="0">
              <a:solidFill>
                <a:schemeClr val="tx1"/>
              </a:solidFill>
            </a:endParaRPr>
          </a:p>
        </p:txBody>
      </p:sp>
      <p:sp>
        <p:nvSpPr>
          <p:cNvPr id="30" name="مستطيل مستدير الزوايا 29"/>
          <p:cNvSpPr/>
          <p:nvPr/>
        </p:nvSpPr>
        <p:spPr>
          <a:xfrm>
            <a:off x="4786322" y="357158"/>
            <a:ext cx="785818"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المجال</a:t>
            </a:r>
            <a:endParaRPr lang="ar-SA" b="1" dirty="0">
              <a:solidFill>
                <a:schemeClr val="tx1"/>
              </a:solidFill>
            </a:endParaRPr>
          </a:p>
        </p:txBody>
      </p:sp>
      <p:sp>
        <p:nvSpPr>
          <p:cNvPr id="31" name="مستطيل مستدير الزوايا 30"/>
          <p:cNvSpPr/>
          <p:nvPr/>
        </p:nvSpPr>
        <p:spPr>
          <a:xfrm>
            <a:off x="3357562" y="357158"/>
            <a:ext cx="1357322"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الدرس </a:t>
            </a:r>
            <a:r>
              <a:rPr lang="ar-SA" b="1" dirty="0" smtClean="0">
                <a:solidFill>
                  <a:schemeClr val="tx1"/>
                </a:solidFill>
              </a:rPr>
              <a:t>الرابع</a:t>
            </a:r>
            <a:endParaRPr lang="ar-SA" b="1" dirty="0">
              <a:solidFill>
                <a:schemeClr val="tx1"/>
              </a:solidFill>
            </a:endParaRPr>
          </a:p>
        </p:txBody>
      </p:sp>
      <p:sp>
        <p:nvSpPr>
          <p:cNvPr id="32" name="مستطيل مستدير الزوايا 31"/>
          <p:cNvSpPr/>
          <p:nvPr/>
        </p:nvSpPr>
        <p:spPr>
          <a:xfrm>
            <a:off x="5629284" y="928662"/>
            <a:ext cx="728674"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الأولى</a:t>
            </a:r>
            <a:endParaRPr lang="ar-SA" b="1" dirty="0">
              <a:solidFill>
                <a:schemeClr val="tx1"/>
              </a:solidFill>
            </a:endParaRPr>
          </a:p>
        </p:txBody>
      </p:sp>
      <p:sp>
        <p:nvSpPr>
          <p:cNvPr id="33" name="مستطيل مستدير الزوايا 32"/>
          <p:cNvSpPr/>
          <p:nvPr/>
        </p:nvSpPr>
        <p:spPr>
          <a:xfrm>
            <a:off x="4786322" y="928662"/>
            <a:ext cx="785818"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أسرتي</a:t>
            </a:r>
            <a:endParaRPr lang="ar-SA" b="1" dirty="0">
              <a:solidFill>
                <a:schemeClr val="tx1"/>
              </a:solidFill>
            </a:endParaRPr>
          </a:p>
        </p:txBody>
      </p:sp>
      <p:sp>
        <p:nvSpPr>
          <p:cNvPr id="34" name="مستطيل مستدير الزوايا 33"/>
          <p:cNvSpPr/>
          <p:nvPr/>
        </p:nvSpPr>
        <p:spPr>
          <a:xfrm>
            <a:off x="3357562" y="928662"/>
            <a:ext cx="1357322"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600" b="1" dirty="0" smtClean="0">
                <a:solidFill>
                  <a:schemeClr val="tx1"/>
                </a:solidFill>
              </a:rPr>
              <a:t>في حديقة المنزل</a:t>
            </a:r>
            <a:endParaRPr lang="ar-SA" sz="1600" b="1" dirty="0">
              <a:solidFill>
                <a:schemeClr val="tx1"/>
              </a:solidFill>
            </a:endParaRPr>
          </a:p>
        </p:txBody>
      </p:sp>
      <p:sp>
        <p:nvSpPr>
          <p:cNvPr id="14" name="مستطيل مستدير الزوايا 13"/>
          <p:cNvSpPr/>
          <p:nvPr/>
        </p:nvSpPr>
        <p:spPr>
          <a:xfrm>
            <a:off x="2500306" y="357158"/>
            <a:ext cx="785818"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ا</a:t>
            </a:r>
            <a:r>
              <a:rPr lang="ar-SA" b="1" dirty="0" smtClean="0">
                <a:solidFill>
                  <a:schemeClr val="tx1"/>
                </a:solidFill>
              </a:rPr>
              <a:t>لحرف</a:t>
            </a:r>
            <a:endParaRPr lang="ar-SA" b="1" dirty="0">
              <a:solidFill>
                <a:schemeClr val="tx1"/>
              </a:solidFill>
            </a:endParaRPr>
          </a:p>
        </p:txBody>
      </p:sp>
      <p:sp>
        <p:nvSpPr>
          <p:cNvPr id="15" name="مستطيل مستدير الزوايا 14"/>
          <p:cNvSpPr/>
          <p:nvPr/>
        </p:nvSpPr>
        <p:spPr>
          <a:xfrm>
            <a:off x="2500306" y="928662"/>
            <a:ext cx="785818"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د</a:t>
            </a:r>
            <a:endParaRPr lang="ar-SA" b="1" dirty="0">
              <a:solidFill>
                <a:schemeClr val="tx1"/>
              </a:solidFill>
            </a:endParaRPr>
          </a:p>
        </p:txBody>
      </p:sp>
      <p:sp>
        <p:nvSpPr>
          <p:cNvPr id="16" name="مستطيل مستدير الزوايا 15"/>
          <p:cNvSpPr/>
          <p:nvPr/>
        </p:nvSpPr>
        <p:spPr>
          <a:xfrm>
            <a:off x="571480" y="357158"/>
            <a:ext cx="1857388"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المحاكاة</a:t>
            </a:r>
            <a:endParaRPr lang="ar-SA" sz="2400" b="1" dirty="0">
              <a:solidFill>
                <a:schemeClr val="tx1"/>
              </a:solidFill>
            </a:endParaRPr>
          </a:p>
        </p:txBody>
      </p:sp>
      <p:sp>
        <p:nvSpPr>
          <p:cNvPr id="17" name="مستطيل مستدير الزوايا 16"/>
          <p:cNvSpPr/>
          <p:nvPr/>
        </p:nvSpPr>
        <p:spPr>
          <a:xfrm>
            <a:off x="571480" y="928662"/>
            <a:ext cx="1857388"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الضميران </a:t>
            </a:r>
            <a:r>
              <a:rPr lang="ar-SA" b="1" dirty="0" smtClean="0">
                <a:solidFill>
                  <a:schemeClr val="tx1"/>
                </a:solidFill>
              </a:rPr>
              <a:t>(</a:t>
            </a:r>
            <a:r>
              <a:rPr lang="ar-SA" b="1" dirty="0" smtClean="0">
                <a:solidFill>
                  <a:schemeClr val="tx1"/>
                </a:solidFill>
              </a:rPr>
              <a:t>أنت</a:t>
            </a:r>
            <a:r>
              <a:rPr lang="ar-SA" b="1" dirty="0" smtClean="0">
                <a:solidFill>
                  <a:schemeClr val="tx1"/>
                </a:solidFill>
              </a:rPr>
              <a:t>، </a:t>
            </a:r>
            <a:r>
              <a:rPr lang="ar-SA" b="1" dirty="0" smtClean="0">
                <a:solidFill>
                  <a:schemeClr val="tx1"/>
                </a:solidFill>
              </a:rPr>
              <a:t>أنتِ</a:t>
            </a:r>
            <a:r>
              <a:rPr lang="ar-SA" b="1" dirty="0" smtClean="0">
                <a:solidFill>
                  <a:schemeClr val="tx1"/>
                </a:solidFill>
              </a:rPr>
              <a:t>)</a:t>
            </a:r>
            <a:endParaRPr lang="ar-SA" b="1" dirty="0">
              <a:solidFill>
                <a:schemeClr val="tx1"/>
              </a:solidFill>
            </a:endParaRPr>
          </a:p>
        </p:txBody>
      </p:sp>
      <p:sp>
        <p:nvSpPr>
          <p:cNvPr id="13" name="مستطيل مستدير الزوايا 12"/>
          <p:cNvSpPr/>
          <p:nvPr/>
        </p:nvSpPr>
        <p:spPr>
          <a:xfrm>
            <a:off x="1428736" y="1500166"/>
            <a:ext cx="4857784" cy="571504"/>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المكون :  </a:t>
            </a:r>
          </a:p>
          <a:p>
            <a:r>
              <a:rPr lang="ar-SA" b="1" dirty="0" smtClean="0">
                <a:solidFill>
                  <a:srgbClr val="FF0000"/>
                </a:solidFill>
              </a:rPr>
              <a:t>    8ــ  </a:t>
            </a:r>
            <a:r>
              <a:rPr lang="ar-SA" b="1" dirty="0" smtClean="0">
                <a:solidFill>
                  <a:schemeClr val="tx1"/>
                </a:solidFill>
              </a:rPr>
              <a:t>أحاكي مستخدمة الضميرين </a:t>
            </a:r>
            <a:r>
              <a:rPr lang="ar-SA" b="1" dirty="0" smtClean="0">
                <a:solidFill>
                  <a:schemeClr val="tx1"/>
                </a:solidFill>
              </a:rPr>
              <a:t>( أنت </a:t>
            </a:r>
            <a:r>
              <a:rPr lang="ar-SA" b="1" dirty="0" smtClean="0">
                <a:solidFill>
                  <a:schemeClr val="tx1"/>
                </a:solidFill>
              </a:rPr>
              <a:t>، </a:t>
            </a:r>
            <a:r>
              <a:rPr lang="ar-SA" b="1" dirty="0" smtClean="0">
                <a:solidFill>
                  <a:schemeClr val="tx1"/>
                </a:solidFill>
              </a:rPr>
              <a:t>أنتِ</a:t>
            </a:r>
            <a:r>
              <a:rPr lang="ar-SA" b="1" dirty="0" smtClean="0">
                <a:solidFill>
                  <a:schemeClr val="tx1"/>
                </a:solidFill>
              </a:rPr>
              <a:t> </a:t>
            </a:r>
            <a:r>
              <a:rPr lang="ar-SA" b="1" dirty="0" smtClean="0">
                <a:solidFill>
                  <a:schemeClr val="tx1"/>
                </a:solidFill>
              </a:rPr>
              <a:t>) .        </a:t>
            </a:r>
          </a:p>
        </p:txBody>
      </p:sp>
      <p:sp>
        <p:nvSpPr>
          <p:cNvPr id="18" name="مستطيل مستدير الزوايا 17"/>
          <p:cNvSpPr/>
          <p:nvPr/>
        </p:nvSpPr>
        <p:spPr>
          <a:xfrm>
            <a:off x="500042" y="2143108"/>
            <a:ext cx="6072230" cy="928694"/>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الأهداف :</a:t>
            </a:r>
          </a:p>
          <a:p>
            <a:r>
              <a:rPr lang="ar-SA" sz="1600" b="1" dirty="0" smtClean="0">
                <a:solidFill>
                  <a:schemeClr val="tx1"/>
                </a:solidFill>
              </a:rPr>
              <a:t>      من خلال هذا المكون يتوقع من التلميذة  تحقيق الأهداف التالية :</a:t>
            </a:r>
          </a:p>
          <a:p>
            <a:pPr>
              <a:buFont typeface="Arial" pitchFamily="34" charset="0"/>
              <a:buChar char="•"/>
            </a:pPr>
            <a:r>
              <a:rPr lang="ar-SA" sz="1600" b="1" dirty="0" smtClean="0">
                <a:solidFill>
                  <a:schemeClr val="tx1"/>
                </a:solidFill>
              </a:rPr>
              <a:t>   أن تحاكي الضميرين ( </a:t>
            </a:r>
            <a:r>
              <a:rPr lang="ar-SA" sz="1600" b="1" dirty="0" smtClean="0">
                <a:solidFill>
                  <a:schemeClr val="tx1"/>
                </a:solidFill>
              </a:rPr>
              <a:t>أنت</a:t>
            </a:r>
            <a:r>
              <a:rPr lang="ar-SA" sz="1600" b="1" dirty="0" smtClean="0">
                <a:solidFill>
                  <a:schemeClr val="tx1"/>
                </a:solidFill>
              </a:rPr>
              <a:t> </a:t>
            </a:r>
            <a:r>
              <a:rPr lang="ar-SA" sz="1600" b="1" dirty="0" smtClean="0">
                <a:solidFill>
                  <a:schemeClr val="tx1"/>
                </a:solidFill>
              </a:rPr>
              <a:t>، </a:t>
            </a:r>
            <a:r>
              <a:rPr lang="ar-SA" sz="1600" b="1" dirty="0" smtClean="0">
                <a:solidFill>
                  <a:schemeClr val="tx1"/>
                </a:solidFill>
              </a:rPr>
              <a:t>أنتِ</a:t>
            </a:r>
            <a:r>
              <a:rPr lang="ar-SA" sz="1600" b="1" dirty="0" smtClean="0">
                <a:solidFill>
                  <a:schemeClr val="tx1"/>
                </a:solidFill>
              </a:rPr>
              <a:t>  </a:t>
            </a:r>
            <a:r>
              <a:rPr lang="ar-SA" sz="1600" b="1" dirty="0" smtClean="0">
                <a:solidFill>
                  <a:schemeClr val="tx1"/>
                </a:solidFill>
              </a:rPr>
              <a:t>) </a:t>
            </a:r>
            <a:r>
              <a:rPr lang="ar-SA" sz="1600" b="1" dirty="0" smtClean="0">
                <a:solidFill>
                  <a:schemeClr val="tx1"/>
                </a:solidFill>
              </a:rPr>
              <a:t>عندما تريد الحديث عن المخاطب ، المخاطبة </a:t>
            </a:r>
            <a:r>
              <a:rPr lang="ar-SA" sz="1600" b="1" dirty="0" smtClean="0">
                <a:solidFill>
                  <a:schemeClr val="tx1"/>
                </a:solidFill>
              </a:rPr>
              <a:t>.</a:t>
            </a:r>
            <a:r>
              <a:rPr lang="ar-SA" b="1" dirty="0" smtClean="0">
                <a:solidFill>
                  <a:schemeClr val="tx1"/>
                </a:solidFill>
              </a:rPr>
              <a:t>  </a:t>
            </a:r>
          </a:p>
        </p:txBody>
      </p:sp>
      <p:sp>
        <p:nvSpPr>
          <p:cNvPr id="19" name="مستطيل مستدير الزوايا 18"/>
          <p:cNvSpPr/>
          <p:nvPr/>
        </p:nvSpPr>
        <p:spPr>
          <a:xfrm>
            <a:off x="500042" y="3143240"/>
            <a:ext cx="6072230" cy="642942"/>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الوسائل المقترحة :</a:t>
            </a:r>
          </a:p>
          <a:p>
            <a:r>
              <a:rPr lang="ar-SA" b="1" dirty="0" smtClean="0">
                <a:solidFill>
                  <a:schemeClr val="tx1"/>
                </a:solidFill>
              </a:rPr>
              <a:t>   شفافية تحوي صورة المكون ، </a:t>
            </a:r>
            <a:r>
              <a:rPr lang="ar-SA" b="1" dirty="0" smtClean="0">
                <a:solidFill>
                  <a:schemeClr val="tx1"/>
                </a:solidFill>
              </a:rPr>
              <a:t>الجمل ، بطاقات </a:t>
            </a:r>
            <a:r>
              <a:rPr lang="ar-SA" b="1" dirty="0" smtClean="0">
                <a:solidFill>
                  <a:schemeClr val="tx1"/>
                </a:solidFill>
              </a:rPr>
              <a:t>.</a:t>
            </a:r>
          </a:p>
        </p:txBody>
      </p:sp>
      <p:sp>
        <p:nvSpPr>
          <p:cNvPr id="20" name="مستطيل مستدير الزوايا 19"/>
          <p:cNvSpPr/>
          <p:nvPr/>
        </p:nvSpPr>
        <p:spPr>
          <a:xfrm>
            <a:off x="214290" y="3857620"/>
            <a:ext cx="6357982" cy="4786346"/>
          </a:xfrm>
          <a:prstGeom prst="roundRect">
            <a:avLst>
              <a:gd name="adj" fmla="val 1148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chemeClr val="tx1"/>
              </a:solidFill>
              <a:cs typeface="Akhbar MT" pitchFamily="2" charset="-78"/>
            </a:endParaRPr>
          </a:p>
          <a:p>
            <a:endParaRPr lang="ar-SA" b="1" dirty="0" smtClean="0">
              <a:solidFill>
                <a:srgbClr val="FF0000"/>
              </a:solidFill>
              <a:cs typeface="Akhbar MT" pitchFamily="2" charset="-78"/>
            </a:endParaRPr>
          </a:p>
          <a:p>
            <a:r>
              <a:rPr lang="ar-SA" b="1" dirty="0" smtClean="0">
                <a:solidFill>
                  <a:srgbClr val="FF0000"/>
                </a:solidFill>
                <a:cs typeface="Akhbar MT" pitchFamily="2" charset="-78"/>
              </a:rPr>
              <a:t>إجراءات </a:t>
            </a:r>
            <a:r>
              <a:rPr lang="ar-SA" b="1" dirty="0" smtClean="0">
                <a:solidFill>
                  <a:srgbClr val="FF0000"/>
                </a:solidFill>
                <a:cs typeface="Akhbar MT" pitchFamily="2" charset="-78"/>
              </a:rPr>
              <a:t>التنفيذ :</a:t>
            </a:r>
          </a:p>
          <a:p>
            <a:pPr>
              <a:buFont typeface="Arial" pitchFamily="34" charset="0"/>
              <a:buChar char="•"/>
            </a:pPr>
            <a:r>
              <a:rPr lang="ar-SA" b="1" dirty="0" smtClean="0">
                <a:solidFill>
                  <a:schemeClr val="tx1"/>
                </a:solidFill>
                <a:cs typeface="Akhbar MT" pitchFamily="2" charset="-78"/>
              </a:rPr>
              <a:t> عرض الصور من خلال الوسائل المتاحة .</a:t>
            </a:r>
          </a:p>
          <a:p>
            <a:pPr>
              <a:buFont typeface="Arial" pitchFamily="34" charset="0"/>
              <a:buChar char="•"/>
            </a:pPr>
            <a:r>
              <a:rPr lang="ar-SA" b="1" dirty="0" smtClean="0">
                <a:solidFill>
                  <a:schemeClr val="tx1"/>
                </a:solidFill>
                <a:cs typeface="Akhbar MT" pitchFamily="2" charset="-78"/>
              </a:rPr>
              <a:t> عرض صورة </a:t>
            </a:r>
            <a:r>
              <a:rPr lang="ar-SA" b="1" dirty="0" smtClean="0">
                <a:solidFill>
                  <a:schemeClr val="tx1"/>
                </a:solidFill>
                <a:cs typeface="Akhbar MT" pitchFamily="2" charset="-78"/>
              </a:rPr>
              <a:t>الوالدة وهي تخاطب مهندا قائلة : أنت ولدٌ نظيفٌ</a:t>
            </a:r>
            <a:r>
              <a:rPr lang="ar-SA" b="1" dirty="0" smtClean="0">
                <a:solidFill>
                  <a:schemeClr val="tx1"/>
                </a:solidFill>
                <a:cs typeface="Akhbar MT" pitchFamily="2" charset="-78"/>
              </a:rPr>
              <a:t> </a:t>
            </a:r>
            <a:r>
              <a:rPr lang="ar-SA" b="1" dirty="0" smtClean="0">
                <a:solidFill>
                  <a:schemeClr val="tx1"/>
                </a:solidFill>
                <a:cs typeface="Akhbar MT" pitchFamily="2" charset="-78"/>
              </a:rPr>
              <a:t>.</a:t>
            </a:r>
          </a:p>
          <a:p>
            <a:pPr>
              <a:buFont typeface="Arial" pitchFamily="34" charset="0"/>
              <a:buChar char="•"/>
            </a:pPr>
            <a:r>
              <a:rPr lang="ar-SA" b="1" dirty="0" smtClean="0">
                <a:solidFill>
                  <a:schemeClr val="tx1"/>
                </a:solidFill>
                <a:cs typeface="Akhbar MT" pitchFamily="2" charset="-78"/>
              </a:rPr>
              <a:t> عرض صورة </a:t>
            </a:r>
            <a:r>
              <a:rPr lang="ar-SA" b="1" dirty="0" smtClean="0">
                <a:solidFill>
                  <a:schemeClr val="tx1"/>
                </a:solidFill>
                <a:cs typeface="Akhbar MT" pitchFamily="2" charset="-78"/>
              </a:rPr>
              <a:t>الوالد وهو يخاطب أحلام قائلا : أنتِ بنتٌ نظيفةٌ </a:t>
            </a:r>
            <a:r>
              <a:rPr lang="ar-SA" b="1" dirty="0" smtClean="0">
                <a:solidFill>
                  <a:schemeClr val="tx1"/>
                </a:solidFill>
                <a:cs typeface="Akhbar MT" pitchFamily="2" charset="-78"/>
              </a:rPr>
              <a:t>.</a:t>
            </a:r>
            <a:endParaRPr lang="ar-SA" b="1" dirty="0" smtClean="0">
              <a:solidFill>
                <a:schemeClr val="tx1"/>
              </a:solidFill>
              <a:cs typeface="Akhbar MT" pitchFamily="2" charset="-78"/>
            </a:endParaRPr>
          </a:p>
          <a:p>
            <a:pPr>
              <a:buFont typeface="Arial" pitchFamily="34" charset="0"/>
              <a:buChar char="•"/>
            </a:pPr>
            <a:r>
              <a:rPr lang="ar-SA" b="1" dirty="0" smtClean="0">
                <a:solidFill>
                  <a:schemeClr val="tx1"/>
                </a:solidFill>
                <a:cs typeface="Akhbar MT" pitchFamily="2" charset="-78"/>
              </a:rPr>
              <a:t> </a:t>
            </a:r>
            <a:r>
              <a:rPr lang="ar-SA" b="1" dirty="0" smtClean="0">
                <a:solidFill>
                  <a:schemeClr val="tx1"/>
                </a:solidFill>
                <a:cs typeface="Akhbar MT" pitchFamily="2" charset="-78"/>
              </a:rPr>
              <a:t>طلب </a:t>
            </a:r>
            <a:r>
              <a:rPr lang="ar-SA" b="1" dirty="0" smtClean="0">
                <a:solidFill>
                  <a:schemeClr val="tx1"/>
                </a:solidFill>
                <a:cs typeface="Akhbar MT" pitchFamily="2" charset="-78"/>
              </a:rPr>
              <a:t>إ</a:t>
            </a:r>
            <a:r>
              <a:rPr lang="ar-SA" b="1" dirty="0" smtClean="0">
                <a:solidFill>
                  <a:schemeClr val="tx1"/>
                </a:solidFill>
                <a:cs typeface="Akhbar MT" pitchFamily="2" charset="-78"/>
              </a:rPr>
              <a:t>دخال الضميرين ( أنت ، أنتِ ) على جمل الكتاب التالية</a:t>
            </a:r>
            <a:r>
              <a:rPr lang="ar-SA" b="1" dirty="0" smtClean="0">
                <a:solidFill>
                  <a:schemeClr val="tx1"/>
                </a:solidFill>
                <a:cs typeface="Akhbar MT" pitchFamily="2" charset="-78"/>
              </a:rPr>
              <a:t> </a:t>
            </a:r>
            <a:r>
              <a:rPr lang="ar-SA" b="1" dirty="0" smtClean="0">
                <a:solidFill>
                  <a:schemeClr val="tx1"/>
                </a:solidFill>
                <a:cs typeface="Akhbar MT" pitchFamily="2" charset="-78"/>
              </a:rPr>
              <a:t>.</a:t>
            </a:r>
          </a:p>
          <a:p>
            <a:r>
              <a:rPr lang="ar-SA" b="1" dirty="0" smtClean="0">
                <a:solidFill>
                  <a:schemeClr val="tx1"/>
                </a:solidFill>
                <a:cs typeface="Akhbar MT" pitchFamily="2" charset="-78"/>
              </a:rPr>
              <a:t>عمر ولد مجتهد       عادل صديق مخلص        أحلام بنت مهذبة </a:t>
            </a:r>
            <a:endParaRPr lang="ar-SA" b="1" dirty="0" smtClean="0">
              <a:solidFill>
                <a:schemeClr val="tx1"/>
              </a:solidFill>
              <a:cs typeface="Akhbar MT" pitchFamily="2" charset="-78"/>
            </a:endParaRPr>
          </a:p>
          <a:p>
            <a:pPr>
              <a:buFont typeface="Arial" pitchFamily="34" charset="0"/>
              <a:buChar char="•"/>
            </a:pPr>
            <a:r>
              <a:rPr lang="ar-SA" b="1" dirty="0" smtClean="0">
                <a:solidFill>
                  <a:schemeClr val="tx1"/>
                </a:solidFill>
                <a:cs typeface="Akhbar MT" pitchFamily="2" charset="-78"/>
              </a:rPr>
              <a:t> عرض صورة مهند يلعب بالكرة .</a:t>
            </a:r>
          </a:p>
          <a:p>
            <a:pPr>
              <a:buFont typeface="Arial" pitchFamily="34" charset="0"/>
              <a:buChar char="•"/>
            </a:pPr>
            <a:endParaRPr lang="ar-SA" b="1" dirty="0" smtClean="0">
              <a:solidFill>
                <a:schemeClr val="tx1"/>
              </a:solidFill>
              <a:cs typeface="Akhbar MT" pitchFamily="2" charset="-78"/>
            </a:endParaRPr>
          </a:p>
          <a:p>
            <a:endParaRPr lang="ar-SA" b="1" dirty="0" smtClean="0">
              <a:solidFill>
                <a:schemeClr val="tx1"/>
              </a:solidFill>
              <a:cs typeface="Akhbar MT" pitchFamily="2" charset="-78"/>
            </a:endParaRPr>
          </a:p>
          <a:p>
            <a:pPr>
              <a:buFont typeface="Arial" pitchFamily="34" charset="0"/>
              <a:buChar char="•"/>
            </a:pPr>
            <a:r>
              <a:rPr lang="ar-SA" b="1" dirty="0" smtClean="0">
                <a:solidFill>
                  <a:schemeClr val="tx1"/>
                </a:solidFill>
                <a:cs typeface="Akhbar MT" pitchFamily="2" charset="-78"/>
              </a:rPr>
              <a:t> طرح أسئلة من </a:t>
            </a:r>
            <a:r>
              <a:rPr lang="ar-SA" b="1" dirty="0" smtClean="0">
                <a:solidFill>
                  <a:schemeClr val="tx1"/>
                </a:solidFill>
                <a:cs typeface="Akhbar MT" pitchFamily="2" charset="-78"/>
              </a:rPr>
              <a:t>مثل :</a:t>
            </a:r>
            <a:endParaRPr lang="ar-SA" b="1" dirty="0" smtClean="0">
              <a:solidFill>
                <a:schemeClr val="tx1"/>
              </a:solidFill>
              <a:cs typeface="Akhbar MT" pitchFamily="2" charset="-78"/>
            </a:endParaRPr>
          </a:p>
          <a:p>
            <a:pPr>
              <a:buFontTx/>
              <a:buChar char="-"/>
            </a:pPr>
            <a:r>
              <a:rPr lang="ar-SA" b="1" dirty="0" smtClean="0">
                <a:solidFill>
                  <a:schemeClr val="tx1"/>
                </a:solidFill>
                <a:cs typeface="Akhbar MT" pitchFamily="2" charset="-78"/>
              </a:rPr>
              <a:t>صورة من هذه ؟ ويشار إلى أسماء أم عمر ، ويشار إلى مشعل والد عمر .</a:t>
            </a:r>
          </a:p>
          <a:p>
            <a:pPr>
              <a:buFontTx/>
              <a:buChar char="-"/>
            </a:pPr>
            <a:r>
              <a:rPr lang="ar-SA" b="1" dirty="0" smtClean="0">
                <a:solidFill>
                  <a:schemeClr val="tx1"/>
                </a:solidFill>
                <a:cs typeface="Akhbar MT" pitchFamily="2" charset="-78"/>
              </a:rPr>
              <a:t> </a:t>
            </a:r>
            <a:r>
              <a:rPr lang="ar-SA" b="1" dirty="0" smtClean="0">
                <a:solidFill>
                  <a:schemeClr val="tx1"/>
                </a:solidFill>
                <a:cs typeface="Akhbar MT" pitchFamily="2" charset="-78"/>
              </a:rPr>
              <a:t>صورة من هذه ؟ ويشار </a:t>
            </a:r>
            <a:r>
              <a:rPr lang="ar-SA" b="1" dirty="0" smtClean="0">
                <a:solidFill>
                  <a:schemeClr val="tx1"/>
                </a:solidFill>
                <a:cs typeface="Akhbar MT" pitchFamily="2" charset="-78"/>
              </a:rPr>
              <a:t>إلى عمر </a:t>
            </a:r>
            <a:r>
              <a:rPr lang="ar-SA" b="1" dirty="0" smtClean="0">
                <a:solidFill>
                  <a:schemeClr val="tx1"/>
                </a:solidFill>
                <a:cs typeface="Akhbar MT" pitchFamily="2" charset="-78"/>
              </a:rPr>
              <a:t>، </a:t>
            </a:r>
            <a:r>
              <a:rPr lang="ar-SA" b="1" dirty="0" smtClean="0">
                <a:solidFill>
                  <a:schemeClr val="tx1"/>
                </a:solidFill>
                <a:cs typeface="Akhbar MT" pitchFamily="2" charset="-78"/>
              </a:rPr>
              <a:t>وإلى أحلام .</a:t>
            </a:r>
          </a:p>
          <a:p>
            <a:pPr>
              <a:buFontTx/>
              <a:buChar char="-"/>
            </a:pPr>
            <a:r>
              <a:rPr lang="ar-SA" b="1" dirty="0" smtClean="0">
                <a:solidFill>
                  <a:schemeClr val="tx1"/>
                </a:solidFill>
                <a:cs typeface="Akhbar MT" pitchFamily="2" charset="-78"/>
              </a:rPr>
              <a:t> </a:t>
            </a:r>
            <a:r>
              <a:rPr lang="ar-SA" b="1" dirty="0" smtClean="0">
                <a:solidFill>
                  <a:schemeClr val="tx1"/>
                </a:solidFill>
                <a:cs typeface="Akhbar MT" pitchFamily="2" charset="-78"/>
              </a:rPr>
              <a:t>كيف يبدو عمر وكيف تبدو أحلام ؟ ويشار إلى أنهم يبدوان نظيفين في الجسم والملابس .</a:t>
            </a:r>
          </a:p>
          <a:p>
            <a:pPr>
              <a:buFontTx/>
              <a:buChar char="-"/>
            </a:pPr>
            <a:r>
              <a:rPr lang="ar-SA" b="1" dirty="0" smtClean="0">
                <a:solidFill>
                  <a:schemeClr val="tx1"/>
                </a:solidFill>
                <a:cs typeface="Akhbar MT" pitchFamily="2" charset="-78"/>
              </a:rPr>
              <a:t> </a:t>
            </a:r>
            <a:r>
              <a:rPr lang="ar-SA" b="1" dirty="0" smtClean="0">
                <a:solidFill>
                  <a:schemeClr val="tx1"/>
                </a:solidFill>
                <a:cs typeface="Akhbar MT" pitchFamily="2" charset="-78"/>
              </a:rPr>
              <a:t>ماذا تقول والدة عمر له ؟</a:t>
            </a:r>
          </a:p>
          <a:p>
            <a:pPr>
              <a:buFontTx/>
              <a:buChar char="-"/>
            </a:pPr>
            <a:r>
              <a:rPr lang="ar-SA" b="1" dirty="0" smtClean="0">
                <a:solidFill>
                  <a:schemeClr val="tx1"/>
                </a:solidFill>
                <a:cs typeface="Akhbar MT" pitchFamily="2" charset="-78"/>
              </a:rPr>
              <a:t> </a:t>
            </a:r>
            <a:r>
              <a:rPr lang="ar-SA" b="1" dirty="0" smtClean="0">
                <a:solidFill>
                  <a:schemeClr val="tx1"/>
                </a:solidFill>
                <a:cs typeface="Akhbar MT" pitchFamily="2" charset="-78"/>
              </a:rPr>
              <a:t>ماذا يقول والد أحلام لها ؟</a:t>
            </a:r>
            <a:endParaRPr lang="ar-SA" b="1" dirty="0" smtClean="0">
              <a:solidFill>
                <a:schemeClr val="tx1"/>
              </a:solidFill>
              <a:cs typeface="Akhbar MT" pitchFamily="2" charset="-78"/>
            </a:endParaRPr>
          </a:p>
          <a:p>
            <a:r>
              <a:rPr lang="ar-SA" b="1" dirty="0" smtClean="0">
                <a:solidFill>
                  <a:schemeClr val="tx1"/>
                </a:solidFill>
                <a:cs typeface="Akhbar MT" pitchFamily="2" charset="-78"/>
              </a:rPr>
              <a:t>  ( تسير المعلمة وفق هذه الطريقة في بقية الصور المعروضة ، </a:t>
            </a:r>
            <a:r>
              <a:rPr lang="ar-SA" b="1" dirty="0" err="1" smtClean="0">
                <a:solidFill>
                  <a:schemeClr val="tx1"/>
                </a:solidFill>
                <a:cs typeface="Akhbar MT" pitchFamily="2" charset="-78"/>
              </a:rPr>
              <a:t>او</a:t>
            </a:r>
            <a:r>
              <a:rPr lang="ar-SA" b="1" dirty="0" smtClean="0">
                <a:solidFill>
                  <a:schemeClr val="tx1"/>
                </a:solidFill>
                <a:cs typeface="Akhbar MT" pitchFamily="2" charset="-78"/>
              </a:rPr>
              <a:t> ما تراه مناسبا )</a:t>
            </a:r>
            <a:endParaRPr lang="ar-SA" b="1" dirty="0" smtClean="0">
              <a:solidFill>
                <a:schemeClr val="tx1"/>
              </a:solidFill>
              <a:cs typeface="Akhbar MT" pitchFamily="2" charset="-78"/>
            </a:endParaRPr>
          </a:p>
          <a:p>
            <a:r>
              <a:rPr lang="ar-SA" b="1" dirty="0" smtClean="0">
                <a:solidFill>
                  <a:schemeClr val="tx1"/>
                </a:solidFill>
              </a:rPr>
              <a:t> </a:t>
            </a:r>
          </a:p>
          <a:p>
            <a:pPr>
              <a:buFont typeface="Arial" charset="0"/>
              <a:buChar char="•"/>
            </a:pPr>
            <a:endParaRPr lang="ar-SA" b="1" dirty="0" smtClean="0">
              <a:solidFill>
                <a:schemeClr val="tx1"/>
              </a:solidFill>
            </a:endParaRPr>
          </a:p>
          <a:p>
            <a:r>
              <a:rPr lang="ar-SA" b="1" dirty="0" smtClean="0">
                <a:solidFill>
                  <a:schemeClr val="tx1"/>
                </a:solidFill>
              </a:rPr>
              <a:t>       </a:t>
            </a:r>
          </a:p>
        </p:txBody>
      </p:sp>
      <p:sp>
        <p:nvSpPr>
          <p:cNvPr id="21" name="مستطيل مستدير الزوايا 20"/>
          <p:cNvSpPr/>
          <p:nvPr/>
        </p:nvSpPr>
        <p:spPr>
          <a:xfrm>
            <a:off x="285728" y="8358214"/>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 </a:t>
            </a:r>
            <a:r>
              <a:rPr lang="ar-SA" sz="1400" b="1" dirty="0" smtClean="0">
                <a:solidFill>
                  <a:schemeClr val="tx1"/>
                </a:solidFill>
              </a:rPr>
              <a:t>4</a:t>
            </a:r>
            <a:endParaRPr lang="ar-SA" sz="1400" b="1" dirty="0" smtClean="0">
              <a:solidFill>
                <a:schemeClr val="tx1"/>
              </a:solidFill>
            </a:endParaRPr>
          </a:p>
          <a:p>
            <a:pPr algn="ctr"/>
            <a:r>
              <a:rPr lang="ar-SA" sz="1400" b="1" dirty="0" smtClean="0">
                <a:solidFill>
                  <a:schemeClr val="tx1"/>
                </a:solidFill>
              </a:rPr>
              <a:t>مكون 8</a:t>
            </a:r>
            <a:endParaRPr lang="ar-SA" b="1" dirty="0">
              <a:solidFill>
                <a:schemeClr val="tx1"/>
              </a:solidFill>
            </a:endParaRPr>
          </a:p>
        </p:txBody>
      </p:sp>
      <p:pic>
        <p:nvPicPr>
          <p:cNvPr id="7170" name="Picture 2"/>
          <p:cNvPicPr>
            <a:picLocks noChangeAspect="1" noChangeArrowheads="1"/>
          </p:cNvPicPr>
          <p:nvPr/>
        </p:nvPicPr>
        <p:blipFill>
          <a:blip r:embed="rId2"/>
          <a:srcRect/>
          <a:stretch>
            <a:fillRect/>
          </a:stretch>
        </p:blipFill>
        <p:spPr bwMode="auto">
          <a:xfrm>
            <a:off x="357166" y="4357686"/>
            <a:ext cx="1928826" cy="2357454"/>
          </a:xfrm>
          <a:prstGeom prst="rect">
            <a:avLst/>
          </a:prstGeom>
          <a:noFill/>
          <a:ln w="9525">
            <a:noFill/>
            <a:miter lim="800000"/>
            <a:headEnd/>
            <a:tailEnd/>
          </a:ln>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مستطيل مستدير الزوايا 35"/>
          <p:cNvSpPr/>
          <p:nvPr/>
        </p:nvSpPr>
        <p:spPr>
          <a:xfrm>
            <a:off x="714356" y="214282"/>
            <a:ext cx="4643470" cy="785818"/>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المكون :  </a:t>
            </a:r>
          </a:p>
          <a:p>
            <a:r>
              <a:rPr lang="ar-SA" sz="1600" b="1" dirty="0" smtClean="0">
                <a:solidFill>
                  <a:srgbClr val="FF0000"/>
                </a:solidFill>
              </a:rPr>
              <a:t>    9-  </a:t>
            </a:r>
            <a:r>
              <a:rPr lang="ar-SA" sz="1600" b="1" dirty="0" smtClean="0">
                <a:solidFill>
                  <a:schemeClr val="tx1"/>
                </a:solidFill>
              </a:rPr>
              <a:t>أكمل الحرف الناقص مع حركته ثم أقرأ الكلمة .</a:t>
            </a:r>
          </a:p>
          <a:p>
            <a:r>
              <a:rPr lang="ar-SA" sz="1600" b="1" dirty="0" smtClean="0">
                <a:solidFill>
                  <a:schemeClr val="tx1"/>
                </a:solidFill>
              </a:rPr>
              <a:t>  </a:t>
            </a:r>
            <a:r>
              <a:rPr lang="ar-SA" sz="1600" b="1" dirty="0" smtClean="0">
                <a:solidFill>
                  <a:srgbClr val="FF0000"/>
                </a:solidFill>
              </a:rPr>
              <a:t>10- </a:t>
            </a:r>
            <a:r>
              <a:rPr lang="ar-SA" sz="1600" b="1" dirty="0" smtClean="0">
                <a:solidFill>
                  <a:schemeClr val="tx1"/>
                </a:solidFill>
              </a:rPr>
              <a:t> أقرأ النص   </a:t>
            </a:r>
            <a:r>
              <a:rPr lang="ar-SA" sz="1600" b="1" dirty="0" smtClean="0">
                <a:solidFill>
                  <a:srgbClr val="FF0000"/>
                </a:solidFill>
              </a:rPr>
              <a:t> </a:t>
            </a:r>
            <a:r>
              <a:rPr lang="ar-SA" sz="1600" b="1" dirty="0" smtClean="0">
                <a:solidFill>
                  <a:schemeClr val="tx1"/>
                </a:solidFill>
              </a:rPr>
              <a:t>       </a:t>
            </a:r>
          </a:p>
        </p:txBody>
      </p:sp>
      <p:sp>
        <p:nvSpPr>
          <p:cNvPr id="37" name="مستطيل مستدير الزوايا 36"/>
          <p:cNvSpPr/>
          <p:nvPr/>
        </p:nvSpPr>
        <p:spPr>
          <a:xfrm>
            <a:off x="500042" y="1071538"/>
            <a:ext cx="6072230" cy="1214446"/>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الأهداف :</a:t>
            </a:r>
          </a:p>
          <a:p>
            <a:r>
              <a:rPr lang="ar-SA" sz="1600" b="1" dirty="0" smtClean="0">
                <a:solidFill>
                  <a:schemeClr val="tx1"/>
                </a:solidFill>
              </a:rPr>
              <a:t>      من خلال هذا المكون يتوقع من التلميذة  تحقيق الأهداف التالية :</a:t>
            </a:r>
          </a:p>
          <a:p>
            <a:pPr>
              <a:buFont typeface="Arial" pitchFamily="34" charset="0"/>
              <a:buChar char="•"/>
            </a:pPr>
            <a:r>
              <a:rPr lang="ar-SA" sz="1600" b="1" dirty="0" smtClean="0">
                <a:solidFill>
                  <a:schemeClr val="tx1"/>
                </a:solidFill>
              </a:rPr>
              <a:t> تكتب من ذاكرتها البعيدة الحرف الذي درسته .</a:t>
            </a:r>
          </a:p>
          <a:p>
            <a:pPr>
              <a:buFont typeface="Arial" pitchFamily="34" charset="0"/>
              <a:buChar char="•"/>
            </a:pPr>
            <a:r>
              <a:rPr lang="ar-SA" sz="1600" b="1" dirty="0" smtClean="0">
                <a:solidFill>
                  <a:schemeClr val="tx1"/>
                </a:solidFill>
              </a:rPr>
              <a:t>  تقرأ كلمات درسها .</a:t>
            </a:r>
          </a:p>
        </p:txBody>
      </p:sp>
      <p:sp>
        <p:nvSpPr>
          <p:cNvPr id="39" name="مستطيل مستدير الزوايا 38"/>
          <p:cNvSpPr/>
          <p:nvPr/>
        </p:nvSpPr>
        <p:spPr>
          <a:xfrm>
            <a:off x="571480" y="2428860"/>
            <a:ext cx="5929354" cy="714380"/>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الوسائل المقترحة :</a:t>
            </a:r>
          </a:p>
          <a:p>
            <a:r>
              <a:rPr lang="ar-SA" sz="1600" b="1" dirty="0" smtClean="0">
                <a:solidFill>
                  <a:schemeClr val="tx1"/>
                </a:solidFill>
              </a:rPr>
              <a:t>   بطاقات لكلمات المكون ، شفافية </a:t>
            </a:r>
          </a:p>
        </p:txBody>
      </p:sp>
      <p:sp>
        <p:nvSpPr>
          <p:cNvPr id="40" name="مستطيل مستدير الزوايا 39"/>
          <p:cNvSpPr/>
          <p:nvPr/>
        </p:nvSpPr>
        <p:spPr>
          <a:xfrm>
            <a:off x="357166" y="3214678"/>
            <a:ext cx="6215106" cy="5500726"/>
          </a:xfrm>
          <a:prstGeom prst="roundRect">
            <a:avLst>
              <a:gd name="adj" fmla="val 8366"/>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r>
              <a:rPr lang="ar-SA" sz="1600" b="1" dirty="0" smtClean="0">
                <a:solidFill>
                  <a:srgbClr val="FF0000"/>
                </a:solidFill>
              </a:rPr>
              <a:t>إجراءات التنفيذ</a:t>
            </a:r>
          </a:p>
          <a:p>
            <a:r>
              <a:rPr lang="ar-SA" sz="1600" b="1" dirty="0" smtClean="0">
                <a:solidFill>
                  <a:srgbClr val="FF0000"/>
                </a:solidFill>
              </a:rPr>
              <a:t> </a:t>
            </a:r>
            <a:r>
              <a:rPr lang="ar-SA" sz="1600" b="1" dirty="0" smtClean="0">
                <a:solidFill>
                  <a:schemeClr val="accent3">
                    <a:lumMod val="75000"/>
                  </a:schemeClr>
                </a:solidFill>
              </a:rPr>
              <a:t>إجراءات تنفيذ المكون التاسع </a:t>
            </a:r>
            <a:r>
              <a:rPr lang="ar-SA" sz="1600" b="1" dirty="0" smtClean="0">
                <a:solidFill>
                  <a:schemeClr val="accent3">
                    <a:lumMod val="75000"/>
                  </a:schemeClr>
                </a:solidFill>
                <a:sym typeface="Wingdings" pitchFamily="2" charset="2"/>
              </a:rPr>
              <a:t>: ( أكمل الحرف الناقص مع حركته ثم أقرأ الكلمة )</a:t>
            </a:r>
            <a:endParaRPr lang="ar-SA" sz="1600" b="1" dirty="0" smtClean="0">
              <a:solidFill>
                <a:schemeClr val="accent3">
                  <a:lumMod val="75000"/>
                </a:schemeClr>
              </a:solidFill>
            </a:endParaRPr>
          </a:p>
          <a:p>
            <a:r>
              <a:rPr lang="ar-SA" sz="1600" b="1" dirty="0" smtClean="0">
                <a:solidFill>
                  <a:schemeClr val="tx1"/>
                </a:solidFill>
              </a:rPr>
              <a:t>عرض الشفافية تحوي المكون </a:t>
            </a:r>
          </a:p>
          <a:p>
            <a:r>
              <a:rPr lang="ar-SA" sz="1600" b="1" dirty="0" smtClean="0">
                <a:solidFill>
                  <a:schemeClr val="tx1"/>
                </a:solidFill>
              </a:rPr>
              <a:t>كتابة الحرف الناقص في الكلمة من الذاكرة البعيدة  حسب موقعه </a:t>
            </a:r>
          </a:p>
          <a:p>
            <a:r>
              <a:rPr lang="ar-SA" sz="1600" b="1" dirty="0" smtClean="0">
                <a:solidFill>
                  <a:schemeClr val="tx1"/>
                </a:solidFill>
              </a:rPr>
              <a:t>( أول ، وسط ، آخر ) مع التأكيد على  حركته المناسبة .</a:t>
            </a:r>
          </a:p>
          <a:p>
            <a:r>
              <a:rPr lang="ar-SA" sz="1600" b="1" dirty="0" smtClean="0">
                <a:solidFill>
                  <a:schemeClr val="tx1"/>
                </a:solidFill>
              </a:rPr>
              <a:t>استخدام الكتاب في تأكيد الحل .</a:t>
            </a:r>
            <a:endParaRPr lang="ar-SA" sz="1600" b="1" dirty="0" smtClean="0">
              <a:solidFill>
                <a:srgbClr val="FF0000"/>
              </a:solidFill>
            </a:endParaRPr>
          </a:p>
          <a:p>
            <a:endParaRPr lang="ar-SA" sz="1600" b="1" dirty="0" smtClean="0">
              <a:solidFill>
                <a:schemeClr val="accent3">
                  <a:lumMod val="75000"/>
                </a:schemeClr>
              </a:solidFill>
            </a:endParaRPr>
          </a:p>
          <a:p>
            <a:r>
              <a:rPr lang="ar-SA" sz="1600" b="1" dirty="0" smtClean="0">
                <a:solidFill>
                  <a:schemeClr val="accent3">
                    <a:lumMod val="75000"/>
                  </a:schemeClr>
                </a:solidFill>
              </a:rPr>
              <a:t>إجراءات تنفيذ المكون العاشر : ( أقرأ النص )</a:t>
            </a:r>
            <a:endParaRPr lang="ar-SA" sz="1600" b="1" dirty="0" smtClean="0">
              <a:solidFill>
                <a:srgbClr val="0070C0"/>
              </a:solidFill>
            </a:endParaRPr>
          </a:p>
          <a:p>
            <a:pPr>
              <a:buFont typeface="Arial" charset="0"/>
              <a:buChar char="•"/>
            </a:pPr>
            <a:r>
              <a:rPr lang="ar-SA" sz="1600" b="1" dirty="0" smtClean="0">
                <a:solidFill>
                  <a:schemeClr val="tx1"/>
                </a:solidFill>
              </a:rPr>
              <a:t> عرض النص الرئيس للدرس من خلال بطاقات الكلمات أولاً ، ثم بطاقات الجمل ، ثم لوحة تحوي النص كاملاً دون اقترانه بالصور .</a:t>
            </a:r>
          </a:p>
          <a:p>
            <a:pPr>
              <a:buFont typeface="Arial" charset="0"/>
              <a:buChar char="•"/>
            </a:pPr>
            <a:r>
              <a:rPr lang="ar-SA" sz="1600" b="1" dirty="0" smtClean="0">
                <a:solidFill>
                  <a:schemeClr val="tx1"/>
                </a:solidFill>
              </a:rPr>
              <a:t> المطالبة بقراءة البطاقات التي تحوي كلمات النص قراءة بصرية .</a:t>
            </a:r>
          </a:p>
          <a:p>
            <a:pPr>
              <a:buFont typeface="Arial" charset="0"/>
              <a:buChar char="•"/>
            </a:pPr>
            <a:r>
              <a:rPr lang="ar-SA" sz="1600" b="1" dirty="0" smtClean="0">
                <a:solidFill>
                  <a:schemeClr val="tx1"/>
                </a:solidFill>
              </a:rPr>
              <a:t> ثم قراءة البطاقات التي تحوي جمل النص ، ثم قراءة النص قراءة بصرية .</a:t>
            </a:r>
          </a:p>
          <a:p>
            <a:pPr>
              <a:buFont typeface="Arial" charset="0"/>
              <a:buChar char="•"/>
            </a:pPr>
            <a:r>
              <a:rPr lang="ar-SA" sz="1600" b="1" dirty="0" smtClean="0">
                <a:solidFill>
                  <a:schemeClr val="tx1"/>
                </a:solidFill>
              </a:rPr>
              <a:t> يمكن رص بطاقات الكلمات بالترتيب بعد قراءتها لتكوين إحدى جمل النص ، ثم رص الجمل بالترتيب لتكوين النص كاملاً .</a:t>
            </a:r>
          </a:p>
          <a:p>
            <a:pPr>
              <a:buFont typeface="Arial" charset="0"/>
              <a:buChar char="•"/>
            </a:pPr>
            <a:r>
              <a:rPr lang="ar-SA" sz="1600" b="1" dirty="0" smtClean="0">
                <a:solidFill>
                  <a:schemeClr val="tx1"/>
                </a:solidFill>
              </a:rPr>
              <a:t>يمكن أيضا أن يكون ذلك من خلال التلميذات </a:t>
            </a:r>
          </a:p>
          <a:p>
            <a:r>
              <a:rPr lang="ar-SA" sz="1600" b="1" dirty="0" smtClean="0">
                <a:solidFill>
                  <a:schemeClr val="tx1"/>
                </a:solidFill>
              </a:rPr>
              <a:t>بحيث تقرأ التلميذة الكلمة من خلال البطاقة </a:t>
            </a:r>
          </a:p>
          <a:p>
            <a:r>
              <a:rPr lang="ar-SA" sz="1600" b="1" dirty="0" smtClean="0">
                <a:solidFill>
                  <a:schemeClr val="tx1"/>
                </a:solidFill>
              </a:rPr>
              <a:t>ثم تقف في البداية وتليها من تقرأ الكلمة الثانية </a:t>
            </a:r>
          </a:p>
          <a:p>
            <a:r>
              <a:rPr lang="ar-SA" sz="1600" b="1" dirty="0" smtClean="0">
                <a:solidFill>
                  <a:schemeClr val="tx1"/>
                </a:solidFill>
              </a:rPr>
              <a:t>وهكذا حتى يكونوا جملة ثم نصًا . </a:t>
            </a:r>
          </a:p>
          <a:p>
            <a:pPr>
              <a:buFont typeface="Arial" charset="0"/>
              <a:buChar char="•"/>
            </a:pPr>
            <a:r>
              <a:rPr lang="ar-SA" sz="1600" b="1" dirty="0" smtClean="0">
                <a:solidFill>
                  <a:schemeClr val="tx1"/>
                </a:solidFill>
              </a:rPr>
              <a:t> التركيز على الكلمات التي تحوي الحرف المستهدف </a:t>
            </a:r>
          </a:p>
          <a:p>
            <a:r>
              <a:rPr lang="ar-SA" sz="1600" b="1" dirty="0" smtClean="0">
                <a:solidFill>
                  <a:schemeClr val="tx1"/>
                </a:solidFill>
              </a:rPr>
              <a:t>وتصويب قراءة التلميذات .</a:t>
            </a:r>
          </a:p>
          <a:p>
            <a:pPr>
              <a:buFont typeface="Arial" charset="0"/>
              <a:buChar char="•"/>
            </a:pPr>
            <a:r>
              <a:rPr lang="ar-SA" sz="1600" b="1" dirty="0" smtClean="0">
                <a:solidFill>
                  <a:schemeClr val="tx1"/>
                </a:solidFill>
              </a:rPr>
              <a:t>التأكيد على قراءة الجميع والاستمرار حتى الإتقان .</a:t>
            </a:r>
          </a:p>
          <a:p>
            <a:endParaRPr lang="ar-SA" sz="1600"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 </a:t>
            </a:r>
          </a:p>
          <a:p>
            <a:pPr>
              <a:buFont typeface="Arial" charset="0"/>
              <a:buChar char="•"/>
            </a:pPr>
            <a:endParaRPr lang="ar-SA" b="1" dirty="0" smtClean="0">
              <a:solidFill>
                <a:schemeClr val="tx1"/>
              </a:solidFill>
            </a:endParaRPr>
          </a:p>
          <a:p>
            <a:r>
              <a:rPr lang="ar-SA" b="1" dirty="0" smtClean="0">
                <a:solidFill>
                  <a:schemeClr val="tx1"/>
                </a:solidFill>
              </a:rPr>
              <a:t>       </a:t>
            </a:r>
          </a:p>
        </p:txBody>
      </p:sp>
      <p:sp>
        <p:nvSpPr>
          <p:cNvPr id="12" name="مستطيل مستدير الزوايا 11"/>
          <p:cNvSpPr/>
          <p:nvPr/>
        </p:nvSpPr>
        <p:spPr>
          <a:xfrm>
            <a:off x="285728" y="8286776"/>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 4</a:t>
            </a:r>
          </a:p>
          <a:p>
            <a:pPr algn="ctr"/>
            <a:r>
              <a:rPr lang="ar-SA" sz="1400" b="1" dirty="0" smtClean="0">
                <a:solidFill>
                  <a:schemeClr val="tx1"/>
                </a:solidFill>
              </a:rPr>
              <a:t>مكون  9, 10</a:t>
            </a:r>
            <a:endParaRPr lang="ar-SA" b="1" dirty="0">
              <a:solidFill>
                <a:schemeClr val="tx1"/>
              </a:solidFill>
            </a:endParaRPr>
          </a:p>
        </p:txBody>
      </p:sp>
      <p:sp>
        <p:nvSpPr>
          <p:cNvPr id="7" name="مستطيل 6"/>
          <p:cNvSpPr/>
          <p:nvPr/>
        </p:nvSpPr>
        <p:spPr>
          <a:xfrm>
            <a:off x="5286388" y="214282"/>
            <a:ext cx="1406154"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ar-SA" sz="3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9 ،10</a:t>
            </a:r>
            <a:endParaRPr lang="ar-SA"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6146" name="Picture 2"/>
          <p:cNvPicPr>
            <a:picLocks noChangeAspect="1" noChangeArrowheads="1"/>
          </p:cNvPicPr>
          <p:nvPr/>
        </p:nvPicPr>
        <p:blipFill>
          <a:blip r:embed="rId2"/>
          <a:srcRect/>
          <a:stretch>
            <a:fillRect/>
          </a:stretch>
        </p:blipFill>
        <p:spPr bwMode="auto">
          <a:xfrm>
            <a:off x="500041" y="6572264"/>
            <a:ext cx="1651135" cy="1571636"/>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a:srcRect/>
          <a:stretch>
            <a:fillRect/>
          </a:stretch>
        </p:blipFill>
        <p:spPr bwMode="auto">
          <a:xfrm>
            <a:off x="500042" y="4348315"/>
            <a:ext cx="2161275" cy="652313"/>
          </a:xfrm>
          <a:prstGeom prst="rect">
            <a:avLst/>
          </a:prstGeom>
          <a:noFill/>
          <a:ln w="9525">
            <a:noFill/>
            <a:miter lim="800000"/>
            <a:headEnd/>
            <a:tailEnd/>
          </a:ln>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مستطيل مستدير الزوايا 36"/>
          <p:cNvSpPr/>
          <p:nvPr/>
        </p:nvSpPr>
        <p:spPr>
          <a:xfrm>
            <a:off x="357166" y="1571604"/>
            <a:ext cx="6215106" cy="4786346"/>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r>
              <a:rPr lang="ar-SA" b="1" dirty="0" smtClean="0">
                <a:solidFill>
                  <a:srgbClr val="FF0000"/>
                </a:solidFill>
              </a:rPr>
              <a:t>الأهداف :</a:t>
            </a:r>
          </a:p>
          <a:p>
            <a:r>
              <a:rPr lang="ar-SA" b="1" dirty="0" smtClean="0">
                <a:solidFill>
                  <a:schemeClr val="tx1"/>
                </a:solidFill>
              </a:rPr>
              <a:t>      من خلال دراسة مكونات وأنشطة هذا الموضوع يتوقع من التلميذة ــ بمشيئة الله تحقيق الأهداف التالية :</a:t>
            </a:r>
          </a:p>
          <a:p>
            <a:pPr marL="342900" indent="-342900">
              <a:buFont typeface="+mj-lt"/>
              <a:buAutoNum type="arabicPeriod"/>
            </a:pPr>
            <a:r>
              <a:rPr lang="ar-SA" b="1" dirty="0" smtClean="0">
                <a:solidFill>
                  <a:schemeClr val="tx1"/>
                </a:solidFill>
              </a:rPr>
              <a:t>تكون اتجاهًا إيجابيًا نحو التعاون في العمل  .  </a:t>
            </a:r>
          </a:p>
          <a:p>
            <a:pPr marL="342900" indent="-342900">
              <a:buFont typeface="+mj-lt"/>
              <a:buAutoNum type="arabicPeriod"/>
            </a:pPr>
            <a:r>
              <a:rPr lang="ar-SA" b="1" dirty="0" smtClean="0">
                <a:solidFill>
                  <a:schemeClr val="tx1"/>
                </a:solidFill>
              </a:rPr>
              <a:t> تذكر فائدة التعاون بين أفراد الأسرة  .</a:t>
            </a:r>
          </a:p>
          <a:p>
            <a:pPr marL="342900" indent="-342900">
              <a:buFont typeface="+mj-lt"/>
              <a:buAutoNum type="arabicPeriod"/>
            </a:pPr>
            <a:r>
              <a:rPr lang="ar-SA" b="1" dirty="0" smtClean="0">
                <a:solidFill>
                  <a:schemeClr val="tx1"/>
                </a:solidFill>
              </a:rPr>
              <a:t> تتحدث شفهيًا عن صور الدرس .</a:t>
            </a:r>
          </a:p>
          <a:p>
            <a:pPr marL="342900" indent="-342900">
              <a:buFont typeface="+mj-lt"/>
              <a:buAutoNum type="arabicPeriod"/>
            </a:pPr>
            <a:r>
              <a:rPr lang="ar-SA" b="1" dirty="0" smtClean="0">
                <a:solidFill>
                  <a:schemeClr val="tx1"/>
                </a:solidFill>
              </a:rPr>
              <a:t> تقرأ جمل الدرس قراءة بصرية .</a:t>
            </a:r>
          </a:p>
          <a:p>
            <a:pPr marL="342900" indent="-342900">
              <a:buFont typeface="+mj-lt"/>
              <a:buAutoNum type="arabicPeriod"/>
            </a:pPr>
            <a:r>
              <a:rPr lang="ar-SA" b="1" dirty="0" smtClean="0">
                <a:solidFill>
                  <a:schemeClr val="tx1"/>
                </a:solidFill>
              </a:rPr>
              <a:t>تقرأ كلمات الدرس قراءة بصرية .</a:t>
            </a:r>
          </a:p>
          <a:p>
            <a:pPr marL="342900" indent="-342900">
              <a:buFont typeface="+mj-lt"/>
              <a:buAutoNum type="arabicPeriod"/>
            </a:pPr>
            <a:r>
              <a:rPr lang="ar-SA" b="1" dirty="0" smtClean="0">
                <a:solidFill>
                  <a:schemeClr val="tx1"/>
                </a:solidFill>
              </a:rPr>
              <a:t>تقرأ حرف النون بحركاته القصيرة والطويلة والسكون .</a:t>
            </a:r>
          </a:p>
          <a:p>
            <a:pPr marL="342900" indent="-342900">
              <a:buFont typeface="+mj-lt"/>
              <a:buAutoNum type="arabicPeriod"/>
            </a:pPr>
            <a:r>
              <a:rPr lang="ar-SA" b="1" dirty="0" smtClean="0">
                <a:solidFill>
                  <a:schemeClr val="tx1"/>
                </a:solidFill>
              </a:rPr>
              <a:t> ترسم حرف النون في أوضاعه المختلفة .</a:t>
            </a:r>
          </a:p>
          <a:p>
            <a:pPr marL="342900" indent="-342900">
              <a:buFont typeface="+mj-lt"/>
              <a:buAutoNum type="arabicPeriod"/>
            </a:pPr>
            <a:r>
              <a:rPr lang="ar-SA" b="1" dirty="0" smtClean="0">
                <a:solidFill>
                  <a:schemeClr val="tx1"/>
                </a:solidFill>
              </a:rPr>
              <a:t>تكتب من ذاكرتها القريبة والبعيدة حرف النون في أوضاعه المختلفة .</a:t>
            </a:r>
          </a:p>
          <a:p>
            <a:pPr marL="342900" indent="-342900"/>
            <a:r>
              <a:rPr lang="ar-SA" b="1" dirty="0" smtClean="0">
                <a:solidFill>
                  <a:schemeClr val="tx1"/>
                </a:solidFill>
              </a:rPr>
              <a:t>10. تجيب على أسئلة تبدأ بـ ( من ، أين ، متى ، كم )</a:t>
            </a:r>
          </a:p>
          <a:p>
            <a:pPr marL="342900" indent="-342900"/>
            <a:r>
              <a:rPr lang="ar-SA" b="1" dirty="0" smtClean="0">
                <a:solidFill>
                  <a:schemeClr val="tx1"/>
                </a:solidFill>
              </a:rPr>
              <a:t>11. تحاكي مستخدمة الضميران ( أنا </a:t>
            </a:r>
            <a:r>
              <a:rPr lang="ar-SA" b="1" smtClean="0">
                <a:solidFill>
                  <a:schemeClr val="tx1"/>
                </a:solidFill>
              </a:rPr>
              <a:t>، نحن ) .</a:t>
            </a:r>
            <a:endParaRPr lang="ar-SA" b="1" dirty="0" smtClean="0">
              <a:solidFill>
                <a:schemeClr val="tx1"/>
              </a:solidFill>
            </a:endParaRPr>
          </a:p>
          <a:p>
            <a:pPr marL="342900" indent="-342900"/>
            <a:endParaRPr lang="ar-SA" b="1" dirty="0" smtClean="0">
              <a:solidFill>
                <a:schemeClr val="tx1"/>
              </a:solidFill>
            </a:endParaRPr>
          </a:p>
          <a:p>
            <a:pPr marL="342900" indent="-342900"/>
            <a:endParaRPr lang="ar-SA" b="1" dirty="0" smtClean="0">
              <a:solidFill>
                <a:schemeClr val="tx1"/>
              </a:solidFill>
            </a:endParaRPr>
          </a:p>
          <a:p>
            <a:pPr marL="342900" indent="-342900">
              <a:buFont typeface="+mj-lt"/>
              <a:buAutoNum type="arabicPeriod"/>
            </a:pPr>
            <a:endParaRPr lang="ar-SA" b="1" dirty="0" smtClean="0">
              <a:solidFill>
                <a:schemeClr val="tx1"/>
              </a:solidFill>
            </a:endParaRPr>
          </a:p>
          <a:p>
            <a:pPr marL="342900" indent="-342900">
              <a:buFont typeface="+mj-lt"/>
              <a:buAutoNum type="arabicPeriod"/>
            </a:pPr>
            <a:endParaRPr lang="ar-SA" b="1" dirty="0" smtClean="0">
              <a:solidFill>
                <a:schemeClr val="tx1"/>
              </a:solidFill>
            </a:endParaRPr>
          </a:p>
          <a:p>
            <a:pPr marL="342900" indent="-342900">
              <a:buFont typeface="+mj-lt"/>
              <a:buAutoNum type="arabicPeriod"/>
            </a:pPr>
            <a:endParaRPr lang="ar-SA" b="1" dirty="0" smtClean="0">
              <a:solidFill>
                <a:schemeClr val="tx1"/>
              </a:solidFill>
            </a:endParaRPr>
          </a:p>
        </p:txBody>
      </p:sp>
      <p:sp>
        <p:nvSpPr>
          <p:cNvPr id="18" name="مستطيل مستدير الزوايا 17"/>
          <p:cNvSpPr/>
          <p:nvPr/>
        </p:nvSpPr>
        <p:spPr>
          <a:xfrm>
            <a:off x="5429264" y="285720"/>
            <a:ext cx="928694" cy="428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الوحدة</a:t>
            </a:r>
            <a:endParaRPr lang="ar-SA" sz="2400" b="1" dirty="0">
              <a:solidFill>
                <a:schemeClr val="tx1"/>
              </a:solidFill>
            </a:endParaRPr>
          </a:p>
        </p:txBody>
      </p:sp>
      <p:sp>
        <p:nvSpPr>
          <p:cNvPr id="19" name="مستطيل مستدير الزوايا 18"/>
          <p:cNvSpPr/>
          <p:nvPr/>
        </p:nvSpPr>
        <p:spPr>
          <a:xfrm>
            <a:off x="4214818" y="285720"/>
            <a:ext cx="1143008" cy="428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المجال</a:t>
            </a:r>
            <a:endParaRPr lang="ar-SA" sz="2400" b="1" dirty="0">
              <a:solidFill>
                <a:schemeClr val="tx1"/>
              </a:solidFill>
            </a:endParaRPr>
          </a:p>
        </p:txBody>
      </p:sp>
      <p:sp>
        <p:nvSpPr>
          <p:cNvPr id="20" name="مستطيل مستدير الزوايا 19"/>
          <p:cNvSpPr/>
          <p:nvPr/>
        </p:nvSpPr>
        <p:spPr>
          <a:xfrm>
            <a:off x="2643182" y="285720"/>
            <a:ext cx="1500198" cy="428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smtClean="0">
                <a:solidFill>
                  <a:schemeClr val="tx1"/>
                </a:solidFill>
              </a:rPr>
              <a:t>الدرس الخامس</a:t>
            </a:r>
            <a:endParaRPr lang="ar-SA" sz="2000" b="1" dirty="0">
              <a:solidFill>
                <a:schemeClr val="tx1"/>
              </a:solidFill>
            </a:endParaRPr>
          </a:p>
        </p:txBody>
      </p:sp>
      <p:sp>
        <p:nvSpPr>
          <p:cNvPr id="21" name="مستطيل مستدير الزوايا 20"/>
          <p:cNvSpPr/>
          <p:nvPr/>
        </p:nvSpPr>
        <p:spPr>
          <a:xfrm>
            <a:off x="5414970" y="857224"/>
            <a:ext cx="928694"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الأولى</a:t>
            </a:r>
            <a:endParaRPr lang="ar-SA" sz="2400" b="1" dirty="0">
              <a:solidFill>
                <a:schemeClr val="tx1"/>
              </a:solidFill>
            </a:endParaRPr>
          </a:p>
        </p:txBody>
      </p:sp>
      <p:sp>
        <p:nvSpPr>
          <p:cNvPr id="22" name="مستطيل مستدير الزوايا 21"/>
          <p:cNvSpPr/>
          <p:nvPr/>
        </p:nvSpPr>
        <p:spPr>
          <a:xfrm>
            <a:off x="4229112" y="857224"/>
            <a:ext cx="1128714"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أسرتي</a:t>
            </a:r>
            <a:endParaRPr lang="ar-SA" sz="2400" b="1" dirty="0">
              <a:solidFill>
                <a:schemeClr val="tx1"/>
              </a:solidFill>
            </a:endParaRPr>
          </a:p>
        </p:txBody>
      </p:sp>
      <p:sp>
        <p:nvSpPr>
          <p:cNvPr id="23" name="مستطيل مستدير الزوايا 22"/>
          <p:cNvSpPr/>
          <p:nvPr/>
        </p:nvSpPr>
        <p:spPr>
          <a:xfrm>
            <a:off x="642918" y="857224"/>
            <a:ext cx="1928826"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التعاون</a:t>
            </a:r>
            <a:endParaRPr lang="ar-SA" sz="2400" b="1" dirty="0">
              <a:solidFill>
                <a:schemeClr val="tx1"/>
              </a:solidFill>
            </a:endParaRPr>
          </a:p>
        </p:txBody>
      </p:sp>
      <p:sp>
        <p:nvSpPr>
          <p:cNvPr id="24" name="مستطيل مستدير الزوايا 23"/>
          <p:cNvSpPr/>
          <p:nvPr/>
        </p:nvSpPr>
        <p:spPr>
          <a:xfrm>
            <a:off x="714356" y="285720"/>
            <a:ext cx="1857388" cy="428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الموضوع</a:t>
            </a:r>
            <a:endParaRPr lang="ar-SA" sz="2400" b="1" dirty="0">
              <a:solidFill>
                <a:schemeClr val="tx1"/>
              </a:solidFill>
            </a:endParaRPr>
          </a:p>
        </p:txBody>
      </p:sp>
      <p:sp>
        <p:nvSpPr>
          <p:cNvPr id="25" name="مستطيل مستدير الزوايا 24"/>
          <p:cNvSpPr/>
          <p:nvPr/>
        </p:nvSpPr>
        <p:spPr>
          <a:xfrm>
            <a:off x="2643182" y="857224"/>
            <a:ext cx="1500198"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smtClean="0">
                <a:solidFill>
                  <a:schemeClr val="tx1"/>
                </a:solidFill>
              </a:rPr>
              <a:t>حرف ( </a:t>
            </a:r>
            <a:r>
              <a:rPr lang="ar-SA" sz="2000" b="1" dirty="0" err="1" smtClean="0">
                <a:solidFill>
                  <a:schemeClr val="tx1"/>
                </a:solidFill>
              </a:rPr>
              <a:t>ن</a:t>
            </a:r>
            <a:r>
              <a:rPr lang="ar-SA" sz="2000" b="1" dirty="0" smtClean="0">
                <a:solidFill>
                  <a:schemeClr val="tx1"/>
                </a:solidFill>
              </a:rPr>
              <a:t> )</a:t>
            </a:r>
            <a:endParaRPr lang="ar-SA" sz="2000" b="1" dirty="0">
              <a:solidFill>
                <a:schemeClr val="tx1"/>
              </a:solidFill>
            </a:endParaRPr>
          </a:p>
        </p:txBody>
      </p:sp>
      <p:pic>
        <p:nvPicPr>
          <p:cNvPr id="1026" name="Picture 2"/>
          <p:cNvPicPr>
            <a:picLocks noChangeAspect="1" noChangeArrowheads="1"/>
          </p:cNvPicPr>
          <p:nvPr/>
        </p:nvPicPr>
        <p:blipFill>
          <a:blip r:embed="rId2"/>
          <a:srcRect/>
          <a:stretch>
            <a:fillRect/>
          </a:stretch>
        </p:blipFill>
        <p:spPr bwMode="auto">
          <a:xfrm>
            <a:off x="629047" y="2571736"/>
            <a:ext cx="1442631" cy="1428760"/>
          </a:xfrm>
          <a:prstGeom prst="rect">
            <a:avLst/>
          </a:prstGeom>
          <a:noFill/>
          <a:ln w="9525">
            <a:noFill/>
            <a:miter lim="800000"/>
            <a:headEnd/>
            <a:tailEnd/>
          </a:ln>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مستطيل مستدير الزوايا 35"/>
          <p:cNvSpPr/>
          <p:nvPr/>
        </p:nvSpPr>
        <p:spPr>
          <a:xfrm>
            <a:off x="2071678" y="357158"/>
            <a:ext cx="3857652" cy="571504"/>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المكون :  </a:t>
            </a:r>
          </a:p>
          <a:p>
            <a:r>
              <a:rPr lang="ar-SA" b="1" dirty="0" smtClean="0">
                <a:solidFill>
                  <a:srgbClr val="FF0000"/>
                </a:solidFill>
              </a:rPr>
              <a:t>            1ــ  </a:t>
            </a:r>
            <a:r>
              <a:rPr lang="ar-SA" b="1" dirty="0" smtClean="0">
                <a:solidFill>
                  <a:schemeClr val="tx1"/>
                </a:solidFill>
              </a:rPr>
              <a:t>ألاحظ وأتحدث  </a:t>
            </a:r>
          </a:p>
        </p:txBody>
      </p:sp>
      <p:sp>
        <p:nvSpPr>
          <p:cNvPr id="37" name="مستطيل مستدير الزوايا 36"/>
          <p:cNvSpPr/>
          <p:nvPr/>
        </p:nvSpPr>
        <p:spPr>
          <a:xfrm>
            <a:off x="500042" y="1071538"/>
            <a:ext cx="6072230" cy="1785950"/>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الأهداف :</a:t>
            </a:r>
          </a:p>
          <a:p>
            <a:r>
              <a:rPr lang="ar-SA" sz="1600" b="1" dirty="0" smtClean="0">
                <a:solidFill>
                  <a:schemeClr val="tx1"/>
                </a:solidFill>
              </a:rPr>
              <a:t>      من خلال هذا المكون يتوقع من التلميذة  تحقيق الأهداف التالية :</a:t>
            </a:r>
          </a:p>
          <a:p>
            <a:pPr>
              <a:buFont typeface="Arial" pitchFamily="34" charset="0"/>
              <a:buChar char="•"/>
            </a:pPr>
            <a:r>
              <a:rPr lang="ar-SA" sz="1600" b="1" dirty="0" smtClean="0">
                <a:solidFill>
                  <a:schemeClr val="tx1"/>
                </a:solidFill>
              </a:rPr>
              <a:t>   تتحدث عن لوحة الصور باستخدام مفردات وجمل تؤدي لجمل النص .  </a:t>
            </a:r>
          </a:p>
          <a:p>
            <a:pPr>
              <a:buFont typeface="Arial" pitchFamily="34" charset="0"/>
              <a:buChar char="•"/>
            </a:pPr>
            <a:r>
              <a:rPr lang="ar-SA" sz="1600" b="1" dirty="0" smtClean="0">
                <a:solidFill>
                  <a:schemeClr val="tx1"/>
                </a:solidFill>
              </a:rPr>
              <a:t>   التعبير شفهيا عن محتوى الصورة  .</a:t>
            </a:r>
          </a:p>
          <a:p>
            <a:pPr>
              <a:buFont typeface="Arial" pitchFamily="34" charset="0"/>
              <a:buChar char="•"/>
            </a:pPr>
            <a:r>
              <a:rPr lang="ar-SA" sz="1600" b="1" dirty="0" smtClean="0">
                <a:solidFill>
                  <a:schemeClr val="tx1"/>
                </a:solidFill>
              </a:rPr>
              <a:t>  تسمي شخصيات الدرس .</a:t>
            </a:r>
          </a:p>
          <a:p>
            <a:pPr>
              <a:buFont typeface="Arial" pitchFamily="34" charset="0"/>
              <a:buChar char="•"/>
            </a:pPr>
            <a:r>
              <a:rPr lang="ar-SA" sz="1600" b="1" dirty="0" smtClean="0">
                <a:solidFill>
                  <a:schemeClr val="tx1"/>
                </a:solidFill>
              </a:rPr>
              <a:t>  تجيب عن الأسئلة   </a:t>
            </a:r>
            <a:r>
              <a:rPr lang="ar-SA" b="1" dirty="0" smtClean="0">
                <a:solidFill>
                  <a:schemeClr val="tx1"/>
                </a:solidFill>
              </a:rPr>
              <a:t>.  </a:t>
            </a:r>
          </a:p>
        </p:txBody>
      </p:sp>
      <p:sp>
        <p:nvSpPr>
          <p:cNvPr id="39" name="مستطيل مستدير الزوايا 38"/>
          <p:cNvSpPr/>
          <p:nvPr/>
        </p:nvSpPr>
        <p:spPr>
          <a:xfrm>
            <a:off x="500042" y="2928926"/>
            <a:ext cx="6072230" cy="714380"/>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الوسائل المقترحة :</a:t>
            </a:r>
          </a:p>
          <a:p>
            <a:r>
              <a:rPr lang="ar-SA" b="1" dirty="0" smtClean="0">
                <a:solidFill>
                  <a:schemeClr val="tx1"/>
                </a:solidFill>
              </a:rPr>
              <a:t>   شفافية تحوي صورة المكون .</a:t>
            </a:r>
          </a:p>
        </p:txBody>
      </p:sp>
      <p:sp>
        <p:nvSpPr>
          <p:cNvPr id="40" name="مستطيل مستدير الزوايا 39"/>
          <p:cNvSpPr/>
          <p:nvPr/>
        </p:nvSpPr>
        <p:spPr>
          <a:xfrm>
            <a:off x="428604" y="3714744"/>
            <a:ext cx="6143668" cy="4857784"/>
          </a:xfrm>
          <a:prstGeom prst="roundRect">
            <a:avLst>
              <a:gd name="adj" fmla="val 1148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chemeClr val="tx1"/>
              </a:solidFill>
            </a:endParaRPr>
          </a:p>
          <a:p>
            <a:r>
              <a:rPr lang="ar-SA" b="1" dirty="0" smtClean="0">
                <a:solidFill>
                  <a:srgbClr val="FF0000"/>
                </a:solidFill>
              </a:rPr>
              <a:t>مراجعة الحروف السابقة : </a:t>
            </a:r>
          </a:p>
          <a:p>
            <a:endParaRPr lang="ar-SA" b="1" dirty="0" smtClean="0">
              <a:solidFill>
                <a:srgbClr val="FF0000"/>
              </a:solidFill>
            </a:endParaRPr>
          </a:p>
          <a:p>
            <a:r>
              <a:rPr lang="ar-SA" b="1" dirty="0" smtClean="0">
                <a:solidFill>
                  <a:schemeClr val="tx1"/>
                </a:solidFill>
              </a:rPr>
              <a:t>س ما اسم وحدتنا ؟</a:t>
            </a:r>
          </a:p>
          <a:p>
            <a:r>
              <a:rPr lang="ar-SA" b="1" dirty="0" smtClean="0">
                <a:solidFill>
                  <a:schemeClr val="tx1"/>
                </a:solidFill>
              </a:rPr>
              <a:t>س من تذكر لي الحروف التي تمت دراستها  ؟</a:t>
            </a:r>
          </a:p>
          <a:p>
            <a:r>
              <a:rPr lang="ar-SA" b="1" dirty="0" smtClean="0">
                <a:solidFill>
                  <a:schemeClr val="tx1"/>
                </a:solidFill>
              </a:rPr>
              <a:t>س من تكتب حرف ( نَ ، مي ، </a:t>
            </a:r>
            <a:r>
              <a:rPr lang="ar-SA" b="1" dirty="0" err="1" smtClean="0">
                <a:solidFill>
                  <a:schemeClr val="tx1"/>
                </a:solidFill>
              </a:rPr>
              <a:t>با</a:t>
            </a:r>
            <a:r>
              <a:rPr lang="ar-SA" b="1" dirty="0" smtClean="0">
                <a:solidFill>
                  <a:schemeClr val="tx1"/>
                </a:solidFill>
              </a:rPr>
              <a:t> ، </a:t>
            </a:r>
            <a:r>
              <a:rPr lang="ar-SA" b="1" dirty="0" err="1" smtClean="0">
                <a:solidFill>
                  <a:schemeClr val="tx1"/>
                </a:solidFill>
              </a:rPr>
              <a:t>مو</a:t>
            </a:r>
            <a:r>
              <a:rPr lang="ar-SA" b="1" dirty="0" smtClean="0">
                <a:solidFill>
                  <a:schemeClr val="tx1"/>
                </a:solidFill>
              </a:rPr>
              <a:t> ........)</a:t>
            </a:r>
          </a:p>
          <a:p>
            <a:r>
              <a:rPr lang="ar-SA" b="1" dirty="0" smtClean="0">
                <a:solidFill>
                  <a:schemeClr val="tx1"/>
                </a:solidFill>
              </a:rPr>
              <a:t>س كوني كلمات من الحروف التالية ( </a:t>
            </a:r>
            <a:r>
              <a:rPr lang="ar-SA" b="1" dirty="0" err="1" smtClean="0">
                <a:solidFill>
                  <a:schemeClr val="tx1"/>
                </a:solidFill>
              </a:rPr>
              <a:t>م</a:t>
            </a:r>
            <a:r>
              <a:rPr lang="ar-SA" b="1" dirty="0" smtClean="0">
                <a:solidFill>
                  <a:schemeClr val="tx1"/>
                </a:solidFill>
              </a:rPr>
              <a:t> ، </a:t>
            </a:r>
            <a:r>
              <a:rPr lang="ar-SA" b="1" dirty="0" err="1" smtClean="0">
                <a:solidFill>
                  <a:schemeClr val="tx1"/>
                </a:solidFill>
              </a:rPr>
              <a:t>ب</a:t>
            </a:r>
            <a:r>
              <a:rPr lang="ar-SA" b="1" dirty="0" smtClean="0">
                <a:solidFill>
                  <a:schemeClr val="tx1"/>
                </a:solidFill>
              </a:rPr>
              <a:t> ، </a:t>
            </a:r>
            <a:r>
              <a:rPr lang="ar-SA" b="1" dirty="0" err="1" smtClean="0">
                <a:solidFill>
                  <a:schemeClr val="tx1"/>
                </a:solidFill>
              </a:rPr>
              <a:t>د</a:t>
            </a:r>
            <a:r>
              <a:rPr lang="ar-SA" b="1" dirty="0" smtClean="0">
                <a:solidFill>
                  <a:schemeClr val="tx1"/>
                </a:solidFill>
              </a:rPr>
              <a:t> ، </a:t>
            </a:r>
            <a:r>
              <a:rPr lang="ar-SA" b="1" dirty="0" err="1" smtClean="0">
                <a:solidFill>
                  <a:schemeClr val="tx1"/>
                </a:solidFill>
              </a:rPr>
              <a:t>ل</a:t>
            </a:r>
            <a:r>
              <a:rPr lang="ar-SA" b="1" dirty="0" smtClean="0">
                <a:solidFill>
                  <a:schemeClr val="tx1"/>
                </a:solidFill>
              </a:rPr>
              <a:t> ) </a:t>
            </a:r>
          </a:p>
          <a:p>
            <a:r>
              <a:rPr lang="ar-SA" b="1" dirty="0" smtClean="0">
                <a:solidFill>
                  <a:schemeClr val="tx1"/>
                </a:solidFill>
              </a:rPr>
              <a:t>س حللي الكلمات التالية : ( دب ، دليل  )</a:t>
            </a:r>
          </a:p>
          <a:p>
            <a:endParaRPr lang="ar-SA" b="1" dirty="0" smtClean="0">
              <a:solidFill>
                <a:schemeClr val="tx2">
                  <a:lumMod val="60000"/>
                  <a:lumOff val="40000"/>
                </a:schemeClr>
              </a:solidFill>
            </a:endParaRPr>
          </a:p>
          <a:p>
            <a:r>
              <a:rPr lang="ar-SA" b="1" dirty="0" smtClean="0">
                <a:solidFill>
                  <a:schemeClr val="tx2">
                    <a:lumMod val="60000"/>
                    <a:lumOff val="40000"/>
                  </a:schemeClr>
                </a:solidFill>
              </a:rPr>
              <a:t>التهيئة : </a:t>
            </a:r>
          </a:p>
          <a:p>
            <a:r>
              <a:rPr lang="ar-SA" b="1" dirty="0" smtClean="0">
                <a:solidFill>
                  <a:schemeClr val="tx1"/>
                </a:solidFill>
              </a:rPr>
              <a:t>س هل تساعدين والدتك في أعمال المنزل ؟</a:t>
            </a:r>
          </a:p>
          <a:p>
            <a:r>
              <a:rPr lang="ar-SA" b="1" dirty="0" smtClean="0">
                <a:solidFill>
                  <a:schemeClr val="tx1"/>
                </a:solidFill>
              </a:rPr>
              <a:t> س من يرتب غرفتك ؟</a:t>
            </a: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 </a:t>
            </a:r>
          </a:p>
          <a:p>
            <a:pPr>
              <a:buFont typeface="Arial" charset="0"/>
              <a:buChar char="•"/>
            </a:pPr>
            <a:endParaRPr lang="ar-SA" b="1" dirty="0" smtClean="0">
              <a:solidFill>
                <a:schemeClr val="tx1"/>
              </a:solidFill>
            </a:endParaRPr>
          </a:p>
          <a:p>
            <a:r>
              <a:rPr lang="ar-SA" b="1" dirty="0" smtClean="0">
                <a:solidFill>
                  <a:schemeClr val="tx1"/>
                </a:solidFill>
              </a:rPr>
              <a:t>       </a:t>
            </a:r>
          </a:p>
        </p:txBody>
      </p:sp>
      <p:sp>
        <p:nvSpPr>
          <p:cNvPr id="19" name="مستطيل 18"/>
          <p:cNvSpPr/>
          <p:nvPr/>
        </p:nvSpPr>
        <p:spPr>
          <a:xfrm>
            <a:off x="5929330" y="214282"/>
            <a:ext cx="58060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مستطيل مستدير الزوايا 7"/>
          <p:cNvSpPr/>
          <p:nvPr/>
        </p:nvSpPr>
        <p:spPr>
          <a:xfrm>
            <a:off x="285728" y="8286776"/>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درس5</a:t>
            </a:r>
          </a:p>
          <a:p>
            <a:pPr algn="ctr"/>
            <a:r>
              <a:rPr lang="ar-SA" sz="1400" b="1" dirty="0" smtClean="0">
                <a:solidFill>
                  <a:schemeClr val="tx1"/>
                </a:solidFill>
              </a:rPr>
              <a:t>مكون </a:t>
            </a:r>
            <a:r>
              <a:rPr lang="ar-SA" b="1" dirty="0" smtClean="0">
                <a:solidFill>
                  <a:schemeClr val="tx1"/>
                </a:solidFill>
              </a:rPr>
              <a:t>1 /1</a:t>
            </a:r>
            <a:endParaRPr lang="ar-SA" b="1" dirty="0">
              <a:solidFill>
                <a:schemeClr val="tx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مستطيل مستدير الزوايا 39"/>
          <p:cNvSpPr/>
          <p:nvPr/>
        </p:nvSpPr>
        <p:spPr>
          <a:xfrm>
            <a:off x="357166" y="428596"/>
            <a:ext cx="6215106" cy="8286808"/>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chemeClr val="tx2">
                    <a:lumMod val="60000"/>
                    <a:lumOff val="40000"/>
                  </a:schemeClr>
                </a:solidFill>
              </a:rPr>
              <a:t>المناقشة </a:t>
            </a:r>
            <a:r>
              <a:rPr lang="ar-SA" b="1" dirty="0" smtClean="0">
                <a:solidFill>
                  <a:schemeClr val="tx2">
                    <a:lumMod val="60000"/>
                    <a:lumOff val="40000"/>
                  </a:schemeClr>
                </a:solidFill>
              </a:rPr>
              <a:t>:</a:t>
            </a:r>
          </a:p>
          <a:p>
            <a:r>
              <a:rPr lang="ar-SA" b="1" dirty="0" smtClean="0">
                <a:solidFill>
                  <a:schemeClr val="accent3">
                    <a:lumMod val="75000"/>
                  </a:schemeClr>
                </a:solidFill>
              </a:rPr>
              <a:t> 1- عرض الشفافية تحوي صور الدرس  ( نحن نحب التعاون )</a:t>
            </a:r>
          </a:p>
          <a:p>
            <a:r>
              <a:rPr lang="ar-SA" b="1" dirty="0" smtClean="0">
                <a:solidFill>
                  <a:schemeClr val="tx1"/>
                </a:solidFill>
              </a:rPr>
              <a:t>*  طرح الأسئلة التالية : </a:t>
            </a:r>
          </a:p>
          <a:p>
            <a:r>
              <a:rPr lang="ar-SA" b="1" dirty="0" smtClean="0">
                <a:solidFill>
                  <a:schemeClr val="tx1"/>
                </a:solidFill>
              </a:rPr>
              <a:t>س1  </a:t>
            </a:r>
            <a:r>
              <a:rPr lang="ar-SA" b="1" dirty="0" smtClean="0">
                <a:solidFill>
                  <a:schemeClr val="tx1"/>
                </a:solidFill>
              </a:rPr>
              <a:t>ما اسم الشخصيات في </a:t>
            </a:r>
            <a:r>
              <a:rPr lang="ar-SA" b="1" dirty="0" smtClean="0">
                <a:solidFill>
                  <a:schemeClr val="tx1"/>
                </a:solidFill>
              </a:rPr>
              <a:t>الصورة  ؟</a:t>
            </a:r>
          </a:p>
          <a:p>
            <a:r>
              <a:rPr lang="ar-SA" b="1" dirty="0" smtClean="0">
                <a:solidFill>
                  <a:schemeClr val="tx1"/>
                </a:solidFill>
              </a:rPr>
              <a:t>س2  </a:t>
            </a:r>
            <a:r>
              <a:rPr lang="ar-SA" b="1" dirty="0" smtClean="0">
                <a:solidFill>
                  <a:schemeClr val="tx1"/>
                </a:solidFill>
              </a:rPr>
              <a:t>تتوقعين ماذا يقول عمر وأحلام </a:t>
            </a:r>
            <a:r>
              <a:rPr lang="ar-SA" b="1" dirty="0" smtClean="0">
                <a:solidFill>
                  <a:schemeClr val="tx1"/>
                </a:solidFill>
              </a:rPr>
              <a:t>؟</a:t>
            </a:r>
          </a:p>
          <a:p>
            <a:r>
              <a:rPr lang="ar-SA" b="1" dirty="0" smtClean="0">
                <a:solidFill>
                  <a:schemeClr val="tx1"/>
                </a:solidFill>
              </a:rPr>
              <a:t>س3  </a:t>
            </a:r>
            <a:r>
              <a:rPr lang="ar-SA" b="1" dirty="0" smtClean="0">
                <a:solidFill>
                  <a:schemeClr val="tx1"/>
                </a:solidFill>
              </a:rPr>
              <a:t>ما هو شعورهم  </a:t>
            </a:r>
            <a:r>
              <a:rPr lang="ar-SA" b="1" dirty="0" smtClean="0">
                <a:solidFill>
                  <a:schemeClr val="tx1"/>
                </a:solidFill>
              </a:rPr>
              <a:t>؟</a:t>
            </a: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r>
              <a:rPr lang="ar-SA" b="1" dirty="0" smtClean="0">
                <a:solidFill>
                  <a:schemeClr val="accent3">
                    <a:lumMod val="75000"/>
                  </a:schemeClr>
                </a:solidFill>
              </a:rPr>
              <a:t>2- عرض الشفافية تحوي صور الدرس ( نساعد أمي في نظافة المنزل )</a:t>
            </a:r>
          </a:p>
          <a:p>
            <a:pPr>
              <a:buFont typeface="Arial" pitchFamily="34" charset="0"/>
              <a:buChar char="•"/>
            </a:pPr>
            <a:r>
              <a:rPr lang="ar-SA" b="1" dirty="0" smtClean="0">
                <a:solidFill>
                  <a:schemeClr val="tx1"/>
                </a:solidFill>
              </a:rPr>
              <a:t>طرح الأسئلة التالية : </a:t>
            </a:r>
          </a:p>
          <a:p>
            <a:r>
              <a:rPr lang="ar-SA" b="1" dirty="0" smtClean="0">
                <a:solidFill>
                  <a:schemeClr val="tx1"/>
                </a:solidFill>
              </a:rPr>
              <a:t>س1 ماذا تلاحظين في الصورة ؟</a:t>
            </a:r>
          </a:p>
          <a:p>
            <a:r>
              <a:rPr lang="ar-SA" b="1" dirty="0" smtClean="0">
                <a:solidFill>
                  <a:schemeClr val="tx1"/>
                </a:solidFill>
              </a:rPr>
              <a:t>س2 </a:t>
            </a:r>
            <a:r>
              <a:rPr lang="ar-SA" b="1" dirty="0" smtClean="0">
                <a:solidFill>
                  <a:schemeClr val="tx1"/>
                </a:solidFill>
              </a:rPr>
              <a:t>ماذا تفعل الأسرة</a:t>
            </a:r>
            <a:r>
              <a:rPr lang="ar-SA" b="1" dirty="0" smtClean="0">
                <a:solidFill>
                  <a:schemeClr val="tx1"/>
                </a:solidFill>
              </a:rPr>
              <a:t> </a:t>
            </a:r>
            <a:r>
              <a:rPr lang="ar-SA" b="1" dirty="0" smtClean="0">
                <a:solidFill>
                  <a:schemeClr val="tx1"/>
                </a:solidFill>
              </a:rPr>
              <a:t>؟</a:t>
            </a:r>
          </a:p>
          <a:p>
            <a:r>
              <a:rPr lang="ar-SA" b="1" dirty="0" smtClean="0">
                <a:solidFill>
                  <a:schemeClr val="tx1"/>
                </a:solidFill>
              </a:rPr>
              <a:t>س3 </a:t>
            </a:r>
            <a:r>
              <a:rPr lang="ar-SA" b="1" dirty="0" smtClean="0">
                <a:solidFill>
                  <a:schemeClr val="tx1"/>
                </a:solidFill>
              </a:rPr>
              <a:t>على ماذا يدل هذا التصرف</a:t>
            </a:r>
            <a:r>
              <a:rPr lang="ar-SA" b="1" dirty="0" smtClean="0">
                <a:solidFill>
                  <a:schemeClr val="tx1"/>
                </a:solidFill>
              </a:rPr>
              <a:t>  </a:t>
            </a:r>
            <a:r>
              <a:rPr lang="ar-SA" b="1" dirty="0" smtClean="0">
                <a:solidFill>
                  <a:schemeClr val="tx1"/>
                </a:solidFill>
              </a:rPr>
              <a:t>؟</a:t>
            </a:r>
          </a:p>
          <a:p>
            <a:r>
              <a:rPr lang="ar-SA" b="1" dirty="0" smtClean="0">
                <a:solidFill>
                  <a:schemeClr val="tx1"/>
                </a:solidFill>
              </a:rPr>
              <a:t> </a:t>
            </a:r>
          </a:p>
          <a:p>
            <a:endParaRPr lang="ar-SA" b="1" dirty="0" smtClean="0">
              <a:solidFill>
                <a:schemeClr val="tx1"/>
              </a:solidFill>
            </a:endParaRPr>
          </a:p>
          <a:p>
            <a:endParaRPr lang="ar-SA" b="1" dirty="0" smtClean="0">
              <a:solidFill>
                <a:schemeClr val="tx1"/>
              </a:solidFill>
            </a:endParaRPr>
          </a:p>
          <a:p>
            <a:endParaRPr lang="ar-SA" b="1" dirty="0" smtClean="0">
              <a:solidFill>
                <a:schemeClr val="tx2">
                  <a:lumMod val="60000"/>
                  <a:lumOff val="40000"/>
                </a:schemeClr>
              </a:solidFill>
            </a:endParaRPr>
          </a:p>
          <a:p>
            <a:r>
              <a:rPr lang="ar-SA" b="1" dirty="0" smtClean="0">
                <a:solidFill>
                  <a:schemeClr val="accent3">
                    <a:lumMod val="75000"/>
                  </a:schemeClr>
                </a:solidFill>
              </a:rPr>
              <a:t> 3- عرض الشفافية تحوي صور الدرس  ( </a:t>
            </a:r>
            <a:r>
              <a:rPr lang="ar-SA" b="1" dirty="0" smtClean="0">
                <a:solidFill>
                  <a:schemeClr val="accent3">
                    <a:lumMod val="75000"/>
                  </a:schemeClr>
                </a:solidFill>
              </a:rPr>
              <a:t>أمي تكنس . </a:t>
            </a:r>
            <a:r>
              <a:rPr lang="ar-SA" b="1" dirty="0" smtClean="0">
                <a:solidFill>
                  <a:schemeClr val="accent3">
                    <a:lumMod val="75000"/>
                  </a:schemeClr>
                </a:solidFill>
              </a:rPr>
              <a:t>)</a:t>
            </a:r>
          </a:p>
          <a:p>
            <a:pPr>
              <a:buFont typeface="Arial" pitchFamily="34" charset="0"/>
              <a:buChar char="•"/>
            </a:pPr>
            <a:r>
              <a:rPr lang="ar-SA" b="1" dirty="0" smtClean="0">
                <a:solidFill>
                  <a:schemeClr val="tx1"/>
                </a:solidFill>
              </a:rPr>
              <a:t>  طرح الأسئلة التالية : </a:t>
            </a:r>
          </a:p>
          <a:p>
            <a:r>
              <a:rPr lang="ar-SA" b="1" dirty="0" smtClean="0">
                <a:solidFill>
                  <a:schemeClr val="tx1"/>
                </a:solidFill>
              </a:rPr>
              <a:t>س1  ماذا تفعل </a:t>
            </a:r>
            <a:r>
              <a:rPr lang="ar-SA" b="1" dirty="0" smtClean="0">
                <a:solidFill>
                  <a:schemeClr val="tx1"/>
                </a:solidFill>
              </a:rPr>
              <a:t>الأم</a:t>
            </a:r>
            <a:r>
              <a:rPr lang="ar-SA" b="1" dirty="0" smtClean="0">
                <a:solidFill>
                  <a:schemeClr val="tx1"/>
                </a:solidFill>
              </a:rPr>
              <a:t> </a:t>
            </a:r>
            <a:r>
              <a:rPr lang="ar-SA" b="1" dirty="0" smtClean="0">
                <a:solidFill>
                  <a:schemeClr val="tx1"/>
                </a:solidFill>
              </a:rPr>
              <a:t>؟</a:t>
            </a:r>
          </a:p>
          <a:p>
            <a:r>
              <a:rPr lang="ar-SA" b="1" dirty="0" smtClean="0">
                <a:solidFill>
                  <a:schemeClr val="tx1"/>
                </a:solidFill>
              </a:rPr>
              <a:t>س2  </a:t>
            </a:r>
            <a:r>
              <a:rPr lang="ar-SA" b="1" dirty="0" smtClean="0">
                <a:solidFill>
                  <a:schemeClr val="tx1"/>
                </a:solidFill>
              </a:rPr>
              <a:t>لماذا تكنس الحجرة </a:t>
            </a:r>
            <a:r>
              <a:rPr lang="ar-SA" b="1" dirty="0" smtClean="0">
                <a:solidFill>
                  <a:schemeClr val="tx1"/>
                </a:solidFill>
              </a:rPr>
              <a:t>؟</a:t>
            </a:r>
            <a:endParaRPr lang="ar-SA" b="1" dirty="0" smtClean="0">
              <a:solidFill>
                <a:schemeClr val="tx1"/>
              </a:solidFill>
            </a:endParaRPr>
          </a:p>
          <a:p>
            <a:endParaRPr lang="ar-SA" b="1" dirty="0" smtClean="0">
              <a:solidFill>
                <a:schemeClr val="tx1"/>
              </a:solidFill>
            </a:endParaRPr>
          </a:p>
          <a:p>
            <a:r>
              <a:rPr lang="ar-SA" b="1" dirty="0" smtClean="0">
                <a:solidFill>
                  <a:schemeClr val="accent1">
                    <a:lumMod val="75000"/>
                  </a:schemeClr>
                </a:solidFill>
              </a:rPr>
              <a:t>    </a:t>
            </a:r>
          </a:p>
          <a:p>
            <a:endParaRPr lang="ar-SA" b="1" dirty="0" smtClean="0">
              <a:solidFill>
                <a:schemeClr val="tx1"/>
              </a:solidFill>
            </a:endParaRPr>
          </a:p>
          <a:p>
            <a:r>
              <a:rPr lang="ar-SA" b="1" dirty="0" smtClean="0">
                <a:solidFill>
                  <a:schemeClr val="tx1"/>
                </a:solidFill>
              </a:rPr>
              <a:t>       </a:t>
            </a:r>
          </a:p>
        </p:txBody>
      </p:sp>
      <p:sp>
        <p:nvSpPr>
          <p:cNvPr id="6" name="مستطيل مستدير الزوايا 5"/>
          <p:cNvSpPr/>
          <p:nvPr/>
        </p:nvSpPr>
        <p:spPr>
          <a:xfrm>
            <a:off x="285728" y="8215338"/>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 5</a:t>
            </a:r>
          </a:p>
          <a:p>
            <a:pPr algn="ctr"/>
            <a:r>
              <a:rPr lang="ar-SA" sz="1400" b="1" dirty="0" smtClean="0">
                <a:solidFill>
                  <a:schemeClr val="tx1"/>
                </a:solidFill>
              </a:rPr>
              <a:t>مكون </a:t>
            </a:r>
            <a:r>
              <a:rPr lang="ar-SA" b="1" dirty="0" smtClean="0">
                <a:solidFill>
                  <a:schemeClr val="tx1"/>
                </a:solidFill>
              </a:rPr>
              <a:t>1 /2</a:t>
            </a:r>
            <a:endParaRPr lang="ar-SA" b="1" dirty="0">
              <a:solidFill>
                <a:schemeClr val="tx1"/>
              </a:solidFill>
            </a:endParaRPr>
          </a:p>
        </p:txBody>
      </p:sp>
      <p:pic>
        <p:nvPicPr>
          <p:cNvPr id="2050" name="Picture 2"/>
          <p:cNvPicPr>
            <a:picLocks noChangeAspect="1" noChangeArrowheads="1"/>
          </p:cNvPicPr>
          <p:nvPr/>
        </p:nvPicPr>
        <p:blipFill>
          <a:blip r:embed="rId2"/>
          <a:srcRect/>
          <a:stretch>
            <a:fillRect/>
          </a:stretch>
        </p:blipFill>
        <p:spPr bwMode="auto">
          <a:xfrm>
            <a:off x="857232" y="1643042"/>
            <a:ext cx="1899479" cy="1533524"/>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571480" y="4071934"/>
            <a:ext cx="2638425" cy="1657350"/>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a:srcRect/>
          <a:stretch>
            <a:fillRect/>
          </a:stretch>
        </p:blipFill>
        <p:spPr bwMode="auto">
          <a:xfrm>
            <a:off x="2000240" y="6572264"/>
            <a:ext cx="1628775" cy="1771650"/>
          </a:xfrm>
          <a:prstGeom prst="rect">
            <a:avLst/>
          </a:prstGeom>
          <a:noFill/>
          <a:ln w="9525">
            <a:noFill/>
            <a:miter lim="800000"/>
            <a:headEnd/>
            <a:tailEnd/>
          </a:ln>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مستطيل مستدير الزوايا 39"/>
          <p:cNvSpPr/>
          <p:nvPr/>
        </p:nvSpPr>
        <p:spPr>
          <a:xfrm>
            <a:off x="357166" y="428596"/>
            <a:ext cx="6215106" cy="8072494"/>
          </a:xfrm>
          <a:prstGeom prst="roundRect">
            <a:avLst>
              <a:gd name="adj" fmla="val 9153"/>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chemeClr val="accent1">
                  <a:lumMod val="75000"/>
                </a:schemeClr>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 </a:t>
            </a:r>
          </a:p>
          <a:p>
            <a:pPr>
              <a:buFont typeface="Arial" charset="0"/>
              <a:buChar char="•"/>
            </a:pPr>
            <a:endParaRPr lang="ar-SA" b="1" dirty="0" smtClean="0">
              <a:solidFill>
                <a:schemeClr val="tx1"/>
              </a:solidFill>
            </a:endParaRPr>
          </a:p>
          <a:p>
            <a:r>
              <a:rPr lang="ar-SA" b="1" dirty="0" smtClean="0">
                <a:solidFill>
                  <a:schemeClr val="tx1"/>
                </a:solidFill>
              </a:rPr>
              <a:t>       </a:t>
            </a:r>
          </a:p>
        </p:txBody>
      </p:sp>
      <p:sp>
        <p:nvSpPr>
          <p:cNvPr id="6" name="مستطيل مستدير الزوايا 5"/>
          <p:cNvSpPr/>
          <p:nvPr/>
        </p:nvSpPr>
        <p:spPr>
          <a:xfrm>
            <a:off x="285728" y="8215338"/>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a:t>
            </a:r>
            <a:r>
              <a:rPr lang="ar-SA" sz="1400" b="1" dirty="0" err="1" smtClean="0">
                <a:solidFill>
                  <a:schemeClr val="tx1"/>
                </a:solidFill>
              </a:rPr>
              <a:t>اسرتي</a:t>
            </a:r>
            <a:endParaRPr lang="ar-SA" sz="1400" b="1" dirty="0" smtClean="0">
              <a:solidFill>
                <a:schemeClr val="tx1"/>
              </a:solidFill>
            </a:endParaRPr>
          </a:p>
          <a:p>
            <a:pPr algn="ctr"/>
            <a:r>
              <a:rPr lang="ar-SA" sz="1400" b="1" dirty="0" smtClean="0">
                <a:solidFill>
                  <a:schemeClr val="tx1"/>
                </a:solidFill>
              </a:rPr>
              <a:t>درس 5</a:t>
            </a:r>
          </a:p>
          <a:p>
            <a:pPr algn="ctr"/>
            <a:r>
              <a:rPr lang="ar-SA" sz="1400" b="1" dirty="0" smtClean="0">
                <a:solidFill>
                  <a:schemeClr val="tx1"/>
                </a:solidFill>
              </a:rPr>
              <a:t>مكون </a:t>
            </a:r>
            <a:r>
              <a:rPr lang="ar-SA" b="1" dirty="0" smtClean="0">
                <a:solidFill>
                  <a:schemeClr val="tx1"/>
                </a:solidFill>
              </a:rPr>
              <a:t>1 /3</a:t>
            </a:r>
            <a:endParaRPr lang="ar-SA" b="1" dirty="0">
              <a:solidFill>
                <a:schemeClr val="tx1"/>
              </a:solidFill>
            </a:endParaRPr>
          </a:p>
        </p:txBody>
      </p:sp>
      <p:sp>
        <p:nvSpPr>
          <p:cNvPr id="8" name="مستطيل 7"/>
          <p:cNvSpPr/>
          <p:nvPr/>
        </p:nvSpPr>
        <p:spPr>
          <a:xfrm>
            <a:off x="571480" y="857224"/>
            <a:ext cx="5715040" cy="4524315"/>
          </a:xfrm>
          <a:prstGeom prst="rect">
            <a:avLst/>
          </a:prstGeom>
        </p:spPr>
        <p:txBody>
          <a:bodyPr wrap="square">
            <a:spAutoFit/>
          </a:bodyPr>
          <a:lstStyle/>
          <a:p>
            <a:r>
              <a:rPr lang="ar-SA" b="1" dirty="0" smtClean="0">
                <a:solidFill>
                  <a:schemeClr val="accent3">
                    <a:lumMod val="75000"/>
                  </a:schemeClr>
                </a:solidFill>
              </a:rPr>
              <a:t>4- عرض الشفافية تحوي صور الدرس  ( عمر ينسق الزهور )</a:t>
            </a:r>
          </a:p>
          <a:p>
            <a:endParaRPr lang="ar-SA" b="1" dirty="0" smtClean="0">
              <a:solidFill>
                <a:schemeClr val="accent3">
                  <a:lumMod val="75000"/>
                </a:schemeClr>
              </a:solidFill>
            </a:endParaRPr>
          </a:p>
          <a:p>
            <a:r>
              <a:rPr lang="ar-SA" b="1" dirty="0" smtClean="0"/>
              <a:t>* طرح الأسئلة التالية : </a:t>
            </a:r>
          </a:p>
          <a:p>
            <a:r>
              <a:rPr lang="ar-SA" b="1" dirty="0" smtClean="0"/>
              <a:t>س1 </a:t>
            </a:r>
            <a:r>
              <a:rPr lang="ar-SA" b="1" dirty="0" smtClean="0"/>
              <a:t>ماذا يفعل عمر </a:t>
            </a:r>
            <a:r>
              <a:rPr lang="ar-SA" b="1" dirty="0" smtClean="0"/>
              <a:t> </a:t>
            </a:r>
            <a:r>
              <a:rPr lang="ar-SA" b="1" dirty="0" smtClean="0"/>
              <a:t>؟</a:t>
            </a:r>
          </a:p>
          <a:p>
            <a:r>
              <a:rPr lang="ar-SA" b="1" dirty="0" smtClean="0"/>
              <a:t>س2 </a:t>
            </a:r>
            <a:r>
              <a:rPr lang="ar-SA" b="1" dirty="0" smtClean="0"/>
              <a:t>أين ينسق عمر الزهور</a:t>
            </a:r>
            <a:r>
              <a:rPr lang="ar-SA" b="1" dirty="0" smtClean="0"/>
              <a:t>  </a:t>
            </a:r>
            <a:r>
              <a:rPr lang="ar-SA" b="1" dirty="0" smtClean="0"/>
              <a:t>؟</a:t>
            </a:r>
          </a:p>
          <a:p>
            <a:endParaRPr lang="ar-SA" b="1" dirty="0" smtClean="0"/>
          </a:p>
          <a:p>
            <a:endParaRPr lang="ar-SA" b="1" dirty="0" smtClean="0"/>
          </a:p>
          <a:p>
            <a:endParaRPr lang="ar-SA" b="1" dirty="0" smtClean="0"/>
          </a:p>
          <a:p>
            <a:r>
              <a:rPr lang="ar-SA" b="1" dirty="0" smtClean="0">
                <a:solidFill>
                  <a:schemeClr val="accent3">
                    <a:lumMod val="75000"/>
                  </a:schemeClr>
                </a:solidFill>
              </a:rPr>
              <a:t>5- عرض الشفافية تحوي صور الدرس  ( أنا أنظف نافذة المنزل </a:t>
            </a:r>
            <a:r>
              <a:rPr lang="ar-SA" b="1" dirty="0" smtClean="0">
                <a:solidFill>
                  <a:schemeClr val="accent3">
                    <a:lumMod val="75000"/>
                  </a:schemeClr>
                </a:solidFill>
              </a:rPr>
              <a:t>)</a:t>
            </a:r>
          </a:p>
          <a:p>
            <a:endParaRPr lang="ar-SA" b="1" dirty="0" smtClean="0">
              <a:solidFill>
                <a:schemeClr val="accent3">
                  <a:lumMod val="75000"/>
                </a:schemeClr>
              </a:solidFill>
            </a:endParaRPr>
          </a:p>
          <a:p>
            <a:r>
              <a:rPr lang="ar-SA" b="1" dirty="0" smtClean="0"/>
              <a:t>* طرح الأسئلة التالية : </a:t>
            </a:r>
          </a:p>
          <a:p>
            <a:r>
              <a:rPr lang="ar-SA" b="1" dirty="0" smtClean="0"/>
              <a:t>س1 </a:t>
            </a:r>
            <a:r>
              <a:rPr lang="ar-SA" b="1" dirty="0" smtClean="0"/>
              <a:t>ماذا تفعل أحلام  ؟ ولماذا ؟</a:t>
            </a:r>
            <a:endParaRPr lang="ar-SA" b="1" dirty="0" smtClean="0"/>
          </a:p>
          <a:p>
            <a:r>
              <a:rPr lang="ar-SA" b="1" dirty="0" smtClean="0"/>
              <a:t> </a:t>
            </a:r>
            <a:endParaRPr lang="ar-SA" b="1" dirty="0" smtClean="0"/>
          </a:p>
          <a:p>
            <a:endParaRPr lang="ar-SA" b="1" dirty="0" smtClean="0"/>
          </a:p>
          <a:p>
            <a:endParaRPr lang="ar-SA" b="1" dirty="0" smtClean="0"/>
          </a:p>
          <a:p>
            <a:endParaRPr lang="ar-SA" b="1" dirty="0" smtClean="0"/>
          </a:p>
        </p:txBody>
      </p:sp>
      <p:pic>
        <p:nvPicPr>
          <p:cNvPr id="5" name="Picture 6"/>
          <p:cNvPicPr>
            <a:picLocks noChangeAspect="1" noChangeArrowheads="1"/>
          </p:cNvPicPr>
          <p:nvPr/>
        </p:nvPicPr>
        <p:blipFill>
          <a:blip r:embed="rId2"/>
          <a:srcRect/>
          <a:stretch>
            <a:fillRect/>
          </a:stretch>
        </p:blipFill>
        <p:spPr bwMode="auto">
          <a:xfrm>
            <a:off x="642918" y="3500430"/>
            <a:ext cx="1924050" cy="1600200"/>
          </a:xfrm>
          <a:prstGeom prst="rect">
            <a:avLst/>
          </a:prstGeom>
          <a:noFill/>
          <a:ln w="9525">
            <a:noFill/>
            <a:miter lim="800000"/>
            <a:headEnd/>
            <a:tailEnd/>
          </a:ln>
          <a:effectLst/>
        </p:spPr>
      </p:pic>
      <p:pic>
        <p:nvPicPr>
          <p:cNvPr id="7" name="Picture 5"/>
          <p:cNvPicPr>
            <a:picLocks noChangeAspect="1" noChangeArrowheads="1"/>
          </p:cNvPicPr>
          <p:nvPr/>
        </p:nvPicPr>
        <p:blipFill>
          <a:blip r:embed="rId3"/>
          <a:srcRect/>
          <a:stretch>
            <a:fillRect/>
          </a:stretch>
        </p:blipFill>
        <p:spPr bwMode="auto">
          <a:xfrm>
            <a:off x="642918" y="1142976"/>
            <a:ext cx="914400" cy="1771650"/>
          </a:xfrm>
          <a:prstGeom prst="rect">
            <a:avLst/>
          </a:prstGeom>
          <a:noFill/>
          <a:ln w="9525">
            <a:noFill/>
            <a:miter lim="800000"/>
            <a:headEnd/>
            <a:tailEnd/>
          </a:ln>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مستطيل مستدير الزوايا 35"/>
          <p:cNvSpPr/>
          <p:nvPr/>
        </p:nvSpPr>
        <p:spPr>
          <a:xfrm>
            <a:off x="1071546" y="357158"/>
            <a:ext cx="4500594" cy="571504"/>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المكون :  </a:t>
            </a:r>
          </a:p>
          <a:p>
            <a:r>
              <a:rPr lang="ar-SA" b="1" dirty="0" smtClean="0">
                <a:solidFill>
                  <a:srgbClr val="FF0000"/>
                </a:solidFill>
              </a:rPr>
              <a:t>    2ــ  </a:t>
            </a:r>
            <a:r>
              <a:rPr lang="ar-SA" b="1" dirty="0" smtClean="0">
                <a:solidFill>
                  <a:schemeClr val="tx1"/>
                </a:solidFill>
              </a:rPr>
              <a:t>ألاحظ وأقرأ الكلمات     </a:t>
            </a:r>
            <a:r>
              <a:rPr lang="ar-SA" b="1" dirty="0" smtClean="0">
                <a:solidFill>
                  <a:srgbClr val="FF0000"/>
                </a:solidFill>
              </a:rPr>
              <a:t> 3ــ</a:t>
            </a:r>
            <a:r>
              <a:rPr lang="ar-SA" b="1" dirty="0" smtClean="0">
                <a:solidFill>
                  <a:schemeClr val="tx1"/>
                </a:solidFill>
              </a:rPr>
              <a:t> ألاحظ وأقرأ الجمل   </a:t>
            </a:r>
          </a:p>
        </p:txBody>
      </p:sp>
      <p:sp>
        <p:nvSpPr>
          <p:cNvPr id="37" name="مستطيل مستدير الزوايا 36"/>
          <p:cNvSpPr/>
          <p:nvPr/>
        </p:nvSpPr>
        <p:spPr>
          <a:xfrm>
            <a:off x="500042" y="1071538"/>
            <a:ext cx="6072230" cy="1785950"/>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الأهداف :</a:t>
            </a:r>
          </a:p>
          <a:p>
            <a:r>
              <a:rPr lang="ar-SA" sz="1600" b="1" dirty="0" smtClean="0">
                <a:solidFill>
                  <a:schemeClr val="tx1"/>
                </a:solidFill>
              </a:rPr>
              <a:t>      من خلال هذا المكون يتوقع من التلميذة  تحقيق الأهداف التالية :</a:t>
            </a:r>
          </a:p>
          <a:p>
            <a:pPr>
              <a:buFont typeface="Arial" pitchFamily="34" charset="0"/>
              <a:buChar char="•"/>
            </a:pPr>
            <a:r>
              <a:rPr lang="ar-SA" sz="1600" b="1" dirty="0" smtClean="0">
                <a:solidFill>
                  <a:schemeClr val="tx1"/>
                </a:solidFill>
              </a:rPr>
              <a:t>   تقرأ كلمات الدرس المحتوية على الحرف ( </a:t>
            </a:r>
            <a:r>
              <a:rPr lang="ar-SA" sz="1600" b="1" dirty="0" err="1" smtClean="0">
                <a:solidFill>
                  <a:schemeClr val="tx1"/>
                </a:solidFill>
              </a:rPr>
              <a:t>ن</a:t>
            </a:r>
            <a:r>
              <a:rPr lang="ar-SA" sz="1600" b="1" dirty="0" smtClean="0">
                <a:solidFill>
                  <a:schemeClr val="tx1"/>
                </a:solidFill>
              </a:rPr>
              <a:t> ) قراءة بصرية من خلال الصور المعروضة   .</a:t>
            </a:r>
          </a:p>
          <a:p>
            <a:pPr>
              <a:buFont typeface="Arial" pitchFamily="34" charset="0"/>
              <a:buChar char="•"/>
            </a:pPr>
            <a:r>
              <a:rPr lang="ar-SA" sz="1600" b="1" dirty="0" smtClean="0">
                <a:solidFill>
                  <a:schemeClr val="tx1"/>
                </a:solidFill>
              </a:rPr>
              <a:t>  تقرأ جمل الدرس مقترنة بالصور قراءة بصرية مرتبة حسب ترتيب النص .</a:t>
            </a:r>
          </a:p>
          <a:p>
            <a:pPr>
              <a:buFont typeface="Arial" pitchFamily="34" charset="0"/>
              <a:buChar char="•"/>
            </a:pPr>
            <a:r>
              <a:rPr lang="ar-SA" sz="1600" b="1" dirty="0" smtClean="0">
                <a:solidFill>
                  <a:schemeClr val="tx1"/>
                </a:solidFill>
              </a:rPr>
              <a:t> تقرأ جمل الدرس مقترنة بالصور قراءة بصرية من غير ترتيب .</a:t>
            </a:r>
          </a:p>
        </p:txBody>
      </p:sp>
      <p:sp>
        <p:nvSpPr>
          <p:cNvPr id="39" name="مستطيل مستدير الزوايا 38"/>
          <p:cNvSpPr/>
          <p:nvPr/>
        </p:nvSpPr>
        <p:spPr>
          <a:xfrm>
            <a:off x="500042" y="2928926"/>
            <a:ext cx="6072230" cy="714380"/>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الوسائل المقترحة :</a:t>
            </a:r>
          </a:p>
          <a:p>
            <a:r>
              <a:rPr lang="ar-SA" b="1" dirty="0" smtClean="0">
                <a:solidFill>
                  <a:schemeClr val="tx1"/>
                </a:solidFill>
              </a:rPr>
              <a:t>   بطاقات للصور التي في الكتاب ، شفافية تحوي صورة المكون 2 ، 3.</a:t>
            </a:r>
          </a:p>
        </p:txBody>
      </p:sp>
      <p:sp>
        <p:nvSpPr>
          <p:cNvPr id="19" name="مستطيل 18"/>
          <p:cNvSpPr/>
          <p:nvPr/>
        </p:nvSpPr>
        <p:spPr>
          <a:xfrm>
            <a:off x="5500702" y="214282"/>
            <a:ext cx="77938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3</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مستطيل 7"/>
          <p:cNvSpPr/>
          <p:nvPr/>
        </p:nvSpPr>
        <p:spPr>
          <a:xfrm>
            <a:off x="6078643" y="214282"/>
            <a:ext cx="77938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2</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مستطيل 8"/>
          <p:cNvSpPr/>
          <p:nvPr/>
        </p:nvSpPr>
        <p:spPr>
          <a:xfrm>
            <a:off x="5786454" y="214282"/>
            <a:ext cx="79380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3" name="مستطيل مستدير الزوايا 12"/>
          <p:cNvSpPr/>
          <p:nvPr/>
        </p:nvSpPr>
        <p:spPr>
          <a:xfrm>
            <a:off x="500042" y="3714744"/>
            <a:ext cx="6072230" cy="4857784"/>
          </a:xfrm>
          <a:prstGeom prst="roundRect">
            <a:avLst>
              <a:gd name="adj" fmla="val 8042"/>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chemeClr val="tx1"/>
              </a:solidFill>
            </a:endParaRPr>
          </a:p>
          <a:p>
            <a:endParaRPr lang="ar-SA" b="1" dirty="0" smtClean="0">
              <a:solidFill>
                <a:srgbClr val="FF0000"/>
              </a:solidFill>
            </a:endParaRPr>
          </a:p>
          <a:p>
            <a:endParaRPr lang="ar-SA" b="1" dirty="0" smtClean="0">
              <a:solidFill>
                <a:srgbClr val="FF0000"/>
              </a:solidFill>
            </a:endParaRPr>
          </a:p>
          <a:p>
            <a:endParaRPr lang="ar-SA" b="1" dirty="0" smtClean="0">
              <a:solidFill>
                <a:srgbClr val="FF0000"/>
              </a:solidFill>
            </a:endParaRPr>
          </a:p>
          <a:p>
            <a:endParaRPr lang="ar-SA" b="1" dirty="0" smtClean="0">
              <a:solidFill>
                <a:srgbClr val="FF0000"/>
              </a:solidFill>
            </a:endParaRPr>
          </a:p>
          <a:p>
            <a:endParaRPr lang="ar-SA" b="1" dirty="0" smtClean="0">
              <a:solidFill>
                <a:srgbClr val="FF0000"/>
              </a:solidFill>
            </a:endParaRPr>
          </a:p>
          <a:p>
            <a:r>
              <a:rPr lang="ar-SA" b="1" dirty="0" smtClean="0">
                <a:solidFill>
                  <a:srgbClr val="FF0000"/>
                </a:solidFill>
              </a:rPr>
              <a:t> إجراءات التنفيذ :</a:t>
            </a:r>
            <a:endParaRPr lang="ar-SA" b="1" dirty="0" smtClean="0">
              <a:solidFill>
                <a:schemeClr val="accent3">
                  <a:lumMod val="75000"/>
                </a:schemeClr>
              </a:solidFill>
            </a:endParaRPr>
          </a:p>
          <a:p>
            <a:r>
              <a:rPr lang="ar-SA" b="1" dirty="0" smtClean="0">
                <a:solidFill>
                  <a:schemeClr val="accent3">
                    <a:lumMod val="75000"/>
                  </a:schemeClr>
                </a:solidFill>
              </a:rPr>
              <a:t>إجراءات تنفيذ المكون الثاني : ( ألاحظ وأقرأ  الكلمات )</a:t>
            </a:r>
            <a:endParaRPr lang="ar-SA" b="1" dirty="0" smtClean="0">
              <a:solidFill>
                <a:srgbClr val="0070C0"/>
              </a:solidFill>
            </a:endParaRPr>
          </a:p>
          <a:p>
            <a:pPr>
              <a:buFont typeface="Arial" charset="0"/>
              <a:buChar char="•"/>
            </a:pPr>
            <a:r>
              <a:rPr lang="ar-SA" b="1" dirty="0" smtClean="0">
                <a:solidFill>
                  <a:schemeClr val="tx1"/>
                </a:solidFill>
              </a:rPr>
              <a:t> عرض صور ( تكنس ، منزل ، نافذة ، ينسق) </a:t>
            </a:r>
          </a:p>
          <a:p>
            <a:pPr>
              <a:buFont typeface="Arial" charset="0"/>
              <a:buChar char="•"/>
            </a:pPr>
            <a:r>
              <a:rPr lang="ar-SA" b="1" dirty="0" smtClean="0">
                <a:solidFill>
                  <a:schemeClr val="tx1"/>
                </a:solidFill>
              </a:rPr>
              <a:t> طرح أسئلة من مثل :</a:t>
            </a:r>
          </a:p>
          <a:p>
            <a:r>
              <a:rPr lang="ar-SA" b="1" dirty="0" smtClean="0">
                <a:solidFill>
                  <a:schemeClr val="tx1"/>
                </a:solidFill>
              </a:rPr>
              <a:t>ماذا تفعل ؟                ما هذا ؟                 ما هذه ؟           ماذا يفعل؟</a:t>
            </a: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تعرض الصورة ويشار للكلمة التي تحت الصورة حتى تألف التلميذة الشكل العام للكلمة .</a:t>
            </a:r>
          </a:p>
          <a:p>
            <a:r>
              <a:rPr lang="ar-SA" b="1" dirty="0" smtClean="0">
                <a:solidFill>
                  <a:schemeClr val="tx1"/>
                </a:solidFill>
              </a:rPr>
              <a:t>* تغطية الصور وقراءة الكلمات عشوائي ثم مطابقتها بالبطاقات .</a:t>
            </a:r>
          </a:p>
          <a:p>
            <a:r>
              <a:rPr lang="ar-SA" b="1" dirty="0" smtClean="0">
                <a:solidFill>
                  <a:schemeClr val="tx1"/>
                </a:solidFill>
              </a:rPr>
              <a:t> * تمكين الجميع من قراءة الكلمات قراءة بصرية مع تقديم المساعدة لمن</a:t>
            </a:r>
          </a:p>
          <a:p>
            <a:r>
              <a:rPr lang="ar-SA" b="1" dirty="0" smtClean="0">
                <a:solidFill>
                  <a:schemeClr val="tx1"/>
                </a:solidFill>
              </a:rPr>
              <a:t>    تحتاج  لها ، والتأكيد على حرف النون . </a:t>
            </a: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 </a:t>
            </a:r>
          </a:p>
          <a:p>
            <a:pPr>
              <a:buFont typeface="Arial" charset="0"/>
              <a:buChar char="•"/>
            </a:pPr>
            <a:endParaRPr lang="ar-SA" b="1" dirty="0" smtClean="0">
              <a:solidFill>
                <a:schemeClr val="tx1"/>
              </a:solidFill>
            </a:endParaRPr>
          </a:p>
          <a:p>
            <a:r>
              <a:rPr lang="ar-SA" b="1" dirty="0" smtClean="0">
                <a:solidFill>
                  <a:schemeClr val="tx1"/>
                </a:solidFill>
              </a:rPr>
              <a:t>       </a:t>
            </a:r>
          </a:p>
        </p:txBody>
      </p:sp>
      <p:sp>
        <p:nvSpPr>
          <p:cNvPr id="12" name="مستطيل مستدير الزوايا 11"/>
          <p:cNvSpPr/>
          <p:nvPr/>
        </p:nvSpPr>
        <p:spPr>
          <a:xfrm>
            <a:off x="285728" y="8286776"/>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 5</a:t>
            </a:r>
          </a:p>
          <a:p>
            <a:pPr algn="ctr"/>
            <a:r>
              <a:rPr lang="ar-SA" sz="1400" b="1" dirty="0" smtClean="0">
                <a:solidFill>
                  <a:schemeClr val="tx1"/>
                </a:solidFill>
              </a:rPr>
              <a:t>مكون </a:t>
            </a:r>
            <a:r>
              <a:rPr lang="ar-SA" b="1" dirty="0" smtClean="0">
                <a:solidFill>
                  <a:schemeClr val="tx1"/>
                </a:solidFill>
              </a:rPr>
              <a:t>2, 3 /1</a:t>
            </a:r>
            <a:endParaRPr lang="ar-SA" b="1" dirty="0">
              <a:solidFill>
                <a:schemeClr val="tx1"/>
              </a:solidFill>
            </a:endParaRPr>
          </a:p>
        </p:txBody>
      </p:sp>
      <p:pic>
        <p:nvPicPr>
          <p:cNvPr id="1026" name="Picture 2"/>
          <p:cNvPicPr>
            <a:picLocks noChangeAspect="1" noChangeArrowheads="1"/>
          </p:cNvPicPr>
          <p:nvPr/>
        </p:nvPicPr>
        <p:blipFill>
          <a:blip r:embed="rId2"/>
          <a:srcRect/>
          <a:stretch>
            <a:fillRect/>
          </a:stretch>
        </p:blipFill>
        <p:spPr bwMode="auto">
          <a:xfrm>
            <a:off x="5286388" y="5357818"/>
            <a:ext cx="1143008" cy="1320461"/>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3500438" y="5357818"/>
            <a:ext cx="1500198" cy="1562997"/>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2143116" y="5429256"/>
            <a:ext cx="1186811" cy="1333496"/>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a:srcRect/>
          <a:stretch>
            <a:fillRect/>
          </a:stretch>
        </p:blipFill>
        <p:spPr bwMode="auto">
          <a:xfrm>
            <a:off x="714356" y="5429256"/>
            <a:ext cx="1057731" cy="1304919"/>
          </a:xfrm>
          <a:prstGeom prst="rect">
            <a:avLst/>
          </a:prstGeom>
          <a:noFill/>
          <a:ln w="9525">
            <a:noFill/>
            <a:miter lim="800000"/>
            <a:headEnd/>
            <a:tailEnd/>
          </a:ln>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مستطيل مستدير الزوايا 39"/>
          <p:cNvSpPr/>
          <p:nvPr/>
        </p:nvSpPr>
        <p:spPr>
          <a:xfrm>
            <a:off x="500042" y="214282"/>
            <a:ext cx="6072230" cy="8501122"/>
          </a:xfrm>
          <a:prstGeom prst="roundRect">
            <a:avLst>
              <a:gd name="adj" fmla="val 6382"/>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r>
              <a:rPr lang="ar-SA" b="1" dirty="0" smtClean="0">
                <a:solidFill>
                  <a:schemeClr val="accent3">
                    <a:lumMod val="75000"/>
                  </a:schemeClr>
                </a:solidFill>
              </a:rPr>
              <a:t>إجراءات تنفيذ المكون الثالث: ( ألاحظ وأقرأ الجمل )</a:t>
            </a:r>
            <a:endParaRPr lang="ar-SA" b="1" dirty="0" smtClean="0">
              <a:solidFill>
                <a:srgbClr val="0070C0"/>
              </a:solidFill>
            </a:endParaRPr>
          </a:p>
          <a:p>
            <a:pPr>
              <a:buFont typeface="Arial" charset="0"/>
              <a:buChar char="•"/>
            </a:pPr>
            <a:r>
              <a:rPr lang="ar-SA" b="1" dirty="0" smtClean="0">
                <a:solidFill>
                  <a:schemeClr val="tx1"/>
                </a:solidFill>
              </a:rPr>
              <a:t> عرض شفافية الكون مع إخفاء الجمل : </a:t>
            </a:r>
          </a:p>
          <a:p>
            <a:pPr>
              <a:buFont typeface="Arial" charset="0"/>
              <a:buChar char="•"/>
            </a:pPr>
            <a:r>
              <a:rPr lang="ar-SA" b="1" dirty="0" smtClean="0">
                <a:solidFill>
                  <a:schemeClr val="tx1"/>
                </a:solidFill>
              </a:rPr>
              <a:t> طرح أسئلة من مثل :</a:t>
            </a:r>
          </a:p>
          <a:p>
            <a:r>
              <a:rPr lang="ar-SA" b="1" dirty="0" smtClean="0">
                <a:solidFill>
                  <a:schemeClr val="tx1"/>
                </a:solidFill>
              </a:rPr>
              <a:t>س  ماذا يقولون الأم وأحلام وعمر  ؟</a:t>
            </a:r>
          </a:p>
          <a:p>
            <a:r>
              <a:rPr lang="ar-SA" b="1" dirty="0" smtClean="0">
                <a:solidFill>
                  <a:schemeClr val="tx1"/>
                </a:solidFill>
              </a:rPr>
              <a:t>ثم عرض الجملة  .</a:t>
            </a: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س  ما ذا  يقولان عمر وأحلام ؟</a:t>
            </a:r>
          </a:p>
          <a:p>
            <a:r>
              <a:rPr lang="ar-SA" b="1" dirty="0" smtClean="0">
                <a:solidFill>
                  <a:schemeClr val="tx1"/>
                </a:solidFill>
              </a:rPr>
              <a:t>   ثم عرض الجملة . </a:t>
            </a: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س ماذا تفعل أمي  ؟</a:t>
            </a:r>
          </a:p>
          <a:p>
            <a:r>
              <a:rPr lang="ar-SA" b="1" dirty="0" smtClean="0">
                <a:solidFill>
                  <a:schemeClr val="tx1"/>
                </a:solidFill>
              </a:rPr>
              <a:t>  ثم عرض الجملة .</a:t>
            </a: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س ماذا يفعل عمر  ؟</a:t>
            </a:r>
          </a:p>
          <a:p>
            <a:r>
              <a:rPr lang="ar-SA" b="1" dirty="0" smtClean="0">
                <a:solidFill>
                  <a:schemeClr val="tx1"/>
                </a:solidFill>
              </a:rPr>
              <a:t>ثم عرض الجملة .</a:t>
            </a: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س ماذا تفعل أحلام  ؟</a:t>
            </a:r>
          </a:p>
          <a:p>
            <a:r>
              <a:rPr lang="ar-SA" b="1" dirty="0" smtClean="0">
                <a:solidFill>
                  <a:schemeClr val="tx1"/>
                </a:solidFill>
              </a:rPr>
              <a:t>ثم عرض الجملة .</a:t>
            </a: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عرض الصورة والجملة الدالة عليها مرتبة حسب النص .</a:t>
            </a:r>
          </a:p>
          <a:p>
            <a:r>
              <a:rPr lang="ar-SA" b="1" dirty="0" smtClean="0">
                <a:solidFill>
                  <a:schemeClr val="tx1"/>
                </a:solidFill>
              </a:rPr>
              <a:t>عرض الصورة والجملة الدالة عليها من غير ترتيب .</a:t>
            </a:r>
          </a:p>
          <a:p>
            <a:r>
              <a:rPr lang="ar-SA" b="1" dirty="0" smtClean="0">
                <a:solidFill>
                  <a:schemeClr val="tx1"/>
                </a:solidFill>
              </a:rPr>
              <a:t> توزيع البطاقات على التلميذات , ثم أطلب منهن تكوين الجمل في اللوحة الجيبية بالمطابقة مع الصورة .</a:t>
            </a:r>
          </a:p>
          <a:p>
            <a:pPr>
              <a:buFont typeface="Arial" pitchFamily="34" charset="0"/>
              <a:buChar char="•"/>
            </a:pPr>
            <a:r>
              <a:rPr lang="ar-SA" b="1" dirty="0" smtClean="0">
                <a:solidFill>
                  <a:schemeClr val="tx1"/>
                </a:solidFill>
              </a:rPr>
              <a:t> قراءة جمل الدرس قراءة مكثفة من قبل المعلمة من خلال الشفافية والبطاقات   </a:t>
            </a:r>
          </a:p>
          <a:p>
            <a:pPr>
              <a:buFont typeface="Arial" pitchFamily="34" charset="0"/>
              <a:buChar char="•"/>
            </a:pPr>
            <a:r>
              <a:rPr lang="ar-SA" b="1" dirty="0" smtClean="0">
                <a:solidFill>
                  <a:schemeClr val="tx1"/>
                </a:solidFill>
              </a:rPr>
              <a:t>فتح كتاب لغتي وقراءة الجمل من قبل التلميذات .</a:t>
            </a: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  </a:t>
            </a: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 </a:t>
            </a:r>
          </a:p>
          <a:p>
            <a:pPr>
              <a:buFont typeface="Arial" charset="0"/>
              <a:buChar char="•"/>
            </a:pPr>
            <a:endParaRPr lang="ar-SA" b="1" dirty="0" smtClean="0">
              <a:solidFill>
                <a:schemeClr val="tx1"/>
              </a:solidFill>
            </a:endParaRPr>
          </a:p>
          <a:p>
            <a:r>
              <a:rPr lang="ar-SA" b="1" dirty="0" smtClean="0">
                <a:solidFill>
                  <a:schemeClr val="tx1"/>
                </a:solidFill>
              </a:rPr>
              <a:t>       </a:t>
            </a:r>
          </a:p>
        </p:txBody>
      </p:sp>
      <p:sp>
        <p:nvSpPr>
          <p:cNvPr id="7" name="مستطيل مستدير الزوايا 6"/>
          <p:cNvSpPr/>
          <p:nvPr/>
        </p:nvSpPr>
        <p:spPr>
          <a:xfrm>
            <a:off x="285728" y="8286776"/>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 5</a:t>
            </a:r>
          </a:p>
          <a:p>
            <a:pPr algn="ctr"/>
            <a:r>
              <a:rPr lang="ar-SA" sz="1400" b="1" dirty="0" smtClean="0">
                <a:solidFill>
                  <a:schemeClr val="tx1"/>
                </a:solidFill>
              </a:rPr>
              <a:t>مكون </a:t>
            </a:r>
            <a:r>
              <a:rPr lang="ar-SA" b="1" dirty="0" smtClean="0">
                <a:solidFill>
                  <a:schemeClr val="tx1"/>
                </a:solidFill>
              </a:rPr>
              <a:t>2, 3 /2</a:t>
            </a:r>
            <a:endParaRPr lang="ar-SA" b="1" dirty="0">
              <a:solidFill>
                <a:schemeClr val="tx1"/>
              </a:solidFill>
            </a:endParaRPr>
          </a:p>
        </p:txBody>
      </p:sp>
      <p:pic>
        <p:nvPicPr>
          <p:cNvPr id="2050" name="Picture 2"/>
          <p:cNvPicPr>
            <a:picLocks noChangeAspect="1" noChangeArrowheads="1"/>
          </p:cNvPicPr>
          <p:nvPr/>
        </p:nvPicPr>
        <p:blipFill>
          <a:blip r:embed="rId2"/>
          <a:srcRect/>
          <a:stretch>
            <a:fillRect/>
          </a:stretch>
        </p:blipFill>
        <p:spPr bwMode="auto">
          <a:xfrm>
            <a:off x="845595" y="785786"/>
            <a:ext cx="1297521" cy="1285884"/>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2357430" y="1785918"/>
            <a:ext cx="1427099" cy="1136393"/>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a:srcRect/>
          <a:stretch>
            <a:fillRect/>
          </a:stretch>
        </p:blipFill>
        <p:spPr bwMode="auto">
          <a:xfrm>
            <a:off x="714356" y="2786050"/>
            <a:ext cx="1643074" cy="1460350"/>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a:srcRect/>
          <a:stretch>
            <a:fillRect/>
          </a:stretch>
        </p:blipFill>
        <p:spPr bwMode="auto">
          <a:xfrm>
            <a:off x="3286124" y="3857620"/>
            <a:ext cx="1285884" cy="1479538"/>
          </a:xfrm>
          <a:prstGeom prst="rect">
            <a:avLst/>
          </a:prstGeom>
          <a:noFill/>
          <a:ln w="9525">
            <a:noFill/>
            <a:miter lim="800000"/>
            <a:headEnd/>
            <a:tailEnd/>
          </a:ln>
          <a:effectLst/>
        </p:spPr>
      </p:pic>
      <p:pic>
        <p:nvPicPr>
          <p:cNvPr id="2054" name="Picture 6"/>
          <p:cNvPicPr>
            <a:picLocks noChangeAspect="1" noChangeArrowheads="1"/>
          </p:cNvPicPr>
          <p:nvPr/>
        </p:nvPicPr>
        <p:blipFill>
          <a:blip r:embed="rId6"/>
          <a:srcRect/>
          <a:stretch>
            <a:fillRect/>
          </a:stretch>
        </p:blipFill>
        <p:spPr bwMode="auto">
          <a:xfrm>
            <a:off x="785794" y="4929190"/>
            <a:ext cx="1928826" cy="1460333"/>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مستدير الزوايا 6"/>
          <p:cNvSpPr/>
          <p:nvPr/>
        </p:nvSpPr>
        <p:spPr>
          <a:xfrm>
            <a:off x="428604" y="142844"/>
            <a:ext cx="6215106" cy="8429684"/>
          </a:xfrm>
          <a:prstGeom prst="roundRect">
            <a:avLst>
              <a:gd name="adj" fmla="val 9307"/>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600" b="1" dirty="0" smtClean="0">
              <a:solidFill>
                <a:schemeClr val="tx2">
                  <a:lumMod val="60000"/>
                  <a:lumOff val="40000"/>
                </a:schemeClr>
              </a:solidFill>
            </a:endParaRPr>
          </a:p>
          <a:p>
            <a:r>
              <a:rPr lang="ar-SA" sz="2800" b="1" dirty="0" smtClean="0">
                <a:solidFill>
                  <a:schemeClr val="tx2">
                    <a:lumMod val="60000"/>
                    <a:lumOff val="40000"/>
                  </a:schemeClr>
                </a:solidFill>
                <a:cs typeface="Akhbar MT" pitchFamily="2" charset="-78"/>
              </a:rPr>
              <a:t>                            </a:t>
            </a:r>
            <a:r>
              <a:rPr lang="ar-SA" sz="2800" b="1" dirty="0" smtClean="0">
                <a:solidFill>
                  <a:srgbClr val="FF0000"/>
                </a:solidFill>
                <a:cs typeface="Akhbar MT" pitchFamily="2" charset="-78"/>
              </a:rPr>
              <a:t>(  أســرتــي  )</a:t>
            </a:r>
          </a:p>
          <a:p>
            <a:endParaRPr lang="ar-SA" sz="2800" b="1" dirty="0" smtClean="0">
              <a:solidFill>
                <a:srgbClr val="FF0000"/>
              </a:solidFill>
              <a:cs typeface="Akhbar MT" pitchFamily="2" charset="-78"/>
            </a:endParaRPr>
          </a:p>
          <a:p>
            <a:r>
              <a:rPr lang="ar-SA" sz="2800" b="1" dirty="0" smtClean="0">
                <a:solidFill>
                  <a:schemeClr val="tx1"/>
                </a:solidFill>
                <a:cs typeface="Akhbar MT" pitchFamily="2" charset="-78"/>
              </a:rPr>
              <a:t>قال عمر :</a:t>
            </a:r>
          </a:p>
          <a:p>
            <a:endParaRPr lang="ar-SA" sz="2800" b="1" dirty="0" smtClean="0">
              <a:solidFill>
                <a:schemeClr val="tx1"/>
              </a:solidFill>
              <a:cs typeface="Akhbar MT" pitchFamily="2" charset="-78"/>
            </a:endParaRPr>
          </a:p>
          <a:p>
            <a:r>
              <a:rPr lang="ar-SA" sz="2800" b="1" dirty="0" smtClean="0">
                <a:solidFill>
                  <a:schemeClr val="tx1"/>
                </a:solidFill>
                <a:cs typeface="Akhbar MT" pitchFamily="2" charset="-78"/>
              </a:rPr>
              <a:t>أبي مِشْعلٌ ، يعملُ مُهندسًا .</a:t>
            </a:r>
          </a:p>
          <a:p>
            <a:endParaRPr lang="ar-SA" sz="2800" b="1" dirty="0" smtClean="0">
              <a:solidFill>
                <a:schemeClr val="tx1"/>
              </a:solidFill>
              <a:cs typeface="Akhbar MT" pitchFamily="2" charset="-78"/>
            </a:endParaRPr>
          </a:p>
          <a:p>
            <a:endParaRPr lang="ar-SA" sz="2800" b="1" dirty="0" smtClean="0">
              <a:solidFill>
                <a:schemeClr val="tx1"/>
              </a:solidFill>
              <a:cs typeface="Akhbar MT" pitchFamily="2" charset="-78"/>
            </a:endParaRPr>
          </a:p>
          <a:p>
            <a:r>
              <a:rPr lang="ar-SA" sz="2800" b="1" dirty="0" smtClean="0">
                <a:solidFill>
                  <a:schemeClr val="tx1"/>
                </a:solidFill>
                <a:cs typeface="Akhbar MT" pitchFamily="2" charset="-78"/>
              </a:rPr>
              <a:t>أُمَّي أَسْمَاءُ , تَعْمَلُ مُعَلِّمةً .</a:t>
            </a:r>
          </a:p>
          <a:p>
            <a:endParaRPr lang="ar-SA" sz="2800" b="1" dirty="0" smtClean="0">
              <a:solidFill>
                <a:schemeClr val="tx1"/>
              </a:solidFill>
              <a:cs typeface="Akhbar MT" pitchFamily="2" charset="-78"/>
            </a:endParaRPr>
          </a:p>
          <a:p>
            <a:endParaRPr lang="ar-SA" sz="2800" b="1" dirty="0" smtClean="0">
              <a:solidFill>
                <a:schemeClr val="tx1"/>
              </a:solidFill>
              <a:cs typeface="Akhbar MT" pitchFamily="2" charset="-78"/>
            </a:endParaRPr>
          </a:p>
          <a:p>
            <a:r>
              <a:rPr lang="ar-SA" sz="2800" b="1" dirty="0" smtClean="0">
                <a:solidFill>
                  <a:schemeClr val="tx1"/>
                </a:solidFill>
                <a:cs typeface="Akhbar MT" pitchFamily="2" charset="-78"/>
              </a:rPr>
              <a:t>أُخْتي أَحْلامُ ، تلميذة في الصفِّ الثالثِ الابتدائي .</a:t>
            </a:r>
          </a:p>
          <a:p>
            <a:endParaRPr lang="ar-SA" sz="2800" b="1" dirty="0" smtClean="0">
              <a:solidFill>
                <a:schemeClr val="tx1"/>
              </a:solidFill>
              <a:cs typeface="Akhbar MT" pitchFamily="2" charset="-78"/>
            </a:endParaRPr>
          </a:p>
          <a:p>
            <a:endParaRPr lang="ar-SA" sz="2800" b="1" dirty="0" smtClean="0">
              <a:solidFill>
                <a:schemeClr val="tx1"/>
              </a:solidFill>
              <a:cs typeface="Akhbar MT" pitchFamily="2" charset="-78"/>
            </a:endParaRPr>
          </a:p>
          <a:p>
            <a:r>
              <a:rPr lang="ar-SA" sz="2800" b="1" dirty="0" smtClean="0">
                <a:solidFill>
                  <a:schemeClr val="tx1"/>
                </a:solidFill>
                <a:cs typeface="Akhbar MT" pitchFamily="2" charset="-78"/>
              </a:rPr>
              <a:t>أخي مُهندٌ ، عُمره خمس سنواتٍ .</a:t>
            </a:r>
          </a:p>
          <a:p>
            <a:endParaRPr lang="ar-SA" sz="2800" b="1" dirty="0" smtClean="0">
              <a:solidFill>
                <a:schemeClr val="tx1"/>
              </a:solidFill>
              <a:cs typeface="Akhbar MT" pitchFamily="2" charset="-78"/>
            </a:endParaRPr>
          </a:p>
          <a:p>
            <a:endParaRPr lang="ar-SA" sz="2800" b="1" dirty="0" smtClean="0">
              <a:solidFill>
                <a:schemeClr val="tx1"/>
              </a:solidFill>
              <a:cs typeface="Akhbar MT" pitchFamily="2" charset="-78"/>
            </a:endParaRPr>
          </a:p>
          <a:p>
            <a:r>
              <a:rPr lang="ar-SA" sz="2800" b="1" dirty="0" smtClean="0">
                <a:solidFill>
                  <a:schemeClr val="tx1"/>
                </a:solidFill>
                <a:cs typeface="Akhbar MT" pitchFamily="2" charset="-78"/>
              </a:rPr>
              <a:t>أنَا عُمرُ , تلميذ في الصَّفِّ الأول الابتدائي .</a:t>
            </a:r>
          </a:p>
          <a:p>
            <a:r>
              <a:rPr lang="ar-SA" sz="2800" b="1" dirty="0" smtClean="0">
                <a:solidFill>
                  <a:schemeClr val="tx1"/>
                </a:solidFill>
                <a:cs typeface="Akhbar MT" pitchFamily="2" charset="-78"/>
              </a:rPr>
              <a:t>نَحنُ أُسْرةٌ سعيدة , نُحبُّ التَّعاون . </a:t>
            </a:r>
          </a:p>
          <a:p>
            <a:endParaRPr lang="ar-SA" b="1" dirty="0" smtClean="0">
              <a:solidFill>
                <a:schemeClr val="tx1"/>
              </a:solidFill>
            </a:endParaRPr>
          </a:p>
          <a:p>
            <a:r>
              <a:rPr lang="ar-SA" b="1" dirty="0" smtClean="0">
                <a:solidFill>
                  <a:schemeClr val="tx1"/>
                </a:solidFill>
              </a:rPr>
              <a:t> </a:t>
            </a:r>
          </a:p>
        </p:txBody>
      </p:sp>
      <p:sp>
        <p:nvSpPr>
          <p:cNvPr id="5" name="مستطيل مستدير الزوايا 4"/>
          <p:cNvSpPr/>
          <p:nvPr/>
        </p:nvSpPr>
        <p:spPr>
          <a:xfrm>
            <a:off x="285728" y="8429652"/>
            <a:ext cx="1214446" cy="50006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الثانية</a:t>
            </a:r>
          </a:p>
          <a:p>
            <a:pPr algn="ctr"/>
            <a:r>
              <a:rPr lang="ar-SA" sz="1400" b="1" dirty="0" smtClean="0">
                <a:solidFill>
                  <a:schemeClr val="tx1"/>
                </a:solidFill>
              </a:rPr>
              <a:t>مكون </a:t>
            </a:r>
            <a:r>
              <a:rPr lang="ar-SA" b="1" dirty="0" smtClean="0">
                <a:solidFill>
                  <a:schemeClr val="tx1"/>
                </a:solidFill>
              </a:rPr>
              <a:t>3 /2</a:t>
            </a:r>
            <a:endParaRPr lang="ar-SA" b="1" dirty="0">
              <a:solidFill>
                <a:schemeClr val="tx1"/>
              </a:solidFill>
            </a:endParaRPr>
          </a:p>
        </p:txBody>
      </p:sp>
      <p:sp>
        <p:nvSpPr>
          <p:cNvPr id="6" name="مستطيل مستدير الزوايا 5"/>
          <p:cNvSpPr/>
          <p:nvPr/>
        </p:nvSpPr>
        <p:spPr>
          <a:xfrm>
            <a:off x="285728" y="8429652"/>
            <a:ext cx="1428760" cy="50006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مكون </a:t>
            </a:r>
            <a:r>
              <a:rPr lang="ar-SA" b="1" dirty="0" smtClean="0">
                <a:solidFill>
                  <a:schemeClr val="tx1"/>
                </a:solidFill>
              </a:rPr>
              <a:t>3 /2</a:t>
            </a:r>
            <a:endParaRPr lang="ar-SA" b="1" dirty="0">
              <a:solidFill>
                <a:schemeClr val="tx1"/>
              </a:solidFill>
            </a:endParaRPr>
          </a:p>
        </p:txBody>
      </p:sp>
      <p:pic>
        <p:nvPicPr>
          <p:cNvPr id="3074" name="Picture 2"/>
          <p:cNvPicPr>
            <a:picLocks noChangeAspect="1" noChangeArrowheads="1"/>
          </p:cNvPicPr>
          <p:nvPr/>
        </p:nvPicPr>
        <p:blipFill>
          <a:blip r:embed="rId2"/>
          <a:srcRect/>
          <a:stretch>
            <a:fillRect/>
          </a:stretch>
        </p:blipFill>
        <p:spPr bwMode="auto">
          <a:xfrm>
            <a:off x="1928802" y="5500694"/>
            <a:ext cx="1059871" cy="1285873"/>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714356" y="6858016"/>
            <a:ext cx="1457326" cy="1122309"/>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a:srcRect/>
          <a:stretch>
            <a:fillRect/>
          </a:stretch>
        </p:blipFill>
        <p:spPr bwMode="auto">
          <a:xfrm>
            <a:off x="1500174" y="1714480"/>
            <a:ext cx="1190627" cy="1171828"/>
          </a:xfrm>
          <a:prstGeom prst="rect">
            <a:avLst/>
          </a:prstGeom>
          <a:noFill/>
          <a:ln w="9525">
            <a:noFill/>
            <a:miter lim="800000"/>
            <a:headEnd/>
            <a:tailEnd/>
          </a:ln>
          <a:effectLst/>
        </p:spPr>
      </p:pic>
      <p:pic>
        <p:nvPicPr>
          <p:cNvPr id="3077" name="Picture 5"/>
          <p:cNvPicPr>
            <a:picLocks noChangeAspect="1" noChangeArrowheads="1"/>
          </p:cNvPicPr>
          <p:nvPr/>
        </p:nvPicPr>
        <p:blipFill>
          <a:blip r:embed="rId5"/>
          <a:srcRect/>
          <a:stretch>
            <a:fillRect/>
          </a:stretch>
        </p:blipFill>
        <p:spPr bwMode="auto">
          <a:xfrm>
            <a:off x="2571744" y="3286116"/>
            <a:ext cx="1204912" cy="995362"/>
          </a:xfrm>
          <a:prstGeom prst="rect">
            <a:avLst/>
          </a:prstGeom>
          <a:noFill/>
          <a:ln w="9525">
            <a:noFill/>
            <a:miter lim="800000"/>
            <a:headEnd/>
            <a:tailEnd/>
          </a:ln>
          <a:effectLst/>
        </p:spPr>
      </p:pic>
      <p:pic>
        <p:nvPicPr>
          <p:cNvPr id="3078" name="Picture 6"/>
          <p:cNvPicPr>
            <a:picLocks noChangeAspect="1" noChangeArrowheads="1"/>
          </p:cNvPicPr>
          <p:nvPr/>
        </p:nvPicPr>
        <p:blipFill>
          <a:blip r:embed="rId6"/>
          <a:srcRect/>
          <a:stretch>
            <a:fillRect/>
          </a:stretch>
        </p:blipFill>
        <p:spPr bwMode="auto">
          <a:xfrm>
            <a:off x="500042" y="4357686"/>
            <a:ext cx="1257301" cy="1037005"/>
          </a:xfrm>
          <a:prstGeom prst="rect">
            <a:avLst/>
          </a:prstGeom>
          <a:noFill/>
          <a:ln w="9525">
            <a:noFill/>
            <a:miter lim="800000"/>
            <a:headEnd/>
            <a:tailEnd/>
          </a:ln>
          <a:effec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مستطيل مستدير الزوايا 35"/>
          <p:cNvSpPr/>
          <p:nvPr/>
        </p:nvSpPr>
        <p:spPr>
          <a:xfrm>
            <a:off x="571480" y="214282"/>
            <a:ext cx="4857784" cy="714380"/>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400" b="1" dirty="0" smtClean="0">
                <a:solidFill>
                  <a:srgbClr val="FF0000"/>
                </a:solidFill>
              </a:rPr>
              <a:t>المكون :  </a:t>
            </a:r>
          </a:p>
          <a:p>
            <a:r>
              <a:rPr lang="ar-SA" sz="1400" b="1" dirty="0" smtClean="0">
                <a:solidFill>
                  <a:srgbClr val="FF0000"/>
                </a:solidFill>
              </a:rPr>
              <a:t>    4ــ  </a:t>
            </a:r>
            <a:r>
              <a:rPr lang="ar-SA" sz="1400" b="1" dirty="0" smtClean="0">
                <a:solidFill>
                  <a:schemeClr val="tx1"/>
                </a:solidFill>
              </a:rPr>
              <a:t>أقرأ                                </a:t>
            </a:r>
            <a:r>
              <a:rPr lang="ar-SA" sz="1400" b="1" dirty="0" smtClean="0">
                <a:solidFill>
                  <a:srgbClr val="FF0000"/>
                </a:solidFill>
              </a:rPr>
              <a:t>5ــ</a:t>
            </a:r>
            <a:r>
              <a:rPr lang="ar-SA" sz="1400" b="1" dirty="0" smtClean="0">
                <a:solidFill>
                  <a:schemeClr val="tx1"/>
                </a:solidFill>
              </a:rPr>
              <a:t> أقرأ وأجرد       </a:t>
            </a:r>
          </a:p>
        </p:txBody>
      </p:sp>
      <p:sp>
        <p:nvSpPr>
          <p:cNvPr id="37" name="مستطيل مستدير الزوايا 36"/>
          <p:cNvSpPr/>
          <p:nvPr/>
        </p:nvSpPr>
        <p:spPr>
          <a:xfrm>
            <a:off x="500042" y="1071538"/>
            <a:ext cx="6072230" cy="1500198"/>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الأهداف :</a:t>
            </a:r>
          </a:p>
          <a:p>
            <a:r>
              <a:rPr lang="ar-SA" sz="1600" b="1" dirty="0" smtClean="0">
                <a:solidFill>
                  <a:schemeClr val="tx1"/>
                </a:solidFill>
              </a:rPr>
              <a:t>      من خلال هذا المكون يتوقع من التلميذة  تحقيق الأهداف التالية :</a:t>
            </a:r>
          </a:p>
          <a:p>
            <a:pPr>
              <a:buFont typeface="Arial" pitchFamily="34" charset="0"/>
              <a:buChar char="•"/>
            </a:pPr>
            <a:r>
              <a:rPr lang="ar-SA" sz="1600" b="1" dirty="0" smtClean="0">
                <a:solidFill>
                  <a:schemeClr val="tx1"/>
                </a:solidFill>
              </a:rPr>
              <a:t>  تقرأ كلمات الدرس المحتوية على الحرف ( </a:t>
            </a:r>
            <a:r>
              <a:rPr lang="ar-SA" sz="1600" b="1" dirty="0" err="1" smtClean="0">
                <a:solidFill>
                  <a:schemeClr val="tx1"/>
                </a:solidFill>
              </a:rPr>
              <a:t>ن</a:t>
            </a:r>
            <a:r>
              <a:rPr lang="ar-SA" sz="1600" b="1" dirty="0" smtClean="0">
                <a:solidFill>
                  <a:schemeClr val="tx1"/>
                </a:solidFill>
              </a:rPr>
              <a:t> ) قراءة بصرية .</a:t>
            </a:r>
          </a:p>
          <a:p>
            <a:pPr>
              <a:buFont typeface="Arial" pitchFamily="34" charset="0"/>
              <a:buChar char="•"/>
            </a:pPr>
            <a:r>
              <a:rPr lang="ar-SA" sz="1600" b="1" dirty="0" smtClean="0">
                <a:solidFill>
                  <a:schemeClr val="tx1"/>
                </a:solidFill>
              </a:rPr>
              <a:t>  تقرأ الكلمات التي تحوي الحرف ( </a:t>
            </a:r>
            <a:r>
              <a:rPr lang="ar-SA" sz="1600" b="1" dirty="0" err="1" smtClean="0">
                <a:solidFill>
                  <a:schemeClr val="tx1"/>
                </a:solidFill>
              </a:rPr>
              <a:t>ن</a:t>
            </a:r>
            <a:r>
              <a:rPr lang="ar-SA" sz="1600" b="1" dirty="0" smtClean="0">
                <a:solidFill>
                  <a:schemeClr val="tx1"/>
                </a:solidFill>
              </a:rPr>
              <a:t> ) بأوضاعه .</a:t>
            </a:r>
          </a:p>
          <a:p>
            <a:pPr>
              <a:buFont typeface="Arial" pitchFamily="34" charset="0"/>
              <a:buChar char="•"/>
            </a:pPr>
            <a:r>
              <a:rPr lang="ar-SA" sz="1600" b="1" dirty="0" smtClean="0">
                <a:solidFill>
                  <a:schemeClr val="tx1"/>
                </a:solidFill>
              </a:rPr>
              <a:t> تنطق الحرف ( </a:t>
            </a:r>
            <a:r>
              <a:rPr lang="ar-SA" sz="1600" b="1" dirty="0" err="1" smtClean="0">
                <a:solidFill>
                  <a:schemeClr val="tx1"/>
                </a:solidFill>
              </a:rPr>
              <a:t>ن</a:t>
            </a:r>
            <a:r>
              <a:rPr lang="ar-SA" sz="1600" b="1" dirty="0" smtClean="0">
                <a:solidFill>
                  <a:schemeClr val="tx1"/>
                </a:solidFill>
              </a:rPr>
              <a:t> ) بحركاته القصيرة .</a:t>
            </a:r>
          </a:p>
          <a:p>
            <a:pPr>
              <a:buFont typeface="Arial" pitchFamily="34" charset="0"/>
              <a:buChar char="•"/>
            </a:pPr>
            <a:r>
              <a:rPr lang="ar-SA" sz="1600" b="1" dirty="0" smtClean="0">
                <a:solidFill>
                  <a:schemeClr val="tx1"/>
                </a:solidFill>
              </a:rPr>
              <a:t> تتعرف الحركات القصيرة وتسميها .</a:t>
            </a:r>
          </a:p>
        </p:txBody>
      </p:sp>
      <p:sp>
        <p:nvSpPr>
          <p:cNvPr id="39" name="مستطيل مستدير الزوايا 38"/>
          <p:cNvSpPr/>
          <p:nvPr/>
        </p:nvSpPr>
        <p:spPr>
          <a:xfrm>
            <a:off x="571480" y="2643174"/>
            <a:ext cx="5929354" cy="1000132"/>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الوسائل المقترحة :</a:t>
            </a:r>
          </a:p>
          <a:p>
            <a:r>
              <a:rPr lang="ar-SA" b="1" dirty="0" smtClean="0">
                <a:solidFill>
                  <a:schemeClr val="tx1"/>
                </a:solidFill>
              </a:rPr>
              <a:t>   بطاقات لكلمات المكون 4 ،  شفافيات تحوي صورة المكون</a:t>
            </a:r>
          </a:p>
          <a:p>
            <a:r>
              <a:rPr lang="ar-SA" b="1" dirty="0" smtClean="0">
                <a:solidFill>
                  <a:schemeClr val="tx1"/>
                </a:solidFill>
              </a:rPr>
              <a:t>   بطاقات لكلمات المكون 5 ،  بيت الحركات ، بيت المد </a:t>
            </a:r>
          </a:p>
        </p:txBody>
      </p:sp>
      <p:sp>
        <p:nvSpPr>
          <p:cNvPr id="40" name="مستطيل مستدير الزوايا 39"/>
          <p:cNvSpPr/>
          <p:nvPr/>
        </p:nvSpPr>
        <p:spPr>
          <a:xfrm>
            <a:off x="357166" y="3714744"/>
            <a:ext cx="6215106" cy="5072098"/>
          </a:xfrm>
          <a:prstGeom prst="roundRect">
            <a:avLst>
              <a:gd name="adj" fmla="val 8366"/>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rgbClr val="FF0000"/>
              </a:solidFill>
            </a:endParaRPr>
          </a:p>
          <a:p>
            <a:r>
              <a:rPr lang="ar-SA" b="1" dirty="0" smtClean="0">
                <a:solidFill>
                  <a:srgbClr val="FF0000"/>
                </a:solidFill>
              </a:rPr>
              <a:t>إجراءات التنفيذ :</a:t>
            </a:r>
            <a:endParaRPr lang="ar-SA" b="1" dirty="0" smtClean="0">
              <a:solidFill>
                <a:schemeClr val="accent3">
                  <a:lumMod val="75000"/>
                </a:schemeClr>
              </a:solidFill>
            </a:endParaRPr>
          </a:p>
          <a:p>
            <a:r>
              <a:rPr lang="ar-SA" b="1" dirty="0" smtClean="0">
                <a:solidFill>
                  <a:schemeClr val="accent3">
                    <a:lumMod val="75000"/>
                  </a:schemeClr>
                </a:solidFill>
              </a:rPr>
              <a:t>إجراءات تنفيذ المكون الرابع :</a:t>
            </a:r>
            <a:endParaRPr lang="ar-SA" b="1" dirty="0" smtClean="0">
              <a:solidFill>
                <a:srgbClr val="0070C0"/>
              </a:solidFill>
            </a:endParaRPr>
          </a:p>
          <a:p>
            <a:pPr>
              <a:buFont typeface="Arial" charset="0"/>
              <a:buChar char="•"/>
            </a:pPr>
            <a:r>
              <a:rPr lang="ar-SA" b="1" dirty="0" smtClean="0">
                <a:solidFill>
                  <a:schemeClr val="tx1"/>
                </a:solidFill>
              </a:rPr>
              <a:t> مراجعة سريعة للمكون رقم 3 على السبورة واستخراج الكلمات التي تحوي حرفـًا ملونـًا  . </a:t>
            </a:r>
          </a:p>
          <a:p>
            <a:pPr>
              <a:buFont typeface="Arial" charset="0"/>
              <a:buChar char="•"/>
            </a:pPr>
            <a:r>
              <a:rPr lang="ar-SA" b="1" dirty="0" smtClean="0">
                <a:solidFill>
                  <a:schemeClr val="tx1"/>
                </a:solidFill>
              </a:rPr>
              <a:t> عرض الكلمات المستهدفة التي تحوي الحرف (ن) مرتبة حسب ورودها في جمل الدرس .</a:t>
            </a:r>
          </a:p>
          <a:p>
            <a:pPr>
              <a:buFont typeface="Arial" charset="0"/>
              <a:buChar char="•"/>
            </a:pPr>
            <a:r>
              <a:rPr lang="ar-SA" b="1" dirty="0" smtClean="0">
                <a:solidFill>
                  <a:schemeClr val="tx1"/>
                </a:solidFill>
              </a:rPr>
              <a:t> المطالبة بقراءة الكلمات :</a:t>
            </a:r>
          </a:p>
          <a:p>
            <a:r>
              <a:rPr lang="ar-SA" b="1" dirty="0" smtClean="0">
                <a:solidFill>
                  <a:schemeClr val="tx1"/>
                </a:solidFill>
              </a:rPr>
              <a:t>(منزل ، نساعد ، تكنس ، ينسق ، نافذة ، أنا ، نحب ، نحن ، التعاون ، نظافة)  </a:t>
            </a:r>
          </a:p>
          <a:p>
            <a:pPr>
              <a:buFont typeface="Arial" charset="0"/>
              <a:buChar char="•"/>
            </a:pPr>
            <a:r>
              <a:rPr lang="ar-SA" b="1" dirty="0" smtClean="0">
                <a:solidFill>
                  <a:schemeClr val="tx1"/>
                </a:solidFill>
              </a:rPr>
              <a:t> تكرار عرض الكلمات عرضـًا عشوائيـًا ( غير مرتبة ) وطلب قراءتها .</a:t>
            </a:r>
          </a:p>
          <a:p>
            <a:pPr>
              <a:buFont typeface="Arial" charset="0"/>
              <a:buChar char="•"/>
            </a:pPr>
            <a:r>
              <a:rPr lang="ar-SA" b="1" dirty="0" smtClean="0">
                <a:solidFill>
                  <a:schemeClr val="tx1"/>
                </a:solidFill>
              </a:rPr>
              <a:t> ما هو صوت الحرف الذي تكرر في الكلمات ؟</a:t>
            </a:r>
          </a:p>
          <a:p>
            <a:pPr>
              <a:buFont typeface="Arial" charset="0"/>
              <a:buChar char="•"/>
            </a:pPr>
            <a:r>
              <a:rPr lang="ar-SA" b="1" dirty="0" smtClean="0">
                <a:solidFill>
                  <a:schemeClr val="tx1"/>
                </a:solidFill>
              </a:rPr>
              <a:t> عرض شكل حرف ( </a:t>
            </a:r>
            <a:r>
              <a:rPr lang="ar-SA" b="1" dirty="0" err="1" smtClean="0">
                <a:solidFill>
                  <a:schemeClr val="tx1"/>
                </a:solidFill>
              </a:rPr>
              <a:t>ن</a:t>
            </a:r>
            <a:r>
              <a:rPr lang="ar-SA" b="1" dirty="0" smtClean="0">
                <a:solidFill>
                  <a:schemeClr val="tx1"/>
                </a:solidFill>
              </a:rPr>
              <a:t> ) مكبر ، إذا ماذا سنتعلم عن هذا الحرف ؟</a:t>
            </a:r>
          </a:p>
          <a:p>
            <a:pPr>
              <a:buFont typeface="Arial" charset="0"/>
              <a:buChar char="•"/>
            </a:pPr>
            <a:r>
              <a:rPr lang="ar-SA" b="1" dirty="0" smtClean="0">
                <a:solidFill>
                  <a:schemeClr val="tx1"/>
                </a:solidFill>
              </a:rPr>
              <a:t> من أميرتنا اليوم ( يبدأ أسمها بالحرف ( </a:t>
            </a:r>
            <a:r>
              <a:rPr lang="ar-SA" b="1" dirty="0" err="1" smtClean="0">
                <a:solidFill>
                  <a:schemeClr val="tx1"/>
                </a:solidFill>
              </a:rPr>
              <a:t>ن</a:t>
            </a:r>
            <a:r>
              <a:rPr lang="ar-SA" b="1" dirty="0" smtClean="0">
                <a:solidFill>
                  <a:schemeClr val="tx1"/>
                </a:solidFill>
              </a:rPr>
              <a:t>) .</a:t>
            </a:r>
          </a:p>
          <a:p>
            <a:pPr>
              <a:buFont typeface="Arial" charset="0"/>
              <a:buChar char="•"/>
            </a:pPr>
            <a:r>
              <a:rPr lang="ar-SA" b="1" dirty="0" smtClean="0">
                <a:solidFill>
                  <a:schemeClr val="tx1"/>
                </a:solidFill>
              </a:rPr>
              <a:t> العودة لقراءة الكلمات من الكتاب .</a:t>
            </a:r>
          </a:p>
          <a:p>
            <a:r>
              <a:rPr lang="ar-SA" b="1" dirty="0" smtClean="0">
                <a:solidFill>
                  <a:schemeClr val="tx1"/>
                </a:solidFill>
              </a:rPr>
              <a:t> </a:t>
            </a:r>
          </a:p>
          <a:p>
            <a:pPr>
              <a:buFont typeface="Arial" charset="0"/>
              <a:buChar char="•"/>
            </a:pPr>
            <a:endParaRPr lang="en-US" b="1" dirty="0" smtClean="0">
              <a:solidFill>
                <a:schemeClr val="tx1"/>
              </a:solidFill>
            </a:endParaRPr>
          </a:p>
          <a:p>
            <a:endParaRPr lang="ar-SA" b="1" dirty="0" smtClean="0">
              <a:solidFill>
                <a:schemeClr val="tx1"/>
              </a:solidFill>
            </a:endParaRPr>
          </a:p>
          <a:p>
            <a:r>
              <a:rPr lang="ar-SA" b="1" dirty="0" smtClean="0">
                <a:solidFill>
                  <a:schemeClr val="tx1"/>
                </a:solidFill>
              </a:rPr>
              <a:t>       </a:t>
            </a:r>
          </a:p>
        </p:txBody>
      </p:sp>
      <p:sp>
        <p:nvSpPr>
          <p:cNvPr id="12" name="مستطيل مستدير الزوايا 11"/>
          <p:cNvSpPr/>
          <p:nvPr/>
        </p:nvSpPr>
        <p:spPr>
          <a:xfrm>
            <a:off x="285728" y="8286776"/>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 5</a:t>
            </a:r>
          </a:p>
          <a:p>
            <a:pPr algn="ctr"/>
            <a:r>
              <a:rPr lang="ar-SA" sz="1400" b="1" dirty="0" smtClean="0">
                <a:solidFill>
                  <a:schemeClr val="tx1"/>
                </a:solidFill>
              </a:rPr>
              <a:t>مكون 4، 5 </a:t>
            </a:r>
            <a:r>
              <a:rPr lang="ar-SA" b="1" dirty="0" smtClean="0">
                <a:solidFill>
                  <a:schemeClr val="tx1"/>
                </a:solidFill>
              </a:rPr>
              <a:t>/1</a:t>
            </a:r>
            <a:endParaRPr lang="ar-SA" b="1" dirty="0">
              <a:solidFill>
                <a:schemeClr val="tx1"/>
              </a:solidFill>
            </a:endParaRPr>
          </a:p>
        </p:txBody>
      </p:sp>
      <p:sp>
        <p:nvSpPr>
          <p:cNvPr id="9" name="مستطيل 8"/>
          <p:cNvSpPr/>
          <p:nvPr/>
        </p:nvSpPr>
        <p:spPr>
          <a:xfrm>
            <a:off x="5357826" y="214282"/>
            <a:ext cx="77938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5</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مستطيل 9"/>
          <p:cNvSpPr/>
          <p:nvPr/>
        </p:nvSpPr>
        <p:spPr>
          <a:xfrm>
            <a:off x="6078643" y="214282"/>
            <a:ext cx="77938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4</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مستطيل 10"/>
          <p:cNvSpPr/>
          <p:nvPr/>
        </p:nvSpPr>
        <p:spPr>
          <a:xfrm>
            <a:off x="5715016" y="214282"/>
            <a:ext cx="59503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026" name="Picture 2"/>
          <p:cNvPicPr>
            <a:picLocks noChangeAspect="1" noChangeArrowheads="1"/>
          </p:cNvPicPr>
          <p:nvPr/>
        </p:nvPicPr>
        <p:blipFill>
          <a:blip r:embed="rId3"/>
          <a:srcRect/>
          <a:stretch>
            <a:fillRect/>
          </a:stretch>
        </p:blipFill>
        <p:spPr bwMode="auto">
          <a:xfrm>
            <a:off x="2500306" y="7643835"/>
            <a:ext cx="3048005" cy="1071570"/>
          </a:xfrm>
          <a:prstGeom prst="rect">
            <a:avLst/>
          </a:prstGeom>
          <a:noFill/>
          <a:ln w="9525">
            <a:noFill/>
            <a:miter lim="800000"/>
            <a:headEnd/>
            <a:tailEnd/>
          </a:ln>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مستطيل مستدير الزوايا 39"/>
          <p:cNvSpPr/>
          <p:nvPr/>
        </p:nvSpPr>
        <p:spPr>
          <a:xfrm>
            <a:off x="428604" y="357158"/>
            <a:ext cx="6143668" cy="8358246"/>
          </a:xfrm>
          <a:prstGeom prst="roundRect">
            <a:avLst>
              <a:gd name="adj" fmla="val 8366"/>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endParaRPr lang="ar-SA" sz="1600" b="1" dirty="0" smtClean="0">
              <a:solidFill>
                <a:schemeClr val="accent3">
                  <a:lumMod val="75000"/>
                </a:schemeClr>
              </a:solidFill>
            </a:endParaRPr>
          </a:p>
          <a:p>
            <a:endParaRPr lang="ar-SA" sz="1600" b="1" dirty="0" smtClean="0">
              <a:solidFill>
                <a:schemeClr val="accent3">
                  <a:lumMod val="75000"/>
                </a:schemeClr>
              </a:solidFill>
            </a:endParaRPr>
          </a:p>
          <a:p>
            <a:endParaRPr lang="ar-SA" sz="1600" b="1" dirty="0" smtClean="0">
              <a:solidFill>
                <a:schemeClr val="accent3">
                  <a:lumMod val="75000"/>
                </a:schemeClr>
              </a:solidFill>
            </a:endParaRPr>
          </a:p>
          <a:p>
            <a:endParaRPr lang="ar-SA" sz="1600" b="1" dirty="0" smtClean="0">
              <a:solidFill>
                <a:schemeClr val="accent3">
                  <a:lumMod val="75000"/>
                </a:schemeClr>
              </a:solidFill>
            </a:endParaRPr>
          </a:p>
          <a:p>
            <a:r>
              <a:rPr lang="ar-SA" sz="1600" b="1" dirty="0" smtClean="0">
                <a:solidFill>
                  <a:schemeClr val="accent3">
                    <a:lumMod val="75000"/>
                  </a:schemeClr>
                </a:solidFill>
              </a:rPr>
              <a:t>إجراءات تنفيذ المكون الخامس : ( أقرأ وأجرد )</a:t>
            </a:r>
            <a:endParaRPr lang="ar-SA" sz="1600" b="1" dirty="0" smtClean="0">
              <a:solidFill>
                <a:srgbClr val="0070C0"/>
              </a:solidFill>
            </a:endParaRPr>
          </a:p>
          <a:p>
            <a:pPr>
              <a:buFont typeface="Arial" charset="0"/>
              <a:buChar char="•"/>
            </a:pPr>
            <a:r>
              <a:rPr lang="ar-SA" sz="1600" b="1" dirty="0" smtClean="0">
                <a:solidFill>
                  <a:schemeClr val="tx1"/>
                </a:solidFill>
              </a:rPr>
              <a:t> عرض كلمات المكون على السبورة وقراءتها من قبل التلميذات .</a:t>
            </a:r>
          </a:p>
          <a:p>
            <a:pPr>
              <a:buFont typeface="Arial" charset="0"/>
              <a:buChar char="•"/>
            </a:pPr>
            <a:r>
              <a:rPr lang="ar-SA" sz="1600" b="1" dirty="0" smtClean="0">
                <a:solidFill>
                  <a:schemeClr val="tx1"/>
                </a:solidFill>
              </a:rPr>
              <a:t> الإشارة إلى الحرف الملون ( </a:t>
            </a:r>
            <a:r>
              <a:rPr lang="ar-SA" sz="1600" b="1" dirty="0" err="1" smtClean="0">
                <a:solidFill>
                  <a:srgbClr val="FF0000"/>
                </a:solidFill>
              </a:rPr>
              <a:t>ن</a:t>
            </a:r>
            <a:r>
              <a:rPr lang="ar-SA" sz="1600" b="1" dirty="0" smtClean="0">
                <a:solidFill>
                  <a:srgbClr val="FF0000"/>
                </a:solidFill>
              </a:rPr>
              <a:t> </a:t>
            </a:r>
            <a:r>
              <a:rPr lang="ar-SA" sz="1600" b="1" dirty="0" smtClean="0">
                <a:solidFill>
                  <a:schemeClr val="tx1"/>
                </a:solidFill>
              </a:rPr>
              <a:t>) من الكلمة ، ثم تجريد الحرف مع إظهار الحركة ونطق الحرف بصوته .</a:t>
            </a:r>
          </a:p>
          <a:p>
            <a:pPr>
              <a:buFont typeface="Arial" charset="0"/>
              <a:buChar char="•"/>
            </a:pPr>
            <a:r>
              <a:rPr lang="ar-SA" sz="1600" b="1" dirty="0" smtClean="0">
                <a:solidFill>
                  <a:schemeClr val="tx1"/>
                </a:solidFill>
              </a:rPr>
              <a:t> تعريف التلميذات بالحركات الثلاث التي ظهرت على الحرف من خلال سرد قصة الحركات والمد كما يلي : </a:t>
            </a:r>
          </a:p>
          <a:p>
            <a:r>
              <a:rPr lang="ar-SA" sz="1600" b="1" dirty="0" smtClean="0">
                <a:solidFill>
                  <a:schemeClr val="tx1"/>
                </a:solidFill>
              </a:rPr>
              <a:t>1- في أحد الأيام كان حرف (</a:t>
            </a:r>
            <a:r>
              <a:rPr lang="ar-SA" sz="1600" b="1" dirty="0" smtClean="0">
                <a:solidFill>
                  <a:srgbClr val="FF0000"/>
                </a:solidFill>
              </a:rPr>
              <a:t>ن</a:t>
            </a:r>
            <a:r>
              <a:rPr lang="ar-SA" sz="1600" b="1" dirty="0" smtClean="0">
                <a:solidFill>
                  <a:schemeClr val="tx1"/>
                </a:solidFill>
              </a:rPr>
              <a:t>) يمشي في الغابة وكان الجو باردا إذا به يشاهد بيت , اقترب منه وقرع بابه فكلمته الحركات .... من الطارق ؟</a:t>
            </a:r>
          </a:p>
          <a:p>
            <a:r>
              <a:rPr lang="ar-SA" sz="1600" b="1" dirty="0" smtClean="0">
                <a:solidFill>
                  <a:schemeClr val="tx1"/>
                </a:solidFill>
              </a:rPr>
              <a:t>قال أنا (</a:t>
            </a:r>
            <a:r>
              <a:rPr lang="ar-SA" sz="1600" b="1" dirty="0" smtClean="0">
                <a:solidFill>
                  <a:srgbClr val="FF0000"/>
                </a:solidFill>
              </a:rPr>
              <a:t>ن</a:t>
            </a:r>
            <a:r>
              <a:rPr lang="ar-SA" sz="1600" b="1" dirty="0" smtClean="0">
                <a:solidFill>
                  <a:schemeClr val="tx1"/>
                </a:solidFill>
              </a:rPr>
              <a:t>) هل تسمحون لي بالدخول ؟ نعم ولكن لدينا شرط .... من يدخل بيتنا يتغير صوته حسب الحجرة التي يدخلها ..... حسنا أنا موافق .</a:t>
            </a:r>
          </a:p>
          <a:p>
            <a:r>
              <a:rPr lang="ar-SA" sz="1600" b="1" dirty="0" smtClean="0">
                <a:solidFill>
                  <a:schemeClr val="tx1"/>
                </a:solidFill>
              </a:rPr>
              <a:t>دخل الحرف (</a:t>
            </a:r>
            <a:r>
              <a:rPr lang="ar-SA" sz="1600" b="1" dirty="0" smtClean="0">
                <a:solidFill>
                  <a:srgbClr val="FF0000"/>
                </a:solidFill>
              </a:rPr>
              <a:t>ن</a:t>
            </a:r>
            <a:r>
              <a:rPr lang="ar-SA" sz="1600" b="1" dirty="0" smtClean="0">
                <a:solidFill>
                  <a:schemeClr val="tx1"/>
                </a:solidFill>
              </a:rPr>
              <a:t>) الحجرة الأولى , وقال .... السلام عليكم  </a:t>
            </a:r>
          </a:p>
          <a:p>
            <a:r>
              <a:rPr lang="ar-SA" sz="1600" b="1" dirty="0" smtClean="0">
                <a:solidFill>
                  <a:schemeClr val="tx1"/>
                </a:solidFill>
              </a:rPr>
              <a:t>فردوا عليه .... وعليكم السلام يا ( </a:t>
            </a:r>
            <a:r>
              <a:rPr lang="ar-SA" sz="1600" b="1" dirty="0" smtClean="0">
                <a:solidFill>
                  <a:srgbClr val="FF0000"/>
                </a:solidFill>
              </a:rPr>
              <a:t>نَ </a:t>
            </a:r>
            <a:r>
              <a:rPr lang="ar-SA" sz="1600" b="1" dirty="0" smtClean="0">
                <a:solidFill>
                  <a:schemeClr val="tx1"/>
                </a:solidFill>
              </a:rPr>
              <a:t>)  تفضل يا ( </a:t>
            </a:r>
            <a:r>
              <a:rPr lang="ar-SA" sz="1600" b="1" dirty="0" smtClean="0">
                <a:solidFill>
                  <a:srgbClr val="FF0000"/>
                </a:solidFill>
              </a:rPr>
              <a:t>نَ</a:t>
            </a:r>
            <a:r>
              <a:rPr lang="ar-SA" sz="1600" b="1" dirty="0" smtClean="0">
                <a:solidFill>
                  <a:schemeClr val="tx1"/>
                </a:solidFill>
              </a:rPr>
              <a:t> ) قال لهم من ( </a:t>
            </a:r>
            <a:r>
              <a:rPr lang="ar-SA" sz="1600" b="1" dirty="0" smtClean="0">
                <a:solidFill>
                  <a:srgbClr val="FF0000"/>
                </a:solidFill>
              </a:rPr>
              <a:t>نَ</a:t>
            </a:r>
            <a:r>
              <a:rPr lang="ar-SA" sz="1600" b="1" dirty="0" smtClean="0">
                <a:solidFill>
                  <a:schemeClr val="tx1"/>
                </a:solidFill>
              </a:rPr>
              <a:t> )</a:t>
            </a:r>
          </a:p>
          <a:p>
            <a:r>
              <a:rPr lang="ar-SA" sz="1600" b="1" dirty="0" smtClean="0">
                <a:solidFill>
                  <a:schemeClr val="tx1"/>
                </a:solidFill>
              </a:rPr>
              <a:t>قالوا أنت ( </a:t>
            </a:r>
            <a:r>
              <a:rPr lang="ar-SA" sz="1600" b="1" dirty="0" smtClean="0">
                <a:solidFill>
                  <a:srgbClr val="FF0000"/>
                </a:solidFill>
              </a:rPr>
              <a:t>نَ</a:t>
            </a:r>
            <a:r>
              <a:rPr lang="ar-SA" sz="1600" b="1" dirty="0" smtClean="0">
                <a:solidFill>
                  <a:schemeClr val="tx1"/>
                </a:solidFill>
              </a:rPr>
              <a:t> ) لأنك في حجرة الفتحة فيتغير صوتك مع الفتحة ويصبح ( </a:t>
            </a:r>
            <a:r>
              <a:rPr lang="ar-SA" sz="1600" b="1" dirty="0" smtClean="0">
                <a:solidFill>
                  <a:srgbClr val="FF0000"/>
                </a:solidFill>
              </a:rPr>
              <a:t>نَ </a:t>
            </a:r>
            <a:r>
              <a:rPr lang="ar-SA" sz="1600" b="1" dirty="0" smtClean="0">
                <a:solidFill>
                  <a:schemeClr val="tx1"/>
                </a:solidFill>
              </a:rPr>
              <a:t>)</a:t>
            </a:r>
          </a:p>
          <a:p>
            <a:r>
              <a:rPr lang="ar-SA" sz="1600" b="1" dirty="0" smtClean="0">
                <a:solidFill>
                  <a:schemeClr val="tx1"/>
                </a:solidFill>
              </a:rPr>
              <a:t>فرح حرف ( </a:t>
            </a:r>
            <a:r>
              <a:rPr lang="ar-SA" sz="1600" b="1" dirty="0" smtClean="0">
                <a:solidFill>
                  <a:srgbClr val="FF0000"/>
                </a:solidFill>
              </a:rPr>
              <a:t>نَ </a:t>
            </a:r>
            <a:r>
              <a:rPr lang="ar-SA" sz="1600" b="1" dirty="0" smtClean="0">
                <a:solidFill>
                  <a:schemeClr val="tx1"/>
                </a:solidFill>
              </a:rPr>
              <a:t>) بهذا الصوت الجديد وجلس يلعب معهم قليلا ثم قرر أن يذهب الحجرة المجاورة وعند الدخول سلم فردوا عليه السلام يا ( </a:t>
            </a:r>
            <a:r>
              <a:rPr lang="ar-SA" sz="1600" b="1" dirty="0" smtClean="0">
                <a:solidFill>
                  <a:srgbClr val="FF0000"/>
                </a:solidFill>
              </a:rPr>
              <a:t>ن ِ </a:t>
            </a:r>
            <a:r>
              <a:rPr lang="ar-SA" sz="1600" b="1" dirty="0" smtClean="0">
                <a:solidFill>
                  <a:schemeClr val="tx1"/>
                </a:solidFill>
              </a:rPr>
              <a:t>)  وعرف أن صوته تغير لأنه في حجرة الكسرة وجلس عندهم قليلا ثم أراد أن يزور الحجرة المجاورة ، فسلم عليهم وردوا عليه السلام يا ( </a:t>
            </a:r>
            <a:r>
              <a:rPr lang="ar-SA" sz="1600" b="1" dirty="0" smtClean="0">
                <a:solidFill>
                  <a:srgbClr val="FF0000"/>
                </a:solidFill>
              </a:rPr>
              <a:t>نُ</a:t>
            </a:r>
            <a:r>
              <a:rPr lang="ar-SA" sz="1600" b="1" dirty="0" smtClean="0">
                <a:solidFill>
                  <a:schemeClr val="tx1"/>
                </a:solidFill>
              </a:rPr>
              <a:t> ) فعرف أن صوته تغير لأنه في حجرة الضمة فرح كثيرا بهذه الأصوات الجديدة وتعلم أن الحركات تغير صوت الحرف ..... وعندما قرر أن يغادر بيت الحركات شكر الحركات على حسن ضيافتهم وخرج وهو يقول </a:t>
            </a:r>
            <a:r>
              <a:rPr lang="ar-SA" sz="1600" b="1" dirty="0" smtClean="0">
                <a:solidFill>
                  <a:srgbClr val="FF0000"/>
                </a:solidFill>
              </a:rPr>
              <a:t>نَ ، </a:t>
            </a:r>
            <a:r>
              <a:rPr lang="ar-SA" sz="1600" b="1" dirty="0" err="1" smtClean="0">
                <a:solidFill>
                  <a:srgbClr val="FF0000"/>
                </a:solidFill>
              </a:rPr>
              <a:t>ن</a:t>
            </a:r>
            <a:r>
              <a:rPr lang="ar-SA" sz="1600" b="1" dirty="0" smtClean="0">
                <a:solidFill>
                  <a:srgbClr val="FF0000"/>
                </a:solidFill>
              </a:rPr>
              <a:t> ِ ، نُ  </a:t>
            </a:r>
          </a:p>
          <a:p>
            <a:r>
              <a:rPr lang="ar-SA" sz="1600" b="1" dirty="0" smtClean="0">
                <a:solidFill>
                  <a:schemeClr val="tx1"/>
                </a:solidFill>
              </a:rPr>
              <a:t>*</a:t>
            </a:r>
            <a:r>
              <a:rPr lang="ar-SA" sz="1600" b="1" u="sng" dirty="0" smtClean="0">
                <a:solidFill>
                  <a:schemeClr val="tx1"/>
                </a:solidFill>
              </a:rPr>
              <a:t>*</a:t>
            </a:r>
            <a:r>
              <a:rPr lang="ar-SA" sz="1600" b="1" dirty="0" smtClean="0">
                <a:solidFill>
                  <a:schemeClr val="tx1"/>
                </a:solidFill>
              </a:rPr>
              <a:t> إنشاد أنشودة الحركات مع تجريد الحرف من كلمات المكون </a:t>
            </a:r>
          </a:p>
          <a:p>
            <a:r>
              <a:rPr lang="ar-SA" sz="1600" b="1" dirty="0" smtClean="0">
                <a:solidFill>
                  <a:schemeClr val="tx1"/>
                </a:solidFill>
              </a:rPr>
              <a:t>2- تكرار ما سبق مع بيت المد ويصبح لديه </a:t>
            </a:r>
            <a:r>
              <a:rPr lang="ar-SA" sz="1600" b="1" dirty="0" err="1" smtClean="0">
                <a:solidFill>
                  <a:srgbClr val="FF0000"/>
                </a:solidFill>
              </a:rPr>
              <a:t>نا</a:t>
            </a:r>
            <a:r>
              <a:rPr lang="ar-SA" sz="1600" b="1" dirty="0" smtClean="0">
                <a:solidFill>
                  <a:srgbClr val="FF0000"/>
                </a:solidFill>
              </a:rPr>
              <a:t>، ني ، نو </a:t>
            </a:r>
          </a:p>
          <a:p>
            <a:r>
              <a:rPr lang="ar-SA" sz="1600" b="1" dirty="0" smtClean="0">
                <a:solidFill>
                  <a:schemeClr val="tx1"/>
                </a:solidFill>
              </a:rPr>
              <a:t>** إنشاد أنشودة المد مع الحرف </a:t>
            </a:r>
            <a:r>
              <a:rPr lang="ar-SA" sz="1600" b="1" dirty="0" err="1" smtClean="0">
                <a:solidFill>
                  <a:srgbClr val="FF0000"/>
                </a:solidFill>
              </a:rPr>
              <a:t>ن</a:t>
            </a:r>
            <a:endParaRPr lang="ar-SA" sz="1600" b="1" dirty="0" smtClean="0">
              <a:solidFill>
                <a:srgbClr val="FF0000"/>
              </a:solidFill>
            </a:endParaRPr>
          </a:p>
          <a:p>
            <a:r>
              <a:rPr lang="ar-SA" sz="1600" b="1" dirty="0" smtClean="0">
                <a:solidFill>
                  <a:schemeClr val="tx1"/>
                </a:solidFill>
              </a:rPr>
              <a:t>قراءة الحرف ( </a:t>
            </a:r>
            <a:r>
              <a:rPr lang="ar-SA" sz="1600" b="1" dirty="0" smtClean="0">
                <a:solidFill>
                  <a:srgbClr val="FF0000"/>
                </a:solidFill>
              </a:rPr>
              <a:t>نَ – </a:t>
            </a:r>
            <a:r>
              <a:rPr lang="ar-SA" sz="1600" b="1" dirty="0" err="1" smtClean="0">
                <a:solidFill>
                  <a:srgbClr val="FF0000"/>
                </a:solidFill>
              </a:rPr>
              <a:t>ن</a:t>
            </a:r>
            <a:r>
              <a:rPr lang="ar-SA" sz="1600" b="1" dirty="0" smtClean="0">
                <a:solidFill>
                  <a:srgbClr val="FF0000"/>
                </a:solidFill>
              </a:rPr>
              <a:t> ِ– نُ – </a:t>
            </a:r>
            <a:r>
              <a:rPr lang="ar-SA" sz="1600" b="1" dirty="0" err="1" smtClean="0">
                <a:solidFill>
                  <a:srgbClr val="FF0000"/>
                </a:solidFill>
              </a:rPr>
              <a:t>نا</a:t>
            </a:r>
            <a:r>
              <a:rPr lang="ar-SA" sz="1600" b="1" dirty="0" smtClean="0">
                <a:solidFill>
                  <a:srgbClr val="FF0000"/>
                </a:solidFill>
              </a:rPr>
              <a:t> – ني – نو </a:t>
            </a:r>
            <a:r>
              <a:rPr lang="ar-SA" sz="1600" b="1" dirty="0" smtClean="0">
                <a:solidFill>
                  <a:schemeClr val="tx1"/>
                </a:solidFill>
              </a:rPr>
              <a:t>)</a:t>
            </a:r>
          </a:p>
          <a:p>
            <a:endParaRPr lang="ar-SA" sz="1600"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 </a:t>
            </a:r>
          </a:p>
          <a:p>
            <a:pPr>
              <a:buFont typeface="Arial" charset="0"/>
              <a:buChar char="•"/>
            </a:pPr>
            <a:endParaRPr lang="ar-SA" b="1" dirty="0" smtClean="0">
              <a:solidFill>
                <a:schemeClr val="tx1"/>
              </a:solidFill>
            </a:endParaRPr>
          </a:p>
          <a:p>
            <a:r>
              <a:rPr lang="ar-SA" b="1" dirty="0" smtClean="0">
                <a:solidFill>
                  <a:schemeClr val="tx1"/>
                </a:solidFill>
              </a:rPr>
              <a:t>       </a:t>
            </a:r>
          </a:p>
        </p:txBody>
      </p:sp>
      <p:sp>
        <p:nvSpPr>
          <p:cNvPr id="12" name="مستطيل مستدير الزوايا 11"/>
          <p:cNvSpPr/>
          <p:nvPr/>
        </p:nvSpPr>
        <p:spPr>
          <a:xfrm>
            <a:off x="285728" y="8286776"/>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درس5</a:t>
            </a:r>
          </a:p>
          <a:p>
            <a:pPr algn="ctr"/>
            <a:r>
              <a:rPr lang="ar-SA" sz="1400" b="1" dirty="0" smtClean="0">
                <a:solidFill>
                  <a:schemeClr val="tx1"/>
                </a:solidFill>
              </a:rPr>
              <a:t>مكون4 ، 5 / 2</a:t>
            </a:r>
            <a:endParaRPr lang="ar-SA" b="1" dirty="0">
              <a:solidFill>
                <a:schemeClr val="tx1"/>
              </a:solidFill>
            </a:endParaRPr>
          </a:p>
        </p:txBody>
      </p:sp>
      <p:pic>
        <p:nvPicPr>
          <p:cNvPr id="2050" name="Picture 2"/>
          <p:cNvPicPr>
            <a:picLocks noChangeAspect="1" noChangeArrowheads="1"/>
          </p:cNvPicPr>
          <p:nvPr/>
        </p:nvPicPr>
        <p:blipFill>
          <a:blip r:embed="rId2"/>
          <a:srcRect/>
          <a:stretch>
            <a:fillRect/>
          </a:stretch>
        </p:blipFill>
        <p:spPr bwMode="auto">
          <a:xfrm>
            <a:off x="2285992" y="6572264"/>
            <a:ext cx="3933825" cy="1838325"/>
          </a:xfrm>
          <a:prstGeom prst="rect">
            <a:avLst/>
          </a:prstGeom>
          <a:noFill/>
          <a:ln w="9525">
            <a:noFill/>
            <a:miter lim="800000"/>
            <a:headEnd/>
            <a:tailEnd/>
          </a:ln>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مستطيل مستدير الزوايا 39"/>
          <p:cNvSpPr/>
          <p:nvPr/>
        </p:nvSpPr>
        <p:spPr>
          <a:xfrm>
            <a:off x="357166" y="3071802"/>
            <a:ext cx="6215106" cy="5715040"/>
          </a:xfrm>
          <a:prstGeom prst="roundRect">
            <a:avLst>
              <a:gd name="adj" fmla="val 8434"/>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r>
              <a:rPr lang="ar-SA" b="1" dirty="0" smtClean="0">
                <a:solidFill>
                  <a:schemeClr val="accent3">
                    <a:lumMod val="75000"/>
                  </a:schemeClr>
                </a:solidFill>
              </a:rPr>
              <a:t>إجراءات تنفيذ المكون السادس :</a:t>
            </a:r>
          </a:p>
          <a:p>
            <a:r>
              <a:rPr lang="ar-SA" b="1" dirty="0" smtClean="0">
                <a:solidFill>
                  <a:srgbClr val="FF0000"/>
                </a:solidFill>
              </a:rPr>
              <a:t>التهيئة :</a:t>
            </a:r>
          </a:p>
          <a:p>
            <a:pPr>
              <a:buFont typeface="Arial" pitchFamily="34" charset="0"/>
              <a:buChar char="•"/>
            </a:pPr>
            <a:r>
              <a:rPr lang="ar-SA" b="1" dirty="0" smtClean="0">
                <a:solidFill>
                  <a:schemeClr val="tx1"/>
                </a:solidFill>
              </a:rPr>
              <a:t> تذكير التلميذات بحرف النون من خلال :</a:t>
            </a:r>
          </a:p>
          <a:p>
            <a:r>
              <a:rPr lang="ar-SA" b="1" dirty="0" smtClean="0">
                <a:solidFill>
                  <a:schemeClr val="tx1"/>
                </a:solidFill>
              </a:rPr>
              <a:t>  - عرض الحرف مجسمـًا .</a:t>
            </a:r>
          </a:p>
          <a:p>
            <a:r>
              <a:rPr lang="ar-SA" b="1" dirty="0" smtClean="0">
                <a:solidFill>
                  <a:schemeClr val="tx1"/>
                </a:solidFill>
              </a:rPr>
              <a:t>  - عرضه مكبرًا ومسهمًـا ( حوله أسهم تبين بداية ونهاية رسمه )</a:t>
            </a:r>
          </a:p>
          <a:p>
            <a:r>
              <a:rPr lang="ar-SA" b="1" dirty="0" smtClean="0">
                <a:solidFill>
                  <a:srgbClr val="FF0000"/>
                </a:solidFill>
              </a:rPr>
              <a:t>الإجراء : </a:t>
            </a:r>
          </a:p>
          <a:p>
            <a:pPr>
              <a:buFont typeface="Arial" pitchFamily="34" charset="0"/>
              <a:buChar char="•"/>
            </a:pPr>
            <a:r>
              <a:rPr lang="ar-SA" b="1" dirty="0" smtClean="0">
                <a:solidFill>
                  <a:schemeClr val="tx1"/>
                </a:solidFill>
              </a:rPr>
              <a:t> عرض بطاقات الحرف (ن) أو كتابة الحرف , ويكون الحرف مسهمًا .</a:t>
            </a:r>
          </a:p>
          <a:p>
            <a:pPr>
              <a:buFont typeface="Arial" pitchFamily="34" charset="0"/>
              <a:buChar char="•"/>
            </a:pPr>
            <a:r>
              <a:rPr lang="ar-SA" b="1" dirty="0" smtClean="0">
                <a:solidFill>
                  <a:schemeClr val="tx1"/>
                </a:solidFill>
              </a:rPr>
              <a:t>شرح كيفية كتابة الحرف بإتباع اتجاه السهم .</a:t>
            </a:r>
          </a:p>
          <a:p>
            <a:pPr>
              <a:buFont typeface="Arial" pitchFamily="34" charset="0"/>
              <a:buChar char="•"/>
            </a:pPr>
            <a:r>
              <a:rPr lang="ar-SA" b="1" dirty="0" smtClean="0">
                <a:solidFill>
                  <a:schemeClr val="tx1"/>
                </a:solidFill>
              </a:rPr>
              <a:t> تكرر المعلمة هذه الطريقة على السبورة ، بكتابة الحرف (ن) بداية ونهاية باتجاه الأسهم الموجودة مسبقـًا على السبورة .</a:t>
            </a:r>
          </a:p>
          <a:p>
            <a:pPr>
              <a:buFont typeface="Arial" pitchFamily="34" charset="0"/>
              <a:buChar char="•"/>
            </a:pPr>
            <a:r>
              <a:rPr lang="ar-SA" b="1" dirty="0" smtClean="0">
                <a:solidFill>
                  <a:schemeClr val="tx1"/>
                </a:solidFill>
              </a:rPr>
              <a:t> كتابة الحرف (ن) بداية ونهاية بدون استخدام الأسهم .</a:t>
            </a:r>
          </a:p>
          <a:p>
            <a:pPr>
              <a:buFont typeface="Arial" pitchFamily="34" charset="0"/>
              <a:buChar char="•"/>
            </a:pPr>
            <a:r>
              <a:rPr lang="ar-SA" b="1" dirty="0" smtClean="0">
                <a:solidFill>
                  <a:schemeClr val="tx1"/>
                </a:solidFill>
              </a:rPr>
              <a:t> المطالبة بكتابة الحرف (ن)  في الهواء بداية ونهاية قبل ممارسة النشاط في الكتاب .</a:t>
            </a:r>
          </a:p>
          <a:p>
            <a:pPr>
              <a:buFont typeface="Arial" pitchFamily="34" charset="0"/>
              <a:buChar char="•"/>
            </a:pPr>
            <a:r>
              <a:rPr lang="ar-SA" b="1" dirty="0" smtClean="0">
                <a:solidFill>
                  <a:schemeClr val="tx1"/>
                </a:solidFill>
              </a:rPr>
              <a:t> المطالبة بالعودة إلى الكتاب وممارسة النشاط والقيام بالمتابعة اللازمة .</a:t>
            </a: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r>
              <a:rPr lang="ar-SA" b="1" dirty="0" smtClean="0">
                <a:solidFill>
                  <a:schemeClr val="accent3">
                    <a:lumMod val="75000"/>
                  </a:schemeClr>
                </a:solidFill>
              </a:rPr>
              <a:t> </a:t>
            </a:r>
          </a:p>
          <a:p>
            <a:endParaRPr lang="ar-SA" b="1" dirty="0" smtClean="0">
              <a:solidFill>
                <a:schemeClr val="tx1"/>
              </a:solidFill>
            </a:endParaRPr>
          </a:p>
        </p:txBody>
      </p:sp>
      <p:sp>
        <p:nvSpPr>
          <p:cNvPr id="13" name="مستطيل مستدير الزوايا 12"/>
          <p:cNvSpPr/>
          <p:nvPr/>
        </p:nvSpPr>
        <p:spPr>
          <a:xfrm>
            <a:off x="285728" y="8286776"/>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درس5</a:t>
            </a:r>
          </a:p>
          <a:p>
            <a:pPr algn="ctr"/>
            <a:r>
              <a:rPr lang="ar-SA" sz="1400" b="1" dirty="0" smtClean="0">
                <a:solidFill>
                  <a:schemeClr val="tx1"/>
                </a:solidFill>
              </a:rPr>
              <a:t>مكون 6 </a:t>
            </a:r>
            <a:endParaRPr lang="ar-SA" b="1" dirty="0">
              <a:solidFill>
                <a:schemeClr val="tx1"/>
              </a:solidFill>
            </a:endParaRPr>
          </a:p>
        </p:txBody>
      </p:sp>
      <p:sp>
        <p:nvSpPr>
          <p:cNvPr id="5" name="مستطيل مستدير الزوايا 4"/>
          <p:cNvSpPr/>
          <p:nvPr/>
        </p:nvSpPr>
        <p:spPr>
          <a:xfrm>
            <a:off x="571480" y="214282"/>
            <a:ext cx="4857784" cy="714380"/>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400" b="1" dirty="0" smtClean="0">
                <a:solidFill>
                  <a:srgbClr val="FF0000"/>
                </a:solidFill>
              </a:rPr>
              <a:t>المكون :  </a:t>
            </a:r>
          </a:p>
          <a:p>
            <a:r>
              <a:rPr lang="ar-SA" sz="1400" b="1" dirty="0" smtClean="0">
                <a:solidFill>
                  <a:srgbClr val="FF0000"/>
                </a:solidFill>
              </a:rPr>
              <a:t>    6ــ  </a:t>
            </a:r>
            <a:r>
              <a:rPr lang="ar-SA" sz="1400" b="1" dirty="0" smtClean="0">
                <a:solidFill>
                  <a:schemeClr val="tx1"/>
                </a:solidFill>
              </a:rPr>
              <a:t>ألاحظ وأكتب       </a:t>
            </a:r>
          </a:p>
        </p:txBody>
      </p:sp>
      <p:sp>
        <p:nvSpPr>
          <p:cNvPr id="6" name="مستطيل مستدير الزوايا 5"/>
          <p:cNvSpPr/>
          <p:nvPr/>
        </p:nvSpPr>
        <p:spPr>
          <a:xfrm>
            <a:off x="500042" y="1000100"/>
            <a:ext cx="6072230" cy="1143008"/>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الأهداف :</a:t>
            </a:r>
          </a:p>
          <a:p>
            <a:r>
              <a:rPr lang="ar-SA" sz="1600" b="1" dirty="0" smtClean="0">
                <a:solidFill>
                  <a:schemeClr val="tx1"/>
                </a:solidFill>
              </a:rPr>
              <a:t>      من خلال هذا المكون يتوقع من التلميذة  تحقيق الأهداف التالية :</a:t>
            </a:r>
          </a:p>
          <a:p>
            <a:pPr>
              <a:buFont typeface="Arial" pitchFamily="34" charset="0"/>
              <a:buChar char="•"/>
            </a:pPr>
            <a:r>
              <a:rPr lang="ar-SA" sz="1600" b="1" dirty="0" smtClean="0">
                <a:solidFill>
                  <a:schemeClr val="tx1"/>
                </a:solidFill>
              </a:rPr>
              <a:t>  تتبع الطريقة الصحيحة لكتابة الحرف .</a:t>
            </a:r>
          </a:p>
          <a:p>
            <a:pPr>
              <a:buFont typeface="Arial" pitchFamily="34" charset="0"/>
              <a:buChar char="•"/>
            </a:pPr>
            <a:r>
              <a:rPr lang="ar-SA" sz="1600" b="1" dirty="0" smtClean="0">
                <a:solidFill>
                  <a:schemeClr val="tx1"/>
                </a:solidFill>
              </a:rPr>
              <a:t>  تكتب حرف النون كتابة صحيحة .</a:t>
            </a:r>
          </a:p>
        </p:txBody>
      </p:sp>
      <p:sp>
        <p:nvSpPr>
          <p:cNvPr id="7" name="مستطيل مستدير الزوايا 6"/>
          <p:cNvSpPr/>
          <p:nvPr/>
        </p:nvSpPr>
        <p:spPr>
          <a:xfrm>
            <a:off x="571480" y="2214546"/>
            <a:ext cx="5929354" cy="785818"/>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الوسائل المقترحة </a:t>
            </a:r>
          </a:p>
          <a:p>
            <a:r>
              <a:rPr lang="ar-SA" b="1" dirty="0" smtClean="0">
                <a:solidFill>
                  <a:schemeClr val="tx1"/>
                </a:solidFill>
              </a:rPr>
              <a:t> شفافيات  ،  بطاقات كتابة الحرف بمواقعه المختلفة  </a:t>
            </a:r>
          </a:p>
        </p:txBody>
      </p:sp>
      <p:sp>
        <p:nvSpPr>
          <p:cNvPr id="8" name="مستطيل 7"/>
          <p:cNvSpPr/>
          <p:nvPr/>
        </p:nvSpPr>
        <p:spPr>
          <a:xfrm>
            <a:off x="5857892" y="214282"/>
            <a:ext cx="77938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6</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074" name="Picture 2"/>
          <p:cNvPicPr>
            <a:picLocks noChangeAspect="1" noChangeArrowheads="1"/>
          </p:cNvPicPr>
          <p:nvPr/>
        </p:nvPicPr>
        <p:blipFill>
          <a:blip r:embed="rId2"/>
          <a:srcRect/>
          <a:stretch>
            <a:fillRect/>
          </a:stretch>
        </p:blipFill>
        <p:spPr bwMode="auto">
          <a:xfrm>
            <a:off x="2368774" y="7215206"/>
            <a:ext cx="2631862" cy="1285884"/>
          </a:xfrm>
          <a:prstGeom prst="rect">
            <a:avLst/>
          </a:prstGeom>
          <a:noFill/>
          <a:ln w="9525">
            <a:noFill/>
            <a:miter lim="800000"/>
            <a:headEnd/>
            <a:tailEnd/>
          </a:ln>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مستطيل مستدير الزوايا 27"/>
          <p:cNvSpPr/>
          <p:nvPr/>
        </p:nvSpPr>
        <p:spPr>
          <a:xfrm>
            <a:off x="5643578" y="357158"/>
            <a:ext cx="714380"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الوحدة</a:t>
            </a:r>
            <a:endParaRPr lang="ar-SA" b="1" dirty="0">
              <a:solidFill>
                <a:schemeClr val="tx1"/>
              </a:solidFill>
            </a:endParaRPr>
          </a:p>
        </p:txBody>
      </p:sp>
      <p:sp>
        <p:nvSpPr>
          <p:cNvPr id="30" name="مستطيل مستدير الزوايا 29"/>
          <p:cNvSpPr/>
          <p:nvPr/>
        </p:nvSpPr>
        <p:spPr>
          <a:xfrm>
            <a:off x="4786322" y="357158"/>
            <a:ext cx="785818"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المجال</a:t>
            </a:r>
            <a:endParaRPr lang="ar-SA" b="1" dirty="0">
              <a:solidFill>
                <a:schemeClr val="tx1"/>
              </a:solidFill>
            </a:endParaRPr>
          </a:p>
        </p:txBody>
      </p:sp>
      <p:sp>
        <p:nvSpPr>
          <p:cNvPr id="31" name="مستطيل مستدير الزوايا 30"/>
          <p:cNvSpPr/>
          <p:nvPr/>
        </p:nvSpPr>
        <p:spPr>
          <a:xfrm>
            <a:off x="3357562" y="357158"/>
            <a:ext cx="1357322"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700" b="1" dirty="0" smtClean="0">
                <a:solidFill>
                  <a:schemeClr val="tx1"/>
                </a:solidFill>
              </a:rPr>
              <a:t>الدرس الخامس</a:t>
            </a:r>
            <a:endParaRPr lang="ar-SA" sz="1700" b="1" dirty="0">
              <a:solidFill>
                <a:schemeClr val="tx1"/>
              </a:solidFill>
            </a:endParaRPr>
          </a:p>
        </p:txBody>
      </p:sp>
      <p:sp>
        <p:nvSpPr>
          <p:cNvPr id="32" name="مستطيل مستدير الزوايا 31"/>
          <p:cNvSpPr/>
          <p:nvPr/>
        </p:nvSpPr>
        <p:spPr>
          <a:xfrm>
            <a:off x="5629284" y="928662"/>
            <a:ext cx="728674"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الأولى</a:t>
            </a:r>
            <a:endParaRPr lang="ar-SA" b="1" dirty="0">
              <a:solidFill>
                <a:schemeClr val="tx1"/>
              </a:solidFill>
            </a:endParaRPr>
          </a:p>
        </p:txBody>
      </p:sp>
      <p:sp>
        <p:nvSpPr>
          <p:cNvPr id="33" name="مستطيل مستدير الزوايا 32"/>
          <p:cNvSpPr/>
          <p:nvPr/>
        </p:nvSpPr>
        <p:spPr>
          <a:xfrm>
            <a:off x="4786322" y="928662"/>
            <a:ext cx="785818"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أسرتي</a:t>
            </a:r>
            <a:endParaRPr lang="ar-SA" b="1" dirty="0">
              <a:solidFill>
                <a:schemeClr val="tx1"/>
              </a:solidFill>
            </a:endParaRPr>
          </a:p>
        </p:txBody>
      </p:sp>
      <p:sp>
        <p:nvSpPr>
          <p:cNvPr id="34" name="مستطيل مستدير الزوايا 33"/>
          <p:cNvSpPr/>
          <p:nvPr/>
        </p:nvSpPr>
        <p:spPr>
          <a:xfrm>
            <a:off x="3357562" y="928662"/>
            <a:ext cx="1357322"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التعاون</a:t>
            </a:r>
            <a:endParaRPr lang="ar-SA" b="1" dirty="0">
              <a:solidFill>
                <a:schemeClr val="tx1"/>
              </a:solidFill>
            </a:endParaRPr>
          </a:p>
        </p:txBody>
      </p:sp>
      <p:sp>
        <p:nvSpPr>
          <p:cNvPr id="14" name="مستطيل مستدير الزوايا 13"/>
          <p:cNvSpPr/>
          <p:nvPr/>
        </p:nvSpPr>
        <p:spPr>
          <a:xfrm>
            <a:off x="2500306" y="357158"/>
            <a:ext cx="785818"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ا</a:t>
            </a:r>
            <a:r>
              <a:rPr lang="ar-SA" b="1" dirty="0" smtClean="0">
                <a:solidFill>
                  <a:schemeClr val="tx1"/>
                </a:solidFill>
              </a:rPr>
              <a:t>لحرف</a:t>
            </a:r>
            <a:endParaRPr lang="ar-SA" b="1" dirty="0">
              <a:solidFill>
                <a:schemeClr val="tx1"/>
              </a:solidFill>
            </a:endParaRPr>
          </a:p>
        </p:txBody>
      </p:sp>
      <p:sp>
        <p:nvSpPr>
          <p:cNvPr id="15" name="مستطيل مستدير الزوايا 14"/>
          <p:cNvSpPr/>
          <p:nvPr/>
        </p:nvSpPr>
        <p:spPr>
          <a:xfrm>
            <a:off x="2500306" y="928662"/>
            <a:ext cx="785818"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ن</a:t>
            </a:r>
            <a:endParaRPr lang="ar-SA" b="1" dirty="0">
              <a:solidFill>
                <a:schemeClr val="tx1"/>
              </a:solidFill>
            </a:endParaRPr>
          </a:p>
        </p:txBody>
      </p:sp>
      <p:sp>
        <p:nvSpPr>
          <p:cNvPr id="16" name="مستطيل مستدير الزوايا 15"/>
          <p:cNvSpPr/>
          <p:nvPr/>
        </p:nvSpPr>
        <p:spPr>
          <a:xfrm>
            <a:off x="500042" y="357158"/>
            <a:ext cx="1928826"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المحاكاة</a:t>
            </a:r>
            <a:endParaRPr lang="ar-SA" sz="2400" b="1" dirty="0">
              <a:solidFill>
                <a:schemeClr val="tx1"/>
              </a:solidFill>
            </a:endParaRPr>
          </a:p>
        </p:txBody>
      </p:sp>
      <p:sp>
        <p:nvSpPr>
          <p:cNvPr id="17" name="مستطيل مستدير الزوايا 16"/>
          <p:cNvSpPr/>
          <p:nvPr/>
        </p:nvSpPr>
        <p:spPr>
          <a:xfrm>
            <a:off x="500042" y="928662"/>
            <a:ext cx="1928826"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الضميران ( أنا، نحن ) </a:t>
            </a:r>
            <a:endParaRPr lang="ar-SA" b="1" dirty="0">
              <a:solidFill>
                <a:schemeClr val="tx1"/>
              </a:solidFill>
            </a:endParaRPr>
          </a:p>
        </p:txBody>
      </p:sp>
      <p:sp>
        <p:nvSpPr>
          <p:cNvPr id="13" name="مستطيل مستدير الزوايا 12"/>
          <p:cNvSpPr/>
          <p:nvPr/>
        </p:nvSpPr>
        <p:spPr>
          <a:xfrm>
            <a:off x="1428736" y="1500166"/>
            <a:ext cx="4857784" cy="571504"/>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المكون :  </a:t>
            </a:r>
          </a:p>
          <a:p>
            <a:r>
              <a:rPr lang="ar-SA" b="1" dirty="0" smtClean="0">
                <a:solidFill>
                  <a:srgbClr val="FF0000"/>
                </a:solidFill>
              </a:rPr>
              <a:t>    8ــ  </a:t>
            </a:r>
            <a:r>
              <a:rPr lang="ar-SA" b="1" dirty="0" smtClean="0">
                <a:solidFill>
                  <a:schemeClr val="tx1"/>
                </a:solidFill>
              </a:rPr>
              <a:t>أحاكي مستخدمة الضميرين ( أنا ، نحن ) .        </a:t>
            </a:r>
          </a:p>
        </p:txBody>
      </p:sp>
      <p:sp>
        <p:nvSpPr>
          <p:cNvPr id="18" name="مستطيل مستدير الزوايا 17"/>
          <p:cNvSpPr/>
          <p:nvPr/>
        </p:nvSpPr>
        <p:spPr>
          <a:xfrm>
            <a:off x="500042" y="2143108"/>
            <a:ext cx="6072230" cy="1071570"/>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الأهداف :</a:t>
            </a:r>
          </a:p>
          <a:p>
            <a:r>
              <a:rPr lang="ar-SA" sz="1600" b="1" dirty="0" smtClean="0">
                <a:solidFill>
                  <a:schemeClr val="tx1"/>
                </a:solidFill>
              </a:rPr>
              <a:t>      من خلال هذا المكون يتوقع من التلميذة  تحقيق الأهداف التالية :</a:t>
            </a:r>
          </a:p>
          <a:p>
            <a:pPr>
              <a:buFont typeface="Arial" pitchFamily="34" charset="0"/>
              <a:buChar char="•"/>
            </a:pPr>
            <a:r>
              <a:rPr lang="ar-SA" sz="1600" b="1" dirty="0" smtClean="0">
                <a:solidFill>
                  <a:schemeClr val="tx1"/>
                </a:solidFill>
              </a:rPr>
              <a:t>   أن تحاكي الضمير ( أنا ) عند التحدث عن نفسها. </a:t>
            </a:r>
          </a:p>
          <a:p>
            <a:pPr>
              <a:buFont typeface="Arial" pitchFamily="34" charset="0"/>
              <a:buChar char="•"/>
            </a:pPr>
            <a:r>
              <a:rPr lang="ar-SA" sz="1600" b="1" dirty="0" smtClean="0">
                <a:solidFill>
                  <a:schemeClr val="tx1"/>
                </a:solidFill>
              </a:rPr>
              <a:t>  أن تحاكي الضمير (نحن ) عندما يريد مشاركة الآخرين في الحديث عن أنفسهم . </a:t>
            </a:r>
          </a:p>
        </p:txBody>
      </p:sp>
      <p:sp>
        <p:nvSpPr>
          <p:cNvPr id="19" name="مستطيل مستدير الزوايا 18"/>
          <p:cNvSpPr/>
          <p:nvPr/>
        </p:nvSpPr>
        <p:spPr>
          <a:xfrm>
            <a:off x="500042" y="3286116"/>
            <a:ext cx="6072230" cy="500066"/>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الوسائل المقترحة :     </a:t>
            </a:r>
            <a:r>
              <a:rPr lang="ar-SA" b="1" dirty="0" smtClean="0">
                <a:solidFill>
                  <a:schemeClr val="tx1"/>
                </a:solidFill>
              </a:rPr>
              <a:t>شفافية تحوي صورة المكون ، بطاقات .</a:t>
            </a:r>
          </a:p>
        </p:txBody>
      </p:sp>
      <p:sp>
        <p:nvSpPr>
          <p:cNvPr id="20" name="مستطيل مستدير الزوايا 19"/>
          <p:cNvSpPr/>
          <p:nvPr/>
        </p:nvSpPr>
        <p:spPr>
          <a:xfrm>
            <a:off x="428604" y="3857620"/>
            <a:ext cx="6143668" cy="4786346"/>
          </a:xfrm>
          <a:prstGeom prst="roundRect">
            <a:avLst>
              <a:gd name="adj" fmla="val 2804"/>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chemeClr val="tx1"/>
              </a:solidFill>
            </a:endParaRPr>
          </a:p>
          <a:p>
            <a:endParaRPr lang="ar-SA" b="1" dirty="0" smtClean="0">
              <a:solidFill>
                <a:srgbClr val="FF0000"/>
              </a:solidFill>
            </a:endParaRPr>
          </a:p>
          <a:p>
            <a:endParaRPr lang="ar-SA" b="1" dirty="0" smtClean="0">
              <a:solidFill>
                <a:srgbClr val="FF0000"/>
              </a:solidFill>
            </a:endParaRPr>
          </a:p>
          <a:p>
            <a:endParaRPr lang="ar-SA" b="1" dirty="0" smtClean="0">
              <a:solidFill>
                <a:srgbClr val="FF0000"/>
              </a:solidFill>
            </a:endParaRPr>
          </a:p>
          <a:p>
            <a:endParaRPr lang="ar-SA" b="1" dirty="0" smtClean="0">
              <a:solidFill>
                <a:srgbClr val="FF0000"/>
              </a:solidFill>
            </a:endParaRPr>
          </a:p>
          <a:p>
            <a:endParaRPr lang="ar-SA" b="1" dirty="0" smtClean="0">
              <a:solidFill>
                <a:srgbClr val="FF0000"/>
              </a:solidFill>
            </a:endParaRPr>
          </a:p>
          <a:p>
            <a:r>
              <a:rPr lang="ar-SA" b="1" dirty="0" smtClean="0">
                <a:solidFill>
                  <a:srgbClr val="FF0000"/>
                </a:solidFill>
              </a:rPr>
              <a:t>إجراءات التنفيذ :</a:t>
            </a:r>
            <a:r>
              <a:rPr lang="ar-SA" b="1" dirty="0" smtClean="0">
                <a:solidFill>
                  <a:schemeClr val="tx1"/>
                </a:solidFill>
              </a:rPr>
              <a:t> </a:t>
            </a:r>
          </a:p>
          <a:p>
            <a:pPr>
              <a:buFont typeface="Arial" pitchFamily="34" charset="0"/>
              <a:buChar char="•"/>
            </a:pPr>
            <a:r>
              <a:rPr lang="ar-SA" b="1" dirty="0" smtClean="0">
                <a:solidFill>
                  <a:schemeClr val="tx1"/>
                </a:solidFill>
              </a:rPr>
              <a:t> </a:t>
            </a:r>
            <a:r>
              <a:rPr lang="ar-SA" b="1" dirty="0" smtClean="0">
                <a:solidFill>
                  <a:schemeClr val="tx1"/>
                </a:solidFill>
                <a:cs typeface="Akhbar MT" pitchFamily="2" charset="-78"/>
              </a:rPr>
              <a:t>عرض صورة عمر وهو ينظف النافذة قائلا: أنا أساعد أمي .</a:t>
            </a:r>
          </a:p>
          <a:p>
            <a:pPr>
              <a:buFont typeface="Arial" pitchFamily="34" charset="0"/>
              <a:buChar char="•"/>
            </a:pPr>
            <a:r>
              <a:rPr lang="ar-SA" b="1" dirty="0" smtClean="0">
                <a:solidFill>
                  <a:schemeClr val="tx1"/>
                </a:solidFill>
                <a:cs typeface="Akhbar MT" pitchFamily="2" charset="-78"/>
              </a:rPr>
              <a:t> عرض صورة الأسرة مجتمعة وأحلام تقول : نحن نحب التعاون .</a:t>
            </a:r>
          </a:p>
          <a:p>
            <a:pPr>
              <a:buFont typeface="Arial" pitchFamily="34" charset="0"/>
              <a:buChar char="•"/>
            </a:pPr>
            <a:r>
              <a:rPr lang="ar-SA" b="1" dirty="0" smtClean="0">
                <a:solidFill>
                  <a:schemeClr val="tx1"/>
                </a:solidFill>
                <a:cs typeface="Akhbar MT" pitchFamily="2" charset="-78"/>
              </a:rPr>
              <a:t> عرض صورة مهند وهو يصلي .</a:t>
            </a:r>
          </a:p>
          <a:p>
            <a:pPr>
              <a:buFont typeface="Arial" pitchFamily="34" charset="0"/>
              <a:buChar char="•"/>
            </a:pPr>
            <a:r>
              <a:rPr lang="ar-SA" b="1" dirty="0" smtClean="0">
                <a:solidFill>
                  <a:schemeClr val="tx1"/>
                </a:solidFill>
                <a:cs typeface="Akhbar MT" pitchFamily="2" charset="-78"/>
              </a:rPr>
              <a:t> عرض صورة الأسرة وهم يتناولون الطعام .</a:t>
            </a:r>
          </a:p>
          <a:p>
            <a:pPr>
              <a:buFont typeface="Arial" pitchFamily="34" charset="0"/>
              <a:buChar char="•"/>
            </a:pPr>
            <a:r>
              <a:rPr lang="ar-SA" b="1" dirty="0" smtClean="0">
                <a:solidFill>
                  <a:schemeClr val="tx1"/>
                </a:solidFill>
                <a:cs typeface="Akhbar MT" pitchFamily="2" charset="-78"/>
              </a:rPr>
              <a:t> عرض صورة أحلام وهي ترسم .</a:t>
            </a:r>
          </a:p>
          <a:p>
            <a:pPr>
              <a:buFont typeface="Arial" pitchFamily="34" charset="0"/>
              <a:buChar char="•"/>
            </a:pPr>
            <a:r>
              <a:rPr lang="ar-SA" b="1" dirty="0" smtClean="0">
                <a:solidFill>
                  <a:schemeClr val="tx1"/>
                </a:solidFill>
                <a:cs typeface="Akhbar MT" pitchFamily="2" charset="-78"/>
              </a:rPr>
              <a:t> الضمير ( أنا ) تم محاكاته في الدرس الثاني ،</a:t>
            </a:r>
          </a:p>
          <a:p>
            <a:r>
              <a:rPr lang="ar-SA" b="1" dirty="0" smtClean="0">
                <a:solidFill>
                  <a:schemeClr val="tx1"/>
                </a:solidFill>
                <a:cs typeface="Akhbar MT" pitchFamily="2" charset="-78"/>
              </a:rPr>
              <a:t> تناقش ولكن دون توسع .</a:t>
            </a:r>
          </a:p>
          <a:p>
            <a:pPr>
              <a:buFont typeface="Arial" pitchFamily="34" charset="0"/>
              <a:buChar char="•"/>
            </a:pPr>
            <a:r>
              <a:rPr lang="ar-SA" b="1" dirty="0" smtClean="0">
                <a:solidFill>
                  <a:schemeClr val="tx1"/>
                </a:solidFill>
                <a:cs typeface="Akhbar MT" pitchFamily="2" charset="-78"/>
              </a:rPr>
              <a:t> طلب التحدث بلسان هؤلاء الصور (2، 4 ، 6 ) بطرح أسئلة :</a:t>
            </a:r>
          </a:p>
          <a:p>
            <a:r>
              <a:rPr lang="ar-SA" b="1" dirty="0" smtClean="0">
                <a:solidFill>
                  <a:schemeClr val="tx1"/>
                </a:solidFill>
                <a:cs typeface="Akhbar MT" pitchFamily="2" charset="-78"/>
              </a:rPr>
              <a:t>س كم فردا تشاهدين في هذه الصورة ؟      </a:t>
            </a:r>
          </a:p>
          <a:p>
            <a:r>
              <a:rPr lang="ar-SA" b="1" dirty="0" smtClean="0">
                <a:solidFill>
                  <a:schemeClr val="tx1"/>
                </a:solidFill>
                <a:cs typeface="Akhbar MT" pitchFamily="2" charset="-78"/>
              </a:rPr>
              <a:t>س ماذا تقول أحلام عن أسرتها ؟</a:t>
            </a:r>
          </a:p>
          <a:p>
            <a:pPr>
              <a:buFont typeface="Arial" pitchFamily="34" charset="0"/>
              <a:buChar char="•"/>
            </a:pPr>
            <a:r>
              <a:rPr lang="ar-SA" b="1" dirty="0" smtClean="0">
                <a:solidFill>
                  <a:schemeClr val="tx1"/>
                </a:solidFill>
                <a:cs typeface="Akhbar MT" pitchFamily="2" charset="-78"/>
              </a:rPr>
              <a:t> تتحدث المعلمة باستخدام ضمير المتكلم أنا أحب التعاون ، ويتم توجيه سؤال لأحد التلميذات : وأنتِ ، هل تحبين التعاون ؟ والإجابة ينبغي أن تكون </a:t>
            </a:r>
          </a:p>
          <a:p>
            <a:r>
              <a:rPr lang="ar-SA" b="1" dirty="0" smtClean="0">
                <a:solidFill>
                  <a:schemeClr val="tx1"/>
                </a:solidFill>
                <a:cs typeface="Akhbar MT" pitchFamily="2" charset="-78"/>
              </a:rPr>
              <a:t>نعم أنا أحب التعاون .</a:t>
            </a:r>
          </a:p>
          <a:p>
            <a:pPr>
              <a:buFont typeface="Arial" pitchFamily="34" charset="0"/>
              <a:buChar char="•"/>
            </a:pPr>
            <a:r>
              <a:rPr lang="ar-SA" b="1" dirty="0" smtClean="0">
                <a:solidFill>
                  <a:schemeClr val="tx1"/>
                </a:solidFill>
                <a:cs typeface="Akhbar MT" pitchFamily="2" charset="-78"/>
              </a:rPr>
              <a:t> ثم يتم توجيه السؤال لأثنين أو للجميع ( أنتما ، أنتن – هل تحبان ؟ هل تحبون ؟</a:t>
            </a:r>
          </a:p>
          <a:p>
            <a:r>
              <a:rPr lang="ar-SA" b="1" dirty="0" smtClean="0">
                <a:solidFill>
                  <a:schemeClr val="tx1"/>
                </a:solidFill>
                <a:cs typeface="Akhbar MT" pitchFamily="2" charset="-78"/>
              </a:rPr>
              <a:t>نعم نحن نحب التعاون .</a:t>
            </a:r>
          </a:p>
          <a:p>
            <a:r>
              <a:rPr lang="ar-SA" b="1" dirty="0" smtClean="0">
                <a:solidFill>
                  <a:schemeClr val="tx1"/>
                </a:solidFill>
                <a:cs typeface="Akhbar MT" pitchFamily="2" charset="-78"/>
              </a:rPr>
              <a:t>يتم تكرار هذه الطريقة أو ما تراه المعلمة مناسبا لتحقيق الهدف . </a:t>
            </a:r>
          </a:p>
          <a:p>
            <a:r>
              <a:rPr lang="en-US" b="1" dirty="0" smtClean="0">
                <a:solidFill>
                  <a:schemeClr val="tx1"/>
                </a:solidFill>
              </a:rPr>
              <a:t> </a:t>
            </a:r>
            <a:r>
              <a:rPr lang="ar-SA" b="1" dirty="0" smtClean="0">
                <a:solidFill>
                  <a:schemeClr val="tx1"/>
                </a:solidFill>
              </a:rPr>
              <a:t>   </a:t>
            </a: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 </a:t>
            </a:r>
          </a:p>
          <a:p>
            <a:pPr>
              <a:buFont typeface="Arial" charset="0"/>
              <a:buChar char="•"/>
            </a:pPr>
            <a:endParaRPr lang="ar-SA" b="1" dirty="0" smtClean="0">
              <a:solidFill>
                <a:schemeClr val="tx1"/>
              </a:solidFill>
            </a:endParaRPr>
          </a:p>
          <a:p>
            <a:r>
              <a:rPr lang="ar-SA" b="1" dirty="0" smtClean="0">
                <a:solidFill>
                  <a:schemeClr val="tx1"/>
                </a:solidFill>
              </a:rPr>
              <a:t>       </a:t>
            </a:r>
          </a:p>
        </p:txBody>
      </p:sp>
      <p:sp>
        <p:nvSpPr>
          <p:cNvPr id="21" name="مستطيل مستدير الزوايا 20"/>
          <p:cNvSpPr/>
          <p:nvPr/>
        </p:nvSpPr>
        <p:spPr>
          <a:xfrm>
            <a:off x="285728" y="8358214"/>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 3</a:t>
            </a:r>
          </a:p>
          <a:p>
            <a:pPr algn="ctr"/>
            <a:r>
              <a:rPr lang="ar-SA" sz="1400" b="1" dirty="0" smtClean="0">
                <a:solidFill>
                  <a:schemeClr val="tx1"/>
                </a:solidFill>
              </a:rPr>
              <a:t>مكون 8</a:t>
            </a:r>
            <a:endParaRPr lang="ar-SA" b="1" dirty="0">
              <a:solidFill>
                <a:schemeClr val="tx1"/>
              </a:solidFill>
            </a:endParaRPr>
          </a:p>
        </p:txBody>
      </p:sp>
      <p:pic>
        <p:nvPicPr>
          <p:cNvPr id="23" name="Picture 2"/>
          <p:cNvPicPr>
            <a:picLocks noChangeAspect="1" noChangeArrowheads="1"/>
          </p:cNvPicPr>
          <p:nvPr/>
        </p:nvPicPr>
        <p:blipFill>
          <a:blip r:embed="rId2"/>
          <a:srcRect/>
          <a:stretch>
            <a:fillRect/>
          </a:stretch>
        </p:blipFill>
        <p:spPr bwMode="auto">
          <a:xfrm>
            <a:off x="500042" y="3929058"/>
            <a:ext cx="1928826" cy="2786082"/>
          </a:xfrm>
          <a:prstGeom prst="rect">
            <a:avLst/>
          </a:prstGeom>
          <a:noFill/>
          <a:ln w="9525">
            <a:noFill/>
            <a:miter lim="800000"/>
            <a:headEnd/>
            <a:tailEnd/>
          </a:ln>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مستطيل مستدير الزوايا 39"/>
          <p:cNvSpPr/>
          <p:nvPr/>
        </p:nvSpPr>
        <p:spPr>
          <a:xfrm>
            <a:off x="428604" y="3071802"/>
            <a:ext cx="6215106" cy="5643602"/>
          </a:xfrm>
          <a:prstGeom prst="roundRect">
            <a:avLst>
              <a:gd name="adj" fmla="val 8434"/>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chemeClr val="accent3">
                    <a:lumMod val="75000"/>
                  </a:schemeClr>
                </a:solidFill>
              </a:rPr>
              <a:t>إجراءات تنفيذ المكون السابع :</a:t>
            </a:r>
          </a:p>
          <a:p>
            <a:r>
              <a:rPr lang="ar-SA" b="1" dirty="0" smtClean="0">
                <a:solidFill>
                  <a:srgbClr val="FF0000"/>
                </a:solidFill>
              </a:rPr>
              <a:t>التهيئة :</a:t>
            </a:r>
          </a:p>
          <a:p>
            <a:pPr>
              <a:buFont typeface="Arial" pitchFamily="34" charset="0"/>
              <a:buChar char="•"/>
            </a:pPr>
            <a:r>
              <a:rPr lang="ar-SA" b="1" dirty="0" smtClean="0">
                <a:solidFill>
                  <a:schemeClr val="tx1"/>
                </a:solidFill>
              </a:rPr>
              <a:t> عرض حرف النون بجميع أشكاله من خلال بطاقات .</a:t>
            </a:r>
          </a:p>
          <a:p>
            <a:pPr>
              <a:buFont typeface="Arial" pitchFamily="34" charset="0"/>
              <a:buChar char="•"/>
            </a:pPr>
            <a:r>
              <a:rPr lang="ar-SA" b="1" dirty="0" smtClean="0">
                <a:solidFill>
                  <a:schemeClr val="tx1"/>
                </a:solidFill>
              </a:rPr>
              <a:t> التذكير بأشكال النون بالنسبة لوضعه في الكلمة .</a:t>
            </a:r>
          </a:p>
          <a:p>
            <a:pPr>
              <a:buFont typeface="Arial" pitchFamily="34" charset="0"/>
              <a:buChar char="•"/>
            </a:pPr>
            <a:r>
              <a:rPr lang="ar-SA" b="1" dirty="0" smtClean="0">
                <a:solidFill>
                  <a:schemeClr val="tx1"/>
                </a:solidFill>
              </a:rPr>
              <a:t>قراءة كلمات المكون من المعلمة .</a:t>
            </a:r>
          </a:p>
          <a:p>
            <a:r>
              <a:rPr lang="ar-SA" b="1" dirty="0" smtClean="0">
                <a:solidFill>
                  <a:srgbClr val="FF0000"/>
                </a:solidFill>
              </a:rPr>
              <a:t>الإجراء :</a:t>
            </a:r>
          </a:p>
          <a:p>
            <a:pPr>
              <a:buFont typeface="Arial" pitchFamily="34" charset="0"/>
              <a:buChar char="•"/>
            </a:pPr>
            <a:r>
              <a:rPr lang="ar-SA" b="1" dirty="0" smtClean="0">
                <a:solidFill>
                  <a:schemeClr val="tx1"/>
                </a:solidFill>
              </a:rPr>
              <a:t> عرض كلمات الدرس .</a:t>
            </a:r>
          </a:p>
          <a:p>
            <a:pPr>
              <a:buFont typeface="Arial" pitchFamily="34" charset="0"/>
              <a:buChar char="•"/>
            </a:pPr>
            <a:r>
              <a:rPr lang="ar-SA" b="1" dirty="0" smtClean="0">
                <a:solidFill>
                  <a:schemeClr val="tx1"/>
                </a:solidFill>
              </a:rPr>
              <a:t> قراءتها بصريـًا من التلميذات .</a:t>
            </a:r>
          </a:p>
          <a:p>
            <a:r>
              <a:rPr lang="ar-SA" b="1" dirty="0" smtClean="0">
                <a:solidFill>
                  <a:schemeClr val="accent1">
                    <a:lumMod val="75000"/>
                  </a:schemeClr>
                </a:solidFill>
              </a:rPr>
              <a:t>تدريب بصري لموقع الحرف :</a:t>
            </a:r>
          </a:p>
          <a:p>
            <a:pPr>
              <a:buFont typeface="Arial" pitchFamily="34" charset="0"/>
              <a:buChar char="•"/>
            </a:pPr>
            <a:r>
              <a:rPr lang="ar-SA" b="1" dirty="0" smtClean="0">
                <a:solidFill>
                  <a:schemeClr val="tx1"/>
                </a:solidFill>
              </a:rPr>
              <a:t> تصنيف كلمات الدرس في الحافلة حسب موقع الحرف ( </a:t>
            </a:r>
            <a:r>
              <a:rPr lang="ar-SA" b="1" dirty="0" err="1" smtClean="0">
                <a:solidFill>
                  <a:schemeClr val="tx1"/>
                </a:solidFill>
              </a:rPr>
              <a:t>ن</a:t>
            </a:r>
            <a:r>
              <a:rPr lang="ar-SA" b="1" dirty="0" smtClean="0">
                <a:solidFill>
                  <a:schemeClr val="tx1"/>
                </a:solidFill>
              </a:rPr>
              <a:t> )</a:t>
            </a:r>
          </a:p>
          <a:p>
            <a:r>
              <a:rPr lang="ar-SA" b="1" dirty="0" smtClean="0">
                <a:solidFill>
                  <a:schemeClr val="tx1"/>
                </a:solidFill>
              </a:rPr>
              <a:t>                             ( أول – وسط – آخر )</a:t>
            </a:r>
          </a:p>
          <a:p>
            <a:pPr>
              <a:buFont typeface="Arial" pitchFamily="34" charset="0"/>
              <a:buChar char="•"/>
            </a:pPr>
            <a:r>
              <a:rPr lang="ar-SA" b="1" dirty="0" smtClean="0">
                <a:solidFill>
                  <a:schemeClr val="tx1"/>
                </a:solidFill>
              </a:rPr>
              <a:t>كتابة حرف النون في أول الكلمة فقط  .</a:t>
            </a:r>
          </a:p>
          <a:p>
            <a:r>
              <a:rPr lang="ar-SA" b="1" dirty="0" smtClean="0">
                <a:solidFill>
                  <a:schemeClr val="accent1">
                    <a:lumMod val="75000"/>
                  </a:schemeClr>
                </a:solidFill>
              </a:rPr>
              <a:t>تدريب سمعي لموقع الحرف :</a:t>
            </a:r>
          </a:p>
          <a:p>
            <a:pPr>
              <a:buFont typeface="Arial" pitchFamily="34" charset="0"/>
              <a:buChar char="•"/>
            </a:pPr>
            <a:r>
              <a:rPr lang="ar-SA" b="1" dirty="0" smtClean="0">
                <a:solidFill>
                  <a:schemeClr val="tx1"/>
                </a:solidFill>
              </a:rPr>
              <a:t> من تعطيني كلمات تحوي حرف النون في الأول ؟</a:t>
            </a:r>
          </a:p>
          <a:p>
            <a:pPr>
              <a:buFont typeface="Arial" pitchFamily="34" charset="0"/>
              <a:buChar char="•"/>
            </a:pPr>
            <a:r>
              <a:rPr lang="ar-SA" b="1" dirty="0" smtClean="0">
                <a:solidFill>
                  <a:schemeClr val="tx1"/>
                </a:solidFill>
              </a:rPr>
              <a:t> العودة إلى الكتاب وممارسة النشاط والقيام بالمتابعة اللازمة . </a:t>
            </a:r>
          </a:p>
          <a:p>
            <a:r>
              <a:rPr lang="ar-SA" b="1" dirty="0" smtClean="0">
                <a:solidFill>
                  <a:schemeClr val="accent3">
                    <a:lumMod val="75000"/>
                  </a:schemeClr>
                </a:solidFill>
              </a:rPr>
              <a:t> </a:t>
            </a: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tx1"/>
              </a:solidFill>
            </a:endParaRPr>
          </a:p>
        </p:txBody>
      </p:sp>
      <p:sp>
        <p:nvSpPr>
          <p:cNvPr id="4" name="مستطيل مستدير الزوايا 3"/>
          <p:cNvSpPr/>
          <p:nvPr/>
        </p:nvSpPr>
        <p:spPr>
          <a:xfrm>
            <a:off x="285728" y="8143900"/>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 5</a:t>
            </a:r>
          </a:p>
          <a:p>
            <a:pPr algn="ctr"/>
            <a:r>
              <a:rPr lang="ar-SA" sz="1400" b="1" dirty="0" smtClean="0">
                <a:solidFill>
                  <a:schemeClr val="tx1"/>
                </a:solidFill>
              </a:rPr>
              <a:t>مكون7</a:t>
            </a:r>
            <a:endParaRPr lang="ar-SA" b="1" dirty="0">
              <a:solidFill>
                <a:schemeClr val="tx1"/>
              </a:solidFill>
            </a:endParaRPr>
          </a:p>
        </p:txBody>
      </p:sp>
      <p:sp>
        <p:nvSpPr>
          <p:cNvPr id="5" name="مستطيل مستدير الزوايا 4"/>
          <p:cNvSpPr/>
          <p:nvPr/>
        </p:nvSpPr>
        <p:spPr>
          <a:xfrm>
            <a:off x="857232" y="214282"/>
            <a:ext cx="4929222" cy="642942"/>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sz="1600" b="1" dirty="0" smtClean="0">
              <a:solidFill>
                <a:srgbClr val="FF0000"/>
              </a:solidFill>
            </a:endParaRPr>
          </a:p>
          <a:p>
            <a:r>
              <a:rPr lang="ar-SA" sz="1600" b="1" dirty="0" smtClean="0">
                <a:solidFill>
                  <a:srgbClr val="FF0000"/>
                </a:solidFill>
              </a:rPr>
              <a:t>المكون :  </a:t>
            </a:r>
          </a:p>
          <a:p>
            <a:r>
              <a:rPr lang="ar-SA" sz="1600" b="1" dirty="0" smtClean="0">
                <a:solidFill>
                  <a:srgbClr val="FF0000"/>
                </a:solidFill>
              </a:rPr>
              <a:t>7 – </a:t>
            </a:r>
            <a:r>
              <a:rPr lang="ar-SA" sz="1600" b="1" dirty="0" smtClean="0">
                <a:solidFill>
                  <a:schemeClr val="tx1"/>
                </a:solidFill>
              </a:rPr>
              <a:t>أرسم دائرة حول الحرف ( </a:t>
            </a:r>
            <a:r>
              <a:rPr lang="ar-SA" sz="1600" b="1" dirty="0" err="1" smtClean="0">
                <a:solidFill>
                  <a:srgbClr val="FF0000"/>
                </a:solidFill>
              </a:rPr>
              <a:t>ن</a:t>
            </a:r>
            <a:r>
              <a:rPr lang="ar-SA" sz="1600" b="1" dirty="0" smtClean="0">
                <a:solidFill>
                  <a:schemeClr val="tx1"/>
                </a:solidFill>
              </a:rPr>
              <a:t> ) ثم أكتبه مع حركته .</a:t>
            </a:r>
          </a:p>
          <a:p>
            <a:r>
              <a:rPr lang="ar-SA" sz="1600" b="1" dirty="0" smtClean="0">
                <a:solidFill>
                  <a:schemeClr val="tx1"/>
                </a:solidFill>
              </a:rPr>
              <a:t> </a:t>
            </a:r>
            <a:r>
              <a:rPr lang="ar-SA" sz="1600" b="1" dirty="0" smtClean="0">
                <a:solidFill>
                  <a:srgbClr val="FF0000"/>
                </a:solidFill>
              </a:rPr>
              <a:t> </a:t>
            </a:r>
            <a:r>
              <a:rPr lang="ar-SA" sz="1600" b="1" dirty="0" smtClean="0">
                <a:solidFill>
                  <a:schemeClr val="tx1"/>
                </a:solidFill>
              </a:rPr>
              <a:t>       </a:t>
            </a:r>
          </a:p>
        </p:txBody>
      </p:sp>
      <p:sp>
        <p:nvSpPr>
          <p:cNvPr id="6" name="مستطيل مستدير الزوايا 5"/>
          <p:cNvSpPr/>
          <p:nvPr/>
        </p:nvSpPr>
        <p:spPr>
          <a:xfrm>
            <a:off x="500042" y="928662"/>
            <a:ext cx="6072230" cy="1285884"/>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الأهداف :</a:t>
            </a:r>
          </a:p>
          <a:p>
            <a:r>
              <a:rPr lang="ar-SA" sz="1600" b="1" dirty="0" smtClean="0">
                <a:solidFill>
                  <a:schemeClr val="tx1"/>
                </a:solidFill>
              </a:rPr>
              <a:t>      من خلال هذا المكون يتوقع من التلميذة  تحقيق الأهداف التالية :</a:t>
            </a:r>
          </a:p>
          <a:p>
            <a:pPr>
              <a:buFont typeface="Arial" pitchFamily="34" charset="0"/>
              <a:buChar char="•"/>
            </a:pPr>
            <a:r>
              <a:rPr lang="ar-SA" sz="1600" b="1" dirty="0" smtClean="0">
                <a:solidFill>
                  <a:schemeClr val="tx1"/>
                </a:solidFill>
              </a:rPr>
              <a:t> أن تتعرف النون في الكلمة المكتوبة .</a:t>
            </a:r>
          </a:p>
          <a:p>
            <a:pPr>
              <a:buFont typeface="Arial" pitchFamily="34" charset="0"/>
              <a:buChar char="•"/>
            </a:pPr>
            <a:r>
              <a:rPr lang="ar-SA" sz="1600" b="1" dirty="0" smtClean="0">
                <a:solidFill>
                  <a:schemeClr val="tx1"/>
                </a:solidFill>
              </a:rPr>
              <a:t> أن تضع علامة تحت الكلمة التي تبدأ بالحرف ( </a:t>
            </a:r>
            <a:r>
              <a:rPr lang="ar-SA" sz="1600" b="1" dirty="0" err="1" smtClean="0">
                <a:solidFill>
                  <a:schemeClr val="tx1"/>
                </a:solidFill>
              </a:rPr>
              <a:t>ن</a:t>
            </a:r>
            <a:r>
              <a:rPr lang="ar-SA" sz="1600" b="1" dirty="0" smtClean="0">
                <a:solidFill>
                  <a:schemeClr val="tx1"/>
                </a:solidFill>
              </a:rPr>
              <a:t>) .</a:t>
            </a:r>
          </a:p>
          <a:p>
            <a:pPr>
              <a:buFont typeface="Arial" pitchFamily="34" charset="0"/>
              <a:buChar char="•"/>
            </a:pPr>
            <a:r>
              <a:rPr lang="ar-SA" sz="1600" b="1" dirty="0" smtClean="0">
                <a:solidFill>
                  <a:schemeClr val="tx1"/>
                </a:solidFill>
              </a:rPr>
              <a:t> أن تكتب حرف ( </a:t>
            </a:r>
            <a:r>
              <a:rPr lang="ar-SA" sz="1600" b="1" dirty="0" err="1" smtClean="0">
                <a:solidFill>
                  <a:schemeClr val="tx1"/>
                </a:solidFill>
              </a:rPr>
              <a:t>ن</a:t>
            </a:r>
            <a:r>
              <a:rPr lang="ar-SA" sz="1600" b="1" dirty="0" smtClean="0">
                <a:solidFill>
                  <a:schemeClr val="tx1"/>
                </a:solidFill>
              </a:rPr>
              <a:t> ) في المكان المخصص .</a:t>
            </a:r>
          </a:p>
        </p:txBody>
      </p:sp>
      <p:sp>
        <p:nvSpPr>
          <p:cNvPr id="7" name="مستطيل مستدير الزوايا 6"/>
          <p:cNvSpPr/>
          <p:nvPr/>
        </p:nvSpPr>
        <p:spPr>
          <a:xfrm>
            <a:off x="571480" y="2285984"/>
            <a:ext cx="5929354" cy="714380"/>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الوسائل المقترحة :</a:t>
            </a:r>
          </a:p>
          <a:p>
            <a:r>
              <a:rPr lang="ar-SA" sz="1600" b="1" dirty="0" smtClean="0">
                <a:solidFill>
                  <a:schemeClr val="tx1"/>
                </a:solidFill>
              </a:rPr>
              <a:t>   شفافية للمكون ، بطاقات .</a:t>
            </a:r>
          </a:p>
        </p:txBody>
      </p:sp>
      <p:sp>
        <p:nvSpPr>
          <p:cNvPr id="8" name="مستطيل 7"/>
          <p:cNvSpPr/>
          <p:nvPr/>
        </p:nvSpPr>
        <p:spPr>
          <a:xfrm>
            <a:off x="5978632" y="214282"/>
            <a:ext cx="450764"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3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8</a:t>
            </a:r>
            <a:endParaRPr lang="ar-SA"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nvGrpSpPr>
          <p:cNvPr id="2" name="مجموعة 8"/>
          <p:cNvGrpSpPr/>
          <p:nvPr/>
        </p:nvGrpSpPr>
        <p:grpSpPr>
          <a:xfrm>
            <a:off x="471490" y="4143372"/>
            <a:ext cx="3314700" cy="1547814"/>
            <a:chOff x="471490" y="4143372"/>
            <a:chExt cx="3314700" cy="1547814"/>
          </a:xfrm>
        </p:grpSpPr>
        <p:pic>
          <p:nvPicPr>
            <p:cNvPr id="10" name="Picture 2"/>
            <p:cNvPicPr>
              <a:picLocks noChangeAspect="1" noChangeArrowheads="1"/>
            </p:cNvPicPr>
            <p:nvPr/>
          </p:nvPicPr>
          <p:blipFill>
            <a:blip r:embed="rId2"/>
            <a:srcRect/>
            <a:stretch>
              <a:fillRect/>
            </a:stretch>
          </p:blipFill>
          <p:spPr bwMode="auto">
            <a:xfrm>
              <a:off x="471490" y="4357686"/>
              <a:ext cx="3314700" cy="1333500"/>
            </a:xfrm>
            <a:prstGeom prst="rect">
              <a:avLst/>
            </a:prstGeom>
            <a:noFill/>
            <a:ln w="9525">
              <a:noFill/>
              <a:miter lim="800000"/>
              <a:headEnd/>
              <a:tailEnd/>
            </a:ln>
            <a:effectLst/>
          </p:spPr>
        </p:pic>
        <p:sp>
          <p:nvSpPr>
            <p:cNvPr id="11" name="مربع نص 10"/>
            <p:cNvSpPr txBox="1"/>
            <p:nvPr/>
          </p:nvSpPr>
          <p:spPr>
            <a:xfrm>
              <a:off x="733180" y="4143372"/>
              <a:ext cx="1787669" cy="369332"/>
            </a:xfrm>
            <a:prstGeom prst="rect">
              <a:avLst/>
            </a:prstGeom>
            <a:noFill/>
          </p:spPr>
          <p:txBody>
            <a:bodyPr wrap="none" rtlCol="1">
              <a:spAutoFit/>
            </a:bodyPr>
            <a:lstStyle/>
            <a:p>
              <a:r>
                <a:rPr lang="ar-SA" b="1" dirty="0" smtClean="0"/>
                <a:t>أول     وسط      آخر</a:t>
              </a:r>
              <a:endParaRPr lang="ar-SA" b="1" dirty="0"/>
            </a:p>
          </p:txBody>
        </p:sp>
      </p:grpSp>
      <p:pic>
        <p:nvPicPr>
          <p:cNvPr id="4098" name="Picture 2"/>
          <p:cNvPicPr>
            <a:picLocks noChangeAspect="1" noChangeArrowheads="1"/>
          </p:cNvPicPr>
          <p:nvPr/>
        </p:nvPicPr>
        <p:blipFill>
          <a:blip r:embed="rId3"/>
          <a:srcRect/>
          <a:stretch>
            <a:fillRect/>
          </a:stretch>
        </p:blipFill>
        <p:spPr bwMode="auto">
          <a:xfrm>
            <a:off x="2214554" y="7715272"/>
            <a:ext cx="3519496" cy="840477"/>
          </a:xfrm>
          <a:prstGeom prst="rect">
            <a:avLst/>
          </a:prstGeom>
          <a:noFill/>
          <a:ln w="9525">
            <a:noFill/>
            <a:miter lim="800000"/>
            <a:headEnd/>
            <a:tailEnd/>
          </a:ln>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مستطيل مستدير الزوايا 35"/>
          <p:cNvSpPr/>
          <p:nvPr/>
        </p:nvSpPr>
        <p:spPr>
          <a:xfrm>
            <a:off x="714356" y="214282"/>
            <a:ext cx="4643470" cy="785818"/>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المكون :  </a:t>
            </a:r>
          </a:p>
          <a:p>
            <a:r>
              <a:rPr lang="ar-SA" sz="1600" b="1" dirty="0" smtClean="0">
                <a:solidFill>
                  <a:srgbClr val="FF0000"/>
                </a:solidFill>
              </a:rPr>
              <a:t>      9-  </a:t>
            </a:r>
            <a:r>
              <a:rPr lang="ar-SA" sz="1600" b="1" dirty="0" smtClean="0">
                <a:solidFill>
                  <a:schemeClr val="tx1"/>
                </a:solidFill>
              </a:rPr>
              <a:t>أكمل الحرف الناقص مع حركته ثم أقرأ الكلمة .</a:t>
            </a:r>
          </a:p>
          <a:p>
            <a:r>
              <a:rPr lang="ar-SA" sz="1600" b="1" dirty="0" smtClean="0">
                <a:solidFill>
                  <a:schemeClr val="tx1"/>
                </a:solidFill>
              </a:rPr>
              <a:t>   </a:t>
            </a:r>
            <a:r>
              <a:rPr lang="ar-SA" sz="1600" b="1" dirty="0" smtClean="0">
                <a:solidFill>
                  <a:srgbClr val="FF0000"/>
                </a:solidFill>
              </a:rPr>
              <a:t>10- </a:t>
            </a:r>
            <a:r>
              <a:rPr lang="ar-SA" sz="1600" b="1" dirty="0" smtClean="0">
                <a:solidFill>
                  <a:schemeClr val="tx1"/>
                </a:solidFill>
              </a:rPr>
              <a:t> أقرأ النص   </a:t>
            </a:r>
            <a:r>
              <a:rPr lang="ar-SA" sz="1600" b="1" dirty="0" smtClean="0">
                <a:solidFill>
                  <a:srgbClr val="FF0000"/>
                </a:solidFill>
              </a:rPr>
              <a:t> </a:t>
            </a:r>
            <a:r>
              <a:rPr lang="ar-SA" sz="1600" b="1" dirty="0" smtClean="0">
                <a:solidFill>
                  <a:schemeClr val="tx1"/>
                </a:solidFill>
              </a:rPr>
              <a:t>       </a:t>
            </a:r>
          </a:p>
        </p:txBody>
      </p:sp>
      <p:sp>
        <p:nvSpPr>
          <p:cNvPr id="37" name="مستطيل مستدير الزوايا 36"/>
          <p:cNvSpPr/>
          <p:nvPr/>
        </p:nvSpPr>
        <p:spPr>
          <a:xfrm>
            <a:off x="500042" y="1071538"/>
            <a:ext cx="6072230" cy="1214446"/>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الأهداف :</a:t>
            </a:r>
          </a:p>
          <a:p>
            <a:r>
              <a:rPr lang="ar-SA" sz="1600" b="1" dirty="0" smtClean="0">
                <a:solidFill>
                  <a:schemeClr val="tx1"/>
                </a:solidFill>
              </a:rPr>
              <a:t>      من خلال هذا المكون يتوقع من التلميذة  تحقيق الأهداف التالية :</a:t>
            </a:r>
          </a:p>
          <a:p>
            <a:pPr>
              <a:buFont typeface="Arial" pitchFamily="34" charset="0"/>
              <a:buChar char="•"/>
            </a:pPr>
            <a:r>
              <a:rPr lang="ar-SA" sz="1600" b="1" dirty="0" smtClean="0">
                <a:solidFill>
                  <a:schemeClr val="tx1"/>
                </a:solidFill>
              </a:rPr>
              <a:t> تكتب من ذاكرتها البعيدة الحرف الذي درسته .</a:t>
            </a:r>
          </a:p>
          <a:p>
            <a:pPr>
              <a:buFont typeface="Arial" pitchFamily="34" charset="0"/>
              <a:buChar char="•"/>
            </a:pPr>
            <a:r>
              <a:rPr lang="ar-SA" sz="1600" b="1" dirty="0" smtClean="0">
                <a:solidFill>
                  <a:schemeClr val="tx1"/>
                </a:solidFill>
              </a:rPr>
              <a:t>  تقرأ كلمات درسها .</a:t>
            </a:r>
          </a:p>
        </p:txBody>
      </p:sp>
      <p:sp>
        <p:nvSpPr>
          <p:cNvPr id="39" name="مستطيل مستدير الزوايا 38"/>
          <p:cNvSpPr/>
          <p:nvPr/>
        </p:nvSpPr>
        <p:spPr>
          <a:xfrm>
            <a:off x="571480" y="2428860"/>
            <a:ext cx="5929354" cy="714380"/>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الوسائل المقترحة :</a:t>
            </a:r>
          </a:p>
          <a:p>
            <a:r>
              <a:rPr lang="ar-SA" sz="1600" b="1" dirty="0" smtClean="0">
                <a:solidFill>
                  <a:schemeClr val="tx1"/>
                </a:solidFill>
              </a:rPr>
              <a:t>   بطاقات لكلمات المكون ، شفافية </a:t>
            </a:r>
          </a:p>
        </p:txBody>
      </p:sp>
      <p:sp>
        <p:nvSpPr>
          <p:cNvPr id="40" name="مستطيل مستدير الزوايا 39"/>
          <p:cNvSpPr/>
          <p:nvPr/>
        </p:nvSpPr>
        <p:spPr>
          <a:xfrm>
            <a:off x="357166" y="3214678"/>
            <a:ext cx="6215106" cy="5500726"/>
          </a:xfrm>
          <a:prstGeom prst="roundRect">
            <a:avLst>
              <a:gd name="adj" fmla="val 8366"/>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r>
              <a:rPr lang="ar-SA" sz="1600" b="1" dirty="0" smtClean="0">
                <a:solidFill>
                  <a:srgbClr val="FF0000"/>
                </a:solidFill>
              </a:rPr>
              <a:t>إجراءات التنفيذ</a:t>
            </a:r>
          </a:p>
          <a:p>
            <a:r>
              <a:rPr lang="ar-SA" sz="1600" b="1" dirty="0" smtClean="0">
                <a:solidFill>
                  <a:srgbClr val="FF0000"/>
                </a:solidFill>
              </a:rPr>
              <a:t> </a:t>
            </a:r>
            <a:r>
              <a:rPr lang="ar-SA" sz="1600" b="1" dirty="0" smtClean="0">
                <a:solidFill>
                  <a:schemeClr val="accent3">
                    <a:lumMod val="75000"/>
                  </a:schemeClr>
                </a:solidFill>
              </a:rPr>
              <a:t>إجراءات تنفيذ المكون الثامن </a:t>
            </a:r>
            <a:r>
              <a:rPr lang="ar-SA" sz="1600" b="1" dirty="0" smtClean="0">
                <a:solidFill>
                  <a:schemeClr val="accent3">
                    <a:lumMod val="75000"/>
                  </a:schemeClr>
                </a:solidFill>
                <a:sym typeface="Wingdings" pitchFamily="2" charset="2"/>
              </a:rPr>
              <a:t>: ( أكمل الحرف الناقص مع حركته ثم أقرأ الكلمة )</a:t>
            </a:r>
            <a:endParaRPr lang="ar-SA" sz="1600" b="1" dirty="0" smtClean="0">
              <a:solidFill>
                <a:schemeClr val="accent3">
                  <a:lumMod val="75000"/>
                </a:schemeClr>
              </a:solidFill>
            </a:endParaRPr>
          </a:p>
          <a:p>
            <a:r>
              <a:rPr lang="ar-SA" sz="1600" b="1" dirty="0" smtClean="0">
                <a:solidFill>
                  <a:schemeClr val="tx1"/>
                </a:solidFill>
              </a:rPr>
              <a:t>عرض الشفافية تحوي المكون </a:t>
            </a:r>
          </a:p>
          <a:p>
            <a:r>
              <a:rPr lang="ar-SA" sz="1600" b="1" dirty="0" smtClean="0">
                <a:solidFill>
                  <a:schemeClr val="tx1"/>
                </a:solidFill>
              </a:rPr>
              <a:t>كتابة الحرف الناقص في الكلمة من الذاكرة البعيدة  حسب موقعه </a:t>
            </a:r>
          </a:p>
          <a:p>
            <a:r>
              <a:rPr lang="ar-SA" sz="1600" b="1" dirty="0" smtClean="0">
                <a:solidFill>
                  <a:schemeClr val="tx1"/>
                </a:solidFill>
              </a:rPr>
              <a:t>( أول ، وسط ، آخر ) مع التأكيد على  حركته المناسبة .</a:t>
            </a:r>
          </a:p>
          <a:p>
            <a:r>
              <a:rPr lang="ar-SA" sz="1600" b="1" dirty="0" smtClean="0">
                <a:solidFill>
                  <a:schemeClr val="tx1"/>
                </a:solidFill>
              </a:rPr>
              <a:t>استخدام الكتاب في تأكيد الحل </a:t>
            </a:r>
          </a:p>
          <a:p>
            <a:endParaRPr lang="ar-SA" sz="1600" b="1" dirty="0" smtClean="0">
              <a:solidFill>
                <a:schemeClr val="tx1"/>
              </a:solidFill>
            </a:endParaRPr>
          </a:p>
          <a:p>
            <a:r>
              <a:rPr lang="ar-SA" sz="1600" b="1" dirty="0" smtClean="0">
                <a:solidFill>
                  <a:schemeClr val="accent3">
                    <a:lumMod val="75000"/>
                  </a:schemeClr>
                </a:solidFill>
              </a:rPr>
              <a:t>إجراءات تنفيذ المكون التاسع : ( أقرأ النص )</a:t>
            </a:r>
            <a:endParaRPr lang="ar-SA" sz="1600" b="1" dirty="0" smtClean="0">
              <a:solidFill>
                <a:srgbClr val="0070C0"/>
              </a:solidFill>
            </a:endParaRPr>
          </a:p>
          <a:p>
            <a:pPr>
              <a:buFont typeface="Arial" charset="0"/>
              <a:buChar char="•"/>
            </a:pPr>
            <a:r>
              <a:rPr lang="ar-SA" sz="1600" b="1" dirty="0" smtClean="0">
                <a:solidFill>
                  <a:schemeClr val="tx1"/>
                </a:solidFill>
              </a:rPr>
              <a:t> عرض النص الرئيس للدرس من خلال بطاقات الكلمات أولاً ، ثم بطاقات الجمل ، ثم لوحة تحوي النص كاملاً دون اقترانه بالصور .</a:t>
            </a:r>
          </a:p>
          <a:p>
            <a:pPr>
              <a:buFont typeface="Arial" charset="0"/>
              <a:buChar char="•"/>
            </a:pPr>
            <a:r>
              <a:rPr lang="ar-SA" sz="1600" b="1" dirty="0" smtClean="0">
                <a:solidFill>
                  <a:schemeClr val="tx1"/>
                </a:solidFill>
              </a:rPr>
              <a:t> المطالبة بقراءة البطاقات التي تحوي كلمات النص قراءة بصرية .</a:t>
            </a:r>
          </a:p>
          <a:p>
            <a:pPr>
              <a:buFont typeface="Arial" charset="0"/>
              <a:buChar char="•"/>
            </a:pPr>
            <a:r>
              <a:rPr lang="ar-SA" sz="1600" b="1" dirty="0" smtClean="0">
                <a:solidFill>
                  <a:schemeClr val="tx1"/>
                </a:solidFill>
              </a:rPr>
              <a:t> ثم قراءة البطاقات التي تحوي جمل النص ، ثم قراءة النص قراءة بصرية .</a:t>
            </a:r>
          </a:p>
          <a:p>
            <a:pPr>
              <a:buFont typeface="Arial" charset="0"/>
              <a:buChar char="•"/>
            </a:pPr>
            <a:r>
              <a:rPr lang="ar-SA" sz="1600" b="1" dirty="0" smtClean="0">
                <a:solidFill>
                  <a:schemeClr val="tx1"/>
                </a:solidFill>
              </a:rPr>
              <a:t> يمكن رص بطاقات الكلمات بالترتيب بعد قراءتها لتكوين إحدى جمل النص ، </a:t>
            </a:r>
          </a:p>
          <a:p>
            <a:r>
              <a:rPr lang="ar-SA" sz="1600" b="1" dirty="0" smtClean="0">
                <a:solidFill>
                  <a:schemeClr val="tx1"/>
                </a:solidFill>
              </a:rPr>
              <a:t>ثم رص الجمل بالترتيب لتكوين النص كاملاً .</a:t>
            </a:r>
          </a:p>
          <a:p>
            <a:pPr>
              <a:buFont typeface="Arial" charset="0"/>
              <a:buChar char="•"/>
            </a:pPr>
            <a:r>
              <a:rPr lang="ar-SA" sz="1600" b="1" dirty="0" smtClean="0">
                <a:solidFill>
                  <a:schemeClr val="tx1"/>
                </a:solidFill>
              </a:rPr>
              <a:t>يمكن أيضا أن يكون ذلك من خلال التلميذات بحيث تقرأ التلميذة </a:t>
            </a:r>
          </a:p>
          <a:p>
            <a:r>
              <a:rPr lang="ar-SA" sz="1600" b="1" dirty="0" smtClean="0">
                <a:solidFill>
                  <a:schemeClr val="tx1"/>
                </a:solidFill>
              </a:rPr>
              <a:t>الكلمة من خلال البطاقة ثم تقف في البداية وتليها من تقرأ الكلمة</a:t>
            </a:r>
          </a:p>
          <a:p>
            <a:r>
              <a:rPr lang="ar-SA" sz="1600" b="1" dirty="0" smtClean="0">
                <a:solidFill>
                  <a:schemeClr val="tx1"/>
                </a:solidFill>
              </a:rPr>
              <a:t> الثانية وهكذا حتى يكونوا جملة ثم نصًا . </a:t>
            </a:r>
          </a:p>
          <a:p>
            <a:pPr>
              <a:buFont typeface="Arial" charset="0"/>
              <a:buChar char="•"/>
            </a:pPr>
            <a:r>
              <a:rPr lang="ar-SA" sz="1600" b="1" dirty="0" smtClean="0">
                <a:solidFill>
                  <a:schemeClr val="tx1"/>
                </a:solidFill>
              </a:rPr>
              <a:t> التركيز على الكلمات التي تحوي الحرف المستهدف وتصويب</a:t>
            </a:r>
          </a:p>
          <a:p>
            <a:r>
              <a:rPr lang="ar-SA" sz="1600" b="1" dirty="0" smtClean="0">
                <a:solidFill>
                  <a:schemeClr val="tx1"/>
                </a:solidFill>
              </a:rPr>
              <a:t> قراءة التلميذات .</a:t>
            </a:r>
          </a:p>
          <a:p>
            <a:pPr>
              <a:buFont typeface="Arial" charset="0"/>
              <a:buChar char="•"/>
            </a:pPr>
            <a:r>
              <a:rPr lang="ar-SA" sz="1600" b="1" dirty="0" smtClean="0">
                <a:solidFill>
                  <a:schemeClr val="tx1"/>
                </a:solidFill>
              </a:rPr>
              <a:t>التأكيد على قراءة الجميع والاستمرار حتى الإتقان .</a:t>
            </a:r>
          </a:p>
          <a:p>
            <a:endParaRPr lang="ar-SA" sz="1600"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 </a:t>
            </a:r>
          </a:p>
          <a:p>
            <a:pPr>
              <a:buFont typeface="Arial" charset="0"/>
              <a:buChar char="•"/>
            </a:pPr>
            <a:endParaRPr lang="ar-SA" b="1" dirty="0" smtClean="0">
              <a:solidFill>
                <a:schemeClr val="tx1"/>
              </a:solidFill>
            </a:endParaRPr>
          </a:p>
          <a:p>
            <a:r>
              <a:rPr lang="ar-SA" b="1" dirty="0" smtClean="0">
                <a:solidFill>
                  <a:schemeClr val="tx1"/>
                </a:solidFill>
              </a:rPr>
              <a:t>       </a:t>
            </a:r>
          </a:p>
        </p:txBody>
      </p:sp>
      <p:sp>
        <p:nvSpPr>
          <p:cNvPr id="12" name="مستطيل مستدير الزوايا 11"/>
          <p:cNvSpPr/>
          <p:nvPr/>
        </p:nvSpPr>
        <p:spPr>
          <a:xfrm>
            <a:off x="285728" y="8286776"/>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 5</a:t>
            </a:r>
          </a:p>
          <a:p>
            <a:pPr algn="ctr"/>
            <a:r>
              <a:rPr lang="ar-SA" sz="1400" b="1" dirty="0" smtClean="0">
                <a:solidFill>
                  <a:schemeClr val="tx1"/>
                </a:solidFill>
              </a:rPr>
              <a:t>مكون 9 ، 10</a:t>
            </a:r>
            <a:endParaRPr lang="ar-SA" b="1" dirty="0">
              <a:solidFill>
                <a:schemeClr val="tx1"/>
              </a:solidFill>
            </a:endParaRPr>
          </a:p>
        </p:txBody>
      </p:sp>
      <p:sp>
        <p:nvSpPr>
          <p:cNvPr id="7" name="مستطيل 6"/>
          <p:cNvSpPr/>
          <p:nvPr/>
        </p:nvSpPr>
        <p:spPr>
          <a:xfrm>
            <a:off x="5286388" y="214282"/>
            <a:ext cx="1406154"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ar-SA" sz="3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9 ،10</a:t>
            </a:r>
            <a:endParaRPr lang="ar-SA"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5122" name="Picture 2"/>
          <p:cNvPicPr>
            <a:picLocks noChangeAspect="1" noChangeArrowheads="1"/>
          </p:cNvPicPr>
          <p:nvPr/>
        </p:nvPicPr>
        <p:blipFill>
          <a:blip r:embed="rId2"/>
          <a:srcRect/>
          <a:stretch>
            <a:fillRect/>
          </a:stretch>
        </p:blipFill>
        <p:spPr bwMode="auto">
          <a:xfrm>
            <a:off x="461953" y="4456829"/>
            <a:ext cx="2038353" cy="711615"/>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428604" y="6572264"/>
            <a:ext cx="1571636" cy="1662115"/>
          </a:xfrm>
          <a:prstGeom prst="rect">
            <a:avLst/>
          </a:prstGeom>
          <a:noFill/>
          <a:ln w="9525">
            <a:noFill/>
            <a:miter lim="800000"/>
            <a:headEnd/>
            <a:tailEnd/>
          </a:ln>
          <a:effec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مستطيل مستدير الزوايا 36"/>
          <p:cNvSpPr/>
          <p:nvPr/>
        </p:nvSpPr>
        <p:spPr>
          <a:xfrm>
            <a:off x="357166" y="1571604"/>
            <a:ext cx="6215106" cy="4786346"/>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r>
              <a:rPr lang="ar-SA" b="1" dirty="0" smtClean="0">
                <a:solidFill>
                  <a:srgbClr val="FF0000"/>
                </a:solidFill>
              </a:rPr>
              <a:t>الأهداف :</a:t>
            </a:r>
          </a:p>
          <a:p>
            <a:r>
              <a:rPr lang="ar-SA" b="1" dirty="0" smtClean="0">
                <a:solidFill>
                  <a:schemeClr val="tx1"/>
                </a:solidFill>
              </a:rPr>
              <a:t>      من خلال دراسة مكونات وأنشطة هذا الموضوع يتوقع من التلميذة ــ بمشيئة الله تحقيق الأهداف التالية :</a:t>
            </a:r>
          </a:p>
          <a:p>
            <a:pPr marL="342900" indent="-342900">
              <a:buFont typeface="+mj-lt"/>
              <a:buAutoNum type="arabicPeriod"/>
            </a:pPr>
            <a:r>
              <a:rPr lang="ar-SA" b="1" dirty="0" smtClean="0">
                <a:solidFill>
                  <a:schemeClr val="tx1"/>
                </a:solidFill>
              </a:rPr>
              <a:t>تكون اتجاهًا إيجابيًا نحو حب زيارة الجد والجدة .  </a:t>
            </a:r>
          </a:p>
          <a:p>
            <a:pPr marL="342900" indent="-342900">
              <a:buFont typeface="+mj-lt"/>
              <a:buAutoNum type="arabicPeriod"/>
            </a:pPr>
            <a:r>
              <a:rPr lang="ar-SA" b="1" dirty="0" smtClean="0">
                <a:solidFill>
                  <a:schemeClr val="tx1"/>
                </a:solidFill>
              </a:rPr>
              <a:t> تعرف آداب الضيافة .</a:t>
            </a:r>
          </a:p>
          <a:p>
            <a:pPr marL="342900" indent="-342900">
              <a:buFont typeface="+mj-lt"/>
              <a:buAutoNum type="arabicPeriod"/>
            </a:pPr>
            <a:r>
              <a:rPr lang="ar-SA" b="1" dirty="0" smtClean="0">
                <a:solidFill>
                  <a:schemeClr val="tx1"/>
                </a:solidFill>
              </a:rPr>
              <a:t> تتحدث شفهيًا عن صور الدرس .</a:t>
            </a:r>
          </a:p>
          <a:p>
            <a:pPr marL="342900" indent="-342900">
              <a:buFont typeface="+mj-lt"/>
              <a:buAutoNum type="arabicPeriod"/>
            </a:pPr>
            <a:r>
              <a:rPr lang="ar-SA" b="1" dirty="0" smtClean="0">
                <a:solidFill>
                  <a:schemeClr val="tx1"/>
                </a:solidFill>
              </a:rPr>
              <a:t> تقرأ جمل الدرس قراءة بصرية .</a:t>
            </a:r>
          </a:p>
          <a:p>
            <a:pPr marL="342900" indent="-342900">
              <a:buFont typeface="+mj-lt"/>
              <a:buAutoNum type="arabicPeriod"/>
            </a:pPr>
            <a:r>
              <a:rPr lang="ar-SA" b="1" dirty="0" smtClean="0">
                <a:solidFill>
                  <a:schemeClr val="tx1"/>
                </a:solidFill>
              </a:rPr>
              <a:t>تقرأ كلمات الدرس قراءة بصرية .</a:t>
            </a:r>
          </a:p>
          <a:p>
            <a:pPr marL="342900" indent="-342900">
              <a:buFont typeface="+mj-lt"/>
              <a:buAutoNum type="arabicPeriod"/>
            </a:pPr>
            <a:r>
              <a:rPr lang="ar-SA" b="1" dirty="0" smtClean="0">
                <a:solidFill>
                  <a:schemeClr val="tx1"/>
                </a:solidFill>
              </a:rPr>
              <a:t>تقرأ حرف الراء بحركاته القصيرة والطويلة والسكون.</a:t>
            </a:r>
          </a:p>
          <a:p>
            <a:pPr marL="342900" indent="-342900">
              <a:buFont typeface="+mj-lt"/>
              <a:buAutoNum type="arabicPeriod"/>
            </a:pPr>
            <a:r>
              <a:rPr lang="ar-SA" b="1" dirty="0" smtClean="0">
                <a:solidFill>
                  <a:schemeClr val="tx1"/>
                </a:solidFill>
              </a:rPr>
              <a:t> ترسم حرف الراء في أوضاعه المختلفة .</a:t>
            </a:r>
          </a:p>
          <a:p>
            <a:pPr marL="342900" indent="-342900">
              <a:buFont typeface="+mj-lt"/>
              <a:buAutoNum type="arabicPeriod"/>
            </a:pPr>
            <a:r>
              <a:rPr lang="ar-SA" b="1" dirty="0" smtClean="0">
                <a:solidFill>
                  <a:schemeClr val="tx1"/>
                </a:solidFill>
              </a:rPr>
              <a:t>تكتب من ذاكرتها القريبة والبعيدة حرف الراء في أوضاعه المختلفة .</a:t>
            </a:r>
          </a:p>
          <a:p>
            <a:pPr marL="342900" indent="-342900">
              <a:buFont typeface="+mj-lt"/>
              <a:buAutoNum type="arabicPeriod"/>
            </a:pPr>
            <a:r>
              <a:rPr lang="ar-SA" b="1" dirty="0" smtClean="0">
                <a:solidFill>
                  <a:schemeClr val="tx1"/>
                </a:solidFill>
              </a:rPr>
              <a:t> تجيب على أسئلة تبدأ بـ ( من ، أين ، متى ، كم )</a:t>
            </a:r>
          </a:p>
          <a:p>
            <a:pPr marL="342900" indent="-342900"/>
            <a:r>
              <a:rPr lang="ar-SA" b="1" dirty="0" smtClean="0">
                <a:solidFill>
                  <a:schemeClr val="tx1"/>
                </a:solidFill>
              </a:rPr>
              <a:t>10. تتعرف حروف المد ( مد الألف ، مد الواو ، مد الياء )</a:t>
            </a:r>
          </a:p>
          <a:p>
            <a:pPr marL="342900" indent="-342900">
              <a:buFont typeface="+mj-lt"/>
              <a:buAutoNum type="arabicPeriod"/>
            </a:pPr>
            <a:endParaRPr lang="ar-SA" b="1" dirty="0" smtClean="0">
              <a:solidFill>
                <a:schemeClr val="tx1"/>
              </a:solidFill>
            </a:endParaRPr>
          </a:p>
          <a:p>
            <a:pPr marL="342900" indent="-342900">
              <a:buFont typeface="+mj-lt"/>
              <a:buAutoNum type="arabicPeriod"/>
            </a:pPr>
            <a:endParaRPr lang="ar-SA" b="1" dirty="0" smtClean="0">
              <a:solidFill>
                <a:schemeClr val="tx1"/>
              </a:solidFill>
            </a:endParaRPr>
          </a:p>
          <a:p>
            <a:pPr marL="342900" indent="-342900">
              <a:buFont typeface="+mj-lt"/>
              <a:buAutoNum type="arabicPeriod"/>
            </a:pPr>
            <a:endParaRPr lang="ar-SA" b="1" dirty="0" smtClean="0">
              <a:solidFill>
                <a:schemeClr val="tx1"/>
              </a:solidFill>
            </a:endParaRPr>
          </a:p>
        </p:txBody>
      </p:sp>
      <p:sp>
        <p:nvSpPr>
          <p:cNvPr id="18" name="مستطيل مستدير الزوايا 17"/>
          <p:cNvSpPr/>
          <p:nvPr/>
        </p:nvSpPr>
        <p:spPr>
          <a:xfrm>
            <a:off x="5429264" y="285720"/>
            <a:ext cx="928694" cy="428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الوحدة</a:t>
            </a:r>
            <a:endParaRPr lang="ar-SA" sz="2400" b="1" dirty="0">
              <a:solidFill>
                <a:schemeClr val="tx1"/>
              </a:solidFill>
            </a:endParaRPr>
          </a:p>
        </p:txBody>
      </p:sp>
      <p:sp>
        <p:nvSpPr>
          <p:cNvPr id="19" name="مستطيل مستدير الزوايا 18"/>
          <p:cNvSpPr/>
          <p:nvPr/>
        </p:nvSpPr>
        <p:spPr>
          <a:xfrm>
            <a:off x="4214818" y="285720"/>
            <a:ext cx="1143008" cy="428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المجال</a:t>
            </a:r>
            <a:endParaRPr lang="ar-SA" sz="2400" b="1" dirty="0">
              <a:solidFill>
                <a:schemeClr val="tx1"/>
              </a:solidFill>
            </a:endParaRPr>
          </a:p>
        </p:txBody>
      </p:sp>
      <p:sp>
        <p:nvSpPr>
          <p:cNvPr id="20" name="مستطيل مستدير الزوايا 19"/>
          <p:cNvSpPr/>
          <p:nvPr/>
        </p:nvSpPr>
        <p:spPr>
          <a:xfrm>
            <a:off x="2643182" y="285720"/>
            <a:ext cx="1500198" cy="428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smtClean="0">
                <a:solidFill>
                  <a:schemeClr val="tx1"/>
                </a:solidFill>
              </a:rPr>
              <a:t>الدرس السادس</a:t>
            </a:r>
            <a:endParaRPr lang="ar-SA" sz="2000" b="1" dirty="0">
              <a:solidFill>
                <a:schemeClr val="tx1"/>
              </a:solidFill>
            </a:endParaRPr>
          </a:p>
        </p:txBody>
      </p:sp>
      <p:sp>
        <p:nvSpPr>
          <p:cNvPr id="21" name="مستطيل مستدير الزوايا 20"/>
          <p:cNvSpPr/>
          <p:nvPr/>
        </p:nvSpPr>
        <p:spPr>
          <a:xfrm>
            <a:off x="5414970" y="857224"/>
            <a:ext cx="928694"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الأولى</a:t>
            </a:r>
            <a:endParaRPr lang="ar-SA" sz="2400" b="1" dirty="0">
              <a:solidFill>
                <a:schemeClr val="tx1"/>
              </a:solidFill>
            </a:endParaRPr>
          </a:p>
        </p:txBody>
      </p:sp>
      <p:sp>
        <p:nvSpPr>
          <p:cNvPr id="22" name="مستطيل مستدير الزوايا 21"/>
          <p:cNvSpPr/>
          <p:nvPr/>
        </p:nvSpPr>
        <p:spPr>
          <a:xfrm>
            <a:off x="4229112" y="857224"/>
            <a:ext cx="1128714"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أسرتي</a:t>
            </a:r>
            <a:endParaRPr lang="ar-SA" sz="2400" b="1" dirty="0">
              <a:solidFill>
                <a:schemeClr val="tx1"/>
              </a:solidFill>
            </a:endParaRPr>
          </a:p>
        </p:txBody>
      </p:sp>
      <p:sp>
        <p:nvSpPr>
          <p:cNvPr id="23" name="مستطيل مستدير الزوايا 22"/>
          <p:cNvSpPr/>
          <p:nvPr/>
        </p:nvSpPr>
        <p:spPr>
          <a:xfrm>
            <a:off x="642918" y="857224"/>
            <a:ext cx="1928826"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زيارة جدي</a:t>
            </a:r>
            <a:endParaRPr lang="ar-SA" sz="2400" b="1" dirty="0">
              <a:solidFill>
                <a:schemeClr val="tx1"/>
              </a:solidFill>
            </a:endParaRPr>
          </a:p>
        </p:txBody>
      </p:sp>
      <p:sp>
        <p:nvSpPr>
          <p:cNvPr id="24" name="مستطيل مستدير الزوايا 23"/>
          <p:cNvSpPr/>
          <p:nvPr/>
        </p:nvSpPr>
        <p:spPr>
          <a:xfrm>
            <a:off x="714356" y="285720"/>
            <a:ext cx="1857388" cy="428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الموضوع</a:t>
            </a:r>
            <a:endParaRPr lang="ar-SA" sz="2400" b="1" dirty="0">
              <a:solidFill>
                <a:schemeClr val="tx1"/>
              </a:solidFill>
            </a:endParaRPr>
          </a:p>
        </p:txBody>
      </p:sp>
      <p:sp>
        <p:nvSpPr>
          <p:cNvPr id="25" name="مستطيل مستدير الزوايا 24"/>
          <p:cNvSpPr/>
          <p:nvPr/>
        </p:nvSpPr>
        <p:spPr>
          <a:xfrm>
            <a:off x="2643182" y="857224"/>
            <a:ext cx="1500198"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smtClean="0">
                <a:solidFill>
                  <a:schemeClr val="tx1"/>
                </a:solidFill>
              </a:rPr>
              <a:t>حرف ( </a:t>
            </a:r>
            <a:r>
              <a:rPr lang="ar-SA" sz="2000" b="1" dirty="0" err="1" smtClean="0">
                <a:solidFill>
                  <a:schemeClr val="tx1"/>
                </a:solidFill>
              </a:rPr>
              <a:t>ر</a:t>
            </a:r>
            <a:r>
              <a:rPr lang="ar-SA" sz="2000" b="1" dirty="0" smtClean="0">
                <a:solidFill>
                  <a:schemeClr val="tx1"/>
                </a:solidFill>
              </a:rPr>
              <a:t> )</a:t>
            </a:r>
            <a:endParaRPr lang="ar-SA" sz="2000" b="1" dirty="0">
              <a:solidFill>
                <a:schemeClr val="tx1"/>
              </a:solidFill>
            </a:endParaRPr>
          </a:p>
        </p:txBody>
      </p:sp>
      <p:pic>
        <p:nvPicPr>
          <p:cNvPr id="7170" name="Picture 2"/>
          <p:cNvPicPr>
            <a:picLocks noChangeAspect="1" noChangeArrowheads="1"/>
          </p:cNvPicPr>
          <p:nvPr/>
        </p:nvPicPr>
        <p:blipFill>
          <a:blip r:embed="rId2"/>
          <a:srcRect/>
          <a:stretch>
            <a:fillRect/>
          </a:stretch>
        </p:blipFill>
        <p:spPr bwMode="auto">
          <a:xfrm>
            <a:off x="482196" y="3000364"/>
            <a:ext cx="1732358" cy="1847848"/>
          </a:xfrm>
          <a:prstGeom prst="rect">
            <a:avLst/>
          </a:prstGeom>
          <a:noFill/>
          <a:ln w="9525">
            <a:noFill/>
            <a:miter lim="800000"/>
            <a:headEnd/>
            <a:tailEnd/>
          </a:ln>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مستطيل مستدير الزوايا 35"/>
          <p:cNvSpPr/>
          <p:nvPr/>
        </p:nvSpPr>
        <p:spPr>
          <a:xfrm>
            <a:off x="2071678" y="357158"/>
            <a:ext cx="3857652" cy="571504"/>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المكون :  </a:t>
            </a:r>
          </a:p>
          <a:p>
            <a:r>
              <a:rPr lang="ar-SA" b="1" dirty="0" smtClean="0">
                <a:solidFill>
                  <a:srgbClr val="FF0000"/>
                </a:solidFill>
              </a:rPr>
              <a:t>            1ــ  </a:t>
            </a:r>
            <a:r>
              <a:rPr lang="ar-SA" b="1" dirty="0" smtClean="0">
                <a:solidFill>
                  <a:schemeClr val="tx1"/>
                </a:solidFill>
              </a:rPr>
              <a:t>ألاحظ وأتحدث  </a:t>
            </a:r>
          </a:p>
        </p:txBody>
      </p:sp>
      <p:sp>
        <p:nvSpPr>
          <p:cNvPr id="37" name="مستطيل مستدير الزوايا 36"/>
          <p:cNvSpPr/>
          <p:nvPr/>
        </p:nvSpPr>
        <p:spPr>
          <a:xfrm>
            <a:off x="500042" y="1071538"/>
            <a:ext cx="6072230" cy="1785950"/>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الأهداف :</a:t>
            </a:r>
          </a:p>
          <a:p>
            <a:r>
              <a:rPr lang="ar-SA" sz="1600" b="1" dirty="0" smtClean="0">
                <a:solidFill>
                  <a:schemeClr val="tx1"/>
                </a:solidFill>
              </a:rPr>
              <a:t>      من خلال هذا المكون يتوقع من التلميذة  تحقيق الأهداف التالية :</a:t>
            </a:r>
          </a:p>
          <a:p>
            <a:pPr>
              <a:buFont typeface="Arial" pitchFamily="34" charset="0"/>
              <a:buChar char="•"/>
            </a:pPr>
            <a:r>
              <a:rPr lang="ar-SA" sz="1600" b="1" dirty="0" smtClean="0">
                <a:solidFill>
                  <a:schemeClr val="tx1"/>
                </a:solidFill>
              </a:rPr>
              <a:t>   تتحدث عن لوحة الصور باستخدام مفردات وجمل تؤدي لجمل النص .  </a:t>
            </a:r>
          </a:p>
          <a:p>
            <a:pPr>
              <a:buFont typeface="Arial" pitchFamily="34" charset="0"/>
              <a:buChar char="•"/>
            </a:pPr>
            <a:r>
              <a:rPr lang="ar-SA" sz="1600" b="1" dirty="0" smtClean="0">
                <a:solidFill>
                  <a:schemeClr val="tx1"/>
                </a:solidFill>
              </a:rPr>
              <a:t>   التعبير شفهيا عن محتوى الصورة  .</a:t>
            </a:r>
          </a:p>
          <a:p>
            <a:pPr>
              <a:buFont typeface="Arial" pitchFamily="34" charset="0"/>
              <a:buChar char="•"/>
            </a:pPr>
            <a:r>
              <a:rPr lang="ar-SA" sz="1600" b="1" dirty="0" smtClean="0">
                <a:solidFill>
                  <a:schemeClr val="tx1"/>
                </a:solidFill>
              </a:rPr>
              <a:t>  تسمي شخصيات الدرس .</a:t>
            </a:r>
          </a:p>
          <a:p>
            <a:pPr>
              <a:buFont typeface="Arial" pitchFamily="34" charset="0"/>
              <a:buChar char="•"/>
            </a:pPr>
            <a:r>
              <a:rPr lang="ar-SA" sz="1600" b="1" dirty="0" smtClean="0">
                <a:solidFill>
                  <a:schemeClr val="tx1"/>
                </a:solidFill>
              </a:rPr>
              <a:t>  تجيب عن الأسئلة   </a:t>
            </a:r>
            <a:r>
              <a:rPr lang="ar-SA" b="1" dirty="0" smtClean="0">
                <a:solidFill>
                  <a:schemeClr val="tx1"/>
                </a:solidFill>
              </a:rPr>
              <a:t>.  </a:t>
            </a:r>
          </a:p>
        </p:txBody>
      </p:sp>
      <p:sp>
        <p:nvSpPr>
          <p:cNvPr id="39" name="مستطيل مستدير الزوايا 38"/>
          <p:cNvSpPr/>
          <p:nvPr/>
        </p:nvSpPr>
        <p:spPr>
          <a:xfrm>
            <a:off x="500042" y="2928926"/>
            <a:ext cx="6072230" cy="714380"/>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الوسائل المقترحة :</a:t>
            </a:r>
          </a:p>
          <a:p>
            <a:r>
              <a:rPr lang="ar-SA" b="1" dirty="0" smtClean="0">
                <a:solidFill>
                  <a:schemeClr val="tx1"/>
                </a:solidFill>
              </a:rPr>
              <a:t>   شفافية تحوي صورة المكون .</a:t>
            </a:r>
          </a:p>
        </p:txBody>
      </p:sp>
      <p:sp>
        <p:nvSpPr>
          <p:cNvPr id="40" name="مستطيل مستدير الزوايا 39"/>
          <p:cNvSpPr/>
          <p:nvPr/>
        </p:nvSpPr>
        <p:spPr>
          <a:xfrm>
            <a:off x="428604" y="3714744"/>
            <a:ext cx="6143668" cy="4786346"/>
          </a:xfrm>
          <a:prstGeom prst="roundRect">
            <a:avLst>
              <a:gd name="adj" fmla="val 1148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chemeClr val="tx1"/>
              </a:solidFill>
            </a:endParaRPr>
          </a:p>
          <a:p>
            <a:endParaRPr lang="ar-SA" b="1" dirty="0" smtClean="0">
              <a:solidFill>
                <a:srgbClr val="FF0000"/>
              </a:solidFill>
            </a:endParaRPr>
          </a:p>
          <a:p>
            <a:endParaRPr lang="ar-SA" b="1" dirty="0" smtClean="0">
              <a:solidFill>
                <a:srgbClr val="FF0000"/>
              </a:solidFill>
            </a:endParaRPr>
          </a:p>
          <a:p>
            <a:endParaRPr lang="ar-SA" b="1" dirty="0" smtClean="0">
              <a:solidFill>
                <a:srgbClr val="FF0000"/>
              </a:solidFill>
            </a:endParaRPr>
          </a:p>
          <a:p>
            <a:endParaRPr lang="ar-SA" b="1" dirty="0" smtClean="0">
              <a:solidFill>
                <a:srgbClr val="FF0000"/>
              </a:solidFill>
            </a:endParaRPr>
          </a:p>
          <a:p>
            <a:endParaRPr lang="ar-SA" b="1" dirty="0" smtClean="0">
              <a:solidFill>
                <a:srgbClr val="FF0000"/>
              </a:solidFill>
            </a:endParaRPr>
          </a:p>
          <a:p>
            <a:r>
              <a:rPr lang="ar-SA" b="1" dirty="0" smtClean="0">
                <a:solidFill>
                  <a:srgbClr val="FF0000"/>
                </a:solidFill>
              </a:rPr>
              <a:t>مراجعة الحروف السابقة : </a:t>
            </a:r>
          </a:p>
          <a:p>
            <a:endParaRPr lang="ar-SA" b="1" dirty="0" smtClean="0">
              <a:solidFill>
                <a:srgbClr val="FF0000"/>
              </a:solidFill>
            </a:endParaRPr>
          </a:p>
          <a:p>
            <a:r>
              <a:rPr lang="ar-SA" b="1" dirty="0" smtClean="0">
                <a:solidFill>
                  <a:schemeClr val="tx1"/>
                </a:solidFill>
              </a:rPr>
              <a:t>س ما اسم وحدتنا ؟ </a:t>
            </a:r>
          </a:p>
          <a:p>
            <a:r>
              <a:rPr lang="ar-SA" b="1" dirty="0" smtClean="0">
                <a:solidFill>
                  <a:schemeClr val="tx1"/>
                </a:solidFill>
              </a:rPr>
              <a:t>س من تذكر لي الحروف التي تم دراستها ؟</a:t>
            </a:r>
          </a:p>
          <a:p>
            <a:r>
              <a:rPr lang="ar-SA" b="1" dirty="0" smtClean="0">
                <a:solidFill>
                  <a:schemeClr val="tx1"/>
                </a:solidFill>
              </a:rPr>
              <a:t>س من تكتب حرف ( </a:t>
            </a:r>
            <a:r>
              <a:rPr lang="ar-SA" b="1" dirty="0" err="1" smtClean="0">
                <a:solidFill>
                  <a:schemeClr val="tx1"/>
                </a:solidFill>
              </a:rPr>
              <a:t>نا</a:t>
            </a:r>
            <a:r>
              <a:rPr lang="ar-SA" b="1" dirty="0" smtClean="0">
                <a:solidFill>
                  <a:schemeClr val="tx1"/>
                </a:solidFill>
              </a:rPr>
              <a:t> , مي , </a:t>
            </a:r>
            <a:r>
              <a:rPr lang="ar-SA" b="1" dirty="0" err="1" smtClean="0">
                <a:solidFill>
                  <a:schemeClr val="tx1"/>
                </a:solidFill>
              </a:rPr>
              <a:t>دُ</a:t>
            </a:r>
            <a:r>
              <a:rPr lang="ar-SA" b="1" dirty="0" smtClean="0">
                <a:solidFill>
                  <a:schemeClr val="tx1"/>
                </a:solidFill>
              </a:rPr>
              <a:t> , لي .....</a:t>
            </a:r>
          </a:p>
          <a:p>
            <a:r>
              <a:rPr lang="ar-SA" b="1" dirty="0" smtClean="0">
                <a:solidFill>
                  <a:schemeClr val="tx1"/>
                </a:solidFill>
              </a:rPr>
              <a:t>س من تكتب حرف ( </a:t>
            </a:r>
            <a:r>
              <a:rPr lang="ar-SA" b="1" dirty="0" err="1" smtClean="0">
                <a:solidFill>
                  <a:schemeClr val="tx1"/>
                </a:solidFill>
              </a:rPr>
              <a:t>تَ</a:t>
            </a:r>
            <a:r>
              <a:rPr lang="ar-SA" b="1" dirty="0" smtClean="0">
                <a:solidFill>
                  <a:schemeClr val="tx1"/>
                </a:solidFill>
              </a:rPr>
              <a:t> ، مي ، </a:t>
            </a:r>
            <a:r>
              <a:rPr lang="ar-SA" b="1" dirty="0" err="1" smtClean="0">
                <a:solidFill>
                  <a:schemeClr val="tx1"/>
                </a:solidFill>
              </a:rPr>
              <a:t>با</a:t>
            </a:r>
            <a:r>
              <a:rPr lang="ar-SA" b="1" dirty="0" smtClean="0">
                <a:solidFill>
                  <a:schemeClr val="tx1"/>
                </a:solidFill>
              </a:rPr>
              <a:t> ، نو ........)</a:t>
            </a:r>
          </a:p>
          <a:p>
            <a:r>
              <a:rPr lang="ar-SA" b="1" dirty="0" smtClean="0">
                <a:solidFill>
                  <a:schemeClr val="tx1"/>
                </a:solidFill>
              </a:rPr>
              <a:t>س كوني كلمات من الحروف التالية( </a:t>
            </a:r>
            <a:r>
              <a:rPr lang="ar-SA" b="1" dirty="0" err="1" smtClean="0">
                <a:solidFill>
                  <a:schemeClr val="tx1"/>
                </a:solidFill>
              </a:rPr>
              <a:t>م</a:t>
            </a:r>
            <a:r>
              <a:rPr lang="ar-SA" b="1" dirty="0" smtClean="0">
                <a:solidFill>
                  <a:schemeClr val="tx1"/>
                </a:solidFill>
              </a:rPr>
              <a:t> ، </a:t>
            </a:r>
            <a:r>
              <a:rPr lang="ar-SA" b="1" dirty="0" err="1" smtClean="0">
                <a:solidFill>
                  <a:schemeClr val="tx1"/>
                </a:solidFill>
              </a:rPr>
              <a:t>د</a:t>
            </a:r>
            <a:r>
              <a:rPr lang="ar-SA" b="1" dirty="0" smtClean="0">
                <a:solidFill>
                  <a:schemeClr val="tx1"/>
                </a:solidFill>
              </a:rPr>
              <a:t> ، </a:t>
            </a:r>
            <a:r>
              <a:rPr lang="ar-SA" b="1" dirty="0" err="1" smtClean="0">
                <a:solidFill>
                  <a:schemeClr val="tx1"/>
                </a:solidFill>
              </a:rPr>
              <a:t>ن</a:t>
            </a:r>
            <a:r>
              <a:rPr lang="ar-SA" b="1" dirty="0" smtClean="0">
                <a:solidFill>
                  <a:schemeClr val="tx1"/>
                </a:solidFill>
              </a:rPr>
              <a:t> ، </a:t>
            </a:r>
            <a:r>
              <a:rPr lang="ar-SA" b="1" dirty="0" err="1" smtClean="0">
                <a:solidFill>
                  <a:schemeClr val="tx1"/>
                </a:solidFill>
              </a:rPr>
              <a:t>ل</a:t>
            </a:r>
            <a:r>
              <a:rPr lang="ar-SA" b="1" dirty="0" smtClean="0">
                <a:solidFill>
                  <a:schemeClr val="tx1"/>
                </a:solidFill>
              </a:rPr>
              <a:t> ، </a:t>
            </a:r>
            <a:r>
              <a:rPr lang="ar-SA" b="1" dirty="0" err="1" smtClean="0">
                <a:solidFill>
                  <a:schemeClr val="tx1"/>
                </a:solidFill>
              </a:rPr>
              <a:t>ب</a:t>
            </a:r>
            <a:r>
              <a:rPr lang="ar-SA" b="1" dirty="0" smtClean="0">
                <a:solidFill>
                  <a:schemeClr val="tx1"/>
                </a:solidFill>
              </a:rPr>
              <a:t> ) </a:t>
            </a:r>
          </a:p>
          <a:p>
            <a:r>
              <a:rPr lang="ar-SA" b="1" dirty="0" smtClean="0">
                <a:solidFill>
                  <a:schemeClr val="tx1"/>
                </a:solidFill>
              </a:rPr>
              <a:t>س حللي الكلمات التالية : ( بوم ، نمل ، منديل )</a:t>
            </a:r>
          </a:p>
          <a:p>
            <a:r>
              <a:rPr lang="ar-SA" b="1" dirty="0" smtClean="0">
                <a:solidFill>
                  <a:schemeClr val="tx2">
                    <a:lumMod val="60000"/>
                    <a:lumOff val="40000"/>
                  </a:schemeClr>
                </a:solidFill>
              </a:rPr>
              <a:t>التهيئة : </a:t>
            </a:r>
          </a:p>
          <a:p>
            <a:r>
              <a:rPr lang="ar-SA" b="1" dirty="0" smtClean="0">
                <a:solidFill>
                  <a:schemeClr val="tx1"/>
                </a:solidFill>
              </a:rPr>
              <a:t>س من يزوركم في أيام العطل ؟</a:t>
            </a:r>
          </a:p>
          <a:p>
            <a:r>
              <a:rPr lang="ar-SA" b="1" dirty="0" smtClean="0">
                <a:solidFill>
                  <a:schemeClr val="tx1"/>
                </a:solidFill>
              </a:rPr>
              <a:t>س كيف تتصرفين إذا زارك جدك وجدتك ؟ </a:t>
            </a:r>
          </a:p>
          <a:p>
            <a:r>
              <a:rPr lang="ar-SA" b="1" dirty="0" smtClean="0">
                <a:solidFill>
                  <a:schemeClr val="tx1"/>
                </a:solidFill>
              </a:rPr>
              <a:t>س ما هي آداب الضيافة ؟</a:t>
            </a: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 </a:t>
            </a:r>
          </a:p>
          <a:p>
            <a:pPr>
              <a:buFont typeface="Arial" charset="0"/>
              <a:buChar char="•"/>
            </a:pPr>
            <a:endParaRPr lang="ar-SA" b="1" dirty="0" smtClean="0">
              <a:solidFill>
                <a:schemeClr val="tx1"/>
              </a:solidFill>
            </a:endParaRPr>
          </a:p>
          <a:p>
            <a:r>
              <a:rPr lang="ar-SA" b="1" dirty="0" smtClean="0">
                <a:solidFill>
                  <a:schemeClr val="tx1"/>
                </a:solidFill>
              </a:rPr>
              <a:t>       </a:t>
            </a:r>
          </a:p>
        </p:txBody>
      </p:sp>
      <p:sp>
        <p:nvSpPr>
          <p:cNvPr id="19" name="مستطيل 18"/>
          <p:cNvSpPr/>
          <p:nvPr/>
        </p:nvSpPr>
        <p:spPr>
          <a:xfrm>
            <a:off x="5929330" y="214282"/>
            <a:ext cx="58060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مستطيل مستدير الزوايا 7"/>
          <p:cNvSpPr/>
          <p:nvPr/>
        </p:nvSpPr>
        <p:spPr>
          <a:xfrm>
            <a:off x="285728" y="8215338"/>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2 مدرستي</a:t>
            </a:r>
          </a:p>
          <a:p>
            <a:pPr algn="ctr"/>
            <a:r>
              <a:rPr lang="ar-SA" sz="1400" b="1" dirty="0" smtClean="0">
                <a:solidFill>
                  <a:schemeClr val="tx1"/>
                </a:solidFill>
              </a:rPr>
              <a:t>درس6</a:t>
            </a:r>
          </a:p>
          <a:p>
            <a:pPr algn="ctr"/>
            <a:r>
              <a:rPr lang="ar-SA" sz="1400" b="1" dirty="0" smtClean="0">
                <a:solidFill>
                  <a:schemeClr val="tx1"/>
                </a:solidFill>
              </a:rPr>
              <a:t>مكون </a:t>
            </a:r>
            <a:r>
              <a:rPr lang="ar-SA" b="1" dirty="0" smtClean="0">
                <a:solidFill>
                  <a:schemeClr val="tx1"/>
                </a:solidFill>
              </a:rPr>
              <a:t>1 /1</a:t>
            </a:r>
            <a:endParaRPr lang="ar-SA" b="1" dirty="0">
              <a:solidFill>
                <a:schemeClr val="tx1"/>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مستطيل مستدير الزوايا 39"/>
          <p:cNvSpPr/>
          <p:nvPr/>
        </p:nvSpPr>
        <p:spPr>
          <a:xfrm>
            <a:off x="357166" y="428596"/>
            <a:ext cx="6215106" cy="8286808"/>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chemeClr val="tx2">
                    <a:lumMod val="60000"/>
                    <a:lumOff val="40000"/>
                  </a:schemeClr>
                </a:solidFill>
              </a:rPr>
              <a:t>المناقشة :</a:t>
            </a:r>
          </a:p>
          <a:p>
            <a:endParaRPr lang="ar-SA" b="1" dirty="0" smtClean="0">
              <a:solidFill>
                <a:schemeClr val="tx2">
                  <a:lumMod val="60000"/>
                  <a:lumOff val="40000"/>
                </a:schemeClr>
              </a:solidFill>
            </a:endParaRPr>
          </a:p>
          <a:p>
            <a:r>
              <a:rPr lang="ar-SA" b="1" dirty="0" smtClean="0">
                <a:solidFill>
                  <a:schemeClr val="accent3">
                    <a:lumMod val="75000"/>
                  </a:schemeClr>
                </a:solidFill>
              </a:rPr>
              <a:t> 1- عرض الشفافية تحوي صور الدرس  (  زارنا جدي .)</a:t>
            </a:r>
          </a:p>
          <a:p>
            <a:r>
              <a:rPr lang="ar-SA" b="1" dirty="0" smtClean="0">
                <a:solidFill>
                  <a:schemeClr val="tx1"/>
                </a:solidFill>
              </a:rPr>
              <a:t>*  طرح الأسئلة التالية : </a:t>
            </a:r>
          </a:p>
          <a:p>
            <a:r>
              <a:rPr lang="ar-SA" b="1" dirty="0" smtClean="0">
                <a:solidFill>
                  <a:schemeClr val="tx1"/>
                </a:solidFill>
              </a:rPr>
              <a:t>س1 من تلاحظين في الصورة ؟</a:t>
            </a:r>
          </a:p>
          <a:p>
            <a:r>
              <a:rPr lang="ar-SA" b="1" dirty="0" smtClean="0">
                <a:solidFill>
                  <a:schemeClr val="tx1"/>
                </a:solidFill>
              </a:rPr>
              <a:t>س2 من قام بزيارتهم ؟</a:t>
            </a:r>
          </a:p>
          <a:p>
            <a:r>
              <a:rPr lang="ar-SA" b="1" dirty="0" smtClean="0">
                <a:solidFill>
                  <a:schemeClr val="tx1"/>
                </a:solidFill>
              </a:rPr>
              <a:t>س3 من الشخص الجديد في الصورة ؟</a:t>
            </a:r>
          </a:p>
          <a:p>
            <a:r>
              <a:rPr lang="ar-SA" b="1" dirty="0" smtClean="0">
                <a:solidFill>
                  <a:schemeClr val="tx1"/>
                </a:solidFill>
              </a:rPr>
              <a:t> </a:t>
            </a: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r>
              <a:rPr lang="ar-SA" b="1" dirty="0" smtClean="0">
                <a:solidFill>
                  <a:schemeClr val="accent3">
                    <a:lumMod val="75000"/>
                  </a:schemeClr>
                </a:solidFill>
              </a:rPr>
              <a:t>2- عرض الشفافية تحوي صور الدرس ( رحب أبي بجدي وقبل رأسه)</a:t>
            </a:r>
          </a:p>
          <a:p>
            <a:pPr>
              <a:buFont typeface="Arial" pitchFamily="34" charset="0"/>
              <a:buChar char="•"/>
            </a:pPr>
            <a:r>
              <a:rPr lang="ar-SA" b="1" dirty="0" smtClean="0">
                <a:solidFill>
                  <a:schemeClr val="tx1"/>
                </a:solidFill>
              </a:rPr>
              <a:t>طرح الأسئلة التالية : </a:t>
            </a:r>
          </a:p>
          <a:p>
            <a:r>
              <a:rPr lang="ar-SA" b="1" dirty="0" smtClean="0">
                <a:solidFill>
                  <a:schemeClr val="tx1"/>
                </a:solidFill>
              </a:rPr>
              <a:t>س1من ترين في الصورة ؟</a:t>
            </a:r>
          </a:p>
          <a:p>
            <a:r>
              <a:rPr lang="ar-SA" b="1" dirty="0" smtClean="0">
                <a:solidFill>
                  <a:schemeClr val="tx1"/>
                </a:solidFill>
              </a:rPr>
              <a:t>س2 ماذا يفعل مشعل ؟ لماذا ؟</a:t>
            </a:r>
          </a:p>
          <a:p>
            <a:endParaRPr lang="ar-SA" b="1" dirty="0" smtClean="0">
              <a:solidFill>
                <a:schemeClr val="tx2">
                  <a:lumMod val="60000"/>
                  <a:lumOff val="40000"/>
                </a:schemeClr>
              </a:solidFill>
            </a:endParaRPr>
          </a:p>
          <a:p>
            <a:endParaRPr lang="ar-SA" b="1" dirty="0" smtClean="0">
              <a:solidFill>
                <a:schemeClr val="tx2">
                  <a:lumMod val="60000"/>
                  <a:lumOff val="40000"/>
                </a:schemeClr>
              </a:solidFill>
            </a:endParaRPr>
          </a:p>
          <a:p>
            <a:endParaRPr lang="ar-SA" b="1" dirty="0" smtClean="0">
              <a:solidFill>
                <a:schemeClr val="tx2">
                  <a:lumMod val="60000"/>
                  <a:lumOff val="40000"/>
                </a:schemeClr>
              </a:solidFill>
            </a:endParaRPr>
          </a:p>
          <a:p>
            <a:endParaRPr lang="ar-SA" b="1" dirty="0" smtClean="0">
              <a:solidFill>
                <a:schemeClr val="tx2">
                  <a:lumMod val="60000"/>
                  <a:lumOff val="40000"/>
                </a:schemeClr>
              </a:solidFill>
            </a:endParaRPr>
          </a:p>
          <a:p>
            <a:endParaRPr lang="ar-SA" b="1" dirty="0" smtClean="0">
              <a:solidFill>
                <a:schemeClr val="tx2">
                  <a:lumMod val="60000"/>
                  <a:lumOff val="40000"/>
                </a:schemeClr>
              </a:solidFill>
            </a:endParaRPr>
          </a:p>
          <a:p>
            <a:r>
              <a:rPr lang="ar-SA" b="1" dirty="0" smtClean="0">
                <a:solidFill>
                  <a:schemeClr val="accent3">
                    <a:lumMod val="75000"/>
                  </a:schemeClr>
                </a:solidFill>
              </a:rPr>
              <a:t> 3- عرض الشفافية تحوي صور الدرس  ( عمر يقدم  التمر . )</a:t>
            </a:r>
          </a:p>
          <a:p>
            <a:pPr>
              <a:buFont typeface="Arial" pitchFamily="34" charset="0"/>
              <a:buChar char="•"/>
            </a:pPr>
            <a:r>
              <a:rPr lang="ar-SA" b="1" dirty="0" smtClean="0">
                <a:solidFill>
                  <a:schemeClr val="tx1"/>
                </a:solidFill>
              </a:rPr>
              <a:t>  طرح الأسئلة التالية : </a:t>
            </a:r>
          </a:p>
          <a:p>
            <a:r>
              <a:rPr lang="ar-SA" b="1" dirty="0" smtClean="0">
                <a:solidFill>
                  <a:schemeClr val="tx1"/>
                </a:solidFill>
              </a:rPr>
              <a:t>س1 من هذا؟</a:t>
            </a:r>
          </a:p>
          <a:p>
            <a:r>
              <a:rPr lang="ar-SA" b="1" dirty="0" smtClean="0">
                <a:solidFill>
                  <a:schemeClr val="tx1"/>
                </a:solidFill>
              </a:rPr>
              <a:t>س2 ماذا يقدم  عمر ؟ لماذا ؟</a:t>
            </a: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       </a:t>
            </a:r>
          </a:p>
        </p:txBody>
      </p:sp>
      <p:sp>
        <p:nvSpPr>
          <p:cNvPr id="6" name="مستطيل مستدير الزوايا 5"/>
          <p:cNvSpPr/>
          <p:nvPr/>
        </p:nvSpPr>
        <p:spPr>
          <a:xfrm>
            <a:off x="285728" y="8215338"/>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 6</a:t>
            </a:r>
          </a:p>
          <a:p>
            <a:pPr algn="ctr"/>
            <a:r>
              <a:rPr lang="ar-SA" sz="1400" b="1" dirty="0" smtClean="0">
                <a:solidFill>
                  <a:schemeClr val="tx1"/>
                </a:solidFill>
              </a:rPr>
              <a:t>مكون </a:t>
            </a:r>
            <a:r>
              <a:rPr lang="ar-SA" b="1" dirty="0" smtClean="0">
                <a:solidFill>
                  <a:schemeClr val="tx1"/>
                </a:solidFill>
              </a:rPr>
              <a:t>1 /2</a:t>
            </a:r>
            <a:endParaRPr lang="ar-SA" b="1" dirty="0">
              <a:solidFill>
                <a:schemeClr val="tx1"/>
              </a:solidFill>
            </a:endParaRPr>
          </a:p>
        </p:txBody>
      </p:sp>
      <p:pic>
        <p:nvPicPr>
          <p:cNvPr id="8194" name="Picture 2"/>
          <p:cNvPicPr>
            <a:picLocks noChangeAspect="1" noChangeArrowheads="1"/>
          </p:cNvPicPr>
          <p:nvPr/>
        </p:nvPicPr>
        <p:blipFill>
          <a:blip r:embed="rId2"/>
          <a:srcRect/>
          <a:stretch>
            <a:fillRect/>
          </a:stretch>
        </p:blipFill>
        <p:spPr bwMode="auto">
          <a:xfrm>
            <a:off x="766755" y="4081473"/>
            <a:ext cx="1590675" cy="1990725"/>
          </a:xfrm>
          <a:prstGeom prst="rect">
            <a:avLst/>
          </a:prstGeom>
          <a:noFill/>
          <a:ln w="9525">
            <a:noFill/>
            <a:miter lim="800000"/>
            <a:headEnd/>
            <a:tailEnd/>
          </a:ln>
          <a:effectLst/>
        </p:spPr>
      </p:pic>
      <p:pic>
        <p:nvPicPr>
          <p:cNvPr id="8195" name="Picture 3"/>
          <p:cNvPicPr>
            <a:picLocks noChangeAspect="1" noChangeArrowheads="1"/>
          </p:cNvPicPr>
          <p:nvPr/>
        </p:nvPicPr>
        <p:blipFill>
          <a:blip r:embed="rId3"/>
          <a:srcRect/>
          <a:stretch>
            <a:fillRect/>
          </a:stretch>
        </p:blipFill>
        <p:spPr bwMode="auto">
          <a:xfrm>
            <a:off x="857232" y="1714480"/>
            <a:ext cx="1785950" cy="1622947"/>
          </a:xfrm>
          <a:prstGeom prst="rect">
            <a:avLst/>
          </a:prstGeom>
          <a:noFill/>
          <a:ln w="9525">
            <a:noFill/>
            <a:miter lim="800000"/>
            <a:headEnd/>
            <a:tailEnd/>
          </a:ln>
          <a:effectLst/>
        </p:spPr>
      </p:pic>
      <p:pic>
        <p:nvPicPr>
          <p:cNvPr id="8196" name="Picture 4"/>
          <p:cNvPicPr>
            <a:picLocks noChangeAspect="1" noChangeArrowheads="1"/>
          </p:cNvPicPr>
          <p:nvPr/>
        </p:nvPicPr>
        <p:blipFill>
          <a:blip r:embed="rId4"/>
          <a:srcRect/>
          <a:stretch>
            <a:fillRect/>
          </a:stretch>
        </p:blipFill>
        <p:spPr bwMode="auto">
          <a:xfrm>
            <a:off x="1890713" y="6610378"/>
            <a:ext cx="1609725" cy="1962150"/>
          </a:xfrm>
          <a:prstGeom prst="rect">
            <a:avLst/>
          </a:prstGeom>
          <a:noFill/>
          <a:ln w="9525">
            <a:noFill/>
            <a:miter lim="800000"/>
            <a:headEnd/>
            <a:tailEnd/>
          </a:ln>
          <a:effec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مستطيل مستدير الزوايا 39"/>
          <p:cNvSpPr/>
          <p:nvPr/>
        </p:nvSpPr>
        <p:spPr>
          <a:xfrm>
            <a:off x="357166" y="428596"/>
            <a:ext cx="6215106" cy="8072494"/>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chemeClr val="accent1">
                  <a:lumMod val="75000"/>
                </a:schemeClr>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 </a:t>
            </a:r>
          </a:p>
          <a:p>
            <a:pPr>
              <a:buFont typeface="Arial" charset="0"/>
              <a:buChar char="•"/>
            </a:pPr>
            <a:endParaRPr lang="ar-SA" b="1" dirty="0" smtClean="0">
              <a:solidFill>
                <a:schemeClr val="tx1"/>
              </a:solidFill>
            </a:endParaRPr>
          </a:p>
          <a:p>
            <a:r>
              <a:rPr lang="ar-SA" b="1" dirty="0" smtClean="0">
                <a:solidFill>
                  <a:schemeClr val="tx1"/>
                </a:solidFill>
              </a:rPr>
              <a:t>       </a:t>
            </a:r>
          </a:p>
        </p:txBody>
      </p:sp>
      <p:sp>
        <p:nvSpPr>
          <p:cNvPr id="6" name="مستطيل مستدير الزوايا 5"/>
          <p:cNvSpPr/>
          <p:nvPr/>
        </p:nvSpPr>
        <p:spPr>
          <a:xfrm>
            <a:off x="285728" y="8215338"/>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2 مدرستي</a:t>
            </a:r>
          </a:p>
          <a:p>
            <a:pPr algn="ctr"/>
            <a:r>
              <a:rPr lang="ar-SA" sz="1400" b="1" dirty="0" smtClean="0">
                <a:solidFill>
                  <a:schemeClr val="tx1"/>
                </a:solidFill>
              </a:rPr>
              <a:t>درس 6</a:t>
            </a:r>
          </a:p>
          <a:p>
            <a:pPr algn="ctr"/>
            <a:r>
              <a:rPr lang="ar-SA" sz="1400" b="1" dirty="0" smtClean="0">
                <a:solidFill>
                  <a:schemeClr val="tx1"/>
                </a:solidFill>
              </a:rPr>
              <a:t>مكون </a:t>
            </a:r>
            <a:r>
              <a:rPr lang="ar-SA" b="1" dirty="0" smtClean="0">
                <a:solidFill>
                  <a:schemeClr val="tx1"/>
                </a:solidFill>
              </a:rPr>
              <a:t>1 /3</a:t>
            </a:r>
            <a:endParaRPr lang="ar-SA" b="1" dirty="0">
              <a:solidFill>
                <a:schemeClr val="tx1"/>
              </a:solidFill>
            </a:endParaRPr>
          </a:p>
        </p:txBody>
      </p:sp>
      <p:sp>
        <p:nvSpPr>
          <p:cNvPr id="8" name="مستطيل 7"/>
          <p:cNvSpPr/>
          <p:nvPr/>
        </p:nvSpPr>
        <p:spPr>
          <a:xfrm>
            <a:off x="571480" y="857224"/>
            <a:ext cx="5715040" cy="3693319"/>
          </a:xfrm>
          <a:prstGeom prst="rect">
            <a:avLst/>
          </a:prstGeom>
        </p:spPr>
        <p:txBody>
          <a:bodyPr wrap="square">
            <a:spAutoFit/>
          </a:bodyPr>
          <a:lstStyle/>
          <a:p>
            <a:endParaRPr lang="ar-SA" b="1" dirty="0" smtClean="0">
              <a:solidFill>
                <a:schemeClr val="tx2">
                  <a:lumMod val="60000"/>
                  <a:lumOff val="40000"/>
                </a:schemeClr>
              </a:solidFill>
            </a:endParaRPr>
          </a:p>
          <a:p>
            <a:r>
              <a:rPr lang="ar-SA" b="1" dirty="0" smtClean="0">
                <a:solidFill>
                  <a:schemeClr val="accent3">
                    <a:lumMod val="75000"/>
                  </a:schemeClr>
                </a:solidFill>
              </a:rPr>
              <a:t> 4- عرض الشفافية تحوي صور الدرس  ( أمي تحضر القهوة . )</a:t>
            </a:r>
          </a:p>
          <a:p>
            <a:pPr>
              <a:buFont typeface="Arial" pitchFamily="34" charset="0"/>
              <a:buChar char="•"/>
            </a:pPr>
            <a:r>
              <a:rPr lang="ar-SA" b="1" dirty="0" smtClean="0"/>
              <a:t>  طرح الأسئلة التالية : </a:t>
            </a:r>
          </a:p>
          <a:p>
            <a:r>
              <a:rPr lang="ar-SA" b="1" dirty="0" smtClean="0"/>
              <a:t>س1 من هذه  ؟</a:t>
            </a:r>
          </a:p>
          <a:p>
            <a:r>
              <a:rPr lang="ar-SA" b="1" dirty="0" smtClean="0"/>
              <a:t>س2 ماذا تحضر ؟ لمن ؟</a:t>
            </a:r>
          </a:p>
          <a:p>
            <a:endParaRPr lang="ar-SA" b="1" dirty="0" smtClean="0"/>
          </a:p>
          <a:p>
            <a:endParaRPr lang="ar-SA" b="1" dirty="0" smtClean="0"/>
          </a:p>
          <a:p>
            <a:endParaRPr lang="ar-SA" b="1" dirty="0" smtClean="0"/>
          </a:p>
          <a:p>
            <a:endParaRPr lang="ar-SA" b="1" dirty="0" smtClean="0"/>
          </a:p>
          <a:p>
            <a:r>
              <a:rPr lang="ar-SA" b="1" dirty="0" smtClean="0">
                <a:solidFill>
                  <a:schemeClr val="accent3">
                    <a:lumMod val="75000"/>
                  </a:schemeClr>
                </a:solidFill>
              </a:rPr>
              <a:t>5- عرض الشفافية تحوي صور الدرس   ( أنا فرحة بزيارة جدي )</a:t>
            </a:r>
          </a:p>
          <a:p>
            <a:r>
              <a:rPr lang="ar-SA" b="1" dirty="0" smtClean="0"/>
              <a:t>س1 ماذا تلاحظين ؟ من هذان ؟</a:t>
            </a:r>
          </a:p>
          <a:p>
            <a:r>
              <a:rPr lang="ar-SA" b="1" dirty="0" smtClean="0"/>
              <a:t>س2 ما هو شعور أحلام ؟</a:t>
            </a:r>
          </a:p>
          <a:p>
            <a:endParaRPr lang="ar-SA" b="1" dirty="0" smtClean="0"/>
          </a:p>
        </p:txBody>
      </p:sp>
      <p:pic>
        <p:nvPicPr>
          <p:cNvPr id="7" name="Picture 6"/>
          <p:cNvPicPr>
            <a:picLocks noChangeAspect="1" noChangeArrowheads="1"/>
          </p:cNvPicPr>
          <p:nvPr/>
        </p:nvPicPr>
        <p:blipFill>
          <a:blip r:embed="rId2"/>
          <a:srcRect/>
          <a:stretch>
            <a:fillRect/>
          </a:stretch>
        </p:blipFill>
        <p:spPr bwMode="auto">
          <a:xfrm>
            <a:off x="1142984" y="4000496"/>
            <a:ext cx="1504950" cy="1543050"/>
          </a:xfrm>
          <a:prstGeom prst="rect">
            <a:avLst/>
          </a:prstGeom>
          <a:noFill/>
          <a:ln w="9525">
            <a:noFill/>
            <a:miter lim="800000"/>
            <a:headEnd/>
            <a:tailEnd/>
          </a:ln>
          <a:effectLst/>
        </p:spPr>
      </p:pic>
      <p:pic>
        <p:nvPicPr>
          <p:cNvPr id="9" name="Picture 5"/>
          <p:cNvPicPr>
            <a:picLocks noChangeAspect="1" noChangeArrowheads="1"/>
          </p:cNvPicPr>
          <p:nvPr/>
        </p:nvPicPr>
        <p:blipFill>
          <a:blip r:embed="rId3"/>
          <a:srcRect/>
          <a:stretch>
            <a:fillRect/>
          </a:stretch>
        </p:blipFill>
        <p:spPr bwMode="auto">
          <a:xfrm>
            <a:off x="1071546" y="1547803"/>
            <a:ext cx="1628775" cy="1666875"/>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مستطيل مستدير الزوايا 39"/>
          <p:cNvSpPr/>
          <p:nvPr/>
        </p:nvSpPr>
        <p:spPr>
          <a:xfrm>
            <a:off x="571480" y="214282"/>
            <a:ext cx="6072230" cy="8358246"/>
          </a:xfrm>
          <a:prstGeom prst="roundRect">
            <a:avLst>
              <a:gd name="adj" fmla="val 10092"/>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chemeClr val="tx1"/>
              </a:solidFill>
            </a:endParaRPr>
          </a:p>
          <a:p>
            <a:endParaRPr lang="ar-SA" b="1" dirty="0" smtClean="0">
              <a:solidFill>
                <a:srgbClr val="FF0000"/>
              </a:solidFill>
            </a:endParaRPr>
          </a:p>
          <a:p>
            <a:r>
              <a:rPr lang="ar-SA" b="1" dirty="0" smtClean="0">
                <a:solidFill>
                  <a:srgbClr val="FF0000"/>
                </a:solidFill>
              </a:rPr>
              <a:t>المناقشة :</a:t>
            </a:r>
          </a:p>
          <a:p>
            <a:r>
              <a:rPr lang="ar-SA" b="1" dirty="0" smtClean="0">
                <a:solidFill>
                  <a:schemeClr val="tx1"/>
                </a:solidFill>
              </a:rPr>
              <a:t>س م</a:t>
            </a:r>
            <a:r>
              <a:rPr lang="ar-SA" b="1" dirty="0" smtClean="0">
                <a:solidFill>
                  <a:schemeClr val="tx1"/>
                </a:solidFill>
              </a:rPr>
              <a:t>ا </a:t>
            </a:r>
            <a:r>
              <a:rPr lang="ar-SA" b="1" dirty="0" smtClean="0">
                <a:solidFill>
                  <a:schemeClr val="tx1"/>
                </a:solidFill>
              </a:rPr>
              <a:t>اسم والد عمر ؟ ماذا يعمل ؟</a:t>
            </a:r>
          </a:p>
          <a:p>
            <a:pPr>
              <a:buFont typeface="Arial" pitchFamily="34" charset="0"/>
              <a:buChar char="•"/>
            </a:pPr>
            <a:endParaRPr lang="ar-SA" b="1" dirty="0" smtClean="0">
              <a:solidFill>
                <a:schemeClr val="tx1"/>
              </a:solidFill>
            </a:endParaRPr>
          </a:p>
          <a:p>
            <a:pPr>
              <a:buFont typeface="Arial" pitchFamily="34" charset="0"/>
              <a:buChar char="•"/>
            </a:pPr>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س </a:t>
            </a:r>
            <a:r>
              <a:rPr lang="ar-SA" b="1" dirty="0" smtClean="0">
                <a:solidFill>
                  <a:schemeClr val="tx1"/>
                </a:solidFill>
              </a:rPr>
              <a:t>ما </a:t>
            </a:r>
            <a:r>
              <a:rPr lang="ar-SA" b="1" dirty="0" smtClean="0">
                <a:solidFill>
                  <a:schemeClr val="tx1"/>
                </a:solidFill>
              </a:rPr>
              <a:t>اسم والدة عمر ؟ ماذا تعمل ؟</a:t>
            </a:r>
          </a:p>
          <a:p>
            <a:pPr>
              <a:buFont typeface="Arial" pitchFamily="34" charset="0"/>
              <a:buChar char="•"/>
            </a:pPr>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س </a:t>
            </a:r>
            <a:r>
              <a:rPr lang="ar-SA" b="1" dirty="0" smtClean="0">
                <a:solidFill>
                  <a:schemeClr val="tx1"/>
                </a:solidFill>
              </a:rPr>
              <a:t>ما </a:t>
            </a:r>
            <a:r>
              <a:rPr lang="ar-SA" b="1" dirty="0" smtClean="0">
                <a:solidFill>
                  <a:schemeClr val="tx1"/>
                </a:solidFill>
              </a:rPr>
              <a:t>اسم أخت عمر ؟  في أي صف تدرس ؟</a:t>
            </a:r>
          </a:p>
          <a:p>
            <a:pPr>
              <a:buFont typeface="Arial" pitchFamily="34" charset="0"/>
              <a:buChar char="•"/>
            </a:pPr>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س </a:t>
            </a:r>
            <a:r>
              <a:rPr lang="ar-SA" b="1" dirty="0" smtClean="0">
                <a:solidFill>
                  <a:schemeClr val="tx1"/>
                </a:solidFill>
              </a:rPr>
              <a:t>ما </a:t>
            </a:r>
            <a:r>
              <a:rPr lang="ar-SA" b="1" dirty="0" smtClean="0">
                <a:solidFill>
                  <a:schemeClr val="tx1"/>
                </a:solidFill>
              </a:rPr>
              <a:t>اسم أخو عمر ؟ كم عمره ؟</a:t>
            </a:r>
          </a:p>
          <a:p>
            <a:pPr>
              <a:buFont typeface="Arial" pitchFamily="34" charset="0"/>
              <a:buChar char="•"/>
            </a:pPr>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س </a:t>
            </a:r>
            <a:r>
              <a:rPr lang="ar-SA" b="1" dirty="0" smtClean="0">
                <a:solidFill>
                  <a:schemeClr val="tx1"/>
                </a:solidFill>
              </a:rPr>
              <a:t>في </a:t>
            </a:r>
            <a:r>
              <a:rPr lang="ar-SA" b="1" dirty="0" smtClean="0">
                <a:solidFill>
                  <a:schemeClr val="tx1"/>
                </a:solidFill>
              </a:rPr>
              <a:t>أي صف يدرس عمر ؟</a:t>
            </a: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س </a:t>
            </a:r>
            <a:r>
              <a:rPr lang="ar-SA" b="1" dirty="0" smtClean="0">
                <a:solidFill>
                  <a:schemeClr val="tx1"/>
                </a:solidFill>
              </a:rPr>
              <a:t>أيهما </a:t>
            </a:r>
            <a:r>
              <a:rPr lang="ar-SA" b="1" dirty="0" smtClean="0">
                <a:solidFill>
                  <a:schemeClr val="tx1"/>
                </a:solidFill>
              </a:rPr>
              <a:t>أكبر مهند أم عمر ؟ كيف عرفت ؟</a:t>
            </a:r>
          </a:p>
          <a:p>
            <a:pPr>
              <a:buFont typeface="Arial" pitchFamily="34" charset="0"/>
              <a:buChar char="•"/>
            </a:pPr>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س </a:t>
            </a:r>
            <a:r>
              <a:rPr lang="ar-SA" b="1" dirty="0" smtClean="0">
                <a:solidFill>
                  <a:schemeClr val="tx1"/>
                </a:solidFill>
              </a:rPr>
              <a:t>أيهما أكبر عمر أم أحلام ؟ </a:t>
            </a:r>
          </a:p>
          <a:p>
            <a:pPr>
              <a:buFont typeface="Arial" pitchFamily="34" charset="0"/>
              <a:buChar char="•"/>
            </a:pPr>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س  </a:t>
            </a:r>
            <a:r>
              <a:rPr lang="ar-SA" b="1" dirty="0" smtClean="0">
                <a:solidFill>
                  <a:schemeClr val="tx1"/>
                </a:solidFill>
              </a:rPr>
              <a:t>ماذا يقول عمر عن أسرته ؟</a:t>
            </a:r>
          </a:p>
          <a:p>
            <a:pPr>
              <a:buFont typeface="Arial" pitchFamily="34" charset="0"/>
              <a:buChar char="•"/>
            </a:pPr>
            <a:endParaRPr lang="ar-SA" b="1" dirty="0" smtClean="0">
              <a:solidFill>
                <a:schemeClr val="tx1"/>
              </a:solidFill>
            </a:endParaRPr>
          </a:p>
          <a:p>
            <a:endParaRPr lang="ar-SA" b="1" dirty="0" smtClean="0">
              <a:solidFill>
                <a:schemeClr val="tx1"/>
              </a:solidFill>
            </a:endParaRPr>
          </a:p>
          <a:p>
            <a:pPr>
              <a:buFont typeface="Arial" charset="0"/>
              <a:buChar char="•"/>
            </a:pPr>
            <a:endParaRPr lang="ar-SA" b="1" dirty="0" smtClean="0">
              <a:solidFill>
                <a:schemeClr val="tx1"/>
              </a:solidFill>
            </a:endParaRPr>
          </a:p>
          <a:p>
            <a:r>
              <a:rPr lang="ar-SA" b="1" dirty="0" smtClean="0">
                <a:solidFill>
                  <a:schemeClr val="tx1"/>
                </a:solidFill>
              </a:rPr>
              <a:t>       </a:t>
            </a:r>
          </a:p>
        </p:txBody>
      </p:sp>
      <p:sp>
        <p:nvSpPr>
          <p:cNvPr id="11" name="مستطيل مستدير الزوايا 10"/>
          <p:cNvSpPr/>
          <p:nvPr/>
        </p:nvSpPr>
        <p:spPr>
          <a:xfrm>
            <a:off x="285728" y="8429652"/>
            <a:ext cx="1428760" cy="50006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2 مدرستي</a:t>
            </a:r>
          </a:p>
          <a:p>
            <a:pPr algn="ctr"/>
            <a:r>
              <a:rPr lang="ar-SA" sz="1400" b="1" dirty="0" smtClean="0">
                <a:solidFill>
                  <a:schemeClr val="tx1"/>
                </a:solidFill>
              </a:rPr>
              <a:t>مكون </a:t>
            </a:r>
            <a:r>
              <a:rPr lang="ar-SA" b="1" dirty="0" smtClean="0">
                <a:solidFill>
                  <a:schemeClr val="tx1"/>
                </a:solidFill>
              </a:rPr>
              <a:t>3 /3</a:t>
            </a:r>
            <a:endParaRPr lang="ar-SA" b="1" dirty="0">
              <a:solidFill>
                <a:schemeClr val="tx1"/>
              </a:solidFill>
            </a:endParaRPr>
          </a:p>
        </p:txBody>
      </p:sp>
      <p:sp>
        <p:nvSpPr>
          <p:cNvPr id="4" name="مستطيل مستدير الزوايا 3"/>
          <p:cNvSpPr/>
          <p:nvPr/>
        </p:nvSpPr>
        <p:spPr>
          <a:xfrm>
            <a:off x="285728" y="8429652"/>
            <a:ext cx="1214446" cy="50006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الثانية</a:t>
            </a:r>
          </a:p>
          <a:p>
            <a:pPr algn="ctr"/>
            <a:r>
              <a:rPr lang="ar-SA" sz="1400" b="1" dirty="0" smtClean="0">
                <a:solidFill>
                  <a:schemeClr val="tx1"/>
                </a:solidFill>
              </a:rPr>
              <a:t>مكون </a:t>
            </a:r>
            <a:r>
              <a:rPr lang="ar-SA" b="1" dirty="0" smtClean="0">
                <a:solidFill>
                  <a:schemeClr val="tx1"/>
                </a:solidFill>
              </a:rPr>
              <a:t>3 /2</a:t>
            </a:r>
            <a:endParaRPr lang="ar-SA" b="1" dirty="0">
              <a:solidFill>
                <a:schemeClr val="tx1"/>
              </a:solidFill>
            </a:endParaRPr>
          </a:p>
        </p:txBody>
      </p:sp>
      <p:sp>
        <p:nvSpPr>
          <p:cNvPr id="5" name="مستطيل مستدير الزوايا 4"/>
          <p:cNvSpPr/>
          <p:nvPr/>
        </p:nvSpPr>
        <p:spPr>
          <a:xfrm>
            <a:off x="285728" y="8429652"/>
            <a:ext cx="1428760" cy="50006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مكون </a:t>
            </a:r>
            <a:r>
              <a:rPr lang="ar-SA" b="1" dirty="0" smtClean="0">
                <a:solidFill>
                  <a:schemeClr val="tx1"/>
                </a:solidFill>
              </a:rPr>
              <a:t>3 /3</a:t>
            </a:r>
            <a:endParaRPr lang="ar-SA" b="1" dirty="0">
              <a:solidFill>
                <a:schemeClr val="tx1"/>
              </a:solidFill>
            </a:endParaRPr>
          </a:p>
        </p:txBody>
      </p:sp>
      <p:pic>
        <p:nvPicPr>
          <p:cNvPr id="6" name="Picture 2"/>
          <p:cNvPicPr>
            <a:picLocks noChangeAspect="1" noChangeArrowheads="1"/>
          </p:cNvPicPr>
          <p:nvPr/>
        </p:nvPicPr>
        <p:blipFill>
          <a:blip r:embed="rId2"/>
          <a:srcRect/>
          <a:stretch>
            <a:fillRect/>
          </a:stretch>
        </p:blipFill>
        <p:spPr bwMode="auto">
          <a:xfrm>
            <a:off x="2285992" y="3786182"/>
            <a:ext cx="1059871" cy="1285873"/>
          </a:xfrm>
          <a:prstGeom prst="rect">
            <a:avLst/>
          </a:prstGeom>
          <a:noFill/>
          <a:ln w="9525">
            <a:noFill/>
            <a:miter lim="800000"/>
            <a:headEnd/>
            <a:tailEnd/>
          </a:ln>
          <a:effectLst/>
        </p:spPr>
      </p:pic>
      <p:pic>
        <p:nvPicPr>
          <p:cNvPr id="7" name="Picture 3"/>
          <p:cNvPicPr>
            <a:picLocks noChangeAspect="1" noChangeArrowheads="1"/>
          </p:cNvPicPr>
          <p:nvPr/>
        </p:nvPicPr>
        <p:blipFill>
          <a:blip r:embed="rId3"/>
          <a:srcRect/>
          <a:stretch>
            <a:fillRect/>
          </a:stretch>
        </p:blipFill>
        <p:spPr bwMode="auto">
          <a:xfrm>
            <a:off x="857232" y="4929190"/>
            <a:ext cx="1457326" cy="1122309"/>
          </a:xfrm>
          <a:prstGeom prst="rect">
            <a:avLst/>
          </a:prstGeom>
          <a:noFill/>
          <a:ln w="9525">
            <a:noFill/>
            <a:miter lim="800000"/>
            <a:headEnd/>
            <a:tailEnd/>
          </a:ln>
          <a:effectLst/>
        </p:spPr>
      </p:pic>
      <p:pic>
        <p:nvPicPr>
          <p:cNvPr id="8" name="Picture 4"/>
          <p:cNvPicPr>
            <a:picLocks noChangeAspect="1" noChangeArrowheads="1"/>
          </p:cNvPicPr>
          <p:nvPr/>
        </p:nvPicPr>
        <p:blipFill>
          <a:blip r:embed="rId4"/>
          <a:srcRect/>
          <a:stretch>
            <a:fillRect/>
          </a:stretch>
        </p:blipFill>
        <p:spPr bwMode="auto">
          <a:xfrm>
            <a:off x="1714488" y="328338"/>
            <a:ext cx="1190627" cy="1171828"/>
          </a:xfrm>
          <a:prstGeom prst="rect">
            <a:avLst/>
          </a:prstGeom>
          <a:noFill/>
          <a:ln w="9525">
            <a:noFill/>
            <a:miter lim="800000"/>
            <a:headEnd/>
            <a:tailEnd/>
          </a:ln>
          <a:effectLst/>
        </p:spPr>
      </p:pic>
      <p:pic>
        <p:nvPicPr>
          <p:cNvPr id="9" name="Picture 5"/>
          <p:cNvPicPr>
            <a:picLocks noChangeAspect="1" noChangeArrowheads="1"/>
          </p:cNvPicPr>
          <p:nvPr/>
        </p:nvPicPr>
        <p:blipFill>
          <a:blip r:embed="rId5"/>
          <a:srcRect/>
          <a:stretch>
            <a:fillRect/>
          </a:stretch>
        </p:blipFill>
        <p:spPr bwMode="auto">
          <a:xfrm>
            <a:off x="1643050" y="1643042"/>
            <a:ext cx="1204912" cy="995362"/>
          </a:xfrm>
          <a:prstGeom prst="rect">
            <a:avLst/>
          </a:prstGeom>
          <a:noFill/>
          <a:ln w="9525">
            <a:noFill/>
            <a:miter lim="800000"/>
            <a:headEnd/>
            <a:tailEnd/>
          </a:ln>
          <a:effectLst/>
        </p:spPr>
      </p:pic>
      <p:pic>
        <p:nvPicPr>
          <p:cNvPr id="10" name="Picture 6"/>
          <p:cNvPicPr>
            <a:picLocks noChangeAspect="1" noChangeArrowheads="1"/>
          </p:cNvPicPr>
          <p:nvPr/>
        </p:nvPicPr>
        <p:blipFill>
          <a:blip r:embed="rId6"/>
          <a:srcRect/>
          <a:stretch>
            <a:fillRect/>
          </a:stretch>
        </p:blipFill>
        <p:spPr bwMode="auto">
          <a:xfrm>
            <a:off x="1428736" y="2786050"/>
            <a:ext cx="1257301" cy="1037005"/>
          </a:xfrm>
          <a:prstGeom prst="rect">
            <a:avLst/>
          </a:prstGeom>
          <a:noFill/>
          <a:ln w="9525">
            <a:noFill/>
            <a:miter lim="800000"/>
            <a:headEnd/>
            <a:tailEnd/>
          </a:ln>
          <a:effec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مستدير الزوايا 16"/>
          <p:cNvSpPr/>
          <p:nvPr/>
        </p:nvSpPr>
        <p:spPr>
          <a:xfrm>
            <a:off x="500042" y="3714744"/>
            <a:ext cx="6072230" cy="4857784"/>
          </a:xfrm>
          <a:prstGeom prst="roundRect">
            <a:avLst>
              <a:gd name="adj" fmla="val 8042"/>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chemeClr val="tx1"/>
              </a:solidFill>
            </a:endParaRPr>
          </a:p>
          <a:p>
            <a:endParaRPr lang="ar-SA" b="1" dirty="0" smtClean="0">
              <a:solidFill>
                <a:srgbClr val="FF0000"/>
              </a:solidFill>
            </a:endParaRPr>
          </a:p>
          <a:p>
            <a:endParaRPr lang="ar-SA" b="1" dirty="0" smtClean="0">
              <a:solidFill>
                <a:srgbClr val="FF0000"/>
              </a:solidFill>
            </a:endParaRPr>
          </a:p>
          <a:p>
            <a:endParaRPr lang="ar-SA" b="1" dirty="0" smtClean="0">
              <a:solidFill>
                <a:srgbClr val="FF0000"/>
              </a:solidFill>
            </a:endParaRPr>
          </a:p>
          <a:p>
            <a:endParaRPr lang="ar-SA" b="1" dirty="0" smtClean="0">
              <a:solidFill>
                <a:srgbClr val="FF0000"/>
              </a:solidFill>
            </a:endParaRPr>
          </a:p>
          <a:p>
            <a:endParaRPr lang="ar-SA" b="1" dirty="0" smtClean="0">
              <a:solidFill>
                <a:srgbClr val="FF0000"/>
              </a:solidFill>
            </a:endParaRPr>
          </a:p>
          <a:p>
            <a:r>
              <a:rPr lang="ar-SA" b="1" dirty="0" smtClean="0">
                <a:solidFill>
                  <a:srgbClr val="FF0000"/>
                </a:solidFill>
              </a:rPr>
              <a:t> إجراءات التنفيذ :</a:t>
            </a:r>
            <a:endParaRPr lang="ar-SA" b="1" dirty="0" smtClean="0">
              <a:solidFill>
                <a:schemeClr val="accent3">
                  <a:lumMod val="75000"/>
                </a:schemeClr>
              </a:solidFill>
            </a:endParaRPr>
          </a:p>
          <a:p>
            <a:r>
              <a:rPr lang="ar-SA" b="1" dirty="0" smtClean="0">
                <a:solidFill>
                  <a:schemeClr val="accent3">
                    <a:lumMod val="75000"/>
                  </a:schemeClr>
                </a:solidFill>
              </a:rPr>
              <a:t>إجراءات تنفيذ المكون الثاني : ( ألاحظ وأقرأ  الكلمات )</a:t>
            </a:r>
            <a:endParaRPr lang="ar-SA" b="1" dirty="0" smtClean="0">
              <a:solidFill>
                <a:srgbClr val="0070C0"/>
              </a:solidFill>
            </a:endParaRPr>
          </a:p>
          <a:p>
            <a:pPr>
              <a:buFont typeface="Arial" charset="0"/>
              <a:buChar char="•"/>
            </a:pPr>
            <a:r>
              <a:rPr lang="ar-SA" b="1" dirty="0" smtClean="0">
                <a:solidFill>
                  <a:schemeClr val="tx1"/>
                </a:solidFill>
              </a:rPr>
              <a:t> عرض صور ( تمر ، رأس ، عمر) </a:t>
            </a:r>
          </a:p>
          <a:p>
            <a:pPr>
              <a:buFont typeface="Arial" charset="0"/>
              <a:buChar char="•"/>
            </a:pPr>
            <a:r>
              <a:rPr lang="ar-SA" b="1" dirty="0" smtClean="0">
                <a:solidFill>
                  <a:schemeClr val="tx1"/>
                </a:solidFill>
              </a:rPr>
              <a:t> طرح أسئلة من مثل :</a:t>
            </a:r>
          </a:p>
          <a:p>
            <a:r>
              <a:rPr lang="ar-SA" b="1" dirty="0" smtClean="0">
                <a:solidFill>
                  <a:schemeClr val="tx1"/>
                </a:solidFill>
              </a:rPr>
              <a:t>      ما هذا ؟                         ما هذه ؟                      من هذا؟</a:t>
            </a: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تعرض الصورة ويشار للكلمة التي تحت الصورة حتى تألف التلميذة الشكل العام للكلمة .</a:t>
            </a:r>
          </a:p>
          <a:p>
            <a:r>
              <a:rPr lang="ar-SA" b="1" dirty="0" smtClean="0">
                <a:solidFill>
                  <a:schemeClr val="tx1"/>
                </a:solidFill>
              </a:rPr>
              <a:t>* تغطية الصور وقراءة الكلمات عشوائي ثم مطابقتها بالبطاقات .</a:t>
            </a:r>
          </a:p>
          <a:p>
            <a:r>
              <a:rPr lang="ar-SA" b="1" dirty="0" smtClean="0">
                <a:solidFill>
                  <a:schemeClr val="tx1"/>
                </a:solidFill>
              </a:rPr>
              <a:t> * تمكين الجميع من قراءة الكلمات قراءة بصرية مع تقديم المساعدة لمن</a:t>
            </a:r>
          </a:p>
          <a:p>
            <a:r>
              <a:rPr lang="ar-SA" b="1" dirty="0" smtClean="0">
                <a:solidFill>
                  <a:schemeClr val="tx1"/>
                </a:solidFill>
              </a:rPr>
              <a:t>    تحتاج  لها ، والتأكيد على حرف الراء . </a:t>
            </a: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 </a:t>
            </a:r>
          </a:p>
          <a:p>
            <a:pPr>
              <a:buFont typeface="Arial" charset="0"/>
              <a:buChar char="•"/>
            </a:pPr>
            <a:endParaRPr lang="ar-SA" b="1" dirty="0" smtClean="0">
              <a:solidFill>
                <a:schemeClr val="tx1"/>
              </a:solidFill>
            </a:endParaRPr>
          </a:p>
          <a:p>
            <a:r>
              <a:rPr lang="ar-SA" b="1" dirty="0" smtClean="0">
                <a:solidFill>
                  <a:schemeClr val="tx1"/>
                </a:solidFill>
              </a:rPr>
              <a:t>       </a:t>
            </a:r>
          </a:p>
        </p:txBody>
      </p:sp>
      <p:sp>
        <p:nvSpPr>
          <p:cNvPr id="36" name="مستطيل مستدير الزوايا 35"/>
          <p:cNvSpPr/>
          <p:nvPr/>
        </p:nvSpPr>
        <p:spPr>
          <a:xfrm>
            <a:off x="1071546" y="357158"/>
            <a:ext cx="4500594" cy="571504"/>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المكون :  </a:t>
            </a:r>
          </a:p>
          <a:p>
            <a:r>
              <a:rPr lang="ar-SA" b="1" dirty="0" smtClean="0">
                <a:solidFill>
                  <a:srgbClr val="FF0000"/>
                </a:solidFill>
              </a:rPr>
              <a:t>    2ــ  </a:t>
            </a:r>
            <a:r>
              <a:rPr lang="ar-SA" b="1" dirty="0" smtClean="0">
                <a:solidFill>
                  <a:schemeClr val="tx1"/>
                </a:solidFill>
              </a:rPr>
              <a:t>ألاحظ وأقرأ الكلمات     </a:t>
            </a:r>
            <a:r>
              <a:rPr lang="ar-SA" b="1" dirty="0" smtClean="0">
                <a:solidFill>
                  <a:srgbClr val="FF0000"/>
                </a:solidFill>
              </a:rPr>
              <a:t> 3ــ</a:t>
            </a:r>
            <a:r>
              <a:rPr lang="ar-SA" b="1" dirty="0" smtClean="0">
                <a:solidFill>
                  <a:schemeClr val="tx1"/>
                </a:solidFill>
              </a:rPr>
              <a:t> ألاحظ وأقرأ الجمل   </a:t>
            </a:r>
          </a:p>
        </p:txBody>
      </p:sp>
      <p:sp>
        <p:nvSpPr>
          <p:cNvPr id="37" name="مستطيل مستدير الزوايا 36"/>
          <p:cNvSpPr/>
          <p:nvPr/>
        </p:nvSpPr>
        <p:spPr>
          <a:xfrm>
            <a:off x="500042" y="1071538"/>
            <a:ext cx="6072230" cy="1571636"/>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الأهداف :</a:t>
            </a:r>
          </a:p>
          <a:p>
            <a:r>
              <a:rPr lang="ar-SA" sz="1600" b="1" dirty="0" smtClean="0">
                <a:solidFill>
                  <a:schemeClr val="tx1"/>
                </a:solidFill>
              </a:rPr>
              <a:t>      من خلال هذا المكون يتوقع من التلميذة  تحقيق الأهداف التالية :</a:t>
            </a:r>
          </a:p>
          <a:p>
            <a:pPr>
              <a:buFont typeface="Arial" pitchFamily="34" charset="0"/>
              <a:buChar char="•"/>
            </a:pPr>
            <a:r>
              <a:rPr lang="ar-SA" sz="1600" b="1" dirty="0" smtClean="0">
                <a:solidFill>
                  <a:schemeClr val="tx1"/>
                </a:solidFill>
              </a:rPr>
              <a:t>   تقرأ كلمات الدرس المحتوية على الحرف ( </a:t>
            </a:r>
            <a:r>
              <a:rPr lang="ar-SA" sz="1600" b="1" dirty="0" err="1" smtClean="0">
                <a:solidFill>
                  <a:schemeClr val="tx1"/>
                </a:solidFill>
              </a:rPr>
              <a:t>ر</a:t>
            </a:r>
            <a:r>
              <a:rPr lang="ar-SA" sz="1600" b="1" dirty="0" smtClean="0">
                <a:solidFill>
                  <a:schemeClr val="tx1"/>
                </a:solidFill>
              </a:rPr>
              <a:t> ) قراءة بصرية من خلال الصور المعروضة   .</a:t>
            </a:r>
          </a:p>
          <a:p>
            <a:pPr>
              <a:buFont typeface="Arial" pitchFamily="34" charset="0"/>
              <a:buChar char="•"/>
            </a:pPr>
            <a:r>
              <a:rPr lang="ar-SA" sz="1600" b="1" dirty="0" smtClean="0">
                <a:solidFill>
                  <a:schemeClr val="tx1"/>
                </a:solidFill>
              </a:rPr>
              <a:t>  تقرأ جمل الدرس مقترنة بالصور قراءة بصرية مرتبة حسب ترتيب النص .</a:t>
            </a:r>
          </a:p>
          <a:p>
            <a:pPr>
              <a:buFont typeface="Arial" pitchFamily="34" charset="0"/>
              <a:buChar char="•"/>
            </a:pPr>
            <a:r>
              <a:rPr lang="ar-SA" sz="1600" b="1" dirty="0" smtClean="0">
                <a:solidFill>
                  <a:schemeClr val="tx1"/>
                </a:solidFill>
              </a:rPr>
              <a:t> تقرأ جمل الدرس مقترنة بالصور قراءة بصرية من غير ترتيب .</a:t>
            </a:r>
          </a:p>
        </p:txBody>
      </p:sp>
      <p:sp>
        <p:nvSpPr>
          <p:cNvPr id="39" name="مستطيل مستدير الزوايا 38"/>
          <p:cNvSpPr/>
          <p:nvPr/>
        </p:nvSpPr>
        <p:spPr>
          <a:xfrm>
            <a:off x="500042" y="2714612"/>
            <a:ext cx="6072230" cy="714380"/>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الوسائل المقترحة :</a:t>
            </a:r>
          </a:p>
          <a:p>
            <a:r>
              <a:rPr lang="ar-SA" b="1" dirty="0" smtClean="0">
                <a:solidFill>
                  <a:schemeClr val="tx1"/>
                </a:solidFill>
              </a:rPr>
              <a:t>   بطاقات للصور التي في الكتاب ، شفافية تحوي صورة المكون 2 ، 3.</a:t>
            </a:r>
          </a:p>
        </p:txBody>
      </p:sp>
      <p:sp>
        <p:nvSpPr>
          <p:cNvPr id="19" name="مستطيل 18"/>
          <p:cNvSpPr/>
          <p:nvPr/>
        </p:nvSpPr>
        <p:spPr>
          <a:xfrm>
            <a:off x="5500702" y="214282"/>
            <a:ext cx="77938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3</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مستطيل 7"/>
          <p:cNvSpPr/>
          <p:nvPr/>
        </p:nvSpPr>
        <p:spPr>
          <a:xfrm>
            <a:off x="6078643" y="214282"/>
            <a:ext cx="77938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2</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مستطيل 8"/>
          <p:cNvSpPr/>
          <p:nvPr/>
        </p:nvSpPr>
        <p:spPr>
          <a:xfrm>
            <a:off x="5786454" y="214282"/>
            <a:ext cx="79380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2" name="مستطيل مستدير الزوايا 11"/>
          <p:cNvSpPr/>
          <p:nvPr/>
        </p:nvSpPr>
        <p:spPr>
          <a:xfrm>
            <a:off x="285728" y="8286776"/>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 6</a:t>
            </a:r>
          </a:p>
          <a:p>
            <a:pPr algn="ctr"/>
            <a:r>
              <a:rPr lang="ar-SA" sz="1400" b="1" dirty="0" smtClean="0">
                <a:solidFill>
                  <a:schemeClr val="tx1"/>
                </a:solidFill>
              </a:rPr>
              <a:t>مكون </a:t>
            </a:r>
            <a:r>
              <a:rPr lang="ar-SA" b="1" dirty="0" smtClean="0">
                <a:solidFill>
                  <a:schemeClr val="tx1"/>
                </a:solidFill>
              </a:rPr>
              <a:t>2, 3 /1</a:t>
            </a:r>
            <a:endParaRPr lang="ar-SA" b="1" dirty="0">
              <a:solidFill>
                <a:schemeClr val="tx1"/>
              </a:solidFill>
            </a:endParaRPr>
          </a:p>
        </p:txBody>
      </p:sp>
      <p:pic>
        <p:nvPicPr>
          <p:cNvPr id="9218" name="Picture 2"/>
          <p:cNvPicPr>
            <a:picLocks noChangeAspect="1" noChangeArrowheads="1"/>
          </p:cNvPicPr>
          <p:nvPr/>
        </p:nvPicPr>
        <p:blipFill>
          <a:blip r:embed="rId2"/>
          <a:srcRect/>
          <a:stretch>
            <a:fillRect/>
          </a:stretch>
        </p:blipFill>
        <p:spPr bwMode="auto">
          <a:xfrm>
            <a:off x="5000636" y="5429256"/>
            <a:ext cx="1214446" cy="1244432"/>
          </a:xfrm>
          <a:prstGeom prst="rect">
            <a:avLst/>
          </a:prstGeom>
          <a:noFill/>
          <a:ln w="9525">
            <a:noFill/>
            <a:miter lim="800000"/>
            <a:headEnd/>
            <a:tailEnd/>
          </a:ln>
          <a:effectLst/>
        </p:spPr>
      </p:pic>
      <p:pic>
        <p:nvPicPr>
          <p:cNvPr id="9219" name="Picture 3"/>
          <p:cNvPicPr>
            <a:picLocks noChangeAspect="1" noChangeArrowheads="1"/>
          </p:cNvPicPr>
          <p:nvPr/>
        </p:nvPicPr>
        <p:blipFill>
          <a:blip r:embed="rId3"/>
          <a:srcRect/>
          <a:stretch>
            <a:fillRect/>
          </a:stretch>
        </p:blipFill>
        <p:spPr bwMode="auto">
          <a:xfrm>
            <a:off x="2928934" y="5357818"/>
            <a:ext cx="1143008" cy="1265216"/>
          </a:xfrm>
          <a:prstGeom prst="rect">
            <a:avLst/>
          </a:prstGeom>
          <a:noFill/>
          <a:ln w="9525">
            <a:noFill/>
            <a:miter lim="800000"/>
            <a:headEnd/>
            <a:tailEnd/>
          </a:ln>
          <a:effectLst/>
        </p:spPr>
      </p:pic>
      <p:pic>
        <p:nvPicPr>
          <p:cNvPr id="9220" name="Picture 4"/>
          <p:cNvPicPr>
            <a:picLocks noChangeAspect="1" noChangeArrowheads="1"/>
          </p:cNvPicPr>
          <p:nvPr/>
        </p:nvPicPr>
        <p:blipFill>
          <a:blip r:embed="rId4"/>
          <a:srcRect/>
          <a:stretch>
            <a:fillRect/>
          </a:stretch>
        </p:blipFill>
        <p:spPr bwMode="auto">
          <a:xfrm>
            <a:off x="857232" y="5286380"/>
            <a:ext cx="1143008" cy="1640291"/>
          </a:xfrm>
          <a:prstGeom prst="rect">
            <a:avLst/>
          </a:prstGeom>
          <a:noFill/>
          <a:ln w="9525">
            <a:noFill/>
            <a:miter lim="800000"/>
            <a:headEnd/>
            <a:tailEnd/>
          </a:ln>
          <a:effec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مستطيل مستدير الزوايا 39"/>
          <p:cNvSpPr/>
          <p:nvPr/>
        </p:nvSpPr>
        <p:spPr>
          <a:xfrm>
            <a:off x="500042" y="357158"/>
            <a:ext cx="6072230" cy="8358246"/>
          </a:xfrm>
          <a:prstGeom prst="roundRect">
            <a:avLst>
              <a:gd name="adj" fmla="val 6382"/>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r>
              <a:rPr lang="ar-SA" b="1" dirty="0" smtClean="0">
                <a:solidFill>
                  <a:schemeClr val="accent3">
                    <a:lumMod val="75000"/>
                  </a:schemeClr>
                </a:solidFill>
              </a:rPr>
              <a:t>إجراءات تنفيذ المكون الثالث: ( ألاحظ وأقرأ الجمل )</a:t>
            </a:r>
            <a:endParaRPr lang="ar-SA" b="1" dirty="0" smtClean="0">
              <a:solidFill>
                <a:srgbClr val="0070C0"/>
              </a:solidFill>
            </a:endParaRPr>
          </a:p>
          <a:p>
            <a:pPr>
              <a:buFont typeface="Arial" charset="0"/>
              <a:buChar char="•"/>
            </a:pPr>
            <a:r>
              <a:rPr lang="ar-SA" b="1" dirty="0" smtClean="0">
                <a:solidFill>
                  <a:schemeClr val="tx1"/>
                </a:solidFill>
              </a:rPr>
              <a:t> عرض شفافية الكون مع إخفاء الجمل : </a:t>
            </a:r>
          </a:p>
          <a:p>
            <a:pPr>
              <a:buFont typeface="Arial" charset="0"/>
              <a:buChar char="•"/>
            </a:pPr>
            <a:r>
              <a:rPr lang="ar-SA" b="1" dirty="0" smtClean="0">
                <a:solidFill>
                  <a:schemeClr val="tx1"/>
                </a:solidFill>
              </a:rPr>
              <a:t> طرح أسئلة من مثل :</a:t>
            </a:r>
          </a:p>
          <a:p>
            <a:endParaRPr lang="ar-SA" b="1" dirty="0" smtClean="0">
              <a:solidFill>
                <a:schemeClr val="tx1"/>
              </a:solidFill>
            </a:endParaRPr>
          </a:p>
          <a:p>
            <a:r>
              <a:rPr lang="ar-SA" b="1" dirty="0" smtClean="0">
                <a:solidFill>
                  <a:schemeClr val="tx1"/>
                </a:solidFill>
              </a:rPr>
              <a:t>س  ماذا تقول أحلام ؟  </a:t>
            </a:r>
          </a:p>
          <a:p>
            <a:r>
              <a:rPr lang="ar-SA" b="1" dirty="0" smtClean="0">
                <a:solidFill>
                  <a:schemeClr val="tx1"/>
                </a:solidFill>
              </a:rPr>
              <a:t>ثم عرض الجملة  .</a:t>
            </a: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س  بمن رحب أبي وما فعل  ؟</a:t>
            </a:r>
          </a:p>
          <a:p>
            <a:r>
              <a:rPr lang="ar-SA" b="1" dirty="0" smtClean="0">
                <a:solidFill>
                  <a:schemeClr val="tx1"/>
                </a:solidFill>
              </a:rPr>
              <a:t>   ثم عرض الجملة . </a:t>
            </a: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س ماذا يقدم عمر ؟</a:t>
            </a:r>
          </a:p>
          <a:p>
            <a:r>
              <a:rPr lang="ar-SA" b="1" dirty="0" smtClean="0">
                <a:solidFill>
                  <a:schemeClr val="tx1"/>
                </a:solidFill>
              </a:rPr>
              <a:t>  ثم عرض الجملة .</a:t>
            </a: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س ماذا تحضر أمي ؟</a:t>
            </a:r>
          </a:p>
          <a:p>
            <a:r>
              <a:rPr lang="ar-SA" b="1" dirty="0" smtClean="0">
                <a:solidFill>
                  <a:schemeClr val="tx1"/>
                </a:solidFill>
              </a:rPr>
              <a:t>ثم عرض الجملة .</a:t>
            </a: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س ما هو شعور أحلام ؟</a:t>
            </a:r>
          </a:p>
          <a:p>
            <a:r>
              <a:rPr lang="ar-SA" b="1" dirty="0" smtClean="0">
                <a:solidFill>
                  <a:schemeClr val="tx1"/>
                </a:solidFill>
              </a:rPr>
              <a:t>ثم عرض الجملة .</a:t>
            </a:r>
          </a:p>
          <a:p>
            <a:endParaRPr lang="ar-SA" b="1" dirty="0" smtClean="0">
              <a:solidFill>
                <a:schemeClr val="tx1"/>
              </a:solidFill>
            </a:endParaRPr>
          </a:p>
          <a:p>
            <a:r>
              <a:rPr lang="ar-SA" b="1" dirty="0" smtClean="0">
                <a:solidFill>
                  <a:schemeClr val="tx1"/>
                </a:solidFill>
              </a:rPr>
              <a:t>عرض الصورة والجملة الدالة عليها مرتبة حسب النص .</a:t>
            </a:r>
          </a:p>
          <a:p>
            <a:r>
              <a:rPr lang="ar-SA" b="1" dirty="0" smtClean="0">
                <a:solidFill>
                  <a:schemeClr val="tx1"/>
                </a:solidFill>
              </a:rPr>
              <a:t>عرض الصورة والجملة الدالة عليها من غير ترتيب .</a:t>
            </a:r>
          </a:p>
          <a:p>
            <a:r>
              <a:rPr lang="ar-SA" b="1" dirty="0" smtClean="0">
                <a:solidFill>
                  <a:schemeClr val="tx1"/>
                </a:solidFill>
              </a:rPr>
              <a:t> توزيع البطاقات على التلميذات , ثم أطلب منهن تكوين الجمل في اللوحة الجيبية بالمطابقة مع الصورة .</a:t>
            </a:r>
          </a:p>
          <a:p>
            <a:pPr>
              <a:buFont typeface="Arial" pitchFamily="34" charset="0"/>
              <a:buChar char="•"/>
            </a:pPr>
            <a:r>
              <a:rPr lang="ar-SA" b="1" dirty="0" smtClean="0">
                <a:solidFill>
                  <a:schemeClr val="tx1"/>
                </a:solidFill>
              </a:rPr>
              <a:t> قراءة جمل الدرس قراءة مكثفة من قبل المعلمة من خلال الشفافية والبطاقات   </a:t>
            </a:r>
          </a:p>
          <a:p>
            <a:pPr>
              <a:buFont typeface="Arial" pitchFamily="34" charset="0"/>
              <a:buChar char="•"/>
            </a:pPr>
            <a:r>
              <a:rPr lang="ar-SA" b="1" dirty="0" smtClean="0">
                <a:solidFill>
                  <a:schemeClr val="tx1"/>
                </a:solidFill>
              </a:rPr>
              <a:t>فتح كتاب لغتي وقراءة الجمل من قبل التلميذات .</a:t>
            </a: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  </a:t>
            </a: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 </a:t>
            </a:r>
          </a:p>
          <a:p>
            <a:pPr>
              <a:buFont typeface="Arial" charset="0"/>
              <a:buChar char="•"/>
            </a:pPr>
            <a:endParaRPr lang="ar-SA" b="1" dirty="0" smtClean="0">
              <a:solidFill>
                <a:schemeClr val="tx1"/>
              </a:solidFill>
            </a:endParaRPr>
          </a:p>
          <a:p>
            <a:r>
              <a:rPr lang="ar-SA" b="1" dirty="0" smtClean="0">
                <a:solidFill>
                  <a:schemeClr val="tx1"/>
                </a:solidFill>
              </a:rPr>
              <a:t>       </a:t>
            </a:r>
          </a:p>
        </p:txBody>
      </p:sp>
      <p:sp>
        <p:nvSpPr>
          <p:cNvPr id="7" name="مستطيل مستدير الزوايا 6"/>
          <p:cNvSpPr/>
          <p:nvPr/>
        </p:nvSpPr>
        <p:spPr>
          <a:xfrm>
            <a:off x="285728" y="8286776"/>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 6</a:t>
            </a:r>
          </a:p>
          <a:p>
            <a:pPr algn="ctr"/>
            <a:r>
              <a:rPr lang="ar-SA" sz="1400" b="1" dirty="0" smtClean="0">
                <a:solidFill>
                  <a:schemeClr val="tx1"/>
                </a:solidFill>
              </a:rPr>
              <a:t>مكون </a:t>
            </a:r>
            <a:r>
              <a:rPr lang="ar-SA" b="1" dirty="0" smtClean="0">
                <a:solidFill>
                  <a:schemeClr val="tx1"/>
                </a:solidFill>
              </a:rPr>
              <a:t>2, 3 /2</a:t>
            </a:r>
            <a:endParaRPr lang="ar-SA" b="1" dirty="0">
              <a:solidFill>
                <a:schemeClr val="tx1"/>
              </a:solidFill>
            </a:endParaRPr>
          </a:p>
        </p:txBody>
      </p:sp>
      <p:pic>
        <p:nvPicPr>
          <p:cNvPr id="10242" name="Picture 2"/>
          <p:cNvPicPr>
            <a:picLocks noChangeAspect="1" noChangeArrowheads="1"/>
          </p:cNvPicPr>
          <p:nvPr/>
        </p:nvPicPr>
        <p:blipFill>
          <a:blip r:embed="rId2"/>
          <a:srcRect/>
          <a:stretch>
            <a:fillRect/>
          </a:stretch>
        </p:blipFill>
        <p:spPr bwMode="auto">
          <a:xfrm>
            <a:off x="3286124" y="1000100"/>
            <a:ext cx="1357322" cy="1543180"/>
          </a:xfrm>
          <a:prstGeom prst="rect">
            <a:avLst/>
          </a:prstGeom>
          <a:noFill/>
          <a:ln w="9525">
            <a:noFill/>
            <a:miter lim="800000"/>
            <a:headEnd/>
            <a:tailEnd/>
          </a:ln>
          <a:effectLst/>
        </p:spPr>
      </p:pic>
      <p:pic>
        <p:nvPicPr>
          <p:cNvPr id="10243" name="Picture 3"/>
          <p:cNvPicPr>
            <a:picLocks noChangeAspect="1" noChangeArrowheads="1"/>
          </p:cNvPicPr>
          <p:nvPr/>
        </p:nvPicPr>
        <p:blipFill>
          <a:blip r:embed="rId3"/>
          <a:srcRect/>
          <a:stretch>
            <a:fillRect/>
          </a:stretch>
        </p:blipFill>
        <p:spPr bwMode="auto">
          <a:xfrm>
            <a:off x="1142984" y="1928794"/>
            <a:ext cx="1357322" cy="1311569"/>
          </a:xfrm>
          <a:prstGeom prst="rect">
            <a:avLst/>
          </a:prstGeom>
          <a:noFill/>
          <a:ln w="9525">
            <a:noFill/>
            <a:miter lim="800000"/>
            <a:headEnd/>
            <a:tailEnd/>
          </a:ln>
          <a:effectLst/>
        </p:spPr>
      </p:pic>
      <p:pic>
        <p:nvPicPr>
          <p:cNvPr id="10244" name="Picture 4"/>
          <p:cNvPicPr>
            <a:picLocks noChangeAspect="1" noChangeArrowheads="1"/>
          </p:cNvPicPr>
          <p:nvPr/>
        </p:nvPicPr>
        <p:blipFill>
          <a:blip r:embed="rId4"/>
          <a:srcRect/>
          <a:stretch>
            <a:fillRect/>
          </a:stretch>
        </p:blipFill>
        <p:spPr bwMode="auto">
          <a:xfrm>
            <a:off x="3643314" y="3071802"/>
            <a:ext cx="1064809" cy="1639160"/>
          </a:xfrm>
          <a:prstGeom prst="rect">
            <a:avLst/>
          </a:prstGeom>
          <a:noFill/>
          <a:ln w="9525">
            <a:noFill/>
            <a:miter lim="800000"/>
            <a:headEnd/>
            <a:tailEnd/>
          </a:ln>
          <a:effectLst/>
        </p:spPr>
      </p:pic>
      <p:pic>
        <p:nvPicPr>
          <p:cNvPr id="10245" name="Picture 5"/>
          <p:cNvPicPr>
            <a:picLocks noChangeAspect="1" noChangeArrowheads="1"/>
          </p:cNvPicPr>
          <p:nvPr/>
        </p:nvPicPr>
        <p:blipFill>
          <a:blip r:embed="rId5"/>
          <a:srcRect/>
          <a:stretch>
            <a:fillRect/>
          </a:stretch>
        </p:blipFill>
        <p:spPr bwMode="auto">
          <a:xfrm>
            <a:off x="2500306" y="5299831"/>
            <a:ext cx="1285884" cy="1366588"/>
          </a:xfrm>
          <a:prstGeom prst="rect">
            <a:avLst/>
          </a:prstGeom>
          <a:noFill/>
          <a:ln w="9525">
            <a:noFill/>
            <a:miter lim="800000"/>
            <a:headEnd/>
            <a:tailEnd/>
          </a:ln>
          <a:effectLst/>
        </p:spPr>
      </p:pic>
      <p:pic>
        <p:nvPicPr>
          <p:cNvPr id="10246" name="Picture 6"/>
          <p:cNvPicPr>
            <a:picLocks noChangeAspect="1" noChangeArrowheads="1"/>
          </p:cNvPicPr>
          <p:nvPr/>
        </p:nvPicPr>
        <p:blipFill>
          <a:blip r:embed="rId6"/>
          <a:srcRect/>
          <a:stretch>
            <a:fillRect/>
          </a:stretch>
        </p:blipFill>
        <p:spPr bwMode="auto">
          <a:xfrm>
            <a:off x="714356" y="3929058"/>
            <a:ext cx="1500198" cy="1681540"/>
          </a:xfrm>
          <a:prstGeom prst="rect">
            <a:avLst/>
          </a:prstGeom>
          <a:noFill/>
          <a:ln w="9525">
            <a:noFill/>
            <a:miter lim="800000"/>
            <a:headEnd/>
            <a:tailEnd/>
          </a:ln>
          <a:effec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مستطيل مستدير الزوايا 35"/>
          <p:cNvSpPr/>
          <p:nvPr/>
        </p:nvSpPr>
        <p:spPr>
          <a:xfrm>
            <a:off x="571480" y="214282"/>
            <a:ext cx="4857784" cy="714380"/>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400" b="1" dirty="0" smtClean="0">
                <a:solidFill>
                  <a:srgbClr val="FF0000"/>
                </a:solidFill>
              </a:rPr>
              <a:t>المكون :  </a:t>
            </a:r>
          </a:p>
          <a:p>
            <a:r>
              <a:rPr lang="ar-SA" sz="1400" b="1" dirty="0" smtClean="0">
                <a:solidFill>
                  <a:srgbClr val="FF0000"/>
                </a:solidFill>
              </a:rPr>
              <a:t>    4ــ  </a:t>
            </a:r>
            <a:r>
              <a:rPr lang="ar-SA" sz="1400" b="1" dirty="0" smtClean="0">
                <a:solidFill>
                  <a:schemeClr val="tx1"/>
                </a:solidFill>
              </a:rPr>
              <a:t>أقرأ                                </a:t>
            </a:r>
            <a:r>
              <a:rPr lang="ar-SA" sz="1400" b="1" dirty="0" smtClean="0">
                <a:solidFill>
                  <a:srgbClr val="FF0000"/>
                </a:solidFill>
              </a:rPr>
              <a:t>5ــ</a:t>
            </a:r>
            <a:r>
              <a:rPr lang="ar-SA" sz="1400" b="1" dirty="0" smtClean="0">
                <a:solidFill>
                  <a:schemeClr val="tx1"/>
                </a:solidFill>
              </a:rPr>
              <a:t> أقرأ وأجرد       </a:t>
            </a:r>
          </a:p>
        </p:txBody>
      </p:sp>
      <p:sp>
        <p:nvSpPr>
          <p:cNvPr id="37" name="مستطيل مستدير الزوايا 36"/>
          <p:cNvSpPr/>
          <p:nvPr/>
        </p:nvSpPr>
        <p:spPr>
          <a:xfrm>
            <a:off x="500042" y="1071538"/>
            <a:ext cx="6072230" cy="1500198"/>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الأهداف :</a:t>
            </a:r>
          </a:p>
          <a:p>
            <a:r>
              <a:rPr lang="ar-SA" sz="1600" b="1" dirty="0" smtClean="0">
                <a:solidFill>
                  <a:schemeClr val="tx1"/>
                </a:solidFill>
              </a:rPr>
              <a:t>      من خلال هذا المكون يتوقع من التلميذة  تحقيق الأهداف التالية :</a:t>
            </a:r>
          </a:p>
          <a:p>
            <a:pPr>
              <a:buFont typeface="Arial" pitchFamily="34" charset="0"/>
              <a:buChar char="•"/>
            </a:pPr>
            <a:r>
              <a:rPr lang="ar-SA" sz="1600" b="1" dirty="0" smtClean="0">
                <a:solidFill>
                  <a:schemeClr val="tx1"/>
                </a:solidFill>
              </a:rPr>
              <a:t>  تقرأ كلمات الدرس المحتوية على الحرف ( </a:t>
            </a:r>
            <a:r>
              <a:rPr lang="ar-SA" sz="1600" b="1" dirty="0" err="1" smtClean="0">
                <a:solidFill>
                  <a:schemeClr val="tx1"/>
                </a:solidFill>
              </a:rPr>
              <a:t>ر</a:t>
            </a:r>
            <a:r>
              <a:rPr lang="ar-SA" sz="1600" b="1" dirty="0" smtClean="0">
                <a:solidFill>
                  <a:schemeClr val="tx1"/>
                </a:solidFill>
              </a:rPr>
              <a:t> ) قراءة بصرية .</a:t>
            </a:r>
          </a:p>
          <a:p>
            <a:pPr>
              <a:buFont typeface="Arial" pitchFamily="34" charset="0"/>
              <a:buChar char="•"/>
            </a:pPr>
            <a:r>
              <a:rPr lang="ar-SA" sz="1600" b="1" dirty="0" smtClean="0">
                <a:solidFill>
                  <a:schemeClr val="tx1"/>
                </a:solidFill>
              </a:rPr>
              <a:t>  تقرأ الكلمات التي تحوي الحرف ( </a:t>
            </a:r>
            <a:r>
              <a:rPr lang="ar-SA" sz="1600" b="1" dirty="0" err="1" smtClean="0">
                <a:solidFill>
                  <a:schemeClr val="tx1"/>
                </a:solidFill>
              </a:rPr>
              <a:t>ر</a:t>
            </a:r>
            <a:r>
              <a:rPr lang="ar-SA" sz="1600" b="1" dirty="0" smtClean="0">
                <a:solidFill>
                  <a:schemeClr val="tx1"/>
                </a:solidFill>
              </a:rPr>
              <a:t> ) بأوضاعه .</a:t>
            </a:r>
          </a:p>
          <a:p>
            <a:pPr>
              <a:buFont typeface="Arial" pitchFamily="34" charset="0"/>
              <a:buChar char="•"/>
            </a:pPr>
            <a:r>
              <a:rPr lang="ar-SA" sz="1600" b="1" dirty="0" smtClean="0">
                <a:solidFill>
                  <a:schemeClr val="tx1"/>
                </a:solidFill>
              </a:rPr>
              <a:t> تنطق الحرف ( </a:t>
            </a:r>
            <a:r>
              <a:rPr lang="ar-SA" sz="1600" b="1" dirty="0" err="1" smtClean="0">
                <a:solidFill>
                  <a:schemeClr val="tx1"/>
                </a:solidFill>
              </a:rPr>
              <a:t>ر</a:t>
            </a:r>
            <a:r>
              <a:rPr lang="ar-SA" sz="1600" b="1" dirty="0" smtClean="0">
                <a:solidFill>
                  <a:schemeClr val="tx1"/>
                </a:solidFill>
              </a:rPr>
              <a:t> ) بحركاته القصيرة .</a:t>
            </a:r>
          </a:p>
          <a:p>
            <a:pPr>
              <a:buFont typeface="Arial" pitchFamily="34" charset="0"/>
              <a:buChar char="•"/>
            </a:pPr>
            <a:r>
              <a:rPr lang="ar-SA" sz="1600" b="1" dirty="0" smtClean="0">
                <a:solidFill>
                  <a:schemeClr val="tx1"/>
                </a:solidFill>
              </a:rPr>
              <a:t> تتعرف الحركات القصيرة وتسميها .</a:t>
            </a:r>
          </a:p>
        </p:txBody>
      </p:sp>
      <p:sp>
        <p:nvSpPr>
          <p:cNvPr id="39" name="مستطيل مستدير الزوايا 38"/>
          <p:cNvSpPr/>
          <p:nvPr/>
        </p:nvSpPr>
        <p:spPr>
          <a:xfrm>
            <a:off x="571480" y="2714612"/>
            <a:ext cx="5929354" cy="1000132"/>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الوسائل المقترحة :</a:t>
            </a:r>
          </a:p>
          <a:p>
            <a:r>
              <a:rPr lang="ar-SA" b="1" dirty="0" smtClean="0">
                <a:solidFill>
                  <a:schemeClr val="tx1"/>
                </a:solidFill>
              </a:rPr>
              <a:t>   بطاقات لكلمات المكون 4 ،  شفافيات تحوي صورة المكون</a:t>
            </a:r>
          </a:p>
          <a:p>
            <a:r>
              <a:rPr lang="ar-SA" b="1" dirty="0" smtClean="0">
                <a:solidFill>
                  <a:schemeClr val="tx1"/>
                </a:solidFill>
              </a:rPr>
              <a:t>   بطاقات لكلمات المكون 5 ،  بيت الحركات ، بيت المد </a:t>
            </a:r>
          </a:p>
        </p:txBody>
      </p:sp>
      <p:sp>
        <p:nvSpPr>
          <p:cNvPr id="40" name="مستطيل مستدير الزوايا 39"/>
          <p:cNvSpPr/>
          <p:nvPr/>
        </p:nvSpPr>
        <p:spPr>
          <a:xfrm>
            <a:off x="357166" y="3857620"/>
            <a:ext cx="6215106" cy="4643470"/>
          </a:xfrm>
          <a:prstGeom prst="roundRect">
            <a:avLst>
              <a:gd name="adj" fmla="val 8366"/>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rgbClr val="FF0000"/>
              </a:solidFill>
            </a:endParaRPr>
          </a:p>
          <a:p>
            <a:r>
              <a:rPr lang="ar-SA" b="1" dirty="0" smtClean="0">
                <a:solidFill>
                  <a:srgbClr val="FF0000"/>
                </a:solidFill>
              </a:rPr>
              <a:t>إجراءات التنفيذ :</a:t>
            </a:r>
            <a:endParaRPr lang="ar-SA" b="1" dirty="0" smtClean="0">
              <a:solidFill>
                <a:schemeClr val="accent3">
                  <a:lumMod val="75000"/>
                </a:schemeClr>
              </a:solidFill>
            </a:endParaRPr>
          </a:p>
          <a:p>
            <a:r>
              <a:rPr lang="ar-SA" b="1" dirty="0" smtClean="0">
                <a:solidFill>
                  <a:schemeClr val="accent3">
                    <a:lumMod val="75000"/>
                  </a:schemeClr>
                </a:solidFill>
              </a:rPr>
              <a:t>إجراءات تنفيذ المكون الرابع :</a:t>
            </a:r>
            <a:endParaRPr lang="ar-SA" b="1" dirty="0" smtClean="0">
              <a:solidFill>
                <a:srgbClr val="0070C0"/>
              </a:solidFill>
            </a:endParaRPr>
          </a:p>
          <a:p>
            <a:pPr>
              <a:buFont typeface="Arial" charset="0"/>
              <a:buChar char="•"/>
            </a:pPr>
            <a:r>
              <a:rPr lang="ar-SA" b="1" dirty="0" smtClean="0">
                <a:solidFill>
                  <a:schemeClr val="tx1"/>
                </a:solidFill>
              </a:rPr>
              <a:t> مراجعة سريعة للمكون رقم 3 على السبورة واستخراج الكلمات التي تحوي حرفـًا ملونـًا  . </a:t>
            </a:r>
          </a:p>
          <a:p>
            <a:pPr>
              <a:buFont typeface="Arial" charset="0"/>
              <a:buChar char="•"/>
            </a:pPr>
            <a:r>
              <a:rPr lang="ar-SA" b="1" dirty="0" smtClean="0">
                <a:solidFill>
                  <a:schemeClr val="tx1"/>
                </a:solidFill>
              </a:rPr>
              <a:t> عرض الكلمات المستهدفة التي تحوي الحرف (ر) مرتبة حسب ورودها في جمل الدرس .</a:t>
            </a:r>
          </a:p>
          <a:p>
            <a:pPr>
              <a:buFont typeface="Arial" charset="0"/>
              <a:buChar char="•"/>
            </a:pPr>
            <a:r>
              <a:rPr lang="ar-SA" b="1" dirty="0" smtClean="0">
                <a:solidFill>
                  <a:schemeClr val="tx1"/>
                </a:solidFill>
              </a:rPr>
              <a:t> المطالبة بقراءة الكلمات : ( زيارة ، رجب ، رأسه ، تحضر ، التمر ، فرحة  )</a:t>
            </a:r>
          </a:p>
          <a:p>
            <a:pPr>
              <a:buFont typeface="Arial" charset="0"/>
              <a:buChar char="•"/>
            </a:pPr>
            <a:r>
              <a:rPr lang="ar-SA" b="1" dirty="0" smtClean="0">
                <a:solidFill>
                  <a:schemeClr val="tx1"/>
                </a:solidFill>
              </a:rPr>
              <a:t> تكرار عرض الكلمات عرضـًا عشوائيـًا ( غير مرتبة ) وطلب قراءتها .</a:t>
            </a:r>
          </a:p>
          <a:p>
            <a:pPr>
              <a:buFont typeface="Arial" charset="0"/>
              <a:buChar char="•"/>
            </a:pPr>
            <a:r>
              <a:rPr lang="ar-SA" b="1" dirty="0" smtClean="0">
                <a:solidFill>
                  <a:schemeClr val="tx1"/>
                </a:solidFill>
              </a:rPr>
              <a:t> ما هو صوت الحرف الذي تكرر في الكلمات ؟</a:t>
            </a:r>
          </a:p>
          <a:p>
            <a:pPr>
              <a:buFont typeface="Arial" charset="0"/>
              <a:buChar char="•"/>
            </a:pPr>
            <a:r>
              <a:rPr lang="ar-SA" b="1" dirty="0" smtClean="0">
                <a:solidFill>
                  <a:schemeClr val="tx1"/>
                </a:solidFill>
              </a:rPr>
              <a:t> عرض شكل حرف ( </a:t>
            </a:r>
            <a:r>
              <a:rPr lang="ar-SA" b="1" dirty="0" err="1" smtClean="0">
                <a:solidFill>
                  <a:schemeClr val="tx1"/>
                </a:solidFill>
              </a:rPr>
              <a:t>ر</a:t>
            </a:r>
            <a:r>
              <a:rPr lang="ar-SA" b="1" dirty="0" smtClean="0">
                <a:solidFill>
                  <a:schemeClr val="tx1"/>
                </a:solidFill>
              </a:rPr>
              <a:t> ) مكبر ، إذا ماذا سنتعلم عن هذا الحرف ؟</a:t>
            </a:r>
          </a:p>
          <a:p>
            <a:pPr>
              <a:buFont typeface="Arial" charset="0"/>
              <a:buChar char="•"/>
            </a:pPr>
            <a:r>
              <a:rPr lang="ar-SA" b="1" dirty="0" smtClean="0">
                <a:solidFill>
                  <a:schemeClr val="tx1"/>
                </a:solidFill>
              </a:rPr>
              <a:t> من أميرتنا اليوم ( يبدأ أسمها بالحرف ( </a:t>
            </a:r>
            <a:r>
              <a:rPr lang="ar-SA" b="1" dirty="0" err="1" smtClean="0">
                <a:solidFill>
                  <a:schemeClr val="tx1"/>
                </a:solidFill>
              </a:rPr>
              <a:t>ر</a:t>
            </a:r>
            <a:r>
              <a:rPr lang="ar-SA" b="1" dirty="0" smtClean="0">
                <a:solidFill>
                  <a:schemeClr val="tx1"/>
                </a:solidFill>
              </a:rPr>
              <a:t> ) .</a:t>
            </a:r>
          </a:p>
          <a:p>
            <a:pPr>
              <a:buFont typeface="Arial" charset="0"/>
              <a:buChar char="•"/>
            </a:pPr>
            <a:r>
              <a:rPr lang="ar-SA" b="1" dirty="0" smtClean="0">
                <a:solidFill>
                  <a:schemeClr val="tx1"/>
                </a:solidFill>
              </a:rPr>
              <a:t> العودة لقراءة الكلمات من الكتاب .</a:t>
            </a:r>
          </a:p>
          <a:p>
            <a:r>
              <a:rPr lang="ar-SA" b="1" dirty="0" smtClean="0">
                <a:solidFill>
                  <a:schemeClr val="tx1"/>
                </a:solidFill>
              </a:rPr>
              <a:t> </a:t>
            </a:r>
          </a:p>
          <a:p>
            <a:endParaRPr lang="ar-SA" b="1" dirty="0" smtClean="0">
              <a:solidFill>
                <a:schemeClr val="tx1"/>
              </a:solidFill>
            </a:endParaRPr>
          </a:p>
          <a:p>
            <a:pPr>
              <a:buFont typeface="Arial" charset="0"/>
              <a:buChar char="•"/>
            </a:pPr>
            <a:endParaRPr lang="en-US" b="1" dirty="0" smtClean="0">
              <a:solidFill>
                <a:schemeClr val="tx1"/>
              </a:solidFill>
            </a:endParaRPr>
          </a:p>
          <a:p>
            <a:endParaRPr lang="ar-SA" b="1" dirty="0" smtClean="0">
              <a:solidFill>
                <a:schemeClr val="tx1"/>
              </a:solidFill>
            </a:endParaRPr>
          </a:p>
          <a:p>
            <a:r>
              <a:rPr lang="ar-SA" b="1" dirty="0" smtClean="0">
                <a:solidFill>
                  <a:schemeClr val="tx1"/>
                </a:solidFill>
              </a:rPr>
              <a:t>       </a:t>
            </a:r>
          </a:p>
        </p:txBody>
      </p:sp>
      <p:sp>
        <p:nvSpPr>
          <p:cNvPr id="12" name="مستطيل مستدير الزوايا 11"/>
          <p:cNvSpPr/>
          <p:nvPr/>
        </p:nvSpPr>
        <p:spPr>
          <a:xfrm>
            <a:off x="285728" y="8286776"/>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 6</a:t>
            </a:r>
          </a:p>
          <a:p>
            <a:pPr algn="ctr"/>
            <a:r>
              <a:rPr lang="ar-SA" sz="1400" b="1" dirty="0" smtClean="0">
                <a:solidFill>
                  <a:schemeClr val="tx1"/>
                </a:solidFill>
              </a:rPr>
              <a:t>مكون 4، 5 </a:t>
            </a:r>
            <a:r>
              <a:rPr lang="ar-SA" b="1" dirty="0" smtClean="0">
                <a:solidFill>
                  <a:schemeClr val="tx1"/>
                </a:solidFill>
              </a:rPr>
              <a:t>/1</a:t>
            </a:r>
            <a:endParaRPr lang="ar-SA" b="1" dirty="0">
              <a:solidFill>
                <a:schemeClr val="tx1"/>
              </a:solidFill>
            </a:endParaRPr>
          </a:p>
        </p:txBody>
      </p:sp>
      <p:sp>
        <p:nvSpPr>
          <p:cNvPr id="9" name="مستطيل 8"/>
          <p:cNvSpPr/>
          <p:nvPr/>
        </p:nvSpPr>
        <p:spPr>
          <a:xfrm>
            <a:off x="5357826" y="214282"/>
            <a:ext cx="77938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5</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مستطيل 9"/>
          <p:cNvSpPr/>
          <p:nvPr/>
        </p:nvSpPr>
        <p:spPr>
          <a:xfrm>
            <a:off x="6078643" y="214282"/>
            <a:ext cx="77938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4</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مستطيل 10"/>
          <p:cNvSpPr/>
          <p:nvPr/>
        </p:nvSpPr>
        <p:spPr>
          <a:xfrm>
            <a:off x="5715016" y="214282"/>
            <a:ext cx="59503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1266" name="Picture 2"/>
          <p:cNvPicPr>
            <a:picLocks noChangeAspect="1" noChangeArrowheads="1"/>
          </p:cNvPicPr>
          <p:nvPr/>
        </p:nvPicPr>
        <p:blipFill>
          <a:blip r:embed="rId3"/>
          <a:srcRect/>
          <a:stretch>
            <a:fillRect/>
          </a:stretch>
        </p:blipFill>
        <p:spPr bwMode="auto">
          <a:xfrm>
            <a:off x="2428868" y="7369167"/>
            <a:ext cx="2928958" cy="1060485"/>
          </a:xfrm>
          <a:prstGeom prst="rect">
            <a:avLst/>
          </a:prstGeom>
          <a:noFill/>
          <a:ln w="9525">
            <a:noFill/>
            <a:miter lim="800000"/>
            <a:headEnd/>
            <a:tailEnd/>
          </a:ln>
          <a:effec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مستطيل مستدير الزوايا 39"/>
          <p:cNvSpPr/>
          <p:nvPr/>
        </p:nvSpPr>
        <p:spPr>
          <a:xfrm>
            <a:off x="428604" y="357158"/>
            <a:ext cx="6143668" cy="8358246"/>
          </a:xfrm>
          <a:prstGeom prst="roundRect">
            <a:avLst>
              <a:gd name="adj" fmla="val 8366"/>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r>
              <a:rPr lang="ar-SA" sz="1600" b="1" dirty="0" smtClean="0">
                <a:solidFill>
                  <a:schemeClr val="accent3">
                    <a:lumMod val="75000"/>
                  </a:schemeClr>
                </a:solidFill>
              </a:rPr>
              <a:t>إجراءات تنفيذ المكون الخامس : ( أقرأ وأجرد )</a:t>
            </a:r>
          </a:p>
          <a:p>
            <a:pPr>
              <a:buFont typeface="Arial" charset="0"/>
              <a:buChar char="•"/>
            </a:pPr>
            <a:r>
              <a:rPr lang="ar-SA" sz="1600" b="1" dirty="0" smtClean="0">
                <a:solidFill>
                  <a:schemeClr val="tx1"/>
                </a:solidFill>
              </a:rPr>
              <a:t> عرض كلمات المكون على السبورة وقراءتها من قبل التلميذات .</a:t>
            </a:r>
          </a:p>
          <a:p>
            <a:pPr>
              <a:buFont typeface="Arial" charset="0"/>
              <a:buChar char="•"/>
            </a:pPr>
            <a:r>
              <a:rPr lang="ar-SA" sz="1600" b="1" dirty="0" smtClean="0">
                <a:solidFill>
                  <a:schemeClr val="tx1"/>
                </a:solidFill>
              </a:rPr>
              <a:t> </a:t>
            </a:r>
            <a:r>
              <a:rPr lang="ar-SA" sz="1600" b="1" dirty="0" err="1" smtClean="0">
                <a:solidFill>
                  <a:schemeClr val="tx1"/>
                </a:solidFill>
              </a:rPr>
              <a:t>الاشارة</a:t>
            </a:r>
            <a:r>
              <a:rPr lang="ar-SA" sz="1600" b="1" dirty="0" smtClean="0">
                <a:solidFill>
                  <a:schemeClr val="tx1"/>
                </a:solidFill>
              </a:rPr>
              <a:t> إلى الحرف الملون ( </a:t>
            </a:r>
            <a:r>
              <a:rPr lang="ar-SA" sz="1600" b="1" dirty="0" err="1" smtClean="0">
                <a:solidFill>
                  <a:srgbClr val="FF0000"/>
                </a:solidFill>
              </a:rPr>
              <a:t>ر</a:t>
            </a:r>
            <a:r>
              <a:rPr lang="ar-SA" sz="1600" b="1" dirty="0" smtClean="0">
                <a:solidFill>
                  <a:srgbClr val="FF0000"/>
                </a:solidFill>
              </a:rPr>
              <a:t> </a:t>
            </a:r>
            <a:r>
              <a:rPr lang="ar-SA" sz="1600" b="1" dirty="0" smtClean="0">
                <a:solidFill>
                  <a:schemeClr val="tx1"/>
                </a:solidFill>
              </a:rPr>
              <a:t>) من الكلمة ، ثم تجريد الحرف مع إظهار الحركة ونطق الحرف بصوته .</a:t>
            </a:r>
          </a:p>
          <a:p>
            <a:pPr>
              <a:buFont typeface="Arial" charset="0"/>
              <a:buChar char="•"/>
            </a:pPr>
            <a:r>
              <a:rPr lang="ar-SA" sz="1600" b="1" dirty="0" smtClean="0">
                <a:solidFill>
                  <a:schemeClr val="tx1"/>
                </a:solidFill>
              </a:rPr>
              <a:t> تعريف التلميذات بالحركات الثلاث التي ظهرت على الحرف من خلال سرد قصة الحركات والمد كما يلي : </a:t>
            </a:r>
          </a:p>
          <a:p>
            <a:r>
              <a:rPr lang="ar-SA" sz="1600" b="1" dirty="0" smtClean="0">
                <a:solidFill>
                  <a:schemeClr val="tx1"/>
                </a:solidFill>
              </a:rPr>
              <a:t>1- في أحد الأيام كان حرف (</a:t>
            </a:r>
            <a:r>
              <a:rPr lang="ar-SA" sz="1600" b="1" dirty="0" smtClean="0">
                <a:solidFill>
                  <a:srgbClr val="FF0000"/>
                </a:solidFill>
              </a:rPr>
              <a:t>ر</a:t>
            </a:r>
            <a:r>
              <a:rPr lang="ar-SA" sz="1600" b="1" dirty="0" smtClean="0">
                <a:solidFill>
                  <a:schemeClr val="tx1"/>
                </a:solidFill>
              </a:rPr>
              <a:t>) يمشي في الغابة وكان الجو باردا إذا به يشاهد بيت , اقترب منه وقرع بابه فكلمته الحركات .... من الطارق ؟</a:t>
            </a:r>
          </a:p>
          <a:p>
            <a:r>
              <a:rPr lang="ar-SA" sz="1600" b="1" dirty="0" smtClean="0">
                <a:solidFill>
                  <a:schemeClr val="tx1"/>
                </a:solidFill>
              </a:rPr>
              <a:t>قال أنا (</a:t>
            </a:r>
            <a:r>
              <a:rPr lang="ar-SA" sz="1600" b="1" dirty="0" smtClean="0">
                <a:solidFill>
                  <a:srgbClr val="FF0000"/>
                </a:solidFill>
              </a:rPr>
              <a:t>ر</a:t>
            </a:r>
            <a:r>
              <a:rPr lang="ar-SA" sz="1600" b="1" dirty="0" smtClean="0">
                <a:solidFill>
                  <a:schemeClr val="tx1"/>
                </a:solidFill>
              </a:rPr>
              <a:t>) هل تسمحون لي بالدخول ؟ نعم ولكن لدينا شرط .... من يدخل بيتنا يتغير صوته حسب الحجرة التي يدخلها ..... حسنا أنا موافق .</a:t>
            </a:r>
          </a:p>
          <a:p>
            <a:r>
              <a:rPr lang="ar-SA" sz="1600" b="1" dirty="0" smtClean="0">
                <a:solidFill>
                  <a:schemeClr val="tx1"/>
                </a:solidFill>
              </a:rPr>
              <a:t>دخل الحرف (</a:t>
            </a:r>
            <a:r>
              <a:rPr lang="ar-SA" sz="1600" b="1" dirty="0" smtClean="0">
                <a:solidFill>
                  <a:srgbClr val="FF0000"/>
                </a:solidFill>
              </a:rPr>
              <a:t>ر</a:t>
            </a:r>
            <a:r>
              <a:rPr lang="ar-SA" sz="1600" b="1" dirty="0" smtClean="0">
                <a:solidFill>
                  <a:schemeClr val="tx1"/>
                </a:solidFill>
              </a:rPr>
              <a:t>) الحجرة الأولى , وقال .... السلام عليكم  </a:t>
            </a:r>
          </a:p>
          <a:p>
            <a:r>
              <a:rPr lang="ar-SA" sz="1600" b="1" dirty="0" smtClean="0">
                <a:solidFill>
                  <a:schemeClr val="tx1"/>
                </a:solidFill>
              </a:rPr>
              <a:t>فردوا عليه .... وعليكم السلام يا ( </a:t>
            </a:r>
            <a:r>
              <a:rPr lang="ar-SA" sz="1600" b="1" dirty="0" smtClean="0">
                <a:solidFill>
                  <a:srgbClr val="FF0000"/>
                </a:solidFill>
              </a:rPr>
              <a:t>رَ </a:t>
            </a:r>
            <a:r>
              <a:rPr lang="ar-SA" sz="1600" b="1" dirty="0" smtClean="0">
                <a:solidFill>
                  <a:schemeClr val="tx1"/>
                </a:solidFill>
              </a:rPr>
              <a:t>)  تفضل يا ( </a:t>
            </a:r>
            <a:r>
              <a:rPr lang="ar-SA" sz="1600" b="1" dirty="0" smtClean="0">
                <a:solidFill>
                  <a:srgbClr val="FF0000"/>
                </a:solidFill>
              </a:rPr>
              <a:t>رَ</a:t>
            </a:r>
            <a:r>
              <a:rPr lang="ar-SA" sz="1600" b="1" dirty="0" smtClean="0">
                <a:solidFill>
                  <a:schemeClr val="tx1"/>
                </a:solidFill>
              </a:rPr>
              <a:t> ) قال لهم من ( </a:t>
            </a:r>
            <a:r>
              <a:rPr lang="ar-SA" sz="1600" b="1" dirty="0" smtClean="0">
                <a:solidFill>
                  <a:srgbClr val="FF0000"/>
                </a:solidFill>
              </a:rPr>
              <a:t>رَ</a:t>
            </a:r>
            <a:r>
              <a:rPr lang="ar-SA" sz="1600" b="1" dirty="0" smtClean="0">
                <a:solidFill>
                  <a:schemeClr val="tx1"/>
                </a:solidFill>
              </a:rPr>
              <a:t> )</a:t>
            </a:r>
          </a:p>
          <a:p>
            <a:r>
              <a:rPr lang="ar-SA" sz="1600" b="1" dirty="0" smtClean="0">
                <a:solidFill>
                  <a:schemeClr val="tx1"/>
                </a:solidFill>
              </a:rPr>
              <a:t>قالوا أنت ( </a:t>
            </a:r>
            <a:r>
              <a:rPr lang="ar-SA" sz="1600" b="1" dirty="0" smtClean="0">
                <a:solidFill>
                  <a:srgbClr val="FF0000"/>
                </a:solidFill>
              </a:rPr>
              <a:t>رَ</a:t>
            </a:r>
            <a:r>
              <a:rPr lang="ar-SA" sz="1600" b="1" dirty="0" smtClean="0">
                <a:solidFill>
                  <a:schemeClr val="tx1"/>
                </a:solidFill>
              </a:rPr>
              <a:t> ) لأنك في حجرة الفتحة فيتغير صوتك مع الفتحة ويصبح ( </a:t>
            </a:r>
            <a:r>
              <a:rPr lang="ar-SA" sz="1600" b="1" dirty="0" smtClean="0">
                <a:solidFill>
                  <a:srgbClr val="FF0000"/>
                </a:solidFill>
              </a:rPr>
              <a:t>رَ </a:t>
            </a:r>
            <a:r>
              <a:rPr lang="ar-SA" sz="1600" b="1" dirty="0" smtClean="0">
                <a:solidFill>
                  <a:schemeClr val="tx1"/>
                </a:solidFill>
              </a:rPr>
              <a:t>)</a:t>
            </a:r>
          </a:p>
          <a:p>
            <a:r>
              <a:rPr lang="ar-SA" sz="1600" b="1" dirty="0" smtClean="0">
                <a:solidFill>
                  <a:schemeClr val="tx1"/>
                </a:solidFill>
              </a:rPr>
              <a:t>فرح حرف ( </a:t>
            </a:r>
            <a:r>
              <a:rPr lang="ar-SA" sz="1600" b="1" dirty="0" smtClean="0">
                <a:solidFill>
                  <a:srgbClr val="FF0000"/>
                </a:solidFill>
              </a:rPr>
              <a:t>رَ </a:t>
            </a:r>
            <a:r>
              <a:rPr lang="ar-SA" sz="1600" b="1" dirty="0" smtClean="0">
                <a:solidFill>
                  <a:schemeClr val="tx1"/>
                </a:solidFill>
              </a:rPr>
              <a:t>) بهذا الصوت الجديد وجلس يلعب معهم قليلا ثم قرر أن يذهب الحجرة المجاورة وعند الدخول سلم فردوا عليه وعليكم السلام يا ( </a:t>
            </a:r>
            <a:r>
              <a:rPr lang="ar-SA" sz="1600" b="1" dirty="0" smtClean="0">
                <a:solidFill>
                  <a:srgbClr val="FF0000"/>
                </a:solidFill>
              </a:rPr>
              <a:t>ر ِ </a:t>
            </a:r>
            <a:r>
              <a:rPr lang="ar-SA" sz="1600" b="1" dirty="0" smtClean="0">
                <a:solidFill>
                  <a:schemeClr val="tx1"/>
                </a:solidFill>
              </a:rPr>
              <a:t>)  وعرف أن صوته تغير لأنه في حجرة الكسرة وجلس عندهم قليلا ثم أراد أن يزور الحجرة المجاورة ، فسلم عليهم وردوا عليه وعليكم السلام يا ( </a:t>
            </a:r>
            <a:r>
              <a:rPr lang="ar-SA" sz="1600" b="1" dirty="0" smtClean="0">
                <a:solidFill>
                  <a:srgbClr val="FF0000"/>
                </a:solidFill>
              </a:rPr>
              <a:t>رُ</a:t>
            </a:r>
            <a:r>
              <a:rPr lang="ar-SA" sz="1600" b="1" dirty="0" smtClean="0">
                <a:solidFill>
                  <a:schemeClr val="tx1"/>
                </a:solidFill>
              </a:rPr>
              <a:t> ) فعرف أن صوته تغير لأنه في حجرة الضمة فرح كثيرا بهذه الأصوات الجديدة وتعلم أن الحركات تغير صوت الحرف ..... وعندما قرر أن يغادر بيت الحركات شكر الحركات على حسن ضيافتهم وخرج وهو يقول </a:t>
            </a:r>
            <a:r>
              <a:rPr lang="ar-SA" sz="1600" b="1" dirty="0" smtClean="0">
                <a:solidFill>
                  <a:srgbClr val="FF0000"/>
                </a:solidFill>
              </a:rPr>
              <a:t>رَ ، </a:t>
            </a:r>
            <a:r>
              <a:rPr lang="ar-SA" sz="1600" b="1" dirty="0" err="1" smtClean="0">
                <a:solidFill>
                  <a:srgbClr val="FF0000"/>
                </a:solidFill>
              </a:rPr>
              <a:t>ر</a:t>
            </a:r>
            <a:r>
              <a:rPr lang="ar-SA" sz="1600" b="1" dirty="0" smtClean="0">
                <a:solidFill>
                  <a:srgbClr val="FF0000"/>
                </a:solidFill>
              </a:rPr>
              <a:t> ِ ، رُ  </a:t>
            </a:r>
          </a:p>
          <a:p>
            <a:r>
              <a:rPr lang="ar-SA" sz="1600" b="1" dirty="0" smtClean="0">
                <a:solidFill>
                  <a:schemeClr val="tx1"/>
                </a:solidFill>
              </a:rPr>
              <a:t>*</a:t>
            </a:r>
            <a:r>
              <a:rPr lang="ar-SA" sz="1600" b="1" u="sng" dirty="0" smtClean="0">
                <a:solidFill>
                  <a:schemeClr val="tx1"/>
                </a:solidFill>
              </a:rPr>
              <a:t>*</a:t>
            </a:r>
            <a:r>
              <a:rPr lang="ar-SA" sz="1600" b="1" dirty="0" smtClean="0">
                <a:solidFill>
                  <a:schemeClr val="tx1"/>
                </a:solidFill>
              </a:rPr>
              <a:t> إنشاد أنشودة الحركات مع تجريد الحرف من كلمات المكون </a:t>
            </a:r>
          </a:p>
          <a:p>
            <a:r>
              <a:rPr lang="ar-SA" sz="1600" b="1" dirty="0" smtClean="0">
                <a:solidFill>
                  <a:schemeClr val="tx1"/>
                </a:solidFill>
              </a:rPr>
              <a:t>2- تكرار ما سبق مع بيت المد ويصبح لديه </a:t>
            </a:r>
            <a:r>
              <a:rPr lang="ar-SA" sz="1600" b="1" dirty="0" err="1" smtClean="0">
                <a:solidFill>
                  <a:srgbClr val="FF0000"/>
                </a:solidFill>
              </a:rPr>
              <a:t>را</a:t>
            </a:r>
            <a:r>
              <a:rPr lang="ar-SA" sz="1600" b="1" dirty="0" smtClean="0">
                <a:solidFill>
                  <a:srgbClr val="FF0000"/>
                </a:solidFill>
              </a:rPr>
              <a:t>، ري ، رو </a:t>
            </a:r>
          </a:p>
          <a:p>
            <a:r>
              <a:rPr lang="ar-SA" sz="1600" b="1" dirty="0" smtClean="0">
                <a:solidFill>
                  <a:schemeClr val="tx1"/>
                </a:solidFill>
              </a:rPr>
              <a:t>** إنشاد أنشودة المد مع الحرف </a:t>
            </a:r>
            <a:r>
              <a:rPr lang="ar-SA" sz="1600" b="1" dirty="0" err="1" smtClean="0">
                <a:solidFill>
                  <a:schemeClr val="tx1"/>
                </a:solidFill>
              </a:rPr>
              <a:t>ح</a:t>
            </a:r>
            <a:endParaRPr lang="ar-SA" sz="1600" b="1" dirty="0" smtClean="0">
              <a:solidFill>
                <a:schemeClr val="tx1"/>
              </a:solidFill>
            </a:endParaRPr>
          </a:p>
          <a:p>
            <a:r>
              <a:rPr lang="ar-SA" sz="1600" b="1" dirty="0" smtClean="0">
                <a:solidFill>
                  <a:schemeClr val="tx1"/>
                </a:solidFill>
              </a:rPr>
              <a:t>قراءة الحرف ( </a:t>
            </a:r>
            <a:r>
              <a:rPr lang="ar-SA" sz="1600" b="1" dirty="0" smtClean="0">
                <a:solidFill>
                  <a:srgbClr val="FF0000"/>
                </a:solidFill>
              </a:rPr>
              <a:t>رَ – </a:t>
            </a:r>
            <a:r>
              <a:rPr lang="ar-SA" sz="1600" b="1" dirty="0" err="1" smtClean="0">
                <a:solidFill>
                  <a:srgbClr val="FF0000"/>
                </a:solidFill>
              </a:rPr>
              <a:t>ر</a:t>
            </a:r>
            <a:r>
              <a:rPr lang="ar-SA" sz="1600" b="1" dirty="0" smtClean="0">
                <a:solidFill>
                  <a:srgbClr val="FF0000"/>
                </a:solidFill>
              </a:rPr>
              <a:t> ِ– رُ – </a:t>
            </a:r>
            <a:r>
              <a:rPr lang="ar-SA" sz="1600" b="1" dirty="0" err="1" smtClean="0">
                <a:solidFill>
                  <a:srgbClr val="FF0000"/>
                </a:solidFill>
              </a:rPr>
              <a:t>را</a:t>
            </a:r>
            <a:r>
              <a:rPr lang="ar-SA" sz="1600" b="1" dirty="0" smtClean="0">
                <a:solidFill>
                  <a:srgbClr val="FF0000"/>
                </a:solidFill>
              </a:rPr>
              <a:t> – ري – رو </a:t>
            </a:r>
            <a:r>
              <a:rPr lang="ar-SA" sz="1600" b="1" dirty="0" smtClean="0">
                <a:solidFill>
                  <a:schemeClr val="tx1"/>
                </a:solidFill>
              </a:rPr>
              <a:t>)</a:t>
            </a:r>
          </a:p>
          <a:p>
            <a:endParaRPr lang="ar-SA" sz="1600"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 </a:t>
            </a:r>
          </a:p>
          <a:p>
            <a:pPr>
              <a:buFont typeface="Arial" charset="0"/>
              <a:buChar char="•"/>
            </a:pPr>
            <a:endParaRPr lang="ar-SA" b="1" dirty="0" smtClean="0">
              <a:solidFill>
                <a:schemeClr val="tx1"/>
              </a:solidFill>
            </a:endParaRPr>
          </a:p>
          <a:p>
            <a:r>
              <a:rPr lang="ar-SA" b="1" dirty="0" smtClean="0">
                <a:solidFill>
                  <a:schemeClr val="tx1"/>
                </a:solidFill>
              </a:rPr>
              <a:t>       </a:t>
            </a:r>
          </a:p>
        </p:txBody>
      </p:sp>
      <p:sp>
        <p:nvSpPr>
          <p:cNvPr id="12" name="مستطيل مستدير الزوايا 11"/>
          <p:cNvSpPr/>
          <p:nvPr/>
        </p:nvSpPr>
        <p:spPr>
          <a:xfrm>
            <a:off x="285728" y="8286776"/>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درس6</a:t>
            </a:r>
          </a:p>
          <a:p>
            <a:pPr algn="ctr"/>
            <a:r>
              <a:rPr lang="ar-SA" sz="1400" b="1" dirty="0" smtClean="0">
                <a:solidFill>
                  <a:schemeClr val="tx1"/>
                </a:solidFill>
              </a:rPr>
              <a:t>مكون 4، 5 / 2</a:t>
            </a:r>
            <a:endParaRPr lang="ar-SA" b="1" dirty="0">
              <a:solidFill>
                <a:schemeClr val="tx1"/>
              </a:solidFill>
            </a:endParaRPr>
          </a:p>
        </p:txBody>
      </p:sp>
      <p:pic>
        <p:nvPicPr>
          <p:cNvPr id="12290" name="Picture 2"/>
          <p:cNvPicPr>
            <a:picLocks noChangeAspect="1" noChangeArrowheads="1"/>
          </p:cNvPicPr>
          <p:nvPr/>
        </p:nvPicPr>
        <p:blipFill>
          <a:blip r:embed="rId2"/>
          <a:srcRect/>
          <a:stretch>
            <a:fillRect/>
          </a:stretch>
        </p:blipFill>
        <p:spPr bwMode="auto">
          <a:xfrm>
            <a:off x="2143116" y="6715140"/>
            <a:ext cx="4029075" cy="1809750"/>
          </a:xfrm>
          <a:prstGeom prst="rect">
            <a:avLst/>
          </a:prstGeom>
          <a:noFill/>
          <a:ln w="9525">
            <a:noFill/>
            <a:miter lim="800000"/>
            <a:headEnd/>
            <a:tailEnd/>
          </a:ln>
          <a:effec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مستطيل مستدير الزوايا 39"/>
          <p:cNvSpPr/>
          <p:nvPr/>
        </p:nvSpPr>
        <p:spPr>
          <a:xfrm>
            <a:off x="357166" y="3071802"/>
            <a:ext cx="6215106" cy="5715040"/>
          </a:xfrm>
          <a:prstGeom prst="roundRect">
            <a:avLst>
              <a:gd name="adj" fmla="val 8434"/>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r>
              <a:rPr lang="ar-SA" b="1" dirty="0" smtClean="0">
                <a:solidFill>
                  <a:schemeClr val="accent3">
                    <a:lumMod val="75000"/>
                  </a:schemeClr>
                </a:solidFill>
              </a:rPr>
              <a:t>إجراءات تنفيذ المكون السادس :</a:t>
            </a:r>
          </a:p>
          <a:p>
            <a:r>
              <a:rPr lang="ar-SA" b="1" dirty="0" smtClean="0">
                <a:solidFill>
                  <a:srgbClr val="FF0000"/>
                </a:solidFill>
              </a:rPr>
              <a:t>التهيئة :</a:t>
            </a:r>
          </a:p>
          <a:p>
            <a:pPr>
              <a:buFont typeface="Arial" pitchFamily="34" charset="0"/>
              <a:buChar char="•"/>
            </a:pPr>
            <a:r>
              <a:rPr lang="ar-SA" b="1" dirty="0" smtClean="0">
                <a:solidFill>
                  <a:schemeClr val="tx1"/>
                </a:solidFill>
              </a:rPr>
              <a:t> تذكير التلميذات بحرف الحاء من خلال :</a:t>
            </a:r>
          </a:p>
          <a:p>
            <a:r>
              <a:rPr lang="ar-SA" b="1" dirty="0" smtClean="0">
                <a:solidFill>
                  <a:schemeClr val="tx1"/>
                </a:solidFill>
              </a:rPr>
              <a:t>  - عرض الحرف مجسمـًا .</a:t>
            </a:r>
          </a:p>
          <a:p>
            <a:r>
              <a:rPr lang="ar-SA" b="1" dirty="0" smtClean="0">
                <a:solidFill>
                  <a:schemeClr val="tx1"/>
                </a:solidFill>
              </a:rPr>
              <a:t>  - عرضه مكبرًا ومسهمًـا ( حوله أسهم تبين بداية ونهاية رسمه )</a:t>
            </a:r>
          </a:p>
          <a:p>
            <a:r>
              <a:rPr lang="ar-SA" b="1" dirty="0" smtClean="0">
                <a:solidFill>
                  <a:srgbClr val="FF0000"/>
                </a:solidFill>
              </a:rPr>
              <a:t>الإجراء : </a:t>
            </a:r>
          </a:p>
          <a:p>
            <a:pPr>
              <a:buFont typeface="Arial" pitchFamily="34" charset="0"/>
              <a:buChar char="•"/>
            </a:pPr>
            <a:r>
              <a:rPr lang="ar-SA" b="1" dirty="0" smtClean="0">
                <a:solidFill>
                  <a:schemeClr val="tx1"/>
                </a:solidFill>
              </a:rPr>
              <a:t> عرض بطاقات الحرف (ح) أو كتابة الحرف , ويكون الحرف مسهمًا .</a:t>
            </a:r>
          </a:p>
          <a:p>
            <a:pPr>
              <a:buFont typeface="Arial" pitchFamily="34" charset="0"/>
              <a:buChar char="•"/>
            </a:pPr>
            <a:r>
              <a:rPr lang="ar-SA" b="1" dirty="0" smtClean="0">
                <a:solidFill>
                  <a:schemeClr val="tx1"/>
                </a:solidFill>
              </a:rPr>
              <a:t>شرح كيفية كتابة الحرف بإتباع اتجاه السهم .</a:t>
            </a:r>
          </a:p>
          <a:p>
            <a:pPr>
              <a:buFont typeface="Arial" pitchFamily="34" charset="0"/>
              <a:buChar char="•"/>
            </a:pPr>
            <a:r>
              <a:rPr lang="ar-SA" b="1" dirty="0" smtClean="0">
                <a:solidFill>
                  <a:schemeClr val="tx1"/>
                </a:solidFill>
              </a:rPr>
              <a:t> تكرر المعلمة هذه الطريقة على السبورة ، بكتابة الحرف (ح) بداية ونهاية باتجاه الأسهم الموجودة مسبقـًا على السبورة .</a:t>
            </a:r>
          </a:p>
          <a:p>
            <a:pPr>
              <a:buFont typeface="Arial" pitchFamily="34" charset="0"/>
              <a:buChar char="•"/>
            </a:pPr>
            <a:r>
              <a:rPr lang="ar-SA" b="1" dirty="0" smtClean="0">
                <a:solidFill>
                  <a:schemeClr val="tx1"/>
                </a:solidFill>
              </a:rPr>
              <a:t> كتابة الحرف (ح) بداية ونهاية بدون استخدام الأسهم .</a:t>
            </a:r>
          </a:p>
          <a:p>
            <a:pPr>
              <a:buFont typeface="Arial" pitchFamily="34" charset="0"/>
              <a:buChar char="•"/>
            </a:pPr>
            <a:r>
              <a:rPr lang="ar-SA" b="1" dirty="0" smtClean="0">
                <a:solidFill>
                  <a:schemeClr val="tx1"/>
                </a:solidFill>
              </a:rPr>
              <a:t> المطالبة بكتابة الحرف (ح)  في الهواء بداية ونهاية قبل ممارسة النشاط في الكتاب .</a:t>
            </a:r>
          </a:p>
          <a:p>
            <a:pPr>
              <a:buFont typeface="Arial" pitchFamily="34" charset="0"/>
              <a:buChar char="•"/>
            </a:pPr>
            <a:r>
              <a:rPr lang="ar-SA" b="1" dirty="0" smtClean="0">
                <a:solidFill>
                  <a:schemeClr val="tx1"/>
                </a:solidFill>
              </a:rPr>
              <a:t> المطالبة بالعودة إلى الكتاب وممارسة النشاط والقيام بالمتابعة اللازمة .</a:t>
            </a: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accent3">
                  <a:lumMod val="75000"/>
                </a:schemeClr>
              </a:solidFill>
            </a:endParaRPr>
          </a:p>
          <a:p>
            <a:r>
              <a:rPr lang="ar-SA" b="1" dirty="0" smtClean="0">
                <a:solidFill>
                  <a:schemeClr val="accent3">
                    <a:lumMod val="75000"/>
                  </a:schemeClr>
                </a:solidFill>
              </a:rPr>
              <a:t> </a:t>
            </a:r>
          </a:p>
          <a:p>
            <a:endParaRPr lang="ar-SA" b="1" dirty="0" smtClean="0">
              <a:solidFill>
                <a:schemeClr val="tx1"/>
              </a:solidFill>
            </a:endParaRPr>
          </a:p>
        </p:txBody>
      </p:sp>
      <p:sp>
        <p:nvSpPr>
          <p:cNvPr id="13" name="مستطيل مستدير الزوايا 12"/>
          <p:cNvSpPr/>
          <p:nvPr/>
        </p:nvSpPr>
        <p:spPr>
          <a:xfrm>
            <a:off x="285728" y="8286776"/>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2 مدرستي</a:t>
            </a:r>
          </a:p>
          <a:p>
            <a:pPr algn="ctr"/>
            <a:r>
              <a:rPr lang="ar-SA" sz="1400" b="1" dirty="0" smtClean="0">
                <a:solidFill>
                  <a:schemeClr val="tx1"/>
                </a:solidFill>
              </a:rPr>
              <a:t>درس6</a:t>
            </a:r>
          </a:p>
          <a:p>
            <a:pPr algn="ctr"/>
            <a:r>
              <a:rPr lang="ar-SA" sz="1400" b="1" dirty="0" smtClean="0">
                <a:solidFill>
                  <a:schemeClr val="tx1"/>
                </a:solidFill>
              </a:rPr>
              <a:t>مكون 6 </a:t>
            </a:r>
            <a:endParaRPr lang="ar-SA" b="1" dirty="0">
              <a:solidFill>
                <a:schemeClr val="tx1"/>
              </a:solidFill>
            </a:endParaRPr>
          </a:p>
        </p:txBody>
      </p:sp>
      <p:sp>
        <p:nvSpPr>
          <p:cNvPr id="5" name="مستطيل مستدير الزوايا 4"/>
          <p:cNvSpPr/>
          <p:nvPr/>
        </p:nvSpPr>
        <p:spPr>
          <a:xfrm>
            <a:off x="571480" y="214282"/>
            <a:ext cx="4857784" cy="714380"/>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400" b="1" dirty="0" smtClean="0">
                <a:solidFill>
                  <a:srgbClr val="FF0000"/>
                </a:solidFill>
              </a:rPr>
              <a:t>المكون :  </a:t>
            </a:r>
          </a:p>
          <a:p>
            <a:r>
              <a:rPr lang="ar-SA" sz="1400" b="1" dirty="0" smtClean="0">
                <a:solidFill>
                  <a:srgbClr val="FF0000"/>
                </a:solidFill>
              </a:rPr>
              <a:t>    6ــ  </a:t>
            </a:r>
            <a:r>
              <a:rPr lang="ar-SA" sz="1400" b="1" dirty="0" smtClean="0">
                <a:solidFill>
                  <a:schemeClr val="tx1"/>
                </a:solidFill>
              </a:rPr>
              <a:t>ألاحظ وأكتب       </a:t>
            </a:r>
          </a:p>
        </p:txBody>
      </p:sp>
      <p:sp>
        <p:nvSpPr>
          <p:cNvPr id="6" name="مستطيل مستدير الزوايا 5"/>
          <p:cNvSpPr/>
          <p:nvPr/>
        </p:nvSpPr>
        <p:spPr>
          <a:xfrm>
            <a:off x="500042" y="1000100"/>
            <a:ext cx="6072230" cy="1143008"/>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الأهداف :</a:t>
            </a:r>
          </a:p>
          <a:p>
            <a:r>
              <a:rPr lang="ar-SA" sz="1600" b="1" dirty="0" smtClean="0">
                <a:solidFill>
                  <a:schemeClr val="tx1"/>
                </a:solidFill>
              </a:rPr>
              <a:t>      من خلال هذا المكون يتوقع من التلميذة  تحقيق الأهداف التالية :</a:t>
            </a:r>
          </a:p>
          <a:p>
            <a:pPr>
              <a:buFont typeface="Arial" pitchFamily="34" charset="0"/>
              <a:buChar char="•"/>
            </a:pPr>
            <a:r>
              <a:rPr lang="ar-SA" sz="1600" b="1" dirty="0" smtClean="0">
                <a:solidFill>
                  <a:schemeClr val="tx1"/>
                </a:solidFill>
              </a:rPr>
              <a:t>  تتبع الطريقة الصحيحة لكتابة الحرف .</a:t>
            </a:r>
          </a:p>
          <a:p>
            <a:pPr>
              <a:buFont typeface="Arial" pitchFamily="34" charset="0"/>
              <a:buChar char="•"/>
            </a:pPr>
            <a:r>
              <a:rPr lang="ar-SA" sz="1600" b="1" dirty="0" smtClean="0">
                <a:solidFill>
                  <a:schemeClr val="tx1"/>
                </a:solidFill>
              </a:rPr>
              <a:t> تكتب حرف الحاء كتابة صحيحة .</a:t>
            </a:r>
          </a:p>
        </p:txBody>
      </p:sp>
      <p:sp>
        <p:nvSpPr>
          <p:cNvPr id="7" name="مستطيل مستدير الزوايا 6"/>
          <p:cNvSpPr/>
          <p:nvPr/>
        </p:nvSpPr>
        <p:spPr>
          <a:xfrm>
            <a:off x="571480" y="2214546"/>
            <a:ext cx="5929354" cy="785818"/>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الوسائل المقترحة </a:t>
            </a:r>
          </a:p>
          <a:p>
            <a:r>
              <a:rPr lang="ar-SA" b="1" dirty="0" smtClean="0">
                <a:solidFill>
                  <a:schemeClr val="tx1"/>
                </a:solidFill>
              </a:rPr>
              <a:t> شفافيات  ،  بطاقات كتابة الحرف بمواقعه المختلفة  </a:t>
            </a:r>
          </a:p>
        </p:txBody>
      </p:sp>
      <p:sp>
        <p:nvSpPr>
          <p:cNvPr id="8" name="مستطيل 7"/>
          <p:cNvSpPr/>
          <p:nvPr/>
        </p:nvSpPr>
        <p:spPr>
          <a:xfrm>
            <a:off x="5857892" y="214282"/>
            <a:ext cx="77938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6</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3314" name="Picture 2"/>
          <p:cNvPicPr>
            <a:picLocks noChangeAspect="1" noChangeArrowheads="1"/>
          </p:cNvPicPr>
          <p:nvPr/>
        </p:nvPicPr>
        <p:blipFill>
          <a:blip r:embed="rId2"/>
          <a:srcRect/>
          <a:stretch>
            <a:fillRect/>
          </a:stretch>
        </p:blipFill>
        <p:spPr bwMode="auto">
          <a:xfrm>
            <a:off x="2714620" y="7143768"/>
            <a:ext cx="2405066" cy="1509179"/>
          </a:xfrm>
          <a:prstGeom prst="rect">
            <a:avLst/>
          </a:prstGeom>
          <a:noFill/>
          <a:ln w="9525">
            <a:noFill/>
            <a:miter lim="800000"/>
            <a:headEnd/>
            <a:tailEnd/>
          </a:ln>
          <a:effec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مستطيل مستدير الزوايا 39"/>
          <p:cNvSpPr/>
          <p:nvPr/>
        </p:nvSpPr>
        <p:spPr>
          <a:xfrm>
            <a:off x="428604" y="3071802"/>
            <a:ext cx="6215106" cy="5643602"/>
          </a:xfrm>
          <a:prstGeom prst="roundRect">
            <a:avLst>
              <a:gd name="adj" fmla="val 8434"/>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chemeClr val="accent3">
                    <a:lumMod val="75000"/>
                  </a:schemeClr>
                </a:solidFill>
              </a:rPr>
              <a:t>إجراءات تنفيذ المكون السابع :</a:t>
            </a:r>
          </a:p>
          <a:p>
            <a:r>
              <a:rPr lang="ar-SA" b="1" dirty="0" smtClean="0">
                <a:solidFill>
                  <a:srgbClr val="FF0000"/>
                </a:solidFill>
              </a:rPr>
              <a:t>التهيئة :</a:t>
            </a:r>
          </a:p>
          <a:p>
            <a:pPr>
              <a:buFont typeface="Arial" pitchFamily="34" charset="0"/>
              <a:buChar char="•"/>
            </a:pPr>
            <a:r>
              <a:rPr lang="ar-SA" b="1" dirty="0" smtClean="0">
                <a:solidFill>
                  <a:schemeClr val="tx1"/>
                </a:solidFill>
              </a:rPr>
              <a:t> عرض حرف الراء بجميع أشكاله من خلال بطاقات .</a:t>
            </a:r>
          </a:p>
          <a:p>
            <a:pPr>
              <a:buFont typeface="Arial" pitchFamily="34" charset="0"/>
              <a:buChar char="•"/>
            </a:pPr>
            <a:r>
              <a:rPr lang="ar-SA" b="1" dirty="0" smtClean="0">
                <a:solidFill>
                  <a:schemeClr val="tx1"/>
                </a:solidFill>
              </a:rPr>
              <a:t> التذكير بأشكال الراء بالنسبة لوضعه في الكلمة .</a:t>
            </a:r>
          </a:p>
          <a:p>
            <a:pPr>
              <a:buFont typeface="Arial" pitchFamily="34" charset="0"/>
              <a:buChar char="•"/>
            </a:pPr>
            <a:r>
              <a:rPr lang="ar-SA" b="1" dirty="0" smtClean="0">
                <a:solidFill>
                  <a:schemeClr val="tx1"/>
                </a:solidFill>
              </a:rPr>
              <a:t>قراءة كلمات المكون من قبل المعلمة .</a:t>
            </a:r>
          </a:p>
          <a:p>
            <a:r>
              <a:rPr lang="ar-SA" b="1" dirty="0" smtClean="0">
                <a:solidFill>
                  <a:srgbClr val="FF0000"/>
                </a:solidFill>
              </a:rPr>
              <a:t>الإجراء :</a:t>
            </a:r>
          </a:p>
          <a:p>
            <a:pPr>
              <a:buFont typeface="Arial" pitchFamily="34" charset="0"/>
              <a:buChar char="•"/>
            </a:pPr>
            <a:r>
              <a:rPr lang="ar-SA" b="1" dirty="0" smtClean="0">
                <a:solidFill>
                  <a:schemeClr val="tx1"/>
                </a:solidFill>
              </a:rPr>
              <a:t> عرض كلمات الدرس .</a:t>
            </a:r>
          </a:p>
          <a:p>
            <a:pPr>
              <a:buFont typeface="Arial" pitchFamily="34" charset="0"/>
              <a:buChar char="•"/>
            </a:pPr>
            <a:r>
              <a:rPr lang="ar-SA" b="1" dirty="0" smtClean="0">
                <a:solidFill>
                  <a:schemeClr val="tx1"/>
                </a:solidFill>
              </a:rPr>
              <a:t> قراءتها بصريـًا من التلميذات .</a:t>
            </a:r>
          </a:p>
          <a:p>
            <a:r>
              <a:rPr lang="ar-SA" b="1" dirty="0" smtClean="0">
                <a:solidFill>
                  <a:schemeClr val="accent1">
                    <a:lumMod val="75000"/>
                  </a:schemeClr>
                </a:solidFill>
              </a:rPr>
              <a:t>تدريب بصري لموقع الحرف :</a:t>
            </a:r>
          </a:p>
          <a:p>
            <a:pPr>
              <a:buFont typeface="Arial" pitchFamily="34" charset="0"/>
              <a:buChar char="•"/>
            </a:pPr>
            <a:r>
              <a:rPr lang="ar-SA" b="1" dirty="0" smtClean="0">
                <a:solidFill>
                  <a:schemeClr val="tx1"/>
                </a:solidFill>
              </a:rPr>
              <a:t> تصنيف كلمات الدرس في الحافلة حسب موقع الحرف ( </a:t>
            </a:r>
            <a:r>
              <a:rPr lang="ar-SA" b="1" dirty="0" err="1" smtClean="0">
                <a:solidFill>
                  <a:schemeClr val="tx1"/>
                </a:solidFill>
              </a:rPr>
              <a:t>ر</a:t>
            </a:r>
            <a:r>
              <a:rPr lang="ar-SA" b="1" dirty="0" smtClean="0">
                <a:solidFill>
                  <a:schemeClr val="tx1"/>
                </a:solidFill>
              </a:rPr>
              <a:t> )</a:t>
            </a:r>
          </a:p>
          <a:p>
            <a:r>
              <a:rPr lang="ar-SA" b="1" dirty="0" smtClean="0">
                <a:solidFill>
                  <a:schemeClr val="tx1"/>
                </a:solidFill>
              </a:rPr>
              <a:t>                             ( أول – وسط – آخر )</a:t>
            </a:r>
          </a:p>
          <a:p>
            <a:pPr>
              <a:buFont typeface="Arial" pitchFamily="34" charset="0"/>
              <a:buChar char="•"/>
            </a:pPr>
            <a:r>
              <a:rPr lang="ar-SA" b="1" dirty="0" smtClean="0">
                <a:solidFill>
                  <a:schemeClr val="tx1"/>
                </a:solidFill>
              </a:rPr>
              <a:t>كتابة حرف الراء الموجود في الكلمة .</a:t>
            </a:r>
          </a:p>
          <a:p>
            <a:r>
              <a:rPr lang="ar-SA" b="1" dirty="0" smtClean="0">
                <a:solidFill>
                  <a:schemeClr val="accent1">
                    <a:lumMod val="75000"/>
                  </a:schemeClr>
                </a:solidFill>
              </a:rPr>
              <a:t>تدريب سمعي لموقع الحرف :</a:t>
            </a:r>
          </a:p>
          <a:p>
            <a:pPr>
              <a:buFont typeface="Arial" pitchFamily="34" charset="0"/>
              <a:buChar char="•"/>
            </a:pPr>
            <a:r>
              <a:rPr lang="ar-SA" b="1" dirty="0" smtClean="0">
                <a:solidFill>
                  <a:schemeClr val="tx1"/>
                </a:solidFill>
              </a:rPr>
              <a:t> من تعطيني كلمات تحوي حرف الراء في الأول ؟</a:t>
            </a:r>
          </a:p>
          <a:p>
            <a:pPr>
              <a:buFont typeface="Arial" pitchFamily="34" charset="0"/>
              <a:buChar char="•"/>
            </a:pPr>
            <a:r>
              <a:rPr lang="ar-SA" b="1" dirty="0" smtClean="0">
                <a:solidFill>
                  <a:schemeClr val="tx1"/>
                </a:solidFill>
              </a:rPr>
              <a:t> العودة إلى الكتاب وممارسة النشاط والقيام بالمتابعة اللازمة .</a:t>
            </a:r>
          </a:p>
          <a:p>
            <a:r>
              <a:rPr lang="ar-SA" b="1" dirty="0" smtClean="0">
                <a:solidFill>
                  <a:schemeClr val="tx1"/>
                </a:solidFill>
              </a:rPr>
              <a:t> </a:t>
            </a:r>
          </a:p>
          <a:p>
            <a:r>
              <a:rPr lang="ar-SA" b="1" dirty="0" smtClean="0">
                <a:solidFill>
                  <a:schemeClr val="accent3">
                    <a:lumMod val="75000"/>
                  </a:schemeClr>
                </a:solidFill>
              </a:rPr>
              <a:t> </a:t>
            </a:r>
          </a:p>
          <a:p>
            <a:endParaRPr lang="ar-SA" b="1" dirty="0" smtClean="0">
              <a:solidFill>
                <a:schemeClr val="accent3">
                  <a:lumMod val="75000"/>
                </a:schemeClr>
              </a:solidFill>
            </a:endParaRPr>
          </a:p>
          <a:p>
            <a:endParaRPr lang="ar-SA" b="1" dirty="0" smtClean="0">
              <a:solidFill>
                <a:schemeClr val="accent3">
                  <a:lumMod val="75000"/>
                </a:schemeClr>
              </a:solidFill>
            </a:endParaRPr>
          </a:p>
          <a:p>
            <a:endParaRPr lang="ar-SA" b="1" dirty="0" smtClean="0">
              <a:solidFill>
                <a:schemeClr val="tx1"/>
              </a:solidFill>
            </a:endParaRPr>
          </a:p>
        </p:txBody>
      </p:sp>
      <p:sp>
        <p:nvSpPr>
          <p:cNvPr id="4" name="مستطيل مستدير الزوايا 3"/>
          <p:cNvSpPr/>
          <p:nvPr/>
        </p:nvSpPr>
        <p:spPr>
          <a:xfrm>
            <a:off x="285728" y="8143900"/>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 6</a:t>
            </a:r>
          </a:p>
          <a:p>
            <a:pPr algn="ctr"/>
            <a:r>
              <a:rPr lang="ar-SA" sz="1400" b="1" dirty="0" smtClean="0">
                <a:solidFill>
                  <a:schemeClr val="tx1"/>
                </a:solidFill>
              </a:rPr>
              <a:t>مكون 7</a:t>
            </a:r>
            <a:endParaRPr lang="ar-SA" b="1" dirty="0">
              <a:solidFill>
                <a:schemeClr val="tx1"/>
              </a:solidFill>
            </a:endParaRPr>
          </a:p>
        </p:txBody>
      </p:sp>
      <p:sp>
        <p:nvSpPr>
          <p:cNvPr id="5" name="مستطيل مستدير الزوايا 4"/>
          <p:cNvSpPr/>
          <p:nvPr/>
        </p:nvSpPr>
        <p:spPr>
          <a:xfrm>
            <a:off x="857232" y="214282"/>
            <a:ext cx="4929222" cy="642942"/>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sz="1600" b="1" dirty="0" smtClean="0">
              <a:solidFill>
                <a:srgbClr val="FF0000"/>
              </a:solidFill>
            </a:endParaRPr>
          </a:p>
          <a:p>
            <a:r>
              <a:rPr lang="ar-SA" sz="1600" b="1" dirty="0" smtClean="0">
                <a:solidFill>
                  <a:srgbClr val="FF0000"/>
                </a:solidFill>
              </a:rPr>
              <a:t>المكون :  </a:t>
            </a:r>
          </a:p>
          <a:p>
            <a:r>
              <a:rPr lang="ar-SA" sz="1600" b="1" dirty="0" smtClean="0">
                <a:solidFill>
                  <a:srgbClr val="FF0000"/>
                </a:solidFill>
              </a:rPr>
              <a:t>7 – </a:t>
            </a:r>
            <a:r>
              <a:rPr lang="ar-SA" sz="1600" b="1" dirty="0" smtClean="0">
                <a:solidFill>
                  <a:schemeClr val="tx1"/>
                </a:solidFill>
              </a:rPr>
              <a:t>أرسم دائرة حول الحرف </a:t>
            </a:r>
            <a:r>
              <a:rPr lang="ar-SA" sz="1600" b="1" dirty="0" smtClean="0">
                <a:solidFill>
                  <a:srgbClr val="FF0000"/>
                </a:solidFill>
              </a:rPr>
              <a:t>( </a:t>
            </a:r>
            <a:r>
              <a:rPr lang="ar-SA" sz="1600" b="1" dirty="0" err="1" smtClean="0">
                <a:solidFill>
                  <a:srgbClr val="FF0000"/>
                </a:solidFill>
              </a:rPr>
              <a:t>ر</a:t>
            </a:r>
            <a:r>
              <a:rPr lang="ar-SA" sz="1600" b="1" dirty="0" smtClean="0">
                <a:solidFill>
                  <a:srgbClr val="FF0000"/>
                </a:solidFill>
              </a:rPr>
              <a:t> ) </a:t>
            </a:r>
            <a:r>
              <a:rPr lang="ar-SA" sz="1600" b="1" dirty="0" smtClean="0">
                <a:solidFill>
                  <a:schemeClr val="tx1"/>
                </a:solidFill>
              </a:rPr>
              <a:t>ثم أكتبه مع حركته .</a:t>
            </a:r>
          </a:p>
          <a:p>
            <a:r>
              <a:rPr lang="ar-SA" sz="1600" b="1" dirty="0" smtClean="0">
                <a:solidFill>
                  <a:schemeClr val="tx1"/>
                </a:solidFill>
              </a:rPr>
              <a:t> </a:t>
            </a:r>
            <a:r>
              <a:rPr lang="ar-SA" sz="1600" b="1" dirty="0" smtClean="0">
                <a:solidFill>
                  <a:srgbClr val="FF0000"/>
                </a:solidFill>
              </a:rPr>
              <a:t> </a:t>
            </a:r>
            <a:r>
              <a:rPr lang="ar-SA" sz="1600" b="1" dirty="0" smtClean="0">
                <a:solidFill>
                  <a:schemeClr val="tx1"/>
                </a:solidFill>
              </a:rPr>
              <a:t>       </a:t>
            </a:r>
          </a:p>
        </p:txBody>
      </p:sp>
      <p:sp>
        <p:nvSpPr>
          <p:cNvPr id="6" name="مستطيل مستدير الزوايا 5"/>
          <p:cNvSpPr/>
          <p:nvPr/>
        </p:nvSpPr>
        <p:spPr>
          <a:xfrm>
            <a:off x="500042" y="928662"/>
            <a:ext cx="6072230" cy="1285884"/>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الأهداف :</a:t>
            </a:r>
          </a:p>
          <a:p>
            <a:r>
              <a:rPr lang="ar-SA" sz="1600" b="1" dirty="0" smtClean="0">
                <a:solidFill>
                  <a:schemeClr val="tx1"/>
                </a:solidFill>
              </a:rPr>
              <a:t>      من خلال هذا المكون يتوقع من التلميذة  تحقيق الأهداف التالية :</a:t>
            </a:r>
          </a:p>
          <a:p>
            <a:pPr>
              <a:buFont typeface="Arial" pitchFamily="34" charset="0"/>
              <a:buChar char="•"/>
            </a:pPr>
            <a:r>
              <a:rPr lang="ar-SA" sz="1600" b="1" dirty="0" smtClean="0">
                <a:solidFill>
                  <a:schemeClr val="tx1"/>
                </a:solidFill>
              </a:rPr>
              <a:t> أن تتعرف الراء في الكلمة المكتوبة .</a:t>
            </a:r>
          </a:p>
          <a:p>
            <a:pPr>
              <a:buFont typeface="Arial" pitchFamily="34" charset="0"/>
              <a:buChar char="•"/>
            </a:pPr>
            <a:r>
              <a:rPr lang="ar-SA" sz="1600" b="1" dirty="0" smtClean="0">
                <a:solidFill>
                  <a:schemeClr val="tx1"/>
                </a:solidFill>
              </a:rPr>
              <a:t> أن تلون تحت الكلمة التي تنتهي بالحرف ( </a:t>
            </a:r>
            <a:r>
              <a:rPr lang="ar-SA" sz="1600" b="1" dirty="0" err="1" smtClean="0">
                <a:solidFill>
                  <a:schemeClr val="tx1"/>
                </a:solidFill>
              </a:rPr>
              <a:t>ر</a:t>
            </a:r>
            <a:r>
              <a:rPr lang="ar-SA" sz="1600" b="1" dirty="0" smtClean="0">
                <a:solidFill>
                  <a:schemeClr val="tx1"/>
                </a:solidFill>
              </a:rPr>
              <a:t> ) .</a:t>
            </a:r>
          </a:p>
          <a:p>
            <a:pPr>
              <a:buFont typeface="Arial" pitchFamily="34" charset="0"/>
              <a:buChar char="•"/>
            </a:pPr>
            <a:r>
              <a:rPr lang="ar-SA" sz="1600" b="1" dirty="0" smtClean="0">
                <a:solidFill>
                  <a:schemeClr val="tx1"/>
                </a:solidFill>
              </a:rPr>
              <a:t> أن تكتب حرف ( </a:t>
            </a:r>
            <a:r>
              <a:rPr lang="ar-SA" sz="1600" b="1" dirty="0" err="1" smtClean="0">
                <a:solidFill>
                  <a:schemeClr val="tx1"/>
                </a:solidFill>
              </a:rPr>
              <a:t>ر</a:t>
            </a:r>
            <a:r>
              <a:rPr lang="ar-SA" sz="1600" b="1" dirty="0" smtClean="0">
                <a:solidFill>
                  <a:schemeClr val="tx1"/>
                </a:solidFill>
              </a:rPr>
              <a:t> ) في المكان المخصص .</a:t>
            </a:r>
          </a:p>
        </p:txBody>
      </p:sp>
      <p:sp>
        <p:nvSpPr>
          <p:cNvPr id="7" name="مستطيل مستدير الزوايا 6"/>
          <p:cNvSpPr/>
          <p:nvPr/>
        </p:nvSpPr>
        <p:spPr>
          <a:xfrm>
            <a:off x="571480" y="2285984"/>
            <a:ext cx="5929354" cy="714380"/>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الوسائل المقترحة :</a:t>
            </a:r>
          </a:p>
          <a:p>
            <a:r>
              <a:rPr lang="ar-SA" sz="1600" b="1" dirty="0" smtClean="0">
                <a:solidFill>
                  <a:schemeClr val="tx1"/>
                </a:solidFill>
              </a:rPr>
              <a:t>   شفافية للمكون ، بطاقات .</a:t>
            </a:r>
          </a:p>
        </p:txBody>
      </p:sp>
      <p:sp>
        <p:nvSpPr>
          <p:cNvPr id="8" name="مستطيل 7"/>
          <p:cNvSpPr/>
          <p:nvPr/>
        </p:nvSpPr>
        <p:spPr>
          <a:xfrm>
            <a:off x="5978632" y="214282"/>
            <a:ext cx="450764"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3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7</a:t>
            </a:r>
            <a:endParaRPr lang="ar-SA"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nvGrpSpPr>
          <p:cNvPr id="2" name="مجموعة 10"/>
          <p:cNvGrpSpPr/>
          <p:nvPr/>
        </p:nvGrpSpPr>
        <p:grpSpPr>
          <a:xfrm>
            <a:off x="471490" y="4286248"/>
            <a:ext cx="3100386" cy="1404938"/>
            <a:chOff x="471490" y="4143372"/>
            <a:chExt cx="3314700" cy="1547814"/>
          </a:xfrm>
        </p:grpSpPr>
        <p:pic>
          <p:nvPicPr>
            <p:cNvPr id="12" name="Picture 2"/>
            <p:cNvPicPr>
              <a:picLocks noChangeAspect="1" noChangeArrowheads="1"/>
            </p:cNvPicPr>
            <p:nvPr/>
          </p:nvPicPr>
          <p:blipFill>
            <a:blip r:embed="rId2"/>
            <a:srcRect/>
            <a:stretch>
              <a:fillRect/>
            </a:stretch>
          </p:blipFill>
          <p:spPr bwMode="auto">
            <a:xfrm>
              <a:off x="471490" y="4357686"/>
              <a:ext cx="3314700" cy="1333500"/>
            </a:xfrm>
            <a:prstGeom prst="rect">
              <a:avLst/>
            </a:prstGeom>
            <a:noFill/>
            <a:ln w="9525">
              <a:noFill/>
              <a:miter lim="800000"/>
              <a:headEnd/>
              <a:tailEnd/>
            </a:ln>
            <a:effectLst/>
          </p:spPr>
        </p:pic>
        <p:sp>
          <p:nvSpPr>
            <p:cNvPr id="13" name="مربع نص 12"/>
            <p:cNvSpPr txBox="1"/>
            <p:nvPr/>
          </p:nvSpPr>
          <p:spPr>
            <a:xfrm>
              <a:off x="733180" y="4143372"/>
              <a:ext cx="1787669" cy="369332"/>
            </a:xfrm>
            <a:prstGeom prst="rect">
              <a:avLst/>
            </a:prstGeom>
            <a:noFill/>
          </p:spPr>
          <p:txBody>
            <a:bodyPr wrap="none" rtlCol="1">
              <a:spAutoFit/>
            </a:bodyPr>
            <a:lstStyle/>
            <a:p>
              <a:r>
                <a:rPr lang="ar-SA" b="1" dirty="0" smtClean="0"/>
                <a:t>أول     وسط      آخر</a:t>
              </a:r>
              <a:endParaRPr lang="ar-SA" b="1" dirty="0"/>
            </a:p>
          </p:txBody>
        </p:sp>
      </p:grpSp>
      <p:pic>
        <p:nvPicPr>
          <p:cNvPr id="14338" name="Picture 2"/>
          <p:cNvPicPr>
            <a:picLocks noChangeAspect="1" noChangeArrowheads="1"/>
          </p:cNvPicPr>
          <p:nvPr/>
        </p:nvPicPr>
        <p:blipFill>
          <a:blip r:embed="rId3"/>
          <a:srcRect/>
          <a:stretch>
            <a:fillRect/>
          </a:stretch>
        </p:blipFill>
        <p:spPr bwMode="auto">
          <a:xfrm>
            <a:off x="2000240" y="7500958"/>
            <a:ext cx="4400550" cy="1162050"/>
          </a:xfrm>
          <a:prstGeom prst="rect">
            <a:avLst/>
          </a:prstGeom>
          <a:noFill/>
          <a:ln w="9525">
            <a:noFill/>
            <a:miter lim="800000"/>
            <a:headEnd/>
            <a:tailEnd/>
          </a:ln>
          <a:effec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مستطيل مستدير الزوايا 27"/>
          <p:cNvSpPr/>
          <p:nvPr/>
        </p:nvSpPr>
        <p:spPr>
          <a:xfrm>
            <a:off x="5643578" y="357158"/>
            <a:ext cx="714380"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الوحدة</a:t>
            </a:r>
            <a:endParaRPr lang="ar-SA" b="1" dirty="0">
              <a:solidFill>
                <a:schemeClr val="tx1"/>
              </a:solidFill>
            </a:endParaRPr>
          </a:p>
        </p:txBody>
      </p:sp>
      <p:sp>
        <p:nvSpPr>
          <p:cNvPr id="30" name="مستطيل مستدير الزوايا 29"/>
          <p:cNvSpPr/>
          <p:nvPr/>
        </p:nvSpPr>
        <p:spPr>
          <a:xfrm>
            <a:off x="4786322" y="357158"/>
            <a:ext cx="785818"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المجال</a:t>
            </a:r>
            <a:endParaRPr lang="ar-SA" b="1" dirty="0">
              <a:solidFill>
                <a:schemeClr val="tx1"/>
              </a:solidFill>
            </a:endParaRPr>
          </a:p>
        </p:txBody>
      </p:sp>
      <p:sp>
        <p:nvSpPr>
          <p:cNvPr id="31" name="مستطيل مستدير الزوايا 30"/>
          <p:cNvSpPr/>
          <p:nvPr/>
        </p:nvSpPr>
        <p:spPr>
          <a:xfrm>
            <a:off x="3357562" y="357158"/>
            <a:ext cx="1357322"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700" b="1" dirty="0" smtClean="0">
                <a:solidFill>
                  <a:schemeClr val="tx1"/>
                </a:solidFill>
              </a:rPr>
              <a:t>الدرس </a:t>
            </a:r>
            <a:r>
              <a:rPr lang="ar-SA" sz="1700" b="1" dirty="0" smtClean="0">
                <a:solidFill>
                  <a:schemeClr val="tx1"/>
                </a:solidFill>
              </a:rPr>
              <a:t>السادس</a:t>
            </a:r>
            <a:endParaRPr lang="ar-SA" sz="1700" b="1" dirty="0">
              <a:solidFill>
                <a:schemeClr val="tx1"/>
              </a:solidFill>
            </a:endParaRPr>
          </a:p>
        </p:txBody>
      </p:sp>
      <p:sp>
        <p:nvSpPr>
          <p:cNvPr id="32" name="مستطيل مستدير الزوايا 31"/>
          <p:cNvSpPr/>
          <p:nvPr/>
        </p:nvSpPr>
        <p:spPr>
          <a:xfrm>
            <a:off x="5629284" y="928662"/>
            <a:ext cx="728674"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الأولى</a:t>
            </a:r>
            <a:endParaRPr lang="ar-SA" b="1" dirty="0">
              <a:solidFill>
                <a:schemeClr val="tx1"/>
              </a:solidFill>
            </a:endParaRPr>
          </a:p>
        </p:txBody>
      </p:sp>
      <p:sp>
        <p:nvSpPr>
          <p:cNvPr id="33" name="مستطيل مستدير الزوايا 32"/>
          <p:cNvSpPr/>
          <p:nvPr/>
        </p:nvSpPr>
        <p:spPr>
          <a:xfrm>
            <a:off x="4786322" y="928662"/>
            <a:ext cx="785818"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أسرتي</a:t>
            </a:r>
            <a:endParaRPr lang="ar-SA" b="1" dirty="0">
              <a:solidFill>
                <a:schemeClr val="tx1"/>
              </a:solidFill>
            </a:endParaRPr>
          </a:p>
        </p:txBody>
      </p:sp>
      <p:sp>
        <p:nvSpPr>
          <p:cNvPr id="34" name="مستطيل مستدير الزوايا 33"/>
          <p:cNvSpPr/>
          <p:nvPr/>
        </p:nvSpPr>
        <p:spPr>
          <a:xfrm>
            <a:off x="3357562" y="928662"/>
            <a:ext cx="1357322"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زيارة جدي</a:t>
            </a:r>
            <a:endParaRPr lang="ar-SA" b="1" dirty="0">
              <a:solidFill>
                <a:schemeClr val="tx1"/>
              </a:solidFill>
            </a:endParaRPr>
          </a:p>
        </p:txBody>
      </p:sp>
      <p:sp>
        <p:nvSpPr>
          <p:cNvPr id="14" name="مستطيل مستدير الزوايا 13"/>
          <p:cNvSpPr/>
          <p:nvPr/>
        </p:nvSpPr>
        <p:spPr>
          <a:xfrm>
            <a:off x="2571744" y="357158"/>
            <a:ext cx="714380"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600" b="1" dirty="0" smtClean="0">
                <a:solidFill>
                  <a:schemeClr val="tx1"/>
                </a:solidFill>
              </a:rPr>
              <a:t>الحرف</a:t>
            </a:r>
            <a:endParaRPr lang="ar-SA" sz="1600" b="1" dirty="0">
              <a:solidFill>
                <a:schemeClr val="tx1"/>
              </a:solidFill>
            </a:endParaRPr>
          </a:p>
        </p:txBody>
      </p:sp>
      <p:sp>
        <p:nvSpPr>
          <p:cNvPr id="15" name="مستطيل مستدير الزوايا 14"/>
          <p:cNvSpPr/>
          <p:nvPr/>
        </p:nvSpPr>
        <p:spPr>
          <a:xfrm>
            <a:off x="2643182" y="928662"/>
            <a:ext cx="642942"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ر</a:t>
            </a:r>
            <a:endParaRPr lang="ar-SA" b="1" dirty="0">
              <a:solidFill>
                <a:schemeClr val="tx1"/>
              </a:solidFill>
            </a:endParaRPr>
          </a:p>
        </p:txBody>
      </p:sp>
      <p:sp>
        <p:nvSpPr>
          <p:cNvPr id="16" name="مستطيل مستدير الزوايا 15"/>
          <p:cNvSpPr/>
          <p:nvPr/>
        </p:nvSpPr>
        <p:spPr>
          <a:xfrm>
            <a:off x="285728" y="357158"/>
            <a:ext cx="2214578"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المحاكاة</a:t>
            </a:r>
            <a:endParaRPr lang="ar-SA" sz="2400" b="1" dirty="0">
              <a:solidFill>
                <a:schemeClr val="tx1"/>
              </a:solidFill>
            </a:endParaRPr>
          </a:p>
        </p:txBody>
      </p:sp>
      <p:sp>
        <p:nvSpPr>
          <p:cNvPr id="17" name="مستطيل مستدير الزوايا 16"/>
          <p:cNvSpPr/>
          <p:nvPr/>
        </p:nvSpPr>
        <p:spPr>
          <a:xfrm>
            <a:off x="285728" y="928662"/>
            <a:ext cx="2286016"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600" b="1" dirty="0" smtClean="0">
                <a:solidFill>
                  <a:schemeClr val="tx1"/>
                </a:solidFill>
                <a:cs typeface="Akhbar MT" pitchFamily="2" charset="-78"/>
              </a:rPr>
              <a:t>ملاحظة أحداث قصة والتحدث عنها</a:t>
            </a:r>
            <a:r>
              <a:rPr lang="ar-SA" sz="1600" b="1" dirty="0" smtClean="0">
                <a:solidFill>
                  <a:schemeClr val="tx1"/>
                </a:solidFill>
                <a:cs typeface="Akhbar MT" pitchFamily="2" charset="-78"/>
              </a:rPr>
              <a:t> </a:t>
            </a:r>
            <a:endParaRPr lang="ar-SA" sz="1600" b="1" dirty="0">
              <a:solidFill>
                <a:schemeClr val="tx1"/>
              </a:solidFill>
              <a:cs typeface="Akhbar MT" pitchFamily="2" charset="-78"/>
            </a:endParaRPr>
          </a:p>
        </p:txBody>
      </p:sp>
      <p:sp>
        <p:nvSpPr>
          <p:cNvPr id="13" name="مستطيل مستدير الزوايا 12"/>
          <p:cNvSpPr/>
          <p:nvPr/>
        </p:nvSpPr>
        <p:spPr>
          <a:xfrm>
            <a:off x="1428736" y="1500166"/>
            <a:ext cx="4857784" cy="500066"/>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المكون :  </a:t>
            </a:r>
          </a:p>
          <a:p>
            <a:r>
              <a:rPr lang="ar-SA" b="1" dirty="0" smtClean="0">
                <a:solidFill>
                  <a:srgbClr val="FF0000"/>
                </a:solidFill>
              </a:rPr>
              <a:t>    </a:t>
            </a:r>
            <a:r>
              <a:rPr lang="ar-SA" b="1" dirty="0" smtClean="0">
                <a:solidFill>
                  <a:srgbClr val="FF0000"/>
                </a:solidFill>
              </a:rPr>
              <a:t>8ــ </a:t>
            </a:r>
            <a:r>
              <a:rPr lang="ar-SA" b="1" dirty="0" smtClean="0">
                <a:solidFill>
                  <a:schemeClr val="tx1"/>
                </a:solidFill>
              </a:rPr>
              <a:t>ألاحظ وأتحدث .</a:t>
            </a:r>
            <a:endParaRPr lang="ar-SA" b="1" dirty="0" smtClean="0">
              <a:solidFill>
                <a:schemeClr val="tx1"/>
              </a:solidFill>
            </a:endParaRPr>
          </a:p>
        </p:txBody>
      </p:sp>
      <p:sp>
        <p:nvSpPr>
          <p:cNvPr id="18" name="مستطيل مستدير الزوايا 17"/>
          <p:cNvSpPr/>
          <p:nvPr/>
        </p:nvSpPr>
        <p:spPr>
          <a:xfrm>
            <a:off x="500042" y="2071670"/>
            <a:ext cx="6072230" cy="1214446"/>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الأهداف :</a:t>
            </a:r>
          </a:p>
          <a:p>
            <a:r>
              <a:rPr lang="ar-SA" sz="1600" b="1" dirty="0" smtClean="0">
                <a:solidFill>
                  <a:schemeClr val="tx1"/>
                </a:solidFill>
              </a:rPr>
              <a:t>      من خلال هذا المكون يتوقع من التلميذة  تحقيق الأهداف التالية :</a:t>
            </a:r>
          </a:p>
          <a:p>
            <a:pPr>
              <a:buFont typeface="Arial" pitchFamily="34" charset="0"/>
              <a:buChar char="•"/>
            </a:pPr>
            <a:r>
              <a:rPr lang="ar-SA" sz="1600" b="1" dirty="0" smtClean="0">
                <a:solidFill>
                  <a:schemeClr val="tx1"/>
                </a:solidFill>
              </a:rPr>
              <a:t>  </a:t>
            </a:r>
            <a:r>
              <a:rPr lang="ar-SA" sz="1600" b="1" dirty="0" smtClean="0">
                <a:solidFill>
                  <a:schemeClr val="tx1"/>
                </a:solidFill>
              </a:rPr>
              <a:t>تتحدث عن هذه القصة المصورة بأسلوبها </a:t>
            </a:r>
            <a:r>
              <a:rPr lang="ar-SA" sz="1600" b="1" dirty="0" smtClean="0">
                <a:solidFill>
                  <a:schemeClr val="tx1"/>
                </a:solidFill>
              </a:rPr>
              <a:t>. </a:t>
            </a:r>
            <a:endParaRPr lang="ar-SA" sz="1600" b="1" dirty="0" smtClean="0">
              <a:solidFill>
                <a:schemeClr val="tx1"/>
              </a:solidFill>
            </a:endParaRPr>
          </a:p>
          <a:p>
            <a:pPr>
              <a:buFont typeface="Arial" pitchFamily="34" charset="0"/>
              <a:buChar char="•"/>
            </a:pPr>
            <a:r>
              <a:rPr lang="ar-SA" sz="1600" b="1" dirty="0" smtClean="0">
                <a:solidFill>
                  <a:schemeClr val="tx1"/>
                </a:solidFill>
              </a:rPr>
              <a:t>  </a:t>
            </a:r>
            <a:r>
              <a:rPr lang="ar-SA" sz="1600" b="1" dirty="0" smtClean="0">
                <a:solidFill>
                  <a:schemeClr val="tx1"/>
                </a:solidFill>
              </a:rPr>
              <a:t>تتبع آداب زيارة المريض .</a:t>
            </a:r>
          </a:p>
          <a:p>
            <a:pPr>
              <a:buFont typeface="Arial" pitchFamily="34" charset="0"/>
              <a:buChar char="•"/>
            </a:pPr>
            <a:r>
              <a:rPr lang="ar-SA" sz="1600" b="1" dirty="0" smtClean="0">
                <a:solidFill>
                  <a:schemeClr val="tx1"/>
                </a:solidFill>
              </a:rPr>
              <a:t> </a:t>
            </a:r>
            <a:r>
              <a:rPr lang="ar-SA" sz="1600" b="1" dirty="0" smtClean="0">
                <a:solidFill>
                  <a:schemeClr val="tx1"/>
                </a:solidFill>
              </a:rPr>
              <a:t> ترفض السلوكيات السيئة .</a:t>
            </a:r>
            <a:endParaRPr lang="ar-SA" sz="1600" b="1" dirty="0" smtClean="0">
              <a:solidFill>
                <a:schemeClr val="tx1"/>
              </a:solidFill>
            </a:endParaRPr>
          </a:p>
        </p:txBody>
      </p:sp>
      <p:sp>
        <p:nvSpPr>
          <p:cNvPr id="19" name="مستطيل مستدير الزوايا 18"/>
          <p:cNvSpPr/>
          <p:nvPr/>
        </p:nvSpPr>
        <p:spPr>
          <a:xfrm>
            <a:off x="500042" y="3357554"/>
            <a:ext cx="6072230" cy="500066"/>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الوسائل المقترحة :     </a:t>
            </a:r>
            <a:r>
              <a:rPr lang="ar-SA" b="1" dirty="0" smtClean="0">
                <a:solidFill>
                  <a:schemeClr val="tx1"/>
                </a:solidFill>
              </a:rPr>
              <a:t>شفافية تحوي صورة المكون ، بطاقات </a:t>
            </a:r>
            <a:r>
              <a:rPr lang="ar-SA" b="1" dirty="0" smtClean="0">
                <a:solidFill>
                  <a:schemeClr val="tx1"/>
                </a:solidFill>
              </a:rPr>
              <a:t>، الجمل .</a:t>
            </a:r>
            <a:endParaRPr lang="ar-SA" b="1" dirty="0" smtClean="0">
              <a:solidFill>
                <a:schemeClr val="tx1"/>
              </a:solidFill>
            </a:endParaRPr>
          </a:p>
        </p:txBody>
      </p:sp>
      <p:sp>
        <p:nvSpPr>
          <p:cNvPr id="20" name="مستطيل مستدير الزوايا 19"/>
          <p:cNvSpPr/>
          <p:nvPr/>
        </p:nvSpPr>
        <p:spPr>
          <a:xfrm>
            <a:off x="428604" y="3929058"/>
            <a:ext cx="6143668" cy="4786346"/>
          </a:xfrm>
          <a:prstGeom prst="roundRect">
            <a:avLst>
              <a:gd name="adj" fmla="val 2804"/>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chemeClr val="tx1"/>
              </a:solidFill>
            </a:endParaRPr>
          </a:p>
          <a:p>
            <a:endParaRPr lang="ar-SA" b="1" dirty="0" smtClean="0">
              <a:solidFill>
                <a:srgbClr val="FF0000"/>
              </a:solidFill>
            </a:endParaRPr>
          </a:p>
          <a:p>
            <a:endParaRPr lang="ar-SA" b="1" dirty="0" smtClean="0">
              <a:solidFill>
                <a:srgbClr val="FF0000"/>
              </a:solidFill>
            </a:endParaRPr>
          </a:p>
          <a:p>
            <a:endParaRPr lang="ar-SA" b="1" dirty="0" smtClean="0">
              <a:solidFill>
                <a:srgbClr val="FF0000"/>
              </a:solidFill>
            </a:endParaRPr>
          </a:p>
          <a:p>
            <a:endParaRPr lang="ar-SA" b="1" dirty="0" smtClean="0">
              <a:solidFill>
                <a:srgbClr val="FF0000"/>
              </a:solidFill>
            </a:endParaRPr>
          </a:p>
          <a:p>
            <a:endParaRPr lang="ar-SA" b="1" dirty="0" smtClean="0">
              <a:solidFill>
                <a:srgbClr val="FF0000"/>
              </a:solidFill>
            </a:endParaRPr>
          </a:p>
          <a:p>
            <a:endParaRPr lang="ar-SA" b="1" dirty="0" smtClean="0">
              <a:solidFill>
                <a:srgbClr val="FF0000"/>
              </a:solidFill>
            </a:endParaRPr>
          </a:p>
          <a:p>
            <a:endParaRPr lang="ar-SA" b="1" dirty="0" smtClean="0">
              <a:solidFill>
                <a:srgbClr val="FF0000"/>
              </a:solidFill>
            </a:endParaRPr>
          </a:p>
          <a:p>
            <a:endParaRPr lang="ar-SA" b="1" dirty="0" smtClean="0">
              <a:solidFill>
                <a:srgbClr val="FF0000"/>
              </a:solidFill>
            </a:endParaRPr>
          </a:p>
          <a:p>
            <a:endParaRPr lang="ar-SA" b="1" dirty="0" smtClean="0">
              <a:solidFill>
                <a:srgbClr val="FF0000"/>
              </a:solidFill>
            </a:endParaRPr>
          </a:p>
          <a:p>
            <a:endParaRPr lang="ar-SA" b="1" dirty="0" smtClean="0">
              <a:solidFill>
                <a:srgbClr val="FF0000"/>
              </a:solidFill>
            </a:endParaRPr>
          </a:p>
          <a:p>
            <a:endParaRPr lang="ar-SA" b="1" dirty="0" smtClean="0">
              <a:solidFill>
                <a:srgbClr val="FF0000"/>
              </a:solidFill>
            </a:endParaRPr>
          </a:p>
          <a:p>
            <a:r>
              <a:rPr lang="ar-SA" b="1" dirty="0" smtClean="0">
                <a:solidFill>
                  <a:srgbClr val="FF0000"/>
                </a:solidFill>
              </a:rPr>
              <a:t>إجراءات </a:t>
            </a:r>
            <a:r>
              <a:rPr lang="ar-SA" b="1" dirty="0" smtClean="0">
                <a:solidFill>
                  <a:srgbClr val="FF0000"/>
                </a:solidFill>
              </a:rPr>
              <a:t>التنفيذ :</a:t>
            </a:r>
            <a:r>
              <a:rPr lang="ar-SA" b="1" dirty="0" smtClean="0">
                <a:solidFill>
                  <a:schemeClr val="tx1"/>
                </a:solidFill>
              </a:rPr>
              <a:t> </a:t>
            </a:r>
          </a:p>
          <a:p>
            <a:pPr>
              <a:buFont typeface="Arial" pitchFamily="34" charset="0"/>
              <a:buChar char="•"/>
            </a:pPr>
            <a:r>
              <a:rPr lang="ar-SA" b="1" dirty="0" smtClean="0">
                <a:solidFill>
                  <a:schemeClr val="tx1"/>
                </a:solidFill>
              </a:rPr>
              <a:t> </a:t>
            </a:r>
            <a:r>
              <a:rPr lang="ar-SA" b="1" dirty="0" smtClean="0">
                <a:solidFill>
                  <a:schemeClr val="tx1"/>
                </a:solidFill>
                <a:cs typeface="Akhbar MT" pitchFamily="2" charset="-78"/>
              </a:rPr>
              <a:t>عرض </a:t>
            </a:r>
            <a:r>
              <a:rPr lang="ar-SA" b="1" dirty="0" smtClean="0">
                <a:solidFill>
                  <a:schemeClr val="tx1"/>
                </a:solidFill>
                <a:cs typeface="Akhbar MT" pitchFamily="2" charset="-78"/>
              </a:rPr>
              <a:t>ال</a:t>
            </a:r>
            <a:r>
              <a:rPr lang="ar-SA" b="1" dirty="0" smtClean="0">
                <a:solidFill>
                  <a:schemeClr val="tx1"/>
                </a:solidFill>
                <a:cs typeface="Akhbar MT" pitchFamily="2" charset="-78"/>
              </a:rPr>
              <a:t>صورة حسب تسلسلها كالتالي :</a:t>
            </a:r>
            <a:endParaRPr lang="ar-SA" b="1" dirty="0" smtClean="0">
              <a:solidFill>
                <a:schemeClr val="tx1"/>
              </a:solidFill>
              <a:cs typeface="Akhbar MT" pitchFamily="2" charset="-78"/>
            </a:endParaRPr>
          </a:p>
          <a:p>
            <a:pPr>
              <a:buFont typeface="Arial" pitchFamily="34" charset="0"/>
              <a:buChar char="•"/>
            </a:pPr>
            <a:r>
              <a:rPr lang="ar-SA" b="1" dirty="0" smtClean="0">
                <a:solidFill>
                  <a:schemeClr val="tx1"/>
                </a:solidFill>
                <a:cs typeface="Akhbar MT" pitchFamily="2" charset="-78"/>
              </a:rPr>
              <a:t> </a:t>
            </a:r>
            <a:r>
              <a:rPr lang="ar-SA" b="1" dirty="0" smtClean="0">
                <a:solidFill>
                  <a:schemeClr val="tx1"/>
                </a:solidFill>
                <a:cs typeface="Akhbar MT" pitchFamily="2" charset="-78"/>
              </a:rPr>
              <a:t>صورة عمر ووالده يدخلان المستشفى لزيارة مريض .</a:t>
            </a:r>
            <a:endParaRPr lang="ar-SA" b="1" dirty="0" smtClean="0">
              <a:solidFill>
                <a:schemeClr val="tx1"/>
              </a:solidFill>
              <a:cs typeface="Akhbar MT" pitchFamily="2" charset="-78"/>
            </a:endParaRPr>
          </a:p>
          <a:p>
            <a:pPr>
              <a:buFont typeface="Arial" pitchFamily="34" charset="0"/>
              <a:buChar char="•"/>
            </a:pPr>
            <a:r>
              <a:rPr lang="ar-SA" b="1" dirty="0" smtClean="0">
                <a:solidFill>
                  <a:schemeClr val="tx1"/>
                </a:solidFill>
                <a:cs typeface="Akhbar MT" pitchFamily="2" charset="-78"/>
              </a:rPr>
              <a:t> </a:t>
            </a:r>
            <a:r>
              <a:rPr lang="ar-SA" b="1" dirty="0" smtClean="0">
                <a:solidFill>
                  <a:schemeClr val="tx1"/>
                </a:solidFill>
                <a:cs typeface="Akhbar MT" pitchFamily="2" charset="-78"/>
              </a:rPr>
              <a:t>صورة </a:t>
            </a:r>
            <a:r>
              <a:rPr lang="ar-SA" b="1" dirty="0" smtClean="0">
                <a:solidFill>
                  <a:schemeClr val="tx1"/>
                </a:solidFill>
                <a:cs typeface="Akhbar MT" pitchFamily="2" charset="-78"/>
              </a:rPr>
              <a:t> </a:t>
            </a:r>
            <a:r>
              <a:rPr lang="ar-SA" b="1" dirty="0" smtClean="0">
                <a:solidFill>
                  <a:schemeClr val="tx1"/>
                </a:solidFill>
                <a:cs typeface="Akhbar MT" pitchFamily="2" charset="-78"/>
              </a:rPr>
              <a:t>عمر ووالده يقفان إلى جوار السرير الذي يرقد عليه المريض</a:t>
            </a:r>
            <a:r>
              <a:rPr lang="ar-SA" b="1" dirty="0" smtClean="0">
                <a:solidFill>
                  <a:schemeClr val="tx1"/>
                </a:solidFill>
                <a:cs typeface="Akhbar MT" pitchFamily="2" charset="-78"/>
              </a:rPr>
              <a:t> </a:t>
            </a:r>
            <a:r>
              <a:rPr lang="ar-SA" b="1" dirty="0" smtClean="0">
                <a:solidFill>
                  <a:schemeClr val="tx1"/>
                </a:solidFill>
                <a:cs typeface="Akhbar MT" pitchFamily="2" charset="-78"/>
              </a:rPr>
              <a:t>.</a:t>
            </a:r>
          </a:p>
          <a:p>
            <a:pPr>
              <a:buFont typeface="Arial" pitchFamily="34" charset="0"/>
              <a:buChar char="•"/>
            </a:pPr>
            <a:r>
              <a:rPr lang="ar-SA" b="1" dirty="0" smtClean="0">
                <a:solidFill>
                  <a:schemeClr val="tx1"/>
                </a:solidFill>
                <a:cs typeface="Akhbar MT" pitchFamily="2" charset="-78"/>
              </a:rPr>
              <a:t> </a:t>
            </a:r>
            <a:r>
              <a:rPr lang="ar-SA" b="1" dirty="0" smtClean="0">
                <a:solidFill>
                  <a:schemeClr val="tx1"/>
                </a:solidFill>
                <a:cs typeface="Akhbar MT" pitchFamily="2" charset="-78"/>
              </a:rPr>
              <a:t>صورة </a:t>
            </a:r>
            <a:r>
              <a:rPr lang="ar-SA" b="1" dirty="0" smtClean="0">
                <a:solidFill>
                  <a:schemeClr val="tx1"/>
                </a:solidFill>
                <a:cs typeface="Akhbar MT" pitchFamily="2" charset="-78"/>
              </a:rPr>
              <a:t> </a:t>
            </a:r>
            <a:r>
              <a:rPr lang="ar-SA" b="1" dirty="0" smtClean="0">
                <a:solidFill>
                  <a:schemeClr val="tx1"/>
                </a:solidFill>
                <a:cs typeface="Akhbar MT" pitchFamily="2" charset="-78"/>
              </a:rPr>
              <a:t>عمر وهو يمد يده ويصافح المريض </a:t>
            </a:r>
            <a:r>
              <a:rPr lang="ar-SA" b="1" dirty="0" smtClean="0">
                <a:solidFill>
                  <a:schemeClr val="tx1"/>
                </a:solidFill>
                <a:cs typeface="Akhbar MT" pitchFamily="2" charset="-78"/>
              </a:rPr>
              <a:t>.</a:t>
            </a:r>
            <a:endParaRPr lang="ar-SA" b="1" dirty="0" smtClean="0">
              <a:solidFill>
                <a:schemeClr val="tx1"/>
              </a:solidFill>
              <a:cs typeface="Akhbar MT" pitchFamily="2" charset="-78"/>
            </a:endParaRPr>
          </a:p>
          <a:p>
            <a:pPr>
              <a:buFont typeface="Arial" pitchFamily="34" charset="0"/>
              <a:buChar char="•"/>
            </a:pPr>
            <a:r>
              <a:rPr lang="ar-SA" b="1" dirty="0" smtClean="0">
                <a:solidFill>
                  <a:schemeClr val="tx1"/>
                </a:solidFill>
                <a:cs typeface="Akhbar MT" pitchFamily="2" charset="-78"/>
              </a:rPr>
              <a:t> </a:t>
            </a:r>
            <a:r>
              <a:rPr lang="ar-SA" b="1" dirty="0" smtClean="0">
                <a:solidFill>
                  <a:schemeClr val="tx1"/>
                </a:solidFill>
                <a:cs typeface="Akhbar MT" pitchFamily="2" charset="-78"/>
              </a:rPr>
              <a:t>صورة </a:t>
            </a:r>
            <a:r>
              <a:rPr lang="ar-SA" b="1" dirty="0" smtClean="0">
                <a:solidFill>
                  <a:schemeClr val="tx1"/>
                </a:solidFill>
                <a:cs typeface="Akhbar MT" pitchFamily="2" charset="-78"/>
              </a:rPr>
              <a:t> </a:t>
            </a:r>
            <a:r>
              <a:rPr lang="ar-SA" b="1" dirty="0" smtClean="0">
                <a:solidFill>
                  <a:schemeClr val="tx1"/>
                </a:solidFill>
                <a:cs typeface="Akhbar MT" pitchFamily="2" charset="-78"/>
              </a:rPr>
              <a:t>رجل يدخل غرفة المريض مصطحبا معه طفلا </a:t>
            </a:r>
            <a:r>
              <a:rPr lang="ar-SA" b="1" dirty="0" smtClean="0">
                <a:solidFill>
                  <a:schemeClr val="tx1"/>
                </a:solidFill>
                <a:cs typeface="Akhbar MT" pitchFamily="2" charset="-78"/>
              </a:rPr>
              <a:t>.</a:t>
            </a:r>
            <a:endParaRPr lang="ar-SA" b="1" dirty="0" smtClean="0">
              <a:solidFill>
                <a:schemeClr val="tx1"/>
              </a:solidFill>
              <a:cs typeface="Akhbar MT" pitchFamily="2" charset="-78"/>
            </a:endParaRPr>
          </a:p>
          <a:p>
            <a:pPr>
              <a:buFont typeface="Arial" pitchFamily="34" charset="0"/>
              <a:buChar char="•"/>
            </a:pPr>
            <a:r>
              <a:rPr lang="ar-SA" b="1" dirty="0" smtClean="0">
                <a:solidFill>
                  <a:schemeClr val="tx1"/>
                </a:solidFill>
                <a:cs typeface="Akhbar MT" pitchFamily="2" charset="-78"/>
              </a:rPr>
              <a:t> </a:t>
            </a:r>
            <a:r>
              <a:rPr lang="ar-SA" b="1" dirty="0" smtClean="0">
                <a:solidFill>
                  <a:schemeClr val="tx1"/>
                </a:solidFill>
                <a:cs typeface="Akhbar MT" pitchFamily="2" charset="-78"/>
              </a:rPr>
              <a:t>صورة الرجل يصافح المريض وولده يعبث داخل الغرفة </a:t>
            </a:r>
            <a:r>
              <a:rPr lang="ar-SA" b="1" dirty="0" smtClean="0">
                <a:solidFill>
                  <a:schemeClr val="tx1"/>
                </a:solidFill>
                <a:cs typeface="Akhbar MT" pitchFamily="2" charset="-78"/>
              </a:rPr>
              <a:t> </a:t>
            </a:r>
            <a:r>
              <a:rPr lang="ar-SA" b="1" dirty="0" smtClean="0">
                <a:solidFill>
                  <a:schemeClr val="tx1"/>
                </a:solidFill>
                <a:cs typeface="Akhbar MT" pitchFamily="2" charset="-78"/>
              </a:rPr>
              <a:t>.</a:t>
            </a:r>
          </a:p>
          <a:p>
            <a:pPr>
              <a:buFont typeface="Arial" pitchFamily="34" charset="0"/>
              <a:buChar char="•"/>
            </a:pPr>
            <a:r>
              <a:rPr lang="ar-SA" b="1" dirty="0" smtClean="0">
                <a:solidFill>
                  <a:schemeClr val="tx1"/>
                </a:solidFill>
                <a:cs typeface="Akhbar MT" pitchFamily="2" charset="-78"/>
              </a:rPr>
              <a:t> </a:t>
            </a:r>
            <a:r>
              <a:rPr lang="ar-SA" b="1" dirty="0" smtClean="0">
                <a:solidFill>
                  <a:schemeClr val="tx1"/>
                </a:solidFill>
                <a:cs typeface="Akhbar MT" pitchFamily="2" charset="-78"/>
              </a:rPr>
              <a:t>صورة عمر ووالده منزعجان والمريض متعب .</a:t>
            </a:r>
          </a:p>
          <a:p>
            <a:pPr>
              <a:buFont typeface="Arial" pitchFamily="34" charset="0"/>
              <a:buChar char="•"/>
            </a:pPr>
            <a:r>
              <a:rPr lang="ar-SA" b="1" dirty="0" smtClean="0">
                <a:solidFill>
                  <a:schemeClr val="tx1"/>
                </a:solidFill>
                <a:cs typeface="Akhbar MT" pitchFamily="2" charset="-78"/>
              </a:rPr>
              <a:t> أطلب من التلميذات تأمل الصور بالتسلسل وارتباط كل </a:t>
            </a:r>
            <a:r>
              <a:rPr lang="ar-SA" b="1" dirty="0" smtClean="0">
                <a:solidFill>
                  <a:schemeClr val="tx1"/>
                </a:solidFill>
                <a:cs typeface="Akhbar MT" pitchFamily="2" charset="-78"/>
              </a:rPr>
              <a:t>صورة بالتي تليها .</a:t>
            </a:r>
          </a:p>
          <a:p>
            <a:pPr>
              <a:buFont typeface="Arial" pitchFamily="34" charset="0"/>
              <a:buChar char="•"/>
            </a:pPr>
            <a:r>
              <a:rPr lang="ar-SA" b="1" dirty="0" smtClean="0">
                <a:solidFill>
                  <a:schemeClr val="tx1"/>
                </a:solidFill>
                <a:cs typeface="Akhbar MT" pitchFamily="2" charset="-78"/>
              </a:rPr>
              <a:t> </a:t>
            </a:r>
            <a:r>
              <a:rPr lang="ar-SA" b="1" dirty="0" smtClean="0">
                <a:solidFill>
                  <a:schemeClr val="tx1"/>
                </a:solidFill>
                <a:cs typeface="Akhbar MT" pitchFamily="2" charset="-78"/>
              </a:rPr>
              <a:t>التحدث عن الصور من قبل التلميذات وذلك حسب الترتيب وتسلسل الأحداث ، دون تدخل المعلمة إلا لتوجيه الحديث لمساره الصحيح . </a:t>
            </a:r>
          </a:p>
          <a:p>
            <a:pPr>
              <a:buFont typeface="Arial" pitchFamily="34" charset="0"/>
              <a:buChar char="•"/>
            </a:pPr>
            <a:endParaRPr lang="ar-SA" b="1" dirty="0" smtClean="0">
              <a:solidFill>
                <a:schemeClr val="tx1"/>
              </a:solidFill>
              <a:cs typeface="Akhbar MT" pitchFamily="2" charset="-78"/>
            </a:endParaRPr>
          </a:p>
          <a:p>
            <a:pPr>
              <a:buFont typeface="Arial" pitchFamily="34" charset="0"/>
              <a:buChar char="•"/>
            </a:pPr>
            <a:r>
              <a:rPr lang="ar-SA" b="1" dirty="0" smtClean="0">
                <a:solidFill>
                  <a:schemeClr val="tx1"/>
                </a:solidFill>
                <a:cs typeface="Akhbar MT" pitchFamily="2" charset="-78"/>
              </a:rPr>
              <a:t>طرح أسئلة : </a:t>
            </a:r>
          </a:p>
          <a:p>
            <a:pPr>
              <a:buFontTx/>
              <a:buChar char="-"/>
            </a:pPr>
            <a:r>
              <a:rPr lang="ar-SA" b="1" dirty="0" smtClean="0">
                <a:solidFill>
                  <a:schemeClr val="tx1"/>
                </a:solidFill>
                <a:cs typeface="Akhbar MT" pitchFamily="2" charset="-78"/>
              </a:rPr>
              <a:t>أين ذهب عمر ووالده ؟                    - بم ندعو للمريض ؟ </a:t>
            </a:r>
          </a:p>
          <a:p>
            <a:pPr>
              <a:buFontTx/>
              <a:buChar char="-"/>
            </a:pPr>
            <a:r>
              <a:rPr lang="ar-SA" b="1" dirty="0" smtClean="0">
                <a:solidFill>
                  <a:schemeClr val="tx1"/>
                </a:solidFill>
                <a:cs typeface="Akhbar MT" pitchFamily="2" charset="-78"/>
              </a:rPr>
              <a:t> </a:t>
            </a:r>
            <a:r>
              <a:rPr lang="ar-SA" b="1" dirty="0" smtClean="0">
                <a:solidFill>
                  <a:schemeClr val="tx1"/>
                </a:solidFill>
                <a:cs typeface="Akhbar MT" pitchFamily="2" charset="-78"/>
              </a:rPr>
              <a:t>لم انزعج عمر ووالده من الرجل الزائر وولده ؟ </a:t>
            </a:r>
          </a:p>
          <a:p>
            <a:pPr>
              <a:buFontTx/>
              <a:buChar char="-"/>
            </a:pPr>
            <a:endParaRPr lang="ar-SA" b="1" dirty="0" smtClean="0">
              <a:solidFill>
                <a:schemeClr val="tx1"/>
              </a:solidFill>
              <a:cs typeface="Akhbar MT" pitchFamily="2" charset="-78"/>
            </a:endParaRPr>
          </a:p>
          <a:p>
            <a:pPr>
              <a:buFontTx/>
              <a:buChar char="-"/>
            </a:pPr>
            <a:endParaRPr lang="ar-SA" b="1" dirty="0" smtClean="0">
              <a:solidFill>
                <a:schemeClr val="tx1"/>
              </a:solidFill>
              <a:cs typeface="Akhbar MT" pitchFamily="2" charset="-78"/>
            </a:endParaRPr>
          </a:p>
          <a:p>
            <a:pPr>
              <a:buFontTx/>
              <a:buChar char="-"/>
            </a:pPr>
            <a:endParaRPr lang="ar-SA" b="1" dirty="0" smtClean="0">
              <a:solidFill>
                <a:schemeClr val="tx1"/>
              </a:solidFill>
              <a:cs typeface="Akhbar MT" pitchFamily="2" charset="-78"/>
            </a:endParaRPr>
          </a:p>
          <a:p>
            <a:pPr>
              <a:buFontTx/>
              <a:buChar char="-"/>
            </a:pPr>
            <a:endParaRPr lang="ar-SA" b="1" dirty="0" smtClean="0">
              <a:solidFill>
                <a:schemeClr val="tx1"/>
              </a:solidFill>
              <a:cs typeface="Akhbar MT" pitchFamily="2" charset="-78"/>
            </a:endParaRPr>
          </a:p>
          <a:p>
            <a:pPr>
              <a:buFontTx/>
              <a:buChar char="-"/>
            </a:pPr>
            <a:endParaRPr lang="ar-SA" b="1" dirty="0" smtClean="0">
              <a:solidFill>
                <a:schemeClr val="tx1"/>
              </a:solidFill>
              <a:cs typeface="Akhbar MT" pitchFamily="2" charset="-78"/>
            </a:endParaRPr>
          </a:p>
          <a:p>
            <a:pPr>
              <a:buFontTx/>
              <a:buChar char="-"/>
            </a:pPr>
            <a:endParaRPr lang="ar-SA" b="1" dirty="0" smtClean="0">
              <a:solidFill>
                <a:schemeClr val="tx1"/>
              </a:solidFill>
              <a:cs typeface="Akhbar MT" pitchFamily="2" charset="-78"/>
            </a:endParaRPr>
          </a:p>
          <a:p>
            <a:pPr>
              <a:buFont typeface="Arial" pitchFamily="34" charset="0"/>
              <a:buChar char="•"/>
            </a:pPr>
            <a:endParaRPr lang="ar-SA" b="1" dirty="0" smtClean="0">
              <a:solidFill>
                <a:schemeClr val="tx1"/>
              </a:solidFill>
              <a:cs typeface="Akhbar MT" pitchFamily="2" charset="-78"/>
            </a:endParaRPr>
          </a:p>
          <a:p>
            <a:r>
              <a:rPr lang="ar-SA" b="1" dirty="0" smtClean="0">
                <a:solidFill>
                  <a:schemeClr val="tx1"/>
                </a:solidFill>
                <a:cs typeface="Akhbar MT" pitchFamily="2" charset="-78"/>
              </a:rPr>
              <a:t> </a:t>
            </a:r>
          </a:p>
          <a:p>
            <a:r>
              <a:rPr lang="en-US" b="1" dirty="0" smtClean="0">
                <a:solidFill>
                  <a:schemeClr val="tx1"/>
                </a:solidFill>
              </a:rPr>
              <a:t> </a:t>
            </a:r>
            <a:r>
              <a:rPr lang="ar-SA" b="1" dirty="0" smtClean="0">
                <a:solidFill>
                  <a:schemeClr val="tx1"/>
                </a:solidFill>
              </a:rPr>
              <a:t>   </a:t>
            </a:r>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 </a:t>
            </a:r>
          </a:p>
          <a:p>
            <a:pPr>
              <a:buFont typeface="Arial" charset="0"/>
              <a:buChar char="•"/>
            </a:pPr>
            <a:endParaRPr lang="ar-SA" b="1" dirty="0" smtClean="0">
              <a:solidFill>
                <a:schemeClr val="tx1"/>
              </a:solidFill>
            </a:endParaRPr>
          </a:p>
          <a:p>
            <a:r>
              <a:rPr lang="ar-SA" b="1" dirty="0" smtClean="0">
                <a:solidFill>
                  <a:schemeClr val="tx1"/>
                </a:solidFill>
              </a:rPr>
              <a:t>       </a:t>
            </a:r>
          </a:p>
        </p:txBody>
      </p:sp>
      <p:sp>
        <p:nvSpPr>
          <p:cNvPr id="21" name="مستطيل مستدير الزوايا 20"/>
          <p:cNvSpPr/>
          <p:nvPr/>
        </p:nvSpPr>
        <p:spPr>
          <a:xfrm>
            <a:off x="285728" y="8358214"/>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 3</a:t>
            </a:r>
          </a:p>
          <a:p>
            <a:pPr algn="ctr"/>
            <a:r>
              <a:rPr lang="ar-SA" sz="1400" b="1" dirty="0" smtClean="0">
                <a:solidFill>
                  <a:schemeClr val="tx1"/>
                </a:solidFill>
              </a:rPr>
              <a:t>مكون 8</a:t>
            </a:r>
            <a:endParaRPr lang="ar-SA" b="1" dirty="0">
              <a:solidFill>
                <a:schemeClr val="tx1"/>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مستطيل مستدير الزوايا 35"/>
          <p:cNvSpPr/>
          <p:nvPr/>
        </p:nvSpPr>
        <p:spPr>
          <a:xfrm>
            <a:off x="1071546" y="357158"/>
            <a:ext cx="4500594" cy="571504"/>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المكون :  </a:t>
            </a:r>
          </a:p>
          <a:p>
            <a:r>
              <a:rPr lang="ar-SA" b="1" dirty="0" smtClean="0">
                <a:solidFill>
                  <a:srgbClr val="FF0000"/>
                </a:solidFill>
              </a:rPr>
              <a:t>  8 ــ  </a:t>
            </a:r>
            <a:r>
              <a:rPr lang="ar-SA" b="1" dirty="0" smtClean="0">
                <a:solidFill>
                  <a:schemeClr val="tx1"/>
                </a:solidFill>
              </a:rPr>
              <a:t>ألاحظ وأتحدث    </a:t>
            </a:r>
          </a:p>
        </p:txBody>
      </p:sp>
      <p:sp>
        <p:nvSpPr>
          <p:cNvPr id="40" name="مستطيل مستدير الزوايا 39"/>
          <p:cNvSpPr/>
          <p:nvPr/>
        </p:nvSpPr>
        <p:spPr>
          <a:xfrm>
            <a:off x="500042" y="1214414"/>
            <a:ext cx="6072230" cy="7500990"/>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chemeClr val="tx1"/>
              </a:solidFill>
            </a:endParaRPr>
          </a:p>
          <a:p>
            <a:endParaRPr lang="ar-SA" b="1" dirty="0" smtClean="0">
              <a:solidFill>
                <a:srgbClr val="FF0000"/>
              </a:solidFill>
            </a:endParaRPr>
          </a:p>
          <a:p>
            <a:endParaRPr lang="ar-SA" b="1" dirty="0" smtClean="0">
              <a:solidFill>
                <a:srgbClr val="FF0000"/>
              </a:solidFill>
            </a:endParaRPr>
          </a:p>
          <a:p>
            <a:endParaRPr lang="ar-SA" b="1" dirty="0" smtClean="0">
              <a:solidFill>
                <a:srgbClr val="FF0000"/>
              </a:solidFill>
            </a:endParaRPr>
          </a:p>
          <a:p>
            <a:endParaRPr lang="ar-SA" b="1" dirty="0" smtClean="0">
              <a:solidFill>
                <a:srgbClr val="FF0000"/>
              </a:solidFill>
            </a:endParaRPr>
          </a:p>
          <a:p>
            <a:r>
              <a:rPr lang="ar-SA" b="1" dirty="0" smtClean="0">
                <a:solidFill>
                  <a:srgbClr val="FF0000"/>
                </a:solidFill>
              </a:rPr>
              <a:t> </a:t>
            </a: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 </a:t>
            </a: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 </a:t>
            </a:r>
          </a:p>
          <a:p>
            <a:pPr>
              <a:buFont typeface="Arial" charset="0"/>
              <a:buChar char="•"/>
            </a:pPr>
            <a:endParaRPr lang="ar-SA" b="1" dirty="0" smtClean="0">
              <a:solidFill>
                <a:schemeClr val="tx1"/>
              </a:solidFill>
            </a:endParaRPr>
          </a:p>
          <a:p>
            <a:r>
              <a:rPr lang="ar-SA" b="1" dirty="0" smtClean="0">
                <a:solidFill>
                  <a:schemeClr val="tx1"/>
                </a:solidFill>
              </a:rPr>
              <a:t>       </a:t>
            </a:r>
          </a:p>
        </p:txBody>
      </p:sp>
      <p:sp>
        <p:nvSpPr>
          <p:cNvPr id="9" name="مستطيل 8"/>
          <p:cNvSpPr/>
          <p:nvPr/>
        </p:nvSpPr>
        <p:spPr>
          <a:xfrm>
            <a:off x="5857892" y="214282"/>
            <a:ext cx="58060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8</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2" name="مستطيل مستدير الزوايا 11"/>
          <p:cNvSpPr/>
          <p:nvPr/>
        </p:nvSpPr>
        <p:spPr>
          <a:xfrm>
            <a:off x="285728" y="8286776"/>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 6</a:t>
            </a:r>
          </a:p>
          <a:p>
            <a:pPr algn="ctr"/>
            <a:r>
              <a:rPr lang="ar-SA" sz="1400" b="1" dirty="0" smtClean="0">
                <a:solidFill>
                  <a:schemeClr val="tx1"/>
                </a:solidFill>
              </a:rPr>
              <a:t>مكون </a:t>
            </a:r>
            <a:r>
              <a:rPr lang="ar-SA" b="1" dirty="0" smtClean="0">
                <a:solidFill>
                  <a:schemeClr val="tx1"/>
                </a:solidFill>
              </a:rPr>
              <a:t>8</a:t>
            </a:r>
            <a:endParaRPr lang="ar-SA" b="1" dirty="0">
              <a:solidFill>
                <a:schemeClr val="tx1"/>
              </a:solidFill>
            </a:endParaRPr>
          </a:p>
        </p:txBody>
      </p:sp>
      <p:sp>
        <p:nvSpPr>
          <p:cNvPr id="15" name="مستطيل مستدير الزوايا 14"/>
          <p:cNvSpPr/>
          <p:nvPr/>
        </p:nvSpPr>
        <p:spPr>
          <a:xfrm>
            <a:off x="3786190" y="1428728"/>
            <a:ext cx="2214578" cy="357190"/>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r>
              <a:rPr lang="ar-SA" sz="1200" b="1" dirty="0" smtClean="0">
                <a:cs typeface="Akhbar MT" pitchFamily="2" charset="-78"/>
              </a:rPr>
              <a:t>عمر ووالده يدخلان المستشفى لزيارة مريض ,</a:t>
            </a:r>
            <a:endParaRPr lang="ar-SA" sz="1200" b="1" dirty="0">
              <a:cs typeface="Akhbar MT" pitchFamily="2" charset="-78"/>
            </a:endParaRPr>
          </a:p>
        </p:txBody>
      </p:sp>
      <p:sp>
        <p:nvSpPr>
          <p:cNvPr id="16" name="مستطيل مستدير الزوايا 15"/>
          <p:cNvSpPr/>
          <p:nvPr/>
        </p:nvSpPr>
        <p:spPr>
          <a:xfrm>
            <a:off x="1071546" y="1428728"/>
            <a:ext cx="2357454" cy="571504"/>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r>
              <a:rPr lang="ar-SA" sz="1200" b="1" dirty="0" smtClean="0">
                <a:cs typeface="Akhbar MT" pitchFamily="2" charset="-78"/>
              </a:rPr>
              <a:t>وقفا بجانب سرير المريض ، صافح عمر المرض ودعا له بالشفاء حيث قال ( لا بأس طهور </a:t>
            </a:r>
            <a:r>
              <a:rPr lang="ar-SA" sz="1200" b="1" dirty="0" smtClean="0">
                <a:cs typeface="Akhbar MT" pitchFamily="2" charset="-78"/>
              </a:rPr>
              <a:t>إ</a:t>
            </a:r>
            <a:r>
              <a:rPr lang="ar-SA" sz="1200" b="1" dirty="0" smtClean="0">
                <a:cs typeface="Akhbar MT" pitchFamily="2" charset="-78"/>
              </a:rPr>
              <a:t>ن شاء الله ) ،</a:t>
            </a:r>
            <a:endParaRPr lang="ar-SA" sz="1200" b="1" dirty="0" smtClean="0">
              <a:cs typeface="Akhbar MT" pitchFamily="2" charset="-78"/>
            </a:endParaRPr>
          </a:p>
        </p:txBody>
      </p:sp>
      <p:sp>
        <p:nvSpPr>
          <p:cNvPr id="17" name="مستطيل مستدير الزوايا 16"/>
          <p:cNvSpPr/>
          <p:nvPr/>
        </p:nvSpPr>
        <p:spPr>
          <a:xfrm>
            <a:off x="4143380" y="3428992"/>
            <a:ext cx="2286016" cy="357190"/>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r>
              <a:rPr lang="ar-SA" sz="1200" b="1" dirty="0" smtClean="0">
                <a:cs typeface="Akhbar MT" pitchFamily="2" charset="-78"/>
              </a:rPr>
              <a:t>فدخل رجلا زائرا للمريض ومصطحبا معه طفلا ،</a:t>
            </a:r>
            <a:endParaRPr lang="ar-SA" sz="1200" b="1" dirty="0" smtClean="0">
              <a:cs typeface="Akhbar MT" pitchFamily="2" charset="-78"/>
            </a:endParaRPr>
          </a:p>
        </p:txBody>
      </p:sp>
      <p:sp>
        <p:nvSpPr>
          <p:cNvPr id="20" name="مستطيل مستدير الزوايا 19"/>
          <p:cNvSpPr/>
          <p:nvPr/>
        </p:nvSpPr>
        <p:spPr>
          <a:xfrm>
            <a:off x="5072074" y="5429256"/>
            <a:ext cx="1285884" cy="357190"/>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r>
              <a:rPr lang="ar-SA" sz="1200" b="1" dirty="0" smtClean="0">
                <a:cs typeface="Akhbar MT" pitchFamily="2" charset="-78"/>
              </a:rPr>
              <a:t>وفجأة قام بكسر الزجاج ,</a:t>
            </a:r>
            <a:endParaRPr lang="ar-SA" sz="1200" b="1" dirty="0" smtClean="0">
              <a:cs typeface="Akhbar MT" pitchFamily="2" charset="-78"/>
            </a:endParaRPr>
          </a:p>
        </p:txBody>
      </p:sp>
      <p:sp>
        <p:nvSpPr>
          <p:cNvPr id="21" name="مستطيل مستدير الزوايا 20"/>
          <p:cNvSpPr/>
          <p:nvPr/>
        </p:nvSpPr>
        <p:spPr>
          <a:xfrm>
            <a:off x="2428868" y="7786710"/>
            <a:ext cx="2286016" cy="714380"/>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buFont typeface="Arial" pitchFamily="34" charset="0"/>
              <a:buChar char="•"/>
            </a:pPr>
            <a:r>
              <a:rPr lang="ar-SA" sz="1200" b="1" dirty="0" smtClean="0">
                <a:cs typeface="Akhbar MT" pitchFamily="2" charset="-78"/>
              </a:rPr>
              <a:t> </a:t>
            </a:r>
            <a:r>
              <a:rPr lang="ar-SA" sz="1200" b="1" dirty="0" smtClean="0">
                <a:cs typeface="Akhbar MT" pitchFamily="2" charset="-78"/>
              </a:rPr>
              <a:t>ماذا تقولين للولد الذي يعبث داخل المستشفى ؟</a:t>
            </a:r>
            <a:r>
              <a:rPr lang="ar-SA" sz="1200" b="1" dirty="0" smtClean="0">
                <a:cs typeface="Akhbar MT" pitchFamily="2" charset="-78"/>
              </a:rPr>
              <a:t> </a:t>
            </a:r>
          </a:p>
          <a:p>
            <a:pPr>
              <a:buFont typeface="Arial" pitchFamily="34" charset="0"/>
              <a:buChar char="•"/>
            </a:pPr>
            <a:r>
              <a:rPr lang="ar-SA" sz="1200" b="1" dirty="0" smtClean="0">
                <a:cs typeface="Akhbar MT" pitchFamily="2" charset="-78"/>
              </a:rPr>
              <a:t> </a:t>
            </a:r>
            <a:r>
              <a:rPr lang="ar-SA" sz="1200" b="1" dirty="0" smtClean="0">
                <a:cs typeface="Akhbar MT" pitchFamily="2" charset="-78"/>
              </a:rPr>
              <a:t>ماذا تقولين لوالده</a:t>
            </a:r>
            <a:r>
              <a:rPr lang="ar-SA" sz="1200" dirty="0" smtClean="0">
                <a:cs typeface="Akhbar MT" pitchFamily="2" charset="-78"/>
              </a:rPr>
              <a:t> ؟</a:t>
            </a:r>
          </a:p>
          <a:p>
            <a:r>
              <a:rPr lang="ar-SA" sz="1200" dirty="0" smtClean="0">
                <a:cs typeface="Akhbar MT" pitchFamily="2" charset="-78"/>
              </a:rPr>
              <a:t>              قيمي سلوك هذا الولد</a:t>
            </a:r>
            <a:endParaRPr lang="ar-SA" sz="1200" dirty="0" smtClean="0">
              <a:cs typeface="Akhbar MT" pitchFamily="2" charset="-78"/>
            </a:endParaRPr>
          </a:p>
        </p:txBody>
      </p:sp>
      <p:pic>
        <p:nvPicPr>
          <p:cNvPr id="19" name="Picture 10"/>
          <p:cNvPicPr>
            <a:picLocks noChangeAspect="1" noChangeArrowheads="1"/>
          </p:cNvPicPr>
          <p:nvPr/>
        </p:nvPicPr>
        <p:blipFill>
          <a:blip r:embed="rId2"/>
          <a:srcRect/>
          <a:stretch>
            <a:fillRect/>
          </a:stretch>
        </p:blipFill>
        <p:spPr bwMode="auto">
          <a:xfrm>
            <a:off x="1000108" y="6000760"/>
            <a:ext cx="1838326" cy="1394236"/>
          </a:xfrm>
          <a:prstGeom prst="rect">
            <a:avLst/>
          </a:prstGeom>
          <a:noFill/>
          <a:ln w="9525">
            <a:noFill/>
            <a:miter lim="800000"/>
            <a:headEnd/>
            <a:tailEnd/>
          </a:ln>
          <a:effectLst/>
        </p:spPr>
      </p:pic>
      <p:pic>
        <p:nvPicPr>
          <p:cNvPr id="23" name="Picture 9"/>
          <p:cNvPicPr>
            <a:picLocks noChangeAspect="1" noChangeArrowheads="1"/>
          </p:cNvPicPr>
          <p:nvPr/>
        </p:nvPicPr>
        <p:blipFill>
          <a:blip r:embed="rId3"/>
          <a:srcRect/>
          <a:stretch>
            <a:fillRect/>
          </a:stretch>
        </p:blipFill>
        <p:spPr bwMode="auto">
          <a:xfrm>
            <a:off x="4714884" y="5857884"/>
            <a:ext cx="1343034" cy="1357322"/>
          </a:xfrm>
          <a:prstGeom prst="rect">
            <a:avLst/>
          </a:prstGeom>
          <a:noFill/>
          <a:ln w="9525">
            <a:noFill/>
            <a:miter lim="800000"/>
            <a:headEnd/>
            <a:tailEnd/>
          </a:ln>
          <a:effectLst/>
        </p:spPr>
      </p:pic>
      <p:pic>
        <p:nvPicPr>
          <p:cNvPr id="24" name="Picture 8"/>
          <p:cNvPicPr>
            <a:picLocks noChangeAspect="1" noChangeArrowheads="1"/>
          </p:cNvPicPr>
          <p:nvPr/>
        </p:nvPicPr>
        <p:blipFill>
          <a:blip r:embed="rId4"/>
          <a:srcRect/>
          <a:stretch>
            <a:fillRect/>
          </a:stretch>
        </p:blipFill>
        <p:spPr bwMode="auto">
          <a:xfrm>
            <a:off x="1142984" y="4071934"/>
            <a:ext cx="1676992" cy="1517583"/>
          </a:xfrm>
          <a:prstGeom prst="rect">
            <a:avLst/>
          </a:prstGeom>
          <a:noFill/>
          <a:ln w="9525">
            <a:noFill/>
            <a:miter lim="800000"/>
            <a:headEnd/>
            <a:tailEnd/>
          </a:ln>
          <a:effectLst/>
        </p:spPr>
      </p:pic>
      <p:pic>
        <p:nvPicPr>
          <p:cNvPr id="25" name="Picture 7"/>
          <p:cNvPicPr>
            <a:picLocks noChangeAspect="1" noChangeArrowheads="1"/>
          </p:cNvPicPr>
          <p:nvPr/>
        </p:nvPicPr>
        <p:blipFill>
          <a:blip r:embed="rId5"/>
          <a:srcRect/>
          <a:stretch>
            <a:fillRect/>
          </a:stretch>
        </p:blipFill>
        <p:spPr bwMode="auto">
          <a:xfrm>
            <a:off x="4429132" y="3857620"/>
            <a:ext cx="1730427" cy="1500198"/>
          </a:xfrm>
          <a:prstGeom prst="rect">
            <a:avLst/>
          </a:prstGeom>
          <a:noFill/>
          <a:ln w="9525">
            <a:noFill/>
            <a:miter lim="800000"/>
            <a:headEnd/>
            <a:tailEnd/>
          </a:ln>
          <a:effectLst/>
        </p:spPr>
      </p:pic>
      <p:pic>
        <p:nvPicPr>
          <p:cNvPr id="26" name="Picture 4"/>
          <p:cNvPicPr>
            <a:picLocks noChangeAspect="1" noChangeArrowheads="1"/>
          </p:cNvPicPr>
          <p:nvPr/>
        </p:nvPicPr>
        <p:blipFill>
          <a:blip r:embed="rId6"/>
          <a:srcRect/>
          <a:stretch>
            <a:fillRect/>
          </a:stretch>
        </p:blipFill>
        <p:spPr bwMode="auto">
          <a:xfrm>
            <a:off x="3863904" y="1928794"/>
            <a:ext cx="2027465" cy="1357322"/>
          </a:xfrm>
          <a:prstGeom prst="rect">
            <a:avLst/>
          </a:prstGeom>
          <a:noFill/>
          <a:ln w="9525">
            <a:noFill/>
            <a:miter lim="800000"/>
            <a:headEnd/>
            <a:tailEnd/>
          </a:ln>
          <a:effectLst/>
        </p:spPr>
      </p:pic>
      <p:pic>
        <p:nvPicPr>
          <p:cNvPr id="8194" name="Picture 2"/>
          <p:cNvPicPr>
            <a:picLocks noChangeAspect="1" noChangeArrowheads="1"/>
          </p:cNvPicPr>
          <p:nvPr/>
        </p:nvPicPr>
        <p:blipFill>
          <a:blip r:embed="rId7"/>
          <a:srcRect/>
          <a:stretch>
            <a:fillRect/>
          </a:stretch>
        </p:blipFill>
        <p:spPr bwMode="auto">
          <a:xfrm>
            <a:off x="1142984" y="2071670"/>
            <a:ext cx="1976995" cy="1681167"/>
          </a:xfrm>
          <a:prstGeom prst="rect">
            <a:avLst/>
          </a:prstGeom>
          <a:noFill/>
          <a:ln w="9525">
            <a:noFill/>
            <a:miter lim="800000"/>
            <a:headEnd/>
            <a:tailEnd/>
          </a:ln>
          <a:effectLst/>
        </p:spPr>
      </p:pic>
      <p:sp>
        <p:nvSpPr>
          <p:cNvPr id="18" name="مستطيل مستدير الزوايا 17"/>
          <p:cNvSpPr/>
          <p:nvPr/>
        </p:nvSpPr>
        <p:spPr>
          <a:xfrm>
            <a:off x="714356" y="3571868"/>
            <a:ext cx="2500330" cy="357190"/>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r>
              <a:rPr lang="ar-SA" sz="1200" b="1" dirty="0" smtClean="0">
                <a:cs typeface="Akhbar MT" pitchFamily="2" charset="-78"/>
              </a:rPr>
              <a:t>وصافح المريض ودعا له بالشفاء ،بينما الطفل بدأ بالحركة والعبث داخل غرفة المريض ,</a:t>
            </a:r>
            <a:endParaRPr lang="ar-SA" sz="1200" b="1" dirty="0" smtClean="0">
              <a:cs typeface="Akhbar MT" pitchFamily="2" charset="-78"/>
            </a:endParaRPr>
          </a:p>
        </p:txBody>
      </p:sp>
      <p:sp>
        <p:nvSpPr>
          <p:cNvPr id="27" name="مستطيل مستدير الزوايا 26"/>
          <p:cNvSpPr/>
          <p:nvPr/>
        </p:nvSpPr>
        <p:spPr>
          <a:xfrm>
            <a:off x="571480" y="5572132"/>
            <a:ext cx="2857520" cy="357190"/>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r>
              <a:rPr lang="ar-SA" sz="1200" b="1" dirty="0" smtClean="0">
                <a:cs typeface="Akhbar MT" pitchFamily="2" charset="-78"/>
              </a:rPr>
              <a:t>انزعج عمر ووالده من هذا التصرف ، حيث أن المريض كان متعبا,</a:t>
            </a:r>
            <a:endParaRPr lang="ar-SA" sz="1200" b="1" dirty="0" smtClean="0">
              <a:cs typeface="Akhbar MT" pitchFamily="2" charset="-78"/>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مستطيل مستدير الزوايا 35"/>
          <p:cNvSpPr/>
          <p:nvPr/>
        </p:nvSpPr>
        <p:spPr>
          <a:xfrm>
            <a:off x="714356" y="214282"/>
            <a:ext cx="4643470" cy="785818"/>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المكون :  </a:t>
            </a:r>
          </a:p>
          <a:p>
            <a:r>
              <a:rPr lang="ar-SA" sz="1600" b="1" dirty="0" smtClean="0">
                <a:solidFill>
                  <a:srgbClr val="FF0000"/>
                </a:solidFill>
              </a:rPr>
              <a:t>   8-  </a:t>
            </a:r>
            <a:r>
              <a:rPr lang="ar-SA" sz="1600" b="1" dirty="0" smtClean="0">
                <a:solidFill>
                  <a:schemeClr val="tx1"/>
                </a:solidFill>
              </a:rPr>
              <a:t>أكمل الحرف الناقص مع حركته ثم أقرأ الكلمة .</a:t>
            </a:r>
          </a:p>
          <a:p>
            <a:r>
              <a:rPr lang="ar-SA" sz="1600" b="1" dirty="0" smtClean="0">
                <a:solidFill>
                  <a:schemeClr val="tx1"/>
                </a:solidFill>
              </a:rPr>
              <a:t>   </a:t>
            </a:r>
            <a:r>
              <a:rPr lang="ar-SA" sz="1600" b="1" dirty="0" smtClean="0">
                <a:solidFill>
                  <a:srgbClr val="FF0000"/>
                </a:solidFill>
              </a:rPr>
              <a:t>9- </a:t>
            </a:r>
            <a:r>
              <a:rPr lang="ar-SA" sz="1600" b="1" dirty="0" smtClean="0">
                <a:solidFill>
                  <a:schemeClr val="tx1"/>
                </a:solidFill>
              </a:rPr>
              <a:t> أقرأ النص   </a:t>
            </a:r>
            <a:r>
              <a:rPr lang="ar-SA" sz="1600" b="1" dirty="0" smtClean="0">
                <a:solidFill>
                  <a:srgbClr val="FF0000"/>
                </a:solidFill>
              </a:rPr>
              <a:t> </a:t>
            </a:r>
            <a:r>
              <a:rPr lang="ar-SA" sz="1600" b="1" dirty="0" smtClean="0">
                <a:solidFill>
                  <a:schemeClr val="tx1"/>
                </a:solidFill>
              </a:rPr>
              <a:t>       </a:t>
            </a:r>
          </a:p>
        </p:txBody>
      </p:sp>
      <p:sp>
        <p:nvSpPr>
          <p:cNvPr id="37" name="مستطيل مستدير الزوايا 36"/>
          <p:cNvSpPr/>
          <p:nvPr/>
        </p:nvSpPr>
        <p:spPr>
          <a:xfrm>
            <a:off x="500042" y="1071538"/>
            <a:ext cx="6072230" cy="1214446"/>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الأهداف :</a:t>
            </a:r>
          </a:p>
          <a:p>
            <a:r>
              <a:rPr lang="ar-SA" sz="1600" b="1" dirty="0" smtClean="0">
                <a:solidFill>
                  <a:schemeClr val="tx1"/>
                </a:solidFill>
              </a:rPr>
              <a:t>      من خلال هذا المكون يتوقع من التلميذة  تحقيق الأهداف التالية :</a:t>
            </a:r>
          </a:p>
          <a:p>
            <a:pPr>
              <a:buFont typeface="Arial" pitchFamily="34" charset="0"/>
              <a:buChar char="•"/>
            </a:pPr>
            <a:r>
              <a:rPr lang="ar-SA" sz="1600" b="1" dirty="0" smtClean="0">
                <a:solidFill>
                  <a:schemeClr val="tx1"/>
                </a:solidFill>
              </a:rPr>
              <a:t> تكتب من ذاكرتها البعيدة الحرف الذي درسته .</a:t>
            </a:r>
          </a:p>
          <a:p>
            <a:pPr>
              <a:buFont typeface="Arial" pitchFamily="34" charset="0"/>
              <a:buChar char="•"/>
            </a:pPr>
            <a:r>
              <a:rPr lang="ar-SA" sz="1600" b="1" dirty="0" smtClean="0">
                <a:solidFill>
                  <a:schemeClr val="tx1"/>
                </a:solidFill>
              </a:rPr>
              <a:t>  تقرأ كلمات درسها .</a:t>
            </a:r>
          </a:p>
        </p:txBody>
      </p:sp>
      <p:sp>
        <p:nvSpPr>
          <p:cNvPr id="39" name="مستطيل مستدير الزوايا 38"/>
          <p:cNvSpPr/>
          <p:nvPr/>
        </p:nvSpPr>
        <p:spPr>
          <a:xfrm>
            <a:off x="571480" y="2428860"/>
            <a:ext cx="5929354" cy="714380"/>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الوسائل المقترحة :</a:t>
            </a:r>
          </a:p>
          <a:p>
            <a:r>
              <a:rPr lang="ar-SA" sz="1600" b="1" dirty="0" smtClean="0">
                <a:solidFill>
                  <a:schemeClr val="tx1"/>
                </a:solidFill>
              </a:rPr>
              <a:t>   بطاقات لكلمات المكون ، شفافية </a:t>
            </a:r>
          </a:p>
        </p:txBody>
      </p:sp>
      <p:sp>
        <p:nvSpPr>
          <p:cNvPr id="40" name="مستطيل مستدير الزوايا 39"/>
          <p:cNvSpPr/>
          <p:nvPr/>
        </p:nvSpPr>
        <p:spPr>
          <a:xfrm>
            <a:off x="357166" y="3214678"/>
            <a:ext cx="6215106" cy="5429288"/>
          </a:xfrm>
          <a:prstGeom prst="roundRect">
            <a:avLst>
              <a:gd name="adj" fmla="val 8366"/>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endParaRPr lang="ar-SA" sz="1600" b="1" dirty="0" smtClean="0">
              <a:solidFill>
                <a:srgbClr val="FF0000"/>
              </a:solidFill>
            </a:endParaRPr>
          </a:p>
          <a:p>
            <a:r>
              <a:rPr lang="ar-SA" sz="1600" b="1" dirty="0" smtClean="0">
                <a:solidFill>
                  <a:srgbClr val="FF0000"/>
                </a:solidFill>
              </a:rPr>
              <a:t>إجراءات التنفيذ</a:t>
            </a:r>
          </a:p>
          <a:p>
            <a:r>
              <a:rPr lang="ar-SA" sz="1600" b="1" dirty="0" smtClean="0">
                <a:solidFill>
                  <a:srgbClr val="FF0000"/>
                </a:solidFill>
              </a:rPr>
              <a:t> </a:t>
            </a:r>
            <a:r>
              <a:rPr lang="ar-SA" sz="1600" b="1" dirty="0" smtClean="0">
                <a:solidFill>
                  <a:schemeClr val="accent3">
                    <a:lumMod val="75000"/>
                  </a:schemeClr>
                </a:solidFill>
              </a:rPr>
              <a:t>إجراءات تنفيذ المكون الثامن </a:t>
            </a:r>
            <a:r>
              <a:rPr lang="ar-SA" sz="1600" b="1" dirty="0" smtClean="0">
                <a:solidFill>
                  <a:schemeClr val="accent3">
                    <a:lumMod val="75000"/>
                  </a:schemeClr>
                </a:solidFill>
                <a:sym typeface="Wingdings" pitchFamily="2" charset="2"/>
              </a:rPr>
              <a:t>: ( أكمل الحرف الناقص مع حركته ثم أقرأ الكلمة )</a:t>
            </a:r>
            <a:endParaRPr lang="ar-SA" sz="1600" b="1" dirty="0" smtClean="0">
              <a:solidFill>
                <a:schemeClr val="accent3">
                  <a:lumMod val="75000"/>
                </a:schemeClr>
              </a:solidFill>
            </a:endParaRPr>
          </a:p>
          <a:p>
            <a:r>
              <a:rPr lang="ar-SA" sz="1600" b="1" dirty="0" smtClean="0">
                <a:solidFill>
                  <a:schemeClr val="tx1"/>
                </a:solidFill>
              </a:rPr>
              <a:t>عرض الشفافية تحوي المكون </a:t>
            </a:r>
          </a:p>
          <a:p>
            <a:r>
              <a:rPr lang="ar-SA" sz="1600" b="1" dirty="0" smtClean="0">
                <a:solidFill>
                  <a:schemeClr val="tx1"/>
                </a:solidFill>
              </a:rPr>
              <a:t>كتابة الحرف الناقص في الكلمة من الذاكرة البعيدة  حسب موقعه </a:t>
            </a:r>
          </a:p>
          <a:p>
            <a:r>
              <a:rPr lang="ar-SA" sz="1600" b="1" dirty="0" smtClean="0">
                <a:solidFill>
                  <a:schemeClr val="tx1"/>
                </a:solidFill>
              </a:rPr>
              <a:t>( أول ، وسط ، آخر ) مع التأكيد على  حركته المناسبة .</a:t>
            </a:r>
          </a:p>
          <a:p>
            <a:r>
              <a:rPr lang="ar-SA" sz="1600" b="1" dirty="0" smtClean="0">
                <a:solidFill>
                  <a:schemeClr val="tx1"/>
                </a:solidFill>
              </a:rPr>
              <a:t>استخدام الكتاب في تأكيد الحل .</a:t>
            </a:r>
            <a:endParaRPr lang="ar-SA" sz="1600" b="1" dirty="0" smtClean="0">
              <a:solidFill>
                <a:srgbClr val="FF0000"/>
              </a:solidFill>
            </a:endParaRPr>
          </a:p>
          <a:p>
            <a:r>
              <a:rPr lang="ar-SA" sz="1600" b="1" dirty="0" smtClean="0">
                <a:solidFill>
                  <a:schemeClr val="accent3">
                    <a:lumMod val="75000"/>
                  </a:schemeClr>
                </a:solidFill>
              </a:rPr>
              <a:t>إجراءات تنفيذ المكون التاسع : ( أقرأ النص )</a:t>
            </a:r>
            <a:endParaRPr lang="ar-SA" sz="1600" b="1" dirty="0" smtClean="0">
              <a:solidFill>
                <a:srgbClr val="0070C0"/>
              </a:solidFill>
            </a:endParaRPr>
          </a:p>
          <a:p>
            <a:pPr>
              <a:buFont typeface="Arial" charset="0"/>
              <a:buChar char="•"/>
            </a:pPr>
            <a:r>
              <a:rPr lang="ar-SA" sz="1600" b="1" dirty="0" smtClean="0">
                <a:solidFill>
                  <a:schemeClr val="tx1"/>
                </a:solidFill>
              </a:rPr>
              <a:t> عرض النص الرئيس للدرس من خلال بطاقات الكلمات أولاً ، ثم بطاقات الجمل ، ثم لوحة تحوي النص كاملاً دون اقترانه بالصور .</a:t>
            </a:r>
          </a:p>
          <a:p>
            <a:pPr>
              <a:buFont typeface="Arial" charset="0"/>
              <a:buChar char="•"/>
            </a:pPr>
            <a:r>
              <a:rPr lang="ar-SA" sz="1600" b="1" dirty="0" smtClean="0">
                <a:solidFill>
                  <a:schemeClr val="tx1"/>
                </a:solidFill>
              </a:rPr>
              <a:t> المطالبة بقراءة البطاقات التي تحوي كلمات النص قراءة بصرية .</a:t>
            </a:r>
          </a:p>
          <a:p>
            <a:pPr>
              <a:buFont typeface="Arial" charset="0"/>
              <a:buChar char="•"/>
            </a:pPr>
            <a:r>
              <a:rPr lang="ar-SA" sz="1600" b="1" dirty="0" smtClean="0">
                <a:solidFill>
                  <a:schemeClr val="tx1"/>
                </a:solidFill>
              </a:rPr>
              <a:t> ثم قراءة البطاقات التي تحوي جمل النص ، ثم قراءة النص قراءة بصرية .</a:t>
            </a:r>
          </a:p>
          <a:p>
            <a:pPr>
              <a:buFont typeface="Arial" charset="0"/>
              <a:buChar char="•"/>
            </a:pPr>
            <a:r>
              <a:rPr lang="ar-SA" sz="1600" b="1" dirty="0" smtClean="0">
                <a:solidFill>
                  <a:schemeClr val="tx1"/>
                </a:solidFill>
              </a:rPr>
              <a:t> يمكن رص بطاقات الكلمات بالترتيب بعد قراءتها لتكوين إحدى جمل النص ،</a:t>
            </a:r>
          </a:p>
          <a:p>
            <a:r>
              <a:rPr lang="ar-SA" sz="1600" b="1" dirty="0" smtClean="0">
                <a:solidFill>
                  <a:schemeClr val="tx1"/>
                </a:solidFill>
              </a:rPr>
              <a:t> ثم رص الجمل بالترتيب لتكوين النص كاملاً .</a:t>
            </a:r>
          </a:p>
          <a:p>
            <a:pPr>
              <a:buFont typeface="Arial" charset="0"/>
              <a:buChar char="•"/>
            </a:pPr>
            <a:r>
              <a:rPr lang="ar-SA" sz="1600" b="1" dirty="0" smtClean="0">
                <a:solidFill>
                  <a:schemeClr val="tx1"/>
                </a:solidFill>
              </a:rPr>
              <a:t>يمكن أيضا أن يكون ذلك من خلال التلميذات بحيث </a:t>
            </a:r>
          </a:p>
          <a:p>
            <a:r>
              <a:rPr lang="ar-SA" sz="1600" b="1" dirty="0" smtClean="0">
                <a:solidFill>
                  <a:schemeClr val="tx1"/>
                </a:solidFill>
              </a:rPr>
              <a:t>تقرأ التلميذة الكلمة من خلال البطاقة ثم تقف في البداية </a:t>
            </a:r>
          </a:p>
          <a:p>
            <a:r>
              <a:rPr lang="ar-SA" sz="1600" b="1" dirty="0" smtClean="0">
                <a:solidFill>
                  <a:schemeClr val="tx1"/>
                </a:solidFill>
              </a:rPr>
              <a:t>وتليها من تقرأ الكلمة الثانية وهكذا حتى يكونوا جملة ثم نصًا . </a:t>
            </a:r>
          </a:p>
          <a:p>
            <a:pPr>
              <a:buFont typeface="Arial" charset="0"/>
              <a:buChar char="•"/>
            </a:pPr>
            <a:r>
              <a:rPr lang="ar-SA" sz="1600" b="1" dirty="0" smtClean="0">
                <a:solidFill>
                  <a:schemeClr val="tx1"/>
                </a:solidFill>
              </a:rPr>
              <a:t> التركيز على الكلمات التي تحوي الحرف المستهدف وتصويب</a:t>
            </a:r>
          </a:p>
          <a:p>
            <a:r>
              <a:rPr lang="ar-SA" sz="1600" b="1" dirty="0" smtClean="0">
                <a:solidFill>
                  <a:schemeClr val="tx1"/>
                </a:solidFill>
              </a:rPr>
              <a:t> قراءة التلميذات .</a:t>
            </a:r>
          </a:p>
          <a:p>
            <a:pPr>
              <a:buFont typeface="Arial" charset="0"/>
              <a:buChar char="•"/>
            </a:pPr>
            <a:r>
              <a:rPr lang="ar-SA" sz="1600" b="1" dirty="0" smtClean="0">
                <a:solidFill>
                  <a:schemeClr val="tx1"/>
                </a:solidFill>
              </a:rPr>
              <a:t>التأكيد على قراءة الجميع والاستمرار حتى الإتقان .</a:t>
            </a:r>
          </a:p>
          <a:p>
            <a:endParaRPr lang="ar-SA" sz="1600"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r>
              <a:rPr lang="ar-SA" b="1" dirty="0" smtClean="0">
                <a:solidFill>
                  <a:schemeClr val="tx1"/>
                </a:solidFill>
              </a:rPr>
              <a:t> </a:t>
            </a:r>
          </a:p>
          <a:p>
            <a:pPr>
              <a:buFont typeface="Arial" charset="0"/>
              <a:buChar char="•"/>
            </a:pPr>
            <a:endParaRPr lang="ar-SA" b="1" dirty="0" smtClean="0">
              <a:solidFill>
                <a:schemeClr val="tx1"/>
              </a:solidFill>
            </a:endParaRPr>
          </a:p>
          <a:p>
            <a:r>
              <a:rPr lang="ar-SA" b="1" dirty="0" smtClean="0">
                <a:solidFill>
                  <a:schemeClr val="tx1"/>
                </a:solidFill>
              </a:rPr>
              <a:t>       </a:t>
            </a:r>
          </a:p>
        </p:txBody>
      </p:sp>
      <p:sp>
        <p:nvSpPr>
          <p:cNvPr id="12" name="مستطيل مستدير الزوايا 11"/>
          <p:cNvSpPr/>
          <p:nvPr/>
        </p:nvSpPr>
        <p:spPr>
          <a:xfrm>
            <a:off x="285728" y="8286776"/>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a:t>
            </a:r>
            <a:r>
              <a:rPr lang="ar-SA" sz="1400" b="1" dirty="0" err="1" smtClean="0">
                <a:solidFill>
                  <a:schemeClr val="tx1"/>
                </a:solidFill>
              </a:rPr>
              <a:t>اسرتي</a:t>
            </a:r>
            <a:endParaRPr lang="ar-SA" sz="1400" b="1" dirty="0" smtClean="0">
              <a:solidFill>
                <a:schemeClr val="tx1"/>
              </a:solidFill>
            </a:endParaRPr>
          </a:p>
          <a:p>
            <a:pPr algn="ctr"/>
            <a:r>
              <a:rPr lang="ar-SA" sz="1400" b="1" dirty="0" smtClean="0">
                <a:solidFill>
                  <a:schemeClr val="tx1"/>
                </a:solidFill>
              </a:rPr>
              <a:t>درس 6</a:t>
            </a:r>
          </a:p>
          <a:p>
            <a:pPr algn="ctr"/>
            <a:r>
              <a:rPr lang="ar-SA" sz="1400" b="1" dirty="0" smtClean="0">
                <a:solidFill>
                  <a:schemeClr val="tx1"/>
                </a:solidFill>
              </a:rPr>
              <a:t>مكون 9، 10</a:t>
            </a:r>
            <a:endParaRPr lang="ar-SA" b="1" dirty="0">
              <a:solidFill>
                <a:schemeClr val="tx1"/>
              </a:solidFill>
            </a:endParaRPr>
          </a:p>
        </p:txBody>
      </p:sp>
      <p:sp>
        <p:nvSpPr>
          <p:cNvPr id="7" name="مستطيل 6"/>
          <p:cNvSpPr/>
          <p:nvPr/>
        </p:nvSpPr>
        <p:spPr>
          <a:xfrm>
            <a:off x="5286388" y="214282"/>
            <a:ext cx="1540807"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3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9 , 10</a:t>
            </a:r>
            <a:endParaRPr lang="ar-SA"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5362" name="Picture 2"/>
          <p:cNvPicPr>
            <a:picLocks noChangeAspect="1" noChangeArrowheads="1"/>
          </p:cNvPicPr>
          <p:nvPr/>
        </p:nvPicPr>
        <p:blipFill>
          <a:blip r:embed="rId2"/>
          <a:srcRect/>
          <a:stretch>
            <a:fillRect/>
          </a:stretch>
        </p:blipFill>
        <p:spPr bwMode="auto">
          <a:xfrm>
            <a:off x="500042" y="4287609"/>
            <a:ext cx="1981201" cy="641581"/>
          </a:xfrm>
          <a:prstGeom prst="rect">
            <a:avLst/>
          </a:prstGeom>
          <a:noFill/>
          <a:ln w="9525">
            <a:noFill/>
            <a:miter lim="800000"/>
            <a:headEnd/>
            <a:tailEnd/>
          </a:ln>
          <a:effectLst/>
        </p:spPr>
      </p:pic>
      <p:pic>
        <p:nvPicPr>
          <p:cNvPr id="15363" name="Picture 3"/>
          <p:cNvPicPr>
            <a:picLocks noChangeAspect="1" noChangeArrowheads="1"/>
          </p:cNvPicPr>
          <p:nvPr/>
        </p:nvPicPr>
        <p:blipFill>
          <a:blip r:embed="rId3"/>
          <a:srcRect/>
          <a:stretch>
            <a:fillRect/>
          </a:stretch>
        </p:blipFill>
        <p:spPr bwMode="auto">
          <a:xfrm>
            <a:off x="428605" y="6215074"/>
            <a:ext cx="1785950" cy="2000264"/>
          </a:xfrm>
          <a:prstGeom prst="rect">
            <a:avLst/>
          </a:prstGeom>
          <a:noFill/>
          <a:ln w="9525">
            <a:noFill/>
            <a:miter lim="800000"/>
            <a:headEnd/>
            <a:tailEnd/>
          </a:ln>
          <a:effec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مستطيل مستدير الزوايا 27"/>
          <p:cNvSpPr/>
          <p:nvPr/>
        </p:nvSpPr>
        <p:spPr>
          <a:xfrm>
            <a:off x="5643578" y="357158"/>
            <a:ext cx="714380"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الوحدة</a:t>
            </a:r>
            <a:endParaRPr lang="ar-SA" b="1" dirty="0">
              <a:solidFill>
                <a:schemeClr val="tx1"/>
              </a:solidFill>
            </a:endParaRPr>
          </a:p>
        </p:txBody>
      </p:sp>
      <p:sp>
        <p:nvSpPr>
          <p:cNvPr id="30" name="مستطيل مستدير الزوايا 29"/>
          <p:cNvSpPr/>
          <p:nvPr/>
        </p:nvSpPr>
        <p:spPr>
          <a:xfrm>
            <a:off x="4357694" y="357158"/>
            <a:ext cx="1143008"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المجال</a:t>
            </a:r>
            <a:endParaRPr lang="ar-SA" b="1" dirty="0">
              <a:solidFill>
                <a:schemeClr val="tx1"/>
              </a:solidFill>
            </a:endParaRPr>
          </a:p>
        </p:txBody>
      </p:sp>
      <p:sp>
        <p:nvSpPr>
          <p:cNvPr id="31" name="مستطيل مستدير الزوايا 30"/>
          <p:cNvSpPr/>
          <p:nvPr/>
        </p:nvSpPr>
        <p:spPr>
          <a:xfrm>
            <a:off x="2357430" y="357158"/>
            <a:ext cx="1857388"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الدرس الأخير</a:t>
            </a:r>
            <a:endParaRPr lang="ar-SA" b="1" dirty="0">
              <a:solidFill>
                <a:schemeClr val="tx1"/>
              </a:solidFill>
            </a:endParaRPr>
          </a:p>
        </p:txBody>
      </p:sp>
      <p:sp>
        <p:nvSpPr>
          <p:cNvPr id="32" name="مستطيل مستدير الزوايا 31"/>
          <p:cNvSpPr/>
          <p:nvPr/>
        </p:nvSpPr>
        <p:spPr>
          <a:xfrm>
            <a:off x="5629284" y="928662"/>
            <a:ext cx="728674"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الأولى</a:t>
            </a:r>
            <a:endParaRPr lang="ar-SA" b="1" dirty="0">
              <a:solidFill>
                <a:schemeClr val="tx1"/>
              </a:solidFill>
            </a:endParaRPr>
          </a:p>
        </p:txBody>
      </p:sp>
      <p:sp>
        <p:nvSpPr>
          <p:cNvPr id="33" name="مستطيل مستدير الزوايا 32"/>
          <p:cNvSpPr/>
          <p:nvPr/>
        </p:nvSpPr>
        <p:spPr>
          <a:xfrm>
            <a:off x="4357694" y="928662"/>
            <a:ext cx="1143008"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أسرتي</a:t>
            </a:r>
            <a:endParaRPr lang="ar-SA" b="1" dirty="0">
              <a:solidFill>
                <a:schemeClr val="tx1"/>
              </a:solidFill>
            </a:endParaRPr>
          </a:p>
        </p:txBody>
      </p:sp>
      <p:sp>
        <p:nvSpPr>
          <p:cNvPr id="34" name="مستطيل مستدير الزوايا 33"/>
          <p:cNvSpPr/>
          <p:nvPr/>
        </p:nvSpPr>
        <p:spPr>
          <a:xfrm>
            <a:off x="2357430" y="928662"/>
            <a:ext cx="1857388"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err="1" smtClean="0">
                <a:solidFill>
                  <a:schemeClr val="tx1"/>
                </a:solidFill>
              </a:rPr>
              <a:t>المدود</a:t>
            </a:r>
            <a:endParaRPr lang="ar-SA" b="1" dirty="0">
              <a:solidFill>
                <a:schemeClr val="tx1"/>
              </a:solidFill>
            </a:endParaRPr>
          </a:p>
        </p:txBody>
      </p:sp>
      <p:sp>
        <p:nvSpPr>
          <p:cNvPr id="16" name="مستطيل مستدير الزوايا 15"/>
          <p:cNvSpPr/>
          <p:nvPr/>
        </p:nvSpPr>
        <p:spPr>
          <a:xfrm>
            <a:off x="642918" y="357158"/>
            <a:ext cx="1571636"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rPr>
              <a:t>حروف المد</a:t>
            </a:r>
            <a:endParaRPr lang="ar-SA" sz="2400" b="1" dirty="0">
              <a:solidFill>
                <a:schemeClr val="tx1"/>
              </a:solidFill>
            </a:endParaRPr>
          </a:p>
        </p:txBody>
      </p:sp>
      <p:sp>
        <p:nvSpPr>
          <p:cNvPr id="17" name="مستطيل مستدير الزوايا 16"/>
          <p:cNvSpPr/>
          <p:nvPr/>
        </p:nvSpPr>
        <p:spPr>
          <a:xfrm>
            <a:off x="642918" y="928662"/>
            <a:ext cx="1571636" cy="500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ا – </a:t>
            </a:r>
            <a:r>
              <a:rPr lang="ar-SA" b="1" dirty="0" err="1" smtClean="0">
                <a:solidFill>
                  <a:schemeClr val="tx1"/>
                </a:solidFill>
              </a:rPr>
              <a:t>و</a:t>
            </a:r>
            <a:r>
              <a:rPr lang="ar-SA" b="1" dirty="0" smtClean="0">
                <a:solidFill>
                  <a:schemeClr val="tx1"/>
                </a:solidFill>
              </a:rPr>
              <a:t> - </a:t>
            </a:r>
            <a:r>
              <a:rPr lang="ar-SA" b="1" dirty="0" err="1" smtClean="0">
                <a:solidFill>
                  <a:schemeClr val="tx1"/>
                </a:solidFill>
              </a:rPr>
              <a:t>ي</a:t>
            </a:r>
            <a:endParaRPr lang="ar-SA" b="1" dirty="0">
              <a:solidFill>
                <a:schemeClr val="tx1"/>
              </a:solidFill>
            </a:endParaRPr>
          </a:p>
        </p:txBody>
      </p:sp>
      <p:sp>
        <p:nvSpPr>
          <p:cNvPr id="13" name="مستطيل مستدير الزوايا 12"/>
          <p:cNvSpPr/>
          <p:nvPr/>
        </p:nvSpPr>
        <p:spPr>
          <a:xfrm>
            <a:off x="1428736" y="1500166"/>
            <a:ext cx="4857784" cy="571504"/>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المكون :  </a:t>
            </a:r>
          </a:p>
          <a:p>
            <a:r>
              <a:rPr lang="ar-SA" b="1" dirty="0" smtClean="0">
                <a:solidFill>
                  <a:srgbClr val="FF0000"/>
                </a:solidFill>
              </a:rPr>
              <a:t>    11ــ  </a:t>
            </a:r>
            <a:r>
              <a:rPr lang="ar-SA" b="1" dirty="0" smtClean="0">
                <a:solidFill>
                  <a:schemeClr val="tx1"/>
                </a:solidFill>
              </a:rPr>
              <a:t>تتعرف حرف المد مع الحرف الممدود .        </a:t>
            </a:r>
          </a:p>
        </p:txBody>
      </p:sp>
      <p:sp>
        <p:nvSpPr>
          <p:cNvPr id="18" name="مستطيل مستدير الزوايا 17"/>
          <p:cNvSpPr/>
          <p:nvPr/>
        </p:nvSpPr>
        <p:spPr>
          <a:xfrm>
            <a:off x="500042" y="2143108"/>
            <a:ext cx="6072230" cy="1285884"/>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rgbClr val="FF0000"/>
                </a:solidFill>
              </a:rPr>
              <a:t>الأهداف :    </a:t>
            </a:r>
            <a:r>
              <a:rPr lang="ar-SA" sz="1600" b="1" dirty="0" smtClean="0">
                <a:solidFill>
                  <a:schemeClr val="tx1"/>
                </a:solidFill>
              </a:rPr>
              <a:t> من خلال هذا المكون يتوقع من التلميذة  تحقيق الأهداف التالية :</a:t>
            </a:r>
          </a:p>
          <a:p>
            <a:pPr>
              <a:buFont typeface="Arial" pitchFamily="34" charset="0"/>
              <a:buChar char="•"/>
            </a:pPr>
            <a:r>
              <a:rPr lang="ar-SA" sz="1600" b="1" dirty="0" smtClean="0">
                <a:solidFill>
                  <a:schemeClr val="tx1"/>
                </a:solidFill>
              </a:rPr>
              <a:t> تتعرف حروف المد .</a:t>
            </a:r>
          </a:p>
          <a:p>
            <a:pPr>
              <a:buFont typeface="Arial" pitchFamily="34" charset="0"/>
              <a:buChar char="•"/>
            </a:pPr>
            <a:r>
              <a:rPr lang="ar-SA" sz="1600" b="1" dirty="0" smtClean="0">
                <a:solidFill>
                  <a:schemeClr val="tx1"/>
                </a:solidFill>
              </a:rPr>
              <a:t> تتعرف الحرف الممدود .</a:t>
            </a:r>
          </a:p>
          <a:p>
            <a:pPr>
              <a:buFont typeface="Arial" pitchFamily="34" charset="0"/>
              <a:buChar char="•"/>
            </a:pPr>
            <a:r>
              <a:rPr lang="ar-SA" sz="1600" b="1" dirty="0" smtClean="0">
                <a:solidFill>
                  <a:schemeClr val="tx1"/>
                </a:solidFill>
              </a:rPr>
              <a:t> تنطق حرف المد مع الحرف الممدود</a:t>
            </a:r>
            <a:r>
              <a:rPr lang="ar-SA" b="1" dirty="0" smtClean="0">
                <a:solidFill>
                  <a:schemeClr val="tx1"/>
                </a:solidFill>
              </a:rPr>
              <a:t> .</a:t>
            </a:r>
          </a:p>
        </p:txBody>
      </p:sp>
      <p:sp>
        <p:nvSpPr>
          <p:cNvPr id="19" name="مستطيل مستدير الزوايا 18"/>
          <p:cNvSpPr/>
          <p:nvPr/>
        </p:nvSpPr>
        <p:spPr>
          <a:xfrm>
            <a:off x="571480" y="3500430"/>
            <a:ext cx="5857916" cy="571504"/>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rgbClr val="FF0000"/>
                </a:solidFill>
              </a:rPr>
              <a:t>الوسائل المقترحة :     </a:t>
            </a:r>
            <a:r>
              <a:rPr lang="ar-SA" b="1" dirty="0" smtClean="0">
                <a:solidFill>
                  <a:schemeClr val="tx1"/>
                </a:solidFill>
              </a:rPr>
              <a:t>شفافية  ، بطاقات الكلمات والحروف .</a:t>
            </a:r>
          </a:p>
        </p:txBody>
      </p:sp>
      <p:sp>
        <p:nvSpPr>
          <p:cNvPr id="20" name="مستطيل مستدير الزوايا 19"/>
          <p:cNvSpPr/>
          <p:nvPr/>
        </p:nvSpPr>
        <p:spPr>
          <a:xfrm>
            <a:off x="357166" y="4143372"/>
            <a:ext cx="6215106" cy="4500594"/>
          </a:xfrm>
          <a:prstGeom prst="roundRect">
            <a:avLst>
              <a:gd name="adj" fmla="val 5846"/>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rgbClr val="FF0000"/>
              </a:solidFill>
            </a:endParaRPr>
          </a:p>
          <a:p>
            <a:r>
              <a:rPr lang="ar-SA" b="1" dirty="0" smtClean="0">
                <a:solidFill>
                  <a:srgbClr val="FF0000"/>
                </a:solidFill>
              </a:rPr>
              <a:t>إجراءات التنفيذ :</a:t>
            </a:r>
            <a:endParaRPr lang="ar-SA" b="1" dirty="0" smtClean="0">
              <a:solidFill>
                <a:schemeClr val="tx1"/>
              </a:solidFill>
            </a:endParaRPr>
          </a:p>
          <a:p>
            <a:r>
              <a:rPr lang="ar-SA" b="1" dirty="0" smtClean="0">
                <a:solidFill>
                  <a:schemeClr val="tx1"/>
                </a:solidFill>
              </a:rPr>
              <a:t>في هذا النشاط تتبع الخطوات التالية :</a:t>
            </a:r>
          </a:p>
          <a:p>
            <a:r>
              <a:rPr lang="ar-SA" b="1" dirty="0" smtClean="0">
                <a:solidFill>
                  <a:schemeClr val="tx1"/>
                </a:solidFill>
              </a:rPr>
              <a:t>1-عرض لوحة النشاط .</a:t>
            </a:r>
          </a:p>
          <a:p>
            <a:r>
              <a:rPr lang="ar-SA" b="1" dirty="0" smtClean="0">
                <a:solidFill>
                  <a:schemeClr val="tx1"/>
                </a:solidFill>
              </a:rPr>
              <a:t>2- قراءة كلمات النشاط في اللوحة مع إظهار صوت الحرف مع الحركة الطويلة .</a:t>
            </a:r>
          </a:p>
          <a:p>
            <a:r>
              <a:rPr lang="ar-SA" b="1" dirty="0" smtClean="0">
                <a:solidFill>
                  <a:schemeClr val="tx1"/>
                </a:solidFill>
              </a:rPr>
              <a:t>3- التأكيد على الحركة القصيرة التي تكون على الحرف الممدود والتي تناسب حرف المد .</a:t>
            </a:r>
          </a:p>
          <a:p>
            <a:r>
              <a:rPr lang="ar-SA" b="1" dirty="0" smtClean="0">
                <a:solidFill>
                  <a:schemeClr val="tx1"/>
                </a:solidFill>
              </a:rPr>
              <a:t>4- المطالبة بقراءة كلمات النشاط .</a:t>
            </a:r>
          </a:p>
          <a:p>
            <a:r>
              <a:rPr lang="ar-SA" b="1" dirty="0" smtClean="0">
                <a:solidFill>
                  <a:schemeClr val="tx1"/>
                </a:solidFill>
              </a:rPr>
              <a:t>5- تسمية حرف المد .</a:t>
            </a:r>
          </a:p>
          <a:p>
            <a:r>
              <a:rPr lang="ar-SA" b="1" dirty="0" smtClean="0">
                <a:solidFill>
                  <a:schemeClr val="tx1"/>
                </a:solidFill>
              </a:rPr>
              <a:t>6- تسمية الحرف الممدود .</a:t>
            </a:r>
          </a:p>
          <a:p>
            <a:r>
              <a:rPr lang="ar-SA" b="1" dirty="0" smtClean="0">
                <a:solidFill>
                  <a:schemeClr val="tx1"/>
                </a:solidFill>
              </a:rPr>
              <a:t>7- نطق حرف المد مع الحرف الممدود </a:t>
            </a: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p:txBody>
      </p:sp>
      <p:sp>
        <p:nvSpPr>
          <p:cNvPr id="21" name="مستطيل مستدير الزوايا 20"/>
          <p:cNvSpPr/>
          <p:nvPr/>
        </p:nvSpPr>
        <p:spPr>
          <a:xfrm>
            <a:off x="285728" y="8358214"/>
            <a:ext cx="1428760" cy="7143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درس6</a:t>
            </a:r>
          </a:p>
          <a:p>
            <a:pPr algn="ctr"/>
            <a:r>
              <a:rPr lang="ar-SA" sz="1400" b="1" dirty="0" smtClean="0">
                <a:solidFill>
                  <a:schemeClr val="tx1"/>
                </a:solidFill>
              </a:rPr>
              <a:t>مكون 11</a:t>
            </a:r>
            <a:endParaRPr lang="ar-SA" b="1" dirty="0">
              <a:solidFill>
                <a:schemeClr val="tx1"/>
              </a:solidFill>
            </a:endParaRPr>
          </a:p>
        </p:txBody>
      </p:sp>
      <p:pic>
        <p:nvPicPr>
          <p:cNvPr id="16386" name="Picture 2"/>
          <p:cNvPicPr>
            <a:picLocks noChangeAspect="1" noChangeArrowheads="1"/>
          </p:cNvPicPr>
          <p:nvPr/>
        </p:nvPicPr>
        <p:blipFill>
          <a:blip r:embed="rId2"/>
          <a:srcRect/>
          <a:stretch>
            <a:fillRect/>
          </a:stretch>
        </p:blipFill>
        <p:spPr bwMode="auto">
          <a:xfrm>
            <a:off x="500042" y="5715008"/>
            <a:ext cx="2928958" cy="2578437"/>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مستطيل مستدير الزوايا 35"/>
          <p:cNvSpPr/>
          <p:nvPr/>
        </p:nvSpPr>
        <p:spPr>
          <a:xfrm>
            <a:off x="4071942" y="1214414"/>
            <a:ext cx="2000264" cy="571504"/>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b="1" dirty="0" smtClean="0">
                <a:solidFill>
                  <a:srgbClr val="FF0000"/>
                </a:solidFill>
              </a:rPr>
              <a:t>المكون :</a:t>
            </a:r>
            <a:r>
              <a:rPr lang="ar-SA" sz="2000" b="1" dirty="0" smtClean="0">
                <a:solidFill>
                  <a:schemeClr val="tx1"/>
                </a:solidFill>
              </a:rPr>
              <a:t> أنشد</a:t>
            </a:r>
          </a:p>
        </p:txBody>
      </p:sp>
      <p:sp>
        <p:nvSpPr>
          <p:cNvPr id="37" name="مستطيل مستدير الزوايا 36"/>
          <p:cNvSpPr/>
          <p:nvPr/>
        </p:nvSpPr>
        <p:spPr>
          <a:xfrm>
            <a:off x="571480" y="1857356"/>
            <a:ext cx="6072230" cy="1643074"/>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sz="1600" b="1" dirty="0" smtClean="0">
              <a:solidFill>
                <a:srgbClr val="FF0000"/>
              </a:solidFill>
            </a:endParaRPr>
          </a:p>
          <a:p>
            <a:endParaRPr lang="ar-SA" sz="1600" b="1" dirty="0" smtClean="0">
              <a:solidFill>
                <a:srgbClr val="FF0000"/>
              </a:solidFill>
            </a:endParaRPr>
          </a:p>
          <a:p>
            <a:r>
              <a:rPr lang="ar-SA" sz="1600" b="1" dirty="0" smtClean="0">
                <a:solidFill>
                  <a:srgbClr val="FF0000"/>
                </a:solidFill>
              </a:rPr>
              <a:t>الأهداف :</a:t>
            </a:r>
          </a:p>
          <a:p>
            <a:r>
              <a:rPr lang="ar-SA" sz="1600" b="1" dirty="0" smtClean="0">
                <a:solidFill>
                  <a:schemeClr val="tx1"/>
                </a:solidFill>
              </a:rPr>
              <a:t>      من خلال هذا المكون يتوقع من التلميذة  تحقيق الأهداف التالية :</a:t>
            </a:r>
          </a:p>
          <a:p>
            <a:pPr>
              <a:buFont typeface="Arial" pitchFamily="34" charset="0"/>
              <a:buChar char="•"/>
            </a:pPr>
            <a:r>
              <a:rPr lang="ar-SA" sz="1600" b="1" dirty="0" smtClean="0">
                <a:solidFill>
                  <a:schemeClr val="tx1"/>
                </a:solidFill>
              </a:rPr>
              <a:t>   تقرأ أبيات النشيد قراءة منغمة مقتديةً بقراءة المعلمة ثم تحفظها  .</a:t>
            </a:r>
          </a:p>
          <a:p>
            <a:pPr>
              <a:buFont typeface="Arial" pitchFamily="34" charset="0"/>
              <a:buChar char="•"/>
            </a:pPr>
            <a:r>
              <a:rPr lang="ar-SA" sz="1600" b="1" dirty="0" smtClean="0">
                <a:solidFill>
                  <a:schemeClr val="tx1"/>
                </a:solidFill>
              </a:rPr>
              <a:t>   تطبق القيم الإيجابية ( التوجه بالدعاء لله ، وبر الوالدين .. ) .</a:t>
            </a:r>
          </a:p>
          <a:p>
            <a:pPr>
              <a:buFont typeface="Arial" pitchFamily="34" charset="0"/>
              <a:buChar char="•"/>
            </a:pPr>
            <a:r>
              <a:rPr lang="ar-SA" sz="1600" b="1" dirty="0" smtClean="0">
                <a:solidFill>
                  <a:schemeClr val="tx1"/>
                </a:solidFill>
              </a:rPr>
              <a:t>   تؤدي المعنى صحيحا أثناء الإنشاد . </a:t>
            </a:r>
          </a:p>
          <a:p>
            <a:pPr>
              <a:buFont typeface="Arial" pitchFamily="34" charset="0"/>
              <a:buChar char="•"/>
            </a:pPr>
            <a:r>
              <a:rPr lang="ar-SA" sz="1600" b="1" dirty="0" smtClean="0">
                <a:solidFill>
                  <a:schemeClr val="tx1"/>
                </a:solidFill>
              </a:rPr>
              <a:t>  تجيب عن الأسئلة المتعلقة بالنشيد . </a:t>
            </a:r>
          </a:p>
          <a:p>
            <a:pPr>
              <a:buFont typeface="Arial" pitchFamily="34" charset="0"/>
              <a:buChar char="•"/>
            </a:pPr>
            <a:endParaRPr lang="ar-SA" sz="1600" b="1" dirty="0" smtClean="0">
              <a:solidFill>
                <a:schemeClr val="tx1"/>
              </a:solidFill>
            </a:endParaRPr>
          </a:p>
          <a:p>
            <a:pPr>
              <a:buFont typeface="Arial" pitchFamily="34" charset="0"/>
              <a:buChar char="•"/>
            </a:pPr>
            <a:endParaRPr lang="ar-SA" sz="1600" b="1" dirty="0" smtClean="0">
              <a:solidFill>
                <a:schemeClr val="tx1"/>
              </a:solidFill>
            </a:endParaRPr>
          </a:p>
        </p:txBody>
      </p:sp>
      <p:sp>
        <p:nvSpPr>
          <p:cNvPr id="39" name="مستطيل مستدير الزوايا 38"/>
          <p:cNvSpPr/>
          <p:nvPr/>
        </p:nvSpPr>
        <p:spPr>
          <a:xfrm>
            <a:off x="571480" y="3571868"/>
            <a:ext cx="6000792" cy="714380"/>
          </a:xfrm>
          <a:prstGeom prst="roundRect">
            <a:avLst>
              <a:gd name="adj" fmla="val 1777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600" b="1" dirty="0" smtClean="0">
                <a:solidFill>
                  <a:schemeClr val="tx1"/>
                </a:solidFill>
              </a:rPr>
              <a:t>الوسائل المقترحة :</a:t>
            </a:r>
          </a:p>
          <a:p>
            <a:r>
              <a:rPr lang="ar-SA" sz="1600" b="1" dirty="0" smtClean="0">
                <a:solidFill>
                  <a:schemeClr val="tx1"/>
                </a:solidFill>
              </a:rPr>
              <a:t> قرص مضغوط يحوي النشيد ـــ شريط سمعي يحوي نص النشيد مؤدى صوتيـًا .</a:t>
            </a:r>
          </a:p>
        </p:txBody>
      </p:sp>
      <p:sp>
        <p:nvSpPr>
          <p:cNvPr id="40" name="مستطيل مستدير الزوايا 39"/>
          <p:cNvSpPr/>
          <p:nvPr/>
        </p:nvSpPr>
        <p:spPr>
          <a:xfrm>
            <a:off x="571480" y="4357686"/>
            <a:ext cx="6072230" cy="4429156"/>
          </a:xfrm>
          <a:prstGeom prst="roundRect">
            <a:avLst>
              <a:gd name="adj" fmla="val 1091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smtClean="0">
                <a:solidFill>
                  <a:schemeClr val="tx1"/>
                </a:solidFill>
              </a:rPr>
              <a:t>إجراءات التنفيذ :</a:t>
            </a:r>
          </a:p>
          <a:p>
            <a:r>
              <a:rPr lang="ar-SA" b="1" dirty="0" smtClean="0">
                <a:solidFill>
                  <a:srgbClr val="FF0000"/>
                </a:solidFill>
              </a:rPr>
              <a:t>التهيئة  : </a:t>
            </a:r>
          </a:p>
          <a:p>
            <a:r>
              <a:rPr lang="ar-SA" b="1" dirty="0" smtClean="0">
                <a:solidFill>
                  <a:schemeClr val="tx1"/>
                </a:solidFill>
              </a:rPr>
              <a:t>مقدمة شائقة لوضع التلميذات في جو النشيد : </a:t>
            </a:r>
          </a:p>
          <a:p>
            <a:r>
              <a:rPr lang="ar-SA" b="1" dirty="0" smtClean="0">
                <a:solidFill>
                  <a:schemeClr val="tx1"/>
                </a:solidFill>
              </a:rPr>
              <a:t>كأن تطرح عليهن الأسئلة التالية :</a:t>
            </a:r>
          </a:p>
          <a:p>
            <a:pPr>
              <a:buFont typeface="Arial" pitchFamily="34" charset="0"/>
              <a:buChar char="•"/>
            </a:pPr>
            <a:r>
              <a:rPr lang="ar-SA" b="1" dirty="0" smtClean="0">
                <a:solidFill>
                  <a:schemeClr val="tx1"/>
                </a:solidFill>
              </a:rPr>
              <a:t> من ربك ؟</a:t>
            </a:r>
          </a:p>
          <a:p>
            <a:pPr>
              <a:buFont typeface="Arial" pitchFamily="34" charset="0"/>
              <a:buChar char="•"/>
            </a:pPr>
            <a:r>
              <a:rPr lang="ar-SA" b="1" dirty="0" smtClean="0">
                <a:solidFill>
                  <a:schemeClr val="tx1"/>
                </a:solidFill>
              </a:rPr>
              <a:t> إذا صلى المسلم من يدعو  ؟</a:t>
            </a:r>
          </a:p>
          <a:p>
            <a:pPr>
              <a:buFont typeface="Arial" pitchFamily="34" charset="0"/>
              <a:buChar char="•"/>
            </a:pPr>
            <a:r>
              <a:rPr lang="ar-SA" b="1" dirty="0" smtClean="0">
                <a:solidFill>
                  <a:schemeClr val="tx1"/>
                </a:solidFill>
              </a:rPr>
              <a:t> ماذا نقول إذا أردنا أن نأكل أو نشرب ؟</a:t>
            </a:r>
          </a:p>
          <a:p>
            <a:pPr>
              <a:buFont typeface="Arial" pitchFamily="34" charset="0"/>
              <a:buChar char="•"/>
            </a:pPr>
            <a:r>
              <a:rPr lang="ar-SA" b="1" dirty="0" smtClean="0">
                <a:solidFill>
                  <a:schemeClr val="tx1"/>
                </a:solidFill>
              </a:rPr>
              <a:t> هل تحب والديك ؟ كيف تدعو لهما ؟</a:t>
            </a:r>
          </a:p>
          <a:p>
            <a:endParaRPr lang="ar-SA" b="1" dirty="0" smtClean="0">
              <a:solidFill>
                <a:schemeClr val="tx1"/>
              </a:solidFill>
            </a:endParaRPr>
          </a:p>
          <a:p>
            <a:r>
              <a:rPr lang="ar-SA" b="1" dirty="0" smtClean="0">
                <a:solidFill>
                  <a:srgbClr val="FF0000"/>
                </a:solidFill>
              </a:rPr>
              <a:t>الإجراء :</a:t>
            </a:r>
          </a:p>
          <a:p>
            <a:pPr>
              <a:buFont typeface="Arial" pitchFamily="34" charset="0"/>
              <a:buChar char="•"/>
            </a:pPr>
            <a:r>
              <a:rPr lang="ar-SA" b="1" dirty="0" smtClean="0">
                <a:solidFill>
                  <a:schemeClr val="tx1"/>
                </a:solidFill>
              </a:rPr>
              <a:t> إسماع التلميذات النشيد من خلال : قرص مضغوط ، أو شريط فيديو يحوي صورا حقيقية أو كرتونية تؤدي النشيد ، أو شريط تسجيل يحوي نص النشيد مؤدى صوتيًا , مع تكرار العرض . </a:t>
            </a:r>
          </a:p>
          <a:p>
            <a:r>
              <a:rPr lang="ar-SA" b="1" dirty="0" smtClean="0">
                <a:solidFill>
                  <a:schemeClr val="tx1"/>
                </a:solidFill>
              </a:rPr>
              <a:t> </a:t>
            </a:r>
          </a:p>
        </p:txBody>
      </p:sp>
      <p:sp>
        <p:nvSpPr>
          <p:cNvPr id="15" name="مستطيل 14"/>
          <p:cNvSpPr/>
          <p:nvPr/>
        </p:nvSpPr>
        <p:spPr>
          <a:xfrm>
            <a:off x="6072206" y="1071538"/>
            <a:ext cx="58060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4</a:t>
            </a:r>
            <a:endParaRPr lang="ar-S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مستطيل مستدير الزوايا 6"/>
          <p:cNvSpPr/>
          <p:nvPr/>
        </p:nvSpPr>
        <p:spPr>
          <a:xfrm>
            <a:off x="5715016" y="214282"/>
            <a:ext cx="785818" cy="428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الوحدة</a:t>
            </a:r>
            <a:endParaRPr lang="ar-SA" b="1" dirty="0">
              <a:solidFill>
                <a:schemeClr val="tx1"/>
              </a:solidFill>
            </a:endParaRPr>
          </a:p>
        </p:txBody>
      </p:sp>
      <p:sp>
        <p:nvSpPr>
          <p:cNvPr id="8" name="مستطيل مستدير الزوايا 7"/>
          <p:cNvSpPr/>
          <p:nvPr/>
        </p:nvSpPr>
        <p:spPr>
          <a:xfrm>
            <a:off x="4643446" y="214282"/>
            <a:ext cx="928694" cy="428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المجال</a:t>
            </a:r>
            <a:endParaRPr lang="ar-SA" b="1" dirty="0">
              <a:solidFill>
                <a:schemeClr val="tx1"/>
              </a:solidFill>
            </a:endParaRPr>
          </a:p>
        </p:txBody>
      </p:sp>
      <p:sp>
        <p:nvSpPr>
          <p:cNvPr id="9" name="مستطيل مستدير الزوايا 8"/>
          <p:cNvSpPr/>
          <p:nvPr/>
        </p:nvSpPr>
        <p:spPr>
          <a:xfrm>
            <a:off x="3571876" y="214282"/>
            <a:ext cx="985838" cy="428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الدرس</a:t>
            </a:r>
            <a:endParaRPr lang="ar-SA" b="1" dirty="0">
              <a:solidFill>
                <a:schemeClr val="tx1"/>
              </a:solidFill>
            </a:endParaRPr>
          </a:p>
        </p:txBody>
      </p:sp>
      <p:sp>
        <p:nvSpPr>
          <p:cNvPr id="10" name="مستطيل مستدير الزوايا 9"/>
          <p:cNvSpPr/>
          <p:nvPr/>
        </p:nvSpPr>
        <p:spPr>
          <a:xfrm>
            <a:off x="5715016" y="714348"/>
            <a:ext cx="771524" cy="428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الأولى</a:t>
            </a:r>
            <a:endParaRPr lang="ar-SA" b="1" dirty="0">
              <a:solidFill>
                <a:schemeClr val="tx1"/>
              </a:solidFill>
            </a:endParaRPr>
          </a:p>
        </p:txBody>
      </p:sp>
      <p:sp>
        <p:nvSpPr>
          <p:cNvPr id="11" name="مستطيل مستدير الزوايا 10"/>
          <p:cNvSpPr/>
          <p:nvPr/>
        </p:nvSpPr>
        <p:spPr>
          <a:xfrm>
            <a:off x="4643446" y="714348"/>
            <a:ext cx="928694" cy="428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أسرتي</a:t>
            </a:r>
            <a:endParaRPr lang="ar-SA" b="1" dirty="0">
              <a:solidFill>
                <a:schemeClr val="tx1"/>
              </a:solidFill>
            </a:endParaRPr>
          </a:p>
        </p:txBody>
      </p:sp>
      <p:sp>
        <p:nvSpPr>
          <p:cNvPr id="12" name="مستطيل مستدير الزوايا 11"/>
          <p:cNvSpPr/>
          <p:nvPr/>
        </p:nvSpPr>
        <p:spPr>
          <a:xfrm>
            <a:off x="3571876" y="714348"/>
            <a:ext cx="985838" cy="428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نشيد</a:t>
            </a:r>
            <a:endParaRPr lang="ar-SA" b="1" dirty="0">
              <a:solidFill>
                <a:schemeClr val="tx1"/>
              </a:solidFill>
            </a:endParaRPr>
          </a:p>
        </p:txBody>
      </p:sp>
      <p:sp>
        <p:nvSpPr>
          <p:cNvPr id="13" name="مستطيل مستدير الزوايا 12"/>
          <p:cNvSpPr/>
          <p:nvPr/>
        </p:nvSpPr>
        <p:spPr>
          <a:xfrm>
            <a:off x="785794" y="214282"/>
            <a:ext cx="1771656" cy="428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الموضوع</a:t>
            </a:r>
            <a:endParaRPr lang="ar-SA" b="1" dirty="0">
              <a:solidFill>
                <a:schemeClr val="tx1"/>
              </a:solidFill>
            </a:endParaRPr>
          </a:p>
        </p:txBody>
      </p:sp>
      <p:sp>
        <p:nvSpPr>
          <p:cNvPr id="14" name="مستطيل مستدير الزوايا 13"/>
          <p:cNvSpPr/>
          <p:nvPr/>
        </p:nvSpPr>
        <p:spPr>
          <a:xfrm>
            <a:off x="785794" y="714348"/>
            <a:ext cx="1771656" cy="428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دعـــــــــاء</a:t>
            </a:r>
            <a:endParaRPr lang="ar-SA" b="1" dirty="0">
              <a:solidFill>
                <a:schemeClr val="tx1"/>
              </a:solidFill>
            </a:endParaRPr>
          </a:p>
        </p:txBody>
      </p:sp>
      <p:sp>
        <p:nvSpPr>
          <p:cNvPr id="16" name="مستطيل مستدير الزوايا 15"/>
          <p:cNvSpPr/>
          <p:nvPr/>
        </p:nvSpPr>
        <p:spPr>
          <a:xfrm>
            <a:off x="2643182" y="214282"/>
            <a:ext cx="857256" cy="428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الزمن</a:t>
            </a:r>
            <a:endParaRPr lang="ar-SA" b="1" dirty="0">
              <a:solidFill>
                <a:schemeClr val="tx1"/>
              </a:solidFill>
            </a:endParaRPr>
          </a:p>
        </p:txBody>
      </p:sp>
      <p:sp>
        <p:nvSpPr>
          <p:cNvPr id="17" name="مستطيل مستدير الزوايا 16"/>
          <p:cNvSpPr/>
          <p:nvPr/>
        </p:nvSpPr>
        <p:spPr>
          <a:xfrm>
            <a:off x="2643182" y="714348"/>
            <a:ext cx="842962" cy="428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chemeClr val="tx1"/>
                </a:solidFill>
              </a:rPr>
              <a:t>ساعتان</a:t>
            </a:r>
            <a:endParaRPr lang="ar-SA" b="1" dirty="0">
              <a:solidFill>
                <a:schemeClr val="tx1"/>
              </a:solidFill>
            </a:endParaRPr>
          </a:p>
        </p:txBody>
      </p:sp>
      <p:sp>
        <p:nvSpPr>
          <p:cNvPr id="18" name="مستطيل مستدير الزوايا 17"/>
          <p:cNvSpPr/>
          <p:nvPr/>
        </p:nvSpPr>
        <p:spPr>
          <a:xfrm>
            <a:off x="285728" y="8501090"/>
            <a:ext cx="1428760" cy="50006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مكون </a:t>
            </a:r>
            <a:r>
              <a:rPr lang="ar-SA" b="1" dirty="0" smtClean="0">
                <a:solidFill>
                  <a:schemeClr val="tx1"/>
                </a:solidFill>
              </a:rPr>
              <a:t>4 /1</a:t>
            </a:r>
            <a:endParaRPr lang="ar-SA" b="1" dirty="0">
              <a:solidFill>
                <a:schemeClr val="tx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مستطيل مستدير الزوايا 39"/>
          <p:cNvSpPr/>
          <p:nvPr/>
        </p:nvSpPr>
        <p:spPr>
          <a:xfrm>
            <a:off x="500042" y="142844"/>
            <a:ext cx="6143668" cy="8572560"/>
          </a:xfrm>
          <a:prstGeom prst="roundRect">
            <a:avLst>
              <a:gd name="adj" fmla="val 8214"/>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smtClean="0">
              <a:solidFill>
                <a:schemeClr val="tx1"/>
              </a:solidFill>
              <a:cs typeface="Akhbar MT" pitchFamily="2" charset="-78"/>
            </a:endParaRPr>
          </a:p>
          <a:p>
            <a:endParaRPr lang="ar-SA" b="1" dirty="0" smtClean="0">
              <a:solidFill>
                <a:schemeClr val="tx1"/>
              </a:solidFill>
              <a:cs typeface="Akhbar MT" pitchFamily="2" charset="-78"/>
            </a:endParaRPr>
          </a:p>
          <a:p>
            <a:endParaRPr lang="ar-SA" b="1" dirty="0" smtClean="0">
              <a:solidFill>
                <a:schemeClr val="tx1"/>
              </a:solidFill>
              <a:cs typeface="Akhbar MT" pitchFamily="2" charset="-78"/>
            </a:endParaRPr>
          </a:p>
          <a:p>
            <a:endParaRPr lang="ar-SA" b="1" dirty="0" smtClean="0">
              <a:solidFill>
                <a:schemeClr val="tx1"/>
              </a:solidFill>
              <a:cs typeface="Akhbar MT" pitchFamily="2" charset="-78"/>
            </a:endParaRPr>
          </a:p>
          <a:p>
            <a:endParaRPr lang="ar-SA" b="1" dirty="0" smtClean="0">
              <a:solidFill>
                <a:schemeClr val="tx1"/>
              </a:solidFill>
              <a:cs typeface="Akhbar MT" pitchFamily="2" charset="-78"/>
            </a:endParaRPr>
          </a:p>
          <a:p>
            <a:pPr>
              <a:buFont typeface="Arial" pitchFamily="34" charset="0"/>
              <a:buChar char="•"/>
            </a:pPr>
            <a:r>
              <a:rPr lang="ar-SA" b="1" dirty="0" smtClean="0">
                <a:solidFill>
                  <a:schemeClr val="tx1"/>
                </a:solidFill>
                <a:cs typeface="Akhbar MT" pitchFamily="2" charset="-78"/>
              </a:rPr>
              <a:t> قراءة المعلمة النشيد قراءة معبرة ، ومنغمة . مع تأدية المعنى في أثناء الإلقاء . بإشارات جسدية .</a:t>
            </a:r>
          </a:p>
          <a:p>
            <a:pPr>
              <a:buFont typeface="Arial" pitchFamily="34" charset="0"/>
              <a:buChar char="•"/>
            </a:pPr>
            <a:r>
              <a:rPr lang="ar-SA" b="1" dirty="0" smtClean="0">
                <a:solidFill>
                  <a:schemeClr val="tx1"/>
                </a:solidFill>
                <a:cs typeface="Akhbar MT" pitchFamily="2" charset="-78"/>
              </a:rPr>
              <a:t> شرح أبيات النشيد وإبراز المعاني والقيم الإيجابية التي تضمنها النص مثل : شرح مبسط لمعنى ( الرحمن ) ، وتعميق مفهوم الإيمان ، والتوعية بأهمية الدعاء في الإسلام , وترسيخ البر بالوالدين ، وبث مشاعر المحبة بين الأطفال .</a:t>
            </a:r>
            <a:endParaRPr lang="ar-SA" b="1" dirty="0" smtClean="0">
              <a:solidFill>
                <a:srgbClr val="FF0000"/>
              </a:solidFill>
              <a:cs typeface="Akhbar MT" pitchFamily="2" charset="-78"/>
            </a:endParaRPr>
          </a:p>
          <a:p>
            <a:pPr>
              <a:buFont typeface="Arial" pitchFamily="34" charset="0"/>
              <a:buChar char="•"/>
            </a:pPr>
            <a:r>
              <a:rPr lang="ar-SA" b="1" dirty="0" smtClean="0">
                <a:solidFill>
                  <a:srgbClr val="FF0000"/>
                </a:solidFill>
                <a:cs typeface="Akhbar MT" pitchFamily="2" charset="-78"/>
              </a:rPr>
              <a:t>المناقشة :  </a:t>
            </a:r>
          </a:p>
          <a:p>
            <a:r>
              <a:rPr lang="ar-SA" b="1" dirty="0" smtClean="0">
                <a:solidFill>
                  <a:schemeClr val="tx1"/>
                </a:solidFill>
                <a:cs typeface="Akhbar MT" pitchFamily="2" charset="-78"/>
              </a:rPr>
              <a:t>توجيه أسئلة تتعلق بالنص . من مثل :</a:t>
            </a:r>
          </a:p>
          <a:p>
            <a:pPr>
              <a:buFont typeface="Arial" pitchFamily="34" charset="0"/>
              <a:buChar char="•"/>
            </a:pPr>
            <a:r>
              <a:rPr lang="ar-SA" b="1" dirty="0" smtClean="0">
                <a:solidFill>
                  <a:schemeClr val="tx1"/>
                </a:solidFill>
                <a:cs typeface="Akhbar MT" pitchFamily="2" charset="-78"/>
              </a:rPr>
              <a:t> لماذا تدعو أحلام وعمر لوالديهما ؟</a:t>
            </a:r>
          </a:p>
          <a:p>
            <a:pPr>
              <a:buFont typeface="Arial" pitchFamily="34" charset="0"/>
              <a:buChar char="•"/>
            </a:pPr>
            <a:r>
              <a:rPr lang="ar-SA" b="1" dirty="0" smtClean="0">
                <a:solidFill>
                  <a:schemeClr val="tx1"/>
                </a:solidFill>
                <a:cs typeface="Akhbar MT" pitchFamily="2" charset="-78"/>
              </a:rPr>
              <a:t> ماذا تدرسين في المدرسة ؟</a:t>
            </a:r>
          </a:p>
          <a:p>
            <a:pPr>
              <a:buFont typeface="Arial" pitchFamily="34" charset="0"/>
              <a:buChar char="•"/>
            </a:pPr>
            <a:r>
              <a:rPr lang="ar-SA" b="1" dirty="0" smtClean="0">
                <a:solidFill>
                  <a:schemeClr val="tx1"/>
                </a:solidFill>
                <a:cs typeface="Akhbar MT" pitchFamily="2" charset="-78"/>
              </a:rPr>
              <a:t> هل تدعو أنت لوالديك ؟ بماذا تدعو لهما  ؟</a:t>
            </a:r>
          </a:p>
          <a:p>
            <a:pPr>
              <a:buFont typeface="Arial" pitchFamily="34" charset="0"/>
              <a:buChar char="•"/>
            </a:pPr>
            <a:r>
              <a:rPr lang="ar-SA" b="1" dirty="0" smtClean="0">
                <a:solidFill>
                  <a:schemeClr val="tx1"/>
                </a:solidFill>
                <a:cs typeface="Akhbar MT" pitchFamily="2" charset="-78"/>
              </a:rPr>
              <a:t> من يستجيب لدعائنا ؟</a:t>
            </a:r>
          </a:p>
          <a:p>
            <a:endParaRPr lang="ar-SA" b="1" dirty="0" smtClean="0">
              <a:solidFill>
                <a:schemeClr val="tx1"/>
              </a:solidFill>
              <a:cs typeface="Akhbar MT" pitchFamily="2" charset="-78"/>
            </a:endParaRPr>
          </a:p>
          <a:p>
            <a:endParaRPr lang="ar-SA" b="1" dirty="0" smtClean="0">
              <a:solidFill>
                <a:schemeClr val="tx1"/>
              </a:solidFill>
              <a:cs typeface="Akhbar MT" pitchFamily="2" charset="-78"/>
            </a:endParaRPr>
          </a:p>
          <a:p>
            <a:endParaRPr lang="ar-SA" b="1" dirty="0" smtClean="0">
              <a:solidFill>
                <a:schemeClr val="tx1"/>
              </a:solidFill>
              <a:cs typeface="Akhbar MT" pitchFamily="2" charset="-78"/>
            </a:endParaRPr>
          </a:p>
          <a:p>
            <a:endParaRPr lang="ar-SA" b="1" dirty="0" smtClean="0">
              <a:solidFill>
                <a:schemeClr val="tx1"/>
              </a:solidFill>
              <a:cs typeface="Akhbar MT" pitchFamily="2" charset="-78"/>
            </a:endParaRPr>
          </a:p>
          <a:p>
            <a:endParaRPr lang="ar-SA" b="1" dirty="0" smtClean="0">
              <a:solidFill>
                <a:schemeClr val="tx1"/>
              </a:solidFill>
              <a:cs typeface="Akhbar MT" pitchFamily="2" charset="-78"/>
            </a:endParaRPr>
          </a:p>
          <a:p>
            <a:endParaRPr lang="ar-SA" b="1" dirty="0" smtClean="0">
              <a:solidFill>
                <a:schemeClr val="tx1"/>
              </a:solidFill>
              <a:cs typeface="Akhbar MT" pitchFamily="2" charset="-78"/>
            </a:endParaRPr>
          </a:p>
          <a:p>
            <a:pPr>
              <a:buFont typeface="Arial" pitchFamily="34" charset="0"/>
              <a:buChar char="•"/>
            </a:pPr>
            <a:r>
              <a:rPr lang="ar-SA" b="1" dirty="0" smtClean="0">
                <a:solidFill>
                  <a:schemeClr val="tx1"/>
                </a:solidFill>
                <a:cs typeface="Akhbar MT" pitchFamily="2" charset="-78"/>
              </a:rPr>
              <a:t>قراءة النشيد مرة أخرى منغمـًا ومطالبة التلميذات بالترديد .</a:t>
            </a:r>
          </a:p>
          <a:p>
            <a:pPr>
              <a:buFont typeface="Arial" pitchFamily="34" charset="0"/>
              <a:buChar char="•"/>
            </a:pPr>
            <a:r>
              <a:rPr lang="ar-SA" b="1" dirty="0" smtClean="0">
                <a:solidFill>
                  <a:schemeClr val="tx1"/>
                </a:solidFill>
                <a:cs typeface="Akhbar MT" pitchFamily="2" charset="-78"/>
              </a:rPr>
              <a:t> مطالبة التلميذات بحفظ البيت الأول وتأديته من كل تلميذة غيبـًا ، ثم تأديته في مجموعة ثم من تلميذات الفصل كله .</a:t>
            </a:r>
          </a:p>
          <a:p>
            <a:pPr>
              <a:buFont typeface="Arial" pitchFamily="34" charset="0"/>
              <a:buChar char="•"/>
            </a:pPr>
            <a:r>
              <a:rPr lang="ar-SA" b="1" dirty="0" smtClean="0">
                <a:solidFill>
                  <a:schemeClr val="tx1"/>
                </a:solidFill>
                <a:cs typeface="Akhbar MT" pitchFamily="2" charset="-78"/>
              </a:rPr>
              <a:t> مطالبة التلميذات بحفظ البيت الذي يليه بالإضافة للبيت الأول وتأديتهما معًا . وهكذا حتى النهاية .</a:t>
            </a:r>
          </a:p>
          <a:p>
            <a:pPr>
              <a:buFont typeface="Arial" pitchFamily="34" charset="0"/>
              <a:buChar char="•"/>
            </a:pPr>
            <a:r>
              <a:rPr lang="ar-SA" b="1" dirty="0" smtClean="0">
                <a:solidFill>
                  <a:schemeClr val="tx1"/>
                </a:solidFill>
                <a:cs typeface="Akhbar MT" pitchFamily="2" charset="-78"/>
              </a:rPr>
              <a:t> تقسيم التلميذات إلى قسمين كل قسم ينشد بيتـًا إنشادا جماعيا .  </a:t>
            </a: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endParaRPr lang="ar-SA" b="1" dirty="0" smtClean="0">
              <a:solidFill>
                <a:schemeClr val="tx1"/>
              </a:solidFill>
            </a:endParaRPr>
          </a:p>
          <a:p>
            <a:pPr>
              <a:buFont typeface="Arial" pitchFamily="34" charset="0"/>
              <a:buChar char="•"/>
            </a:pPr>
            <a:endParaRPr lang="ar-SA" b="1" dirty="0" smtClean="0">
              <a:solidFill>
                <a:schemeClr val="tx1"/>
              </a:solidFill>
            </a:endParaRPr>
          </a:p>
          <a:p>
            <a:r>
              <a:rPr lang="ar-SA" b="1" dirty="0" smtClean="0">
                <a:solidFill>
                  <a:schemeClr val="tx1"/>
                </a:solidFill>
              </a:rPr>
              <a:t> </a:t>
            </a:r>
          </a:p>
          <a:p>
            <a:endParaRPr lang="ar-SA" b="1" dirty="0" smtClean="0">
              <a:solidFill>
                <a:srgbClr val="FF0000"/>
              </a:solidFill>
            </a:endParaRPr>
          </a:p>
          <a:p>
            <a:endParaRPr lang="ar-SA" b="1" dirty="0" smtClean="0">
              <a:solidFill>
                <a:schemeClr val="tx1"/>
              </a:solidFill>
            </a:endParaRPr>
          </a:p>
          <a:p>
            <a:r>
              <a:rPr lang="ar-SA" b="1" dirty="0" smtClean="0">
                <a:solidFill>
                  <a:schemeClr val="tx1"/>
                </a:solidFill>
              </a:rPr>
              <a:t>       </a:t>
            </a:r>
          </a:p>
        </p:txBody>
      </p:sp>
      <p:sp>
        <p:nvSpPr>
          <p:cNvPr id="4" name="مستطيل مستدير الزوايا 3"/>
          <p:cNvSpPr/>
          <p:nvPr/>
        </p:nvSpPr>
        <p:spPr>
          <a:xfrm>
            <a:off x="285728" y="8429652"/>
            <a:ext cx="1428760" cy="50006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1400" b="1" dirty="0" smtClean="0">
                <a:solidFill>
                  <a:schemeClr val="tx1"/>
                </a:solidFill>
              </a:rPr>
              <a:t>الوحدة 1 أسرتي</a:t>
            </a:r>
          </a:p>
          <a:p>
            <a:pPr algn="ctr"/>
            <a:r>
              <a:rPr lang="ar-SA" sz="1400" b="1" dirty="0" smtClean="0">
                <a:solidFill>
                  <a:schemeClr val="tx1"/>
                </a:solidFill>
              </a:rPr>
              <a:t>مكون </a:t>
            </a:r>
            <a:r>
              <a:rPr lang="ar-SA" b="1" dirty="0" smtClean="0">
                <a:solidFill>
                  <a:schemeClr val="tx1"/>
                </a:solidFill>
              </a:rPr>
              <a:t>/2</a:t>
            </a:r>
            <a:endParaRPr lang="ar-SA" b="1" dirty="0">
              <a:solidFill>
                <a:schemeClr val="tx1"/>
              </a:solidFill>
            </a:endParaRPr>
          </a:p>
        </p:txBody>
      </p:sp>
      <p:pic>
        <p:nvPicPr>
          <p:cNvPr id="4098" name="Picture 2"/>
          <p:cNvPicPr>
            <a:picLocks noChangeAspect="1" noChangeArrowheads="1"/>
          </p:cNvPicPr>
          <p:nvPr/>
        </p:nvPicPr>
        <p:blipFill>
          <a:blip r:embed="rId2"/>
          <a:srcRect/>
          <a:stretch>
            <a:fillRect/>
          </a:stretch>
        </p:blipFill>
        <p:spPr bwMode="auto">
          <a:xfrm>
            <a:off x="642919" y="1714480"/>
            <a:ext cx="2857519" cy="3109921"/>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1497</TotalTime>
  <Words>13997</Words>
  <Application>Microsoft Office PowerPoint</Application>
  <PresentationFormat>عرض على الشاشة (3:4)‏</PresentationFormat>
  <Paragraphs>2930</Paragraphs>
  <Slides>79</Slides>
  <Notes>6</Notes>
  <HiddenSlides>0</HiddenSlides>
  <MMClips>0</MMClips>
  <ScaleCrop>false</ScaleCrop>
  <HeadingPairs>
    <vt:vector size="4" baseType="variant">
      <vt:variant>
        <vt:lpstr>سمة</vt:lpstr>
      </vt:variant>
      <vt:variant>
        <vt:i4>1</vt:i4>
      </vt:variant>
      <vt:variant>
        <vt:lpstr>عناوين الشرائح</vt:lpstr>
      </vt:variant>
      <vt:variant>
        <vt:i4>79</vt:i4>
      </vt:variant>
    </vt:vector>
  </HeadingPairs>
  <TitlesOfParts>
    <vt:vector size="80" baseType="lpstr">
      <vt:lpstr>سمة Office</vt:lpstr>
      <vt:lpstr>الشريحة 1</vt:lpstr>
      <vt:lpstr>الشريحة 2</vt:lpstr>
      <vt:lpstr>الشريحة 3</vt:lpstr>
      <vt:lpstr>الشريحة 4</vt:lpstr>
      <vt:lpstr>الشريحة 5</vt:lpstr>
      <vt:lpstr>الشريحة 6</vt:lpstr>
      <vt:lpstr>الشريحة 7</vt:lpstr>
      <vt:lpstr>الشريحة 8</vt:lpstr>
      <vt:lpstr>الشريحة 9</vt:lpstr>
      <vt:lpstr>الشريحة 10</vt:lpstr>
      <vt:lpstr>الشريحة 11</vt:lpstr>
      <vt:lpstr>الشريحة 12</vt:lpstr>
      <vt:lpstr>الشريحة 13</vt:lpstr>
      <vt:lpstr>الشريحة 14</vt:lpstr>
      <vt:lpstr>الشريحة 15</vt:lpstr>
      <vt:lpstr>الشريحة 16</vt:lpstr>
      <vt:lpstr>الشريحة 17</vt:lpstr>
      <vt:lpstr>الشريحة 18</vt:lpstr>
      <vt:lpstr>الشريحة 19</vt:lpstr>
      <vt:lpstr>الشريحة 20</vt:lpstr>
      <vt:lpstr>الشريحة 21</vt:lpstr>
      <vt:lpstr>الشريحة 22</vt:lpstr>
      <vt:lpstr>الشريحة 23</vt:lpstr>
      <vt:lpstr>الشريحة 24</vt:lpstr>
      <vt:lpstr>الشريحة 25</vt:lpstr>
      <vt:lpstr>الشريحة 26</vt:lpstr>
      <vt:lpstr>الشريحة 27</vt:lpstr>
      <vt:lpstr>الشريحة 28</vt:lpstr>
      <vt:lpstr>الشريحة 29</vt:lpstr>
      <vt:lpstr>الشريحة 30</vt:lpstr>
      <vt:lpstr>الشريحة 31</vt:lpstr>
      <vt:lpstr>الشريحة 32</vt:lpstr>
      <vt:lpstr>الشريحة 33</vt:lpstr>
      <vt:lpstr>الشريحة 34</vt:lpstr>
      <vt:lpstr>الشريحة 35</vt:lpstr>
      <vt:lpstr>الشريحة 36</vt:lpstr>
      <vt:lpstr>الشريحة 37</vt:lpstr>
      <vt:lpstr>الشريحة 38</vt:lpstr>
      <vt:lpstr>الشريحة 39</vt:lpstr>
      <vt:lpstr>الشريحة 40</vt:lpstr>
      <vt:lpstr>الشريحة 41</vt:lpstr>
      <vt:lpstr>الشريحة 42</vt:lpstr>
      <vt:lpstr>الشريحة 43</vt:lpstr>
      <vt:lpstr>الشريحة 44</vt:lpstr>
      <vt:lpstr>الشريحة 45</vt:lpstr>
      <vt:lpstr>الشريحة 46</vt:lpstr>
      <vt:lpstr>الشريحة 47</vt:lpstr>
      <vt:lpstr>الشريحة 48</vt:lpstr>
      <vt:lpstr>الشريحة 49</vt:lpstr>
      <vt:lpstr>الشريحة 50</vt:lpstr>
      <vt:lpstr>الشريحة 51</vt:lpstr>
      <vt:lpstr>الشريحة 52</vt:lpstr>
      <vt:lpstr>الشريحة 53</vt:lpstr>
      <vt:lpstr>الشريحة 54</vt:lpstr>
      <vt:lpstr>الشريحة 55</vt:lpstr>
      <vt:lpstr>الشريحة 56</vt:lpstr>
      <vt:lpstr>الشريحة 57</vt:lpstr>
      <vt:lpstr>الشريحة 58</vt:lpstr>
      <vt:lpstr>الشريحة 59</vt:lpstr>
      <vt:lpstr>الشريحة 60</vt:lpstr>
      <vt:lpstr>الشريحة 61</vt:lpstr>
      <vt:lpstr>الشريحة 62</vt:lpstr>
      <vt:lpstr>الشريحة 63</vt:lpstr>
      <vt:lpstr>الشريحة 64</vt:lpstr>
      <vt:lpstr>الشريحة 65</vt:lpstr>
      <vt:lpstr>الشريحة 66</vt:lpstr>
      <vt:lpstr>الشريحة 67</vt:lpstr>
      <vt:lpstr>الشريحة 68</vt:lpstr>
      <vt:lpstr>الشريحة 69</vt:lpstr>
      <vt:lpstr>الشريحة 70</vt:lpstr>
      <vt:lpstr>الشريحة 71</vt:lpstr>
      <vt:lpstr>الشريحة 72</vt:lpstr>
      <vt:lpstr>الشريحة 73</vt:lpstr>
      <vt:lpstr>الشريحة 74</vt:lpstr>
      <vt:lpstr>الشريحة 75</vt:lpstr>
      <vt:lpstr>الشريحة 76</vt:lpstr>
      <vt:lpstr>الشريحة 77</vt:lpstr>
      <vt:lpstr>الشريحة 78</vt:lpstr>
      <vt:lpstr>الشريحة 79</vt:lpstr>
    </vt:vector>
  </TitlesOfParts>
  <Company>BEST FORUM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الشريحة 1</dc:title>
  <dc:creator>www.arabswell.com</dc:creator>
  <cp:lastModifiedBy>www.arabswell.com</cp:lastModifiedBy>
  <cp:revision>146</cp:revision>
  <dcterms:created xsi:type="dcterms:W3CDTF">2008-01-17T08:02:18Z</dcterms:created>
  <dcterms:modified xsi:type="dcterms:W3CDTF">2008-01-27T21:47:02Z</dcterms:modified>
</cp:coreProperties>
</file>