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2"/>
  </p:notesMasterIdLst>
  <p:sldIdLst>
    <p:sldId id="284" r:id="rId2"/>
    <p:sldId id="434" r:id="rId3"/>
    <p:sldId id="435" r:id="rId4"/>
    <p:sldId id="304" r:id="rId5"/>
    <p:sldId id="331" r:id="rId6"/>
    <p:sldId id="306" r:id="rId7"/>
    <p:sldId id="302" r:id="rId8"/>
    <p:sldId id="294" r:id="rId9"/>
    <p:sldId id="437" r:id="rId10"/>
    <p:sldId id="438" r:id="rId11"/>
    <p:sldId id="303" r:id="rId12"/>
    <p:sldId id="439" r:id="rId13"/>
    <p:sldId id="456" r:id="rId14"/>
    <p:sldId id="440" r:id="rId15"/>
    <p:sldId id="441" r:id="rId16"/>
    <p:sldId id="448" r:id="rId17"/>
    <p:sldId id="457" r:id="rId18"/>
    <p:sldId id="452" r:id="rId19"/>
    <p:sldId id="446" r:id="rId20"/>
    <p:sldId id="442" r:id="rId21"/>
    <p:sldId id="458" r:id="rId22"/>
    <p:sldId id="443" r:id="rId23"/>
    <p:sldId id="449" r:id="rId24"/>
    <p:sldId id="450" r:id="rId25"/>
    <p:sldId id="459" r:id="rId26"/>
    <p:sldId id="451" r:id="rId27"/>
    <p:sldId id="336" r:id="rId28"/>
    <p:sldId id="486" r:id="rId29"/>
    <p:sldId id="453" r:id="rId30"/>
    <p:sldId id="460" r:id="rId31"/>
    <p:sldId id="454" r:id="rId32"/>
    <p:sldId id="455" r:id="rId33"/>
    <p:sldId id="461" r:id="rId34"/>
    <p:sldId id="487" r:id="rId35"/>
    <p:sldId id="462" r:id="rId36"/>
    <p:sldId id="463" r:id="rId37"/>
    <p:sldId id="464" r:id="rId38"/>
    <p:sldId id="465" r:id="rId39"/>
    <p:sldId id="466" r:id="rId40"/>
    <p:sldId id="476" r:id="rId41"/>
    <p:sldId id="467" r:id="rId42"/>
    <p:sldId id="468" r:id="rId43"/>
    <p:sldId id="477" r:id="rId44"/>
    <p:sldId id="488" r:id="rId45"/>
    <p:sldId id="469" r:id="rId46"/>
    <p:sldId id="470" r:id="rId47"/>
    <p:sldId id="471" r:id="rId48"/>
    <p:sldId id="472" r:id="rId49"/>
    <p:sldId id="473" r:id="rId50"/>
    <p:sldId id="474" r:id="rId51"/>
    <p:sldId id="325" r:id="rId52"/>
    <p:sldId id="475" r:id="rId53"/>
    <p:sldId id="478" r:id="rId54"/>
    <p:sldId id="479" r:id="rId55"/>
    <p:sldId id="485" r:id="rId56"/>
    <p:sldId id="483" r:id="rId57"/>
    <p:sldId id="480" r:id="rId58"/>
    <p:sldId id="482" r:id="rId59"/>
    <p:sldId id="489" r:id="rId60"/>
    <p:sldId id="490" r:id="rId6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XCqxVpLyBr7v45Fo1/GY4Q" hashData="/Mcke2vXLLaZxKfDezAzrYg/v/E" cryptProvider="" algIdExt="0" algIdExtSource="" cryptProviderTypeExt="0" cryptProviderTypeExtSource=""/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6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1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114" y="148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DFCDEE-4FAF-4B44-9021-01862A067D7F}" type="datetimeFigureOut">
              <a:rPr lang="ar-SA" smtClean="0"/>
              <a:pPr/>
              <a:t>23/05/38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4B72A8A-A11C-4ECC-B2B8-03150241254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30872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57393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573933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573933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/>
              <a:pPr/>
              <a:t>23/05/38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/>
              <a:pPr/>
              <a:t>23/05/38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/>
              <a:pPr/>
              <a:t>23/05/38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/>
              <a:pPr/>
              <a:t>23/05/38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/>
              <a:pPr/>
              <a:t>23/05/38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/>
              <a:pPr/>
              <a:t>23/05/38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/>
              <a:pPr/>
              <a:t>23/05/38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/>
              <a:pPr/>
              <a:t>23/05/38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/>
              <a:pPr/>
              <a:t>23/05/38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/>
              <a:pPr/>
              <a:t>23/05/38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/>
              <a:pPr/>
              <a:t>23/05/38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F3BFC-6F05-4AA0-87E3-D268A14A32FB}" type="datetimeFigureOut">
              <a:rPr lang="ar-SA" smtClean="0"/>
              <a:pPr/>
              <a:t>23/05/38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4DF94-00FB-45DC-B1B4-FA9B6D569B0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28662" y="714357"/>
            <a:ext cx="7529538" cy="4929222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ar-SA" sz="6000" b="1" i="1" dirty="0" smtClean="0">
                <a:latin typeface="AGA Arabesque" pitchFamily="2" charset="2"/>
                <a:ea typeface="KaiTi" pitchFamily="49" charset="-122"/>
              </a:rPr>
              <a:t>بسم الله الرحمن الرحيم </a:t>
            </a:r>
            <a:r>
              <a:rPr lang="ar-SA" b="1" dirty="0" smtClean="0">
                <a:latin typeface="KaiTi" pitchFamily="49" charset="-122"/>
                <a:ea typeface="KaiTi" pitchFamily="49" charset="-122"/>
              </a:rPr>
              <a:t/>
            </a:r>
            <a:br>
              <a:rPr lang="ar-SA" b="1" dirty="0" smtClean="0">
                <a:latin typeface="KaiTi" pitchFamily="49" charset="-122"/>
                <a:ea typeface="KaiTi" pitchFamily="49" charset="-122"/>
              </a:rPr>
            </a:br>
            <a:r>
              <a:rPr lang="ar-SA" sz="8000" b="1" dirty="0" smtClean="0">
                <a:solidFill>
                  <a:schemeClr val="tx2"/>
                </a:solidFill>
                <a:latin typeface="KaiTi" pitchFamily="49" charset="-122"/>
                <a:ea typeface="KaiTi" pitchFamily="49" charset="-122"/>
              </a:rPr>
              <a:t>مادة العلوم</a:t>
            </a:r>
            <a:r>
              <a:rPr lang="ar-SA" sz="6000" b="1" dirty="0" smtClean="0"/>
              <a:t> </a:t>
            </a:r>
            <a:r>
              <a:rPr lang="ar-SA" sz="4000" b="1" dirty="0" smtClean="0"/>
              <a:t>           </a:t>
            </a:r>
            <a:br>
              <a:rPr lang="ar-SA" sz="4000" b="1" dirty="0" smtClean="0"/>
            </a:br>
            <a:r>
              <a:rPr lang="ar-SA" b="1" dirty="0" smtClean="0">
                <a:solidFill>
                  <a:srgbClr val="FF0000"/>
                </a:solidFill>
              </a:rPr>
              <a:t>الوحدة </a:t>
            </a:r>
            <a:r>
              <a:rPr lang="ar-SA" b="1" dirty="0" err="1" smtClean="0">
                <a:solidFill>
                  <a:srgbClr val="FF0000"/>
                </a:solidFill>
              </a:rPr>
              <a:t>الرابعه</a:t>
            </a:r>
            <a:r>
              <a:rPr lang="ar-SA" b="1" dirty="0" smtClean="0">
                <a:solidFill>
                  <a:srgbClr val="FF0000"/>
                </a:solidFill>
              </a:rPr>
              <a:t/>
            </a:r>
            <a:br>
              <a:rPr lang="ar-SA" b="1" dirty="0" smtClean="0">
                <a:solidFill>
                  <a:srgbClr val="FF0000"/>
                </a:solidFill>
              </a:rPr>
            </a:br>
            <a:r>
              <a:rPr lang="ar-SA" sz="4000" b="1" dirty="0" smtClean="0"/>
              <a:t>إعداد الأستاذ /       </a:t>
            </a:r>
            <a:r>
              <a:rPr lang="ar-SA" sz="2800" b="1" dirty="0" smtClean="0">
                <a:solidFill>
                  <a:srgbClr val="C00000"/>
                </a:solidFill>
              </a:rPr>
              <a:t/>
            </a:r>
            <a:br>
              <a:rPr lang="ar-SA" sz="2800" b="1" dirty="0" smtClean="0">
                <a:solidFill>
                  <a:srgbClr val="C00000"/>
                </a:solidFill>
              </a:rPr>
            </a:br>
            <a:r>
              <a:rPr lang="ar-SA" sz="5400" b="1" dirty="0" smtClean="0">
                <a:solidFill>
                  <a:srgbClr val="002060"/>
                </a:solidFill>
              </a:rPr>
              <a:t>صابر بن دخيل الله </a:t>
            </a:r>
            <a:r>
              <a:rPr lang="ar-SA" sz="5400" b="1" dirty="0" err="1" smtClean="0">
                <a:solidFill>
                  <a:srgbClr val="002060"/>
                </a:solidFill>
              </a:rPr>
              <a:t>السيالي</a:t>
            </a:r>
            <a:endParaRPr lang="ar-SA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endParaRPr lang="ar-SA" sz="3600" b="1" dirty="0" smtClean="0">
              <a:solidFill>
                <a:srgbClr val="FF0000"/>
              </a:solidFill>
            </a:endParaRPr>
          </a:p>
          <a:p>
            <a:endParaRPr lang="ar-SA" sz="3600" b="1" dirty="0" smtClean="0">
              <a:solidFill>
                <a:srgbClr val="FF0000"/>
              </a:solidFill>
            </a:endParaRPr>
          </a:p>
          <a:p>
            <a:endParaRPr lang="ar-SA" sz="3600" b="1" dirty="0" smtClean="0">
              <a:solidFill>
                <a:srgbClr val="FF0000"/>
              </a:solidFill>
            </a:endParaRPr>
          </a:p>
          <a:p>
            <a:endParaRPr lang="ar-SA" sz="3600" b="1" dirty="0" smtClean="0">
              <a:solidFill>
                <a:srgbClr val="FF0000"/>
              </a:solidFill>
            </a:endParaRPr>
          </a:p>
          <a:p>
            <a:endParaRPr lang="ar-SA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6" name="وسيلة شرح على شكل سحابة 5"/>
          <p:cNvSpPr/>
          <p:nvPr/>
        </p:nvSpPr>
        <p:spPr>
          <a:xfrm>
            <a:off x="357158" y="1928802"/>
            <a:ext cx="8429684" cy="421484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2"/>
                </a:solidFill>
              </a:rPr>
              <a:t>تتحطم الأوعية الدموية الصغيرة تحت الجلد المتضرر فتتحطم كريات الدم</a:t>
            </a:r>
            <a:r>
              <a:rPr lang="ar-SA" sz="2800" b="1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ar-SA" sz="2800" b="1" dirty="0" smtClean="0">
                <a:solidFill>
                  <a:schemeClr val="tx2"/>
                </a:solidFill>
              </a:rPr>
              <a:t>الحمراء ويتحرر الهيموجلوبين الذي يتحطم إلى مكوناته الأساسية التي تُسمى الصبغة ( وهذه الصبغة هي التي تٌسبب ظهور اللون الأزرق والأحمر والأرجواني في منطقة الإصابة)</a:t>
            </a:r>
            <a:endParaRPr lang="ar-SA" sz="2800" b="1" dirty="0">
              <a:solidFill>
                <a:schemeClr val="tx2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643042" y="928670"/>
            <a:ext cx="6715172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 كيف تتكون </a:t>
            </a:r>
            <a:r>
              <a:rPr lang="ar-SA" sz="2800" b="1" dirty="0" err="1" smtClean="0">
                <a:solidFill>
                  <a:srgbClr val="FF0000"/>
                </a:solidFill>
              </a:rPr>
              <a:t>الكدوم</a:t>
            </a:r>
            <a:r>
              <a:rPr lang="ar-SA" sz="2800" b="1" dirty="0" smtClean="0">
                <a:solidFill>
                  <a:srgbClr val="FF0000"/>
                </a:solidFill>
              </a:rPr>
              <a:t> على الجلد ؟ 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lvl="0"/>
            <a:r>
              <a:rPr lang="ar-SA" b="1" dirty="0" smtClean="0">
                <a:solidFill>
                  <a:srgbClr val="C00000"/>
                </a:solidFill>
              </a:rPr>
              <a:t>ما هي العضلة؟</a:t>
            </a:r>
          </a:p>
          <a:p>
            <a:pPr lvl="0"/>
            <a:r>
              <a:rPr lang="ar-SA" b="1" dirty="0" err="1" smtClean="0">
                <a:solidFill>
                  <a:schemeClr val="tx2"/>
                </a:solidFill>
              </a:rPr>
              <a:t>العضلةهي</a:t>
            </a:r>
            <a:r>
              <a:rPr lang="en-US" b="1" dirty="0" smtClean="0">
                <a:solidFill>
                  <a:schemeClr val="tx2"/>
                </a:solidFill>
              </a:rPr>
              <a:t> : 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ar-SA" b="1" dirty="0" smtClean="0">
                <a:solidFill>
                  <a:schemeClr val="tx2"/>
                </a:solidFill>
              </a:rPr>
              <a:t>عضو قادر على الانقباض والانبساط ، ويوفر القوة اللازمة لتحريك العظام وأجزاء الجسم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</a:p>
          <a:p>
            <a:pPr lvl="0"/>
            <a:r>
              <a:rPr lang="ar-SA" b="1" dirty="0" smtClean="0"/>
              <a:t>أنواع العضلات:</a:t>
            </a:r>
          </a:p>
          <a:p>
            <a:pPr lvl="0"/>
            <a:r>
              <a:rPr lang="ar-SA" dirty="0" smtClean="0"/>
              <a:t> </a:t>
            </a:r>
            <a:r>
              <a:rPr lang="ar-SA" b="1" dirty="0" smtClean="0">
                <a:solidFill>
                  <a:srgbClr val="00B050"/>
                </a:solidFill>
              </a:rPr>
              <a:t>1- العضلات الإرادية :</a:t>
            </a:r>
            <a:r>
              <a:rPr lang="ar-SA" b="1" dirty="0" smtClean="0">
                <a:solidFill>
                  <a:srgbClr val="002060"/>
                </a:solidFill>
              </a:rPr>
              <a:t>العضلات التي يمكنك التحكم فيها مثل عضلة اليد .</a:t>
            </a:r>
          </a:p>
          <a:p>
            <a:pPr lvl="0"/>
            <a:r>
              <a:rPr lang="ar-SA" b="1" dirty="0" smtClean="0">
                <a:solidFill>
                  <a:srgbClr val="00B050"/>
                </a:solidFill>
              </a:rPr>
              <a:t>2-عضلات لا إرادية:</a:t>
            </a:r>
            <a:r>
              <a:rPr lang="ar-SA" b="1" dirty="0" smtClean="0">
                <a:solidFill>
                  <a:srgbClr val="002060"/>
                </a:solidFill>
              </a:rPr>
              <a:t>العضلات التي لا يمكنك التحكم فيها مثل عضلة القلب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lvl="0"/>
            <a:r>
              <a:rPr lang="ar-SA" b="1" dirty="0" smtClean="0">
                <a:solidFill>
                  <a:srgbClr val="FF0000"/>
                </a:solidFill>
              </a:rPr>
              <a:t>أنواع الأنسجة العضلية ؟ </a:t>
            </a:r>
          </a:p>
          <a:p>
            <a:pPr lvl="0"/>
            <a:r>
              <a:rPr lang="en-US" b="1" dirty="0" smtClean="0">
                <a:solidFill>
                  <a:srgbClr val="002060"/>
                </a:solidFill>
              </a:rPr>
              <a:t>1 </a:t>
            </a:r>
            <a:r>
              <a:rPr lang="ar-SA" b="1" dirty="0" smtClean="0">
                <a:solidFill>
                  <a:srgbClr val="002060"/>
                </a:solidFill>
              </a:rPr>
              <a:t>ـ العضلات الهيكلية. </a:t>
            </a:r>
          </a:p>
          <a:p>
            <a:pPr lvl="0"/>
            <a:r>
              <a:rPr lang="ar-SA" b="1" dirty="0" smtClean="0">
                <a:solidFill>
                  <a:srgbClr val="002060"/>
                </a:solidFill>
              </a:rPr>
              <a:t>2 </a:t>
            </a:r>
            <a:r>
              <a:rPr lang="ar-SA" b="1" dirty="0" err="1" smtClean="0">
                <a:solidFill>
                  <a:srgbClr val="002060"/>
                </a:solidFill>
              </a:rPr>
              <a:t>ـ</a:t>
            </a:r>
            <a:r>
              <a:rPr lang="ar-SA" b="1" dirty="0" smtClean="0">
                <a:solidFill>
                  <a:srgbClr val="002060"/>
                </a:solidFill>
              </a:rPr>
              <a:t> العضلات القلبية. </a:t>
            </a:r>
          </a:p>
          <a:p>
            <a:pPr lvl="0"/>
            <a:r>
              <a:rPr lang="ar-SA" b="1" dirty="0" smtClean="0">
                <a:solidFill>
                  <a:srgbClr val="002060"/>
                </a:solidFill>
              </a:rPr>
              <a:t>3 </a:t>
            </a:r>
            <a:r>
              <a:rPr lang="ar-SA" b="1" dirty="0" err="1" smtClean="0">
                <a:solidFill>
                  <a:srgbClr val="002060"/>
                </a:solidFill>
              </a:rPr>
              <a:t>ـ</a:t>
            </a:r>
            <a:r>
              <a:rPr lang="ar-SA" b="1" dirty="0" smtClean="0">
                <a:solidFill>
                  <a:srgbClr val="002060"/>
                </a:solidFill>
              </a:rPr>
              <a:t> العضلات الملساء</a:t>
            </a:r>
            <a:r>
              <a:rPr lang="en-US" b="1" dirty="0" smtClean="0"/>
              <a:t>.</a:t>
            </a:r>
            <a:endParaRPr lang="ar-SA" b="1" dirty="0" smtClean="0"/>
          </a:p>
          <a:p>
            <a:pPr lvl="0"/>
            <a:r>
              <a:rPr lang="ar-SA" b="1" dirty="0" smtClean="0"/>
              <a:t>العضلات الهيكلية ، هي</a:t>
            </a:r>
            <a:r>
              <a:rPr lang="en-US" b="1" dirty="0" smtClean="0"/>
              <a:t> 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ar-SA" b="1" dirty="0" smtClean="0">
                <a:solidFill>
                  <a:srgbClr val="002060"/>
                </a:solidFill>
              </a:rPr>
              <a:t>عضلات إرادية تعمل على تحريك العظام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. </a:t>
            </a:r>
            <a:endParaRPr lang="ar-SA" dirty="0" smtClean="0"/>
          </a:p>
          <a:p>
            <a:r>
              <a:rPr lang="ar-SA" b="1" dirty="0" smtClean="0">
                <a:solidFill>
                  <a:srgbClr val="002060"/>
                </a:solidFill>
              </a:rPr>
              <a:t>العضلات الهيكلية تُشكل الجزء الأكبر من كتلة العضلات وتتصل بالعظام بواسطة نسيج رابط يُسمى : الوتر.</a:t>
            </a:r>
          </a:p>
          <a:p>
            <a:r>
              <a:rPr lang="ar-SA" sz="3600" b="1" dirty="0" smtClean="0">
                <a:solidFill>
                  <a:srgbClr val="002060"/>
                </a:solidFill>
              </a:rPr>
              <a:t>العضلات الهيكلية يطلق عليها </a:t>
            </a:r>
            <a:r>
              <a:rPr lang="ar-SA" sz="3600" b="1" dirty="0" smtClean="0">
                <a:solidFill>
                  <a:srgbClr val="7030A0"/>
                </a:solidFill>
              </a:rPr>
              <a:t>العضلات المخططة</a:t>
            </a:r>
          </a:p>
          <a:p>
            <a:r>
              <a:rPr lang="ar-SA" sz="3600" b="1" dirty="0" smtClean="0">
                <a:solidFill>
                  <a:srgbClr val="002060"/>
                </a:solidFill>
              </a:rPr>
              <a:t>الوتر : نسيج يربط بين العضلات والعظام</a:t>
            </a:r>
          </a:p>
          <a:p>
            <a:endParaRPr lang="ar-SA" b="1" dirty="0" smtClean="0">
              <a:solidFill>
                <a:srgbClr val="002060"/>
              </a:solidFill>
            </a:endParaRPr>
          </a:p>
        </p:txBody>
      </p:sp>
      <p:pic>
        <p:nvPicPr>
          <p:cNvPr id="4" name="صورة 3" descr="histolo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642918"/>
            <a:ext cx="3357586" cy="1857388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1142976" y="2786058"/>
            <a:ext cx="2786082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</a:rPr>
              <a:t>الشكل يوضح تخطيط لعضلة هيكلية </a:t>
            </a:r>
            <a:endParaRPr lang="ar-SA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 descr="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500042"/>
            <a:ext cx="7772428" cy="5857915"/>
          </a:xfrm>
          <a:blipFill>
            <a:blip r:embed="rId3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 descr="1501f819-583b-42e1-a801-8327823e10a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4572008"/>
            <a:ext cx="3143272" cy="2071702"/>
          </a:xfr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</p:pic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وسيلة شرح بيضاوية 4"/>
          <p:cNvSpPr/>
          <p:nvPr/>
        </p:nvSpPr>
        <p:spPr>
          <a:xfrm>
            <a:off x="714348" y="714356"/>
            <a:ext cx="7643866" cy="3357586"/>
          </a:xfrm>
          <a:prstGeom prst="wedgeEllipseCallou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العضلات القلبية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ar-SA" sz="2800" b="1" dirty="0" smtClean="0">
                <a:solidFill>
                  <a:schemeClr val="tx2"/>
                </a:solidFill>
              </a:rPr>
              <a:t>عضلات توجد في القلب ، وهي مخططة تشبه العضلات الهيكلية</a:t>
            </a:r>
            <a:r>
              <a:rPr lang="en-US" sz="2800" b="1" dirty="0" smtClean="0">
                <a:solidFill>
                  <a:schemeClr val="tx2"/>
                </a:solidFill>
              </a:rPr>
              <a:t> . </a:t>
            </a:r>
            <a:br>
              <a:rPr lang="en-US" sz="2800" b="1" dirty="0" smtClean="0">
                <a:solidFill>
                  <a:schemeClr val="tx2"/>
                </a:solidFill>
              </a:rPr>
            </a:br>
            <a:r>
              <a:rPr lang="ar-SA" sz="2800" b="1" dirty="0" smtClean="0">
                <a:solidFill>
                  <a:schemeClr val="tx2"/>
                </a:solidFill>
              </a:rPr>
              <a:t>ملاحظة : تنقبض العضلات القلبية 70 مرة في الدقيقة في الإنسان الحي</a:t>
            </a:r>
            <a:r>
              <a:rPr lang="en-US" sz="2400" b="1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 descr="507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4572008"/>
            <a:ext cx="3000396" cy="1905000"/>
          </a:xfr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</p:pic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وسيلة شرح بيضاوية 4"/>
          <p:cNvSpPr/>
          <p:nvPr/>
        </p:nvSpPr>
        <p:spPr>
          <a:xfrm>
            <a:off x="928662" y="571480"/>
            <a:ext cx="6929486" cy="3286148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chemeClr val="tx1"/>
                </a:solidFill>
              </a:rPr>
              <a:t>العضلات الملساء</a:t>
            </a:r>
            <a:r>
              <a:rPr lang="en-US" sz="4400" b="1" dirty="0" smtClean="0">
                <a:solidFill>
                  <a:schemeClr val="tx1"/>
                </a:solidFill>
              </a:rPr>
              <a:t>: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ar-SA" sz="3600" b="1" dirty="0" smtClean="0">
                <a:solidFill>
                  <a:srgbClr val="002060"/>
                </a:solidFill>
              </a:rPr>
              <a:t>عضلات لا إرادية غير مخططة توجد في الأمعاء والمثانة والأوعية الدموية والأعضاء الداخلية الأخرى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smtClean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ar-SA" b="1" dirty="0" smtClean="0">
                <a:solidFill>
                  <a:schemeClr val="tx2"/>
                </a:solidFill>
              </a:rPr>
              <a:t>عندما تتحرك يعمل الهيكل العظمي والعضلات معا فيما يشبه عمل الآلة. </a:t>
            </a:r>
          </a:p>
          <a:p>
            <a:pPr>
              <a:buNone/>
            </a:pPr>
            <a:r>
              <a:rPr lang="ar-SA" b="1" dirty="0" smtClean="0"/>
              <a:t>الآلة :</a:t>
            </a:r>
            <a:r>
              <a:rPr lang="ar-SA" b="1" dirty="0" smtClean="0">
                <a:solidFill>
                  <a:schemeClr val="tx2"/>
                </a:solidFill>
              </a:rPr>
              <a:t> هي أداة </a:t>
            </a:r>
            <a:r>
              <a:rPr lang="ar-SA" b="1" dirty="0" smtClean="0">
                <a:solidFill>
                  <a:schemeClr val="tx2"/>
                </a:solidFill>
              </a:rPr>
              <a:t>لانجاز العمل .</a:t>
            </a:r>
            <a:endParaRPr lang="en-US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ar-SA" b="1" dirty="0" smtClean="0">
                <a:solidFill>
                  <a:srgbClr val="FF0000"/>
                </a:solidFill>
              </a:rPr>
              <a:t>تعمل العضلات الهيكلية معاً على صورة أزواج فعندما تنقبض واحدة تنبسط الأخرى</a:t>
            </a:r>
            <a:r>
              <a:rPr lang="en-US" b="1" dirty="0" smtClean="0">
                <a:solidFill>
                  <a:srgbClr val="FF0000"/>
                </a:solidFill>
              </a:rPr>
              <a:t> .</a:t>
            </a:r>
          </a:p>
          <a:p>
            <a:pPr>
              <a:buNone/>
            </a:pPr>
            <a:r>
              <a:rPr lang="ar-SA" b="1" dirty="0" smtClean="0">
                <a:solidFill>
                  <a:schemeClr val="tx2"/>
                </a:solidFill>
              </a:rPr>
              <a:t>عضلات جسم الكائن الحي متحركة وليست ثابتة حيث يزداد حجم العضلات و يصغر وذلك اعتماداً على مدى استعمالها وتدريبها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</a:p>
          <a:p>
            <a:pPr>
              <a:buNone/>
            </a:pPr>
            <a:r>
              <a:rPr lang="ar-SA" b="1" dirty="0" smtClean="0">
                <a:solidFill>
                  <a:schemeClr val="tx2"/>
                </a:solidFill>
              </a:rPr>
              <a:t>العضلات التي تمارس تمرينات منتظمة تكون أسرع استجابة للمؤثرات</a:t>
            </a:r>
            <a:r>
              <a:rPr lang="en-US" b="1" dirty="0" smtClean="0">
                <a:solidFill>
                  <a:schemeClr val="tx2"/>
                </a:solidFill>
              </a:rPr>
              <a:t> . </a:t>
            </a:r>
          </a:p>
          <a:p>
            <a:pPr>
              <a:buNone/>
            </a:pPr>
            <a:r>
              <a:rPr lang="ar-SA" b="1" dirty="0" smtClean="0">
                <a:solidFill>
                  <a:srgbClr val="00B050"/>
                </a:solidFill>
              </a:rPr>
              <a:t>مثال توضيحي : </a:t>
            </a:r>
            <a:r>
              <a:rPr lang="ar-SA" b="1" dirty="0" smtClean="0">
                <a:solidFill>
                  <a:schemeClr val="tx2"/>
                </a:solidFill>
              </a:rPr>
              <a:t>أرجل لاعبي كرة القدم ضخمة وقوية بعكس الأشخاص الذين يجلسون لفترات طويلة يمارسون ألعاب الفيديو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</a:p>
          <a:p>
            <a:pPr>
              <a:buNone/>
            </a:pPr>
            <a:r>
              <a:rPr lang="ar-SA" b="1" dirty="0" smtClean="0">
                <a:solidFill>
                  <a:schemeClr val="tx2"/>
                </a:solidFill>
              </a:rPr>
              <a:t>  تحتاج عضلات الجسم إلى الطاقة لتكون قادرة على الانقباض والانبساط </a:t>
            </a: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 </a:t>
            </a:r>
            <a:br>
              <a:rPr lang="en-US" b="1" dirty="0" smtClean="0">
                <a:solidFill>
                  <a:schemeClr val="tx2"/>
                </a:solidFill>
              </a:rPr>
            </a:br>
            <a:endParaRPr lang="ar-SA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ar-SA" b="1" dirty="0" smtClean="0">
              <a:solidFill>
                <a:schemeClr val="tx2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28" y="571480"/>
            <a:ext cx="3638554" cy="3457575"/>
          </a:xfr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</p:pic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 descr="تأثير التمارين الرياضية على حجم العضلات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571480"/>
            <a:ext cx="4143404" cy="3500462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3714744" y="3714752"/>
            <a:ext cx="642942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endParaRPr lang="ar-SA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ar-SA" sz="6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928926" y="4500570"/>
            <a:ext cx="435771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الواجب في دفتر الواجب /س1 </a:t>
            </a:r>
            <a:r>
              <a:rPr lang="ar-SA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س2 وس3 </a:t>
            </a:r>
            <a:r>
              <a:rPr lang="ar-SA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ص</a:t>
            </a:r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2</a:t>
            </a:r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2971800" y="2438400"/>
            <a:ext cx="2971800" cy="34290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4953000" y="762000"/>
            <a:ext cx="3733800" cy="2057400"/>
          </a:xfrm>
          <a:prstGeom prst="wedgeEllipseCallout">
            <a:avLst>
              <a:gd name="adj1" fmla="val -40441"/>
              <a:gd name="adj2" fmla="val 1433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81600" y="1295400"/>
            <a:ext cx="37338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الدرس </a:t>
            </a:r>
            <a:r>
              <a:rPr lang="ar-S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الثاني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228600" y="457200"/>
            <a:ext cx="3581400" cy="2286000"/>
          </a:xfrm>
          <a:prstGeom prst="wedgeEllipseCallout">
            <a:avLst>
              <a:gd name="adj1" fmla="val 45444"/>
              <a:gd name="adj2" fmla="val 1338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762000"/>
            <a:ext cx="3047992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الجهاز الهيكلي 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والجهاز العصبي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9" name="صورة 8" descr="9bf13947-70af-4c2b-8c0b-e000c068e5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2357430"/>
            <a:ext cx="3500462" cy="35385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وسيلة شرح على شكل سحابة 5"/>
          <p:cNvSpPr/>
          <p:nvPr/>
        </p:nvSpPr>
        <p:spPr>
          <a:xfrm>
            <a:off x="3786182" y="714356"/>
            <a:ext cx="4286280" cy="250033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n w="50800"/>
                <a:solidFill>
                  <a:schemeClr val="tx1"/>
                </a:solidFill>
              </a:rPr>
              <a:t>الوحدة </a:t>
            </a:r>
            <a:r>
              <a:rPr lang="ar-SA" sz="3200" b="1" dirty="0" err="1" smtClean="0">
                <a:ln w="50800"/>
                <a:solidFill>
                  <a:schemeClr val="tx1"/>
                </a:solidFill>
              </a:rPr>
              <a:t>الرابعه</a:t>
            </a:r>
            <a:endParaRPr lang="ar-SA" sz="3200" b="1" dirty="0" smtClean="0">
              <a:ln w="50800"/>
              <a:solidFill>
                <a:schemeClr val="tx1"/>
              </a:solidFill>
            </a:endParaRPr>
          </a:p>
          <a:p>
            <a:pPr algn="ctr"/>
            <a:r>
              <a:rPr lang="ar-SA" sz="3200" b="1" dirty="0" smtClean="0">
                <a:ln w="50800"/>
                <a:solidFill>
                  <a:schemeClr val="tx1"/>
                </a:solidFill>
              </a:rPr>
              <a:t>أجهزة جسم الإنسان-2</a:t>
            </a:r>
            <a:endParaRPr lang="ar-SA" sz="3200" b="1" dirty="0">
              <a:ln w="50800"/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000100" y="4357694"/>
            <a:ext cx="5929354" cy="17145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الفصل السابع</a:t>
            </a:r>
          </a:p>
          <a:p>
            <a:pPr algn="ctr"/>
            <a:r>
              <a:rPr lang="ar-SA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أجهزة الدعامة والحركة والاستجابة</a:t>
            </a:r>
            <a:endParaRPr lang="ar-SA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ar-SA" sz="4000" b="1" dirty="0" smtClean="0"/>
              <a:t>الجهاز الهيكلي </a:t>
            </a:r>
            <a:r>
              <a:rPr lang="en-US" sz="4000" b="1" dirty="0" smtClean="0"/>
              <a:t>: </a:t>
            </a:r>
            <a:endParaRPr lang="ar-SA" sz="4000" b="1" dirty="0" smtClean="0"/>
          </a:p>
          <a:p>
            <a:r>
              <a:rPr lang="ar-SA" b="1" dirty="0" smtClean="0">
                <a:solidFill>
                  <a:srgbClr val="0070C0"/>
                </a:solidFill>
              </a:rPr>
              <a:t>هو عبارة عن جهاز يتكون من جميع العظام الموجودة في الجسم. </a:t>
            </a:r>
          </a:p>
          <a:p>
            <a:r>
              <a:rPr lang="ar-SA" b="1" dirty="0" smtClean="0">
                <a:solidFill>
                  <a:srgbClr val="C00000"/>
                </a:solidFill>
              </a:rPr>
              <a:t>وظائفه</a:t>
            </a:r>
            <a:r>
              <a:rPr lang="en-US" b="1" dirty="0" smtClean="0">
                <a:solidFill>
                  <a:srgbClr val="C00000"/>
                </a:solidFill>
              </a:rPr>
              <a:t> : </a:t>
            </a:r>
            <a:endParaRPr lang="ar-SA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1) </a:t>
            </a:r>
            <a:r>
              <a:rPr lang="ar-SA" b="1" dirty="0" smtClean="0">
                <a:solidFill>
                  <a:schemeClr val="tx2"/>
                </a:solidFill>
              </a:rPr>
              <a:t>الجهاز الهيكلي يعطي الجسم الشكل والدعامة</a:t>
            </a:r>
            <a:r>
              <a:rPr lang="en-US" b="1" dirty="0" smtClean="0">
                <a:solidFill>
                  <a:schemeClr val="tx2"/>
                </a:solidFill>
              </a:rPr>
              <a:t> . 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2) </a:t>
            </a:r>
            <a:r>
              <a:rPr lang="ar-SA" b="1" dirty="0" smtClean="0">
                <a:solidFill>
                  <a:schemeClr val="tx2"/>
                </a:solidFill>
              </a:rPr>
              <a:t>العظام تحمي الأعضاء الداخلية</a:t>
            </a:r>
            <a:r>
              <a:rPr lang="en-US" b="1" dirty="0" smtClean="0">
                <a:solidFill>
                  <a:schemeClr val="tx2"/>
                </a:solidFill>
              </a:rPr>
              <a:t> . 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3) </a:t>
            </a:r>
            <a:r>
              <a:rPr lang="ar-SA" b="1" dirty="0" smtClean="0">
                <a:solidFill>
                  <a:schemeClr val="tx2"/>
                </a:solidFill>
              </a:rPr>
              <a:t>العضلات الرئيسية تتصل بالعظام وتساعدها على الحركة</a:t>
            </a: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4) </a:t>
            </a:r>
            <a:r>
              <a:rPr lang="ar-SA" b="1" dirty="0" smtClean="0">
                <a:solidFill>
                  <a:schemeClr val="tx2"/>
                </a:solidFill>
              </a:rPr>
              <a:t>خلايا الدم تتكون في نخاع العديد من العظام</a:t>
            </a:r>
            <a:r>
              <a:rPr lang="en-US" b="1" dirty="0" smtClean="0">
                <a:solidFill>
                  <a:schemeClr val="tx2"/>
                </a:solidFill>
              </a:rPr>
              <a:t> . 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5) </a:t>
            </a:r>
            <a:r>
              <a:rPr lang="ar-SA" b="1" dirty="0" smtClean="0">
                <a:solidFill>
                  <a:schemeClr val="tx2"/>
                </a:solidFill>
              </a:rPr>
              <a:t>تخزن فيه مركبات الكالسيوم والفسفور التي تكسب العظام صلابتها</a:t>
            </a:r>
            <a:r>
              <a:rPr lang="en-US" b="1" dirty="0" smtClean="0">
                <a:solidFill>
                  <a:schemeClr val="tx2"/>
                </a:solidFill>
              </a:rPr>
              <a:t> . </a:t>
            </a:r>
            <a:endParaRPr lang="ar-SA" b="1" dirty="0" smtClean="0">
              <a:solidFill>
                <a:schemeClr val="tx2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6th grade oloom jor unit-3-4 skelton bon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571480"/>
            <a:ext cx="7429552" cy="5929354"/>
          </a:xfr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</p:pic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786446" y="5715016"/>
            <a:ext cx="1071570" cy="2143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/>
          <a:lstStyle/>
          <a:p>
            <a:r>
              <a:rPr lang="ar-SA" sz="3600" b="1" dirty="0" smtClean="0">
                <a:solidFill>
                  <a:schemeClr val="tx2"/>
                </a:solidFill>
              </a:rPr>
              <a:t>العظام ليست ملساء ، بل تحتوى على </a:t>
            </a:r>
            <a:r>
              <a:rPr lang="ar-SA" sz="3600" b="1" dirty="0" err="1" smtClean="0">
                <a:solidFill>
                  <a:schemeClr val="tx2"/>
                </a:solidFill>
              </a:rPr>
              <a:t>نتوءات</a:t>
            </a:r>
            <a:r>
              <a:rPr lang="ar-SA" sz="3600" b="1" dirty="0" smtClean="0">
                <a:solidFill>
                  <a:schemeClr val="tx2"/>
                </a:solidFill>
              </a:rPr>
              <a:t> ونهايات دائرية وثقوب وحفر صغيرة:</a:t>
            </a:r>
          </a:p>
          <a:p>
            <a:r>
              <a:rPr lang="ar-SA" sz="3600" b="1" dirty="0" smtClean="0">
                <a:solidFill>
                  <a:srgbClr val="FF0000"/>
                </a:solidFill>
              </a:rPr>
              <a:t>تركيب العظم</a:t>
            </a:r>
            <a:r>
              <a:rPr lang="en-US" sz="3600" b="1" dirty="0" smtClean="0">
                <a:solidFill>
                  <a:srgbClr val="FF0000"/>
                </a:solidFill>
              </a:rPr>
              <a:t> : </a:t>
            </a:r>
            <a:endParaRPr lang="ar-SA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1    </a:t>
            </a:r>
            <a:r>
              <a:rPr lang="ar-SA" b="1" dirty="0" smtClean="0"/>
              <a:t>ـ الغضروف .</a:t>
            </a:r>
          </a:p>
          <a:p>
            <a:pPr>
              <a:buNone/>
            </a:pPr>
            <a:r>
              <a:rPr lang="ar-SA" b="1" dirty="0" smtClean="0"/>
              <a:t>       2 </a:t>
            </a:r>
            <a:r>
              <a:rPr lang="ar-SA" b="1" dirty="0" err="1" smtClean="0"/>
              <a:t>ـ</a:t>
            </a:r>
            <a:r>
              <a:rPr lang="ar-SA" b="1" dirty="0" smtClean="0"/>
              <a:t> </a:t>
            </a:r>
            <a:r>
              <a:rPr lang="ar-SA" b="1" dirty="0" err="1" smtClean="0"/>
              <a:t>السمحاق</a:t>
            </a:r>
            <a:r>
              <a:rPr lang="en-US" b="1" dirty="0" smtClean="0"/>
              <a:t> . </a:t>
            </a:r>
          </a:p>
          <a:p>
            <a:pPr>
              <a:buNone/>
            </a:pPr>
            <a:r>
              <a:rPr lang="ar-SA" b="1" dirty="0" smtClean="0"/>
              <a:t>        3-العظم الكثيف .</a:t>
            </a:r>
          </a:p>
          <a:p>
            <a:pPr>
              <a:buNone/>
            </a:pPr>
            <a:r>
              <a:rPr lang="ar-SA" b="1" dirty="0" smtClean="0"/>
              <a:t>       4 </a:t>
            </a:r>
            <a:r>
              <a:rPr lang="ar-SA" b="1" dirty="0" err="1" smtClean="0"/>
              <a:t>ـ</a:t>
            </a:r>
            <a:r>
              <a:rPr lang="ar-SA" b="1" dirty="0" smtClean="0"/>
              <a:t> العظم الأسفنجي</a:t>
            </a:r>
            <a:r>
              <a:rPr lang="en-US" b="1" dirty="0" smtClean="0"/>
              <a:t> . </a:t>
            </a:r>
            <a:br>
              <a:rPr lang="en-US" b="1" dirty="0" smtClean="0"/>
            </a:br>
            <a:r>
              <a:rPr lang="ar-SA" b="1" dirty="0" smtClean="0"/>
              <a:t>     5ـ تجويف العظم</a:t>
            </a:r>
            <a:r>
              <a:rPr lang="en-US" b="1" dirty="0" smtClean="0"/>
              <a:t> .</a:t>
            </a:r>
            <a:endParaRPr lang="ar-SA" b="1" dirty="0" smtClean="0">
              <a:solidFill>
                <a:schemeClr val="tx2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 descr="Imag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071678"/>
            <a:ext cx="4500594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ar-SA" sz="3600" b="1" u="sng" dirty="0" smtClean="0"/>
              <a:t>يتكون العظم من عدد من الأنسجة المختلفة وهي :</a:t>
            </a:r>
          </a:p>
          <a:p>
            <a:pPr>
              <a:buNone/>
            </a:pPr>
            <a:r>
              <a:rPr lang="ar-SA" sz="3600" b="1" dirty="0" smtClean="0">
                <a:solidFill>
                  <a:srgbClr val="00B050"/>
                </a:solidFill>
              </a:rPr>
              <a:t>1- </a:t>
            </a:r>
            <a:r>
              <a:rPr lang="ar-SA" sz="3600" b="1" dirty="0" err="1" smtClean="0">
                <a:solidFill>
                  <a:srgbClr val="00B050"/>
                </a:solidFill>
              </a:rPr>
              <a:t>السمحاق</a:t>
            </a:r>
            <a:r>
              <a:rPr lang="ar-SA" sz="3600" b="1" dirty="0" smtClean="0">
                <a:solidFill>
                  <a:srgbClr val="00B050"/>
                </a:solidFill>
              </a:rPr>
              <a:t>: </a:t>
            </a:r>
          </a:p>
          <a:p>
            <a:pPr>
              <a:buNone/>
            </a:pPr>
            <a:r>
              <a:rPr lang="ar-SA" sz="3600" b="1" dirty="0" smtClean="0">
                <a:solidFill>
                  <a:srgbClr val="002060"/>
                </a:solidFill>
              </a:rPr>
              <a:t>غشاء صلب يغلف سطح العظم .</a:t>
            </a:r>
          </a:p>
          <a:p>
            <a:pPr>
              <a:buNone/>
            </a:pPr>
            <a:endParaRPr lang="ar-SA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ar-SA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ar-SA" sz="3600" b="1" dirty="0" smtClean="0">
                <a:solidFill>
                  <a:srgbClr val="FF0000"/>
                </a:solidFill>
              </a:rPr>
              <a:t>ما هي خصائص </a:t>
            </a:r>
            <a:r>
              <a:rPr lang="ar-SA" sz="3600" b="1" dirty="0" err="1" smtClean="0">
                <a:solidFill>
                  <a:srgbClr val="FF0000"/>
                </a:solidFill>
              </a:rPr>
              <a:t>السمحاق</a:t>
            </a:r>
            <a:r>
              <a:rPr lang="ar-SA" sz="3600" b="1" dirty="0" smtClean="0">
                <a:solidFill>
                  <a:srgbClr val="FF0000"/>
                </a:solidFill>
              </a:rPr>
              <a:t>؟</a:t>
            </a:r>
          </a:p>
          <a:p>
            <a:pPr>
              <a:buNone/>
            </a:pPr>
            <a:r>
              <a:rPr lang="ar-SA" sz="3600" b="1" dirty="0" smtClean="0">
                <a:solidFill>
                  <a:srgbClr val="002060"/>
                </a:solidFill>
              </a:rPr>
              <a:t>1- يحتوي على الأوعية الدموية التي تحمل الغذاء للعظم.</a:t>
            </a:r>
          </a:p>
          <a:p>
            <a:pPr>
              <a:buNone/>
            </a:pPr>
            <a:r>
              <a:rPr lang="ar-SA" sz="3600" b="1" dirty="0" smtClean="0">
                <a:solidFill>
                  <a:srgbClr val="002060"/>
                </a:solidFill>
              </a:rPr>
              <a:t>2- يحتوي على الأعصاب التي تصدر إشارات الألم .</a:t>
            </a:r>
          </a:p>
          <a:p>
            <a:pPr>
              <a:buNone/>
            </a:pPr>
            <a:endParaRPr lang="ar-SA" sz="3600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ar-SA" sz="3600" b="1" dirty="0" smtClean="0">
              <a:solidFill>
                <a:srgbClr val="00B05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 descr="file_1360056140_2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142984"/>
            <a:ext cx="3500462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ar-SA" sz="3600" b="1" dirty="0" smtClean="0">
                <a:solidFill>
                  <a:srgbClr val="00B050"/>
                </a:solidFill>
              </a:rPr>
              <a:t>2- العظم الكثيف : </a:t>
            </a:r>
          </a:p>
          <a:p>
            <a:pPr>
              <a:buNone/>
            </a:pPr>
            <a:endParaRPr lang="ar-SA" sz="36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ar-SA" sz="36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ar-SA" sz="36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SA" sz="2800" b="1" dirty="0" smtClean="0">
                <a:solidFill>
                  <a:srgbClr val="FF0000"/>
                </a:solidFill>
              </a:rPr>
              <a:t>لماذا يكسب العظم الكثيف صلابة للعظم؟</a:t>
            </a:r>
          </a:p>
          <a:p>
            <a:pPr>
              <a:buNone/>
            </a:pPr>
            <a:r>
              <a:rPr lang="ar-SA" sz="2800" b="1" dirty="0" smtClean="0">
                <a:solidFill>
                  <a:srgbClr val="002060"/>
                </a:solidFill>
              </a:rPr>
              <a:t>لأنه يحوي شبكه تترسب عليها أملاح الكالسيوم والفسفور.</a:t>
            </a:r>
          </a:p>
          <a:p>
            <a:pPr>
              <a:buNone/>
            </a:pPr>
            <a:r>
              <a:rPr lang="ar-SA" sz="2800" b="1" dirty="0" smtClean="0">
                <a:solidFill>
                  <a:srgbClr val="00B050"/>
                </a:solidFill>
              </a:rPr>
              <a:t>3- العظم الأسفنجي :</a:t>
            </a:r>
          </a:p>
          <a:p>
            <a:pPr>
              <a:buNone/>
            </a:pPr>
            <a:r>
              <a:rPr lang="ar-SA" sz="2800" b="1" dirty="0" smtClean="0">
                <a:solidFill>
                  <a:srgbClr val="FF0000"/>
                </a:solidFill>
              </a:rPr>
              <a:t>لماذا العظم الأسفنجي يجعل العظم أخف وزناً ؟</a:t>
            </a:r>
          </a:p>
          <a:p>
            <a:pPr>
              <a:buNone/>
            </a:pPr>
            <a:r>
              <a:rPr lang="ar-SA" sz="2800" b="1" dirty="0" smtClean="0">
                <a:solidFill>
                  <a:srgbClr val="002060"/>
                </a:solidFill>
              </a:rPr>
              <a:t>لاحتوائه على مسامات .</a:t>
            </a: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 descr="c8b4ef45160b3bb74c5c49272665ac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1142984"/>
            <a:ext cx="3143272" cy="1785950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5500694" y="2714620"/>
            <a:ext cx="3071834" cy="357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سؤال ذهبي</a:t>
            </a:r>
            <a:endParaRPr lang="ar-SA" sz="28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 descr="41f0e0e04a907ef8df455c29106afb37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642918"/>
            <a:ext cx="8301066" cy="5857916"/>
          </a:xfr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</p:pic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ar-SA" sz="3600" b="1" dirty="0" smtClean="0">
                <a:solidFill>
                  <a:srgbClr val="00B050"/>
                </a:solidFill>
              </a:rPr>
              <a:t>4- تجويف العظم :</a:t>
            </a:r>
          </a:p>
          <a:p>
            <a:pPr>
              <a:buNone/>
            </a:pPr>
            <a:r>
              <a:rPr lang="ar-SA" sz="2800" b="1" dirty="0" smtClean="0">
                <a:solidFill>
                  <a:srgbClr val="002060"/>
                </a:solidFill>
              </a:rPr>
              <a:t>يوجد في مركز العظم الطويل ، وهو فتحه كبيرة تٌملأ بنخاع العظم.</a:t>
            </a:r>
          </a:p>
          <a:p>
            <a:pPr>
              <a:buNone/>
            </a:pPr>
            <a:r>
              <a:rPr lang="ar-SA" sz="2800" b="1" dirty="0" smtClean="0">
                <a:solidFill>
                  <a:srgbClr val="0070C0"/>
                </a:solidFill>
              </a:rPr>
              <a:t>نخاع العظم جزء منه أصفر اللون </a:t>
            </a:r>
            <a:r>
              <a:rPr lang="ar-SA" sz="2800" b="1" dirty="0" smtClean="0">
                <a:solidFill>
                  <a:srgbClr val="FF0000"/>
                </a:solidFill>
              </a:rPr>
              <a:t>علل؟</a:t>
            </a:r>
            <a:r>
              <a:rPr lang="ar-SA" sz="2800" b="1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ar-SA" sz="2800" b="1" dirty="0" smtClean="0">
                <a:solidFill>
                  <a:srgbClr val="002060"/>
                </a:solidFill>
              </a:rPr>
              <a:t>لأنه يحتوي على خلايا </a:t>
            </a:r>
            <a:r>
              <a:rPr lang="ar-SA" sz="2800" b="1" dirty="0" err="1" smtClean="0">
                <a:solidFill>
                  <a:srgbClr val="002060"/>
                </a:solidFill>
              </a:rPr>
              <a:t>دهنية</a:t>
            </a:r>
            <a:r>
              <a:rPr lang="ar-SA" sz="2800" b="1" dirty="0" smtClean="0">
                <a:solidFill>
                  <a:srgbClr val="002060"/>
                </a:solidFill>
              </a:rPr>
              <a:t> .</a:t>
            </a:r>
            <a:r>
              <a:rPr lang="ar-SA" sz="2800" dirty="0" smtClean="0"/>
              <a:t>، </a:t>
            </a:r>
          </a:p>
          <a:p>
            <a:pPr>
              <a:buNone/>
            </a:pPr>
            <a:r>
              <a:rPr lang="ar-SA" b="1" dirty="0" smtClean="0">
                <a:solidFill>
                  <a:srgbClr val="0070C0"/>
                </a:solidFill>
              </a:rPr>
              <a:t>وجزء منه أحمر اللون</a:t>
            </a:r>
            <a:r>
              <a:rPr lang="ar-SA" sz="2800" dirty="0" smtClean="0"/>
              <a:t> </a:t>
            </a:r>
            <a:r>
              <a:rPr lang="ar-SA" sz="2800" b="1" dirty="0" smtClean="0">
                <a:solidFill>
                  <a:srgbClr val="C00000"/>
                </a:solidFill>
              </a:rPr>
              <a:t>علل ؟</a:t>
            </a:r>
          </a:p>
          <a:p>
            <a:pPr>
              <a:buNone/>
            </a:pPr>
            <a:r>
              <a:rPr lang="ar-SA" sz="2800" b="1" dirty="0" smtClean="0">
                <a:solidFill>
                  <a:srgbClr val="002060"/>
                </a:solidFill>
              </a:rPr>
              <a:t>أحمر لأنه ينتج خلايا الدم الحمراء</a:t>
            </a:r>
            <a:r>
              <a:rPr lang="en-US" sz="2800" dirty="0" smtClean="0"/>
              <a:t>.</a:t>
            </a:r>
            <a:endParaRPr lang="ar-SA" sz="2800" dirty="0" smtClean="0"/>
          </a:p>
          <a:p>
            <a:pPr>
              <a:buNone/>
            </a:pPr>
            <a:r>
              <a:rPr lang="ar-SA" sz="3600" b="1" dirty="0" smtClean="0">
                <a:solidFill>
                  <a:srgbClr val="00B050"/>
                </a:solidFill>
              </a:rPr>
              <a:t>5- الغضروف:</a:t>
            </a:r>
          </a:p>
          <a:p>
            <a:pPr>
              <a:buNone/>
            </a:pPr>
            <a:r>
              <a:rPr lang="ar-SA" sz="2800" b="1" dirty="0" smtClean="0">
                <a:solidFill>
                  <a:srgbClr val="002060"/>
                </a:solidFill>
              </a:rPr>
              <a:t>طبقة ناعمة لزجة سميكة تٌغلف أطراف العظام</a:t>
            </a:r>
            <a:r>
              <a:rPr lang="en-US" sz="2800" b="1" dirty="0" smtClean="0">
                <a:solidFill>
                  <a:srgbClr val="002060"/>
                </a:solidFill>
              </a:rPr>
              <a:t> . </a:t>
            </a:r>
            <a:endParaRPr lang="ar-SA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SA" sz="2800" b="1" dirty="0" smtClean="0"/>
              <a:t>خصائص الغضروف</a:t>
            </a:r>
            <a:r>
              <a:rPr lang="en-US" sz="2800" b="1" dirty="0" smtClean="0"/>
              <a:t> </a:t>
            </a:r>
            <a:r>
              <a:rPr lang="en-US" sz="2800" dirty="0" smtClean="0"/>
              <a:t>: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1) </a:t>
            </a:r>
            <a:r>
              <a:rPr lang="ar-SA" sz="2800" b="1" dirty="0" smtClean="0">
                <a:solidFill>
                  <a:srgbClr val="002060"/>
                </a:solidFill>
              </a:rPr>
              <a:t>مرن</a:t>
            </a:r>
            <a:r>
              <a:rPr lang="en-US" sz="2800" b="1" dirty="0" smtClean="0">
                <a:solidFill>
                  <a:srgbClr val="002060"/>
                </a:solidFill>
              </a:rPr>
              <a:t> . </a:t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>2) </a:t>
            </a:r>
            <a:r>
              <a:rPr lang="ar-SA" sz="2800" b="1" dirty="0" smtClean="0">
                <a:solidFill>
                  <a:srgbClr val="002060"/>
                </a:solidFill>
              </a:rPr>
              <a:t>لا يحتوي على أوعية دموية ولا أملاحاً معدنية</a:t>
            </a:r>
            <a:r>
              <a:rPr lang="en-US" sz="2800" b="1" dirty="0" smtClean="0">
                <a:solidFill>
                  <a:srgbClr val="002060"/>
                </a:solidFill>
              </a:rPr>
              <a:t> . </a:t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>3) </a:t>
            </a:r>
            <a:r>
              <a:rPr lang="ar-SA" sz="2800" b="1" dirty="0" smtClean="0">
                <a:solidFill>
                  <a:srgbClr val="002060"/>
                </a:solidFill>
              </a:rPr>
              <a:t>يعمل على امتصاص الصدمات</a:t>
            </a:r>
            <a:r>
              <a:rPr lang="en-US" sz="2800" b="1" dirty="0" smtClean="0">
                <a:solidFill>
                  <a:srgbClr val="002060"/>
                </a:solidFill>
              </a:rPr>
              <a:t> . </a:t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>4) </a:t>
            </a:r>
            <a:r>
              <a:rPr lang="ar-SA" sz="2800" b="1" dirty="0" smtClean="0">
                <a:solidFill>
                  <a:srgbClr val="002060"/>
                </a:solidFill>
              </a:rPr>
              <a:t>يجعل الحركة أسهل بتقليل الاحتكاك الناتج عن حركة العظام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/>
              <a:t>. </a:t>
            </a:r>
            <a:br>
              <a:rPr lang="en-US" sz="2800" dirty="0" smtClean="0"/>
            </a:br>
            <a:endParaRPr lang="ar-SA" sz="2800" b="1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 descr="2513383309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428736"/>
            <a:ext cx="2928958" cy="3000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clipart-thinkingboy-outline-512x512-e098.pn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58" y="51267"/>
            <a:ext cx="8929750" cy="4423428"/>
          </a:xfrm>
        </p:spPr>
      </p:pic>
      <p:sp>
        <p:nvSpPr>
          <p:cNvPr id="6" name="مربع نص 5"/>
          <p:cNvSpPr txBox="1"/>
          <p:nvPr/>
        </p:nvSpPr>
        <p:spPr>
          <a:xfrm>
            <a:off x="2428860" y="4786322"/>
            <a:ext cx="492922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         أ</a:t>
            </a:r>
            <a:r>
              <a:rPr lang="ar-SA" sz="2000" b="1" dirty="0" smtClean="0">
                <a:solidFill>
                  <a:srgbClr val="FF0000"/>
                </a:solidFill>
              </a:rPr>
              <a:t>جب على </a:t>
            </a:r>
            <a:r>
              <a:rPr lang="ar-SA" sz="2000" b="1" dirty="0" err="1" smtClean="0">
                <a:solidFill>
                  <a:srgbClr val="FF0000"/>
                </a:solidFill>
              </a:rPr>
              <a:t>الاسئلة</a:t>
            </a:r>
            <a:r>
              <a:rPr lang="ar-SA" sz="2000" b="1" dirty="0" smtClean="0">
                <a:solidFill>
                  <a:srgbClr val="FF0000"/>
                </a:solidFill>
              </a:rPr>
              <a:t> في ورقة العمل </a:t>
            </a:r>
            <a:r>
              <a:rPr lang="ar-SA" sz="2000" b="1" dirty="0" err="1" smtClean="0">
                <a:solidFill>
                  <a:srgbClr val="FF0000"/>
                </a:solidFill>
              </a:rPr>
              <a:t>ص</a:t>
            </a:r>
            <a:r>
              <a:rPr lang="ar-SA" sz="2000" b="1" dirty="0" smtClean="0">
                <a:solidFill>
                  <a:srgbClr val="FF0000"/>
                </a:solidFill>
              </a:rPr>
              <a:t> 4 </a:t>
            </a:r>
            <a:r>
              <a:rPr lang="ar-SA" sz="2000" b="1" dirty="0" err="1" smtClean="0">
                <a:solidFill>
                  <a:srgbClr val="FF0000"/>
                </a:solidFill>
              </a:rPr>
              <a:t>و</a:t>
            </a:r>
            <a:r>
              <a:rPr lang="ar-SA" sz="2000" b="1" dirty="0" smtClean="0">
                <a:solidFill>
                  <a:srgbClr val="FF0000"/>
                </a:solidFill>
              </a:rPr>
              <a:t> ص5</a:t>
            </a:r>
            <a:endParaRPr lang="ar-S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endParaRPr lang="ar-SA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ar-SA" sz="6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928926" y="4500570"/>
            <a:ext cx="435771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الواجب في دفتر الواجب /س1 </a:t>
            </a:r>
            <a:r>
              <a:rPr lang="ar-SA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وس3 </a:t>
            </a:r>
            <a:r>
              <a:rPr lang="ar-SA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ص</a:t>
            </a:r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41</a:t>
            </a:r>
            <a:endParaRPr lang="ar-SA" sz="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ar-SA" sz="4000" b="1" dirty="0" smtClean="0"/>
              <a:t>المفاصل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ما هو المفصل ؟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هو مكان التقاء عظمتين أو أكثر في الهيكل العظمي.</a:t>
            </a:r>
          </a:p>
          <a:p>
            <a:pPr>
              <a:buNone/>
            </a:pPr>
            <a:r>
              <a:rPr lang="ar-SA" b="1" dirty="0" smtClean="0">
                <a:solidFill>
                  <a:srgbClr val="FF0000"/>
                </a:solidFill>
              </a:rPr>
              <a:t>ترتبط العظام مع بعضها في المفصل بواسطة</a:t>
            </a:r>
          </a:p>
          <a:p>
            <a:pPr>
              <a:buNone/>
            </a:pPr>
            <a:r>
              <a:rPr lang="ar-SA" b="1" dirty="0" smtClean="0">
                <a:solidFill>
                  <a:srgbClr val="7030A0"/>
                </a:solidFill>
              </a:rPr>
              <a:t>الأربطة</a:t>
            </a:r>
            <a:r>
              <a:rPr lang="ar-SA" b="1" dirty="0" smtClean="0">
                <a:solidFill>
                  <a:srgbClr val="002060"/>
                </a:solidFill>
              </a:rPr>
              <a:t> تثبت العظام في المفصل كما في مفصل الركبة</a:t>
            </a:r>
          </a:p>
          <a:p>
            <a:pPr>
              <a:buNone/>
            </a:pPr>
            <a:r>
              <a:rPr lang="ar-SA" b="1" dirty="0" smtClean="0"/>
              <a:t>أنواع المفاصل: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مفاصل ثابتة  </a:t>
            </a:r>
            <a:r>
              <a:rPr lang="ar-SA" b="1" dirty="0" err="1" smtClean="0">
                <a:solidFill>
                  <a:srgbClr val="002060"/>
                </a:solidFill>
              </a:rPr>
              <a:t>و</a:t>
            </a:r>
            <a:r>
              <a:rPr lang="ar-SA" b="1" dirty="0" smtClean="0">
                <a:solidFill>
                  <a:srgbClr val="002060"/>
                </a:solidFill>
              </a:rPr>
              <a:t> مفاصل متحركة.</a:t>
            </a:r>
          </a:p>
          <a:p>
            <a:pPr>
              <a:buNone/>
            </a:pPr>
            <a:r>
              <a:rPr lang="ar-SA" b="1" u="sng" dirty="0" smtClean="0"/>
              <a:t>أولا : المفاصل الثابتة: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هي مفاصل تسمح للعظام بالحركة قليلاً أو تكون ثابتة لا </a:t>
            </a:r>
            <a:r>
              <a:rPr lang="ar-SA" sz="2800" b="1" dirty="0" smtClean="0">
                <a:solidFill>
                  <a:srgbClr val="002060"/>
                </a:solidFill>
              </a:rPr>
              <a:t>تتحرك</a:t>
            </a:r>
            <a:r>
              <a:rPr lang="ar-SA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ar-SA" b="1" i="1" dirty="0" smtClean="0"/>
              <a:t>مثل : </a:t>
            </a:r>
            <a:r>
              <a:rPr lang="ar-SA" b="1" i="1" dirty="0" smtClean="0">
                <a:solidFill>
                  <a:srgbClr val="002060"/>
                </a:solidFill>
              </a:rPr>
              <a:t>عظام الجمجمة والحوض</a:t>
            </a:r>
          </a:p>
          <a:p>
            <a:pPr>
              <a:buNone/>
            </a:pPr>
            <a:endParaRPr lang="ar-SA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ar-SA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ar-SA" sz="2800" b="1" dirty="0" smtClean="0">
              <a:solidFill>
                <a:srgbClr val="C0000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857224" y="2143116"/>
            <a:ext cx="1857388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002060"/>
                </a:solidFill>
              </a:rPr>
              <a:t>الأربطة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.</a:t>
            </a:r>
            <a:endParaRPr lang="ar-SA" dirty="0"/>
          </a:p>
        </p:txBody>
      </p:sp>
      <p:pic>
        <p:nvPicPr>
          <p:cNvPr id="6" name="صورة 5" descr="hwaml.com_1292377205_7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500042"/>
            <a:ext cx="1214446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2971800" y="2438400"/>
            <a:ext cx="2971800" cy="34290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4953000" y="762000"/>
            <a:ext cx="3733800" cy="2057400"/>
          </a:xfrm>
          <a:prstGeom prst="wedgeEllipseCallout">
            <a:avLst>
              <a:gd name="adj1" fmla="val -40441"/>
              <a:gd name="adj2" fmla="val 1433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81600" y="1295400"/>
            <a:ext cx="37338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الدرس الأول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228600" y="457200"/>
            <a:ext cx="3581400" cy="2286000"/>
          </a:xfrm>
          <a:prstGeom prst="wedgeEllipseCallout">
            <a:avLst>
              <a:gd name="adj1" fmla="val 45444"/>
              <a:gd name="adj2" fmla="val 1338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762000"/>
            <a:ext cx="320040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الجلد والعضلات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عنصر نائب للمحتوى 7" descr="1fe35ecfb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714488"/>
            <a:ext cx="4286280" cy="3143272"/>
          </a:xfr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</p:pic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3357554" y="5429264"/>
            <a:ext cx="2571768" cy="5000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مفاصل ثابتة</a:t>
            </a:r>
            <a:endParaRPr lang="ar-S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ar-SA" b="1" i="1" u="sng" dirty="0" smtClean="0"/>
              <a:t>ثانيا : المفاصل المتحركة: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هي مفاصل تسمح للجسم بالقيام بمجموعة كبيرة من الحركات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ar-SA" b="1" dirty="0" smtClean="0"/>
              <a:t>أنواعها :</a:t>
            </a:r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ar-SA" b="1" dirty="0" smtClean="0">
                <a:solidFill>
                  <a:srgbClr val="C00000"/>
                </a:solidFill>
              </a:rPr>
              <a:t>المحوري</a:t>
            </a:r>
            <a:r>
              <a:rPr lang="ar-SA" b="1" dirty="0" smtClean="0">
                <a:solidFill>
                  <a:srgbClr val="002060"/>
                </a:solidFill>
              </a:rPr>
              <a:t> : مفصل يتحرك عن طريق دوران عظم داخل تجويف في عظم ثابت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مثل : دوران الرأس .</a:t>
            </a:r>
          </a:p>
          <a:p>
            <a:pPr>
              <a:buNone/>
            </a:pPr>
            <a:r>
              <a:rPr lang="ar-SA" dirty="0" smtClean="0"/>
              <a:t>   </a:t>
            </a:r>
            <a:r>
              <a:rPr lang="ar-SA" b="1" dirty="0" smtClean="0">
                <a:solidFill>
                  <a:srgbClr val="C00000"/>
                </a:solidFill>
              </a:rPr>
              <a:t>الكروي  : </a:t>
            </a:r>
            <a:r>
              <a:rPr lang="ar-SA" b="1" dirty="0" smtClean="0">
                <a:solidFill>
                  <a:srgbClr val="002060"/>
                </a:solidFill>
              </a:rPr>
              <a:t>مفصل يتكون من عظم نهايته الكروية </a:t>
            </a:r>
            <a:r>
              <a:rPr lang="ar-SA" b="1" dirty="0" err="1" smtClean="0">
                <a:solidFill>
                  <a:srgbClr val="002060"/>
                </a:solidFill>
              </a:rPr>
              <a:t>تلائم</a:t>
            </a:r>
            <a:r>
              <a:rPr lang="ar-SA" b="1" dirty="0" smtClean="0">
                <a:solidFill>
                  <a:srgbClr val="002060"/>
                </a:solidFill>
              </a:rPr>
              <a:t> التجويف </a:t>
            </a:r>
            <a:r>
              <a:rPr lang="ar-SA" b="1" dirty="0" err="1" smtClean="0">
                <a:solidFill>
                  <a:srgbClr val="002060"/>
                </a:solidFill>
              </a:rPr>
              <a:t>الكأسي</a:t>
            </a:r>
            <a:r>
              <a:rPr lang="ar-SA" b="1" dirty="0" smtClean="0">
                <a:solidFill>
                  <a:srgbClr val="002060"/>
                </a:solidFill>
              </a:rPr>
              <a:t> في عظم آخر</a:t>
            </a:r>
            <a:r>
              <a:rPr lang="en-US" dirty="0" smtClean="0"/>
              <a:t> </a:t>
            </a:r>
            <a:r>
              <a:rPr lang="ar-SA" b="1" dirty="0" smtClean="0">
                <a:solidFill>
                  <a:srgbClr val="002060"/>
                </a:solidFill>
              </a:rPr>
              <a:t>مثل: مفصل الكتف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b="1" i="1" u="sng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6643702" y="2500306"/>
            <a:ext cx="1214446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المحوري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929190" y="2500306"/>
            <a:ext cx="1214446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الكروي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071802" y="2500306"/>
            <a:ext cx="1428760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C00000"/>
                </a:solidFill>
              </a:rPr>
              <a:t>المفصلي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000100" y="2500306"/>
            <a:ext cx="1571636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err="1" smtClean="0">
                <a:solidFill>
                  <a:srgbClr val="C00000"/>
                </a:solidFill>
              </a:rPr>
              <a:t>الانزلاقي</a:t>
            </a:r>
            <a:r>
              <a:rPr lang="en-US" dirty="0" smtClean="0"/>
              <a:t>. </a:t>
            </a:r>
            <a:endParaRPr lang="ar-SA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المفصلي </a:t>
            </a:r>
            <a:r>
              <a:rPr lang="ar-SA" b="1" dirty="0" smtClean="0">
                <a:solidFill>
                  <a:srgbClr val="002060"/>
                </a:solidFill>
              </a:rPr>
              <a:t>: مفصل يسمح بتحريك العظم إلى الأمام والخلف لكن حركته محدودة مقارنة بالمفصل الكروي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مثل : مفصل الركبة ،و الأصابع.</a:t>
            </a:r>
          </a:p>
          <a:p>
            <a:pPr>
              <a:buNone/>
            </a:pPr>
            <a:r>
              <a:rPr lang="ar-SA" dirty="0" err="1" smtClean="0"/>
              <a:t>ا</a:t>
            </a:r>
            <a:r>
              <a:rPr lang="ar-SA" b="1" dirty="0" err="1" smtClean="0">
                <a:solidFill>
                  <a:srgbClr val="C00000"/>
                </a:solidFill>
              </a:rPr>
              <a:t>لانزلاقي</a:t>
            </a:r>
            <a:r>
              <a:rPr lang="ar-SA" b="1" dirty="0" smtClean="0">
                <a:solidFill>
                  <a:srgbClr val="C0000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: مفصل يتحرك عن طريق انزلاق عظم فوق عظم آخر في أثناء تحركه للأمام والخلف مثل : مفاصل فقرات الظهر.</a:t>
            </a:r>
            <a:endParaRPr lang="ar-SA" b="1" i="1" u="sng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0892" y="357166"/>
            <a:ext cx="1928826" cy="2071702"/>
          </a:xfr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</p:pic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500042"/>
            <a:ext cx="1724025" cy="2000264"/>
          </a:xfrm>
          <a:prstGeom prst="rect">
            <a:avLst/>
          </a:prstGeom>
        </p:spPr>
      </p:pic>
      <p:pic>
        <p:nvPicPr>
          <p:cNvPr id="9" name="صورة 8" descr="تنزيل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3714752"/>
            <a:ext cx="3000396" cy="1971676"/>
          </a:xfrm>
          <a:prstGeom prst="rect">
            <a:avLst/>
          </a:prstGeom>
        </p:spPr>
      </p:pic>
      <p:pic>
        <p:nvPicPr>
          <p:cNvPr id="10" name="صورة 9" descr="تنزيل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108" y="500042"/>
            <a:ext cx="1928826" cy="2000264"/>
          </a:xfrm>
          <a:prstGeom prst="rect">
            <a:avLst/>
          </a:prstGeom>
        </p:spPr>
      </p:pic>
      <p:pic>
        <p:nvPicPr>
          <p:cNvPr id="11" name="صورة 10" descr="تنزيل (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7752" y="357166"/>
            <a:ext cx="2000264" cy="2071702"/>
          </a:xfrm>
          <a:prstGeom prst="rect">
            <a:avLst/>
          </a:prstGeom>
        </p:spPr>
      </p:pic>
      <p:pic>
        <p:nvPicPr>
          <p:cNvPr id="12" name="صورة 11" descr="04-03-0018-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472" y="3643314"/>
            <a:ext cx="3214710" cy="2071702"/>
          </a:xfrm>
          <a:prstGeom prst="rect">
            <a:avLst/>
          </a:prstGeom>
        </p:spPr>
      </p:pic>
      <p:sp>
        <p:nvSpPr>
          <p:cNvPr id="13" name="مستطيل 12"/>
          <p:cNvSpPr/>
          <p:nvPr/>
        </p:nvSpPr>
        <p:spPr>
          <a:xfrm>
            <a:off x="5072066" y="2643182"/>
            <a:ext cx="3857652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المفصل </a:t>
            </a:r>
            <a:r>
              <a:rPr lang="ar-SA" sz="2800" b="1" dirty="0" err="1" smtClean="0"/>
              <a:t>الرزي</a:t>
            </a:r>
            <a:r>
              <a:rPr lang="ar-SA" sz="2800" b="1" dirty="0" smtClean="0"/>
              <a:t> (المفصلي)</a:t>
            </a:r>
            <a:endParaRPr lang="ar-SA" sz="2800" b="1" dirty="0"/>
          </a:p>
        </p:txBody>
      </p:sp>
      <p:sp>
        <p:nvSpPr>
          <p:cNvPr id="14" name="مستطيل 13"/>
          <p:cNvSpPr/>
          <p:nvPr/>
        </p:nvSpPr>
        <p:spPr>
          <a:xfrm>
            <a:off x="285720" y="2714620"/>
            <a:ext cx="3714776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المفصل الكروي</a:t>
            </a:r>
            <a:endParaRPr lang="ar-SA" sz="3200" b="1" dirty="0"/>
          </a:p>
        </p:txBody>
      </p:sp>
      <p:sp>
        <p:nvSpPr>
          <p:cNvPr id="15" name="مستطيل 14"/>
          <p:cNvSpPr/>
          <p:nvPr/>
        </p:nvSpPr>
        <p:spPr>
          <a:xfrm>
            <a:off x="5429256" y="6072206"/>
            <a:ext cx="3286148" cy="5715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مفصل محوري</a:t>
            </a:r>
            <a:endParaRPr lang="ar-SA" sz="2800" b="1" dirty="0"/>
          </a:p>
        </p:txBody>
      </p:sp>
      <p:sp>
        <p:nvSpPr>
          <p:cNvPr id="16" name="مستطيل 15"/>
          <p:cNvSpPr/>
          <p:nvPr/>
        </p:nvSpPr>
        <p:spPr>
          <a:xfrm>
            <a:off x="428596" y="6143644"/>
            <a:ext cx="3429024" cy="5715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مفصل انزلاقي</a:t>
            </a:r>
            <a:endParaRPr lang="ar-SA" sz="28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endParaRPr lang="ar-SA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ar-SA" sz="6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928926" y="4500570"/>
            <a:ext cx="435771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الواجب في دفتر الواجب </a:t>
            </a:r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/ س2ص41</a:t>
            </a:r>
            <a:endParaRPr lang="ar-SA" sz="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ar-SA" dirty="0" smtClean="0"/>
              <a:t>ا</a:t>
            </a:r>
            <a:r>
              <a:rPr lang="ar-SA" b="1" dirty="0" smtClean="0"/>
              <a:t>لاستجابة للمؤثرات ( المنبهات):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استجابة الجسم للمتغيرات التي تقع في البيئة المحيطة </a:t>
            </a:r>
            <a:r>
              <a:rPr lang="ar-SA" b="1" dirty="0" smtClean="0"/>
              <a:t>.</a:t>
            </a:r>
          </a:p>
          <a:p>
            <a:pPr>
              <a:buNone/>
            </a:pPr>
            <a:r>
              <a:rPr lang="ar-SA" b="1" dirty="0" smtClean="0">
                <a:solidFill>
                  <a:srgbClr val="FF0000"/>
                </a:solidFill>
              </a:rPr>
              <a:t>المؤثر (المنبه): </a:t>
            </a:r>
            <a:r>
              <a:rPr lang="ar-SA" b="1" dirty="0" smtClean="0">
                <a:solidFill>
                  <a:srgbClr val="002060"/>
                </a:solidFill>
              </a:rPr>
              <a:t>التغيرات الداخلية أو الخارجية التي تتطلب استجابة من الجسم.</a:t>
            </a:r>
          </a:p>
          <a:p>
            <a:pPr>
              <a:buNone/>
            </a:pPr>
            <a:r>
              <a:rPr lang="ar-SA" b="1" dirty="0" smtClean="0">
                <a:solidFill>
                  <a:srgbClr val="00B050"/>
                </a:solidFill>
              </a:rPr>
              <a:t>التغيرات الخارجية: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الصوت    الضوء     روائح الطعام     درجة الحرارة </a:t>
            </a:r>
          </a:p>
          <a:p>
            <a:pPr>
              <a:buNone/>
            </a:pPr>
            <a:r>
              <a:rPr lang="ar-SA" b="1" dirty="0" smtClean="0">
                <a:solidFill>
                  <a:srgbClr val="00B050"/>
                </a:solidFill>
              </a:rPr>
              <a:t>التغيرات الداخلية 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المواد الكيميائية (</a:t>
            </a:r>
            <a:r>
              <a:rPr lang="ar-SA" b="1" dirty="0" err="1" smtClean="0">
                <a:solidFill>
                  <a:srgbClr val="002060"/>
                </a:solidFill>
              </a:rPr>
              <a:t>الهرمونات</a:t>
            </a:r>
            <a:r>
              <a:rPr lang="ar-SA" b="1" dirty="0" smtClean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ar-SA" b="1" dirty="0" smtClean="0"/>
              <a:t>من أمثلة الاتزان الداخلي في الجسم 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. عملية تنظيم معدل التنفس.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. نبضات القلب.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. عملية الهضم .</a:t>
            </a:r>
          </a:p>
          <a:p>
            <a:pPr>
              <a:buNone/>
            </a:pPr>
            <a:r>
              <a:rPr lang="ar-SA" b="1" dirty="0" smtClean="0"/>
              <a:t>أجهزة التنظيم :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أهميتها : 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المحافظة على الاتزان الداخلي للجسم .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أمثلتها :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1-الجهاز العصبي .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2- الجهاز الهرموني.</a:t>
            </a: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ar-SA" b="1" dirty="0" smtClean="0"/>
              <a:t>الخلايا العصبية هي</a:t>
            </a:r>
            <a:r>
              <a:rPr lang="en-US" b="1" dirty="0" smtClean="0"/>
              <a:t> 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ar-SA" b="1" dirty="0" smtClean="0">
                <a:solidFill>
                  <a:srgbClr val="002060"/>
                </a:solidFill>
              </a:rPr>
              <a:t>وحدة التركيب والوظيفة في الجهاز العصبي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تركيبها :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1 </a:t>
            </a:r>
            <a:r>
              <a:rPr lang="ar-SA" b="1" dirty="0" smtClean="0">
                <a:solidFill>
                  <a:srgbClr val="002060"/>
                </a:solidFill>
              </a:rPr>
              <a:t>ـ جسم الخلية . 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2 </a:t>
            </a:r>
            <a:r>
              <a:rPr lang="ar-SA" b="1" dirty="0" err="1" smtClean="0">
                <a:solidFill>
                  <a:srgbClr val="002060"/>
                </a:solidFill>
              </a:rPr>
              <a:t>ـ</a:t>
            </a:r>
            <a:r>
              <a:rPr lang="ar-SA" b="1" dirty="0" smtClean="0">
                <a:solidFill>
                  <a:srgbClr val="002060"/>
                </a:solidFill>
              </a:rPr>
              <a:t> الشجيرات العصبية. 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3ـ المحور الأسطواني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وظيفتها</a:t>
            </a:r>
            <a:r>
              <a:rPr lang="en-US" b="1" dirty="0" smtClean="0">
                <a:solidFill>
                  <a:srgbClr val="C00000"/>
                </a:solidFill>
              </a:rPr>
              <a:t> : 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نقل </a:t>
            </a:r>
            <a:r>
              <a:rPr lang="ar-SA" b="1" dirty="0" err="1" smtClean="0">
                <a:solidFill>
                  <a:srgbClr val="002060"/>
                </a:solidFill>
              </a:rPr>
              <a:t>السيال</a:t>
            </a:r>
            <a:r>
              <a:rPr lang="ar-SA" b="1" dirty="0" smtClean="0">
                <a:solidFill>
                  <a:srgbClr val="002060"/>
                </a:solidFill>
              </a:rPr>
              <a:t> العصبي </a:t>
            </a:r>
            <a:r>
              <a:rPr lang="ar-SA" b="1" dirty="0" smtClean="0">
                <a:solidFill>
                  <a:srgbClr val="002060"/>
                </a:solidFill>
              </a:rPr>
              <a:t>في </a:t>
            </a:r>
            <a:r>
              <a:rPr lang="ar-SA" b="1" dirty="0" smtClean="0">
                <a:solidFill>
                  <a:srgbClr val="002060"/>
                </a:solidFill>
              </a:rPr>
              <a:t>اتجاه واحد.</a:t>
            </a: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 descr="8Pn923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714488"/>
            <a:ext cx="4213228" cy="285752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ar-SA" b="1" dirty="0" smtClean="0">
                <a:solidFill>
                  <a:srgbClr val="C00000"/>
                </a:solidFill>
              </a:rPr>
              <a:t>أنواعها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/>
              <a:t>: </a:t>
            </a:r>
            <a:endParaRPr lang="ar-SA" b="1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1 </a:t>
            </a:r>
            <a:r>
              <a:rPr lang="ar-SA" b="1" dirty="0" smtClean="0"/>
              <a:t>ـ الخلايا الحسية: </a:t>
            </a:r>
            <a:r>
              <a:rPr lang="ar-SA" b="1" dirty="0" smtClean="0">
                <a:solidFill>
                  <a:srgbClr val="002060"/>
                </a:solidFill>
              </a:rPr>
              <a:t>تستقبل المعلومات وترسلها إلى الدماغ والنخاع </a:t>
            </a:r>
            <a:r>
              <a:rPr lang="ar-SA" b="1" dirty="0" err="1" smtClean="0">
                <a:solidFill>
                  <a:srgbClr val="002060"/>
                </a:solidFill>
              </a:rPr>
              <a:t>الشوكي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  <a:endParaRPr lang="ar-SA" b="1" dirty="0" smtClean="0">
              <a:solidFill>
                <a:srgbClr val="002060"/>
              </a:solidFill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2 </a:t>
            </a:r>
            <a:r>
              <a:rPr lang="ar-SA" b="1" dirty="0" smtClean="0"/>
              <a:t>ـ الخلايا الموصلة: </a:t>
            </a:r>
            <a:r>
              <a:rPr lang="ar-SA" b="1" dirty="0" smtClean="0">
                <a:solidFill>
                  <a:srgbClr val="002060"/>
                </a:solidFill>
              </a:rPr>
              <a:t>تستقبل </a:t>
            </a:r>
            <a:r>
              <a:rPr lang="ar-SA" b="1" dirty="0" err="1" smtClean="0">
                <a:solidFill>
                  <a:srgbClr val="002060"/>
                </a:solidFill>
              </a:rPr>
              <a:t>السيالات</a:t>
            </a:r>
            <a:r>
              <a:rPr lang="ar-SA" b="1" dirty="0" smtClean="0">
                <a:solidFill>
                  <a:srgbClr val="002060"/>
                </a:solidFill>
              </a:rPr>
              <a:t> وتنقلها إلى الخلايا المحركة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  <a:endParaRPr lang="ar-SA" b="1" dirty="0" smtClean="0">
              <a:solidFill>
                <a:srgbClr val="002060"/>
              </a:solidFill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3 </a:t>
            </a:r>
            <a:r>
              <a:rPr lang="ar-SA" b="1" dirty="0" smtClean="0"/>
              <a:t>ـ الخلايا المحركة: </a:t>
            </a:r>
            <a:r>
              <a:rPr lang="ar-SA" b="1" dirty="0" smtClean="0">
                <a:solidFill>
                  <a:srgbClr val="002060"/>
                </a:solidFill>
              </a:rPr>
              <a:t>تدفع </a:t>
            </a:r>
            <a:r>
              <a:rPr lang="ar-SA" b="1" dirty="0" err="1" smtClean="0">
                <a:solidFill>
                  <a:srgbClr val="002060"/>
                </a:solidFill>
              </a:rPr>
              <a:t>السيالات</a:t>
            </a:r>
            <a:r>
              <a:rPr lang="ar-SA" b="1" dirty="0" smtClean="0">
                <a:solidFill>
                  <a:srgbClr val="002060"/>
                </a:solidFill>
              </a:rPr>
              <a:t> من الدماغ والنخاع </a:t>
            </a:r>
            <a:r>
              <a:rPr lang="ar-SA" b="1" dirty="0" err="1" smtClean="0">
                <a:solidFill>
                  <a:srgbClr val="002060"/>
                </a:solidFill>
              </a:rPr>
              <a:t>الشوكي</a:t>
            </a:r>
            <a:r>
              <a:rPr lang="ar-SA" b="1" dirty="0" smtClean="0">
                <a:solidFill>
                  <a:srgbClr val="002060"/>
                </a:solidFill>
              </a:rPr>
              <a:t> إلى العضلات والغدد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endParaRPr lang="ar-SA" b="1" dirty="0" smtClean="0">
              <a:solidFill>
                <a:srgbClr val="002060"/>
              </a:solidFill>
            </a:endParaRPr>
          </a:p>
          <a:p>
            <a:endParaRPr lang="ar-SA" b="1" i="1" u="sng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ar-SA" b="1" dirty="0" smtClean="0"/>
              <a:t>الشق </a:t>
            </a:r>
            <a:r>
              <a:rPr lang="ar-SA" b="1" dirty="0" err="1" smtClean="0"/>
              <a:t>التشابكي</a:t>
            </a:r>
            <a:r>
              <a:rPr lang="ar-SA" b="1" dirty="0" smtClean="0"/>
              <a:t> :</a:t>
            </a:r>
            <a:r>
              <a:rPr lang="en-US" b="1" dirty="0" smtClean="0"/>
              <a:t> </a:t>
            </a:r>
          </a:p>
          <a:p>
            <a:r>
              <a:rPr lang="ar-SA" b="1" dirty="0" smtClean="0">
                <a:solidFill>
                  <a:srgbClr val="002060"/>
                </a:solidFill>
              </a:rPr>
              <a:t>هو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مسافة قصيرة تفصل بين كل </a:t>
            </a:r>
            <a:r>
              <a:rPr lang="ar-SA" b="1" dirty="0" err="1" smtClean="0">
                <a:solidFill>
                  <a:srgbClr val="002060"/>
                </a:solidFill>
              </a:rPr>
              <a:t>عصبون</a:t>
            </a:r>
            <a:r>
              <a:rPr lang="ar-SA" b="1" dirty="0" smtClean="0">
                <a:solidFill>
                  <a:srgbClr val="002060"/>
                </a:solidFill>
              </a:rPr>
              <a:t> </a:t>
            </a:r>
            <a:r>
              <a:rPr lang="ar-SA" b="1" dirty="0" err="1" smtClean="0">
                <a:solidFill>
                  <a:srgbClr val="002060"/>
                </a:solidFill>
              </a:rPr>
              <a:t>والعصبون</a:t>
            </a:r>
            <a:r>
              <a:rPr lang="ar-SA" b="1" dirty="0" smtClean="0">
                <a:solidFill>
                  <a:srgbClr val="002060"/>
                </a:solidFill>
              </a:rPr>
              <a:t> الذي يليه.</a:t>
            </a:r>
          </a:p>
          <a:p>
            <a:r>
              <a:rPr lang="ar-SA" b="1" dirty="0" smtClean="0">
                <a:solidFill>
                  <a:srgbClr val="C00000"/>
                </a:solidFill>
              </a:rPr>
              <a:t>وظيفته : </a:t>
            </a:r>
          </a:p>
          <a:p>
            <a:r>
              <a:rPr lang="ar-SA" b="1" dirty="0" smtClean="0">
                <a:solidFill>
                  <a:srgbClr val="002060"/>
                </a:solidFill>
              </a:rPr>
              <a:t>نقل </a:t>
            </a:r>
            <a:r>
              <a:rPr lang="ar-SA" b="1" dirty="0" err="1" smtClean="0">
                <a:solidFill>
                  <a:srgbClr val="002060"/>
                </a:solidFill>
              </a:rPr>
              <a:t>السيال</a:t>
            </a:r>
            <a:r>
              <a:rPr lang="ar-SA" b="1" dirty="0" smtClean="0">
                <a:solidFill>
                  <a:srgbClr val="002060"/>
                </a:solidFill>
              </a:rPr>
              <a:t> العصبي من </a:t>
            </a:r>
            <a:r>
              <a:rPr lang="ar-SA" b="1" dirty="0" err="1" smtClean="0">
                <a:solidFill>
                  <a:srgbClr val="002060"/>
                </a:solidFill>
              </a:rPr>
              <a:t>عصبون</a:t>
            </a:r>
            <a:r>
              <a:rPr lang="ar-SA" b="1" dirty="0" smtClean="0">
                <a:solidFill>
                  <a:srgbClr val="002060"/>
                </a:solidFill>
              </a:rPr>
              <a:t> إلى </a:t>
            </a:r>
            <a:r>
              <a:rPr lang="ar-SA" b="1" dirty="0" err="1" smtClean="0">
                <a:solidFill>
                  <a:srgbClr val="002060"/>
                </a:solidFill>
              </a:rPr>
              <a:t>عصبون</a:t>
            </a:r>
            <a:r>
              <a:rPr lang="ar-SA" b="1" dirty="0" smtClean="0">
                <a:solidFill>
                  <a:srgbClr val="002060"/>
                </a:solidFill>
              </a:rPr>
              <a:t> آخر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endParaRPr lang="ar-SA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ar-SA" b="1" dirty="0" smtClean="0"/>
          </a:p>
          <a:p>
            <a:pPr>
              <a:buNone/>
            </a:pPr>
            <a:r>
              <a:rPr lang="ar-SA" b="1" dirty="0" smtClean="0"/>
              <a:t>أقسام الجهاز العصبي </a:t>
            </a:r>
            <a:r>
              <a:rPr lang="en-US" b="1" dirty="0" smtClean="0"/>
              <a:t>:</a:t>
            </a:r>
            <a:endParaRPr lang="ar-SA" dirty="0" smtClean="0"/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1 </a:t>
            </a:r>
            <a:r>
              <a:rPr lang="ar-SA" b="1" dirty="0" smtClean="0">
                <a:solidFill>
                  <a:srgbClr val="002060"/>
                </a:solidFill>
              </a:rPr>
              <a:t>ـ الجهاز العصبي المركزي. 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2ـ الجهاز العصبي الطرفي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endParaRPr lang="ar-SA" b="1" i="1" u="sng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" name="رابط مستقيم 5"/>
          <p:cNvCxnSpPr/>
          <p:nvPr/>
        </p:nvCxnSpPr>
        <p:spPr>
          <a:xfrm>
            <a:off x="2857488" y="3643314"/>
            <a:ext cx="3714776" cy="1588"/>
          </a:xfrm>
          <a:prstGeom prst="line">
            <a:avLst/>
          </a:prstGeom>
          <a:ln cmpd="sng">
            <a:solidFill>
              <a:schemeClr val="tx1">
                <a:alpha val="9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</a:rPr>
              <a:t>الجلد : أكبر الأعضاء الحسيه (علل؟) </a:t>
            </a:r>
          </a:p>
          <a:p>
            <a:r>
              <a:rPr lang="ar-SA" b="1" dirty="0" smtClean="0">
                <a:solidFill>
                  <a:srgbClr val="002060"/>
                </a:solidFill>
              </a:rPr>
              <a:t>لأن من خلاله يتم استقبال معظم المعلومات من البيئة المحيطة .</a:t>
            </a:r>
          </a:p>
          <a:p>
            <a:r>
              <a:rPr lang="ar-SA" b="1" dirty="0" smtClean="0">
                <a:solidFill>
                  <a:srgbClr val="FF0000"/>
                </a:solidFill>
              </a:rPr>
              <a:t>يتكون الجلد من ثلاث طبقات هي :</a:t>
            </a:r>
          </a:p>
          <a:p>
            <a:r>
              <a:rPr lang="ar-SA" b="1" dirty="0" smtClean="0">
                <a:solidFill>
                  <a:srgbClr val="002060"/>
                </a:solidFill>
              </a:rPr>
              <a:t>1- البشرة:الطبقة الخارجية وتتكون من خلابا </a:t>
            </a:r>
            <a:r>
              <a:rPr lang="ar-SA" b="1" dirty="0" err="1" smtClean="0">
                <a:solidFill>
                  <a:srgbClr val="002060"/>
                </a:solidFill>
              </a:rPr>
              <a:t>ميته</a:t>
            </a:r>
            <a:r>
              <a:rPr lang="ar-SA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ar-SA" b="1" dirty="0" smtClean="0">
                <a:solidFill>
                  <a:srgbClr val="002060"/>
                </a:solidFill>
              </a:rPr>
              <a:t>2- الأدمة : تحتوي الأوعية </a:t>
            </a:r>
            <a:r>
              <a:rPr lang="ar-SA" b="1" dirty="0" err="1" smtClean="0">
                <a:solidFill>
                  <a:srgbClr val="002060"/>
                </a:solidFill>
              </a:rPr>
              <a:t>الدمويه</a:t>
            </a:r>
            <a:r>
              <a:rPr lang="ar-SA" b="1" dirty="0" smtClean="0">
                <a:solidFill>
                  <a:srgbClr val="002060"/>
                </a:solidFill>
              </a:rPr>
              <a:t> والغدد العرقية .</a:t>
            </a:r>
          </a:p>
          <a:p>
            <a:r>
              <a:rPr lang="ar-SA" b="1" dirty="0" smtClean="0">
                <a:solidFill>
                  <a:srgbClr val="002060"/>
                </a:solidFill>
              </a:rPr>
              <a:t>3- الطبقة </a:t>
            </a:r>
            <a:r>
              <a:rPr lang="ar-SA" b="1" dirty="0" err="1" smtClean="0">
                <a:solidFill>
                  <a:srgbClr val="002060"/>
                </a:solidFill>
              </a:rPr>
              <a:t>الدهنية</a:t>
            </a:r>
            <a:r>
              <a:rPr lang="ar-SA" b="1" dirty="0" smtClean="0">
                <a:solidFill>
                  <a:srgbClr val="002060"/>
                </a:solidFill>
              </a:rPr>
              <a:t>:عازلة للجسم تختزن فيها الدهون.</a:t>
            </a:r>
            <a:endParaRPr lang="ar-SA" b="1" dirty="0">
              <a:solidFill>
                <a:srgbClr val="002060"/>
              </a:solidFill>
            </a:endParaRPr>
          </a:p>
        </p:txBody>
      </p:sp>
      <p:pic>
        <p:nvPicPr>
          <p:cNvPr id="3" name="صورة 2" descr="2 motawaset human skin minhaji_n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4357694"/>
            <a:ext cx="4572638" cy="178595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ar-SA" b="1" dirty="0" err="1" smtClean="0"/>
              <a:t>اولا</a:t>
            </a:r>
            <a:r>
              <a:rPr lang="ar-SA" b="1" dirty="0" smtClean="0"/>
              <a:t> : الجهاز العصبي المركزي </a:t>
            </a:r>
            <a:r>
              <a:rPr lang="en-US" b="1" dirty="0" smtClean="0"/>
              <a:t>:</a:t>
            </a:r>
            <a:endParaRPr lang="ar-SA" b="1" dirty="0" smtClean="0"/>
          </a:p>
          <a:p>
            <a:pPr>
              <a:buNone/>
            </a:pPr>
            <a:r>
              <a:rPr lang="ar-SA" b="1" dirty="0" smtClean="0">
                <a:solidFill>
                  <a:srgbClr val="00B050"/>
                </a:solidFill>
              </a:rPr>
              <a:t>تركيبه:</a:t>
            </a:r>
            <a:endParaRPr lang="en-US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C00000"/>
                </a:solidFill>
              </a:rPr>
              <a:t>1) </a:t>
            </a:r>
            <a:r>
              <a:rPr lang="ar-SA" b="1" dirty="0" smtClean="0">
                <a:solidFill>
                  <a:srgbClr val="C00000"/>
                </a:solidFill>
              </a:rPr>
              <a:t>الدماغ :</a:t>
            </a:r>
            <a:r>
              <a:rPr lang="ar-SA" b="1" dirty="0" smtClean="0"/>
              <a:t> </a:t>
            </a:r>
            <a:r>
              <a:rPr lang="ar-SA" b="1" dirty="0" smtClean="0">
                <a:solidFill>
                  <a:srgbClr val="002060"/>
                </a:solidFill>
              </a:rPr>
              <a:t>مركز تنظيم جميع الأنشطة الحيوية في الجسم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en-US" b="1" dirty="0" smtClean="0"/>
              <a:t>.</a:t>
            </a:r>
            <a:br>
              <a:rPr lang="en-US" b="1" dirty="0" smtClean="0"/>
            </a:br>
            <a:r>
              <a:rPr lang="en-US" b="1" dirty="0" smtClean="0">
                <a:solidFill>
                  <a:srgbClr val="C00000"/>
                </a:solidFill>
              </a:rPr>
              <a:t>2) </a:t>
            </a:r>
            <a:r>
              <a:rPr lang="ar-SA" b="1" dirty="0" smtClean="0">
                <a:solidFill>
                  <a:srgbClr val="C00000"/>
                </a:solidFill>
              </a:rPr>
              <a:t>الحبل </a:t>
            </a:r>
            <a:r>
              <a:rPr lang="ar-SA" b="1" dirty="0" err="1" smtClean="0">
                <a:solidFill>
                  <a:srgbClr val="C00000"/>
                </a:solidFill>
              </a:rPr>
              <a:t>الشوكي</a:t>
            </a:r>
            <a:r>
              <a:rPr lang="ar-SA" b="1" dirty="0" smtClean="0">
                <a:solidFill>
                  <a:srgbClr val="C00000"/>
                </a:solidFill>
              </a:rPr>
              <a:t> :</a:t>
            </a:r>
            <a:r>
              <a:rPr lang="ar-SA" b="1" dirty="0" smtClean="0"/>
              <a:t> </a:t>
            </a:r>
            <a:r>
              <a:rPr lang="ar-SA" b="1" dirty="0" smtClean="0">
                <a:solidFill>
                  <a:srgbClr val="002060"/>
                </a:solidFill>
              </a:rPr>
              <a:t>يتركب من حزمة من </a:t>
            </a:r>
            <a:r>
              <a:rPr lang="ar-SA" b="1" dirty="0" err="1" smtClean="0">
                <a:solidFill>
                  <a:srgbClr val="002060"/>
                </a:solidFill>
              </a:rPr>
              <a:t>العصبونات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endParaRPr lang="ar-SA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ar-SA" b="1" dirty="0" smtClean="0"/>
              <a:t>ثانيا : الجهاز العصبي الطرفي:</a:t>
            </a:r>
            <a:r>
              <a:rPr lang="en-US" b="1" dirty="0" smtClean="0"/>
              <a:t> </a:t>
            </a:r>
            <a:endParaRPr lang="ar-SA" b="1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ar-SA" b="1" dirty="0" smtClean="0">
                <a:solidFill>
                  <a:srgbClr val="002060"/>
                </a:solidFill>
              </a:rPr>
              <a:t>مجموعة الأعصاب الموجودة خارج الجهاز العصبي المركزي وتعمل على ربط الدماغ والحبل </a:t>
            </a:r>
            <a:r>
              <a:rPr lang="ar-SA" b="1" dirty="0" err="1" smtClean="0">
                <a:solidFill>
                  <a:srgbClr val="002060"/>
                </a:solidFill>
              </a:rPr>
              <a:t>الشوكي</a:t>
            </a:r>
            <a:r>
              <a:rPr lang="ar-SA" b="1" dirty="0" smtClean="0">
                <a:solidFill>
                  <a:srgbClr val="002060"/>
                </a:solidFill>
              </a:rPr>
              <a:t> بأجزاء الجسم الأخرى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ar-SA" b="1" dirty="0" smtClean="0">
                <a:solidFill>
                  <a:srgbClr val="00B050"/>
                </a:solidFill>
              </a:rPr>
              <a:t>تركيبه</a:t>
            </a:r>
            <a:r>
              <a:rPr lang="en-US" b="1" dirty="0" smtClean="0">
                <a:solidFill>
                  <a:srgbClr val="00B050"/>
                </a:solidFill>
              </a:rPr>
              <a:t> :</a:t>
            </a:r>
            <a:r>
              <a:rPr lang="en-US" dirty="0" smtClean="0"/>
              <a:t> </a:t>
            </a:r>
            <a:endParaRPr lang="ar-SA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ar-SA" b="1" dirty="0" smtClean="0">
                <a:solidFill>
                  <a:srgbClr val="002060"/>
                </a:solidFill>
              </a:rPr>
              <a:t>1-الأعصاب الدماغية (12زوج)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2- الأعصاب </a:t>
            </a:r>
            <a:r>
              <a:rPr lang="ar-SA" b="1" dirty="0" err="1" smtClean="0">
                <a:solidFill>
                  <a:srgbClr val="002060"/>
                </a:solidFill>
              </a:rPr>
              <a:t>الشوكية</a:t>
            </a:r>
            <a:r>
              <a:rPr lang="ar-SA" b="1" dirty="0" smtClean="0">
                <a:solidFill>
                  <a:srgbClr val="002060"/>
                </a:solidFill>
              </a:rPr>
              <a:t>(31زوج)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b="1" i="1" u="sng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Central-nervous-system(CNS)_def_20803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500042"/>
            <a:ext cx="8072494" cy="6072230"/>
          </a:xfr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</p:pic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929454" y="6143644"/>
            <a:ext cx="164307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ar-SA" b="1" u="sng" dirty="0" smtClean="0"/>
              <a:t>أقسام الجهاز العصبي الطرفي :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1- الجهاز العصبي الجسمي : </a:t>
            </a:r>
            <a:r>
              <a:rPr lang="ar-SA" b="1" dirty="0" smtClean="0">
                <a:solidFill>
                  <a:srgbClr val="002060"/>
                </a:solidFill>
              </a:rPr>
              <a:t>ينظم الأفعال الإرادية.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2- الجهاز العصبي الذاتي : </a:t>
            </a:r>
            <a:r>
              <a:rPr lang="ar-SA" b="1" dirty="0" smtClean="0">
                <a:solidFill>
                  <a:srgbClr val="002060"/>
                </a:solidFill>
              </a:rPr>
              <a:t>ينظم الأفعال اللاإرادية.</a:t>
            </a:r>
          </a:p>
          <a:p>
            <a:pPr>
              <a:buNone/>
            </a:pPr>
            <a:r>
              <a:rPr lang="ar-SA" b="1" dirty="0" smtClean="0"/>
              <a:t>رد الفعل المنعكس </a:t>
            </a:r>
            <a:r>
              <a:rPr lang="en-US" b="1" dirty="0" smtClean="0"/>
              <a:t>: </a:t>
            </a:r>
            <a:endParaRPr lang="ar-SA" b="1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ar-SA" b="1" dirty="0" smtClean="0">
                <a:solidFill>
                  <a:srgbClr val="002060"/>
                </a:solidFill>
              </a:rPr>
              <a:t>استجابة تلقائية غير إرادية سريعة للمنبه </a:t>
            </a:r>
            <a:r>
              <a:rPr lang="ar-SA" b="1" u="sng" dirty="0" smtClean="0">
                <a:solidFill>
                  <a:srgbClr val="002060"/>
                </a:solidFill>
              </a:rPr>
              <a:t>تصدر من الحبل </a:t>
            </a:r>
            <a:r>
              <a:rPr lang="ar-SA" b="1" u="sng" dirty="0" err="1" smtClean="0">
                <a:solidFill>
                  <a:srgbClr val="002060"/>
                </a:solidFill>
              </a:rPr>
              <a:t>الشوكي</a:t>
            </a:r>
            <a:r>
              <a:rPr lang="en-US" u="sng" dirty="0" smtClean="0"/>
              <a:t>.</a:t>
            </a:r>
            <a:endParaRPr lang="ar-SA" u="sng" dirty="0" smtClean="0"/>
          </a:p>
          <a:p>
            <a:pPr>
              <a:buNone/>
            </a:pPr>
            <a:r>
              <a:rPr lang="ar-SA" b="1" dirty="0" smtClean="0">
                <a:solidFill>
                  <a:srgbClr val="00B050"/>
                </a:solidFill>
              </a:rPr>
              <a:t>أهميته: </a:t>
            </a:r>
            <a:r>
              <a:rPr lang="ar-SA" b="1" dirty="0" smtClean="0">
                <a:solidFill>
                  <a:srgbClr val="002060"/>
                </a:solidFill>
              </a:rPr>
              <a:t>يسمح للجسم بالاستجابة دون تفكير بالفعل الذي يجب أن يفعله وبذلك يقي الجسم مخاطر عديدة يومية</a:t>
            </a:r>
            <a:r>
              <a:rPr lang="en-US" b="1" dirty="0" smtClean="0">
                <a:solidFill>
                  <a:srgbClr val="002060"/>
                </a:solidFill>
              </a:rPr>
              <a:t> .</a:t>
            </a:r>
            <a:br>
              <a:rPr lang="en-US" b="1" dirty="0" smtClean="0">
                <a:solidFill>
                  <a:srgbClr val="002060"/>
                </a:solidFill>
              </a:rPr>
            </a:br>
            <a:endParaRPr lang="ar-SA" b="1" u="sng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85728"/>
            <a:ext cx="8643998" cy="6357982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ar-SA" b="1" dirty="0" smtClean="0"/>
              <a:t>من طرق سلامة الجهاز العصبي ما يُسمى الحماية الطبيعية </a:t>
            </a:r>
            <a:r>
              <a:rPr lang="en-US" b="1" dirty="0" smtClean="0"/>
              <a:t>:</a:t>
            </a:r>
            <a:br>
              <a:rPr lang="en-US" b="1" dirty="0" smtClean="0"/>
            </a:br>
            <a:r>
              <a:rPr lang="en-US" b="1" dirty="0" smtClean="0">
                <a:solidFill>
                  <a:srgbClr val="002060"/>
                </a:solidFill>
              </a:rPr>
              <a:t>• </a:t>
            </a:r>
            <a:r>
              <a:rPr lang="ar-SA" b="1" dirty="0" smtClean="0">
                <a:solidFill>
                  <a:srgbClr val="002060"/>
                </a:solidFill>
              </a:rPr>
              <a:t>فيها يُحاط الحبل </a:t>
            </a:r>
            <a:r>
              <a:rPr lang="ar-SA" b="1" dirty="0" err="1" smtClean="0">
                <a:solidFill>
                  <a:srgbClr val="002060"/>
                </a:solidFill>
              </a:rPr>
              <a:t>الشوكي</a:t>
            </a:r>
            <a:r>
              <a:rPr lang="ar-SA" b="1" dirty="0" smtClean="0">
                <a:solidFill>
                  <a:srgbClr val="002060"/>
                </a:solidFill>
              </a:rPr>
              <a:t> بعظام الفقرات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• </a:t>
            </a:r>
            <a:r>
              <a:rPr lang="ar-SA" b="1" dirty="0" smtClean="0">
                <a:solidFill>
                  <a:srgbClr val="002060"/>
                </a:solidFill>
              </a:rPr>
              <a:t>يحاط المخ بعظام الجمجمة</a:t>
            </a:r>
          </a:p>
          <a:p>
            <a:pPr>
              <a:buNone/>
            </a:pPr>
            <a:r>
              <a:rPr lang="ar-SA" b="1" dirty="0" smtClean="0"/>
              <a:t>مخاطر إصابة</a:t>
            </a:r>
            <a:r>
              <a:rPr lang="en-US" b="1" dirty="0" smtClean="0"/>
              <a:t> </a:t>
            </a:r>
            <a:r>
              <a:rPr lang="ar-SA" b="1" dirty="0" smtClean="0"/>
              <a:t>الجهاز العصبي :</a:t>
            </a: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ar-SA" b="1" dirty="0" smtClean="0">
                <a:solidFill>
                  <a:srgbClr val="002060"/>
                </a:solidFill>
              </a:rPr>
              <a:t>التعرض لأي إصابة في الجزء الخلفي من الدماغ قد يسبب فقدان البصر </a:t>
            </a:r>
            <a:r>
              <a:rPr lang="en-US" b="1" dirty="0" smtClean="0">
                <a:solidFill>
                  <a:srgbClr val="002060"/>
                </a:solidFill>
              </a:rPr>
              <a:t>.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• </a:t>
            </a:r>
            <a:r>
              <a:rPr lang="ar-SA" b="1" dirty="0" smtClean="0">
                <a:solidFill>
                  <a:srgbClr val="002060"/>
                </a:solidFill>
              </a:rPr>
              <a:t>التعرض لإصابة في الحبل </a:t>
            </a:r>
            <a:r>
              <a:rPr lang="ar-SA" b="1" dirty="0" err="1" smtClean="0">
                <a:solidFill>
                  <a:srgbClr val="002060"/>
                </a:solidFill>
              </a:rPr>
              <a:t>الشوكي</a:t>
            </a:r>
            <a:r>
              <a:rPr lang="ar-SA" b="1" dirty="0" smtClean="0">
                <a:solidFill>
                  <a:srgbClr val="002060"/>
                </a:solidFill>
              </a:rPr>
              <a:t> قد يسبب الشلل</a:t>
            </a:r>
            <a:r>
              <a:rPr lang="en-US" b="1" dirty="0" smtClean="0">
                <a:solidFill>
                  <a:srgbClr val="002060"/>
                </a:solidFill>
              </a:rPr>
              <a:t> .</a:t>
            </a:r>
            <a:endParaRPr lang="ar-SA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SA" b="1" dirty="0" smtClean="0"/>
              <a:t>أسباب إصابة الجهاز العصبي :</a:t>
            </a:r>
          </a:p>
          <a:p>
            <a:pPr>
              <a:buNone/>
            </a:pPr>
            <a:endParaRPr lang="ar-SA" b="1" dirty="0" smtClean="0"/>
          </a:p>
          <a:p>
            <a:pPr>
              <a:buNone/>
            </a:pPr>
            <a:endParaRPr lang="ar-SA" b="1" i="1" u="sng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 descr="pr-2-9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4572008"/>
            <a:ext cx="2976560" cy="2000264"/>
          </a:xfrm>
          <a:prstGeom prst="rect">
            <a:avLst/>
          </a:prstGeom>
        </p:spPr>
      </p:pic>
      <p:pic>
        <p:nvPicPr>
          <p:cNvPr id="6" name="صورة 5" descr="eer5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4572008"/>
            <a:ext cx="3214710" cy="200026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endParaRPr lang="ar-SA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ar-SA" sz="6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928926" y="4500570"/>
            <a:ext cx="435771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الواجب في دفتر الواجب /</a:t>
            </a:r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س7 ص41</a:t>
            </a:r>
            <a:endParaRPr lang="ar-SA" sz="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ar-SA" sz="4000" b="1" dirty="0" smtClean="0"/>
              <a:t>الحواس</a:t>
            </a:r>
          </a:p>
          <a:p>
            <a:pPr>
              <a:buNone/>
            </a:pPr>
            <a:r>
              <a:rPr lang="ar-SA" b="1" dirty="0" smtClean="0">
                <a:solidFill>
                  <a:srgbClr val="FF0000"/>
                </a:solidFill>
              </a:rPr>
              <a:t>أهميتها 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1- استقبال المنبهات .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2- تحويل المنبهات إلى </a:t>
            </a:r>
            <a:r>
              <a:rPr lang="ar-SA" b="1" dirty="0" err="1" smtClean="0">
                <a:solidFill>
                  <a:srgbClr val="002060"/>
                </a:solidFill>
              </a:rPr>
              <a:t>سيال</a:t>
            </a:r>
            <a:r>
              <a:rPr lang="ar-SA" b="1" dirty="0" smtClean="0">
                <a:solidFill>
                  <a:srgbClr val="002060"/>
                </a:solidFill>
              </a:rPr>
              <a:t> عصبي .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3- المحافظة على الاتزان الداخلي.</a:t>
            </a:r>
          </a:p>
          <a:p>
            <a:pPr>
              <a:buNone/>
            </a:pPr>
            <a:r>
              <a:rPr lang="ar-SA" b="1" dirty="0" smtClean="0">
                <a:solidFill>
                  <a:srgbClr val="FF0000"/>
                </a:solidFill>
              </a:rPr>
              <a:t>أمثلة المنبهات 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الضوء . الصوت . درجة الحرارة . الضغط .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يحتوي الجلد والأعضاء الداخلية على مستقبلات حسية تستجيب للمنبهات.</a:t>
            </a:r>
          </a:p>
          <a:p>
            <a:pPr>
              <a:buNone/>
            </a:pPr>
            <a:endParaRPr lang="ar-SA" b="1" u="sng" dirty="0" smtClean="0"/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ar-SA" sz="5200" b="1" dirty="0" smtClean="0"/>
              <a:t>الإبصار</a:t>
            </a:r>
            <a:r>
              <a:rPr lang="ar-SA" sz="3600" b="1" dirty="0" smtClean="0"/>
              <a:t> </a:t>
            </a:r>
          </a:p>
          <a:p>
            <a:pPr>
              <a:buNone/>
            </a:pPr>
            <a:r>
              <a:rPr lang="ar-SA" sz="3600" b="1" dirty="0" smtClean="0">
                <a:solidFill>
                  <a:srgbClr val="002060"/>
                </a:solidFill>
              </a:rPr>
              <a:t>العضو </a:t>
            </a:r>
            <a:r>
              <a:rPr lang="ar-SA" sz="3600" b="1" dirty="0" err="1" smtClean="0">
                <a:solidFill>
                  <a:srgbClr val="002060"/>
                </a:solidFill>
              </a:rPr>
              <a:t>المسؤول</a:t>
            </a:r>
            <a:r>
              <a:rPr lang="ar-SA" sz="3600" b="1" dirty="0" smtClean="0">
                <a:solidFill>
                  <a:srgbClr val="002060"/>
                </a:solidFill>
              </a:rPr>
              <a:t> عن الإبصار هو : العين .</a:t>
            </a:r>
          </a:p>
          <a:p>
            <a:pPr>
              <a:buNone/>
            </a:pPr>
            <a:r>
              <a:rPr lang="ar-SA" sz="3600" dirty="0" smtClean="0"/>
              <a:t> </a:t>
            </a:r>
            <a:r>
              <a:rPr lang="ar-SA" sz="3600" b="1" dirty="0" smtClean="0"/>
              <a:t>تركيب العين</a:t>
            </a:r>
            <a:r>
              <a:rPr lang="en-US" sz="3600" b="1" dirty="0" smtClean="0"/>
              <a:t> :</a:t>
            </a:r>
            <a:r>
              <a:rPr lang="en-US" sz="3600" dirty="0" smtClean="0"/>
              <a:t> </a:t>
            </a:r>
            <a:endParaRPr lang="ar-SA" sz="3600" dirty="0" smtClean="0"/>
          </a:p>
          <a:p>
            <a:pPr>
              <a:buNone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rgbClr val="C00000"/>
                </a:solidFill>
              </a:rPr>
              <a:t>1</a:t>
            </a:r>
            <a:r>
              <a:rPr lang="en-US" sz="3600" b="1" dirty="0" smtClean="0">
                <a:solidFill>
                  <a:srgbClr val="C00000"/>
                </a:solidFill>
              </a:rPr>
              <a:t>) </a:t>
            </a:r>
            <a:r>
              <a:rPr lang="ar-SA" sz="3600" b="1" dirty="0" smtClean="0">
                <a:solidFill>
                  <a:srgbClr val="C00000"/>
                </a:solidFill>
              </a:rPr>
              <a:t>القرنية : </a:t>
            </a:r>
            <a:r>
              <a:rPr lang="ar-SA" sz="3600" b="1" dirty="0" smtClean="0">
                <a:solidFill>
                  <a:srgbClr val="002060"/>
                </a:solidFill>
              </a:rPr>
              <a:t>مقطع شفاف في مقدمة العين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endParaRPr lang="ar-SA" sz="36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/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2) </a:t>
            </a:r>
            <a:r>
              <a:rPr lang="ar-SA" sz="3600" b="1" dirty="0" smtClean="0">
                <a:solidFill>
                  <a:srgbClr val="C00000"/>
                </a:solidFill>
              </a:rPr>
              <a:t>الشبكية : </a:t>
            </a:r>
            <a:r>
              <a:rPr lang="ar-SA" sz="3600" b="1" dirty="0" smtClean="0">
                <a:solidFill>
                  <a:srgbClr val="002060"/>
                </a:solidFill>
              </a:rPr>
              <a:t>نسيج في مؤخرة العين</a:t>
            </a:r>
            <a:r>
              <a:rPr lang="en-US" sz="3600" b="1" dirty="0" smtClean="0">
                <a:solidFill>
                  <a:srgbClr val="002060"/>
                </a:solidFill>
              </a:rPr>
              <a:t/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ar-SA" sz="3600" b="1" dirty="0" smtClean="0">
                <a:solidFill>
                  <a:srgbClr val="002060"/>
                </a:solidFill>
              </a:rPr>
              <a:t>يمتاز بحساسيته للطاقة الضوئية.</a:t>
            </a:r>
          </a:p>
          <a:p>
            <a:pPr>
              <a:buNone/>
            </a:pPr>
            <a:endParaRPr lang="ar-SA" sz="36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SA" sz="3600" b="1" dirty="0" smtClean="0">
                <a:solidFill>
                  <a:srgbClr val="00B050"/>
                </a:solidFill>
              </a:rPr>
              <a:t>تركيب الشبكية: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</a:p>
          <a:p>
            <a:pPr>
              <a:buNone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ar-SA" sz="3600" b="1" dirty="0" smtClean="0">
                <a:solidFill>
                  <a:srgbClr val="FF0000"/>
                </a:solidFill>
              </a:rPr>
              <a:t>العصي :</a:t>
            </a:r>
            <a:r>
              <a:rPr lang="ar-SA" sz="3600" dirty="0" smtClean="0"/>
              <a:t> </a:t>
            </a:r>
            <a:r>
              <a:rPr lang="ar-SA" sz="3600" b="1" dirty="0" smtClean="0">
                <a:solidFill>
                  <a:srgbClr val="002060"/>
                </a:solidFill>
              </a:rPr>
              <a:t>تستجيب للضوء الباهت وتساعد على اكتشاف الشكل </a:t>
            </a:r>
            <a:r>
              <a:rPr lang="ar-SA" sz="3600" b="1" dirty="0" err="1" smtClean="0">
                <a:solidFill>
                  <a:srgbClr val="002060"/>
                </a:solidFill>
              </a:rPr>
              <a:t>والحركه</a:t>
            </a:r>
            <a:r>
              <a:rPr lang="ar-SA" sz="3600" b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ar-SA" sz="36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SA" sz="3600" b="1" dirty="0" smtClean="0">
                <a:solidFill>
                  <a:srgbClr val="FF0000"/>
                </a:solidFill>
              </a:rPr>
              <a:t> </a:t>
            </a:r>
            <a:r>
              <a:rPr lang="ar-SA" sz="3600" b="1" dirty="0" err="1" smtClean="0">
                <a:solidFill>
                  <a:srgbClr val="FF0000"/>
                </a:solidFill>
              </a:rPr>
              <a:t>المخاريط</a:t>
            </a:r>
            <a:r>
              <a:rPr lang="ar-SA" sz="3600" b="1" dirty="0" smtClean="0">
                <a:solidFill>
                  <a:srgbClr val="FF0000"/>
                </a:solidFill>
              </a:rPr>
              <a:t> :</a:t>
            </a:r>
            <a:r>
              <a:rPr lang="ar-SA" sz="3600" b="1" dirty="0" smtClean="0">
                <a:solidFill>
                  <a:srgbClr val="002060"/>
                </a:solidFill>
              </a:rPr>
              <a:t>تستجيب للضوء اللامع والألوان.</a:t>
            </a:r>
          </a:p>
          <a:p>
            <a:pPr>
              <a:buNone/>
            </a:pPr>
            <a:endParaRPr lang="ar-SA" sz="36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ar-SA" b="1" dirty="0" smtClean="0"/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endParaRPr lang="ar-SA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ar-SA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ar-SA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ar-SA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ar-SA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ar-SA" b="1" dirty="0" smtClean="0">
                <a:solidFill>
                  <a:srgbClr val="FF0000"/>
                </a:solidFill>
              </a:rPr>
              <a:t>كيف نبصر ؟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يدخل الضوء إلى العين فينكسر خلال القرنية وينكسر مرة أخرى خلال عدسة العين ثم يتجمع على الشبكية فيتم الإبصار.</a:t>
            </a: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500042"/>
            <a:ext cx="4505325" cy="335758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14290"/>
            <a:ext cx="8358246" cy="6215106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ar-SA" dirty="0" smtClean="0"/>
              <a:t>                                                     </a:t>
            </a:r>
            <a:r>
              <a:rPr lang="ar-SA" sz="8000" b="1" dirty="0" smtClean="0"/>
              <a:t>السمع والأذن</a:t>
            </a:r>
            <a:endParaRPr lang="ar-SA" b="1" dirty="0" smtClean="0"/>
          </a:p>
          <a:p>
            <a:pPr>
              <a:buNone/>
            </a:pPr>
            <a:r>
              <a:rPr lang="ar-SA" sz="6000" b="1" dirty="0" smtClean="0">
                <a:solidFill>
                  <a:srgbClr val="C00000"/>
                </a:solidFill>
              </a:rPr>
              <a:t>تتركب الأذن من</a:t>
            </a:r>
            <a:r>
              <a:rPr lang="en-US" sz="6000" b="1" dirty="0" smtClean="0">
                <a:solidFill>
                  <a:srgbClr val="C00000"/>
                </a:solidFill>
              </a:rPr>
              <a:t> : </a:t>
            </a:r>
          </a:p>
          <a:p>
            <a:pPr>
              <a:buNone/>
            </a:pPr>
            <a:endParaRPr lang="en-US" sz="51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ar-SA" sz="6000" b="1" dirty="0" smtClean="0">
                <a:solidFill>
                  <a:srgbClr val="002060"/>
                </a:solidFill>
              </a:rPr>
              <a:t>1ـ الأذن الخارجية</a:t>
            </a:r>
          </a:p>
          <a:p>
            <a:pPr>
              <a:buNone/>
            </a:pPr>
            <a:r>
              <a:rPr lang="ar-SA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</a:rPr>
              <a:t>2 </a:t>
            </a:r>
            <a:r>
              <a:rPr lang="ar-SA" sz="6000" b="1" dirty="0" smtClean="0">
                <a:solidFill>
                  <a:srgbClr val="002060"/>
                </a:solidFill>
              </a:rPr>
              <a:t>ـ الأذن الوسطى</a:t>
            </a:r>
          </a:p>
          <a:p>
            <a:pPr>
              <a:buNone/>
            </a:pPr>
            <a:r>
              <a:rPr lang="ar-SA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</a:rPr>
              <a:t>3 </a:t>
            </a:r>
            <a:r>
              <a:rPr lang="ar-SA" sz="6000" b="1" dirty="0" smtClean="0">
                <a:solidFill>
                  <a:srgbClr val="002060"/>
                </a:solidFill>
              </a:rPr>
              <a:t>ـ الأذن الداخلية </a:t>
            </a:r>
          </a:p>
          <a:p>
            <a:pPr>
              <a:buNone/>
            </a:pPr>
            <a:endParaRPr lang="ar-SA" b="1" dirty="0" smtClean="0"/>
          </a:p>
          <a:p>
            <a:pPr>
              <a:buNone/>
            </a:pPr>
            <a:r>
              <a:rPr lang="ar-SA" sz="5900" b="1" u="sng" dirty="0" smtClean="0"/>
              <a:t>أولا / الأذن الخارجية:</a:t>
            </a:r>
            <a:endParaRPr lang="en-US" sz="5900" b="1" u="sng" dirty="0" smtClean="0"/>
          </a:p>
          <a:p>
            <a:pPr>
              <a:buNone/>
            </a:pPr>
            <a:r>
              <a:rPr lang="en-US" sz="5900" dirty="0" smtClean="0"/>
              <a:t/>
            </a:r>
            <a:br>
              <a:rPr lang="en-US" sz="5900" dirty="0" smtClean="0"/>
            </a:br>
            <a:r>
              <a:rPr lang="en-US" sz="5900" dirty="0" smtClean="0">
                <a:solidFill>
                  <a:srgbClr val="C00000"/>
                </a:solidFill>
              </a:rPr>
              <a:t>*</a:t>
            </a:r>
            <a:r>
              <a:rPr lang="en-US" sz="5900" dirty="0" smtClean="0"/>
              <a:t> </a:t>
            </a:r>
            <a:r>
              <a:rPr lang="ar-SA" sz="5900" b="1" dirty="0" smtClean="0">
                <a:solidFill>
                  <a:srgbClr val="C00000"/>
                </a:solidFill>
              </a:rPr>
              <a:t>تركيبها :</a:t>
            </a:r>
          </a:p>
          <a:p>
            <a:pPr>
              <a:buNone/>
            </a:pPr>
            <a:endParaRPr lang="ar-SA" sz="59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ar-SA" sz="5900" b="1" dirty="0" smtClean="0">
                <a:solidFill>
                  <a:srgbClr val="C00000"/>
                </a:solidFill>
              </a:rPr>
              <a:t> </a:t>
            </a:r>
            <a:r>
              <a:rPr lang="ar-SA" sz="5900" b="1" dirty="0" smtClean="0">
                <a:solidFill>
                  <a:srgbClr val="002060"/>
                </a:solidFill>
              </a:rPr>
              <a:t>تشمل القناة السمعية وغشاء الطبلة</a:t>
            </a:r>
            <a:r>
              <a:rPr lang="en-US" sz="5900" b="1" dirty="0" smtClean="0">
                <a:solidFill>
                  <a:srgbClr val="002060"/>
                </a:solidFill>
              </a:rPr>
              <a:t> .</a:t>
            </a:r>
            <a:r>
              <a:rPr lang="en-US" sz="5900" dirty="0" smtClean="0"/>
              <a:t> </a:t>
            </a:r>
          </a:p>
          <a:p>
            <a:pPr>
              <a:buNone/>
            </a:pPr>
            <a:r>
              <a:rPr lang="en-US" sz="5900" dirty="0" smtClean="0"/>
              <a:t/>
            </a:r>
            <a:br>
              <a:rPr lang="en-US" sz="5900" dirty="0" smtClean="0"/>
            </a:br>
            <a:r>
              <a:rPr lang="en-US" sz="5900" dirty="0" smtClean="0">
                <a:solidFill>
                  <a:srgbClr val="C00000"/>
                </a:solidFill>
              </a:rPr>
              <a:t>* </a:t>
            </a:r>
            <a:r>
              <a:rPr lang="ar-SA" sz="5900" b="1" dirty="0" smtClean="0">
                <a:solidFill>
                  <a:srgbClr val="C00000"/>
                </a:solidFill>
              </a:rPr>
              <a:t>وظيفتها : </a:t>
            </a:r>
          </a:p>
          <a:p>
            <a:pPr>
              <a:buNone/>
            </a:pPr>
            <a:r>
              <a:rPr lang="ar-SA" sz="5900" b="1" dirty="0" smtClean="0">
                <a:solidFill>
                  <a:srgbClr val="002060"/>
                </a:solidFill>
              </a:rPr>
              <a:t>تستقبل الأذن الخارجية الموجات الصوتية </a:t>
            </a:r>
            <a:r>
              <a:rPr lang="ar-SA" sz="5900" b="1" dirty="0" err="1" smtClean="0">
                <a:solidFill>
                  <a:srgbClr val="002060"/>
                </a:solidFill>
              </a:rPr>
              <a:t>ويهتز</a:t>
            </a:r>
            <a:r>
              <a:rPr lang="ar-SA" sz="5900" b="1" dirty="0" smtClean="0">
                <a:solidFill>
                  <a:srgbClr val="002060"/>
                </a:solidFill>
              </a:rPr>
              <a:t> غشاء الطبلة فتنتقل الاهتزازات إلى الأذن الوسطى</a:t>
            </a:r>
            <a:r>
              <a:rPr lang="en-US" sz="5900" b="1" dirty="0" smtClean="0">
                <a:solidFill>
                  <a:srgbClr val="002060"/>
                </a:solidFill>
              </a:rPr>
              <a:t> . </a:t>
            </a:r>
            <a:endParaRPr lang="ar-SA" sz="59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ar-SA" b="1" i="1" u="sng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 descr="ea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785794"/>
            <a:ext cx="4000528" cy="342902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ar-SA" b="1" dirty="0" smtClean="0"/>
              <a:t>ثانيا : الأذن الوسطى: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ar-SA" b="1" dirty="0" smtClean="0">
                <a:solidFill>
                  <a:srgbClr val="002060"/>
                </a:solidFill>
              </a:rPr>
              <a:t>تتكون من ثلاثة عظام صغيرة هي: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1-</a:t>
            </a:r>
            <a:r>
              <a:rPr lang="ar-SA" b="1" dirty="0" smtClean="0">
                <a:solidFill>
                  <a:srgbClr val="7030A0"/>
                </a:solidFill>
              </a:rPr>
              <a:t>المطرقة</a:t>
            </a:r>
            <a:r>
              <a:rPr lang="ar-SA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2-</a:t>
            </a:r>
            <a:r>
              <a:rPr lang="ar-SA" b="1" dirty="0" smtClean="0">
                <a:solidFill>
                  <a:srgbClr val="7030A0"/>
                </a:solidFill>
              </a:rPr>
              <a:t>السندان</a:t>
            </a:r>
            <a:r>
              <a:rPr lang="ar-SA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3-</a:t>
            </a:r>
            <a:r>
              <a:rPr lang="ar-SA" b="1" dirty="0" smtClean="0">
                <a:solidFill>
                  <a:srgbClr val="7030A0"/>
                </a:solidFill>
              </a:rPr>
              <a:t>الركاب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وظيفتها:</a:t>
            </a:r>
            <a:endParaRPr lang="en-US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تنقل الاهتزازات إلى الإذن الداخلية.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ar-SA" b="1" i="1" u="sng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 descr="ea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500174"/>
            <a:ext cx="4643470" cy="235745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4143372" y="500042"/>
            <a:ext cx="4572000" cy="147732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ar-SA" sz="2400" b="1" dirty="0" err="1" smtClean="0">
                <a:solidFill>
                  <a:srgbClr val="FF0000"/>
                </a:solidFill>
              </a:rPr>
              <a:t>الميلانين</a:t>
            </a:r>
            <a:r>
              <a:rPr lang="ar-SA" sz="2400" b="1" dirty="0" smtClean="0">
                <a:solidFill>
                  <a:srgbClr val="FF0000"/>
                </a:solidFill>
              </a:rPr>
              <a:t> هي</a:t>
            </a:r>
            <a:r>
              <a:rPr lang="en-US" sz="2400" b="1" dirty="0" smtClean="0">
                <a:solidFill>
                  <a:srgbClr val="FF0000"/>
                </a:solidFill>
              </a:rPr>
              <a:t> :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ar-SA" sz="2400" b="1" dirty="0" smtClean="0">
                <a:solidFill>
                  <a:schemeClr val="tx2"/>
                </a:solidFill>
              </a:rPr>
              <a:t>مادة كيميائية تنتجها خلايا البشرة وتحمي الجلد من الأشعة وتكسبه لونه</a:t>
            </a:r>
            <a:r>
              <a:rPr lang="en-US" sz="2400" b="1" dirty="0" smtClean="0">
                <a:solidFill>
                  <a:schemeClr val="tx2"/>
                </a:solidFill>
              </a:rPr>
              <a:t> .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2714612" y="2928934"/>
            <a:ext cx="45720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ar-SA" sz="2400" b="1" dirty="0" smtClean="0"/>
              <a:t>عندما يتعرض جسم الإنسان للأشعة فوق البنفسجية فإن إنتاج صبغة </a:t>
            </a:r>
            <a:r>
              <a:rPr lang="ar-SA" sz="2400" b="1" dirty="0" err="1" smtClean="0"/>
              <a:t>الميلانين</a:t>
            </a:r>
            <a:r>
              <a:rPr lang="ar-SA" sz="2400" b="1" dirty="0" smtClean="0"/>
              <a:t> تزداد فيصبح لون الجلد داكناً ، وبحسب كميتها يختلف لون الجلد من شخص لآخر</a:t>
            </a:r>
            <a:r>
              <a:rPr lang="en-US" sz="2400" b="1" dirty="0" smtClean="0"/>
              <a:t> .</a:t>
            </a:r>
            <a:endParaRPr lang="ar-SA" sz="2400" b="1" dirty="0"/>
          </a:p>
        </p:txBody>
      </p:sp>
      <p:sp>
        <p:nvSpPr>
          <p:cNvPr id="8" name="مستطيل 7"/>
          <p:cNvSpPr/>
          <p:nvPr/>
        </p:nvSpPr>
        <p:spPr>
          <a:xfrm>
            <a:off x="285720" y="5214950"/>
            <a:ext cx="457203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ar-SA" sz="2400" b="1" dirty="0" smtClean="0"/>
              <a:t>كلما كان لون الجلد أفتح كانت قدرته على المقاومة والحماية أقل ، وكان أشد تأثراً بالحروق وأكثر عرضه للإصابة بالسرطان</a:t>
            </a:r>
            <a:r>
              <a:rPr lang="en-US" sz="2400" b="1" dirty="0" smtClean="0"/>
              <a:t> . </a:t>
            </a:r>
            <a:endParaRPr lang="ar-S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ar-SA" b="1" dirty="0" smtClean="0"/>
              <a:t>ثالثا : الأذن الداخلية: 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تشمل </a:t>
            </a:r>
            <a:r>
              <a:rPr lang="ar-SA" b="1" dirty="0" smtClean="0">
                <a:solidFill>
                  <a:srgbClr val="7030A0"/>
                </a:solidFill>
              </a:rPr>
              <a:t>القوقعة</a:t>
            </a:r>
            <a:r>
              <a:rPr lang="ar-SA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7030A0"/>
                </a:solidFill>
              </a:rPr>
              <a:t>والقنوات الهلالية </a:t>
            </a:r>
            <a:r>
              <a:rPr lang="ar-SA" b="1" dirty="0" smtClean="0">
                <a:solidFill>
                  <a:srgbClr val="002060"/>
                </a:solidFill>
              </a:rPr>
              <a:t>و</a:t>
            </a:r>
            <a:r>
              <a:rPr lang="ar-SA" b="1" dirty="0" smtClean="0">
                <a:solidFill>
                  <a:srgbClr val="7030A0"/>
                </a:solidFill>
              </a:rPr>
              <a:t>الدهليز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ar-SA" b="1" dirty="0" smtClean="0"/>
              <a:t>ا</a:t>
            </a:r>
            <a:r>
              <a:rPr lang="ar-SA" b="1" dirty="0" smtClean="0">
                <a:solidFill>
                  <a:srgbClr val="C00000"/>
                </a:solidFill>
              </a:rPr>
              <a:t>لقوقعة:</a:t>
            </a:r>
            <a:r>
              <a:rPr lang="ar-SA" b="1" dirty="0" smtClean="0"/>
              <a:t> </a:t>
            </a:r>
            <a:r>
              <a:rPr lang="ar-SA" b="1" dirty="0" smtClean="0">
                <a:solidFill>
                  <a:srgbClr val="002060"/>
                </a:solidFill>
              </a:rPr>
              <a:t>تشبه صدفة الحلزون وتُملأ بسائل</a:t>
            </a:r>
            <a:r>
              <a:rPr lang="en-US" b="1" dirty="0" smtClean="0">
                <a:solidFill>
                  <a:srgbClr val="002060"/>
                </a:solidFill>
              </a:rPr>
              <a:t> .</a:t>
            </a:r>
            <a:endParaRPr lang="ar-SA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عندما </a:t>
            </a:r>
            <a:r>
              <a:rPr lang="ar-SA" b="1" dirty="0" err="1" smtClean="0">
                <a:solidFill>
                  <a:srgbClr val="002060"/>
                </a:solidFill>
              </a:rPr>
              <a:t>يهتز</a:t>
            </a:r>
            <a:r>
              <a:rPr lang="ar-SA" b="1" dirty="0" smtClean="0">
                <a:solidFill>
                  <a:srgbClr val="002060"/>
                </a:solidFill>
              </a:rPr>
              <a:t> الركاب </a:t>
            </a:r>
            <a:r>
              <a:rPr lang="ar-SA" b="1" dirty="0" err="1" smtClean="0">
                <a:solidFill>
                  <a:srgbClr val="002060"/>
                </a:solidFill>
              </a:rPr>
              <a:t>يهتز</a:t>
            </a:r>
            <a:r>
              <a:rPr lang="ar-SA" b="1" dirty="0" smtClean="0">
                <a:solidFill>
                  <a:srgbClr val="002060"/>
                </a:solidFill>
              </a:rPr>
              <a:t> السائل داخل القوقعة فيتولد </a:t>
            </a:r>
            <a:r>
              <a:rPr lang="ar-SA" b="1" dirty="0" err="1" smtClean="0">
                <a:solidFill>
                  <a:srgbClr val="002060"/>
                </a:solidFill>
              </a:rPr>
              <a:t>سيال</a:t>
            </a:r>
            <a:r>
              <a:rPr lang="ar-SA" b="1" dirty="0" smtClean="0">
                <a:solidFill>
                  <a:srgbClr val="002060"/>
                </a:solidFill>
              </a:rPr>
              <a:t> عصبي ينتقل عبر العصب السمعي إلى الدماغ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endParaRPr lang="ar-SA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القنوات الهلالية والدهليز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ar-SA" b="1" dirty="0" smtClean="0">
                <a:solidFill>
                  <a:srgbClr val="002060"/>
                </a:solidFill>
              </a:rPr>
              <a:t>توجد في قاعدتها الحويصلات والتي تحافظ على توازن الشخص وتحس بحركة الجسم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endParaRPr lang="ar-SA" b="1" i="1" u="sng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214290"/>
            <a:ext cx="8329642" cy="6143668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ar-SA" dirty="0" smtClean="0"/>
              <a:t> </a:t>
            </a:r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ar-SA" dirty="0" smtClean="0"/>
              <a:t>                      </a:t>
            </a:r>
          </a:p>
          <a:p>
            <a:pPr>
              <a:buNone/>
            </a:pPr>
            <a:r>
              <a:rPr lang="ar-SA" dirty="0" smtClean="0"/>
              <a:t>    </a:t>
            </a:r>
            <a:r>
              <a:rPr lang="ar-SA" sz="13800" b="1" dirty="0" smtClean="0">
                <a:solidFill>
                  <a:srgbClr val="FFCC00"/>
                </a:solidFill>
              </a:rPr>
              <a:t>سؤال ذهبي؟</a:t>
            </a:r>
            <a:endParaRPr lang="ar-SA" b="1" dirty="0" smtClean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ar-SA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ar-SA" b="1" dirty="0" smtClean="0">
                <a:solidFill>
                  <a:srgbClr val="FF0000"/>
                </a:solidFill>
              </a:rPr>
              <a:t>عند سماع صوت تتحرك الخلايا الشعرية داخل القوقعة في الأذن الداخلية علل؟</a:t>
            </a:r>
          </a:p>
          <a:p>
            <a:pPr>
              <a:buNone/>
            </a:pPr>
            <a:endParaRPr lang="ar-SA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بسبب اهتزاز السائل بداخلها نتيجة اهتزاز الركاب</a:t>
            </a:r>
            <a:endParaRPr lang="ar-SA" b="1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ar-SA" b="1" dirty="0" smtClean="0"/>
              <a:t>الشم والتذوق</a:t>
            </a:r>
          </a:p>
          <a:p>
            <a:pPr>
              <a:buNone/>
            </a:pPr>
            <a:endParaRPr lang="ar-SA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ar-SA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ar-SA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ar-SA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كيف نشم ؟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002060"/>
                </a:solidFill>
              </a:rPr>
              <a:t>• </a:t>
            </a:r>
            <a:r>
              <a:rPr lang="ar-SA" b="1" dirty="0" smtClean="0">
                <a:solidFill>
                  <a:srgbClr val="002060"/>
                </a:solidFill>
              </a:rPr>
              <a:t>تدخل جزئيات الطعام إلى تجويف الأنف فتذوب في المخاط وتنبه المستقبلات </a:t>
            </a:r>
            <a:r>
              <a:rPr lang="ar-SA" b="1" dirty="0" err="1" smtClean="0">
                <a:solidFill>
                  <a:srgbClr val="002060"/>
                </a:solidFill>
              </a:rPr>
              <a:t>الشمية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• </a:t>
            </a:r>
            <a:r>
              <a:rPr lang="ar-SA" b="1" dirty="0" smtClean="0">
                <a:solidFill>
                  <a:srgbClr val="002060"/>
                </a:solidFill>
              </a:rPr>
              <a:t>يتولد </a:t>
            </a:r>
            <a:r>
              <a:rPr lang="ar-SA" b="1" dirty="0" err="1" smtClean="0">
                <a:solidFill>
                  <a:srgbClr val="002060"/>
                </a:solidFill>
              </a:rPr>
              <a:t>سيال</a:t>
            </a:r>
            <a:r>
              <a:rPr lang="ar-SA" b="1" dirty="0" smtClean="0">
                <a:solidFill>
                  <a:srgbClr val="002060"/>
                </a:solidFill>
              </a:rPr>
              <a:t> عصبي ينتقل عبر العصب إلى الدماغ حيث يتم تفسير الرائحة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/>
              <a:t>. </a:t>
            </a:r>
            <a:endParaRPr lang="ar-SA" b="1" dirty="0" smtClean="0"/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 descr="Womans-personality-from-the-nose-sha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1285860"/>
            <a:ext cx="4762500" cy="192882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التذوق: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2060"/>
                </a:solidFill>
              </a:rPr>
              <a:t>• </a:t>
            </a:r>
            <a:r>
              <a:rPr lang="ar-SA" b="1" dirty="0" smtClean="0">
                <a:solidFill>
                  <a:srgbClr val="002060"/>
                </a:solidFill>
              </a:rPr>
              <a:t>عن طريق البراعم الذوقية الموجودة على اللسان تُشكل مستقبلات التذوق الرئيسية</a:t>
            </a:r>
            <a:r>
              <a:rPr lang="en-US" b="1" dirty="0" smtClean="0">
                <a:solidFill>
                  <a:srgbClr val="002060"/>
                </a:solidFill>
              </a:rPr>
              <a:t> .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• </a:t>
            </a:r>
            <a:r>
              <a:rPr lang="ar-SA" b="1" dirty="0" smtClean="0">
                <a:solidFill>
                  <a:srgbClr val="002060"/>
                </a:solidFill>
              </a:rPr>
              <a:t>يتذوق اللسان الطعام الحلو والمالح والحامض والمر</a:t>
            </a:r>
            <a:r>
              <a:rPr lang="en-US" b="1" dirty="0" smtClean="0">
                <a:solidFill>
                  <a:srgbClr val="002060"/>
                </a:solidFill>
              </a:rPr>
              <a:t>. 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كيف </a:t>
            </a:r>
            <a:r>
              <a:rPr lang="ar-SA" b="1" dirty="0" smtClean="0">
                <a:solidFill>
                  <a:srgbClr val="C00000"/>
                </a:solidFill>
              </a:rPr>
              <a:t>نتذوق ؟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002060"/>
                </a:solidFill>
              </a:rPr>
              <a:t>• </a:t>
            </a:r>
            <a:r>
              <a:rPr lang="ar-SA" b="1" dirty="0" smtClean="0">
                <a:solidFill>
                  <a:srgbClr val="002060"/>
                </a:solidFill>
              </a:rPr>
              <a:t>تدخل جزئيات الطعام إلى تجويف الفم فتذوب في اللعاب وتنبه البراعم الذوقية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• </a:t>
            </a:r>
            <a:r>
              <a:rPr lang="ar-SA" b="1" dirty="0" smtClean="0">
                <a:solidFill>
                  <a:srgbClr val="002060"/>
                </a:solidFill>
              </a:rPr>
              <a:t>يتولد </a:t>
            </a:r>
            <a:r>
              <a:rPr lang="ar-SA" b="1" dirty="0" err="1" smtClean="0">
                <a:solidFill>
                  <a:srgbClr val="002060"/>
                </a:solidFill>
              </a:rPr>
              <a:t>سيال</a:t>
            </a:r>
            <a:r>
              <a:rPr lang="ar-SA" b="1" dirty="0" smtClean="0">
                <a:solidFill>
                  <a:srgbClr val="002060"/>
                </a:solidFill>
              </a:rPr>
              <a:t> عصبي ينتقل عبر العصب إلى الدماغ حيث يتم التعرف على الطعم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endParaRPr lang="ar-SA" b="1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214290"/>
            <a:ext cx="8329642" cy="6143668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ar-SA" dirty="0" smtClean="0"/>
              <a:t> </a:t>
            </a:r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ar-SA" dirty="0" smtClean="0"/>
              <a:t>                      </a:t>
            </a:r>
          </a:p>
          <a:p>
            <a:pPr>
              <a:buNone/>
            </a:pPr>
            <a:r>
              <a:rPr lang="ar-SA" dirty="0" smtClean="0"/>
              <a:t>    </a:t>
            </a:r>
            <a:r>
              <a:rPr lang="ar-SA" sz="13800" b="1" dirty="0" smtClean="0">
                <a:solidFill>
                  <a:srgbClr val="FFCC00"/>
                </a:solidFill>
              </a:rPr>
              <a:t>سؤال ذهبي؟</a:t>
            </a:r>
            <a:endParaRPr lang="ar-SA" b="1" dirty="0" smtClean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ar-SA" sz="3600" b="1" dirty="0" smtClean="0">
                <a:solidFill>
                  <a:srgbClr val="C00000"/>
                </a:solidFill>
              </a:rPr>
              <a:t>علل : حاستا الشم والتذوق مترابطتان ؟ 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/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ar-SA" sz="3600" b="1" dirty="0" smtClean="0">
                <a:solidFill>
                  <a:srgbClr val="002060"/>
                </a:solidFill>
              </a:rPr>
              <a:t>لأنه </a:t>
            </a:r>
            <a:r>
              <a:rPr lang="ar-SA" sz="3600" b="1" dirty="0" smtClean="0">
                <a:solidFill>
                  <a:srgbClr val="002060"/>
                </a:solidFill>
              </a:rPr>
              <a:t>عند دخول جزئيات الطعام إلى الفم تنتقل الرائحة إلى التجويف الأنفي فتنبه الخلايا </a:t>
            </a:r>
            <a:r>
              <a:rPr lang="ar-SA" sz="3600" b="1" dirty="0" err="1" smtClean="0">
                <a:solidFill>
                  <a:srgbClr val="002060"/>
                </a:solidFill>
              </a:rPr>
              <a:t>الشمية</a:t>
            </a:r>
            <a:r>
              <a:rPr lang="ar-SA" sz="3600" b="1" dirty="0" smtClean="0">
                <a:solidFill>
                  <a:srgbClr val="002060"/>
                </a:solidFill>
              </a:rPr>
              <a:t> فيتم الإحساس بطعم الطعام ورائحته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. 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ar-SA" sz="3600" b="1" dirty="0" smtClean="0">
                <a:solidFill>
                  <a:srgbClr val="C00000"/>
                </a:solidFill>
              </a:rPr>
              <a:t> علل : عند </a:t>
            </a:r>
            <a:r>
              <a:rPr lang="ar-SA" sz="3600" b="1" dirty="0" smtClean="0">
                <a:solidFill>
                  <a:srgbClr val="C00000"/>
                </a:solidFill>
              </a:rPr>
              <a:t>الإصابة </a:t>
            </a:r>
            <a:r>
              <a:rPr lang="ar-SA" sz="3600" b="1" dirty="0" smtClean="0">
                <a:solidFill>
                  <a:srgbClr val="C00000"/>
                </a:solidFill>
              </a:rPr>
              <a:t>بالزكام</a:t>
            </a:r>
            <a:r>
              <a:rPr lang="ar-SA" sz="3600" b="1" dirty="0" smtClean="0">
                <a:solidFill>
                  <a:srgbClr val="C00000"/>
                </a:solidFill>
              </a:rPr>
              <a:t> </a:t>
            </a:r>
            <a:r>
              <a:rPr lang="ar-SA" sz="3600" b="1" dirty="0" smtClean="0">
                <a:solidFill>
                  <a:srgbClr val="C00000"/>
                </a:solidFill>
              </a:rPr>
              <a:t>يبدو </a:t>
            </a:r>
            <a:r>
              <a:rPr lang="ar-SA" sz="3600" b="1" dirty="0" smtClean="0">
                <a:solidFill>
                  <a:srgbClr val="C00000"/>
                </a:solidFill>
              </a:rPr>
              <a:t>الطعام وكأنه لا طعم </a:t>
            </a:r>
            <a:r>
              <a:rPr lang="ar-SA" sz="3600" b="1" dirty="0" smtClean="0">
                <a:solidFill>
                  <a:srgbClr val="C00000"/>
                </a:solidFill>
              </a:rPr>
              <a:t>له (مر) ؟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.</a:t>
            </a:r>
            <a:r>
              <a:rPr lang="ar-SA" sz="3600" b="1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ar-SA" sz="3600" b="1" dirty="0" smtClean="0">
                <a:solidFill>
                  <a:srgbClr val="002060"/>
                </a:solidFill>
              </a:rPr>
              <a:t>لا </a:t>
            </a:r>
            <a:r>
              <a:rPr lang="ar-SA" sz="3600" b="1" dirty="0" smtClean="0">
                <a:solidFill>
                  <a:srgbClr val="002060"/>
                </a:solidFill>
              </a:rPr>
              <a:t>تستطيع جزئيات الطعام الوصول إلى الخلايا </a:t>
            </a:r>
            <a:r>
              <a:rPr lang="ar-SA" sz="3600" b="1" dirty="0" err="1" smtClean="0">
                <a:solidFill>
                  <a:srgbClr val="002060"/>
                </a:solidFill>
              </a:rPr>
              <a:t>الشمية</a:t>
            </a:r>
            <a:r>
              <a:rPr lang="ar-SA" sz="3600" b="1" dirty="0" smtClean="0">
                <a:solidFill>
                  <a:srgbClr val="002060"/>
                </a:solidFill>
              </a:rPr>
              <a:t> فيبدو الطعام وكأنه لا طعم له</a:t>
            </a:r>
            <a:r>
              <a:rPr lang="en-US" sz="3600" b="1" dirty="0" smtClean="0">
                <a:solidFill>
                  <a:srgbClr val="002060"/>
                </a:solidFill>
              </a:rPr>
              <a:t> .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b="1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buNone/>
            </a:pPr>
            <a:endParaRPr lang="ar-SA" sz="3600" b="1" u="sng" dirty="0" smtClean="0"/>
          </a:p>
          <a:p>
            <a:pPr>
              <a:buNone/>
            </a:pPr>
            <a:r>
              <a:rPr lang="ar-SA" sz="3600" b="1" u="sng" dirty="0" smtClean="0"/>
              <a:t>تأثير </a:t>
            </a:r>
            <a:r>
              <a:rPr lang="ar-SA" sz="3600" b="1" u="sng" dirty="0" smtClean="0"/>
              <a:t>بعض المواد في الجهاز </a:t>
            </a:r>
            <a:r>
              <a:rPr lang="ar-SA" sz="3600" b="1" u="sng" dirty="0" smtClean="0"/>
              <a:t>العصبي:</a:t>
            </a:r>
          </a:p>
          <a:p>
            <a:pPr>
              <a:buNone/>
            </a:pPr>
            <a:endParaRPr lang="ar-SA" sz="2800" b="1" u="sng" dirty="0" smtClean="0"/>
          </a:p>
          <a:p>
            <a:pPr>
              <a:buNone/>
            </a:pPr>
            <a:r>
              <a:rPr lang="ar-SA" sz="6000" b="1" dirty="0" smtClean="0">
                <a:solidFill>
                  <a:srgbClr val="C00000"/>
                </a:solidFill>
              </a:rPr>
              <a:t>الكحول: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>
                <a:solidFill>
                  <a:srgbClr val="002060"/>
                </a:solidFill>
              </a:rPr>
              <a:t>• </a:t>
            </a:r>
            <a:r>
              <a:rPr lang="ar-SA" sz="2800" b="1" dirty="0" smtClean="0">
                <a:solidFill>
                  <a:srgbClr val="002060"/>
                </a:solidFill>
              </a:rPr>
              <a:t>تُحدث خللاً في وظائف الخلية العصبية عندما تصل إليها</a:t>
            </a:r>
            <a:r>
              <a:rPr lang="en-US" sz="2800" b="1" dirty="0" smtClean="0">
                <a:solidFill>
                  <a:srgbClr val="002060"/>
                </a:solidFill>
              </a:rPr>
              <a:t> . </a:t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>• </a:t>
            </a:r>
            <a:r>
              <a:rPr lang="ar-SA" sz="2800" b="1" dirty="0" smtClean="0">
                <a:solidFill>
                  <a:srgbClr val="002060"/>
                </a:solidFill>
              </a:rPr>
              <a:t>تبطئ أنشطة الجهاز العصبي وتضعف التحكم في العضلات والسيطرة عليها</a:t>
            </a:r>
            <a:r>
              <a:rPr lang="en-US" sz="2800" b="1" dirty="0" smtClean="0">
                <a:solidFill>
                  <a:srgbClr val="002060"/>
                </a:solidFill>
              </a:rPr>
              <a:t>.</a:t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>• </a:t>
            </a:r>
            <a:r>
              <a:rPr lang="ar-SA" sz="2800" b="1" dirty="0" smtClean="0">
                <a:solidFill>
                  <a:srgbClr val="002060"/>
                </a:solidFill>
              </a:rPr>
              <a:t>تضعف تركيز الذاكرة وتسبب تدمير خلايا الدماغ والكبد </a:t>
            </a:r>
            <a:r>
              <a:rPr lang="ar-SA" sz="2800" b="1" dirty="0" smtClean="0">
                <a:solidFill>
                  <a:srgbClr val="002060"/>
                </a:solidFill>
              </a:rPr>
              <a:t>وإتلافها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/>
              <a:t>.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ar-SA" sz="2800" b="1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40435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ar-SA" sz="4400" b="1" dirty="0" smtClean="0">
                <a:solidFill>
                  <a:srgbClr val="C00000"/>
                </a:solidFill>
              </a:rPr>
              <a:t>المنبهات </a:t>
            </a:r>
            <a:r>
              <a:rPr lang="en-US" sz="4400" b="1" dirty="0" smtClean="0">
                <a:solidFill>
                  <a:srgbClr val="C00000"/>
                </a:solidFill>
              </a:rPr>
              <a:t>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ar-SA" b="1" dirty="0" smtClean="0">
                <a:solidFill>
                  <a:srgbClr val="002060"/>
                </a:solidFill>
              </a:rPr>
              <a:t>مواد تٌسرع نشاطات الجهاز العصبي المركزي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ar-SA" b="1" dirty="0" smtClean="0">
                <a:solidFill>
                  <a:srgbClr val="002060"/>
                </a:solidFill>
              </a:rPr>
              <a:t>مثل </a:t>
            </a:r>
            <a:r>
              <a:rPr lang="ar-SA" b="1" dirty="0" err="1" smtClean="0">
                <a:solidFill>
                  <a:srgbClr val="002060"/>
                </a:solidFill>
              </a:rPr>
              <a:t>الكفايين</a:t>
            </a:r>
            <a:r>
              <a:rPr lang="ar-SA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الموجود في الشاي والقهوة والمشروبات الغازية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/>
              <a:t>.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ar-SA" sz="4000" b="1" dirty="0" smtClean="0"/>
              <a:t>تأثير </a:t>
            </a:r>
            <a:r>
              <a:rPr lang="ar-SA" sz="4000" b="1" dirty="0" err="1" smtClean="0"/>
              <a:t>الكفايين</a:t>
            </a:r>
            <a:r>
              <a:rPr lang="en-US" sz="4000" b="1" dirty="0" smtClean="0"/>
              <a:t>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002060"/>
                </a:solidFill>
              </a:rPr>
              <a:t>1. </a:t>
            </a:r>
            <a:r>
              <a:rPr lang="ar-SA" b="1" dirty="0" smtClean="0">
                <a:solidFill>
                  <a:srgbClr val="002060"/>
                </a:solidFill>
              </a:rPr>
              <a:t>زيادة ضربات القلب واضطرابها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2. </a:t>
            </a:r>
            <a:r>
              <a:rPr lang="ar-SA" b="1" dirty="0" smtClean="0">
                <a:solidFill>
                  <a:srgbClr val="002060"/>
                </a:solidFill>
              </a:rPr>
              <a:t>الرعشة والأرق لدى بعض الأشخاص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3. </a:t>
            </a:r>
            <a:r>
              <a:rPr lang="ar-SA" b="1" dirty="0" smtClean="0">
                <a:solidFill>
                  <a:srgbClr val="002060"/>
                </a:solidFill>
              </a:rPr>
              <a:t>ينبه الكلى لإنتاج كميات أكبر من </a:t>
            </a:r>
            <a:r>
              <a:rPr lang="ar-SA" b="1" dirty="0" smtClean="0">
                <a:solidFill>
                  <a:srgbClr val="002060"/>
                </a:solidFill>
              </a:rPr>
              <a:t>البول.</a:t>
            </a:r>
            <a:endParaRPr lang="ar-SA" b="1" dirty="0" smtClean="0">
              <a:solidFill>
                <a:srgbClr val="00206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0001288" y="6429396"/>
            <a:ext cx="214314" cy="428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endParaRPr lang="ar-SA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ar-SA" sz="6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928926" y="4500570"/>
            <a:ext cx="435771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الواجب في دفتر الواجب /</a:t>
            </a:r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س6 </a:t>
            </a:r>
            <a:r>
              <a:rPr lang="ar-SA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س8 وس9 </a:t>
            </a:r>
            <a:r>
              <a:rPr lang="ar-SA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ص</a:t>
            </a:r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41</a:t>
            </a:r>
            <a:endParaRPr lang="ar-SA" sz="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14290"/>
            <a:ext cx="8515352" cy="6286544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77500" lnSpcReduction="20000"/>
          </a:bodyPr>
          <a:lstStyle/>
          <a:p>
            <a:pPr lvl="0"/>
            <a:r>
              <a:rPr lang="ar-SA" sz="3600" b="1" dirty="0" smtClean="0">
                <a:solidFill>
                  <a:srgbClr val="FF0000"/>
                </a:solidFill>
              </a:rPr>
              <a:t>وظائف الجلد:</a:t>
            </a:r>
          </a:p>
          <a:p>
            <a:pPr lvl="0"/>
            <a:r>
              <a:rPr lang="ar-SA" sz="3600" b="1" dirty="0" smtClean="0">
                <a:solidFill>
                  <a:srgbClr val="002060"/>
                </a:solidFill>
              </a:rPr>
              <a:t>1- الحماية</a:t>
            </a:r>
          </a:p>
          <a:p>
            <a:pPr lvl="0"/>
            <a:r>
              <a:rPr lang="ar-SA" sz="3600" b="1" dirty="0" smtClean="0">
                <a:solidFill>
                  <a:srgbClr val="002060"/>
                </a:solidFill>
              </a:rPr>
              <a:t>2- الاستجابة</a:t>
            </a:r>
          </a:p>
          <a:p>
            <a:pPr lvl="0"/>
            <a:r>
              <a:rPr lang="ar-SA" sz="3600" b="1" dirty="0" smtClean="0">
                <a:solidFill>
                  <a:srgbClr val="002060"/>
                </a:solidFill>
              </a:rPr>
              <a:t>3- تصنيع فيتامين </a:t>
            </a:r>
            <a:r>
              <a:rPr lang="ar-SA" sz="3600" b="1" dirty="0" err="1" smtClean="0">
                <a:solidFill>
                  <a:srgbClr val="002060"/>
                </a:solidFill>
              </a:rPr>
              <a:t>د</a:t>
            </a:r>
            <a:r>
              <a:rPr lang="ar-SA" sz="3600" b="1" dirty="0" smtClean="0">
                <a:solidFill>
                  <a:srgbClr val="002060"/>
                </a:solidFill>
              </a:rPr>
              <a:t> .</a:t>
            </a:r>
          </a:p>
          <a:p>
            <a:pPr lvl="0"/>
            <a:r>
              <a:rPr lang="ar-SA" sz="3600" b="1" dirty="0" smtClean="0">
                <a:solidFill>
                  <a:srgbClr val="002060"/>
                </a:solidFill>
              </a:rPr>
              <a:t>4- تنظيم حرارة الجسم.</a:t>
            </a:r>
          </a:p>
          <a:p>
            <a:pPr lvl="0"/>
            <a:r>
              <a:rPr lang="ar-SA" sz="3600" b="1" dirty="0" smtClean="0">
                <a:solidFill>
                  <a:srgbClr val="002060"/>
                </a:solidFill>
              </a:rPr>
              <a:t>5- تخليص الجسم من الفضلات .</a:t>
            </a:r>
          </a:p>
          <a:p>
            <a:pPr lvl="0"/>
            <a:r>
              <a:rPr lang="ar-SA" sz="4400" b="1" dirty="0" smtClean="0">
                <a:solidFill>
                  <a:srgbClr val="FF0000"/>
                </a:solidFill>
              </a:rPr>
              <a:t>إصابات الجلد:</a:t>
            </a:r>
          </a:p>
          <a:p>
            <a:pPr lvl="0"/>
            <a:r>
              <a:rPr lang="en-US" sz="4400" dirty="0" smtClean="0">
                <a:solidFill>
                  <a:srgbClr val="002060"/>
                </a:solidFill>
              </a:rPr>
              <a:t>1 </a:t>
            </a:r>
            <a:r>
              <a:rPr lang="ar-SA" sz="4400" dirty="0" smtClean="0">
                <a:solidFill>
                  <a:srgbClr val="002060"/>
                </a:solidFill>
              </a:rPr>
              <a:t>ـ </a:t>
            </a:r>
            <a:r>
              <a:rPr lang="ar-SA" sz="4400" dirty="0" err="1" smtClean="0">
                <a:solidFill>
                  <a:srgbClr val="002060"/>
                </a:solidFill>
              </a:rPr>
              <a:t>الكدوم</a:t>
            </a:r>
            <a:r>
              <a:rPr lang="ar-SA" sz="4400" dirty="0" smtClean="0">
                <a:solidFill>
                  <a:srgbClr val="002060"/>
                </a:solidFill>
              </a:rPr>
              <a:t>. 2 </a:t>
            </a:r>
            <a:r>
              <a:rPr lang="ar-SA" sz="4400" dirty="0" err="1" smtClean="0">
                <a:solidFill>
                  <a:srgbClr val="002060"/>
                </a:solidFill>
              </a:rPr>
              <a:t>ـ</a:t>
            </a:r>
            <a:r>
              <a:rPr lang="ar-SA" sz="4400" dirty="0" smtClean="0">
                <a:solidFill>
                  <a:srgbClr val="002060"/>
                </a:solidFill>
              </a:rPr>
              <a:t> الجروح</a:t>
            </a:r>
            <a:r>
              <a:rPr lang="en-US" sz="4400" dirty="0" smtClean="0">
                <a:solidFill>
                  <a:srgbClr val="002060"/>
                </a:solidFill>
              </a:rPr>
              <a:t>. </a:t>
            </a:r>
            <a:br>
              <a:rPr lang="en-US" sz="4400" dirty="0" smtClean="0">
                <a:solidFill>
                  <a:srgbClr val="002060"/>
                </a:solidFill>
              </a:rPr>
            </a:br>
            <a:r>
              <a:rPr lang="en-US" sz="4400" dirty="0" smtClean="0">
                <a:solidFill>
                  <a:srgbClr val="002060"/>
                </a:solidFill>
              </a:rPr>
              <a:t>3 </a:t>
            </a:r>
            <a:r>
              <a:rPr lang="ar-SA" sz="4400" dirty="0" smtClean="0">
                <a:solidFill>
                  <a:srgbClr val="002060"/>
                </a:solidFill>
              </a:rPr>
              <a:t>ـ الخدوش . 4 </a:t>
            </a:r>
            <a:r>
              <a:rPr lang="ar-SA" sz="4400" dirty="0" err="1" smtClean="0">
                <a:solidFill>
                  <a:srgbClr val="002060"/>
                </a:solidFill>
              </a:rPr>
              <a:t>ـ</a:t>
            </a:r>
            <a:r>
              <a:rPr lang="ar-SA" sz="4400" dirty="0" smtClean="0">
                <a:solidFill>
                  <a:srgbClr val="002060"/>
                </a:solidFill>
              </a:rPr>
              <a:t> الحروق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smtClean="0"/>
              <a:t>.</a:t>
            </a:r>
            <a:endParaRPr lang="ar-SA" sz="4400" b="1" dirty="0" smtClean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ar-SA" sz="3600" b="1" dirty="0" smtClean="0">
                <a:solidFill>
                  <a:srgbClr val="FF0000"/>
                </a:solidFill>
              </a:rPr>
              <a:t>   وظائف الغدد العرقية:</a:t>
            </a:r>
          </a:p>
          <a:p>
            <a:pPr lvl="0"/>
            <a:r>
              <a:rPr lang="ar-SA" sz="3600" b="1" dirty="0" smtClean="0">
                <a:solidFill>
                  <a:srgbClr val="002060"/>
                </a:solidFill>
              </a:rPr>
              <a:t>1- تنظيم حرارة الجسم.</a:t>
            </a:r>
          </a:p>
          <a:p>
            <a:pPr lvl="0"/>
            <a:r>
              <a:rPr lang="ar-SA" sz="3600" b="1" dirty="0" smtClean="0">
                <a:solidFill>
                  <a:srgbClr val="002060"/>
                </a:solidFill>
              </a:rPr>
              <a:t>2- تخليص الجسم من الفضلات .</a:t>
            </a:r>
          </a:p>
          <a:p>
            <a:pPr lvl="0">
              <a:buNone/>
            </a:pPr>
            <a:endParaRPr lang="ar-SA" sz="3600" b="1" dirty="0" smtClean="0"/>
          </a:p>
          <a:p>
            <a:pPr lvl="0">
              <a:buNone/>
            </a:pPr>
            <a:r>
              <a:rPr lang="ar-SA" sz="2800" dirty="0" smtClean="0"/>
              <a:t> </a:t>
            </a:r>
          </a:p>
          <a:p>
            <a:pPr lvl="0"/>
            <a:endParaRPr lang="en-US" sz="2800" dirty="0" smtClean="0"/>
          </a:p>
          <a:p>
            <a:endParaRPr lang="en-US" sz="2800" b="1" dirty="0" smtClean="0"/>
          </a:p>
          <a:p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ar-SA" sz="3600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43710"/>
          </a:xfrm>
        </p:spPr>
        <p:txBody>
          <a:bodyPr/>
          <a:lstStyle/>
          <a:p>
            <a:pPr>
              <a:buNone/>
            </a:pPr>
            <a:r>
              <a:rPr lang="ar-SA" sz="8000" b="1" dirty="0" smtClean="0"/>
              <a:t>  </a:t>
            </a:r>
            <a:endParaRPr lang="ar-SA" sz="6600" b="1" dirty="0" smtClean="0">
              <a:solidFill>
                <a:srgbClr val="C00000"/>
              </a:solidFill>
              <a:latin typeface="Algerian" pitchFamily="82" charset="0"/>
            </a:endParaRPr>
          </a:p>
          <a:p>
            <a:pPr>
              <a:buNone/>
            </a:pPr>
            <a:endParaRPr lang="ar-SA" sz="6600" b="1" dirty="0" smtClean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3428992" y="0"/>
            <a:ext cx="5214974" cy="342897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عزيزي الطالب /</a:t>
            </a:r>
          </a:p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هذا العمل كلفني الكثير من الوقت والجهد وكل ما أتمناه</a:t>
            </a:r>
          </a:p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 أن أرى ثماره في تفوقك ونجاحك كما </a:t>
            </a:r>
            <a:r>
              <a:rPr lang="ar-SA" sz="2400" b="1" dirty="0" err="1" smtClean="0">
                <a:solidFill>
                  <a:schemeClr val="tx1"/>
                </a:solidFill>
              </a:rPr>
              <a:t>ارجو</a:t>
            </a:r>
            <a:r>
              <a:rPr lang="ar-SA" sz="2400" b="1" dirty="0" smtClean="0">
                <a:solidFill>
                  <a:schemeClr val="tx1"/>
                </a:solidFill>
              </a:rPr>
              <a:t> من الله أن يكون هذا العمل خالصا لوجهه الكريم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428728" y="4143380"/>
            <a:ext cx="6572296" cy="19288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معد ومنفذ هذا العمل :</a:t>
            </a:r>
          </a:p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أ. صابر دخل الله </a:t>
            </a:r>
            <a:r>
              <a:rPr lang="ar-SA" sz="2800" b="1" dirty="0" err="1" smtClean="0">
                <a:solidFill>
                  <a:schemeClr val="tx1"/>
                </a:solidFill>
              </a:rPr>
              <a:t>السيالي</a:t>
            </a:r>
            <a:r>
              <a:rPr lang="ar-SA" sz="28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معلم مادة العلوم بمتوسطة أبي </a:t>
            </a:r>
            <a:r>
              <a:rPr lang="ar-SA" sz="2800" b="1" dirty="0" err="1" smtClean="0">
                <a:solidFill>
                  <a:schemeClr val="tx1"/>
                </a:solidFill>
              </a:rPr>
              <a:t>دجانة</a:t>
            </a:r>
            <a:r>
              <a:rPr lang="ar-SA" sz="2800" b="1" dirty="0" smtClean="0">
                <a:solidFill>
                  <a:schemeClr val="tx1"/>
                </a:solidFill>
              </a:rPr>
              <a:t> بمكة المكرمة  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214290"/>
            <a:ext cx="8329642" cy="6143668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ar-SA" dirty="0" smtClean="0"/>
              <a:t> </a:t>
            </a:r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ar-SA" dirty="0" smtClean="0"/>
              <a:t>                      </a:t>
            </a:r>
          </a:p>
          <a:p>
            <a:pPr>
              <a:buNone/>
            </a:pPr>
            <a:r>
              <a:rPr lang="ar-SA" dirty="0" smtClean="0"/>
              <a:t>    </a:t>
            </a:r>
            <a:r>
              <a:rPr lang="ar-SA" sz="13800" b="1" dirty="0" smtClean="0">
                <a:solidFill>
                  <a:srgbClr val="FFCC00"/>
                </a:solidFill>
              </a:rPr>
              <a:t>سؤال ذهبي؟</a:t>
            </a:r>
            <a:endParaRPr lang="ar-SA" b="1" dirty="0" smtClean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endParaRPr lang="ar-SA" sz="3600" b="1" dirty="0" smtClean="0">
              <a:solidFill>
                <a:srgbClr val="FF0000"/>
              </a:solidFill>
            </a:endParaRPr>
          </a:p>
          <a:p>
            <a:endParaRPr lang="ar-SA" sz="3600" b="1" dirty="0" smtClean="0">
              <a:solidFill>
                <a:srgbClr val="FF0000"/>
              </a:solidFill>
            </a:endParaRPr>
          </a:p>
          <a:p>
            <a:endParaRPr lang="ar-SA" sz="3600" b="1" dirty="0" smtClean="0">
              <a:solidFill>
                <a:srgbClr val="FF0000"/>
              </a:solidFill>
            </a:endParaRPr>
          </a:p>
          <a:p>
            <a:endParaRPr lang="ar-SA" sz="3600" b="1" dirty="0" smtClean="0">
              <a:solidFill>
                <a:srgbClr val="FF0000"/>
              </a:solidFill>
            </a:endParaRPr>
          </a:p>
          <a:p>
            <a:endParaRPr lang="ar-SA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71538" y="1071546"/>
            <a:ext cx="7286676" cy="1000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وضح الدور الذي يقوم </a:t>
            </a:r>
            <a:r>
              <a:rPr lang="ar-SA" sz="2800" b="1" dirty="0" err="1" smtClean="0">
                <a:solidFill>
                  <a:srgbClr val="FF0000"/>
                </a:solidFill>
              </a:rPr>
              <a:t>به</a:t>
            </a:r>
            <a:r>
              <a:rPr lang="ar-SA" sz="2800" b="1" dirty="0" smtClean="0">
                <a:solidFill>
                  <a:srgbClr val="FF0000"/>
                </a:solidFill>
              </a:rPr>
              <a:t> العرق في درجة حرارة الجسم والتخلص من الفضلات؟</a:t>
            </a:r>
            <a:endParaRPr lang="ar-SA" sz="2800" b="1" dirty="0"/>
          </a:p>
        </p:txBody>
      </p:sp>
      <p:sp>
        <p:nvSpPr>
          <p:cNvPr id="9" name="مخطط انسيابي: شريط مثقب 8"/>
          <p:cNvSpPr/>
          <p:nvPr/>
        </p:nvSpPr>
        <p:spPr>
          <a:xfrm>
            <a:off x="428596" y="2214554"/>
            <a:ext cx="8143932" cy="4286280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002060"/>
                </a:solidFill>
              </a:rPr>
              <a:t>العرق يبرد الجسم ويخلصه من الفضلات ، وذلك كما يلي</a:t>
            </a:r>
            <a:r>
              <a:rPr lang="en-US" sz="2800" b="1" dirty="0" smtClean="0">
                <a:solidFill>
                  <a:srgbClr val="002060"/>
                </a:solidFill>
              </a:rPr>
              <a:t> : </a:t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ar-SA" sz="2800" b="1" dirty="0" smtClean="0">
                <a:solidFill>
                  <a:srgbClr val="002060"/>
                </a:solidFill>
              </a:rPr>
              <a:t>عندما تتسع الأوعية الدموية تُفتح المسامات إلى الغدد العرقية فيُفرز العرق وتنتقل الطاقة الحرارية من الجسم إلى العرق على الجلد ، وعندما يتبخر العرق تُفقد الطاقة الحرارية ويبرد الجلد ، وبالإضافة إلى ذلك فإن الغدد العرقية تخرج الفضلات ( العرق ) الذي يحوي الماء والأملاح الزائدة عن الجسم </a:t>
            </a:r>
            <a:r>
              <a:rPr lang="en-US" sz="2800" b="1" dirty="0" smtClean="0">
                <a:solidFill>
                  <a:srgbClr val="002060"/>
                </a:solidFill>
              </a:rPr>
              <a:t>.</a:t>
            </a:r>
            <a:endParaRPr lang="ar-SA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endParaRPr lang="ar-SA" sz="3600" b="1" dirty="0" smtClean="0">
              <a:solidFill>
                <a:srgbClr val="FF0000"/>
              </a:solidFill>
            </a:endParaRPr>
          </a:p>
          <a:p>
            <a:endParaRPr lang="ar-SA" sz="3600" b="1" dirty="0" smtClean="0">
              <a:solidFill>
                <a:srgbClr val="FF0000"/>
              </a:solidFill>
            </a:endParaRPr>
          </a:p>
          <a:p>
            <a:endParaRPr lang="ar-SA" sz="3600" b="1" dirty="0" smtClean="0">
              <a:solidFill>
                <a:srgbClr val="FF0000"/>
              </a:solidFill>
            </a:endParaRPr>
          </a:p>
          <a:p>
            <a:endParaRPr lang="ar-SA" sz="3600" b="1" dirty="0" smtClean="0">
              <a:solidFill>
                <a:srgbClr val="FF0000"/>
              </a:solidFill>
            </a:endParaRPr>
          </a:p>
          <a:p>
            <a:endParaRPr lang="ar-SA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6" name="وسيلة شرح على شكل سحابة 5"/>
          <p:cNvSpPr/>
          <p:nvPr/>
        </p:nvSpPr>
        <p:spPr>
          <a:xfrm>
            <a:off x="857224" y="857232"/>
            <a:ext cx="7643866" cy="471490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ملاحظة : عند تعرض الجلد للأشعة فوق البنفسجية فإنه يكوَن في الأدمة فيتامين </a:t>
            </a:r>
            <a:r>
              <a:rPr lang="ar-SA" sz="3200" b="1" dirty="0" err="1" smtClean="0"/>
              <a:t>د</a:t>
            </a:r>
            <a:r>
              <a:rPr lang="ar-SA" sz="3200" b="1" dirty="0" smtClean="0"/>
              <a:t> الذي يساعد الجسم على امتصاص الكالسيوم من الأطعمة</a:t>
            </a:r>
            <a:r>
              <a:rPr lang="en-US" sz="3200" b="1" dirty="0" smtClean="0"/>
              <a:t>.</a:t>
            </a:r>
            <a:endParaRPr lang="ar-S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5942</TotalTime>
  <Words>1209</Words>
  <Application>Microsoft Office PowerPoint</Application>
  <PresentationFormat>عرض على الشاشة (3:4)‏</PresentationFormat>
  <Paragraphs>305</Paragraphs>
  <Slides>60</Slides>
  <Notes>3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60</vt:i4>
      </vt:variant>
    </vt:vector>
  </HeadingPairs>
  <TitlesOfParts>
    <vt:vector size="61" baseType="lpstr">
      <vt:lpstr>سمة Office</vt:lpstr>
      <vt:lpstr>بسم الله الرحمن الرحيم  مادة العلوم             الوحدة الرابعه إعداد الأستاذ /        صابر بن دخيل الله السيالي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  <vt:lpstr>الشريحة 50</vt:lpstr>
      <vt:lpstr>الشريحة 51</vt:lpstr>
      <vt:lpstr>الشريحة 52</vt:lpstr>
      <vt:lpstr>الشريحة 53</vt:lpstr>
      <vt:lpstr>الشريحة 54</vt:lpstr>
      <vt:lpstr>الشريحة 55</vt:lpstr>
      <vt:lpstr>الشريحة 56</vt:lpstr>
      <vt:lpstr>الشريحة 57</vt:lpstr>
      <vt:lpstr>الشريحة 58</vt:lpstr>
      <vt:lpstr>الشريحة 59</vt:lpstr>
      <vt:lpstr>الشريحة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نماذج الذرة</dc:title>
  <dc:creator>vaio</dc:creator>
  <cp:lastModifiedBy>ASUS</cp:lastModifiedBy>
  <cp:revision>531</cp:revision>
  <dcterms:created xsi:type="dcterms:W3CDTF">2011-10-13T18:22:40Z</dcterms:created>
  <dcterms:modified xsi:type="dcterms:W3CDTF">2017-02-18T23:18:23Z</dcterms:modified>
</cp:coreProperties>
</file>