
<file path=[Content_Types].xml><?xml version="1.0" encoding="utf-8"?>
<Types xmlns="http://schemas.openxmlformats.org/package/2006/content-types">
  <Override ContentType="application/vnd.openxmlformats-officedocument.presentationml.slide+xml" PartName="/ppt/slides/slide29.xml"/>
  <Override ContentType="application/vnd.openxmlformats-officedocument.presentationml.slide+xml" PartName="/ppt/slides/slide47.xml"/>
  <Override ContentType="application/vnd.openxmlformats-officedocument.presentationml.slide+xml" PartName="/ppt/slides/slide58.xml"/>
  <Override ContentType="application/vnd.openxmlformats-officedocument.presentationml.slide+xml" PartName="/ppt/slides/slide7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6.xml"/>
  <Override ContentType="application/vnd.openxmlformats-officedocument.presentationml.slide+xml" PartName="/ppt/slides/slide54.xml"/>
  <Override ContentType="application/vnd.openxmlformats-officedocument.presentationml.slide+xml" PartName="/ppt/slides/slide65.xml"/>
  <Override ContentType="application/vnd.openxmlformats-officedocument.presentationml.slide+xml" PartName="/ppt/slides/slide83.xml"/>
  <Override ContentType="application/vnd.openxmlformats-officedocument.presentationml.slideLayout+xml" PartName="/ppt/slideLayouts/slideLayout6.xml"/>
  <Override ContentType="application/vnd.openxmlformats-officedocument.presentationml.slide+xml" PartName="/ppt/slides/slide25.xml"/>
  <Override ContentType="application/vnd.openxmlformats-officedocument.presentationml.slide+xml" PartName="/ppt/slides/slide43.xml"/>
  <Override ContentType="application/vnd.openxmlformats-officedocument.presentationml.slide+xml" PartName="/ppt/slides/slide72.xml"/>
  <Override ContentType="application/vnd.openxmlformats-officedocument.presentationml.slide+xml" PartName="/ppt/slides/slide90.xml"/>
  <Override ContentType="application/vnd.openxmlformats-officedocument.theme+xml" PartName="/ppt/theme/theme1.xml"/>
  <Override ContentType="application/vnd.openxmlformats-officedocument.presentationml.slideLayout+xml" PartName="/ppt/slideLayouts/slideLayout2.xml"/>
  <Default ContentType="application/xml" Extension="xml"/>
  <Override ContentType="application/vnd.openxmlformats-officedocument.presentationml.slide+xml" PartName="/ppt/slides/slide14.xml"/>
  <Override ContentType="application/vnd.openxmlformats-officedocument.presentationml.slide+xml" PartName="/ppt/slides/slide32.xml"/>
  <Override ContentType="application/vnd.openxmlformats-officedocument.presentationml.slide+xml" PartName="/ppt/slides/slide50.xml"/>
  <Override ContentType="application/vnd.openxmlformats-officedocument.presentationml.slide+xml" PartName="/ppt/slides/slide61.xml"/>
  <Override ContentType="application/vnd.openxmlformats-officedocument.presentationml.notesMaster+xml" PartName="/ppt/notesMasters/notesMaster1.xml"/>
  <Override ContentType="application/vnd.openxmlformats-officedocument.presentationml.slide+xml" PartName="/ppt/slides/slide10.xml"/>
  <Override ContentType="application/vnd.openxmlformats-officedocument.presentationml.slide+xml" PartName="/ppt/slides/slide12.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xml" PartName="/ppt/slides/slide79.xml"/>
  <Override ContentType="application/vnd.openxmlformats-officedocument.presentationml.slide+xml" PartName="/ppt/slides/slide7.xml"/>
  <Override ContentType="application/vnd.openxmlformats-officedocument.presentationml.slide+xml" PartName="/ppt/slides/slide9.xml"/>
  <Override ContentType="application/vnd.openxmlformats-officedocument.presentationml.slide+xml" PartName="/ppt/slides/slide59.xml"/>
  <Override ContentType="application/vnd.openxmlformats-officedocument.presentationml.slide+xml" PartName="/ppt/slides/slide68.xml"/>
  <Override ContentType="application/vnd.openxmlformats-officedocument.presentationml.slide+xml" PartName="/ppt/slides/slide77.xml"/>
  <Override ContentType="application/vnd.openxmlformats-officedocument.presentationml.slide+xml" PartName="/ppt/slides/slide88.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39.xml"/>
  <Override ContentType="application/vnd.openxmlformats-officedocument.presentationml.slide+xml" PartName="/ppt/slides/slide48.xml"/>
  <Override ContentType="application/vnd.openxmlformats-officedocument.presentationml.slide+xml" PartName="/ppt/slides/slide57.xml"/>
  <Override ContentType="application/vnd.openxmlformats-officedocument.presentationml.slide+xml" PartName="/ppt/slides/slide66.xml"/>
  <Override ContentType="application/vnd.openxmlformats-officedocument.presentationml.slide+xml" PartName="/ppt/slides/slide75.xml"/>
  <Override ContentType="application/vnd.openxmlformats-officedocument.presentationml.slide+xml" PartName="/ppt/slides/slide86.xml"/>
  <Override ContentType="application/vnd.openxmlformats-officedocument.presentationml.slideLayout+xml" PartName="/ppt/slideLayouts/slideLayout7.xml"/>
  <Default ContentType="image/png" Extension="png"/>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slide+xml" PartName="/ppt/slides/slide37.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64.xml"/>
  <Override ContentType="application/vnd.openxmlformats-officedocument.presentationml.slide+xml" PartName="/ppt/slides/slide73.xml"/>
  <Override ContentType="application/vnd.openxmlformats-officedocument.presentationml.slide+xml" PartName="/ppt/slides/slide84.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24.xml"/>
  <Override ContentType="application/vnd.openxmlformats-officedocument.presentationml.slide+xml" PartName="/ppt/slides/slide33.xml"/>
  <Override ContentType="application/vnd.openxmlformats-officedocument.presentationml.slide+xml" PartName="/ppt/slides/slide35.xml"/>
  <Override ContentType="application/vnd.openxmlformats-officedocument.presentationml.slide+xml" PartName="/ppt/slides/slide44.xml"/>
  <Override ContentType="application/vnd.openxmlformats-officedocument.presentationml.slide+xml" PartName="/ppt/slides/slide53.xml"/>
  <Override ContentType="application/vnd.openxmlformats-officedocument.presentationml.slide+xml" PartName="/ppt/slides/slide62.xml"/>
  <Override ContentType="application/vnd.openxmlformats-officedocument.presentationml.slide+xml" PartName="/ppt/slides/slide71.xml"/>
  <Override ContentType="application/vnd.openxmlformats-officedocument.presentationml.slide+xml" PartName="/ppt/slides/slide80.xml"/>
  <Override ContentType="application/vnd.openxmlformats-officedocument.presentationml.slide+xml" PartName="/ppt/slides/slide82.xml"/>
  <Default ContentType="image/jpeg" Extension="jpeg"/>
  <Override ContentType="application/vnd.openxmlformats-officedocument.presentationml.slideLayout+xml" PartName="/ppt/slideLayouts/slideLayout3.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xml" PartName="/ppt/slides/slide31.xml"/>
  <Override ContentType="application/vnd.openxmlformats-officedocument.presentationml.slide+xml" PartName="/ppt/slides/slide42.xml"/>
  <Override ContentType="application/vnd.openxmlformats-officedocument.presentationml.slide+xml" PartName="/ppt/slides/slide51.xml"/>
  <Override ContentType="application/vnd.openxmlformats-officedocument.presentationml.slide+xml" PartName="/ppt/slides/slide60.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1.xml"/>
  <Override ContentType="application/vnd.openxmlformats-officedocument.presentationml.slide+xml" PartName="/ppt/slides/slide20.xml"/>
  <Override ContentType="application/vnd.openxmlformats-officedocument.presentationml.slide+xml" PartName="/ppt/slides/slide40.xml"/>
  <Override ContentType="application/vnd.openxmlformats-officedocument.presentationml.slideLayout+xml" PartName="/ppt/slideLayouts/slideLayout10.xml"/>
  <Override ContentType="application/vnd.openxmlformats-officedocument.presentationml.slide+xml" PartName="/ppt/slides/slide89.xml"/>
  <Override ContentType="application/vnd.openxmlformats-officedocument.presentationml.slide+xml" PartName="/ppt/slides/slide8.xml"/>
  <Override ContentType="application/vnd.openxmlformats-officedocument.presentationml.slide+xml" PartName="/ppt/slides/slide49.xml"/>
  <Override ContentType="application/vnd.openxmlformats-officedocument.presentationml.slide+xml" PartName="/ppt/slides/slide69.xml"/>
  <Override ContentType="application/vnd.openxmlformats-officedocument.presentationml.slide+xml" PartName="/ppt/slides/slide78.xml"/>
  <Override ContentType="application/vnd.openxmlformats-officedocument.presentationml.slide+xml" PartName="/ppt/slides/slide87.xml"/>
  <Override ContentType="application/vnd.openxmlformats-package.core-properties+xml" PartName="/docProps/core.xml"/>
  <Override ContentType="application/vnd.openxmlformats-officedocument.presentationml.slide+xml" PartName="/ppt/slides/slide6.xml"/>
  <Override ContentType="application/vnd.openxmlformats-officedocument.presentationml.slide+xml" PartName="/ppt/slides/slide38.xml"/>
  <Override ContentType="application/vnd.openxmlformats-officedocument.presentationml.slide+xml" PartName="/ppt/slides/slide56.xml"/>
  <Override ContentType="application/vnd.openxmlformats-officedocument.presentationml.slide+xml" PartName="/ppt/slides/slide67.xml"/>
  <Override ContentType="application/vnd.openxmlformats-officedocument.presentationml.slide+xml" PartName="/ppt/slides/slide85.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7.xml"/>
  <Override ContentType="application/vnd.openxmlformats-officedocument.presentationml.slide+xml" PartName="/ppt/slides/slide45.xml"/>
  <Override ContentType="application/vnd.openxmlformats-officedocument.presentationml.slide+xml" PartName="/ppt/slides/slide74.xml"/>
  <Override ContentType="application/vnd.openxmlformats-officedocument.presentationml.slideLayout+xml" PartName="/ppt/slideLayouts/slideLayout4.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34.xml"/>
  <Override ContentType="application/vnd.openxmlformats-officedocument.presentationml.slide+xml" PartName="/ppt/slides/slide52.xml"/>
  <Override ContentType="application/vnd.openxmlformats-officedocument.presentationml.slide+xml" PartName="/ppt/slides/slide63.xml"/>
  <Override ContentType="application/vnd.openxmlformats-officedocument.presentationml.slide+xml" PartName="/ppt/slides/slide81.xml"/>
  <Default ContentType="application/vnd.openxmlformats-package.relationships+xml" Extension="rels"/>
  <Override ContentType="application/vnd.openxmlformats-officedocument.presentationml.slide+xml" PartName="/ppt/slides/slide23.xml"/>
  <Override ContentType="application/vnd.openxmlformats-officedocument.presentationml.slide+xml" PartName="/ppt/slides/slide41.xml"/>
  <Override ContentType="application/vnd.openxmlformats-officedocument.presentationml.slide+xml" PartName="/ppt/slides/slide70.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2"/>
  </p:notesMasterIdLst>
  <p:sldIdLst>
    <p:sldId id="422" r:id="rId2"/>
    <p:sldId id="258" r:id="rId3"/>
    <p:sldId id="415" r:id="rId4"/>
    <p:sldId id="416" r:id="rId5"/>
    <p:sldId id="417" r:id="rId6"/>
    <p:sldId id="418" r:id="rId7"/>
    <p:sldId id="419" r:id="rId8"/>
    <p:sldId id="420" r:id="rId9"/>
    <p:sldId id="421" r:id="rId10"/>
    <p:sldId id="423" r:id="rId11"/>
    <p:sldId id="424" r:id="rId12"/>
    <p:sldId id="425" r:id="rId13"/>
    <p:sldId id="426" r:id="rId14"/>
    <p:sldId id="427"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 id="440" r:id="rId28"/>
    <p:sldId id="339" r:id="rId29"/>
    <p:sldId id="340" r:id="rId30"/>
    <p:sldId id="366" r:id="rId31"/>
    <p:sldId id="341" r:id="rId32"/>
    <p:sldId id="342" r:id="rId33"/>
    <p:sldId id="343" r:id="rId34"/>
    <p:sldId id="344" r:id="rId35"/>
    <p:sldId id="345" r:id="rId36"/>
    <p:sldId id="441" r:id="rId37"/>
    <p:sldId id="346" r:id="rId38"/>
    <p:sldId id="347" r:id="rId39"/>
    <p:sldId id="442" r:id="rId40"/>
    <p:sldId id="349" r:id="rId41"/>
    <p:sldId id="350" r:id="rId42"/>
    <p:sldId id="443" r:id="rId43"/>
    <p:sldId id="370" r:id="rId44"/>
    <p:sldId id="371" r:id="rId45"/>
    <p:sldId id="372" r:id="rId46"/>
    <p:sldId id="444" r:id="rId47"/>
    <p:sldId id="445" r:id="rId48"/>
    <p:sldId id="446" r:id="rId49"/>
    <p:sldId id="373" r:id="rId50"/>
    <p:sldId id="374" r:id="rId51"/>
    <p:sldId id="447" r:id="rId52"/>
    <p:sldId id="375" r:id="rId53"/>
    <p:sldId id="376" r:id="rId54"/>
    <p:sldId id="377" r:id="rId55"/>
    <p:sldId id="378" r:id="rId56"/>
    <p:sldId id="379" r:id="rId57"/>
    <p:sldId id="381" r:id="rId58"/>
    <p:sldId id="383" r:id="rId59"/>
    <p:sldId id="382" r:id="rId60"/>
    <p:sldId id="384" r:id="rId61"/>
    <p:sldId id="385" r:id="rId62"/>
    <p:sldId id="448" r:id="rId63"/>
    <p:sldId id="449" r:id="rId64"/>
    <p:sldId id="450" r:id="rId65"/>
    <p:sldId id="451" r:id="rId66"/>
    <p:sldId id="386" r:id="rId67"/>
    <p:sldId id="380" r:id="rId68"/>
    <p:sldId id="452" r:id="rId69"/>
    <p:sldId id="453" r:id="rId70"/>
    <p:sldId id="454" r:id="rId71"/>
    <p:sldId id="455" r:id="rId72"/>
    <p:sldId id="456" r:id="rId73"/>
    <p:sldId id="388" r:id="rId74"/>
    <p:sldId id="387" r:id="rId75"/>
    <p:sldId id="389" r:id="rId76"/>
    <p:sldId id="394" r:id="rId77"/>
    <p:sldId id="412" r:id="rId78"/>
    <p:sldId id="457" r:id="rId79"/>
    <p:sldId id="397" r:id="rId80"/>
    <p:sldId id="395" r:id="rId81"/>
    <p:sldId id="399" r:id="rId82"/>
    <p:sldId id="402" r:id="rId83"/>
    <p:sldId id="401" r:id="rId84"/>
    <p:sldId id="458" r:id="rId85"/>
    <p:sldId id="413" r:id="rId86"/>
    <p:sldId id="404" r:id="rId87"/>
    <p:sldId id="414" r:id="rId88"/>
    <p:sldId id="406" r:id="rId89"/>
    <p:sldId id="407" r:id="rId90"/>
    <p:sldId id="459"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7011" autoAdjust="0"/>
  </p:normalViewPr>
  <p:slideViewPr>
    <p:cSldViewPr>
      <p:cViewPr varScale="1">
        <p:scale>
          <a:sx n="70" d="100"/>
          <a:sy n="70" d="100"/>
        </p:scale>
        <p:origin x="-1386" y="-96"/>
      </p:cViewPr>
      <p:guideLst>
        <p:guide orient="horz" pos="2160"/>
        <p:guide pos="2880"/>
      </p:guideLst>
    </p:cSldViewPr>
  </p:slideViewPr>
  <p:outlineViewPr>
    <p:cViewPr>
      <p:scale>
        <a:sx n="33" d="100"/>
        <a:sy n="33" d="100"/>
      </p:scale>
      <p:origin x="0" y="45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5CB7B1-53D4-4505-8301-60A93DC0D628}" type="datetimeFigureOut">
              <a:rPr lang="ar-SA" smtClean="0"/>
              <a:pPr/>
              <a:t>24/03/36</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BECF3F-DFE3-4977-9131-C17149D7D119}" type="slidenum">
              <a:rPr lang="ar-SA" smtClean="0"/>
              <a:pPr/>
              <a:t>‹#›</a:t>
            </a:fld>
            <a:endParaRPr lang="ar-SA" dirty="0"/>
          </a:p>
        </p:txBody>
      </p:sp>
    </p:spTree>
    <p:extLst>
      <p:ext uri="{BB962C8B-B14F-4D97-AF65-F5344CB8AC3E}">
        <p14:creationId xmlns:p14="http://schemas.microsoft.com/office/powerpoint/2010/main" xmlns="" val="23692316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1/14/2015</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1/14/2015</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1/14/2015</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1/14/2015</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1/14/2015</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1/14/2015</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1/14/2015</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can0001"/>
          <p:cNvPicPr>
            <a:picLocks noGrp="1" noChangeAspect="1"/>
          </p:cNvPicPr>
          <p:nvPr isPhoto="1"/>
        </p:nvPicPr>
        <p:blipFill>
          <a:blip r:embed="rId2" cstate="print"/>
          <a:stretch>
            <a:fillRect/>
          </a:stretch>
        </p:blipFill>
        <p:spPr>
          <a:xfrm>
            <a:off x="0" y="-4156"/>
            <a:ext cx="9144000" cy="6862156"/>
          </a:xfrm>
          <a:prstGeom prst="rect">
            <a:avLst/>
          </a:prstGeom>
          <a:noFill/>
          <a:ln>
            <a:noFill/>
          </a:ln>
        </p:spPr>
      </p:pic>
    </p:spTree>
    <p:extLst>
      <p:ext uri="{BB962C8B-B14F-4D97-AF65-F5344CB8AC3E}">
        <p14:creationId xmlns:p14="http://schemas.microsoft.com/office/powerpoint/2010/main" xmlns="" val="184836845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1981200" y="457200"/>
            <a:ext cx="4833938" cy="6858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a:t>
            </a:r>
            <a:r>
              <a:rPr lang="ar-EG" sz="2400" b="1" dirty="0" smtClean="0">
                <a:solidFill>
                  <a:srgbClr val="C00000"/>
                </a:solidFill>
              </a:rPr>
              <a:t>ال</a:t>
            </a:r>
            <a:r>
              <a:rPr lang="ar-SA" sz="2400" b="1" dirty="0" smtClean="0">
                <a:solidFill>
                  <a:srgbClr val="C00000"/>
                </a:solidFill>
              </a:rPr>
              <a:t>ثالث</a:t>
            </a:r>
            <a:r>
              <a:rPr lang="ar-EG" sz="2400" b="1" dirty="0" smtClean="0">
                <a:solidFill>
                  <a:srgbClr val="C00000"/>
                </a:solidFill>
              </a:rPr>
              <a:t> </a:t>
            </a:r>
            <a:r>
              <a:rPr lang="ar-EG" sz="2400" b="1" dirty="0" err="1">
                <a:solidFill>
                  <a:srgbClr val="C00000"/>
                </a:solidFill>
              </a:rPr>
              <a:t>:</a:t>
            </a:r>
            <a:r>
              <a:rPr lang="ar-EG" sz="2400" b="1" dirty="0">
                <a:solidFill>
                  <a:srgbClr val="C00000"/>
                </a:solidFill>
              </a:rPr>
              <a:t> </a:t>
            </a:r>
            <a:r>
              <a:rPr lang="ar-SA" sz="2400" b="1" dirty="0" smtClean="0">
                <a:solidFill>
                  <a:srgbClr val="0070C0"/>
                </a:solidFill>
              </a:rPr>
              <a:t>المناخ فى الوطن العربي</a:t>
            </a:r>
            <a:endParaRPr lang="en-US" sz="2000" b="1" dirty="0">
              <a:solidFill>
                <a:srgbClr val="0070C0"/>
              </a:solidFill>
            </a:endParaRPr>
          </a:p>
        </p:txBody>
      </p:sp>
      <p:sp>
        <p:nvSpPr>
          <p:cNvPr id="4" name="Flowchart: Multidocument 3"/>
          <p:cNvSpPr/>
          <p:nvPr/>
        </p:nvSpPr>
        <p:spPr>
          <a:xfrm>
            <a:off x="7924800" y="1494971"/>
            <a:ext cx="67752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524000" y="2971800"/>
            <a:ext cx="6820469" cy="369332"/>
          </a:xfrm>
          <a:prstGeom prst="rect">
            <a:avLst/>
          </a:prstGeom>
        </p:spPr>
        <p:txBody>
          <a:bodyPr wrap="square">
            <a:spAutoFit/>
          </a:bodyPr>
          <a:lstStyle/>
          <a:p>
            <a:pPr algn="ctr"/>
            <a:r>
              <a:rPr lang="en-US" b="1" dirty="0" smtClean="0">
                <a:solidFill>
                  <a:srgbClr val="00B0F0"/>
                </a:solidFill>
                <a:latin typeface="Sakkal Majalla" pitchFamily="2" charset="-78"/>
                <a:cs typeface="Sakkal Majalla" pitchFamily="2" charset="-78"/>
              </a:rPr>
              <a:t>  </a:t>
            </a:r>
            <a:r>
              <a:rPr lang="ar-SA" b="1" dirty="0" smtClean="0">
                <a:solidFill>
                  <a:srgbClr val="00B0F0"/>
                </a:solidFill>
                <a:latin typeface="Sakkal Majalla" pitchFamily="2" charset="-78"/>
                <a:cs typeface="Sakkal Majalla" pitchFamily="2" charset="-78"/>
              </a:rPr>
              <a:t>من اليابس المجاور</a:t>
            </a:r>
            <a:r>
              <a:rPr lang="en-US" b="1" dirty="0" smtClean="0">
                <a:solidFill>
                  <a:srgbClr val="00B0F0"/>
                </a:solidFill>
                <a:latin typeface="Sakkal Majalla" pitchFamily="2" charset="-78"/>
                <a:cs typeface="Sakkal Majalla" pitchFamily="2" charset="-78"/>
              </a:rPr>
              <a:t> </a:t>
            </a:r>
            <a:r>
              <a:rPr lang="ar-SA" b="1" dirty="0" smtClean="0">
                <a:solidFill>
                  <a:srgbClr val="00B0F0"/>
                </a:solidFill>
                <a:latin typeface="Sakkal Majalla" pitchFamily="2" charset="-78"/>
                <a:cs typeface="Sakkal Majalla" pitchFamily="2" charset="-78"/>
              </a:rPr>
              <a:t>لتعرضه الى المؤثرات القارية </a:t>
            </a:r>
            <a:endParaRPr lang="ar-SA" b="1" dirty="0">
              <a:solidFill>
                <a:srgbClr val="00B0F0"/>
              </a:solidFill>
              <a:latin typeface="Sakkal Majalla" pitchFamily="2" charset="-78"/>
              <a:cs typeface="Sakkal Majalla" pitchFamily="2" charset="-78"/>
            </a:endParaRPr>
          </a:p>
        </p:txBody>
      </p:sp>
      <p:sp>
        <p:nvSpPr>
          <p:cNvPr id="22" name="Rectangle 3"/>
          <p:cNvSpPr/>
          <p:nvPr/>
        </p:nvSpPr>
        <p:spPr>
          <a:xfrm>
            <a:off x="6858000" y="1600200"/>
            <a:ext cx="1035861" cy="461665"/>
          </a:xfrm>
          <a:prstGeom prst="rect">
            <a:avLst/>
          </a:prstGeom>
        </p:spPr>
        <p:txBody>
          <a:bodyPr wrap="none">
            <a:spAutoFit/>
          </a:bodyPr>
          <a:lstStyle/>
          <a:p>
            <a:pPr rtl="1"/>
            <a:r>
              <a:rPr lang="ar-SA" sz="2400" b="1" dirty="0" smtClean="0">
                <a:solidFill>
                  <a:srgbClr val="7030A0"/>
                </a:solidFill>
              </a:rPr>
              <a:t>بم تفسر </a:t>
            </a:r>
            <a:endParaRPr lang="en-US" sz="2400" dirty="0">
              <a:solidFill>
                <a:srgbClr val="7030A0"/>
              </a:solidFill>
            </a:endParaRPr>
          </a:p>
        </p:txBody>
      </p:sp>
      <p:sp>
        <p:nvSpPr>
          <p:cNvPr id="13" name="Rectangle 7"/>
          <p:cNvSpPr/>
          <p:nvPr/>
        </p:nvSpPr>
        <p:spPr>
          <a:xfrm>
            <a:off x="2743200" y="2362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قلة تأثير البحر الأحمر على اليابس</a:t>
            </a:r>
            <a:endParaRPr lang="ar-SA" sz="2000" dirty="0">
              <a:latin typeface="Sakkal Majalla" pitchFamily="2" charset="-78"/>
              <a:cs typeface="Sakkal Majalla" pitchFamily="2" charset="-78"/>
            </a:endParaRPr>
          </a:p>
        </p:txBody>
      </p:sp>
      <p:sp>
        <p:nvSpPr>
          <p:cNvPr id="14" name="Rectangle 5"/>
          <p:cNvSpPr/>
          <p:nvPr/>
        </p:nvSpPr>
        <p:spPr>
          <a:xfrm>
            <a:off x="1524000" y="4267200"/>
            <a:ext cx="6820469" cy="369332"/>
          </a:xfrm>
          <a:prstGeom prst="rect">
            <a:avLst/>
          </a:prstGeom>
        </p:spPr>
        <p:txBody>
          <a:bodyPr wrap="square">
            <a:spAutoFit/>
          </a:bodyPr>
          <a:lstStyle/>
          <a:p>
            <a:pPr algn="ctr"/>
            <a:r>
              <a:rPr lang="en-US" b="1" dirty="0" smtClean="0">
                <a:solidFill>
                  <a:srgbClr val="00B0F0"/>
                </a:solidFill>
                <a:latin typeface="Sakkal Majalla" pitchFamily="2" charset="-78"/>
                <a:cs typeface="Sakkal Majalla" pitchFamily="2" charset="-78"/>
              </a:rPr>
              <a:t>   </a:t>
            </a:r>
            <a:r>
              <a:rPr lang="ar-SA" b="1" dirty="0" smtClean="0">
                <a:solidFill>
                  <a:srgbClr val="00B0F0"/>
                </a:solidFill>
                <a:latin typeface="Sakkal Majalla" pitchFamily="2" charset="-78"/>
                <a:cs typeface="Sakkal Majalla" pitchFamily="2" charset="-78"/>
              </a:rPr>
              <a:t>لانخفاض درجة الحرارة فى المرتفعات وكما يؤثر اتجاه سلاسل المرتفعات على كمية المطر </a:t>
            </a:r>
            <a:endParaRPr lang="ar-SA" b="1" dirty="0">
              <a:solidFill>
                <a:srgbClr val="00B0F0"/>
              </a:solidFill>
              <a:latin typeface="Sakkal Majalla" pitchFamily="2" charset="-78"/>
              <a:cs typeface="Sakkal Majalla" pitchFamily="2" charset="-78"/>
            </a:endParaRPr>
          </a:p>
        </p:txBody>
      </p:sp>
      <p:sp>
        <p:nvSpPr>
          <p:cNvPr id="15" name="Rectangle 7"/>
          <p:cNvSpPr/>
          <p:nvPr/>
        </p:nvSpPr>
        <p:spPr>
          <a:xfrm>
            <a:off x="2743200" y="36576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زيادة كمية الأمطار فى المناطق المرتفعات على الوطن العربي</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 calcmode="lin" valueType="num">
                                      <p:cBhvr>
                                        <p:cTn id="24"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2">
                                            <p:txEl>
                                              <p:pRg st="0" end="0"/>
                                            </p:txEl>
                                          </p:spTgt>
                                        </p:tgtEl>
                                      </p:cBhvr>
                                    </p:animEffect>
                                    <p:anim calcmode="lin" valueType="num">
                                      <p:cBhvr>
                                        <p:cTn id="27" dur="500" fill="hold"/>
                                        <p:tgtEl>
                                          <p:spTgt spid="22">
                                            <p:txEl>
                                              <p:pRg st="0" end="0"/>
                                            </p:txEl>
                                          </p:spTgt>
                                        </p:tgtEl>
                                        <p:attrNameLst>
                                          <p:attrName>ppt_x</p:attrName>
                                        </p:attrNameLst>
                                      </p:cBhvr>
                                      <p:tavLst>
                                        <p:tav tm="0">
                                          <p:val>
                                            <p:fltVal val="0.5"/>
                                          </p:val>
                                        </p:tav>
                                        <p:tav tm="100000">
                                          <p:val>
                                            <p:strVal val="#ppt_x"/>
                                          </p:val>
                                        </p:tav>
                                      </p:tavLst>
                                    </p:anim>
                                    <p:anim calcmode="lin" valueType="num">
                                      <p:cBhvr>
                                        <p:cTn id="28" dur="500" fill="hold"/>
                                        <p:tgtEl>
                                          <p:spTgt spid="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out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wipe(right)">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outVertic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wipe(right)">
                                      <p:cBhvr>
                                        <p:cTn id="48"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P spid="6" grpId="0" build="p"/>
      <p:bldP spid="22" grpId="0" build="allAtOnce"/>
      <p:bldP spid="13" grpId="0"/>
      <p:bldP spid="14" grpId="0" build="p"/>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86899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400" dirty="0" smtClean="0"/>
              <a:t>2</a:t>
            </a:r>
            <a:endParaRPr lang="ar-SA" sz="2400" dirty="0"/>
          </a:p>
        </p:txBody>
      </p:sp>
      <p:sp>
        <p:nvSpPr>
          <p:cNvPr id="4" name="Rectangle 3"/>
          <p:cNvSpPr/>
          <p:nvPr/>
        </p:nvSpPr>
        <p:spPr>
          <a:xfrm>
            <a:off x="1376212" y="986135"/>
            <a:ext cx="6548588" cy="461665"/>
          </a:xfrm>
          <a:prstGeom prst="rect">
            <a:avLst/>
          </a:prstGeom>
        </p:spPr>
        <p:txBody>
          <a:bodyPr wrap="none">
            <a:spAutoFit/>
          </a:bodyPr>
          <a:lstStyle/>
          <a:p>
            <a:pPr rtl="1"/>
            <a:r>
              <a:rPr lang="ar-SA" sz="2400" b="1" dirty="0" smtClean="0">
                <a:solidFill>
                  <a:srgbClr val="7030A0"/>
                </a:solidFill>
              </a:rPr>
              <a:t>عدد مناطق الضغط الجوي العامة المؤثرة على مناخ الوطن العربي</a:t>
            </a:r>
            <a:endParaRPr lang="en-US" sz="2400" dirty="0">
              <a:solidFill>
                <a:srgbClr val="7030A0"/>
              </a:solidFill>
            </a:endParaRPr>
          </a:p>
        </p:txBody>
      </p:sp>
      <p:pic>
        <p:nvPicPr>
          <p:cNvPr id="10" name="صورة 9" descr="3123_1.jpg"/>
          <p:cNvPicPr>
            <a:picLocks noChangeAspect="1"/>
          </p:cNvPicPr>
          <p:nvPr/>
        </p:nvPicPr>
        <p:blipFill>
          <a:blip r:embed="rId2" cstate="print"/>
          <a:stretch>
            <a:fillRect/>
          </a:stretch>
        </p:blipFill>
        <p:spPr>
          <a:xfrm flipH="1">
            <a:off x="17089" y="2057400"/>
            <a:ext cx="3335711" cy="3048000"/>
          </a:xfrm>
          <a:prstGeom prst="rect">
            <a:avLst/>
          </a:prstGeom>
        </p:spPr>
      </p:pic>
    </p:spTree>
    <p:extLst>
      <p:ext uri="{BB962C8B-B14F-4D97-AF65-F5344CB8AC3E}">
        <p14:creationId xmlns:p14="http://schemas.microsoft.com/office/powerpoint/2010/main" xmlns="" val="203757966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anim calcmode="lin" valueType="num">
                                      <p:cBhvr>
                                        <p:cTn id="1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
                                            <p:txEl>
                                              <p:pRg st="0" end="0"/>
                                            </p:txEl>
                                          </p:spTgt>
                                        </p:tgtEl>
                                      </p:cBhvr>
                                    </p:animEffect>
                                    <p:anim calcmode="lin" valueType="num">
                                      <p:cBhvr>
                                        <p:cTn id="28"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fltVal val="0"/>
                                          </p:val>
                                        </p:tav>
                                        <p:tav tm="100000">
                                          <p:val>
                                            <p:strVal val="#ppt_w"/>
                                          </p:val>
                                        </p:tav>
                                      </p:tavLst>
                                    </p:anim>
                                    <p:anim calcmode="lin" valueType="num">
                                      <p:cBhvr>
                                        <p:cTn id="35" dur="1000" fill="hold"/>
                                        <p:tgtEl>
                                          <p:spTgt spid="10"/>
                                        </p:tgtEl>
                                        <p:attrNameLst>
                                          <p:attrName>ppt_h</p:attrName>
                                        </p:attrNameLst>
                                      </p:cBhvr>
                                      <p:tavLst>
                                        <p:tav tm="0">
                                          <p:val>
                                            <p:fltVal val="0"/>
                                          </p:val>
                                        </p:tav>
                                        <p:tav tm="100000">
                                          <p:val>
                                            <p:strVal val="#ppt_h"/>
                                          </p:val>
                                        </p:tav>
                                      </p:tavLst>
                                    </p:anim>
                                    <p:anim calcmode="lin" valueType="num">
                                      <p:cBhvr>
                                        <p:cTn id="36" dur="1000" fill="hold"/>
                                        <p:tgtEl>
                                          <p:spTgt spid="10"/>
                                        </p:tgtEl>
                                        <p:attrNameLst>
                                          <p:attrName>style.rotation</p:attrName>
                                        </p:attrNameLst>
                                      </p:cBhvr>
                                      <p:tavLst>
                                        <p:tav tm="0">
                                          <p:val>
                                            <p:fltVal val="90"/>
                                          </p:val>
                                        </p:tav>
                                        <p:tav tm="100000">
                                          <p:val>
                                            <p:fltVal val="0"/>
                                          </p:val>
                                        </p:tav>
                                      </p:tavLst>
                                    </p:anim>
                                    <p:animEffect transition="in" filter="fade">
                                      <p:cBhvr>
                                        <p:cTn id="3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304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4" name="Rectangle 3"/>
          <p:cNvSpPr/>
          <p:nvPr/>
        </p:nvSpPr>
        <p:spPr>
          <a:xfrm>
            <a:off x="2667000" y="381000"/>
            <a:ext cx="5208477" cy="461665"/>
          </a:xfrm>
          <a:prstGeom prst="rect">
            <a:avLst/>
          </a:prstGeom>
        </p:spPr>
        <p:txBody>
          <a:bodyPr wrap="none">
            <a:spAutoFit/>
          </a:bodyPr>
          <a:lstStyle/>
          <a:p>
            <a:pPr algn="ctr" rtl="1"/>
            <a:r>
              <a:rPr lang="ar-SA" sz="2400" b="1" dirty="0" smtClean="0">
                <a:solidFill>
                  <a:srgbClr val="7030A0"/>
                </a:solidFill>
              </a:rPr>
              <a:t>مثل بدول من الوطن العربي تتمتع بالمناخات التالية</a:t>
            </a:r>
            <a:endParaRPr lang="en-US" sz="2400" dirty="0">
              <a:solidFill>
                <a:srgbClr val="7030A0"/>
              </a:solidFill>
            </a:endParaRPr>
          </a:p>
        </p:txBody>
      </p:sp>
      <p:sp>
        <p:nvSpPr>
          <p:cNvPr id="5" name="Rectangle 4"/>
          <p:cNvSpPr/>
          <p:nvPr/>
        </p:nvSpPr>
        <p:spPr>
          <a:xfrm>
            <a:off x="3200400" y="1752600"/>
            <a:ext cx="87876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بلاد الشام</a:t>
            </a:r>
            <a:endParaRPr lang="ar-SA" b="1" dirty="0">
              <a:solidFill>
                <a:srgbClr val="00B0F0"/>
              </a:solidFill>
              <a:latin typeface="Sakkal Majalla" pitchFamily="2" charset="-78"/>
              <a:cs typeface="Sakkal Majalla" pitchFamily="2" charset="-78"/>
            </a:endParaRPr>
          </a:p>
        </p:txBody>
      </p:sp>
      <p:sp>
        <p:nvSpPr>
          <p:cNvPr id="7" name="Rectangle 7"/>
          <p:cNvSpPr/>
          <p:nvPr/>
        </p:nvSpPr>
        <p:spPr>
          <a:xfrm>
            <a:off x="6934200" y="1600200"/>
            <a:ext cx="17537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مناخ البحر المتوسط</a:t>
            </a:r>
            <a:endParaRPr lang="ar-SA" sz="2000" dirty="0">
              <a:latin typeface="Sakkal Majalla" pitchFamily="2" charset="-78"/>
              <a:cs typeface="Sakkal Majalla" pitchFamily="2" charset="-78"/>
            </a:endParaRPr>
          </a:p>
        </p:txBody>
      </p:sp>
      <p:sp>
        <p:nvSpPr>
          <p:cNvPr id="8" name="Rectangle 4"/>
          <p:cNvSpPr/>
          <p:nvPr/>
        </p:nvSpPr>
        <p:spPr>
          <a:xfrm>
            <a:off x="3048000" y="2895600"/>
            <a:ext cx="128112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جنوبي الصومال</a:t>
            </a:r>
            <a:endParaRPr lang="ar-SA" b="1" dirty="0">
              <a:solidFill>
                <a:srgbClr val="00B0F0"/>
              </a:solidFill>
              <a:latin typeface="Sakkal Majalla" pitchFamily="2" charset="-78"/>
              <a:cs typeface="Sakkal Majalla" pitchFamily="2" charset="-78"/>
            </a:endParaRPr>
          </a:p>
        </p:txBody>
      </p:sp>
      <p:sp>
        <p:nvSpPr>
          <p:cNvPr id="9" name="Rectangle 7"/>
          <p:cNvSpPr/>
          <p:nvPr/>
        </p:nvSpPr>
        <p:spPr>
          <a:xfrm>
            <a:off x="7239000" y="2876490"/>
            <a:ext cx="14501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المناخ الاستوائي</a:t>
            </a:r>
            <a:endParaRPr lang="ar-SA" sz="2000" dirty="0">
              <a:latin typeface="Sakkal Majalla" pitchFamily="2" charset="-78"/>
              <a:cs typeface="Sakkal Majalla" pitchFamily="2" charset="-78"/>
            </a:endParaRPr>
          </a:p>
        </p:txBody>
      </p:sp>
      <p:sp>
        <p:nvSpPr>
          <p:cNvPr id="10" name="Rectangle 4"/>
          <p:cNvSpPr/>
          <p:nvPr/>
        </p:nvSpPr>
        <p:spPr>
          <a:xfrm>
            <a:off x="2819400" y="4267200"/>
            <a:ext cx="149752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جنوب غربي المملكة</a:t>
            </a:r>
            <a:endParaRPr lang="ar-SA" b="1" dirty="0">
              <a:solidFill>
                <a:srgbClr val="00B0F0"/>
              </a:solidFill>
              <a:latin typeface="Sakkal Majalla" pitchFamily="2" charset="-78"/>
              <a:cs typeface="Sakkal Majalla" pitchFamily="2" charset="-78"/>
            </a:endParaRPr>
          </a:p>
        </p:txBody>
      </p:sp>
      <p:sp>
        <p:nvSpPr>
          <p:cNvPr id="11" name="Rectangle 7"/>
          <p:cNvSpPr/>
          <p:nvPr/>
        </p:nvSpPr>
        <p:spPr>
          <a:xfrm>
            <a:off x="6858000" y="4191000"/>
            <a:ext cx="18311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المناخ المداري</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out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out)">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ox(out)">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out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box(out)">
                                      <p:cBhvr>
                                        <p:cTn id="4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allAtOnce"/>
      <p:bldP spid="7" grpId="0"/>
      <p:bldP spid="8" grpId="0" build="allAtOnce"/>
      <p:bldP spid="9" grpId="0"/>
      <p:bldP spid="10" grpId="0" build="allAtOnce"/>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1676400" y="417513"/>
            <a:ext cx="57150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2330053" y="589110"/>
            <a:ext cx="448392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الدرس </a:t>
            </a:r>
            <a:r>
              <a:rPr kumimoji="0" lang="ar-EG"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a:t>
            </a:r>
            <a:r>
              <a:rPr kumimoji="0" lang="ar-SA" sz="2400" b="1" i="0" u="none" strike="noStrike" cap="none" normalizeH="0" baseline="0" dirty="0" err="1" smtClean="0">
                <a:ln>
                  <a:noFill/>
                </a:ln>
                <a:solidFill>
                  <a:srgbClr val="002060"/>
                </a:solidFill>
                <a:effectLst/>
                <a:latin typeface="Simplified Arabic" pitchFamily="18" charset="-78"/>
                <a:ea typeface="Times New Roman" pitchFamily="18" charset="0"/>
                <a:cs typeface="Simplified Arabic" pitchFamily="18" charset="-78"/>
              </a:rPr>
              <a:t>رابع</a:t>
            </a:r>
            <a:r>
              <a:rPr kumimoji="0" lang="ar-SA" sz="2400" b="1" i="0" u="none" strike="noStrike" cap="none" normalizeH="0" dirty="0" err="1" smtClean="0">
                <a:ln>
                  <a:noFill/>
                </a:ln>
                <a:solidFill>
                  <a:srgbClr val="002060"/>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dirty="0" smtClean="0">
                <a:ln>
                  <a:noFill/>
                </a:ln>
                <a:solidFill>
                  <a:srgbClr val="002060"/>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السكان فى الوطن العربي(1</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a:t>
            </a:r>
            <a:endParaRPr kumimoji="0" lang="ar-EG" sz="20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5" name="Flowchart: Multidocument 4"/>
          <p:cNvSpPr/>
          <p:nvPr/>
        </p:nvSpPr>
        <p:spPr>
          <a:xfrm>
            <a:off x="7944251" y="1742301"/>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5181600" y="1838980"/>
            <a:ext cx="2769909" cy="523220"/>
          </a:xfrm>
          <a:prstGeom prst="rect">
            <a:avLst/>
          </a:prstGeom>
        </p:spPr>
        <p:txBody>
          <a:bodyPr wrap="square">
            <a:spAutoFit/>
          </a:bodyPr>
          <a:lstStyle/>
          <a:p>
            <a:pPr algn="r"/>
            <a:r>
              <a:rPr lang="ar-SA" sz="2800" b="1" dirty="0" smtClean="0">
                <a:solidFill>
                  <a:srgbClr val="7030A0"/>
                </a:solidFill>
                <a:latin typeface="Traditional Arabic" pitchFamily="18" charset="-78"/>
                <a:cs typeface="Traditional Arabic" pitchFamily="18" charset="-78"/>
              </a:rPr>
              <a:t>أكمل الفراغات التالية</a:t>
            </a:r>
            <a:endParaRPr lang="ar-SA" sz="2800" b="1" dirty="0">
              <a:solidFill>
                <a:srgbClr val="7030A0"/>
              </a:solidFill>
              <a:latin typeface="Traditional Arabic" pitchFamily="18" charset="-78"/>
              <a:cs typeface="Traditional Arabic" pitchFamily="18" charset="-78"/>
            </a:endParaRPr>
          </a:p>
        </p:txBody>
      </p:sp>
      <p:sp>
        <p:nvSpPr>
          <p:cNvPr id="7" name="Rectangle 6"/>
          <p:cNvSpPr/>
          <p:nvPr/>
        </p:nvSpPr>
        <p:spPr>
          <a:xfrm>
            <a:off x="457200" y="3733800"/>
            <a:ext cx="8305800" cy="1015663"/>
          </a:xfrm>
          <a:prstGeom prst="rect">
            <a:avLst/>
          </a:prstGeom>
        </p:spPr>
        <p:txBody>
          <a:bodyPr wrap="square">
            <a:spAutoFit/>
          </a:bodyPr>
          <a:lstStyle/>
          <a:p>
            <a:pPr algn="r" rtl="1"/>
            <a:r>
              <a:rPr lang="ar-SA" sz="2000" b="1" dirty="0" smtClean="0">
                <a:latin typeface="Sakkal Majalla" pitchFamily="2" charset="-78"/>
                <a:cs typeface="Sakkal Majalla" pitchFamily="2" charset="-78"/>
              </a:rPr>
              <a:t>			</a:t>
            </a:r>
            <a:endParaRPr lang="en-US" sz="2000" dirty="0" smtClean="0">
              <a:latin typeface="Sakkal Majalla" pitchFamily="2" charset="-78"/>
              <a:cs typeface="Sakkal Majalla" pitchFamily="2" charset="-78"/>
            </a:endParaRPr>
          </a:p>
          <a:p>
            <a:pPr algn="r" rtl="1"/>
            <a:r>
              <a:rPr lang="ar-SA" sz="2000" dirty="0" smtClean="0">
                <a:latin typeface="Sakkal Majalla" pitchFamily="2" charset="-78"/>
                <a:cs typeface="Sakkal Majalla" pitchFamily="2" charset="-78"/>
              </a:rPr>
              <a:t>	</a:t>
            </a:r>
            <a:endParaRPr lang="en-US" sz="2000" dirty="0" smtClean="0">
              <a:latin typeface="Sakkal Majalla" pitchFamily="2" charset="-78"/>
              <a:cs typeface="Sakkal Majalla" pitchFamily="2" charset="-78"/>
            </a:endParaRPr>
          </a:p>
          <a:p>
            <a:pPr algn="r"/>
            <a:r>
              <a:rPr lang="ar-SA" sz="2000" b="1" dirty="0" smtClean="0">
                <a:latin typeface="Sakkal Majalla" pitchFamily="2" charset="-78"/>
                <a:cs typeface="Sakkal Majalla" pitchFamily="2" charset="-78"/>
              </a:rPr>
              <a:t>3-  تبلغ الكثافة السكانية العامة فى الوطن العربي </a:t>
            </a:r>
            <a:r>
              <a:rPr lang="ar-SA" sz="2000" b="1" dirty="0" err="1" smtClean="0">
                <a:latin typeface="Sakkal Majalla" pitchFamily="2" charset="-78"/>
                <a:cs typeface="Sakkal Majalla" pitchFamily="2" charset="-78"/>
              </a:rPr>
              <a:t>حوالي .............</a:t>
            </a:r>
            <a:r>
              <a:rPr lang="ar-SA" sz="2000" b="1" dirty="0" smtClean="0">
                <a:latin typeface="Sakkal Majalla" pitchFamily="2" charset="-78"/>
                <a:cs typeface="Sakkal Majalla" pitchFamily="2" charset="-78"/>
              </a:rPr>
              <a:t> نسمة لكل كيلو متر مربع</a:t>
            </a:r>
            <a:endParaRPr lang="ar-SA" sz="2000" dirty="0">
              <a:latin typeface="Sakkal Majalla" pitchFamily="2" charset="-78"/>
              <a:cs typeface="Sakkal Majalla" pitchFamily="2" charset="-78"/>
            </a:endParaRPr>
          </a:p>
        </p:txBody>
      </p:sp>
      <p:sp>
        <p:nvSpPr>
          <p:cNvPr id="8" name="Rectangle 7"/>
          <p:cNvSpPr/>
          <p:nvPr/>
        </p:nvSpPr>
        <p:spPr>
          <a:xfrm>
            <a:off x="1447801" y="2590800"/>
            <a:ext cx="72401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يبلغ عدد السكان فى الوطن العربي </a:t>
            </a:r>
            <a:r>
              <a:rPr lang="ar-SA" sz="2000" b="1" dirty="0" err="1" smtClean="0">
                <a:latin typeface="Sakkal Majalla" pitchFamily="2" charset="-78"/>
                <a:cs typeface="Sakkal Majalla" pitchFamily="2" charset="-78"/>
              </a:rPr>
              <a:t>حوالى ........................</a:t>
            </a:r>
            <a:r>
              <a:rPr lang="ar-SA" sz="2000" b="1" dirty="0" smtClean="0">
                <a:latin typeface="Sakkal Majalla" pitchFamily="2" charset="-78"/>
                <a:cs typeface="Sakkal Majalla" pitchFamily="2" charset="-78"/>
              </a:rPr>
              <a:t> من اجمالي سكان العالم</a:t>
            </a:r>
            <a:endParaRPr lang="ar-SA" sz="2000" dirty="0">
              <a:latin typeface="Sakkal Majalla" pitchFamily="2" charset="-78"/>
              <a:cs typeface="Sakkal Majalla" pitchFamily="2" charset="-78"/>
            </a:endParaRPr>
          </a:p>
        </p:txBody>
      </p:sp>
      <p:sp>
        <p:nvSpPr>
          <p:cNvPr id="9" name="Rectangle 8"/>
          <p:cNvSpPr/>
          <p:nvPr/>
        </p:nvSpPr>
        <p:spPr>
          <a:xfrm>
            <a:off x="1675801" y="3409890"/>
            <a:ext cx="7023076" cy="400110"/>
          </a:xfrm>
          <a:prstGeom prst="rect">
            <a:avLst/>
          </a:prstGeom>
        </p:spPr>
        <p:txBody>
          <a:bodyPr wrap="none">
            <a:spAutoFit/>
          </a:bodyPr>
          <a:lstStyle/>
          <a:p>
            <a:pPr algn="r" rtl="1"/>
            <a:r>
              <a:rPr lang="ar-SA" sz="2000" b="1" dirty="0" smtClean="0">
                <a:latin typeface="Sakkal Majalla" pitchFamily="2" charset="-78"/>
                <a:cs typeface="Sakkal Majalla" pitchFamily="2" charset="-78"/>
              </a:rPr>
              <a:t>2- يتركز 16% من سكان الوطن العربي فى المنطقة التى يسودها </a:t>
            </a:r>
            <a:r>
              <a:rPr lang="ar-SA" sz="2000" b="1" dirty="0" err="1" smtClean="0">
                <a:latin typeface="Sakkal Majalla" pitchFamily="2" charset="-78"/>
                <a:cs typeface="Sakkal Majalla" pitchFamily="2" charset="-78"/>
              </a:rPr>
              <a:t>المناخ.....................................</a:t>
            </a:r>
            <a:endParaRPr lang="ar-SA" sz="2000" dirty="0">
              <a:latin typeface="Sakkal Majalla" pitchFamily="2" charset="-78"/>
              <a:cs typeface="Sakkal Majalla" pitchFamily="2" charset="-78"/>
            </a:endParaRPr>
          </a:p>
        </p:txBody>
      </p:sp>
      <p:sp>
        <p:nvSpPr>
          <p:cNvPr id="10" name="Rectangle 9"/>
          <p:cNvSpPr/>
          <p:nvPr/>
        </p:nvSpPr>
        <p:spPr>
          <a:xfrm>
            <a:off x="4419600" y="2362200"/>
            <a:ext cx="611065" cy="400110"/>
          </a:xfrm>
          <a:prstGeom prst="rect">
            <a:avLst/>
          </a:prstGeom>
        </p:spPr>
        <p:txBody>
          <a:bodyPr wrap="none">
            <a:spAutoFit/>
          </a:bodyPr>
          <a:lstStyle/>
          <a:p>
            <a:r>
              <a:rPr lang="ar-SA" sz="2000" b="1" dirty="0" err="1" smtClean="0">
                <a:solidFill>
                  <a:srgbClr val="00B0F0"/>
                </a:solidFill>
                <a:latin typeface="Sakkal Majalla" pitchFamily="2" charset="-78"/>
                <a:cs typeface="Sakkal Majalla" pitchFamily="2" charset="-78"/>
              </a:rPr>
              <a:t>4,5%</a:t>
            </a:r>
            <a:endParaRPr lang="ar-SA" sz="2000" dirty="0"/>
          </a:p>
        </p:txBody>
      </p:sp>
      <p:sp>
        <p:nvSpPr>
          <p:cNvPr id="11" name="Rectangle 10"/>
          <p:cNvSpPr/>
          <p:nvPr/>
        </p:nvSpPr>
        <p:spPr>
          <a:xfrm>
            <a:off x="2269364" y="3200400"/>
            <a:ext cx="702436" cy="400110"/>
          </a:xfrm>
          <a:prstGeom prst="rect">
            <a:avLst/>
          </a:prstGeom>
        </p:spPr>
        <p:txBody>
          <a:bodyPr wrap="none">
            <a:spAutoFit/>
          </a:bodyPr>
          <a:lstStyle/>
          <a:p>
            <a:r>
              <a:rPr lang="ar-SA" sz="2000" b="1" dirty="0" err="1" smtClean="0">
                <a:solidFill>
                  <a:srgbClr val="00B0F0"/>
                </a:solidFill>
                <a:latin typeface="Sakkal Majalla" pitchFamily="2" charset="-78"/>
                <a:cs typeface="Sakkal Majalla" pitchFamily="2" charset="-78"/>
              </a:rPr>
              <a:t>المدراي</a:t>
            </a:r>
            <a:endParaRPr lang="ar-SA" sz="2000" dirty="0"/>
          </a:p>
        </p:txBody>
      </p:sp>
      <p:sp>
        <p:nvSpPr>
          <p:cNvPr id="12" name="Rectangle 11"/>
          <p:cNvSpPr/>
          <p:nvPr/>
        </p:nvSpPr>
        <p:spPr>
          <a:xfrm>
            <a:off x="3886200" y="4186535"/>
            <a:ext cx="444352"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18</a:t>
            </a:r>
            <a:endParaRPr lang="ar-SA" sz="2400" dirty="0"/>
          </a:p>
        </p:txBody>
      </p:sp>
    </p:spTree>
    <p:extLst>
      <p:ext uri="{BB962C8B-B14F-4D97-AF65-F5344CB8AC3E}">
        <p14:creationId xmlns:p14="http://schemas.microsoft.com/office/powerpoint/2010/main" xmlns="" val="25710535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outVertic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out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6858000" y="381000"/>
            <a:ext cx="1098378" cy="584775"/>
          </a:xfrm>
          <a:prstGeom prst="rect">
            <a:avLst/>
          </a:prstGeom>
        </p:spPr>
        <p:txBody>
          <a:bodyPr wrap="none">
            <a:spAutoFit/>
          </a:bodyPr>
          <a:lstStyle/>
          <a:p>
            <a:r>
              <a:rPr lang="ar-SA" sz="3200" b="1" dirty="0" smtClean="0">
                <a:solidFill>
                  <a:srgbClr val="7030A0"/>
                </a:solidFill>
                <a:latin typeface="Traditional Arabic" pitchFamily="18" charset="-78"/>
                <a:cs typeface="Traditional Arabic" pitchFamily="18" charset="-78"/>
              </a:rPr>
              <a:t>بم تفسر</a:t>
            </a:r>
            <a:endParaRPr lang="ar-SA" sz="3200" b="1" dirty="0">
              <a:solidFill>
                <a:srgbClr val="7030A0"/>
              </a:solidFill>
              <a:latin typeface="Traditional Arabic" pitchFamily="18" charset="-78"/>
              <a:cs typeface="Traditional Arabic" pitchFamily="18" charset="-78"/>
            </a:endParaRPr>
          </a:p>
        </p:txBody>
      </p:sp>
      <p:sp>
        <p:nvSpPr>
          <p:cNvPr id="4" name="Rectangle 3"/>
          <p:cNvSpPr/>
          <p:nvPr/>
        </p:nvSpPr>
        <p:spPr>
          <a:xfrm>
            <a:off x="3048000" y="1219200"/>
            <a:ext cx="5782352"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1- يتركز 10% من السكان فى الوطن العربي بالواحات فى المناطق الصحراوية</a:t>
            </a:r>
            <a:endParaRPr lang="en-US" sz="2000" dirty="0">
              <a:latin typeface="Traditional Arabic" pitchFamily="18" charset="-78"/>
              <a:cs typeface="Traditional Arabic" pitchFamily="18" charset="-78"/>
            </a:endParaRPr>
          </a:p>
        </p:txBody>
      </p:sp>
      <p:sp>
        <p:nvSpPr>
          <p:cNvPr id="5" name="Rectangle 4"/>
          <p:cNvSpPr/>
          <p:nvPr/>
        </p:nvSpPr>
        <p:spPr>
          <a:xfrm>
            <a:off x="1726240" y="2971800"/>
            <a:ext cx="6960560"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2- تصنف منطقة صحراء الربع الخالي على أنها من الأقاليم ذات الكثافة السكانية المنخفضة جدا</a:t>
            </a:r>
            <a:endParaRPr lang="en-US" sz="2000" dirty="0">
              <a:latin typeface="Traditional Arabic" pitchFamily="18" charset="-78"/>
              <a:cs typeface="Traditional Arabic" pitchFamily="18" charset="-78"/>
            </a:endParaRPr>
          </a:p>
        </p:txBody>
      </p:sp>
      <p:sp>
        <p:nvSpPr>
          <p:cNvPr id="7" name="Rectangle 6"/>
          <p:cNvSpPr/>
          <p:nvPr/>
        </p:nvSpPr>
        <p:spPr>
          <a:xfrm>
            <a:off x="3657600" y="1962090"/>
            <a:ext cx="3881191"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لتوفر المياه فيها والمناطق التى يستخرج منها النفط</a:t>
            </a:r>
            <a:endParaRPr lang="ar-SA" sz="2000" dirty="0"/>
          </a:p>
        </p:txBody>
      </p:sp>
      <p:sp>
        <p:nvSpPr>
          <p:cNvPr id="8" name="Rectangle 7"/>
          <p:cNvSpPr/>
          <p:nvPr/>
        </p:nvSpPr>
        <p:spPr>
          <a:xfrm>
            <a:off x="2895600" y="3810000"/>
            <a:ext cx="4642618"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حيث تصل الكثافة السكانية فيها 1 نسمة لكل كيلو متر مربع</a:t>
            </a:r>
            <a:endParaRPr lang="ar-SA" sz="2000" dirty="0"/>
          </a:p>
        </p:txBody>
      </p:sp>
    </p:spTree>
    <p:extLst>
      <p:ext uri="{BB962C8B-B14F-4D97-AF65-F5344CB8AC3E}">
        <p14:creationId xmlns:p14="http://schemas.microsoft.com/office/powerpoint/2010/main" xmlns="" val="6916956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4)">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4)">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762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597407" y="845403"/>
            <a:ext cx="7403593" cy="461665"/>
          </a:xfrm>
          <a:prstGeom prst="rect">
            <a:avLst/>
          </a:prstGeom>
        </p:spPr>
        <p:txBody>
          <a:bodyPr wrap="square">
            <a:spAutoFit/>
          </a:bodyPr>
          <a:lstStyle/>
          <a:p>
            <a:pPr algn="r" rtl="1"/>
            <a:r>
              <a:rPr lang="ar-SA" sz="2400" b="1" dirty="0" smtClean="0">
                <a:solidFill>
                  <a:srgbClr val="7030A0"/>
                </a:solidFill>
              </a:rPr>
              <a:t>ما مبررات تركز سكان الوكن العربي فى المناطق التالية</a:t>
            </a:r>
            <a:endParaRPr lang="en-US" sz="2400" dirty="0">
              <a:solidFill>
                <a:srgbClr val="7030A0"/>
              </a:solidFill>
            </a:endParaRPr>
          </a:p>
        </p:txBody>
      </p:sp>
      <p:sp>
        <p:nvSpPr>
          <p:cNvPr id="5" name="Rectangle 6"/>
          <p:cNvSpPr/>
          <p:nvPr/>
        </p:nvSpPr>
        <p:spPr>
          <a:xfrm>
            <a:off x="4577009" y="1600200"/>
            <a:ext cx="3717684"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1- السواحل الشرقية والجنوبية للبحر المتوسط</a:t>
            </a:r>
            <a:endParaRPr lang="ar-SA" sz="2000" dirty="0"/>
          </a:p>
        </p:txBody>
      </p:sp>
      <p:sp>
        <p:nvSpPr>
          <p:cNvPr id="6" name="Rectangle 7"/>
          <p:cNvSpPr/>
          <p:nvPr/>
        </p:nvSpPr>
        <p:spPr>
          <a:xfrm>
            <a:off x="6858000" y="2133600"/>
            <a:ext cx="1398140"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2- دلتا نهر النيل</a:t>
            </a:r>
            <a:endParaRPr lang="ar-SA" sz="2000" dirty="0"/>
          </a:p>
        </p:txBody>
      </p:sp>
      <p:sp>
        <p:nvSpPr>
          <p:cNvPr id="7" name="Rectangle 16"/>
          <p:cNvSpPr/>
          <p:nvPr/>
        </p:nvSpPr>
        <p:spPr>
          <a:xfrm rot="20041682">
            <a:off x="1649618" y="2651881"/>
            <a:ext cx="3025188" cy="923330"/>
          </a:xfrm>
          <a:prstGeom prst="rect">
            <a:avLst/>
          </a:prstGeom>
          <a:noFill/>
        </p:spPr>
        <p:txBody>
          <a:bodyPr wrap="none" lIns="91440" tIns="45720" rIns="91440" bIns="45720">
            <a:prstTxWarp prst="textWave2">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مناقشه عامه</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302890169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4)">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1600200" y="457200"/>
            <a:ext cx="5214938" cy="6858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a:t>
            </a:r>
            <a:r>
              <a:rPr lang="ar-EG" sz="2400" b="1" dirty="0" smtClean="0">
                <a:solidFill>
                  <a:srgbClr val="C00000"/>
                </a:solidFill>
              </a:rPr>
              <a:t>ال</a:t>
            </a:r>
            <a:r>
              <a:rPr lang="ar-SA" sz="2400" b="1" dirty="0" smtClean="0">
                <a:solidFill>
                  <a:srgbClr val="C00000"/>
                </a:solidFill>
              </a:rPr>
              <a:t>خامس</a:t>
            </a:r>
            <a:r>
              <a:rPr lang="ar-EG" sz="2400" b="1" dirty="0" smtClean="0">
                <a:solidFill>
                  <a:srgbClr val="C00000"/>
                </a:solidFill>
              </a:rPr>
              <a:t> </a:t>
            </a:r>
            <a:r>
              <a:rPr lang="ar-EG" sz="2400" b="1" dirty="0" err="1">
                <a:solidFill>
                  <a:srgbClr val="C00000"/>
                </a:solidFill>
              </a:rPr>
              <a:t>:</a:t>
            </a:r>
            <a:r>
              <a:rPr lang="ar-EG" sz="2400" b="1" dirty="0">
                <a:solidFill>
                  <a:srgbClr val="C00000"/>
                </a:solidFill>
              </a:rPr>
              <a:t> </a:t>
            </a:r>
            <a:r>
              <a:rPr lang="ar-SA" sz="2400" b="1" dirty="0" smtClean="0">
                <a:solidFill>
                  <a:srgbClr val="0070C0"/>
                </a:solidFill>
              </a:rPr>
              <a:t>السكان فى الوطن العربي(2</a:t>
            </a:r>
            <a:r>
              <a:rPr lang="ar-SA" sz="2400" b="1" dirty="0" err="1" smtClean="0">
                <a:solidFill>
                  <a:srgbClr val="0070C0"/>
                </a:solidFill>
              </a:rPr>
              <a:t>)</a:t>
            </a:r>
            <a:endParaRPr lang="en-US" sz="2000" b="1" dirty="0">
              <a:solidFill>
                <a:srgbClr val="0070C0"/>
              </a:solidFill>
            </a:endParaRPr>
          </a:p>
        </p:txBody>
      </p:sp>
      <p:sp>
        <p:nvSpPr>
          <p:cNvPr id="4" name="Flowchart: Multidocument 3"/>
          <p:cNvSpPr/>
          <p:nvPr/>
        </p:nvSpPr>
        <p:spPr>
          <a:xfrm>
            <a:off x="7924800" y="1494971"/>
            <a:ext cx="67752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524000" y="29718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لأنها من الدول المهاجر اليها </a:t>
            </a:r>
            <a:endParaRPr lang="ar-SA" b="1" dirty="0">
              <a:solidFill>
                <a:srgbClr val="00B0F0"/>
              </a:solidFill>
              <a:latin typeface="Sakkal Majalla" pitchFamily="2" charset="-78"/>
              <a:cs typeface="Sakkal Majalla" pitchFamily="2" charset="-78"/>
            </a:endParaRPr>
          </a:p>
        </p:txBody>
      </p:sp>
      <p:sp>
        <p:nvSpPr>
          <p:cNvPr id="22" name="Rectangle 3"/>
          <p:cNvSpPr/>
          <p:nvPr/>
        </p:nvSpPr>
        <p:spPr>
          <a:xfrm>
            <a:off x="5791200" y="1600200"/>
            <a:ext cx="2101857" cy="461665"/>
          </a:xfrm>
          <a:prstGeom prst="rect">
            <a:avLst/>
          </a:prstGeom>
        </p:spPr>
        <p:txBody>
          <a:bodyPr wrap="none">
            <a:spAutoFit/>
          </a:bodyPr>
          <a:lstStyle/>
          <a:p>
            <a:pPr rtl="1"/>
            <a:r>
              <a:rPr lang="ar-SA" sz="2400" b="1" dirty="0" smtClean="0">
                <a:solidFill>
                  <a:srgbClr val="7030A0"/>
                </a:solidFill>
              </a:rPr>
              <a:t>علل العبارات التالية</a:t>
            </a:r>
            <a:endParaRPr lang="en-US" sz="2400" dirty="0">
              <a:solidFill>
                <a:srgbClr val="7030A0"/>
              </a:solidFill>
            </a:endParaRPr>
          </a:p>
        </p:txBody>
      </p:sp>
      <p:sp>
        <p:nvSpPr>
          <p:cNvPr id="13" name="Rectangle 7"/>
          <p:cNvSpPr/>
          <p:nvPr/>
        </p:nvSpPr>
        <p:spPr>
          <a:xfrm>
            <a:off x="2743200" y="2362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ازدياد سكان المدن فى دول الخليج</a:t>
            </a:r>
          </a:p>
        </p:txBody>
      </p:sp>
      <p:sp>
        <p:nvSpPr>
          <p:cNvPr id="14" name="Rectangle 5"/>
          <p:cNvSpPr/>
          <p:nvPr/>
        </p:nvSpPr>
        <p:spPr>
          <a:xfrm>
            <a:off x="1524000" y="42672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لأن اليمن والصومال من الدول المهاجر منها</a:t>
            </a:r>
            <a:endParaRPr lang="ar-SA" b="1" dirty="0">
              <a:solidFill>
                <a:srgbClr val="00B0F0"/>
              </a:solidFill>
              <a:latin typeface="Sakkal Majalla" pitchFamily="2" charset="-78"/>
              <a:cs typeface="Sakkal Majalla" pitchFamily="2" charset="-78"/>
            </a:endParaRPr>
          </a:p>
        </p:txBody>
      </p:sp>
      <p:sp>
        <p:nvSpPr>
          <p:cNvPr id="15" name="Rectangle 7"/>
          <p:cNvSpPr/>
          <p:nvPr/>
        </p:nvSpPr>
        <p:spPr>
          <a:xfrm>
            <a:off x="2743200" y="36576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ارتفاع نسبة الاناث على الذكور فى كل من اليمن والصومال</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 calcmode="lin" valueType="num">
                                      <p:cBhvr>
                                        <p:cTn id="24"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2">
                                            <p:txEl>
                                              <p:pRg st="0" end="0"/>
                                            </p:txEl>
                                          </p:spTgt>
                                        </p:tgtEl>
                                      </p:cBhvr>
                                    </p:animEffect>
                                    <p:anim calcmode="lin" valueType="num">
                                      <p:cBhvr>
                                        <p:cTn id="27" dur="500" fill="hold"/>
                                        <p:tgtEl>
                                          <p:spTgt spid="22">
                                            <p:txEl>
                                              <p:pRg st="0" end="0"/>
                                            </p:txEl>
                                          </p:spTgt>
                                        </p:tgtEl>
                                        <p:attrNameLst>
                                          <p:attrName>ppt_x</p:attrName>
                                        </p:attrNameLst>
                                      </p:cBhvr>
                                      <p:tavLst>
                                        <p:tav tm="0">
                                          <p:val>
                                            <p:fltVal val="0.5"/>
                                          </p:val>
                                        </p:tav>
                                        <p:tav tm="100000">
                                          <p:val>
                                            <p:strVal val="#ppt_x"/>
                                          </p:val>
                                        </p:tav>
                                      </p:tavLst>
                                    </p:anim>
                                    <p:anim calcmode="lin" valueType="num">
                                      <p:cBhvr>
                                        <p:cTn id="28" dur="500" fill="hold"/>
                                        <p:tgtEl>
                                          <p:spTgt spid="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out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wipe(right)">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outVertic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wipe(right)">
                                      <p:cBhvr>
                                        <p:cTn id="48"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P spid="6" grpId="0" build="p"/>
      <p:bldP spid="22" grpId="0" build="allAtOnce"/>
      <p:bldP spid="13" grpId="0"/>
      <p:bldP spid="14" grpId="0" build="p"/>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86899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400" dirty="0" smtClean="0"/>
              <a:t>2</a:t>
            </a:r>
            <a:endParaRPr lang="ar-SA" sz="2400" dirty="0"/>
          </a:p>
        </p:txBody>
      </p:sp>
      <p:sp>
        <p:nvSpPr>
          <p:cNvPr id="4" name="Rectangle 3"/>
          <p:cNvSpPr/>
          <p:nvPr/>
        </p:nvSpPr>
        <p:spPr>
          <a:xfrm>
            <a:off x="4191000" y="914400"/>
            <a:ext cx="3741730" cy="461665"/>
          </a:xfrm>
          <a:prstGeom prst="rect">
            <a:avLst/>
          </a:prstGeom>
        </p:spPr>
        <p:txBody>
          <a:bodyPr wrap="none">
            <a:spAutoFit/>
          </a:bodyPr>
          <a:lstStyle/>
          <a:p>
            <a:pPr rtl="1"/>
            <a:r>
              <a:rPr lang="ar-SA" sz="2400" b="1" dirty="0" smtClean="0">
                <a:solidFill>
                  <a:srgbClr val="7030A0"/>
                </a:solidFill>
              </a:rPr>
              <a:t>ما المقصود بالزيادة الطبيعية للسكان</a:t>
            </a:r>
            <a:endParaRPr lang="en-US" sz="2400" dirty="0">
              <a:solidFill>
                <a:srgbClr val="7030A0"/>
              </a:solidFill>
            </a:endParaRPr>
          </a:p>
        </p:txBody>
      </p:sp>
      <p:sp>
        <p:nvSpPr>
          <p:cNvPr id="5" name="Rectangle 5"/>
          <p:cNvSpPr/>
          <p:nvPr/>
        </p:nvSpPr>
        <p:spPr>
          <a:xfrm>
            <a:off x="1600200" y="19812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هى ارتفاع فى عدد المواليد وانخفاض في عدد الوفيات</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03757966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anim calcmode="lin" valueType="num">
                                      <p:cBhvr>
                                        <p:cTn id="1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
                                            <p:txEl>
                                              <p:pRg st="0" end="0"/>
                                            </p:txEl>
                                          </p:spTgt>
                                        </p:tgtEl>
                                      </p:cBhvr>
                                    </p:animEffect>
                                    <p:anim calcmode="lin" valueType="num">
                                      <p:cBhvr>
                                        <p:cTn id="28"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wipe(right)">
                                      <p:cBhvr>
                                        <p:cTn id="3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4" name="Rectangle 3"/>
          <p:cNvSpPr/>
          <p:nvPr/>
        </p:nvSpPr>
        <p:spPr>
          <a:xfrm>
            <a:off x="5334000" y="762000"/>
            <a:ext cx="2513830" cy="461665"/>
          </a:xfrm>
          <a:prstGeom prst="rect">
            <a:avLst/>
          </a:prstGeom>
        </p:spPr>
        <p:txBody>
          <a:bodyPr wrap="none">
            <a:spAutoFit/>
          </a:bodyPr>
          <a:lstStyle/>
          <a:p>
            <a:pPr algn="ctr" rtl="1"/>
            <a:r>
              <a:rPr lang="ar-SA" sz="2400" b="1" dirty="0" smtClean="0">
                <a:solidFill>
                  <a:srgbClr val="7030A0"/>
                </a:solidFill>
              </a:rPr>
              <a:t>ما النتائج المترتبة على </a:t>
            </a:r>
            <a:endParaRPr lang="en-US" sz="2400" dirty="0">
              <a:solidFill>
                <a:srgbClr val="7030A0"/>
              </a:solidFill>
            </a:endParaRPr>
          </a:p>
        </p:txBody>
      </p:sp>
      <p:sp>
        <p:nvSpPr>
          <p:cNvPr id="5" name="Rectangle 4"/>
          <p:cNvSpPr/>
          <p:nvPr/>
        </p:nvSpPr>
        <p:spPr>
          <a:xfrm>
            <a:off x="3657600" y="2667000"/>
            <a:ext cx="295625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أثرت على عدد السكان فى الدول المجاورة </a:t>
            </a:r>
            <a:endParaRPr lang="ar-SA" b="1" dirty="0">
              <a:solidFill>
                <a:srgbClr val="00B0F0"/>
              </a:solidFill>
              <a:latin typeface="Sakkal Majalla" pitchFamily="2" charset="-78"/>
              <a:cs typeface="Sakkal Majalla" pitchFamily="2" charset="-78"/>
            </a:endParaRPr>
          </a:p>
        </p:txBody>
      </p:sp>
      <p:sp>
        <p:nvSpPr>
          <p:cNvPr id="7" name="Rectangle 7"/>
          <p:cNvSpPr/>
          <p:nvPr/>
        </p:nvSpPr>
        <p:spPr>
          <a:xfrm>
            <a:off x="-1371600" y="1981200"/>
            <a:ext cx="100595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 1- هجرة الفلسطينيين بسبب الاحتلال الاسرائيلي للدول المجاورة</a:t>
            </a:r>
            <a:endParaRPr lang="ar-SA" sz="2000" dirty="0">
              <a:latin typeface="Sakkal Majalla" pitchFamily="2" charset="-78"/>
              <a:cs typeface="Sakkal Majalla" pitchFamily="2" charset="-78"/>
            </a:endParaRPr>
          </a:p>
        </p:txBody>
      </p:sp>
      <p:sp>
        <p:nvSpPr>
          <p:cNvPr id="8" name="Rectangle 4"/>
          <p:cNvSpPr/>
          <p:nvPr/>
        </p:nvSpPr>
        <p:spPr>
          <a:xfrm>
            <a:off x="4419600" y="4419600"/>
            <a:ext cx="214353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ارتفاع معدلات النمو السكاني</a:t>
            </a:r>
            <a:endParaRPr lang="ar-SA" b="1" dirty="0">
              <a:solidFill>
                <a:srgbClr val="00B0F0"/>
              </a:solidFill>
              <a:latin typeface="Sakkal Majalla" pitchFamily="2" charset="-78"/>
              <a:cs typeface="Sakkal Majalla" pitchFamily="2" charset="-78"/>
            </a:endParaRPr>
          </a:p>
        </p:txBody>
      </p:sp>
      <p:sp>
        <p:nvSpPr>
          <p:cNvPr id="9" name="Rectangle 7"/>
          <p:cNvSpPr/>
          <p:nvPr/>
        </p:nvSpPr>
        <p:spPr>
          <a:xfrm>
            <a:off x="2514600" y="3650158"/>
            <a:ext cx="61745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انخفاض معدل وفيات الأطفال فى الوطن العربي</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out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out)">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ox(out)">
                                      <p:cBhvr>
                                        <p:cTn id="3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allAtOnce"/>
      <p:bldP spid="7" grpId="0"/>
      <p:bldP spid="8" grpId="0" build="allAtOnce"/>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1676400" y="417513"/>
            <a:ext cx="57150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2120863" y="589110"/>
            <a:ext cx="490230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الدرس </a:t>
            </a:r>
            <a:r>
              <a:rPr kumimoji="0" lang="ar-EG"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a:t>
            </a:r>
            <a:r>
              <a:rPr kumimoji="0" lang="ar-SA" sz="2400" b="1" i="0" u="none" strike="noStrike" cap="none" normalizeH="0" baseline="0" dirty="0" err="1" smtClean="0">
                <a:ln>
                  <a:noFill/>
                </a:ln>
                <a:solidFill>
                  <a:srgbClr val="002060"/>
                </a:solidFill>
                <a:effectLst/>
                <a:latin typeface="Simplified Arabic" pitchFamily="18" charset="-78"/>
                <a:ea typeface="Times New Roman" pitchFamily="18" charset="0"/>
                <a:cs typeface="Simplified Arabic" pitchFamily="18" charset="-78"/>
              </a:rPr>
              <a:t>سادس</a:t>
            </a:r>
            <a:r>
              <a:rPr kumimoji="0" lang="ar-SA" sz="2400" b="1" i="0" u="none" strike="noStrike" cap="none" normalizeH="0" dirty="0" err="1" smtClean="0">
                <a:ln>
                  <a:noFill/>
                </a:ln>
                <a:solidFill>
                  <a:srgbClr val="002060"/>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dirty="0" smtClean="0">
                <a:ln>
                  <a:noFill/>
                </a:ln>
                <a:solidFill>
                  <a:srgbClr val="002060"/>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الاقتصاد فى الوطن العربي(1</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a:t>
            </a:r>
            <a:endParaRPr kumimoji="0" lang="ar-EG" sz="20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5" name="Flowchart: Multidocument 4"/>
          <p:cNvSpPr/>
          <p:nvPr/>
        </p:nvSpPr>
        <p:spPr>
          <a:xfrm>
            <a:off x="7944251" y="1742301"/>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5181600" y="1838980"/>
            <a:ext cx="2769909" cy="523220"/>
          </a:xfrm>
          <a:prstGeom prst="rect">
            <a:avLst/>
          </a:prstGeom>
        </p:spPr>
        <p:txBody>
          <a:bodyPr wrap="square">
            <a:spAutoFit/>
          </a:bodyPr>
          <a:lstStyle/>
          <a:p>
            <a:pPr algn="r"/>
            <a:r>
              <a:rPr lang="ar-SA" sz="2800" b="1" dirty="0" smtClean="0">
                <a:solidFill>
                  <a:srgbClr val="7030A0"/>
                </a:solidFill>
                <a:latin typeface="Traditional Arabic" pitchFamily="18" charset="-78"/>
                <a:cs typeface="Traditional Arabic" pitchFamily="18" charset="-78"/>
              </a:rPr>
              <a:t>ما النتائج المترتبة على </a:t>
            </a:r>
            <a:endParaRPr lang="ar-SA" sz="2800" b="1" dirty="0">
              <a:solidFill>
                <a:srgbClr val="7030A0"/>
              </a:solidFill>
              <a:latin typeface="Traditional Arabic" pitchFamily="18" charset="-78"/>
              <a:cs typeface="Traditional Arabic" pitchFamily="18" charset="-78"/>
            </a:endParaRPr>
          </a:p>
        </p:txBody>
      </p:sp>
      <p:sp>
        <p:nvSpPr>
          <p:cNvPr id="8" name="Rectangle 7"/>
          <p:cNvSpPr/>
          <p:nvPr/>
        </p:nvSpPr>
        <p:spPr>
          <a:xfrm>
            <a:off x="1447801" y="2590800"/>
            <a:ext cx="72401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امتلاك الوطن العربي لسواحل بحرية طويلة</a:t>
            </a:r>
            <a:endParaRPr lang="ar-SA" sz="2000" dirty="0">
              <a:latin typeface="Sakkal Majalla" pitchFamily="2" charset="-78"/>
              <a:cs typeface="Sakkal Majalla" pitchFamily="2" charset="-78"/>
            </a:endParaRPr>
          </a:p>
        </p:txBody>
      </p:sp>
      <p:sp>
        <p:nvSpPr>
          <p:cNvPr id="9" name="Rectangle 8"/>
          <p:cNvSpPr/>
          <p:nvPr/>
        </p:nvSpPr>
        <p:spPr>
          <a:xfrm>
            <a:off x="3482983" y="3733800"/>
            <a:ext cx="5216493" cy="400110"/>
          </a:xfrm>
          <a:prstGeom prst="rect">
            <a:avLst/>
          </a:prstGeom>
        </p:spPr>
        <p:txBody>
          <a:bodyPr wrap="none">
            <a:spAutoFit/>
          </a:bodyPr>
          <a:lstStyle/>
          <a:p>
            <a:pPr algn="r" rtl="1"/>
            <a:r>
              <a:rPr lang="ar-SA" sz="2000" b="1" dirty="0" smtClean="0">
                <a:latin typeface="Sakkal Majalla" pitchFamily="2" charset="-78"/>
                <a:cs typeface="Sakkal Majalla" pitchFamily="2" charset="-78"/>
              </a:rPr>
              <a:t>2- اهتمام الحكومات فى الوطن العربي بتطوير انتاج الثروة السمكية</a:t>
            </a:r>
            <a:endParaRPr lang="ar-SA" sz="2000" dirty="0">
              <a:latin typeface="Sakkal Majalla" pitchFamily="2" charset="-78"/>
              <a:cs typeface="Sakkal Majalla" pitchFamily="2" charset="-78"/>
            </a:endParaRPr>
          </a:p>
        </p:txBody>
      </p:sp>
      <p:sp>
        <p:nvSpPr>
          <p:cNvPr id="10" name="Rectangle 9"/>
          <p:cNvSpPr/>
          <p:nvPr/>
        </p:nvSpPr>
        <p:spPr>
          <a:xfrm>
            <a:off x="4191000" y="3048000"/>
            <a:ext cx="1758815"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زيادة الثروة السمكية</a:t>
            </a:r>
            <a:endParaRPr lang="ar-SA" sz="2000" dirty="0"/>
          </a:p>
        </p:txBody>
      </p:sp>
      <p:sp>
        <p:nvSpPr>
          <p:cNvPr id="11" name="Rectangle 10"/>
          <p:cNvSpPr/>
          <p:nvPr/>
        </p:nvSpPr>
        <p:spPr>
          <a:xfrm>
            <a:off x="2743200" y="4343400"/>
            <a:ext cx="5168403"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لسد احتياجات السوق المحلية وتصدير الفائض للأسواق الخارجية</a:t>
            </a:r>
            <a:endParaRPr lang="ar-SA" sz="2000" dirty="0"/>
          </a:p>
        </p:txBody>
      </p:sp>
    </p:spTree>
    <p:extLst>
      <p:ext uri="{BB962C8B-B14F-4D97-AF65-F5344CB8AC3E}">
        <p14:creationId xmlns:p14="http://schemas.microsoft.com/office/powerpoint/2010/main" xmlns="" val="25710535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outVertic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can0004"/>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xmlns="" val="96307066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6858000" y="381000"/>
            <a:ext cx="638316" cy="584775"/>
          </a:xfrm>
          <a:prstGeom prst="rect">
            <a:avLst/>
          </a:prstGeom>
        </p:spPr>
        <p:txBody>
          <a:bodyPr wrap="none">
            <a:spAutoFit/>
          </a:bodyPr>
          <a:lstStyle/>
          <a:p>
            <a:r>
              <a:rPr lang="ar-SA" sz="3200" b="1" dirty="0" smtClean="0">
                <a:solidFill>
                  <a:srgbClr val="7030A0"/>
                </a:solidFill>
                <a:latin typeface="Traditional Arabic" pitchFamily="18" charset="-78"/>
                <a:cs typeface="Traditional Arabic" pitchFamily="18" charset="-78"/>
              </a:rPr>
              <a:t>علل</a:t>
            </a:r>
            <a:endParaRPr lang="ar-SA" sz="3200" b="1" dirty="0">
              <a:solidFill>
                <a:srgbClr val="7030A0"/>
              </a:solidFill>
              <a:latin typeface="Traditional Arabic" pitchFamily="18" charset="-78"/>
              <a:cs typeface="Traditional Arabic" pitchFamily="18" charset="-78"/>
            </a:endParaRPr>
          </a:p>
        </p:txBody>
      </p:sp>
      <p:sp>
        <p:nvSpPr>
          <p:cNvPr id="4" name="Rectangle 3"/>
          <p:cNvSpPr/>
          <p:nvPr/>
        </p:nvSpPr>
        <p:spPr>
          <a:xfrm>
            <a:off x="5334000" y="1447800"/>
            <a:ext cx="3350597"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1- تنوع المحاصيل الزراعية فى الوطن العربي</a:t>
            </a:r>
            <a:endParaRPr lang="en-US" sz="2000" dirty="0">
              <a:latin typeface="Traditional Arabic" pitchFamily="18" charset="-78"/>
              <a:cs typeface="Traditional Arabic" pitchFamily="18" charset="-78"/>
            </a:endParaRPr>
          </a:p>
        </p:txBody>
      </p:sp>
      <p:sp>
        <p:nvSpPr>
          <p:cNvPr id="5" name="Rectangle 4"/>
          <p:cNvSpPr/>
          <p:nvPr/>
        </p:nvSpPr>
        <p:spPr>
          <a:xfrm>
            <a:off x="5509327" y="3105090"/>
            <a:ext cx="3177473"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2- أهمية الثروة السمكية فى الوطن العربي</a:t>
            </a:r>
            <a:endParaRPr lang="en-US" sz="2000" dirty="0">
              <a:latin typeface="Traditional Arabic" pitchFamily="18" charset="-78"/>
              <a:cs typeface="Traditional Arabic" pitchFamily="18" charset="-78"/>
            </a:endParaRPr>
          </a:p>
        </p:txBody>
      </p:sp>
      <p:sp>
        <p:nvSpPr>
          <p:cNvPr id="7" name="Rectangle 6"/>
          <p:cNvSpPr/>
          <p:nvPr/>
        </p:nvSpPr>
        <p:spPr>
          <a:xfrm>
            <a:off x="3657600" y="2133600"/>
            <a:ext cx="3881191"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لتوفر المياه فيها والمناطق التى يستخرج منها النفط</a:t>
            </a:r>
            <a:endParaRPr lang="ar-SA" sz="2000" dirty="0"/>
          </a:p>
        </p:txBody>
      </p:sp>
      <p:sp>
        <p:nvSpPr>
          <p:cNvPr id="8" name="Rectangle 7"/>
          <p:cNvSpPr/>
          <p:nvPr/>
        </p:nvSpPr>
        <p:spPr>
          <a:xfrm>
            <a:off x="3161613" y="3810000"/>
            <a:ext cx="4305987"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تعوض الكثير فى السد النقص الغذائي للشعوب العربية</a:t>
            </a:r>
            <a:endParaRPr lang="ar-SA" sz="2000" dirty="0"/>
          </a:p>
        </p:txBody>
      </p:sp>
    </p:spTree>
    <p:extLst>
      <p:ext uri="{BB962C8B-B14F-4D97-AF65-F5344CB8AC3E}">
        <p14:creationId xmlns:p14="http://schemas.microsoft.com/office/powerpoint/2010/main" xmlns="" val="6916956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4)">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4)">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762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597407" y="845403"/>
            <a:ext cx="7403593" cy="461665"/>
          </a:xfrm>
          <a:prstGeom prst="rect">
            <a:avLst/>
          </a:prstGeom>
        </p:spPr>
        <p:txBody>
          <a:bodyPr wrap="square">
            <a:spAutoFit/>
          </a:bodyPr>
          <a:lstStyle/>
          <a:p>
            <a:pPr algn="r" rtl="1"/>
            <a:r>
              <a:rPr lang="ar-SA" sz="2400" b="1" dirty="0" smtClean="0">
                <a:solidFill>
                  <a:srgbClr val="7030A0"/>
                </a:solidFill>
              </a:rPr>
              <a:t>حدد الامتداد الطبيعي لكل من</a:t>
            </a:r>
            <a:endParaRPr lang="en-US" sz="2400" dirty="0">
              <a:solidFill>
                <a:srgbClr val="7030A0"/>
              </a:solidFill>
            </a:endParaRPr>
          </a:p>
        </p:txBody>
      </p:sp>
      <p:sp>
        <p:nvSpPr>
          <p:cNvPr id="5" name="Rectangle 6"/>
          <p:cNvSpPr/>
          <p:nvPr/>
        </p:nvSpPr>
        <p:spPr>
          <a:xfrm>
            <a:off x="6892604" y="1600200"/>
            <a:ext cx="1641796"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1- حشائش السفانا</a:t>
            </a:r>
            <a:endParaRPr lang="ar-SA" sz="2000" dirty="0"/>
          </a:p>
        </p:txBody>
      </p:sp>
      <p:sp>
        <p:nvSpPr>
          <p:cNvPr id="6" name="Rectangle 7"/>
          <p:cNvSpPr/>
          <p:nvPr/>
        </p:nvSpPr>
        <p:spPr>
          <a:xfrm>
            <a:off x="6858000" y="2133600"/>
            <a:ext cx="1713931"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2- حشائش </a:t>
            </a:r>
            <a:r>
              <a:rPr lang="ar-SA" sz="2000" b="1" dirty="0" err="1" smtClean="0">
                <a:solidFill>
                  <a:srgbClr val="00B0F0"/>
                </a:solidFill>
                <a:latin typeface="Sakkal Majalla" pitchFamily="2" charset="-78"/>
                <a:cs typeface="Sakkal Majalla" pitchFamily="2" charset="-78"/>
              </a:rPr>
              <a:t>الأستبس</a:t>
            </a:r>
            <a:endParaRPr lang="ar-SA" sz="2000" dirty="0"/>
          </a:p>
        </p:txBody>
      </p:sp>
      <p:sp>
        <p:nvSpPr>
          <p:cNvPr id="7" name="Rectangle 16"/>
          <p:cNvSpPr/>
          <p:nvPr/>
        </p:nvSpPr>
        <p:spPr>
          <a:xfrm rot="20041682">
            <a:off x="1649618" y="2651881"/>
            <a:ext cx="3025188" cy="923330"/>
          </a:xfrm>
          <a:prstGeom prst="rect">
            <a:avLst/>
          </a:prstGeom>
          <a:noFill/>
        </p:spPr>
        <p:txBody>
          <a:bodyPr wrap="none" lIns="91440" tIns="45720" rIns="91440" bIns="45720">
            <a:prstTxWarp prst="textWave2">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مناقشه عامه</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302890169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4)">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1600200" y="457200"/>
            <a:ext cx="5214938" cy="6858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a:t>
            </a:r>
            <a:r>
              <a:rPr lang="ar-EG" sz="2400" b="1" dirty="0" smtClean="0">
                <a:solidFill>
                  <a:srgbClr val="C00000"/>
                </a:solidFill>
              </a:rPr>
              <a:t>ال</a:t>
            </a:r>
            <a:r>
              <a:rPr lang="ar-SA" sz="2400" b="1" dirty="0" smtClean="0">
                <a:solidFill>
                  <a:srgbClr val="C00000"/>
                </a:solidFill>
              </a:rPr>
              <a:t>سابع</a:t>
            </a:r>
            <a:r>
              <a:rPr lang="ar-EG" sz="2400" b="1" dirty="0" smtClean="0">
                <a:solidFill>
                  <a:srgbClr val="C00000"/>
                </a:solidFill>
              </a:rPr>
              <a:t> </a:t>
            </a:r>
            <a:r>
              <a:rPr lang="ar-EG" sz="2400" b="1" dirty="0" err="1">
                <a:solidFill>
                  <a:srgbClr val="C00000"/>
                </a:solidFill>
              </a:rPr>
              <a:t>:</a:t>
            </a:r>
            <a:r>
              <a:rPr lang="ar-EG" sz="2400" b="1" dirty="0">
                <a:solidFill>
                  <a:srgbClr val="C00000"/>
                </a:solidFill>
              </a:rPr>
              <a:t> </a:t>
            </a:r>
            <a:r>
              <a:rPr lang="ar-SA" sz="2400" b="1" dirty="0" smtClean="0">
                <a:solidFill>
                  <a:srgbClr val="0070C0"/>
                </a:solidFill>
              </a:rPr>
              <a:t>الاقتصاد فى الوطن العربي(2</a:t>
            </a:r>
            <a:r>
              <a:rPr lang="ar-SA" sz="2400" b="1" dirty="0" err="1" smtClean="0">
                <a:solidFill>
                  <a:srgbClr val="0070C0"/>
                </a:solidFill>
              </a:rPr>
              <a:t>)</a:t>
            </a:r>
            <a:endParaRPr lang="en-US" sz="2000" b="1" dirty="0">
              <a:solidFill>
                <a:srgbClr val="0070C0"/>
              </a:solidFill>
            </a:endParaRPr>
          </a:p>
        </p:txBody>
      </p:sp>
      <p:sp>
        <p:nvSpPr>
          <p:cNvPr id="4" name="Flowchart: Multidocument 3"/>
          <p:cNvSpPr/>
          <p:nvPr/>
        </p:nvSpPr>
        <p:spPr>
          <a:xfrm>
            <a:off x="7924800" y="1494971"/>
            <a:ext cx="67752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524000" y="29718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لتطوير المستوي الاجتماعى والثقافي ورفع مستوي المعيشة للشعوب</a:t>
            </a:r>
            <a:endParaRPr lang="ar-SA" b="1" dirty="0">
              <a:solidFill>
                <a:srgbClr val="00B0F0"/>
              </a:solidFill>
              <a:latin typeface="Sakkal Majalla" pitchFamily="2" charset="-78"/>
              <a:cs typeface="Sakkal Majalla" pitchFamily="2" charset="-78"/>
            </a:endParaRPr>
          </a:p>
        </p:txBody>
      </p:sp>
      <p:sp>
        <p:nvSpPr>
          <p:cNvPr id="22" name="Rectangle 3"/>
          <p:cNvSpPr/>
          <p:nvPr/>
        </p:nvSpPr>
        <p:spPr>
          <a:xfrm>
            <a:off x="6934200" y="1524000"/>
            <a:ext cx="958917" cy="461665"/>
          </a:xfrm>
          <a:prstGeom prst="rect">
            <a:avLst/>
          </a:prstGeom>
        </p:spPr>
        <p:txBody>
          <a:bodyPr wrap="none">
            <a:spAutoFit/>
          </a:bodyPr>
          <a:lstStyle/>
          <a:p>
            <a:pPr rtl="1"/>
            <a:r>
              <a:rPr lang="ar-SA" sz="2400" b="1" dirty="0" smtClean="0">
                <a:solidFill>
                  <a:srgbClr val="7030A0"/>
                </a:solidFill>
              </a:rPr>
              <a:t>بم تفسر</a:t>
            </a:r>
            <a:endParaRPr lang="en-US" sz="2400" dirty="0">
              <a:solidFill>
                <a:srgbClr val="7030A0"/>
              </a:solidFill>
            </a:endParaRPr>
          </a:p>
        </p:txBody>
      </p:sp>
      <p:sp>
        <p:nvSpPr>
          <p:cNvPr id="13" name="Rectangle 7"/>
          <p:cNvSpPr/>
          <p:nvPr/>
        </p:nvSpPr>
        <p:spPr>
          <a:xfrm>
            <a:off x="2743200" y="2362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يعد التقدم الصناعي هدفا تسعي جميع دول الوطن العربي لتحقيقه </a:t>
            </a:r>
          </a:p>
        </p:txBody>
      </p:sp>
      <p:sp>
        <p:nvSpPr>
          <p:cNvPr id="14" name="Rectangle 5"/>
          <p:cNvSpPr/>
          <p:nvPr/>
        </p:nvSpPr>
        <p:spPr>
          <a:xfrm>
            <a:off x="1524000" y="42672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لكون الصناعات العربية فى مراحلها الأولي</a:t>
            </a:r>
            <a:endParaRPr lang="ar-SA" b="1" dirty="0">
              <a:solidFill>
                <a:srgbClr val="00B0F0"/>
              </a:solidFill>
              <a:latin typeface="Sakkal Majalla" pitchFamily="2" charset="-78"/>
              <a:cs typeface="Sakkal Majalla" pitchFamily="2" charset="-78"/>
            </a:endParaRPr>
          </a:p>
        </p:txBody>
      </p:sp>
      <p:sp>
        <p:nvSpPr>
          <p:cNvPr id="15" name="Rectangle 7"/>
          <p:cNvSpPr/>
          <p:nvPr/>
        </p:nvSpPr>
        <p:spPr>
          <a:xfrm>
            <a:off x="2743200" y="36576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انخفاض استهلاك الوطن العربي من النفط مقارنة بالإنتاج</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 calcmode="lin" valueType="num">
                                      <p:cBhvr>
                                        <p:cTn id="24"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2">
                                            <p:txEl>
                                              <p:pRg st="0" end="0"/>
                                            </p:txEl>
                                          </p:spTgt>
                                        </p:tgtEl>
                                      </p:cBhvr>
                                    </p:animEffect>
                                    <p:anim calcmode="lin" valueType="num">
                                      <p:cBhvr>
                                        <p:cTn id="27" dur="500" fill="hold"/>
                                        <p:tgtEl>
                                          <p:spTgt spid="22">
                                            <p:txEl>
                                              <p:pRg st="0" end="0"/>
                                            </p:txEl>
                                          </p:spTgt>
                                        </p:tgtEl>
                                        <p:attrNameLst>
                                          <p:attrName>ppt_x</p:attrName>
                                        </p:attrNameLst>
                                      </p:cBhvr>
                                      <p:tavLst>
                                        <p:tav tm="0">
                                          <p:val>
                                            <p:fltVal val="0.5"/>
                                          </p:val>
                                        </p:tav>
                                        <p:tav tm="100000">
                                          <p:val>
                                            <p:strVal val="#ppt_x"/>
                                          </p:val>
                                        </p:tav>
                                      </p:tavLst>
                                    </p:anim>
                                    <p:anim calcmode="lin" valueType="num">
                                      <p:cBhvr>
                                        <p:cTn id="28" dur="500" fill="hold"/>
                                        <p:tgtEl>
                                          <p:spTgt spid="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out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wipe(right)">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outVertic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wipe(right)">
                                      <p:cBhvr>
                                        <p:cTn id="48"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P spid="6" grpId="0" build="p"/>
      <p:bldP spid="22" grpId="0" build="allAtOnce"/>
      <p:bldP spid="13" grpId="0"/>
      <p:bldP spid="14" grpId="0" build="p"/>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86899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400" dirty="0" smtClean="0"/>
              <a:t>2</a:t>
            </a:r>
            <a:endParaRPr lang="ar-SA" sz="2400" dirty="0"/>
          </a:p>
        </p:txBody>
      </p:sp>
      <p:sp>
        <p:nvSpPr>
          <p:cNvPr id="4" name="Rectangle 3"/>
          <p:cNvSpPr/>
          <p:nvPr/>
        </p:nvSpPr>
        <p:spPr>
          <a:xfrm>
            <a:off x="4572000" y="990600"/>
            <a:ext cx="3305713" cy="461665"/>
          </a:xfrm>
          <a:prstGeom prst="rect">
            <a:avLst/>
          </a:prstGeom>
        </p:spPr>
        <p:txBody>
          <a:bodyPr wrap="none">
            <a:spAutoFit/>
          </a:bodyPr>
          <a:lstStyle/>
          <a:p>
            <a:pPr rtl="1"/>
            <a:r>
              <a:rPr lang="ar-SA" sz="2400" b="1" dirty="0" smtClean="0">
                <a:solidFill>
                  <a:srgbClr val="7030A0"/>
                </a:solidFill>
              </a:rPr>
              <a:t>أكتب المصطلح للمدلولات التالية</a:t>
            </a:r>
            <a:endParaRPr lang="en-US" sz="2400" dirty="0">
              <a:solidFill>
                <a:srgbClr val="7030A0"/>
              </a:solidFill>
            </a:endParaRPr>
          </a:p>
        </p:txBody>
      </p:sp>
      <p:sp>
        <p:nvSpPr>
          <p:cNvPr id="6" name="Rectangle 5"/>
          <p:cNvSpPr/>
          <p:nvPr/>
        </p:nvSpPr>
        <p:spPr>
          <a:xfrm>
            <a:off x="1524000" y="25908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الصناعة</a:t>
            </a:r>
            <a:endParaRPr lang="ar-SA" b="1" dirty="0">
              <a:solidFill>
                <a:srgbClr val="00B0F0"/>
              </a:solidFill>
              <a:latin typeface="Sakkal Majalla" pitchFamily="2" charset="-78"/>
              <a:cs typeface="Sakkal Majalla" pitchFamily="2" charset="-78"/>
            </a:endParaRPr>
          </a:p>
        </p:txBody>
      </p:sp>
      <p:sp>
        <p:nvSpPr>
          <p:cNvPr id="7" name="Rectangle 7"/>
          <p:cNvSpPr/>
          <p:nvPr/>
        </p:nvSpPr>
        <p:spPr>
          <a:xfrm>
            <a:off x="2743200" y="1981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تحويل المواد الطبيعية الخام الى مواد قابلة للاستخدام</a:t>
            </a:r>
          </a:p>
        </p:txBody>
      </p:sp>
      <p:sp>
        <p:nvSpPr>
          <p:cNvPr id="8" name="Rectangle 5"/>
          <p:cNvSpPr/>
          <p:nvPr/>
        </p:nvSpPr>
        <p:spPr>
          <a:xfrm>
            <a:off x="1524000" y="38862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احتياطي النفط</a:t>
            </a:r>
            <a:endParaRPr lang="ar-SA" b="1" dirty="0">
              <a:solidFill>
                <a:srgbClr val="00B0F0"/>
              </a:solidFill>
              <a:latin typeface="Sakkal Majalla" pitchFamily="2" charset="-78"/>
              <a:cs typeface="Sakkal Majalla" pitchFamily="2" charset="-78"/>
            </a:endParaRPr>
          </a:p>
        </p:txBody>
      </p:sp>
      <p:sp>
        <p:nvSpPr>
          <p:cNvPr id="9" name="Rectangle 7"/>
          <p:cNvSpPr/>
          <p:nvPr/>
        </p:nvSpPr>
        <p:spPr>
          <a:xfrm>
            <a:off x="2743200" y="32766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كميات كبيرة من مخزون النفط</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203757966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anim calcmode="lin" valueType="num">
                                      <p:cBhvr>
                                        <p:cTn id="1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
                                            <p:txEl>
                                              <p:pRg st="0" end="0"/>
                                            </p:txEl>
                                          </p:spTgt>
                                        </p:tgtEl>
                                      </p:cBhvr>
                                    </p:animEffect>
                                    <p:anim calcmode="lin" valueType="num">
                                      <p:cBhvr>
                                        <p:cTn id="28"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out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wipe(right)">
                                      <p:cBhvr>
                                        <p:cTn id="39" dur="500"/>
                                        <p:tgtEl>
                                          <p:spTgt spid="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outVertic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wipe(right)">
                                      <p:cBhvr>
                                        <p:cTn id="4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6" grpId="0" build="p"/>
      <p:bldP spid="7" grpId="0"/>
      <p:bldP spid="8" grpId="0" build="p"/>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4" name="Rectangle 3"/>
          <p:cNvSpPr/>
          <p:nvPr/>
        </p:nvSpPr>
        <p:spPr>
          <a:xfrm>
            <a:off x="2133600" y="762000"/>
            <a:ext cx="5726248" cy="461665"/>
          </a:xfrm>
          <a:prstGeom prst="rect">
            <a:avLst/>
          </a:prstGeom>
        </p:spPr>
        <p:txBody>
          <a:bodyPr wrap="none">
            <a:spAutoFit/>
          </a:bodyPr>
          <a:lstStyle/>
          <a:p>
            <a:pPr algn="ctr" rtl="1"/>
            <a:r>
              <a:rPr lang="ar-SA" sz="2400" b="1" dirty="0" smtClean="0">
                <a:solidFill>
                  <a:srgbClr val="7030A0"/>
                </a:solidFill>
              </a:rPr>
              <a:t>يمثل النفط أهم ثروة معدنية فى الوطن العربي, وضح ذلك</a:t>
            </a:r>
            <a:endParaRPr lang="en-US" sz="2400" dirty="0">
              <a:solidFill>
                <a:srgbClr val="7030A0"/>
              </a:solidFill>
            </a:endParaRPr>
          </a:p>
        </p:txBody>
      </p:sp>
      <p:sp>
        <p:nvSpPr>
          <p:cNvPr id="10" name="Rectangle 16"/>
          <p:cNvSpPr/>
          <p:nvPr/>
        </p:nvSpPr>
        <p:spPr>
          <a:xfrm rot="20726008">
            <a:off x="2810689" y="2651583"/>
            <a:ext cx="3025188" cy="923330"/>
          </a:xfrm>
          <a:prstGeom prst="rect">
            <a:avLst/>
          </a:prstGeom>
          <a:noFill/>
        </p:spPr>
        <p:txBody>
          <a:bodyPr wrap="none" lIns="91440" tIns="45720" rIns="91440" bIns="45720">
            <a:prstTxWarp prst="textWave2">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مناقشه عامه</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1600200" y="457200"/>
            <a:ext cx="6096000" cy="6858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a:t>
            </a:r>
            <a:r>
              <a:rPr lang="ar-EG" sz="2400" b="1" dirty="0" smtClean="0">
                <a:solidFill>
                  <a:srgbClr val="C00000"/>
                </a:solidFill>
              </a:rPr>
              <a:t>ال</a:t>
            </a:r>
            <a:r>
              <a:rPr lang="ar-SA" sz="2400" b="1" dirty="0" smtClean="0">
                <a:solidFill>
                  <a:srgbClr val="C00000"/>
                </a:solidFill>
              </a:rPr>
              <a:t>ثامن</a:t>
            </a:r>
            <a:r>
              <a:rPr lang="ar-EG" sz="2400" b="1" dirty="0" smtClean="0">
                <a:solidFill>
                  <a:srgbClr val="C00000"/>
                </a:solidFill>
              </a:rPr>
              <a:t> </a:t>
            </a:r>
            <a:r>
              <a:rPr lang="ar-EG" sz="2400" b="1" dirty="0" err="1">
                <a:solidFill>
                  <a:srgbClr val="C00000"/>
                </a:solidFill>
              </a:rPr>
              <a:t>:</a:t>
            </a:r>
            <a:r>
              <a:rPr lang="ar-EG" sz="2400" b="1" dirty="0">
                <a:solidFill>
                  <a:srgbClr val="C00000"/>
                </a:solidFill>
              </a:rPr>
              <a:t> </a:t>
            </a:r>
            <a:r>
              <a:rPr lang="ar-SA" sz="2400" b="1" dirty="0" smtClean="0">
                <a:solidFill>
                  <a:srgbClr val="0070C0"/>
                </a:solidFill>
              </a:rPr>
              <a:t>التكامل الاقتصادي بين دول الوطن العربي</a:t>
            </a:r>
            <a:endParaRPr lang="en-US" sz="2000" b="1" dirty="0">
              <a:solidFill>
                <a:srgbClr val="0070C0"/>
              </a:solidFill>
            </a:endParaRPr>
          </a:p>
        </p:txBody>
      </p:sp>
      <p:sp>
        <p:nvSpPr>
          <p:cNvPr id="4" name="Flowchart: Multidocument 3"/>
          <p:cNvSpPr/>
          <p:nvPr/>
        </p:nvSpPr>
        <p:spPr>
          <a:xfrm>
            <a:off x="7924800" y="1494971"/>
            <a:ext cx="67752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524000" y="29718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أدي الى وجود تباين طبيعي بين أجزائه وتنوع المناخ والحياة النباتية والحيوانية</a:t>
            </a:r>
            <a:endParaRPr lang="ar-SA" b="1" dirty="0">
              <a:solidFill>
                <a:srgbClr val="00B0F0"/>
              </a:solidFill>
              <a:latin typeface="Sakkal Majalla" pitchFamily="2" charset="-78"/>
              <a:cs typeface="Sakkal Majalla" pitchFamily="2" charset="-78"/>
            </a:endParaRPr>
          </a:p>
        </p:txBody>
      </p:sp>
      <p:sp>
        <p:nvSpPr>
          <p:cNvPr id="22" name="Rectangle 3"/>
          <p:cNvSpPr/>
          <p:nvPr/>
        </p:nvSpPr>
        <p:spPr>
          <a:xfrm>
            <a:off x="5410200" y="1524000"/>
            <a:ext cx="2513830" cy="461665"/>
          </a:xfrm>
          <a:prstGeom prst="rect">
            <a:avLst/>
          </a:prstGeom>
        </p:spPr>
        <p:txBody>
          <a:bodyPr wrap="none">
            <a:spAutoFit/>
          </a:bodyPr>
          <a:lstStyle/>
          <a:p>
            <a:pPr rtl="1"/>
            <a:r>
              <a:rPr lang="ar-SA" sz="2400" b="1" dirty="0" smtClean="0">
                <a:solidFill>
                  <a:srgbClr val="7030A0"/>
                </a:solidFill>
              </a:rPr>
              <a:t>ما النتائج المترتبة على </a:t>
            </a:r>
            <a:endParaRPr lang="en-US" sz="2400" dirty="0">
              <a:solidFill>
                <a:srgbClr val="7030A0"/>
              </a:solidFill>
            </a:endParaRPr>
          </a:p>
        </p:txBody>
      </p:sp>
      <p:sp>
        <p:nvSpPr>
          <p:cNvPr id="13" name="Rectangle 7"/>
          <p:cNvSpPr/>
          <p:nvPr/>
        </p:nvSpPr>
        <p:spPr>
          <a:xfrm>
            <a:off x="2743200" y="2362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امتداد الوطن العربي على مساحة واسعة اقتصاديا</a:t>
            </a:r>
          </a:p>
        </p:txBody>
      </p:sp>
      <p:sp>
        <p:nvSpPr>
          <p:cNvPr id="14" name="Rectangle 5"/>
          <p:cNvSpPr/>
          <p:nvPr/>
        </p:nvSpPr>
        <p:spPr>
          <a:xfrm>
            <a:off x="1524000" y="42672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يجعل الوطن العربي ذو قوة سياسية واقتصادية</a:t>
            </a:r>
            <a:endParaRPr lang="ar-SA" b="1" dirty="0">
              <a:solidFill>
                <a:srgbClr val="00B0F0"/>
              </a:solidFill>
              <a:latin typeface="Sakkal Majalla" pitchFamily="2" charset="-78"/>
              <a:cs typeface="Sakkal Majalla" pitchFamily="2" charset="-78"/>
            </a:endParaRPr>
          </a:p>
        </p:txBody>
      </p:sp>
      <p:sp>
        <p:nvSpPr>
          <p:cNvPr id="15" name="Rectangle 7"/>
          <p:cNvSpPr/>
          <p:nvPr/>
        </p:nvSpPr>
        <p:spPr>
          <a:xfrm>
            <a:off x="2743200" y="36576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تحقيق التكامل الاقتصادي فى الوطن العربي</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 calcmode="lin" valueType="num">
                                      <p:cBhvr>
                                        <p:cTn id="24"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2">
                                            <p:txEl>
                                              <p:pRg st="0" end="0"/>
                                            </p:txEl>
                                          </p:spTgt>
                                        </p:tgtEl>
                                      </p:cBhvr>
                                    </p:animEffect>
                                    <p:anim calcmode="lin" valueType="num">
                                      <p:cBhvr>
                                        <p:cTn id="27" dur="500" fill="hold"/>
                                        <p:tgtEl>
                                          <p:spTgt spid="22">
                                            <p:txEl>
                                              <p:pRg st="0" end="0"/>
                                            </p:txEl>
                                          </p:spTgt>
                                        </p:tgtEl>
                                        <p:attrNameLst>
                                          <p:attrName>ppt_x</p:attrName>
                                        </p:attrNameLst>
                                      </p:cBhvr>
                                      <p:tavLst>
                                        <p:tav tm="0">
                                          <p:val>
                                            <p:fltVal val="0.5"/>
                                          </p:val>
                                        </p:tav>
                                        <p:tav tm="100000">
                                          <p:val>
                                            <p:strVal val="#ppt_x"/>
                                          </p:val>
                                        </p:tav>
                                      </p:tavLst>
                                    </p:anim>
                                    <p:anim calcmode="lin" valueType="num">
                                      <p:cBhvr>
                                        <p:cTn id="28" dur="500" fill="hold"/>
                                        <p:tgtEl>
                                          <p:spTgt spid="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out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wipe(right)">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arn(outVertic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wipe(right)">
                                      <p:cBhvr>
                                        <p:cTn id="48"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P spid="6" grpId="0" build="p"/>
      <p:bldP spid="22" grpId="0" build="allAtOnce"/>
      <p:bldP spid="13" grpId="0"/>
      <p:bldP spid="14" grpId="0" build="p"/>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86899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400" dirty="0" smtClean="0"/>
              <a:t>2</a:t>
            </a:r>
            <a:endParaRPr lang="ar-SA" sz="2400" dirty="0"/>
          </a:p>
        </p:txBody>
      </p:sp>
      <p:sp>
        <p:nvSpPr>
          <p:cNvPr id="4" name="Rectangle 3"/>
          <p:cNvSpPr/>
          <p:nvPr/>
        </p:nvSpPr>
        <p:spPr>
          <a:xfrm>
            <a:off x="1524000" y="990600"/>
            <a:ext cx="6379866" cy="707886"/>
          </a:xfrm>
          <a:prstGeom prst="rect">
            <a:avLst/>
          </a:prstGeom>
        </p:spPr>
        <p:txBody>
          <a:bodyPr wrap="square">
            <a:spAutoFit/>
          </a:bodyPr>
          <a:lstStyle/>
          <a:p>
            <a:pPr algn="ctr" rtl="1"/>
            <a:r>
              <a:rPr lang="ar-SA" sz="2000" b="1" dirty="0" smtClean="0">
                <a:solidFill>
                  <a:srgbClr val="7030A0"/>
                </a:solidFill>
              </a:rPr>
              <a:t>وضح دور جامعة الدول العربية والأجهزة المنبثقة عنها فى تحقيق التكامل الاقتصادي فى الوطن العربي</a:t>
            </a:r>
            <a:endParaRPr lang="en-US" sz="2000" dirty="0">
              <a:solidFill>
                <a:srgbClr val="7030A0"/>
              </a:solidFill>
            </a:endParaRPr>
          </a:p>
        </p:txBody>
      </p:sp>
      <p:sp>
        <p:nvSpPr>
          <p:cNvPr id="5" name="Rectangle 5"/>
          <p:cNvSpPr/>
          <p:nvPr/>
        </p:nvSpPr>
        <p:spPr>
          <a:xfrm>
            <a:off x="1752600" y="25146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تشجيع قيام المشروعات المشتركة وإقامة أسواق مشتركة بين الدول العربية </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03757966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anim calcmode="lin" valueType="num">
                                      <p:cBhvr>
                                        <p:cTn id="1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
                                            <p:txEl>
                                              <p:pRg st="0" end="0"/>
                                            </p:txEl>
                                          </p:spTgt>
                                        </p:tgtEl>
                                      </p:cBhvr>
                                    </p:animEffect>
                                    <p:anim calcmode="lin" valueType="num">
                                      <p:cBhvr>
                                        <p:cTn id="28"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wipe(right)">
                                      <p:cBhvr>
                                        <p:cTn id="3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4" name="Rectangle 3"/>
          <p:cNvSpPr/>
          <p:nvPr/>
        </p:nvSpPr>
        <p:spPr>
          <a:xfrm>
            <a:off x="685800" y="762000"/>
            <a:ext cx="7159069" cy="707886"/>
          </a:xfrm>
          <a:prstGeom prst="rect">
            <a:avLst/>
          </a:prstGeom>
        </p:spPr>
        <p:txBody>
          <a:bodyPr wrap="square">
            <a:spAutoFit/>
          </a:bodyPr>
          <a:lstStyle/>
          <a:p>
            <a:pPr algn="ctr" rtl="1"/>
            <a:r>
              <a:rPr lang="ar-SA" sz="2000" b="1" dirty="0" smtClean="0">
                <a:solidFill>
                  <a:srgbClr val="7030A0"/>
                </a:solidFill>
              </a:rPr>
              <a:t>يمثل مجلس التعاون الخليجي الذي أسس عام 1401 هـ أحدث وأبرز أطر التعاون والتكامل على مستوي الوطن العربي فسر ذلك</a:t>
            </a:r>
            <a:endParaRPr lang="en-US" sz="2000" dirty="0">
              <a:solidFill>
                <a:srgbClr val="7030A0"/>
              </a:solidFill>
            </a:endParaRPr>
          </a:p>
        </p:txBody>
      </p:sp>
      <p:pic>
        <p:nvPicPr>
          <p:cNvPr id="10" name="صورة 9" descr="3123_1.jpg"/>
          <p:cNvPicPr>
            <a:picLocks noChangeAspect="1"/>
          </p:cNvPicPr>
          <p:nvPr/>
        </p:nvPicPr>
        <p:blipFill>
          <a:blip r:embed="rId2" cstate="print"/>
          <a:stretch>
            <a:fillRect/>
          </a:stretch>
        </p:blipFill>
        <p:spPr>
          <a:xfrm flipH="1">
            <a:off x="1523999" y="1905000"/>
            <a:ext cx="2497511" cy="2819400"/>
          </a:xfrm>
          <a:prstGeom prst="rect">
            <a:avLst/>
          </a:prstGeom>
        </p:spPr>
      </p:pic>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 calcmode="lin" valueType="num">
                                      <p:cBhvr>
                                        <p:cTn id="24" dur="1000" fill="hold"/>
                                        <p:tgtEl>
                                          <p:spTgt spid="10"/>
                                        </p:tgtEl>
                                        <p:attrNameLst>
                                          <p:attrName>style.rotation</p:attrName>
                                        </p:attrNameLst>
                                      </p:cBhvr>
                                      <p:tavLst>
                                        <p:tav tm="0">
                                          <p:val>
                                            <p:fltVal val="90"/>
                                          </p:val>
                                        </p:tav>
                                        <p:tav tm="100000">
                                          <p:val>
                                            <p:fltVal val="0"/>
                                          </p:val>
                                        </p:tav>
                                      </p:tavLst>
                                    </p:anim>
                                    <p:animEffect transition="in" filter="fade">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noChangeArrowheads="1"/>
          </p:cNvSpPr>
          <p:nvPr/>
        </p:nvSpPr>
        <p:spPr bwMode="auto">
          <a:xfrm>
            <a:off x="2091531" y="359391"/>
            <a:ext cx="496093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5" name="Rectangle 3"/>
          <p:cNvSpPr>
            <a:spLocks noChangeArrowheads="1"/>
          </p:cNvSpPr>
          <p:nvPr/>
        </p:nvSpPr>
        <p:spPr bwMode="auto">
          <a:xfrm>
            <a:off x="2230130" y="457200"/>
            <a:ext cx="470192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الأول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فلسطين الموقع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والحدود وأشكال</a:t>
            </a:r>
            <a:r>
              <a:rPr kumimoji="0" lang="ar-SA" sz="2000" b="1" i="0" u="none" strike="noStrike" cap="none" normalizeH="0" dirty="0" smtClean="0">
                <a:ln>
                  <a:noFill/>
                </a:ln>
                <a:solidFill>
                  <a:srgbClr val="FF0000"/>
                </a:solidFill>
                <a:effectLst/>
                <a:latin typeface="Sultan bold"/>
                <a:ea typeface="Times New Roman" pitchFamily="18" charset="0"/>
                <a:cs typeface="Arial" pitchFamily="34" charset="0"/>
              </a:rPr>
              <a:t> السطح</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lowchart: Multidocument 1"/>
          <p:cNvSpPr/>
          <p:nvPr/>
        </p:nvSpPr>
        <p:spPr>
          <a:xfrm>
            <a:off x="7885109" y="1459468"/>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17" name="Rectangle 2"/>
          <p:cNvSpPr/>
          <p:nvPr/>
        </p:nvSpPr>
        <p:spPr>
          <a:xfrm>
            <a:off x="6019800" y="1581090"/>
            <a:ext cx="1899879" cy="400110"/>
          </a:xfrm>
          <a:prstGeom prst="rect">
            <a:avLst/>
          </a:prstGeom>
        </p:spPr>
        <p:txBody>
          <a:bodyPr wrap="none">
            <a:spAutoFit/>
          </a:bodyPr>
          <a:lstStyle/>
          <a:p>
            <a:r>
              <a:rPr lang="ar-SA" sz="2000" b="1" dirty="0" smtClean="0">
                <a:solidFill>
                  <a:srgbClr val="7030A0"/>
                </a:solidFill>
              </a:rPr>
              <a:t>أكمل الفراغات التالية</a:t>
            </a:r>
            <a:endParaRPr lang="ar-SA" sz="2000" dirty="0"/>
          </a:p>
        </p:txBody>
      </p:sp>
      <p:sp>
        <p:nvSpPr>
          <p:cNvPr id="18" name="Rectangle 3"/>
          <p:cNvSpPr/>
          <p:nvPr/>
        </p:nvSpPr>
        <p:spPr>
          <a:xfrm>
            <a:off x="2895600" y="2362200"/>
            <a:ext cx="5878532" cy="369332"/>
          </a:xfrm>
          <a:prstGeom prst="rect">
            <a:avLst/>
          </a:prstGeom>
        </p:spPr>
        <p:txBody>
          <a:bodyPr wrap="none">
            <a:spAutoFit/>
          </a:bodyPr>
          <a:lstStyle/>
          <a:p>
            <a:r>
              <a:rPr lang="ar-SA" b="1" dirty="0" smtClean="0"/>
              <a:t>1- تطل فلسطين على </a:t>
            </a:r>
            <a:r>
              <a:rPr lang="ar-SA" b="1" dirty="0" err="1" smtClean="0"/>
              <a:t>البحر .................................</a:t>
            </a:r>
            <a:r>
              <a:rPr lang="ar-SA" b="1" dirty="0" smtClean="0"/>
              <a:t> </a:t>
            </a:r>
            <a:r>
              <a:rPr lang="ar-SA" b="1" dirty="0" err="1" smtClean="0"/>
              <a:t>وخليج ...................</a:t>
            </a:r>
            <a:r>
              <a:rPr lang="ar-SA" b="1" dirty="0" smtClean="0"/>
              <a:t> </a:t>
            </a:r>
            <a:endParaRPr lang="ar-SA" dirty="0"/>
          </a:p>
        </p:txBody>
      </p:sp>
      <p:sp>
        <p:nvSpPr>
          <p:cNvPr id="19" name="Rectangle 14"/>
          <p:cNvSpPr/>
          <p:nvPr/>
        </p:nvSpPr>
        <p:spPr>
          <a:xfrm>
            <a:off x="5105400" y="2209800"/>
            <a:ext cx="1219200"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البحر المتوسط</a:t>
            </a:r>
            <a:endParaRPr lang="ar-SA" dirty="0"/>
          </a:p>
        </p:txBody>
      </p:sp>
      <p:sp>
        <p:nvSpPr>
          <p:cNvPr id="8" name="Rectangle 14"/>
          <p:cNvSpPr/>
          <p:nvPr/>
        </p:nvSpPr>
        <p:spPr>
          <a:xfrm>
            <a:off x="3200400" y="2209800"/>
            <a:ext cx="762000"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العقبة</a:t>
            </a:r>
            <a:endParaRPr lang="ar-SA" dirty="0"/>
          </a:p>
        </p:txBody>
      </p:sp>
      <p:sp>
        <p:nvSpPr>
          <p:cNvPr id="9" name="Rectangle 3"/>
          <p:cNvSpPr/>
          <p:nvPr/>
        </p:nvSpPr>
        <p:spPr>
          <a:xfrm>
            <a:off x="2743200" y="3669268"/>
            <a:ext cx="6157455" cy="369332"/>
          </a:xfrm>
          <a:prstGeom prst="rect">
            <a:avLst/>
          </a:prstGeom>
        </p:spPr>
        <p:txBody>
          <a:bodyPr wrap="none">
            <a:spAutoFit/>
          </a:bodyPr>
          <a:lstStyle/>
          <a:p>
            <a:r>
              <a:rPr lang="ar-SA" b="1" dirty="0" smtClean="0"/>
              <a:t>2- يتميز البحر الميت عن غيره من بحيرات العالم </a:t>
            </a:r>
            <a:r>
              <a:rPr lang="ar-SA" b="1" dirty="0" err="1" smtClean="0"/>
              <a:t>بـ</a:t>
            </a:r>
            <a:r>
              <a:rPr lang="ar-SA" b="1" dirty="0" smtClean="0"/>
              <a:t> </a:t>
            </a:r>
            <a:r>
              <a:rPr lang="ar-SA" b="1" dirty="0" err="1" smtClean="0"/>
              <a:t>.....................................</a:t>
            </a:r>
            <a:endParaRPr lang="ar-SA" dirty="0"/>
          </a:p>
        </p:txBody>
      </p:sp>
      <p:sp>
        <p:nvSpPr>
          <p:cNvPr id="10" name="Rectangle 14"/>
          <p:cNvSpPr/>
          <p:nvPr/>
        </p:nvSpPr>
        <p:spPr>
          <a:xfrm>
            <a:off x="2743200" y="3505200"/>
            <a:ext cx="2133600"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أخفض منطقة عن اليابس</a:t>
            </a:r>
            <a:endParaRPr lang="ar-SA" dirty="0"/>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par>
                                <p:cTn id="35" presetID="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arn(inVertical)">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p:bldP spid="19"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7885108" y="1502694"/>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8" name="Rectangle 7"/>
          <p:cNvSpPr/>
          <p:nvPr/>
        </p:nvSpPr>
        <p:spPr>
          <a:xfrm>
            <a:off x="1524000" y="1600200"/>
            <a:ext cx="6296917" cy="400110"/>
          </a:xfrm>
          <a:prstGeom prst="rect">
            <a:avLst/>
          </a:prstGeom>
        </p:spPr>
        <p:txBody>
          <a:bodyPr wrap="none">
            <a:spAutoFit/>
          </a:bodyPr>
          <a:lstStyle/>
          <a:p>
            <a:r>
              <a:rPr lang="ar-SA" sz="2000" b="1" dirty="0" smtClean="0">
                <a:solidFill>
                  <a:srgbClr val="7030A0"/>
                </a:solidFill>
              </a:rPr>
              <a:t>أكتب عن </a:t>
            </a:r>
            <a:r>
              <a:rPr lang="ar-SA" sz="2000" b="1" dirty="0" smtClean="0">
                <a:solidFill>
                  <a:srgbClr val="7030A0"/>
                </a:solidFill>
              </a:rPr>
              <a:t>الأهمية الاستراتيجية التى اكتسبتها فلسطين من موقعها الجغرافي.</a:t>
            </a:r>
            <a:endParaRPr lang="ar-SA" sz="2000" dirty="0"/>
          </a:p>
        </p:txBody>
      </p:sp>
      <p:sp>
        <p:nvSpPr>
          <p:cNvPr id="17" name="Rectangle 16"/>
          <p:cNvSpPr/>
          <p:nvPr/>
        </p:nvSpPr>
        <p:spPr>
          <a:xfrm rot="20041682">
            <a:off x="1649618" y="2651881"/>
            <a:ext cx="3025188" cy="923330"/>
          </a:xfrm>
          <a:prstGeom prst="rect">
            <a:avLst/>
          </a:prstGeom>
          <a:noFill/>
        </p:spPr>
        <p:txBody>
          <a:bodyPr wrap="none" lIns="91440" tIns="45720" rIns="91440" bIns="45720">
            <a:prstTxWarp prst="textWave2">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مناقشه عامه</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can0008"/>
          <p:cNvPicPr>
            <a:picLocks noGrp="1" noChangeAspect="1"/>
          </p:cNvPicPr>
          <p:nvPr isPhoto="1"/>
        </p:nvPicPr>
        <p:blipFill>
          <a:blip r:embed="rId2" cstate="print"/>
          <a:stretch>
            <a:fillRect/>
          </a:stretch>
        </p:blipFill>
        <p:spPr>
          <a:xfrm>
            <a:off x="76201" y="0"/>
            <a:ext cx="8991599" cy="6858000"/>
          </a:xfrm>
          <a:prstGeom prst="rect">
            <a:avLst/>
          </a:prstGeom>
          <a:noFill/>
          <a:ln>
            <a:noFill/>
          </a:ln>
        </p:spPr>
      </p:pic>
    </p:spTree>
    <p:extLst>
      <p:ext uri="{BB962C8B-B14F-4D97-AF65-F5344CB8AC3E}">
        <p14:creationId xmlns:p14="http://schemas.microsoft.com/office/powerpoint/2010/main" xmlns="" val="243985454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7885108" y="142869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8" name="Rectangle 7"/>
          <p:cNvSpPr/>
          <p:nvPr/>
        </p:nvSpPr>
        <p:spPr>
          <a:xfrm>
            <a:off x="3276600" y="1524000"/>
            <a:ext cx="4602542" cy="400110"/>
          </a:xfrm>
          <a:prstGeom prst="rect">
            <a:avLst/>
          </a:prstGeom>
        </p:spPr>
        <p:txBody>
          <a:bodyPr wrap="none">
            <a:spAutoFit/>
          </a:bodyPr>
          <a:lstStyle/>
          <a:p>
            <a:r>
              <a:rPr lang="ar-SA" sz="2000" b="1" dirty="0" smtClean="0">
                <a:solidFill>
                  <a:srgbClr val="7030A0"/>
                </a:solidFill>
              </a:rPr>
              <a:t>عدد الظاهرات التضاريسية التى يشملها منخفض الغور</a:t>
            </a:r>
            <a:endParaRPr lang="ar-SA" sz="2000" dirty="0"/>
          </a:p>
        </p:txBody>
      </p:sp>
      <p:sp>
        <p:nvSpPr>
          <p:cNvPr id="12" name="Rectangle 14"/>
          <p:cNvSpPr/>
          <p:nvPr/>
        </p:nvSpPr>
        <p:spPr>
          <a:xfrm>
            <a:off x="762000" y="2590800"/>
            <a:ext cx="7749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يمتد من سهل الحولة شمالا عبر بحيرة طبريا ثم نهر الأردن ثم البحر الميت فوادي عربة حتى خليج العقبة</a:t>
            </a:r>
            <a:endParaRPr lang="ar-SA" dirty="0"/>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 name="AutoShape 1"/>
          <p:cNvSpPr>
            <a:spLocks noChangeArrowheads="1"/>
          </p:cNvSpPr>
          <p:nvPr/>
        </p:nvSpPr>
        <p:spPr bwMode="auto">
          <a:xfrm>
            <a:off x="1805781" y="304800"/>
            <a:ext cx="5280819"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3202879" y="409545"/>
            <a:ext cx="273825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الثانى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المناخ والسكان</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7885109" y="1143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2971800" y="1295400"/>
            <a:ext cx="4908716" cy="400110"/>
          </a:xfrm>
          <a:prstGeom prst="rect">
            <a:avLst/>
          </a:prstGeom>
        </p:spPr>
        <p:txBody>
          <a:bodyPr wrap="none">
            <a:spAutoFit/>
          </a:bodyPr>
          <a:lstStyle/>
          <a:p>
            <a:pPr rtl="1"/>
            <a:r>
              <a:rPr lang="ar-SA" sz="2000" b="1" dirty="0" smtClean="0">
                <a:solidFill>
                  <a:srgbClr val="7030A0"/>
                </a:solidFill>
              </a:rPr>
              <a:t>أذكر العوامل التى أثرت على تنوع المناخ فى دولة فلسطين</a:t>
            </a:r>
            <a:endParaRPr lang="en-US" sz="2000" b="1" dirty="0">
              <a:solidFill>
                <a:srgbClr val="7030A0"/>
              </a:solidFill>
            </a:endParaRPr>
          </a:p>
        </p:txBody>
      </p:sp>
      <p:sp>
        <p:nvSpPr>
          <p:cNvPr id="13" name="Rectangle 6"/>
          <p:cNvSpPr/>
          <p:nvPr/>
        </p:nvSpPr>
        <p:spPr>
          <a:xfrm>
            <a:off x="7239000" y="2057400"/>
            <a:ext cx="1386918" cy="369332"/>
          </a:xfrm>
          <a:prstGeom prst="rect">
            <a:avLst/>
          </a:prstGeom>
        </p:spPr>
        <p:txBody>
          <a:bodyPr wrap="none">
            <a:spAutoFit/>
          </a:bodyPr>
          <a:lstStyle/>
          <a:p>
            <a:pPr rtl="1"/>
            <a:r>
              <a:rPr lang="ar-SA" b="1" dirty="0" smtClean="0"/>
              <a:t>الموقع الجغرافي</a:t>
            </a:r>
            <a:endParaRPr lang="en-US" dirty="0"/>
          </a:p>
        </p:txBody>
      </p:sp>
      <p:sp>
        <p:nvSpPr>
          <p:cNvPr id="15" name="Rectangle 6"/>
          <p:cNvSpPr/>
          <p:nvPr/>
        </p:nvSpPr>
        <p:spPr>
          <a:xfrm>
            <a:off x="6400800" y="2819400"/>
            <a:ext cx="1176925" cy="369332"/>
          </a:xfrm>
          <a:prstGeom prst="rect">
            <a:avLst/>
          </a:prstGeom>
        </p:spPr>
        <p:txBody>
          <a:bodyPr wrap="none">
            <a:spAutoFit/>
          </a:bodyPr>
          <a:lstStyle/>
          <a:p>
            <a:pPr rtl="1"/>
            <a:r>
              <a:rPr lang="ar-SA" b="1" dirty="0" smtClean="0"/>
              <a:t>الموقع الفلكي</a:t>
            </a:r>
            <a:endParaRPr lang="en-US" dirty="0"/>
          </a:p>
        </p:txBody>
      </p:sp>
      <p:sp>
        <p:nvSpPr>
          <p:cNvPr id="16" name="Rectangle 6"/>
          <p:cNvSpPr/>
          <p:nvPr/>
        </p:nvSpPr>
        <p:spPr>
          <a:xfrm>
            <a:off x="3505200" y="3581400"/>
            <a:ext cx="3531736" cy="369332"/>
          </a:xfrm>
          <a:prstGeom prst="rect">
            <a:avLst/>
          </a:prstGeom>
        </p:spPr>
        <p:txBody>
          <a:bodyPr wrap="none">
            <a:spAutoFit/>
          </a:bodyPr>
          <a:lstStyle/>
          <a:p>
            <a:pPr rtl="1"/>
            <a:r>
              <a:rPr lang="ar-SA" b="1" dirty="0" smtClean="0"/>
              <a:t>تباين التضاريس بين المرتفعات والمنخفضات </a:t>
            </a:r>
            <a:endParaRPr lang="en-US" dirty="0"/>
          </a:p>
        </p:txBody>
      </p:sp>
      <p:sp>
        <p:nvSpPr>
          <p:cNvPr id="11" name="Rectangle 6"/>
          <p:cNvSpPr/>
          <p:nvPr/>
        </p:nvSpPr>
        <p:spPr>
          <a:xfrm>
            <a:off x="3733800" y="4495800"/>
            <a:ext cx="1792478" cy="369332"/>
          </a:xfrm>
          <a:prstGeom prst="rect">
            <a:avLst/>
          </a:prstGeom>
        </p:spPr>
        <p:txBody>
          <a:bodyPr wrap="none">
            <a:spAutoFit/>
          </a:bodyPr>
          <a:lstStyle/>
          <a:p>
            <a:pPr rtl="1"/>
            <a:r>
              <a:rPr lang="ar-SA" b="1" dirty="0" smtClean="0"/>
              <a:t>هبوب الرياح المختلفة</a:t>
            </a:r>
            <a:endParaRPr lang="en-US" dirty="0"/>
          </a:p>
        </p:txBody>
      </p:sp>
    </p:spTree>
    <p:extLst>
      <p:ext uri="{BB962C8B-B14F-4D97-AF65-F5344CB8AC3E}">
        <p14:creationId xmlns:p14="http://schemas.microsoft.com/office/powerpoint/2010/main" xmlns="" val="633396772"/>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arn(inVertical)">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13" grpId="0"/>
      <p:bldP spid="15" grpId="0"/>
      <p:bldP spid="16"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7868051" y="457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6" name="Rectangle 5"/>
          <p:cNvSpPr/>
          <p:nvPr/>
        </p:nvSpPr>
        <p:spPr>
          <a:xfrm>
            <a:off x="6934200" y="609600"/>
            <a:ext cx="829073" cy="400110"/>
          </a:xfrm>
          <a:prstGeom prst="rect">
            <a:avLst/>
          </a:prstGeom>
        </p:spPr>
        <p:txBody>
          <a:bodyPr wrap="none">
            <a:spAutoFit/>
          </a:bodyPr>
          <a:lstStyle/>
          <a:p>
            <a:pPr rtl="1"/>
            <a:r>
              <a:rPr lang="ar-SA" sz="2000" b="1" dirty="0" smtClean="0">
                <a:solidFill>
                  <a:srgbClr val="7030A0"/>
                </a:solidFill>
              </a:rPr>
              <a:t>بم تفسر</a:t>
            </a:r>
            <a:endParaRPr lang="en-US" sz="2000" b="1" dirty="0">
              <a:solidFill>
                <a:srgbClr val="7030A0"/>
              </a:solidFill>
            </a:endParaRPr>
          </a:p>
        </p:txBody>
      </p:sp>
      <p:sp>
        <p:nvSpPr>
          <p:cNvPr id="7" name="Rectangle 6"/>
          <p:cNvSpPr/>
          <p:nvPr/>
        </p:nvSpPr>
        <p:spPr>
          <a:xfrm>
            <a:off x="4572000" y="1371600"/>
            <a:ext cx="4052713" cy="369332"/>
          </a:xfrm>
          <a:prstGeom prst="rect">
            <a:avLst/>
          </a:prstGeom>
        </p:spPr>
        <p:txBody>
          <a:bodyPr wrap="none">
            <a:spAutoFit/>
          </a:bodyPr>
          <a:lstStyle/>
          <a:p>
            <a:pPr rtl="1"/>
            <a:r>
              <a:rPr lang="ar-SA" b="1" dirty="0" smtClean="0"/>
              <a:t>1- قلة الأمطار كلما اتجهنا شرقا وجنوبا فى فلسطين.</a:t>
            </a:r>
            <a:endParaRPr lang="en-US" dirty="0"/>
          </a:p>
        </p:txBody>
      </p:sp>
      <p:sp>
        <p:nvSpPr>
          <p:cNvPr id="8" name="Rectangle 7"/>
          <p:cNvSpPr/>
          <p:nvPr/>
        </p:nvSpPr>
        <p:spPr>
          <a:xfrm>
            <a:off x="4648200" y="2514600"/>
            <a:ext cx="3946914" cy="369332"/>
          </a:xfrm>
          <a:prstGeom prst="rect">
            <a:avLst/>
          </a:prstGeom>
        </p:spPr>
        <p:txBody>
          <a:bodyPr wrap="none">
            <a:spAutoFit/>
          </a:bodyPr>
          <a:lstStyle/>
          <a:p>
            <a:pPr rtl="1"/>
            <a:r>
              <a:rPr lang="ar-SA" b="1" dirty="0" smtClean="0"/>
              <a:t>2- ازدياد أعداد السكان من اليهود فى دولة فلسطين</a:t>
            </a:r>
            <a:endParaRPr lang="en-US" dirty="0"/>
          </a:p>
        </p:txBody>
      </p:sp>
      <p:sp>
        <p:nvSpPr>
          <p:cNvPr id="9" name="Rectangle 8"/>
          <p:cNvSpPr/>
          <p:nvPr/>
        </p:nvSpPr>
        <p:spPr>
          <a:xfrm>
            <a:off x="4191000" y="1905000"/>
            <a:ext cx="215315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لأن يسودها </a:t>
            </a:r>
            <a:r>
              <a:rPr lang="ar-SA" b="1" dirty="0" smtClean="0">
                <a:solidFill>
                  <a:srgbClr val="0070C0"/>
                </a:solidFill>
                <a:latin typeface="Sakkal Majalla" pitchFamily="2" charset="-78"/>
                <a:cs typeface="Sakkal Majalla" pitchFamily="2" charset="-78"/>
              </a:rPr>
              <a:t>المناخ الصحراوي</a:t>
            </a:r>
            <a:endParaRPr lang="ar-SA" dirty="0"/>
          </a:p>
        </p:txBody>
      </p:sp>
      <p:sp>
        <p:nvSpPr>
          <p:cNvPr id="10" name="Rectangle 9"/>
          <p:cNvSpPr/>
          <p:nvPr/>
        </p:nvSpPr>
        <p:spPr>
          <a:xfrm>
            <a:off x="4191000" y="3200400"/>
            <a:ext cx="214674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لاستمرار هجرتهم الى فلسطين</a:t>
            </a:r>
            <a:endParaRPr lang="ar-SA" dirty="0"/>
          </a:p>
        </p:txBody>
      </p:sp>
    </p:spTree>
    <p:extLst>
      <p:ext uri="{BB962C8B-B14F-4D97-AF65-F5344CB8AC3E}">
        <p14:creationId xmlns:p14="http://schemas.microsoft.com/office/powerpoint/2010/main" xmlns="" val="6601287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8051" y="1715869"/>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4953000" y="1792069"/>
            <a:ext cx="2860078" cy="400110"/>
          </a:xfrm>
          <a:prstGeom prst="rect">
            <a:avLst/>
          </a:prstGeom>
        </p:spPr>
        <p:txBody>
          <a:bodyPr wrap="none">
            <a:spAutoFit/>
          </a:bodyPr>
          <a:lstStyle/>
          <a:p>
            <a:pPr rtl="1"/>
            <a:r>
              <a:rPr lang="ar-SA" sz="2000" b="1" dirty="0" smtClean="0">
                <a:solidFill>
                  <a:srgbClr val="7030A0"/>
                </a:solidFill>
              </a:rPr>
              <a:t>ما السمات المناخية لهضبة النقب</a:t>
            </a:r>
            <a:endParaRPr lang="en-US" sz="2000" b="1" dirty="0">
              <a:solidFill>
                <a:srgbClr val="7030A0"/>
              </a:solidFill>
            </a:endParaRPr>
          </a:p>
        </p:txBody>
      </p:sp>
      <p:sp>
        <p:nvSpPr>
          <p:cNvPr id="6" name="Rectangle 5"/>
          <p:cNvSpPr/>
          <p:nvPr/>
        </p:nvSpPr>
        <p:spPr>
          <a:xfrm>
            <a:off x="1219200" y="2249269"/>
            <a:ext cx="6461674" cy="646331"/>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يسودها المناخ الصحراوي وتقع تحت تأثيرات مناخية قارية وتتصف بارتفاع المدي الحراري اليومي والسنوي وتتصف بقلة الأمطار.</a:t>
            </a:r>
            <a:endParaRPr lang="ar-SA" dirty="0"/>
          </a:p>
        </p:txBody>
      </p:sp>
    </p:spTree>
    <p:extLst>
      <p:ext uri="{BB962C8B-B14F-4D97-AF65-F5344CB8AC3E}">
        <p14:creationId xmlns:p14="http://schemas.microsoft.com/office/powerpoint/2010/main" xmlns="" val="57261561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322850"/>
            <a:ext cx="8153400" cy="400110"/>
          </a:xfrm>
          <a:prstGeom prst="rect">
            <a:avLst/>
          </a:prstGeom>
        </p:spPr>
        <p:txBody>
          <a:bodyPr wrap="square">
            <a:spAutoFit/>
          </a:bodyPr>
          <a:lstStyle/>
          <a:p>
            <a:pPr algn="r" rtl="1"/>
            <a:r>
              <a:rPr lang="ar-SA" sz="2000" b="1" dirty="0" smtClean="0">
                <a:solidFill>
                  <a:srgbClr val="7030A0"/>
                </a:solidFill>
              </a:rPr>
              <a:t>اذكر المدلول لمفهوم </a:t>
            </a:r>
            <a:r>
              <a:rPr lang="ar-SA" sz="2000" b="1" dirty="0" smtClean="0">
                <a:solidFill>
                  <a:srgbClr val="7030A0"/>
                </a:solidFill>
              </a:rPr>
              <a:t> الصهيونية</a:t>
            </a:r>
            <a:endParaRPr lang="en-US" sz="2000" dirty="0">
              <a:solidFill>
                <a:srgbClr val="7030A0"/>
              </a:solidFill>
            </a:endParaRPr>
          </a:p>
        </p:txBody>
      </p:sp>
      <p:sp>
        <p:nvSpPr>
          <p:cNvPr id="3" name="Flowchart: Multidocument 2"/>
          <p:cNvSpPr/>
          <p:nvPr/>
        </p:nvSpPr>
        <p:spPr>
          <a:xfrm>
            <a:off x="7924800" y="2142017"/>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4" name="Rectangle 2"/>
          <p:cNvSpPr>
            <a:spLocks noChangeArrowheads="1"/>
          </p:cNvSpPr>
          <p:nvPr/>
        </p:nvSpPr>
        <p:spPr bwMode="auto">
          <a:xfrm>
            <a:off x="0" y="1075217"/>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5" name="AutoShape 1"/>
          <p:cNvSpPr>
            <a:spLocks noChangeArrowheads="1"/>
          </p:cNvSpPr>
          <p:nvPr/>
        </p:nvSpPr>
        <p:spPr bwMode="auto">
          <a:xfrm>
            <a:off x="1828800" y="319087"/>
            <a:ext cx="55626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6" name="Rectangle 3"/>
          <p:cNvSpPr>
            <a:spLocks noChangeArrowheads="1"/>
          </p:cNvSpPr>
          <p:nvPr/>
        </p:nvSpPr>
        <p:spPr bwMode="auto">
          <a:xfrm>
            <a:off x="2146502" y="409545"/>
            <a:ext cx="4851008"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الثالث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الحركة الصهيونية وأطماعها فى فلسطين</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533400" y="2845095"/>
            <a:ext cx="7820225" cy="888705"/>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حركة يهودية سياسية عنصرية أوروبية الأصل والمنشأ وتهدف إلى طرد شعب فلسطين وإقامة دولة يهودية عن طريق أسلوب القوة والهجرة اليهودية إلى فلسطين وسميت بهذا الاسم نسبة إلى جبل صهيون فى القدس.</a:t>
            </a:r>
            <a:endParaRPr lang="ar-SA" dirty="0"/>
          </a:p>
        </p:txBody>
      </p:sp>
    </p:spTree>
    <p:extLst>
      <p:ext uri="{BB962C8B-B14F-4D97-AF65-F5344CB8AC3E}">
        <p14:creationId xmlns:p14="http://schemas.microsoft.com/office/powerpoint/2010/main" xmlns="" val="330901023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p:nvPr/>
        </p:nvSpPr>
        <p:spPr>
          <a:xfrm>
            <a:off x="0" y="895290"/>
            <a:ext cx="8153400" cy="400110"/>
          </a:xfrm>
          <a:prstGeom prst="rect">
            <a:avLst/>
          </a:prstGeom>
        </p:spPr>
        <p:txBody>
          <a:bodyPr wrap="square">
            <a:spAutoFit/>
          </a:bodyPr>
          <a:lstStyle/>
          <a:p>
            <a:pPr algn="r" rtl="1"/>
            <a:r>
              <a:rPr lang="ar-SA" sz="2000" b="1" dirty="0" smtClean="0">
                <a:solidFill>
                  <a:srgbClr val="7030A0"/>
                </a:solidFill>
              </a:rPr>
              <a:t>ما موجه الشبه بين أهم قرار فى مؤتمر بال عام 1897م ووعد بلفور عام 1917 م.</a:t>
            </a:r>
          </a:p>
        </p:txBody>
      </p:sp>
      <p:sp>
        <p:nvSpPr>
          <p:cNvPr id="9" name="Flowchart: Multidocument 2"/>
          <p:cNvSpPr/>
          <p:nvPr/>
        </p:nvSpPr>
        <p:spPr>
          <a:xfrm>
            <a:off x="8153400" y="762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10" name="Rectangle 13"/>
          <p:cNvSpPr/>
          <p:nvPr/>
        </p:nvSpPr>
        <p:spPr>
          <a:xfrm>
            <a:off x="685800" y="1600200"/>
            <a:ext cx="78202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تأسيس وطني قومي لليهود فى فلسطين</a:t>
            </a:r>
            <a:endParaRPr lang="ar-SA" dirty="0"/>
          </a:p>
        </p:txBody>
      </p:sp>
      <p:sp>
        <p:nvSpPr>
          <p:cNvPr id="12" name="Rectangle 1"/>
          <p:cNvSpPr/>
          <p:nvPr/>
        </p:nvSpPr>
        <p:spPr>
          <a:xfrm>
            <a:off x="762000" y="3457433"/>
            <a:ext cx="7239000" cy="707886"/>
          </a:xfrm>
          <a:prstGeom prst="rect">
            <a:avLst/>
          </a:prstGeom>
        </p:spPr>
        <p:txBody>
          <a:bodyPr wrap="square">
            <a:spAutoFit/>
          </a:bodyPr>
          <a:lstStyle/>
          <a:p>
            <a:pPr algn="r" rtl="1"/>
            <a:r>
              <a:rPr lang="ar-SA" sz="2000" b="1" dirty="0" smtClean="0">
                <a:solidFill>
                  <a:srgbClr val="7030A0"/>
                </a:solidFill>
              </a:rPr>
              <a:t>بين الحقائق التاريخية التى تدل على بطلان مزاعم اليهود فى أحقيتهم بأرض فلسطين أو أقدميتهم بها</a:t>
            </a:r>
            <a:endParaRPr lang="en-US" sz="2000" dirty="0">
              <a:solidFill>
                <a:srgbClr val="7030A0"/>
              </a:solidFill>
            </a:endParaRPr>
          </a:p>
        </p:txBody>
      </p:sp>
      <p:sp>
        <p:nvSpPr>
          <p:cNvPr id="14" name="Flowchart: Multidocument 2"/>
          <p:cNvSpPr/>
          <p:nvPr/>
        </p:nvSpPr>
        <p:spPr>
          <a:xfrm>
            <a:off x="8001000" y="3352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16" name="Rectangle 9"/>
          <p:cNvSpPr/>
          <p:nvPr/>
        </p:nvSpPr>
        <p:spPr>
          <a:xfrm rot="20716511">
            <a:off x="1138627" y="46218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حوار صفي</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9" presetClass="entr" presetSubtype="10" fill="hold" grpId="1"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0" fill="hold"/>
                                        <p:tgtEl>
                                          <p:spTgt spid="16"/>
                                        </p:tgtEl>
                                        <p:attrNameLst>
                                          <p:attrName>ppt_w</p:attrName>
                                        </p:attrNameLst>
                                      </p:cBhvr>
                                      <p:tavLst>
                                        <p:tav tm="0" fmla="#ppt_w*sin(2.5*pi*$)">
                                          <p:val>
                                            <p:fltVal val="0"/>
                                          </p:val>
                                        </p:tav>
                                        <p:tav tm="100000">
                                          <p:val>
                                            <p:fltVal val="1"/>
                                          </p:val>
                                        </p:tav>
                                      </p:tavLst>
                                    </p:anim>
                                    <p:anim calcmode="lin" valueType="num">
                                      <p:cBhvr>
                                        <p:cTn id="48" dur="5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2" grpId="0"/>
      <p:bldP spid="14" grpId="0" animBg="1"/>
      <p:bldP spid="16" grpId="0"/>
      <p:bldP spid="16"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p:nvPr/>
        </p:nvSpPr>
        <p:spPr>
          <a:xfrm>
            <a:off x="0" y="895290"/>
            <a:ext cx="8153400" cy="400110"/>
          </a:xfrm>
          <a:prstGeom prst="rect">
            <a:avLst/>
          </a:prstGeom>
        </p:spPr>
        <p:txBody>
          <a:bodyPr wrap="square">
            <a:spAutoFit/>
          </a:bodyPr>
          <a:lstStyle/>
          <a:p>
            <a:pPr algn="r" rtl="1"/>
            <a:r>
              <a:rPr lang="ar-SA" sz="2000" b="1" dirty="0" smtClean="0">
                <a:solidFill>
                  <a:srgbClr val="7030A0"/>
                </a:solidFill>
              </a:rPr>
              <a:t>علل لما يلي</a:t>
            </a:r>
            <a:endParaRPr lang="ar-SA" sz="2000" b="1" dirty="0" smtClean="0">
              <a:solidFill>
                <a:srgbClr val="7030A0"/>
              </a:solidFill>
            </a:endParaRPr>
          </a:p>
        </p:txBody>
      </p:sp>
      <p:sp>
        <p:nvSpPr>
          <p:cNvPr id="9" name="Flowchart: Multidocument 2"/>
          <p:cNvSpPr/>
          <p:nvPr/>
        </p:nvSpPr>
        <p:spPr>
          <a:xfrm>
            <a:off x="8153400" y="762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4</a:t>
            </a:r>
            <a:endParaRPr lang="ar-SA" sz="2800" dirty="0"/>
          </a:p>
        </p:txBody>
      </p:sp>
      <p:sp>
        <p:nvSpPr>
          <p:cNvPr id="10" name="Rectangle 13"/>
          <p:cNvSpPr/>
          <p:nvPr/>
        </p:nvSpPr>
        <p:spPr>
          <a:xfrm>
            <a:off x="533400" y="2667000"/>
            <a:ext cx="78202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مقابل تأسيس وطن قومي لليهود فى فلسطين</a:t>
            </a:r>
            <a:endParaRPr lang="ar-SA" dirty="0"/>
          </a:p>
        </p:txBody>
      </p:sp>
      <p:sp>
        <p:nvSpPr>
          <p:cNvPr id="11" name="Rectangle 6"/>
          <p:cNvSpPr/>
          <p:nvPr/>
        </p:nvSpPr>
        <p:spPr>
          <a:xfrm>
            <a:off x="3886200" y="1752600"/>
            <a:ext cx="4780476" cy="369332"/>
          </a:xfrm>
          <a:prstGeom prst="rect">
            <a:avLst/>
          </a:prstGeom>
        </p:spPr>
        <p:txBody>
          <a:bodyPr wrap="none">
            <a:spAutoFit/>
          </a:bodyPr>
          <a:lstStyle/>
          <a:p>
            <a:pPr rtl="1"/>
            <a:r>
              <a:rPr lang="ar-SA" b="1" dirty="0" smtClean="0"/>
              <a:t>1- تقديم اليهود المساعدات لبريطانيا فى الحرب العالمية الأولي</a:t>
            </a:r>
            <a:endParaRPr lang="en-US" dirty="0"/>
          </a:p>
        </p:txBody>
      </p:sp>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righ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639669"/>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752600" y="277812"/>
            <a:ext cx="5410200"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301192" y="409545"/>
            <a:ext cx="454162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الرابع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الانتداب البريطاني</a:t>
            </a:r>
            <a:r>
              <a:rPr kumimoji="0" lang="ar-SA" sz="2000" b="1" i="0" u="none" strike="noStrike" cap="none" normalizeH="0" dirty="0" smtClean="0">
                <a:ln>
                  <a:noFill/>
                </a:ln>
                <a:solidFill>
                  <a:srgbClr val="FF0000"/>
                </a:solidFill>
                <a:effectLst/>
                <a:latin typeface="Sultan bold"/>
                <a:ea typeface="Times New Roman" pitchFamily="18" charset="0"/>
                <a:cs typeface="Arial" pitchFamily="34" charset="0"/>
              </a:rPr>
              <a:t> على دولة فلسطين</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04800" y="1772958"/>
            <a:ext cx="7620000" cy="400110"/>
          </a:xfrm>
          <a:prstGeom prst="rect">
            <a:avLst/>
          </a:prstGeom>
        </p:spPr>
        <p:txBody>
          <a:bodyPr wrap="square">
            <a:spAutoFit/>
          </a:bodyPr>
          <a:lstStyle/>
          <a:p>
            <a:pPr algn="r"/>
            <a:r>
              <a:rPr lang="ar-SA" sz="2000" b="1" dirty="0" smtClean="0">
                <a:solidFill>
                  <a:srgbClr val="7030A0"/>
                </a:solidFill>
              </a:rPr>
              <a:t>عدد أبرز قرارات اللجنة العربية العليا فى أول بيان لها</a:t>
            </a:r>
            <a:endParaRPr lang="ar-SA" sz="2000" dirty="0">
              <a:solidFill>
                <a:srgbClr val="7030A0"/>
              </a:solidFill>
            </a:endParaRPr>
          </a:p>
        </p:txBody>
      </p:sp>
      <p:pic>
        <p:nvPicPr>
          <p:cNvPr id="8" name="صورة 7" descr="3123_1.jpg"/>
          <p:cNvPicPr>
            <a:picLocks noChangeAspect="1"/>
          </p:cNvPicPr>
          <p:nvPr/>
        </p:nvPicPr>
        <p:blipFill>
          <a:blip r:embed="rId2" cstate="print"/>
          <a:stretch>
            <a:fillRect/>
          </a:stretch>
        </p:blipFill>
        <p:spPr>
          <a:xfrm flipH="1">
            <a:off x="762000" y="1676400"/>
            <a:ext cx="1583111" cy="2362200"/>
          </a:xfrm>
          <a:prstGeom prst="rect">
            <a:avLst/>
          </a:prstGeom>
        </p:spPr>
      </p:pic>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6024921" y="819090"/>
            <a:ext cx="1899879" cy="400110"/>
          </a:xfrm>
          <a:prstGeom prst="rect">
            <a:avLst/>
          </a:prstGeom>
        </p:spPr>
        <p:txBody>
          <a:bodyPr wrap="none">
            <a:spAutoFit/>
          </a:bodyPr>
          <a:lstStyle/>
          <a:p>
            <a:pPr algn="r"/>
            <a:r>
              <a:rPr lang="ar-SA" sz="2000" b="1" dirty="0" smtClean="0">
                <a:solidFill>
                  <a:srgbClr val="7030A0"/>
                </a:solidFill>
              </a:rPr>
              <a:t>أكمل الفراغات التالية</a:t>
            </a:r>
            <a:endParaRPr lang="ar-SA" sz="2000" dirty="0">
              <a:solidFill>
                <a:srgbClr val="7030A0"/>
              </a:solidFill>
            </a:endParaRPr>
          </a:p>
        </p:txBody>
      </p:sp>
      <p:sp>
        <p:nvSpPr>
          <p:cNvPr id="4" name="Rectangle 3"/>
          <p:cNvSpPr/>
          <p:nvPr/>
        </p:nvSpPr>
        <p:spPr>
          <a:xfrm>
            <a:off x="3444659" y="2221468"/>
            <a:ext cx="5242141" cy="369332"/>
          </a:xfrm>
          <a:prstGeom prst="rect">
            <a:avLst/>
          </a:prstGeom>
        </p:spPr>
        <p:txBody>
          <a:bodyPr wrap="none">
            <a:spAutoFit/>
          </a:bodyPr>
          <a:lstStyle/>
          <a:p>
            <a:r>
              <a:rPr lang="ar-SA" b="1" dirty="0" smtClean="0"/>
              <a:t>1- هيئة دولية أصدرت قرار تقسيم </a:t>
            </a:r>
            <a:r>
              <a:rPr lang="ar-SA" b="1" dirty="0" err="1" smtClean="0"/>
              <a:t>فلسطين.................................</a:t>
            </a:r>
            <a:endParaRPr lang="ar-SA" dirty="0"/>
          </a:p>
        </p:txBody>
      </p:sp>
      <p:sp>
        <p:nvSpPr>
          <p:cNvPr id="5" name="Rectangle 4"/>
          <p:cNvSpPr/>
          <p:nvPr/>
        </p:nvSpPr>
        <p:spPr>
          <a:xfrm>
            <a:off x="3664978" y="3604736"/>
            <a:ext cx="5035353" cy="369332"/>
          </a:xfrm>
          <a:prstGeom prst="rect">
            <a:avLst/>
          </a:prstGeom>
        </p:spPr>
        <p:txBody>
          <a:bodyPr wrap="none">
            <a:spAutoFit/>
          </a:bodyPr>
          <a:lstStyle/>
          <a:p>
            <a:pPr algn="r"/>
            <a:r>
              <a:rPr lang="ar-SA" b="1" dirty="0" smtClean="0"/>
              <a:t>2- بدأت المقاومة الفلسطينية فى يافا </a:t>
            </a:r>
            <a:r>
              <a:rPr lang="ar-SA" b="1" dirty="0" err="1" smtClean="0"/>
              <a:t>عام .............................</a:t>
            </a:r>
            <a:endParaRPr lang="ar-SA" dirty="0"/>
          </a:p>
        </p:txBody>
      </p:sp>
      <p:sp>
        <p:nvSpPr>
          <p:cNvPr id="9" name="Rectangle 8"/>
          <p:cNvSpPr/>
          <p:nvPr/>
        </p:nvSpPr>
        <p:spPr>
          <a:xfrm>
            <a:off x="3825659" y="2069068"/>
            <a:ext cx="141096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هيئة الأمم المتحدة</a:t>
            </a:r>
            <a:endParaRPr lang="ar-SA" dirty="0"/>
          </a:p>
        </p:txBody>
      </p:sp>
      <p:sp>
        <p:nvSpPr>
          <p:cNvPr id="10" name="Rectangle 9"/>
          <p:cNvSpPr/>
          <p:nvPr/>
        </p:nvSpPr>
        <p:spPr>
          <a:xfrm>
            <a:off x="4038600" y="3429000"/>
            <a:ext cx="140775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1921 </a:t>
            </a:r>
            <a:r>
              <a:rPr lang="ar-SA" b="1" dirty="0" err="1" smtClean="0">
                <a:solidFill>
                  <a:srgbClr val="0070C0"/>
                </a:solidFill>
                <a:latin typeface="Sakkal Majalla" pitchFamily="2" charset="-78"/>
                <a:cs typeface="Sakkal Majalla" pitchFamily="2" charset="-78"/>
              </a:rPr>
              <a:t>م </a:t>
            </a:r>
            <a:r>
              <a:rPr lang="ar-SA" b="1" dirty="0" smtClean="0">
                <a:solidFill>
                  <a:srgbClr val="0070C0"/>
                </a:solidFill>
                <a:latin typeface="Sakkal Majalla" pitchFamily="2" charset="-78"/>
                <a:cs typeface="Sakkal Majalla" pitchFamily="2" charset="-78"/>
              </a:rPr>
              <a:t>/ 1339 هـ</a:t>
            </a:r>
            <a:endParaRPr lang="ar-SA"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0-#ppt_w/2"/>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5800501" y="819090"/>
            <a:ext cx="2124299" cy="400110"/>
          </a:xfrm>
          <a:prstGeom prst="rect">
            <a:avLst/>
          </a:prstGeom>
        </p:spPr>
        <p:txBody>
          <a:bodyPr wrap="none">
            <a:spAutoFit/>
          </a:bodyPr>
          <a:lstStyle/>
          <a:p>
            <a:pPr algn="r"/>
            <a:r>
              <a:rPr lang="ar-SA" sz="2000" b="1" dirty="0" smtClean="0">
                <a:solidFill>
                  <a:srgbClr val="7030A0"/>
                </a:solidFill>
              </a:rPr>
              <a:t>ما النتائج المترتبة على </a:t>
            </a:r>
            <a:endParaRPr lang="ar-SA" sz="2000" dirty="0">
              <a:solidFill>
                <a:srgbClr val="7030A0"/>
              </a:solidFill>
            </a:endParaRPr>
          </a:p>
        </p:txBody>
      </p:sp>
      <p:sp>
        <p:nvSpPr>
          <p:cNvPr id="4" name="Rectangle 3"/>
          <p:cNvSpPr/>
          <p:nvPr/>
        </p:nvSpPr>
        <p:spPr>
          <a:xfrm>
            <a:off x="3657600" y="2221468"/>
            <a:ext cx="5161991" cy="369332"/>
          </a:xfrm>
          <a:prstGeom prst="rect">
            <a:avLst/>
          </a:prstGeom>
        </p:spPr>
        <p:txBody>
          <a:bodyPr wrap="none">
            <a:spAutoFit/>
          </a:bodyPr>
          <a:lstStyle/>
          <a:p>
            <a:r>
              <a:rPr lang="ar-SA" b="1" dirty="0" smtClean="0"/>
              <a:t>1- مخططات بريطانيا التى تستهدف تحويل فلسطين الى دولة يهودية</a:t>
            </a:r>
            <a:endParaRPr lang="ar-SA" dirty="0"/>
          </a:p>
        </p:txBody>
      </p:sp>
      <p:sp>
        <p:nvSpPr>
          <p:cNvPr id="5" name="Rectangle 4"/>
          <p:cNvSpPr/>
          <p:nvPr/>
        </p:nvSpPr>
        <p:spPr>
          <a:xfrm>
            <a:off x="4601132" y="3604736"/>
            <a:ext cx="4099199" cy="369332"/>
          </a:xfrm>
          <a:prstGeom prst="rect">
            <a:avLst/>
          </a:prstGeom>
        </p:spPr>
        <p:txBody>
          <a:bodyPr wrap="none">
            <a:spAutoFit/>
          </a:bodyPr>
          <a:lstStyle/>
          <a:p>
            <a:pPr algn="r"/>
            <a:r>
              <a:rPr lang="ar-SA" b="1" dirty="0" smtClean="0"/>
              <a:t>2</a:t>
            </a:r>
            <a:r>
              <a:rPr lang="ar-SA" b="1" dirty="0" smtClean="0"/>
              <a:t>- عدم استجابة بريطانيا لمطالب اللجنة العربية العليا</a:t>
            </a:r>
            <a:endParaRPr lang="ar-SA" dirty="0"/>
          </a:p>
        </p:txBody>
      </p:sp>
      <p:sp>
        <p:nvSpPr>
          <p:cNvPr id="9" name="Rectangle 8"/>
          <p:cNvSpPr/>
          <p:nvPr/>
        </p:nvSpPr>
        <p:spPr>
          <a:xfrm>
            <a:off x="2362200" y="2819400"/>
            <a:ext cx="382508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قيام الشعب الفلسطيني بحركات مقاومة كبري متعددة</a:t>
            </a:r>
            <a:endParaRPr lang="ar-SA" dirty="0"/>
          </a:p>
        </p:txBody>
      </p:sp>
      <p:sp>
        <p:nvSpPr>
          <p:cNvPr id="10" name="Rectangle 9"/>
          <p:cNvSpPr/>
          <p:nvPr/>
        </p:nvSpPr>
        <p:spPr>
          <a:xfrm>
            <a:off x="1219200" y="4191000"/>
            <a:ext cx="534633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عادت حركات المقاومة المسلحة وانضم المجاهدون من مختلف الدول العربية</a:t>
            </a:r>
            <a:endParaRPr lang="ar-SA"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0-#ppt_w/2"/>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1909309" y="304800"/>
            <a:ext cx="4833938" cy="9144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الأول </a:t>
            </a:r>
            <a:r>
              <a:rPr lang="ar-EG" sz="2400" b="1" dirty="0" err="1">
                <a:solidFill>
                  <a:srgbClr val="C00000"/>
                </a:solidFill>
              </a:rPr>
              <a:t>:</a:t>
            </a:r>
            <a:r>
              <a:rPr lang="ar-EG" sz="2400" b="1" dirty="0">
                <a:solidFill>
                  <a:srgbClr val="C00000"/>
                </a:solidFill>
              </a:rPr>
              <a:t> </a:t>
            </a:r>
            <a:r>
              <a:rPr lang="ar-SA" sz="2400" b="1" dirty="0" smtClean="0">
                <a:solidFill>
                  <a:srgbClr val="0070C0"/>
                </a:solidFill>
              </a:rPr>
              <a:t>الموقع والحدود</a:t>
            </a:r>
            <a:endParaRPr lang="en-US" sz="2000" b="1" dirty="0">
              <a:solidFill>
                <a:srgbClr val="0070C0"/>
              </a:solidFill>
            </a:endParaRPr>
          </a:p>
        </p:txBody>
      </p:sp>
      <p:sp>
        <p:nvSpPr>
          <p:cNvPr id="4" name="Flowchart: Multidocument 3"/>
          <p:cNvSpPr/>
          <p:nvPr/>
        </p:nvSpPr>
        <p:spPr>
          <a:xfrm>
            <a:off x="7924800" y="1494971"/>
            <a:ext cx="67752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066800" y="2286000"/>
            <a:ext cx="6820469"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هو مصطلح سياسيى جغرافي ينطق على المنطقة التى تمتد من المحيط الأطلسي الى الخليج العربي</a:t>
            </a:r>
            <a:endParaRPr lang="ar-SA" b="1" dirty="0">
              <a:solidFill>
                <a:srgbClr val="00B0F0"/>
              </a:solidFill>
              <a:latin typeface="Sakkal Majalla" pitchFamily="2" charset="-78"/>
              <a:cs typeface="Sakkal Majalla" pitchFamily="2" charset="-78"/>
            </a:endParaRPr>
          </a:p>
        </p:txBody>
      </p:sp>
      <p:sp>
        <p:nvSpPr>
          <p:cNvPr id="7" name="Flowchart: Multidocument 6"/>
          <p:cNvSpPr/>
          <p:nvPr/>
        </p:nvSpPr>
        <p:spPr>
          <a:xfrm>
            <a:off x="7895127" y="2971799"/>
            <a:ext cx="867874" cy="672997"/>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pic>
        <p:nvPicPr>
          <p:cNvPr id="9" name="Picture 8"/>
          <p:cNvPicPr>
            <a:picLocks noChangeAspect="1"/>
          </p:cNvPicPr>
          <p:nvPr/>
        </p:nvPicPr>
        <p:blipFill>
          <a:blip r:embed="rId2" cstate="print"/>
          <a:stretch>
            <a:fillRect/>
          </a:stretch>
        </p:blipFill>
        <p:spPr>
          <a:xfrm>
            <a:off x="228600" y="3733800"/>
            <a:ext cx="8077200" cy="2971800"/>
          </a:xfrm>
          <a:prstGeom prst="rect">
            <a:avLst/>
          </a:prstGeom>
        </p:spPr>
      </p:pic>
      <p:sp>
        <p:nvSpPr>
          <p:cNvPr id="17" name="Rectangle 3"/>
          <p:cNvSpPr/>
          <p:nvPr/>
        </p:nvSpPr>
        <p:spPr>
          <a:xfrm>
            <a:off x="5344900" y="2981305"/>
            <a:ext cx="2499838" cy="461665"/>
          </a:xfrm>
          <a:prstGeom prst="rect">
            <a:avLst/>
          </a:prstGeom>
        </p:spPr>
        <p:txBody>
          <a:bodyPr wrap="square">
            <a:spAutoFit/>
          </a:bodyPr>
          <a:lstStyle/>
          <a:p>
            <a:pPr rtl="1"/>
            <a:r>
              <a:rPr lang="ar-SA" sz="2400" b="1" dirty="0" smtClean="0">
                <a:solidFill>
                  <a:srgbClr val="7030A0"/>
                </a:solidFill>
              </a:rPr>
              <a:t>اختر الاجابة الصحيحة</a:t>
            </a:r>
            <a:endParaRPr lang="en-US" sz="2400" dirty="0">
              <a:solidFill>
                <a:srgbClr val="7030A0"/>
              </a:solidFill>
            </a:endParaRPr>
          </a:p>
        </p:txBody>
      </p:sp>
      <p:sp>
        <p:nvSpPr>
          <p:cNvPr id="18" name="شكل بيضاوي 17"/>
          <p:cNvSpPr/>
          <p:nvPr/>
        </p:nvSpPr>
        <p:spPr>
          <a:xfrm>
            <a:off x="3733800" y="6172200"/>
            <a:ext cx="304800" cy="3048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19" name="شكل بيضاوي 18"/>
          <p:cNvSpPr/>
          <p:nvPr/>
        </p:nvSpPr>
        <p:spPr>
          <a:xfrm>
            <a:off x="7772400" y="5486400"/>
            <a:ext cx="304800" cy="3048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20" name="شكل بيضاوي 19"/>
          <p:cNvSpPr/>
          <p:nvPr/>
        </p:nvSpPr>
        <p:spPr>
          <a:xfrm>
            <a:off x="7696200" y="4800600"/>
            <a:ext cx="304800" cy="3048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21" name="شكل بيضاوي 20"/>
          <p:cNvSpPr/>
          <p:nvPr/>
        </p:nvSpPr>
        <p:spPr>
          <a:xfrm>
            <a:off x="5943600" y="4038600"/>
            <a:ext cx="304800" cy="3048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22" name="Rectangle 3"/>
          <p:cNvSpPr/>
          <p:nvPr/>
        </p:nvSpPr>
        <p:spPr>
          <a:xfrm>
            <a:off x="4038600" y="1524000"/>
            <a:ext cx="3842719" cy="461665"/>
          </a:xfrm>
          <a:prstGeom prst="rect">
            <a:avLst/>
          </a:prstGeom>
        </p:spPr>
        <p:txBody>
          <a:bodyPr wrap="none">
            <a:spAutoFit/>
          </a:bodyPr>
          <a:lstStyle/>
          <a:p>
            <a:pPr rtl="1"/>
            <a:r>
              <a:rPr lang="ar-SA" sz="2400" b="1" dirty="0" smtClean="0">
                <a:solidFill>
                  <a:srgbClr val="7030A0"/>
                </a:solidFill>
              </a:rPr>
              <a:t>وضح المقصود بمفهوم الوطن العربي</a:t>
            </a:r>
            <a:endParaRPr lang="en-US" sz="2400" dirty="0">
              <a:solidFill>
                <a:srgbClr val="7030A0"/>
              </a:solidFill>
            </a:endParaRPr>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 calcmode="lin" valueType="num">
                                      <p:cBhvr>
                                        <p:cTn id="24"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2">
                                            <p:txEl>
                                              <p:pRg st="0" end="0"/>
                                            </p:txEl>
                                          </p:spTgt>
                                        </p:tgtEl>
                                      </p:cBhvr>
                                    </p:animEffect>
                                    <p:anim calcmode="lin" valueType="num">
                                      <p:cBhvr>
                                        <p:cTn id="27" dur="500" fill="hold"/>
                                        <p:tgtEl>
                                          <p:spTgt spid="22">
                                            <p:txEl>
                                              <p:pRg st="0" end="0"/>
                                            </p:txEl>
                                          </p:spTgt>
                                        </p:tgtEl>
                                        <p:attrNameLst>
                                          <p:attrName>ppt_x</p:attrName>
                                        </p:attrNameLst>
                                      </p:cBhvr>
                                      <p:tavLst>
                                        <p:tav tm="0">
                                          <p:val>
                                            <p:fltVal val="0.5"/>
                                          </p:val>
                                        </p:tav>
                                        <p:tav tm="100000">
                                          <p:val>
                                            <p:strVal val="#ppt_x"/>
                                          </p:val>
                                        </p:tav>
                                      </p:tavLst>
                                    </p:anim>
                                    <p:anim calcmode="lin" valueType="num">
                                      <p:cBhvr>
                                        <p:cTn id="28" dur="500" fill="hold"/>
                                        <p:tgtEl>
                                          <p:spTgt spid="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wipe(right)">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528" fill="hold" grpId="0" nodeType="clickEffect">
                                  <p:stCondLst>
                                    <p:cond delay="0"/>
                                  </p:stCondLst>
                                  <p:childTnLst>
                                    <p:set>
                                      <p:cBhvr>
                                        <p:cTn id="37" dur="1" fill="hold">
                                          <p:stCondLst>
                                            <p:cond delay="0"/>
                                          </p:stCondLst>
                                        </p:cTn>
                                        <p:tgtEl>
                                          <p:spTgt spid="17">
                                            <p:txEl>
                                              <p:pRg st="0" end="0"/>
                                            </p:txEl>
                                          </p:spTgt>
                                        </p:tgtEl>
                                        <p:attrNameLst>
                                          <p:attrName>style.visibility</p:attrName>
                                        </p:attrNameLst>
                                      </p:cBhvr>
                                      <p:to>
                                        <p:strVal val="visible"/>
                                      </p:to>
                                    </p:set>
                                    <p:anim calcmode="lin" valueType="num">
                                      <p:cBhvr>
                                        <p:cTn id="38"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17">
                                            <p:txEl>
                                              <p:pRg st="0" end="0"/>
                                            </p:txEl>
                                          </p:spTgt>
                                        </p:tgtEl>
                                      </p:cBhvr>
                                    </p:animEffect>
                                    <p:anim calcmode="lin" valueType="num">
                                      <p:cBhvr>
                                        <p:cTn id="41" dur="500" fill="hold"/>
                                        <p:tgtEl>
                                          <p:spTgt spid="17">
                                            <p:txEl>
                                              <p:pRg st="0" end="0"/>
                                            </p:txEl>
                                          </p:spTgt>
                                        </p:tgtEl>
                                        <p:attrNameLst>
                                          <p:attrName>ppt_x</p:attrName>
                                        </p:attrNameLst>
                                      </p:cBhvr>
                                      <p:tavLst>
                                        <p:tav tm="0">
                                          <p:val>
                                            <p:fltVal val="0.5"/>
                                          </p:val>
                                        </p:tav>
                                        <p:tav tm="100000">
                                          <p:val>
                                            <p:strVal val="#ppt_x"/>
                                          </p:val>
                                        </p:tav>
                                      </p:tavLst>
                                    </p:anim>
                                    <p:anim calcmode="lin" valueType="num">
                                      <p:cBhvr>
                                        <p:cTn id="42" dur="500" fill="hold"/>
                                        <p:tgtEl>
                                          <p:spTgt spid="1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right)">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down)">
                                      <p:cBhvr>
                                        <p:cTn id="57" dur="580">
                                          <p:stCondLst>
                                            <p:cond delay="0"/>
                                          </p:stCondLst>
                                        </p:cTn>
                                        <p:tgtEl>
                                          <p:spTgt spid="21"/>
                                        </p:tgtEl>
                                      </p:cBhvr>
                                    </p:animEffect>
                                    <p:anim calcmode="lin" valueType="num">
                                      <p:cBhvr>
                                        <p:cTn id="5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63" dur="26">
                                          <p:stCondLst>
                                            <p:cond delay="650"/>
                                          </p:stCondLst>
                                        </p:cTn>
                                        <p:tgtEl>
                                          <p:spTgt spid="21"/>
                                        </p:tgtEl>
                                      </p:cBhvr>
                                      <p:to x="100000" y="60000"/>
                                    </p:animScale>
                                    <p:animScale>
                                      <p:cBhvr>
                                        <p:cTn id="64" dur="166" decel="50000">
                                          <p:stCondLst>
                                            <p:cond delay="676"/>
                                          </p:stCondLst>
                                        </p:cTn>
                                        <p:tgtEl>
                                          <p:spTgt spid="21"/>
                                        </p:tgtEl>
                                      </p:cBhvr>
                                      <p:to x="100000" y="100000"/>
                                    </p:animScale>
                                    <p:animScale>
                                      <p:cBhvr>
                                        <p:cTn id="65" dur="26">
                                          <p:stCondLst>
                                            <p:cond delay="1312"/>
                                          </p:stCondLst>
                                        </p:cTn>
                                        <p:tgtEl>
                                          <p:spTgt spid="21"/>
                                        </p:tgtEl>
                                      </p:cBhvr>
                                      <p:to x="100000" y="80000"/>
                                    </p:animScale>
                                    <p:animScale>
                                      <p:cBhvr>
                                        <p:cTn id="66" dur="166" decel="50000">
                                          <p:stCondLst>
                                            <p:cond delay="1338"/>
                                          </p:stCondLst>
                                        </p:cTn>
                                        <p:tgtEl>
                                          <p:spTgt spid="21"/>
                                        </p:tgtEl>
                                      </p:cBhvr>
                                      <p:to x="100000" y="100000"/>
                                    </p:animScale>
                                    <p:animScale>
                                      <p:cBhvr>
                                        <p:cTn id="67" dur="26">
                                          <p:stCondLst>
                                            <p:cond delay="1642"/>
                                          </p:stCondLst>
                                        </p:cTn>
                                        <p:tgtEl>
                                          <p:spTgt spid="21"/>
                                        </p:tgtEl>
                                      </p:cBhvr>
                                      <p:to x="100000" y="90000"/>
                                    </p:animScale>
                                    <p:animScale>
                                      <p:cBhvr>
                                        <p:cTn id="68" dur="166" decel="50000">
                                          <p:stCondLst>
                                            <p:cond delay="1668"/>
                                          </p:stCondLst>
                                        </p:cTn>
                                        <p:tgtEl>
                                          <p:spTgt spid="21"/>
                                        </p:tgtEl>
                                      </p:cBhvr>
                                      <p:to x="100000" y="100000"/>
                                    </p:animScale>
                                    <p:animScale>
                                      <p:cBhvr>
                                        <p:cTn id="69" dur="26">
                                          <p:stCondLst>
                                            <p:cond delay="1808"/>
                                          </p:stCondLst>
                                        </p:cTn>
                                        <p:tgtEl>
                                          <p:spTgt spid="21"/>
                                        </p:tgtEl>
                                      </p:cBhvr>
                                      <p:to x="100000" y="95000"/>
                                    </p:animScale>
                                    <p:animScale>
                                      <p:cBhvr>
                                        <p:cTn id="70" dur="166" decel="50000">
                                          <p:stCondLst>
                                            <p:cond delay="1834"/>
                                          </p:stCondLst>
                                        </p:cTn>
                                        <p:tgtEl>
                                          <p:spTgt spid="21"/>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wipe(down)">
                                      <p:cBhvr>
                                        <p:cTn id="75" dur="580">
                                          <p:stCondLst>
                                            <p:cond delay="0"/>
                                          </p:stCondLst>
                                        </p:cTn>
                                        <p:tgtEl>
                                          <p:spTgt spid="20"/>
                                        </p:tgtEl>
                                      </p:cBhvr>
                                    </p:animEffect>
                                    <p:anim calcmode="lin" valueType="num">
                                      <p:cBhvr>
                                        <p:cTn id="76"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81" dur="26">
                                          <p:stCondLst>
                                            <p:cond delay="650"/>
                                          </p:stCondLst>
                                        </p:cTn>
                                        <p:tgtEl>
                                          <p:spTgt spid="20"/>
                                        </p:tgtEl>
                                      </p:cBhvr>
                                      <p:to x="100000" y="60000"/>
                                    </p:animScale>
                                    <p:animScale>
                                      <p:cBhvr>
                                        <p:cTn id="82" dur="166" decel="50000">
                                          <p:stCondLst>
                                            <p:cond delay="676"/>
                                          </p:stCondLst>
                                        </p:cTn>
                                        <p:tgtEl>
                                          <p:spTgt spid="20"/>
                                        </p:tgtEl>
                                      </p:cBhvr>
                                      <p:to x="100000" y="100000"/>
                                    </p:animScale>
                                    <p:animScale>
                                      <p:cBhvr>
                                        <p:cTn id="83" dur="26">
                                          <p:stCondLst>
                                            <p:cond delay="1312"/>
                                          </p:stCondLst>
                                        </p:cTn>
                                        <p:tgtEl>
                                          <p:spTgt spid="20"/>
                                        </p:tgtEl>
                                      </p:cBhvr>
                                      <p:to x="100000" y="80000"/>
                                    </p:animScale>
                                    <p:animScale>
                                      <p:cBhvr>
                                        <p:cTn id="84" dur="166" decel="50000">
                                          <p:stCondLst>
                                            <p:cond delay="1338"/>
                                          </p:stCondLst>
                                        </p:cTn>
                                        <p:tgtEl>
                                          <p:spTgt spid="20"/>
                                        </p:tgtEl>
                                      </p:cBhvr>
                                      <p:to x="100000" y="100000"/>
                                    </p:animScale>
                                    <p:animScale>
                                      <p:cBhvr>
                                        <p:cTn id="85" dur="26">
                                          <p:stCondLst>
                                            <p:cond delay="1642"/>
                                          </p:stCondLst>
                                        </p:cTn>
                                        <p:tgtEl>
                                          <p:spTgt spid="20"/>
                                        </p:tgtEl>
                                      </p:cBhvr>
                                      <p:to x="100000" y="90000"/>
                                    </p:animScale>
                                    <p:animScale>
                                      <p:cBhvr>
                                        <p:cTn id="86" dur="166" decel="50000">
                                          <p:stCondLst>
                                            <p:cond delay="1668"/>
                                          </p:stCondLst>
                                        </p:cTn>
                                        <p:tgtEl>
                                          <p:spTgt spid="20"/>
                                        </p:tgtEl>
                                      </p:cBhvr>
                                      <p:to x="100000" y="100000"/>
                                    </p:animScale>
                                    <p:animScale>
                                      <p:cBhvr>
                                        <p:cTn id="87" dur="26">
                                          <p:stCondLst>
                                            <p:cond delay="1808"/>
                                          </p:stCondLst>
                                        </p:cTn>
                                        <p:tgtEl>
                                          <p:spTgt spid="20"/>
                                        </p:tgtEl>
                                      </p:cBhvr>
                                      <p:to x="100000" y="95000"/>
                                    </p:animScale>
                                    <p:animScale>
                                      <p:cBhvr>
                                        <p:cTn id="88" dur="166" decel="50000">
                                          <p:stCondLst>
                                            <p:cond delay="1834"/>
                                          </p:stCondLst>
                                        </p:cTn>
                                        <p:tgtEl>
                                          <p:spTgt spid="20"/>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down)">
                                      <p:cBhvr>
                                        <p:cTn id="93" dur="580">
                                          <p:stCondLst>
                                            <p:cond delay="0"/>
                                          </p:stCondLst>
                                        </p:cTn>
                                        <p:tgtEl>
                                          <p:spTgt spid="19"/>
                                        </p:tgtEl>
                                      </p:cBhvr>
                                    </p:animEffect>
                                    <p:anim calcmode="lin" valueType="num">
                                      <p:cBhvr>
                                        <p:cTn id="9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9" dur="26">
                                          <p:stCondLst>
                                            <p:cond delay="650"/>
                                          </p:stCondLst>
                                        </p:cTn>
                                        <p:tgtEl>
                                          <p:spTgt spid="19"/>
                                        </p:tgtEl>
                                      </p:cBhvr>
                                      <p:to x="100000" y="60000"/>
                                    </p:animScale>
                                    <p:animScale>
                                      <p:cBhvr>
                                        <p:cTn id="100" dur="166" decel="50000">
                                          <p:stCondLst>
                                            <p:cond delay="676"/>
                                          </p:stCondLst>
                                        </p:cTn>
                                        <p:tgtEl>
                                          <p:spTgt spid="19"/>
                                        </p:tgtEl>
                                      </p:cBhvr>
                                      <p:to x="100000" y="100000"/>
                                    </p:animScale>
                                    <p:animScale>
                                      <p:cBhvr>
                                        <p:cTn id="101" dur="26">
                                          <p:stCondLst>
                                            <p:cond delay="1312"/>
                                          </p:stCondLst>
                                        </p:cTn>
                                        <p:tgtEl>
                                          <p:spTgt spid="19"/>
                                        </p:tgtEl>
                                      </p:cBhvr>
                                      <p:to x="100000" y="80000"/>
                                    </p:animScale>
                                    <p:animScale>
                                      <p:cBhvr>
                                        <p:cTn id="102" dur="166" decel="50000">
                                          <p:stCondLst>
                                            <p:cond delay="1338"/>
                                          </p:stCondLst>
                                        </p:cTn>
                                        <p:tgtEl>
                                          <p:spTgt spid="19"/>
                                        </p:tgtEl>
                                      </p:cBhvr>
                                      <p:to x="100000" y="100000"/>
                                    </p:animScale>
                                    <p:animScale>
                                      <p:cBhvr>
                                        <p:cTn id="103" dur="26">
                                          <p:stCondLst>
                                            <p:cond delay="1642"/>
                                          </p:stCondLst>
                                        </p:cTn>
                                        <p:tgtEl>
                                          <p:spTgt spid="19"/>
                                        </p:tgtEl>
                                      </p:cBhvr>
                                      <p:to x="100000" y="90000"/>
                                    </p:animScale>
                                    <p:animScale>
                                      <p:cBhvr>
                                        <p:cTn id="104" dur="166" decel="50000">
                                          <p:stCondLst>
                                            <p:cond delay="1668"/>
                                          </p:stCondLst>
                                        </p:cTn>
                                        <p:tgtEl>
                                          <p:spTgt spid="19"/>
                                        </p:tgtEl>
                                      </p:cBhvr>
                                      <p:to x="100000" y="100000"/>
                                    </p:animScale>
                                    <p:animScale>
                                      <p:cBhvr>
                                        <p:cTn id="105" dur="26">
                                          <p:stCondLst>
                                            <p:cond delay="1808"/>
                                          </p:stCondLst>
                                        </p:cTn>
                                        <p:tgtEl>
                                          <p:spTgt spid="19"/>
                                        </p:tgtEl>
                                      </p:cBhvr>
                                      <p:to x="100000" y="95000"/>
                                    </p:animScale>
                                    <p:animScale>
                                      <p:cBhvr>
                                        <p:cTn id="106" dur="166" decel="50000">
                                          <p:stCondLst>
                                            <p:cond delay="1834"/>
                                          </p:stCondLst>
                                        </p:cTn>
                                        <p:tgtEl>
                                          <p:spTgt spid="19"/>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wipe(down)">
                                      <p:cBhvr>
                                        <p:cTn id="111" dur="580">
                                          <p:stCondLst>
                                            <p:cond delay="0"/>
                                          </p:stCondLst>
                                        </p:cTn>
                                        <p:tgtEl>
                                          <p:spTgt spid="18"/>
                                        </p:tgtEl>
                                      </p:cBhvr>
                                    </p:animEffect>
                                    <p:anim calcmode="lin" valueType="num">
                                      <p:cBhvr>
                                        <p:cTn id="11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17" dur="26">
                                          <p:stCondLst>
                                            <p:cond delay="650"/>
                                          </p:stCondLst>
                                        </p:cTn>
                                        <p:tgtEl>
                                          <p:spTgt spid="18"/>
                                        </p:tgtEl>
                                      </p:cBhvr>
                                      <p:to x="100000" y="60000"/>
                                    </p:animScale>
                                    <p:animScale>
                                      <p:cBhvr>
                                        <p:cTn id="118" dur="166" decel="50000">
                                          <p:stCondLst>
                                            <p:cond delay="676"/>
                                          </p:stCondLst>
                                        </p:cTn>
                                        <p:tgtEl>
                                          <p:spTgt spid="18"/>
                                        </p:tgtEl>
                                      </p:cBhvr>
                                      <p:to x="100000" y="100000"/>
                                    </p:animScale>
                                    <p:animScale>
                                      <p:cBhvr>
                                        <p:cTn id="119" dur="26">
                                          <p:stCondLst>
                                            <p:cond delay="1312"/>
                                          </p:stCondLst>
                                        </p:cTn>
                                        <p:tgtEl>
                                          <p:spTgt spid="18"/>
                                        </p:tgtEl>
                                      </p:cBhvr>
                                      <p:to x="100000" y="80000"/>
                                    </p:animScale>
                                    <p:animScale>
                                      <p:cBhvr>
                                        <p:cTn id="120" dur="166" decel="50000">
                                          <p:stCondLst>
                                            <p:cond delay="1338"/>
                                          </p:stCondLst>
                                        </p:cTn>
                                        <p:tgtEl>
                                          <p:spTgt spid="18"/>
                                        </p:tgtEl>
                                      </p:cBhvr>
                                      <p:to x="100000" y="100000"/>
                                    </p:animScale>
                                    <p:animScale>
                                      <p:cBhvr>
                                        <p:cTn id="121" dur="26">
                                          <p:stCondLst>
                                            <p:cond delay="1642"/>
                                          </p:stCondLst>
                                        </p:cTn>
                                        <p:tgtEl>
                                          <p:spTgt spid="18"/>
                                        </p:tgtEl>
                                      </p:cBhvr>
                                      <p:to x="100000" y="90000"/>
                                    </p:animScale>
                                    <p:animScale>
                                      <p:cBhvr>
                                        <p:cTn id="122" dur="166" decel="50000">
                                          <p:stCondLst>
                                            <p:cond delay="1668"/>
                                          </p:stCondLst>
                                        </p:cTn>
                                        <p:tgtEl>
                                          <p:spTgt spid="18"/>
                                        </p:tgtEl>
                                      </p:cBhvr>
                                      <p:to x="100000" y="100000"/>
                                    </p:animScale>
                                    <p:animScale>
                                      <p:cBhvr>
                                        <p:cTn id="123" dur="26">
                                          <p:stCondLst>
                                            <p:cond delay="1808"/>
                                          </p:stCondLst>
                                        </p:cTn>
                                        <p:tgtEl>
                                          <p:spTgt spid="18"/>
                                        </p:tgtEl>
                                      </p:cBhvr>
                                      <p:to x="100000" y="95000"/>
                                    </p:animScale>
                                    <p:animScale>
                                      <p:cBhvr>
                                        <p:cTn id="124"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P spid="6" grpId="0" build="p"/>
      <p:bldP spid="7" grpId="0" animBg="1"/>
      <p:bldP spid="17" grpId="0" build="allAtOnce"/>
      <p:bldP spid="18" grpId="0" animBg="1"/>
      <p:bldP spid="19" grpId="0" animBg="1"/>
      <p:bldP spid="20" grpId="0" animBg="1"/>
      <p:bldP spid="21" grpId="0" animBg="1"/>
      <p:bldP spid="22"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8818" y="1219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409825" y="296862"/>
            <a:ext cx="4295775"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3009715" y="409545"/>
            <a:ext cx="312457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الخامس :</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EG"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حر</a:t>
            </a:r>
            <a:r>
              <a:rPr lang="ar-SA" sz="2000" b="1" dirty="0" smtClean="0">
                <a:solidFill>
                  <a:srgbClr val="FF0000"/>
                </a:solidFill>
                <a:latin typeface="Sultan bold"/>
                <a:ea typeface="Times New Roman" pitchFamily="18" charset="0"/>
                <a:cs typeface="Arial" pitchFamily="34" charset="0"/>
              </a:rPr>
              <a:t>ب </a:t>
            </a:r>
            <a:r>
              <a:rPr lang="ar-SA" sz="2000" b="1" dirty="0" smtClean="0">
                <a:solidFill>
                  <a:srgbClr val="FF0000"/>
                </a:solidFill>
                <a:latin typeface="Sultan bold"/>
                <a:ea typeface="Times New Roman" pitchFamily="18" charset="0"/>
                <a:cs typeface="Arial" pitchFamily="34" charset="0"/>
              </a:rPr>
              <a:t>ضد </a:t>
            </a:r>
            <a:r>
              <a:rPr lang="ar-SA" sz="2000" b="1" dirty="0" smtClean="0">
                <a:solidFill>
                  <a:srgbClr val="FF0000"/>
                </a:solidFill>
                <a:latin typeface="Sultan bold"/>
                <a:ea typeface="Times New Roman" pitchFamily="18" charset="0"/>
                <a:cs typeface="Arial" pitchFamily="34" charset="0"/>
              </a:rPr>
              <a:t>اليهود</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1219200"/>
            <a:ext cx="7908818" cy="498663"/>
          </a:xfrm>
          <a:prstGeom prst="rect">
            <a:avLst/>
          </a:prstGeom>
        </p:spPr>
        <p:txBody>
          <a:bodyPr wrap="square">
            <a:spAutoFit/>
          </a:bodyPr>
          <a:lstStyle/>
          <a:p>
            <a:pPr algn="r">
              <a:lnSpc>
                <a:spcPct val="150000"/>
              </a:lnSpc>
            </a:pPr>
            <a:r>
              <a:rPr lang="ar-SA" sz="2000" b="1" dirty="0" smtClean="0">
                <a:solidFill>
                  <a:srgbClr val="7030A0"/>
                </a:solidFill>
              </a:rPr>
              <a:t>وضح  </a:t>
            </a:r>
            <a:r>
              <a:rPr lang="ar-SA" sz="2000" b="1" dirty="0" smtClean="0">
                <a:solidFill>
                  <a:srgbClr val="7030A0"/>
                </a:solidFill>
              </a:rPr>
              <a:t>أهم </a:t>
            </a:r>
            <a:r>
              <a:rPr lang="ar-SA" sz="2000" b="1" dirty="0" smtClean="0">
                <a:solidFill>
                  <a:srgbClr val="7030A0"/>
                </a:solidFill>
              </a:rPr>
              <a:t>الأسباب التى أدت الى </a:t>
            </a:r>
            <a:r>
              <a:rPr lang="ar-SA" sz="2000" b="1" dirty="0" smtClean="0">
                <a:solidFill>
                  <a:srgbClr val="7030A0"/>
                </a:solidFill>
              </a:rPr>
              <a:t>هزيمة الجيوش العربية فى الحرب الفلسطينية عام </a:t>
            </a:r>
            <a:r>
              <a:rPr lang="ar-SA" sz="2000" b="1" dirty="0" err="1" smtClean="0">
                <a:solidFill>
                  <a:srgbClr val="7030A0"/>
                </a:solidFill>
              </a:rPr>
              <a:t>1948م</a:t>
            </a:r>
            <a:endParaRPr lang="ar-SA" sz="2000" dirty="0">
              <a:solidFill>
                <a:srgbClr val="7030A0"/>
              </a:solidFill>
            </a:endParaRPr>
          </a:p>
        </p:txBody>
      </p:sp>
      <p:sp>
        <p:nvSpPr>
          <p:cNvPr id="11" name="Rectangle 10"/>
          <p:cNvSpPr/>
          <p:nvPr/>
        </p:nvSpPr>
        <p:spPr>
          <a:xfrm>
            <a:off x="6248400" y="2209800"/>
            <a:ext cx="227498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1- استغلال اليهود فترة </a:t>
            </a:r>
            <a:r>
              <a:rPr lang="ar-SA" b="1" dirty="0" err="1" smtClean="0">
                <a:solidFill>
                  <a:srgbClr val="0070C0"/>
                </a:solidFill>
                <a:latin typeface="Sakkal Majalla" pitchFamily="2" charset="-78"/>
                <a:cs typeface="Sakkal Majalla" pitchFamily="2" charset="-78"/>
              </a:rPr>
              <a:t>الهدنة0</a:t>
            </a:r>
            <a:endParaRPr lang="ar-SA" dirty="0"/>
          </a:p>
        </p:txBody>
      </p:sp>
      <p:sp>
        <p:nvSpPr>
          <p:cNvPr id="13" name="Rectangle 12"/>
          <p:cNvSpPr/>
          <p:nvPr/>
        </p:nvSpPr>
        <p:spPr>
          <a:xfrm>
            <a:off x="6450175" y="2907268"/>
            <a:ext cx="208422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2- دعم الدول الكبري لليهود </a:t>
            </a:r>
            <a:endParaRPr lang="ar-SA" dirty="0"/>
          </a:p>
        </p:txBody>
      </p:sp>
      <p:sp>
        <p:nvSpPr>
          <p:cNvPr id="20" name="Rectangle 13"/>
          <p:cNvSpPr/>
          <p:nvPr/>
        </p:nvSpPr>
        <p:spPr>
          <a:xfrm>
            <a:off x="4953000" y="3516868"/>
            <a:ext cx="361669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3- </a:t>
            </a:r>
            <a:r>
              <a:rPr lang="ar-SA" b="1" dirty="0" smtClean="0">
                <a:solidFill>
                  <a:srgbClr val="0070C0"/>
                </a:solidFill>
                <a:latin typeface="Sakkal Majalla" pitchFamily="2" charset="-78"/>
                <a:cs typeface="Sakkal Majalla" pitchFamily="2" charset="-78"/>
              </a:rPr>
              <a:t>سوء تسليح وضعف التدريب فى الجيوش العربية</a:t>
            </a:r>
            <a:endParaRPr lang="ar-SA" dirty="0"/>
          </a:p>
        </p:txBody>
      </p:sp>
      <p:sp>
        <p:nvSpPr>
          <p:cNvPr id="21" name="Rectangle 13"/>
          <p:cNvSpPr/>
          <p:nvPr/>
        </p:nvSpPr>
        <p:spPr>
          <a:xfrm>
            <a:off x="5029200" y="4202668"/>
            <a:ext cx="348204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4- </a:t>
            </a:r>
            <a:r>
              <a:rPr lang="ar-SA" b="1" dirty="0" smtClean="0">
                <a:solidFill>
                  <a:srgbClr val="0070C0"/>
                </a:solidFill>
                <a:latin typeface="Sakkal Majalla" pitchFamily="2" charset="-78"/>
                <a:cs typeface="Sakkal Majalla" pitchFamily="2" charset="-78"/>
              </a:rPr>
              <a:t>نق الخبرة والقيادة الموحدة فى الجيوش العربية</a:t>
            </a:r>
            <a:endParaRPr lang="ar-SA" dirty="0"/>
          </a:p>
        </p:txBody>
      </p:sp>
    </p:spTree>
    <p:extLst>
      <p:ext uri="{BB962C8B-B14F-4D97-AF65-F5344CB8AC3E}">
        <p14:creationId xmlns:p14="http://schemas.microsoft.com/office/powerpoint/2010/main" xmlns="" val="303485987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3" grpId="0"/>
      <p:bldP spid="20" grpId="0"/>
      <p:bldP spid="2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8817" y="43660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6" name="Rectangle 5"/>
          <p:cNvSpPr/>
          <p:nvPr/>
        </p:nvSpPr>
        <p:spPr>
          <a:xfrm>
            <a:off x="5715000" y="436602"/>
            <a:ext cx="2174481" cy="553998"/>
          </a:xfrm>
          <a:prstGeom prst="rect">
            <a:avLst/>
          </a:prstGeom>
        </p:spPr>
        <p:txBody>
          <a:bodyPr wrap="square">
            <a:spAutoFit/>
          </a:bodyPr>
          <a:lstStyle/>
          <a:p>
            <a:pPr algn="r">
              <a:lnSpc>
                <a:spcPct val="150000"/>
              </a:lnSpc>
            </a:pPr>
            <a:r>
              <a:rPr lang="ar-SA" sz="2000" b="1" dirty="0" smtClean="0">
                <a:solidFill>
                  <a:srgbClr val="7030A0"/>
                </a:solidFill>
              </a:rPr>
              <a:t>أكمل الفراغات التالية</a:t>
            </a:r>
            <a:endParaRPr lang="ar-SA" sz="2000" b="1" dirty="0" smtClean="0">
              <a:solidFill>
                <a:srgbClr val="7030A0"/>
              </a:solidFill>
            </a:endParaRPr>
          </a:p>
        </p:txBody>
      </p:sp>
      <p:sp>
        <p:nvSpPr>
          <p:cNvPr id="5" name="Rectangle 3"/>
          <p:cNvSpPr/>
          <p:nvPr/>
        </p:nvSpPr>
        <p:spPr>
          <a:xfrm>
            <a:off x="281544" y="1295400"/>
            <a:ext cx="8405256" cy="1754326"/>
          </a:xfrm>
          <a:prstGeom prst="rect">
            <a:avLst/>
          </a:prstGeom>
        </p:spPr>
        <p:txBody>
          <a:bodyPr wrap="square">
            <a:spAutoFit/>
          </a:bodyPr>
          <a:lstStyle/>
          <a:p>
            <a:pPr algn="r">
              <a:lnSpc>
                <a:spcPct val="200000"/>
              </a:lnSpc>
            </a:pPr>
            <a:r>
              <a:rPr lang="ar-SA" b="1" dirty="0" smtClean="0"/>
              <a:t>1- شاركت جيوش خمس دول عربية فى الحرب الفلسطينية عام 1948 م </a:t>
            </a:r>
            <a:r>
              <a:rPr lang="ar-SA" b="1" dirty="0" err="1" smtClean="0"/>
              <a:t>من ................................و ............................</a:t>
            </a:r>
            <a:r>
              <a:rPr lang="ar-SA" b="1" dirty="0" smtClean="0"/>
              <a:t> </a:t>
            </a:r>
            <a:r>
              <a:rPr lang="ar-SA" b="1" dirty="0" err="1" smtClean="0"/>
              <a:t>و .................................</a:t>
            </a:r>
            <a:r>
              <a:rPr lang="ar-SA" b="1" dirty="0" smtClean="0"/>
              <a:t> </a:t>
            </a:r>
            <a:r>
              <a:rPr lang="ar-SA" b="1" dirty="0" err="1" smtClean="0"/>
              <a:t>و .................................</a:t>
            </a:r>
            <a:r>
              <a:rPr lang="ar-SA" b="1" dirty="0" smtClean="0"/>
              <a:t> </a:t>
            </a:r>
            <a:r>
              <a:rPr lang="ar-SA" b="1" dirty="0" err="1" smtClean="0"/>
              <a:t>و ..................................</a:t>
            </a:r>
            <a:r>
              <a:rPr lang="ar-SA" b="1" dirty="0" smtClean="0"/>
              <a:t> كما اشتركت بعض </a:t>
            </a:r>
            <a:r>
              <a:rPr lang="ar-SA" b="1" dirty="0" err="1" smtClean="0"/>
              <a:t>القوات .................................</a:t>
            </a:r>
            <a:endParaRPr lang="ar-SA" dirty="0"/>
          </a:p>
        </p:txBody>
      </p:sp>
      <p:sp>
        <p:nvSpPr>
          <p:cNvPr id="7" name="Rectangle 4"/>
          <p:cNvSpPr/>
          <p:nvPr/>
        </p:nvSpPr>
        <p:spPr>
          <a:xfrm>
            <a:off x="496307" y="3886200"/>
            <a:ext cx="8098692" cy="369332"/>
          </a:xfrm>
          <a:prstGeom prst="rect">
            <a:avLst/>
          </a:prstGeom>
        </p:spPr>
        <p:txBody>
          <a:bodyPr wrap="none">
            <a:spAutoFit/>
          </a:bodyPr>
          <a:lstStyle/>
          <a:p>
            <a:pPr algn="r"/>
            <a:r>
              <a:rPr lang="ar-SA" b="1" dirty="0" smtClean="0"/>
              <a:t>2- بدأ التخطيط لحرب عام 1973 م من قبل مصر وسوريا </a:t>
            </a:r>
            <a:r>
              <a:rPr lang="ar-SA" b="1" dirty="0" err="1" smtClean="0"/>
              <a:t>لتحرير ................</a:t>
            </a:r>
            <a:r>
              <a:rPr lang="ar-SA" b="1" dirty="0" smtClean="0"/>
              <a:t> </a:t>
            </a:r>
            <a:r>
              <a:rPr lang="ar-SA" b="1" dirty="0" err="1" smtClean="0"/>
              <a:t>و .................................</a:t>
            </a:r>
            <a:endParaRPr lang="ar-SA" dirty="0"/>
          </a:p>
        </p:txBody>
      </p:sp>
      <p:sp>
        <p:nvSpPr>
          <p:cNvPr id="8" name="Rectangle 8"/>
          <p:cNvSpPr/>
          <p:nvPr/>
        </p:nvSpPr>
        <p:spPr>
          <a:xfrm>
            <a:off x="1447800" y="1383268"/>
            <a:ext cx="123303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القوات المصرية</a:t>
            </a:r>
            <a:endParaRPr lang="ar-SA" dirty="0"/>
          </a:p>
        </p:txBody>
      </p:sp>
      <p:sp>
        <p:nvSpPr>
          <p:cNvPr id="9" name="Rectangle 9"/>
          <p:cNvSpPr/>
          <p:nvPr/>
        </p:nvSpPr>
        <p:spPr>
          <a:xfrm>
            <a:off x="3005601" y="3733800"/>
            <a:ext cx="575799"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سيناء</a:t>
            </a:r>
            <a:endParaRPr lang="ar-SA" dirty="0"/>
          </a:p>
        </p:txBody>
      </p:sp>
      <p:sp>
        <p:nvSpPr>
          <p:cNvPr id="10" name="Rectangle 8"/>
          <p:cNvSpPr/>
          <p:nvPr/>
        </p:nvSpPr>
        <p:spPr>
          <a:xfrm>
            <a:off x="7162800" y="1905000"/>
            <a:ext cx="119455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القوات الأردنية</a:t>
            </a:r>
            <a:endParaRPr lang="ar-SA" dirty="0"/>
          </a:p>
        </p:txBody>
      </p:sp>
      <p:sp>
        <p:nvSpPr>
          <p:cNvPr id="11" name="Rectangle 8"/>
          <p:cNvSpPr/>
          <p:nvPr/>
        </p:nvSpPr>
        <p:spPr>
          <a:xfrm>
            <a:off x="5257800" y="1905000"/>
            <a:ext cx="126509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القوات اللبنانية</a:t>
            </a:r>
            <a:endParaRPr lang="ar-SA" dirty="0"/>
          </a:p>
        </p:txBody>
      </p:sp>
      <p:sp>
        <p:nvSpPr>
          <p:cNvPr id="12" name="Rectangle 8"/>
          <p:cNvSpPr/>
          <p:nvPr/>
        </p:nvSpPr>
        <p:spPr>
          <a:xfrm>
            <a:off x="3124200" y="1905000"/>
            <a:ext cx="127791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القوات السورية</a:t>
            </a:r>
            <a:endParaRPr lang="ar-SA" dirty="0"/>
          </a:p>
        </p:txBody>
      </p:sp>
      <p:sp>
        <p:nvSpPr>
          <p:cNvPr id="14" name="Rectangle 8"/>
          <p:cNvSpPr/>
          <p:nvPr/>
        </p:nvSpPr>
        <p:spPr>
          <a:xfrm>
            <a:off x="914400" y="1905000"/>
            <a:ext cx="127631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القوات العراقية</a:t>
            </a:r>
            <a:endParaRPr lang="ar-SA" dirty="0"/>
          </a:p>
        </p:txBody>
      </p:sp>
      <p:sp>
        <p:nvSpPr>
          <p:cNvPr id="15" name="Rectangle 8"/>
          <p:cNvSpPr/>
          <p:nvPr/>
        </p:nvSpPr>
        <p:spPr>
          <a:xfrm>
            <a:off x="5410200" y="2438400"/>
            <a:ext cx="84189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السعودية</a:t>
            </a:r>
            <a:endParaRPr lang="ar-SA" dirty="0"/>
          </a:p>
        </p:txBody>
      </p:sp>
      <p:sp>
        <p:nvSpPr>
          <p:cNvPr id="16" name="Rectangle 9"/>
          <p:cNvSpPr/>
          <p:nvPr/>
        </p:nvSpPr>
        <p:spPr>
          <a:xfrm>
            <a:off x="721263" y="3733800"/>
            <a:ext cx="171713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غزة ومرتفعات الجولان</a:t>
            </a:r>
            <a:endParaRPr lang="ar-SA" dirty="0"/>
          </a:p>
        </p:txBody>
      </p:sp>
    </p:spTree>
    <p:extLst>
      <p:ext uri="{BB962C8B-B14F-4D97-AF65-F5344CB8AC3E}">
        <p14:creationId xmlns:p14="http://schemas.microsoft.com/office/powerpoint/2010/main" xmlns="" val="13542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0-#ppt_w/2"/>
                                          </p:val>
                                        </p:tav>
                                        <p:tav tm="100000">
                                          <p:val>
                                            <p:strVal val="#ppt_x"/>
                                          </p:val>
                                        </p:tav>
                                      </p:tavLst>
                                    </p:anim>
                                    <p:anim calcmode="lin" valueType="num">
                                      <p:cBhvr additive="base">
                                        <p:cTn id="27"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9"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0-#ppt_w/2"/>
                                          </p:val>
                                        </p:tav>
                                        <p:tav tm="100000">
                                          <p:val>
                                            <p:strVal val="#ppt_x"/>
                                          </p:val>
                                        </p:tav>
                                      </p:tavLst>
                                    </p:anim>
                                    <p:anim calcmode="lin" valueType="num">
                                      <p:cBhvr additive="base">
                                        <p:cTn id="4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9"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0-#ppt_w/2"/>
                                          </p:val>
                                        </p:tav>
                                        <p:tav tm="100000">
                                          <p:val>
                                            <p:strVal val="#ppt_x"/>
                                          </p:val>
                                        </p:tav>
                                      </p:tavLst>
                                    </p:anim>
                                    <p:anim calcmode="lin" valueType="num">
                                      <p:cBhvr additive="base">
                                        <p:cTn id="51"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9"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0-#ppt_w/2"/>
                                          </p:val>
                                        </p:tav>
                                        <p:tav tm="100000">
                                          <p:val>
                                            <p:strVal val="#ppt_x"/>
                                          </p:val>
                                        </p:tav>
                                      </p:tavLst>
                                    </p:anim>
                                    <p:anim calcmode="lin" valueType="num">
                                      <p:cBhvr additive="base">
                                        <p:cTn id="5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500" fill="hold"/>
                                        <p:tgtEl>
                                          <p:spTgt spid="7"/>
                                        </p:tgtEl>
                                        <p:attrNameLst>
                                          <p:attrName>ppt_w</p:attrName>
                                        </p:attrNameLst>
                                      </p:cBhvr>
                                      <p:tavLst>
                                        <p:tav tm="0">
                                          <p:val>
                                            <p:fltVal val="0"/>
                                          </p:val>
                                        </p:tav>
                                        <p:tav tm="100000">
                                          <p:val>
                                            <p:strVal val="#ppt_w"/>
                                          </p:val>
                                        </p:tav>
                                      </p:tavLst>
                                    </p:anim>
                                    <p:anim calcmode="lin" valueType="num">
                                      <p:cBhvr>
                                        <p:cTn id="63" dur="500" fill="hold"/>
                                        <p:tgtEl>
                                          <p:spTgt spid="7"/>
                                        </p:tgtEl>
                                        <p:attrNameLst>
                                          <p:attrName>ppt_h</p:attrName>
                                        </p:attrNameLst>
                                      </p:cBhvr>
                                      <p:tavLst>
                                        <p:tav tm="0">
                                          <p:val>
                                            <p:fltVal val="0"/>
                                          </p:val>
                                        </p:tav>
                                        <p:tav tm="100000">
                                          <p:val>
                                            <p:strVal val="#ppt_h"/>
                                          </p:val>
                                        </p:tav>
                                      </p:tavLst>
                                    </p:anim>
                                    <p:animEffect transition="in" filter="fade">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9"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0-#ppt_w/2"/>
                                          </p:val>
                                        </p:tav>
                                        <p:tav tm="100000">
                                          <p:val>
                                            <p:strVal val="#ppt_x"/>
                                          </p:val>
                                        </p:tav>
                                      </p:tavLst>
                                    </p:anim>
                                    <p:anim calcmode="lin" valueType="num">
                                      <p:cBhvr additive="base">
                                        <p:cTn id="7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9"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0-#ppt_w/2"/>
                                          </p:val>
                                        </p:tav>
                                        <p:tav tm="100000">
                                          <p:val>
                                            <p:strVal val="#ppt_x"/>
                                          </p:val>
                                        </p:tav>
                                      </p:tavLst>
                                    </p:anim>
                                    <p:anim calcmode="lin" valueType="num">
                                      <p:cBhvr additive="base">
                                        <p:cTn id="7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5" grpId="0"/>
      <p:bldP spid="7" grpId="0"/>
      <p:bldP spid="8" grpId="0"/>
      <p:bldP spid="9" grpId="0"/>
      <p:bldP spid="10" grpId="0"/>
      <p:bldP spid="11" grpId="0"/>
      <p:bldP spid="12" grpId="0"/>
      <p:bldP spid="14" grpId="0"/>
      <p:bldP spid="15" grpId="0"/>
      <p:bldP spid="1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685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5800501" y="819090"/>
            <a:ext cx="2124299" cy="400110"/>
          </a:xfrm>
          <a:prstGeom prst="rect">
            <a:avLst/>
          </a:prstGeom>
        </p:spPr>
        <p:txBody>
          <a:bodyPr wrap="none">
            <a:spAutoFit/>
          </a:bodyPr>
          <a:lstStyle/>
          <a:p>
            <a:pPr algn="r"/>
            <a:r>
              <a:rPr lang="ar-SA" sz="2000" b="1" dirty="0" smtClean="0">
                <a:solidFill>
                  <a:srgbClr val="7030A0"/>
                </a:solidFill>
              </a:rPr>
              <a:t>ما النتائج المترتبة على </a:t>
            </a:r>
            <a:endParaRPr lang="ar-SA" sz="2000" dirty="0">
              <a:solidFill>
                <a:srgbClr val="7030A0"/>
              </a:solidFill>
            </a:endParaRPr>
          </a:p>
        </p:txBody>
      </p:sp>
      <p:sp>
        <p:nvSpPr>
          <p:cNvPr id="4" name="Rectangle 3"/>
          <p:cNvSpPr/>
          <p:nvPr/>
        </p:nvSpPr>
        <p:spPr>
          <a:xfrm>
            <a:off x="3657600" y="1905000"/>
            <a:ext cx="4934364" cy="369332"/>
          </a:xfrm>
          <a:prstGeom prst="rect">
            <a:avLst/>
          </a:prstGeom>
        </p:spPr>
        <p:txBody>
          <a:bodyPr wrap="none">
            <a:spAutoFit/>
          </a:bodyPr>
          <a:lstStyle/>
          <a:p>
            <a:r>
              <a:rPr lang="ar-SA" b="1" dirty="0" smtClean="0"/>
              <a:t>إغلاق مصر مضيق ثيران أمام الملاحة الاسرائيلية عام 1967 م </a:t>
            </a:r>
            <a:endParaRPr lang="ar-SA" dirty="0"/>
          </a:p>
        </p:txBody>
      </p:sp>
      <p:sp>
        <p:nvSpPr>
          <p:cNvPr id="9" name="Rectangle 8"/>
          <p:cNvSpPr/>
          <p:nvPr/>
        </p:nvSpPr>
        <p:spPr>
          <a:xfrm>
            <a:off x="762000" y="2514600"/>
            <a:ext cx="7167741" cy="1200329"/>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هجوم اسرائيل على مصر وسوريا والأردن واستخدام احدث الاسلحة الفتاكة واحتلت الضفة الغربية واحتلت شبة جزيرة سيناء فى مصر وقطاع غزة ومرتفعات الجولان فى سوريا</a:t>
            </a:r>
            <a:endParaRPr lang="ar-SA"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0-#ppt_w/2"/>
                                          </p:val>
                                        </p:tav>
                                        <p:tav tm="100000">
                                          <p:val>
                                            <p:strVal val="#ppt_x"/>
                                          </p:val>
                                        </p:tav>
                                      </p:tavLst>
                                    </p:anim>
                                    <p:anim calcmode="lin" valueType="num">
                                      <p:cBhvr additive="base">
                                        <p:cTn id="29"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سادس</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موقف </a:t>
            </a:r>
            <a:r>
              <a:rPr lang="ar-SA" sz="2400" b="1" dirty="0" smtClean="0">
                <a:solidFill>
                  <a:srgbClr val="FF0000"/>
                </a:solidFill>
                <a:latin typeface="Sultan bold"/>
                <a:ea typeface="Times New Roman" pitchFamily="18" charset="0"/>
                <a:cs typeface="Arial" pitchFamily="34" charset="0"/>
              </a:rPr>
              <a:t>المملكة </a:t>
            </a:r>
            <a:r>
              <a:rPr lang="ar-SA" sz="2400" b="1" dirty="0" smtClean="0">
                <a:solidFill>
                  <a:srgbClr val="FF0000"/>
                </a:solidFill>
                <a:latin typeface="Sultan bold"/>
                <a:ea typeface="Times New Roman" pitchFamily="18" charset="0"/>
                <a:cs typeface="Arial" pitchFamily="34" charset="0"/>
              </a:rPr>
              <a:t>فى قضية فلسطين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بم تفسر</a:t>
            </a:r>
            <a:endParaRPr lang="ar-SA" sz="2000" dirty="0">
              <a:solidFill>
                <a:srgbClr val="7030A0"/>
              </a:solidFill>
            </a:endParaRPr>
          </a:p>
        </p:txBody>
      </p:sp>
      <p:sp>
        <p:nvSpPr>
          <p:cNvPr id="11" name="Rectangle 10"/>
          <p:cNvSpPr/>
          <p:nvPr/>
        </p:nvSpPr>
        <p:spPr>
          <a:xfrm>
            <a:off x="3733800" y="2667000"/>
            <a:ext cx="272382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لما لها مكانه عظيمة فى قلوب المسلمين</a:t>
            </a:r>
            <a:endParaRPr lang="ar-SA" dirty="0"/>
          </a:p>
        </p:txBody>
      </p:sp>
      <p:sp>
        <p:nvSpPr>
          <p:cNvPr id="14" name="Rectangle 8"/>
          <p:cNvSpPr/>
          <p:nvPr/>
        </p:nvSpPr>
        <p:spPr>
          <a:xfrm>
            <a:off x="5562600" y="2209800"/>
            <a:ext cx="2975495" cy="369332"/>
          </a:xfrm>
          <a:prstGeom prst="rect">
            <a:avLst/>
          </a:prstGeom>
        </p:spPr>
        <p:txBody>
          <a:bodyPr wrap="none">
            <a:spAutoFit/>
          </a:bodyPr>
          <a:lstStyle/>
          <a:p>
            <a:r>
              <a:rPr lang="ar-SA" b="1" dirty="0" smtClean="0"/>
              <a:t>1- حرص </a:t>
            </a:r>
            <a:r>
              <a:rPr lang="ar-SA" b="1" dirty="0" smtClean="0"/>
              <a:t>المسلمين علي بيت المقدس</a:t>
            </a:r>
            <a:endParaRPr lang="ar-SA" dirty="0"/>
          </a:p>
        </p:txBody>
      </p:sp>
      <p:sp>
        <p:nvSpPr>
          <p:cNvPr id="15" name="Rectangle 10"/>
          <p:cNvSpPr/>
          <p:nvPr/>
        </p:nvSpPr>
        <p:spPr>
          <a:xfrm>
            <a:off x="3657600" y="4126468"/>
            <a:ext cx="284404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لإعلان الدول الإسلامية للتصدى لليهود</a:t>
            </a:r>
            <a:endParaRPr lang="ar-SA" dirty="0"/>
          </a:p>
        </p:txBody>
      </p:sp>
      <p:sp>
        <p:nvSpPr>
          <p:cNvPr id="16" name="Rectangle 8"/>
          <p:cNvSpPr/>
          <p:nvPr/>
        </p:nvSpPr>
        <p:spPr>
          <a:xfrm>
            <a:off x="4267200" y="3505200"/>
            <a:ext cx="4341253" cy="369332"/>
          </a:xfrm>
          <a:prstGeom prst="rect">
            <a:avLst/>
          </a:prstGeom>
        </p:spPr>
        <p:txBody>
          <a:bodyPr wrap="none">
            <a:spAutoFit/>
          </a:bodyPr>
          <a:lstStyle/>
          <a:p>
            <a:r>
              <a:rPr lang="ar-SA" b="1" dirty="0" smtClean="0"/>
              <a:t>2- انعقاد مؤتمر العالم الاسلامي فى القدس عام 1931 م</a:t>
            </a:r>
            <a:endParaRPr lang="ar-SA" b="1"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Horizontal)">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5"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5105400" y="533400"/>
            <a:ext cx="2714205" cy="498663"/>
          </a:xfrm>
          <a:prstGeom prst="rect">
            <a:avLst/>
          </a:prstGeom>
        </p:spPr>
        <p:txBody>
          <a:bodyPr wrap="none">
            <a:spAutoFit/>
          </a:bodyPr>
          <a:lstStyle/>
          <a:p>
            <a:pPr>
              <a:lnSpc>
                <a:spcPct val="150000"/>
              </a:lnSpc>
            </a:pPr>
            <a:r>
              <a:rPr lang="ar-SA" sz="2000" b="1" dirty="0" smtClean="0">
                <a:solidFill>
                  <a:srgbClr val="7030A0"/>
                </a:solidFill>
              </a:rPr>
              <a:t>وضح الغرض من إنشاء كل من</a:t>
            </a:r>
            <a:endParaRPr lang="ar-SA" sz="2000" b="1" dirty="0">
              <a:solidFill>
                <a:srgbClr val="7030A0"/>
              </a:solidFill>
            </a:endParaRPr>
          </a:p>
        </p:txBody>
      </p:sp>
      <p:sp>
        <p:nvSpPr>
          <p:cNvPr id="6" name="Rectangle 5"/>
          <p:cNvSpPr/>
          <p:nvPr/>
        </p:nvSpPr>
        <p:spPr>
          <a:xfrm>
            <a:off x="1219200" y="1295400"/>
            <a:ext cx="7467600" cy="457241"/>
          </a:xfrm>
          <a:prstGeom prst="rect">
            <a:avLst/>
          </a:prstGeom>
        </p:spPr>
        <p:txBody>
          <a:bodyPr wrap="square">
            <a:spAutoFit/>
          </a:bodyPr>
          <a:lstStyle/>
          <a:p>
            <a:pPr algn="r" rtl="1">
              <a:lnSpc>
                <a:spcPct val="150000"/>
              </a:lnSpc>
            </a:pPr>
            <a:r>
              <a:rPr lang="ar-SA" b="1" dirty="0" smtClean="0"/>
              <a:t>صندوق انتفاضة القدس</a:t>
            </a:r>
            <a:endParaRPr lang="en-US" dirty="0"/>
          </a:p>
        </p:txBody>
      </p:sp>
      <p:sp>
        <p:nvSpPr>
          <p:cNvPr id="7" name="Rectangle 6"/>
          <p:cNvSpPr/>
          <p:nvPr/>
        </p:nvSpPr>
        <p:spPr>
          <a:xfrm>
            <a:off x="1905000" y="2221468"/>
            <a:ext cx="6773839" cy="457241"/>
          </a:xfrm>
          <a:prstGeom prst="rect">
            <a:avLst/>
          </a:prstGeom>
        </p:spPr>
        <p:txBody>
          <a:bodyPr wrap="square">
            <a:spAutoFit/>
          </a:bodyPr>
          <a:lstStyle/>
          <a:p>
            <a:pPr algn="r" rtl="1">
              <a:lnSpc>
                <a:spcPct val="150000"/>
              </a:lnSpc>
            </a:pPr>
            <a:r>
              <a:rPr lang="ar-SA" b="1" dirty="0" smtClean="0"/>
              <a:t>صندوق الاقصى</a:t>
            </a:r>
            <a:endParaRPr lang="en-US" dirty="0"/>
          </a:p>
        </p:txBody>
      </p:sp>
      <p:sp>
        <p:nvSpPr>
          <p:cNvPr id="9" name="Rectangle 9"/>
          <p:cNvSpPr/>
          <p:nvPr/>
        </p:nvSpPr>
        <p:spPr>
          <a:xfrm rot="20716511">
            <a:off x="1214827" y="21072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متروك للطالب</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9" presetClass="entr" presetSubtype="10" fill="hold" grpId="1"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0" fill="hold"/>
                                        <p:tgtEl>
                                          <p:spTgt spid="9"/>
                                        </p:tgtEl>
                                        <p:attrNameLst>
                                          <p:attrName>ppt_w</p:attrName>
                                        </p:attrNameLst>
                                      </p:cBhvr>
                                      <p:tavLst>
                                        <p:tav tm="0" fmla="#ppt_w*sin(2.5*pi*$)">
                                          <p:val>
                                            <p:fltVal val="0"/>
                                          </p:val>
                                        </p:tav>
                                        <p:tav tm="100000">
                                          <p:val>
                                            <p:fltVal val="1"/>
                                          </p:val>
                                        </p:tav>
                                      </p:tavLst>
                                    </p:anim>
                                    <p:anim calcmode="lin" valueType="num">
                                      <p:cBhvr>
                                        <p:cTn id="39"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9"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990600" y="609600"/>
            <a:ext cx="6778273" cy="498663"/>
          </a:xfrm>
          <a:prstGeom prst="rect">
            <a:avLst/>
          </a:prstGeom>
        </p:spPr>
        <p:txBody>
          <a:bodyPr wrap="square">
            <a:spAutoFit/>
          </a:bodyPr>
          <a:lstStyle/>
          <a:p>
            <a:pPr algn="r">
              <a:lnSpc>
                <a:spcPct val="150000"/>
              </a:lnSpc>
            </a:pPr>
            <a:r>
              <a:rPr lang="ar-SA" sz="2000" b="1" dirty="0" smtClean="0">
                <a:solidFill>
                  <a:srgbClr val="7030A0"/>
                </a:solidFill>
              </a:rPr>
              <a:t>من جهود المملكة العربية السعودية تجاه قضية فلسطين أجب وفق المطلوب</a:t>
            </a:r>
            <a:endParaRPr lang="ar-SA" sz="2000" b="1" dirty="0">
              <a:solidFill>
                <a:srgbClr val="7030A0"/>
              </a:solidFill>
            </a:endParaRPr>
          </a:p>
        </p:txBody>
      </p:sp>
      <p:sp>
        <p:nvSpPr>
          <p:cNvPr id="6" name="Rectangle 10"/>
          <p:cNvSpPr/>
          <p:nvPr/>
        </p:nvSpPr>
        <p:spPr>
          <a:xfrm>
            <a:off x="5715000" y="2133600"/>
            <a:ext cx="131318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عبد العزيز</a:t>
            </a:r>
            <a:endParaRPr lang="ar-SA" dirty="0"/>
          </a:p>
        </p:txBody>
      </p:sp>
      <p:sp>
        <p:nvSpPr>
          <p:cNvPr id="7" name="Rectangle 8"/>
          <p:cNvSpPr/>
          <p:nvPr/>
        </p:nvSpPr>
        <p:spPr>
          <a:xfrm>
            <a:off x="7086600" y="1600200"/>
            <a:ext cx="1604927" cy="369332"/>
          </a:xfrm>
          <a:prstGeom prst="rect">
            <a:avLst/>
          </a:prstGeom>
        </p:spPr>
        <p:txBody>
          <a:bodyPr wrap="none">
            <a:spAutoFit/>
          </a:bodyPr>
          <a:lstStyle/>
          <a:p>
            <a:r>
              <a:rPr lang="ar-SA" b="1" dirty="0" smtClean="0"/>
              <a:t>- الملك الذي أطلقها</a:t>
            </a:r>
            <a:endParaRPr lang="ar-SA" dirty="0"/>
          </a:p>
        </p:txBody>
      </p:sp>
      <p:sp>
        <p:nvSpPr>
          <p:cNvPr id="8" name="Rectangle 10"/>
          <p:cNvSpPr/>
          <p:nvPr/>
        </p:nvSpPr>
        <p:spPr>
          <a:xfrm>
            <a:off x="3657600" y="3669268"/>
            <a:ext cx="383630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المبادرة العربية التى تعرف باسم مشروع الملك عبد الله</a:t>
            </a:r>
            <a:endParaRPr lang="ar-SA" dirty="0"/>
          </a:p>
        </p:txBody>
      </p:sp>
      <p:sp>
        <p:nvSpPr>
          <p:cNvPr id="10" name="Rectangle 8"/>
          <p:cNvSpPr/>
          <p:nvPr/>
        </p:nvSpPr>
        <p:spPr>
          <a:xfrm>
            <a:off x="6553200" y="3048000"/>
            <a:ext cx="2071401" cy="369332"/>
          </a:xfrm>
          <a:prstGeom prst="rect">
            <a:avLst/>
          </a:prstGeom>
        </p:spPr>
        <p:txBody>
          <a:bodyPr wrap="none">
            <a:spAutoFit/>
          </a:bodyPr>
          <a:lstStyle/>
          <a:p>
            <a:r>
              <a:rPr lang="ar-SA" b="1" dirty="0" smtClean="0"/>
              <a:t>- القمة التى تبنت المبادرة</a:t>
            </a:r>
            <a:endParaRPr lang="ar-SA" b="1"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Horizont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أول</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مدخل لدراسة الأقليات الاسلامية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أعط المدلول للمصطلحات التالية</a:t>
            </a:r>
            <a:endParaRPr lang="ar-SA" sz="2000" dirty="0">
              <a:solidFill>
                <a:srgbClr val="7030A0"/>
              </a:solidFill>
            </a:endParaRPr>
          </a:p>
        </p:txBody>
      </p:sp>
      <p:sp>
        <p:nvSpPr>
          <p:cNvPr id="11" name="Rectangle 10"/>
          <p:cNvSpPr/>
          <p:nvPr/>
        </p:nvSpPr>
        <p:spPr>
          <a:xfrm>
            <a:off x="1828800" y="2667000"/>
            <a:ext cx="669927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مجموعة بشرية من سكان دولة من الدول تختلف عن الأغلبية فى أصولها العرقية أو لغتها أو دينها </a:t>
            </a:r>
            <a:endParaRPr lang="ar-SA" dirty="0"/>
          </a:p>
        </p:txBody>
      </p:sp>
      <p:sp>
        <p:nvSpPr>
          <p:cNvPr id="14" name="Rectangle 8"/>
          <p:cNvSpPr/>
          <p:nvPr/>
        </p:nvSpPr>
        <p:spPr>
          <a:xfrm>
            <a:off x="7696200" y="2133600"/>
            <a:ext cx="894797" cy="369332"/>
          </a:xfrm>
          <a:prstGeom prst="rect">
            <a:avLst/>
          </a:prstGeom>
        </p:spPr>
        <p:txBody>
          <a:bodyPr wrap="none">
            <a:spAutoFit/>
          </a:bodyPr>
          <a:lstStyle/>
          <a:p>
            <a:r>
              <a:rPr lang="ar-SA" b="1" dirty="0" smtClean="0"/>
              <a:t>1- الأقلية</a:t>
            </a:r>
            <a:endParaRPr lang="ar-SA" dirty="0"/>
          </a:p>
        </p:txBody>
      </p:sp>
      <p:sp>
        <p:nvSpPr>
          <p:cNvPr id="15" name="Rectangle 10"/>
          <p:cNvSpPr/>
          <p:nvPr/>
        </p:nvSpPr>
        <p:spPr>
          <a:xfrm>
            <a:off x="381000" y="4191000"/>
            <a:ext cx="7846102" cy="888705"/>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كل مجموعه مسلمة معتزة </a:t>
            </a:r>
            <a:r>
              <a:rPr lang="ar-SA" b="1" dirty="0" err="1" smtClean="0">
                <a:solidFill>
                  <a:srgbClr val="00B0F0"/>
                </a:solidFill>
                <a:latin typeface="Sakkal Majalla" pitchFamily="2" charset="-78"/>
                <a:cs typeface="Sakkal Majalla" pitchFamily="2" charset="-78"/>
              </a:rPr>
              <a:t>باسلامها</a:t>
            </a:r>
            <a:r>
              <a:rPr lang="ar-SA" b="1" dirty="0" smtClean="0">
                <a:solidFill>
                  <a:srgbClr val="00B0F0"/>
                </a:solidFill>
                <a:latin typeface="Sakkal Majalla" pitchFamily="2" charset="-78"/>
                <a:cs typeface="Sakkal Majalla" pitchFamily="2" charset="-78"/>
              </a:rPr>
              <a:t> وتحاول الحفاظ عليه وتعيش بين مجموعه أكبر من سكان احدي الدول التى تختلف عنها فى الدين</a:t>
            </a:r>
            <a:endParaRPr lang="ar-SA" dirty="0"/>
          </a:p>
        </p:txBody>
      </p:sp>
      <p:sp>
        <p:nvSpPr>
          <p:cNvPr id="16" name="Rectangle 8"/>
          <p:cNvSpPr/>
          <p:nvPr/>
        </p:nvSpPr>
        <p:spPr>
          <a:xfrm>
            <a:off x="7086600" y="3505200"/>
            <a:ext cx="1540806" cy="369332"/>
          </a:xfrm>
          <a:prstGeom prst="rect">
            <a:avLst/>
          </a:prstGeom>
        </p:spPr>
        <p:txBody>
          <a:bodyPr wrap="none">
            <a:spAutoFit/>
          </a:bodyPr>
          <a:lstStyle/>
          <a:p>
            <a:r>
              <a:rPr lang="ar-SA" b="1" dirty="0" smtClean="0"/>
              <a:t>2- الأقلية المسلمة</a:t>
            </a:r>
            <a:endParaRPr lang="ar-SA" b="1"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Horizontal)">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5" grpId="0"/>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4800600" y="533400"/>
            <a:ext cx="2957861" cy="498663"/>
          </a:xfrm>
          <a:prstGeom prst="rect">
            <a:avLst/>
          </a:prstGeom>
        </p:spPr>
        <p:txBody>
          <a:bodyPr wrap="none">
            <a:spAutoFit/>
          </a:bodyPr>
          <a:lstStyle/>
          <a:p>
            <a:pPr>
              <a:lnSpc>
                <a:spcPct val="150000"/>
              </a:lnSpc>
            </a:pPr>
            <a:r>
              <a:rPr lang="ar-SA" sz="2000" b="1" dirty="0" smtClean="0">
                <a:solidFill>
                  <a:srgbClr val="7030A0"/>
                </a:solidFill>
              </a:rPr>
              <a:t>كيف بدأ ظهور الأقليات فى الاسلام</a:t>
            </a:r>
            <a:endParaRPr lang="ar-SA" sz="2000" b="1" dirty="0">
              <a:solidFill>
                <a:srgbClr val="7030A0"/>
              </a:solidFill>
            </a:endParaRPr>
          </a:p>
        </p:txBody>
      </p:sp>
      <p:sp>
        <p:nvSpPr>
          <p:cNvPr id="6" name="Rectangle 5"/>
          <p:cNvSpPr/>
          <p:nvPr/>
        </p:nvSpPr>
        <p:spPr>
          <a:xfrm>
            <a:off x="1219200" y="1295400"/>
            <a:ext cx="7467600" cy="457241"/>
          </a:xfrm>
          <a:prstGeom prst="rect">
            <a:avLst/>
          </a:prstGeom>
        </p:spPr>
        <p:txBody>
          <a:bodyPr wrap="square">
            <a:spAutoFit/>
          </a:bodyPr>
          <a:lstStyle/>
          <a:p>
            <a:pPr algn="r" rtl="1">
              <a:lnSpc>
                <a:spcPct val="150000"/>
              </a:lnSpc>
            </a:pPr>
            <a:r>
              <a:rPr lang="ar-SA" b="1" dirty="0" smtClean="0"/>
              <a:t>1- اعتناق الدين الاسلامى</a:t>
            </a:r>
            <a:endParaRPr lang="en-US" dirty="0"/>
          </a:p>
        </p:txBody>
      </p:sp>
      <p:sp>
        <p:nvSpPr>
          <p:cNvPr id="8" name="Rectangle 5"/>
          <p:cNvSpPr/>
          <p:nvPr/>
        </p:nvSpPr>
        <p:spPr>
          <a:xfrm>
            <a:off x="1219200" y="2438359"/>
            <a:ext cx="7467600" cy="457241"/>
          </a:xfrm>
          <a:prstGeom prst="rect">
            <a:avLst/>
          </a:prstGeom>
        </p:spPr>
        <p:txBody>
          <a:bodyPr wrap="square">
            <a:spAutoFit/>
          </a:bodyPr>
          <a:lstStyle/>
          <a:p>
            <a:pPr algn="r" rtl="1">
              <a:lnSpc>
                <a:spcPct val="150000"/>
              </a:lnSpc>
            </a:pPr>
            <a:r>
              <a:rPr lang="ar-SA" b="1" dirty="0" smtClean="0"/>
              <a:t>2- انتقال المسلمين الى بلاد غير مسلمة</a:t>
            </a:r>
            <a:endParaRPr lang="en-US" dirty="0"/>
          </a:p>
        </p:txBody>
      </p:sp>
      <p:sp>
        <p:nvSpPr>
          <p:cNvPr id="10" name="Rectangle 5"/>
          <p:cNvSpPr/>
          <p:nvPr/>
        </p:nvSpPr>
        <p:spPr>
          <a:xfrm>
            <a:off x="1219200" y="3733800"/>
            <a:ext cx="7467600" cy="457241"/>
          </a:xfrm>
          <a:prstGeom prst="rect">
            <a:avLst/>
          </a:prstGeom>
        </p:spPr>
        <p:txBody>
          <a:bodyPr wrap="square">
            <a:spAutoFit/>
          </a:bodyPr>
          <a:lstStyle/>
          <a:p>
            <a:pPr algn="r" rtl="1">
              <a:lnSpc>
                <a:spcPct val="150000"/>
              </a:lnSpc>
            </a:pPr>
            <a:r>
              <a:rPr lang="ar-SA" b="1" dirty="0" smtClean="0"/>
              <a:t>3- احتلال اراضي اسلامية</a:t>
            </a:r>
            <a:endParaRPr lang="en-US"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990600" y="609600"/>
            <a:ext cx="6778273" cy="498663"/>
          </a:xfrm>
          <a:prstGeom prst="rect">
            <a:avLst/>
          </a:prstGeom>
        </p:spPr>
        <p:txBody>
          <a:bodyPr wrap="square">
            <a:spAutoFit/>
          </a:bodyPr>
          <a:lstStyle/>
          <a:p>
            <a:pPr algn="r">
              <a:lnSpc>
                <a:spcPct val="150000"/>
              </a:lnSpc>
            </a:pPr>
            <a:r>
              <a:rPr lang="ar-SA" sz="2000" b="1" dirty="0" smtClean="0">
                <a:solidFill>
                  <a:srgbClr val="7030A0"/>
                </a:solidFill>
              </a:rPr>
              <a:t>عندما يعتنق مجموعه من الناس الاسلام فى بلادهم فإنهم يتميزون عن غيرهم</a:t>
            </a:r>
            <a:endParaRPr lang="ar-SA" sz="2000" b="1" dirty="0">
              <a:solidFill>
                <a:srgbClr val="7030A0"/>
              </a:solidFill>
            </a:endParaRPr>
          </a:p>
        </p:txBody>
      </p:sp>
      <p:sp>
        <p:nvSpPr>
          <p:cNvPr id="6" name="Rectangle 10"/>
          <p:cNvSpPr/>
          <p:nvPr/>
        </p:nvSpPr>
        <p:spPr>
          <a:xfrm>
            <a:off x="6096000" y="2438400"/>
            <a:ext cx="244490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1- أين ظهرت أول أقلية فى الاسلام</a:t>
            </a:r>
            <a:endParaRPr lang="ar-SA" dirty="0"/>
          </a:p>
        </p:txBody>
      </p:sp>
      <p:sp>
        <p:nvSpPr>
          <p:cNvPr id="7" name="Rectangle 8"/>
          <p:cNvSpPr/>
          <p:nvPr/>
        </p:nvSpPr>
        <p:spPr>
          <a:xfrm>
            <a:off x="4114800" y="1524000"/>
            <a:ext cx="2323072" cy="369332"/>
          </a:xfrm>
          <a:prstGeom prst="rect">
            <a:avLst/>
          </a:prstGeom>
        </p:spPr>
        <p:txBody>
          <a:bodyPr wrap="none">
            <a:spAutoFit/>
          </a:bodyPr>
          <a:lstStyle/>
          <a:p>
            <a:r>
              <a:rPr lang="ar-SA" b="1" dirty="0" smtClean="0"/>
              <a:t>من خلال العبارة السابقة أجب</a:t>
            </a:r>
            <a:endParaRPr lang="ar-SA" dirty="0"/>
          </a:p>
        </p:txBody>
      </p:sp>
      <p:sp>
        <p:nvSpPr>
          <p:cNvPr id="8" name="Rectangle 10"/>
          <p:cNvSpPr/>
          <p:nvPr/>
        </p:nvSpPr>
        <p:spPr>
          <a:xfrm>
            <a:off x="5105400" y="3124200"/>
            <a:ext cx="342433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2- ما الأسباب التى دعت إلى اعتبارها أقلية مميزة</a:t>
            </a:r>
            <a:endParaRPr lang="ar-SA" dirty="0"/>
          </a:p>
        </p:txBody>
      </p:sp>
      <p:sp>
        <p:nvSpPr>
          <p:cNvPr id="9" name="Rectangle 9"/>
          <p:cNvSpPr/>
          <p:nvPr/>
        </p:nvSpPr>
        <p:spPr>
          <a:xfrm rot="20716511">
            <a:off x="833826" y="4545675"/>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حوار صفي</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9" presetClass="entr" presetSubtype="10" fill="hold" grpId="1"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0" fill="hold"/>
                                        <p:tgtEl>
                                          <p:spTgt spid="9"/>
                                        </p:tgtEl>
                                        <p:attrNameLst>
                                          <p:attrName>ppt_w</p:attrName>
                                        </p:attrNameLst>
                                      </p:cBhvr>
                                      <p:tavLst>
                                        <p:tav tm="0" fmla="#ppt_w*sin(2.5*pi*$)">
                                          <p:val>
                                            <p:fltVal val="0"/>
                                          </p:val>
                                        </p:tav>
                                        <p:tav tm="100000">
                                          <p:val>
                                            <p:fltVal val="1"/>
                                          </p:val>
                                        </p:tav>
                                      </p:tavLst>
                                    </p:anim>
                                    <p:anim calcmode="lin" valueType="num">
                                      <p:cBhvr>
                                        <p:cTn id="44"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9"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438400" y="277812"/>
            <a:ext cx="4090987"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785297" y="409545"/>
            <a:ext cx="357341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ثاني</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الأقليات الإسلامية فى آسيا</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Flowchart: Multidocument 1"/>
          <p:cNvSpPr/>
          <p:nvPr/>
        </p:nvSpPr>
        <p:spPr>
          <a:xfrm>
            <a:off x="8033982" y="13716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9" name="Rectangle 5"/>
          <p:cNvSpPr/>
          <p:nvPr/>
        </p:nvSpPr>
        <p:spPr>
          <a:xfrm>
            <a:off x="381000" y="1484531"/>
            <a:ext cx="7620000" cy="400110"/>
          </a:xfrm>
          <a:prstGeom prst="rect">
            <a:avLst/>
          </a:prstGeom>
        </p:spPr>
        <p:txBody>
          <a:bodyPr wrap="square">
            <a:spAutoFit/>
          </a:bodyPr>
          <a:lstStyle/>
          <a:p>
            <a:pPr algn="r"/>
            <a:r>
              <a:rPr lang="ar-SA" sz="2000" b="1" dirty="0" smtClean="0">
                <a:solidFill>
                  <a:srgbClr val="7030A0"/>
                </a:solidFill>
              </a:rPr>
              <a:t>علل</a:t>
            </a:r>
            <a:endParaRPr lang="ar-SA" sz="2000" dirty="0">
              <a:solidFill>
                <a:srgbClr val="7030A0"/>
              </a:solidFill>
            </a:endParaRPr>
          </a:p>
        </p:txBody>
      </p:sp>
      <p:sp>
        <p:nvSpPr>
          <p:cNvPr id="10" name="Rectangle 5"/>
          <p:cNvSpPr/>
          <p:nvPr/>
        </p:nvSpPr>
        <p:spPr>
          <a:xfrm>
            <a:off x="1143000" y="2286000"/>
            <a:ext cx="7467600" cy="457241"/>
          </a:xfrm>
          <a:prstGeom prst="rect">
            <a:avLst/>
          </a:prstGeom>
        </p:spPr>
        <p:txBody>
          <a:bodyPr wrap="square">
            <a:spAutoFit/>
          </a:bodyPr>
          <a:lstStyle/>
          <a:p>
            <a:pPr algn="r" rtl="1">
              <a:lnSpc>
                <a:spcPct val="150000"/>
              </a:lnSpc>
            </a:pPr>
            <a:r>
              <a:rPr lang="ar-SA" b="1" dirty="0"/>
              <a:t>1- </a:t>
            </a:r>
            <a:r>
              <a:rPr lang="ar-SA" b="1" dirty="0" smtClean="0"/>
              <a:t>انتشار الإسلام فى مناطق بعيدة لم يفتحها المسلمون.</a:t>
            </a:r>
            <a:endParaRPr lang="en-US" dirty="0"/>
          </a:p>
        </p:txBody>
      </p:sp>
      <p:sp>
        <p:nvSpPr>
          <p:cNvPr id="11" name="Rectangle 8"/>
          <p:cNvSpPr/>
          <p:nvPr/>
        </p:nvSpPr>
        <p:spPr>
          <a:xfrm>
            <a:off x="762000" y="2971800"/>
            <a:ext cx="7427027" cy="646331"/>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بسبب التجار  فكانوا يتحولون فى غير ساعات العمل الى دعاة ومعلمين لأطفال القرى التى يتاجرون بها فيمتد التأثير الى الأسر بالتدريج </a:t>
            </a:r>
            <a:endParaRPr lang="ar-SA" dirty="0"/>
          </a:p>
        </p:txBody>
      </p:sp>
      <p:sp>
        <p:nvSpPr>
          <p:cNvPr id="13" name="Rectangle 5"/>
          <p:cNvSpPr/>
          <p:nvPr/>
        </p:nvSpPr>
        <p:spPr>
          <a:xfrm>
            <a:off x="1143000" y="3962400"/>
            <a:ext cx="7467600" cy="457241"/>
          </a:xfrm>
          <a:prstGeom prst="rect">
            <a:avLst/>
          </a:prstGeom>
        </p:spPr>
        <p:txBody>
          <a:bodyPr wrap="square">
            <a:spAutoFit/>
          </a:bodyPr>
          <a:lstStyle/>
          <a:p>
            <a:pPr algn="r" rtl="1">
              <a:lnSpc>
                <a:spcPct val="150000"/>
              </a:lnSpc>
            </a:pPr>
            <a:r>
              <a:rPr lang="ar-SA" b="1" dirty="0" smtClean="0"/>
              <a:t>2- تأسيس جبهة مورو الوطنية فى الصين.</a:t>
            </a:r>
            <a:endParaRPr lang="en-US" dirty="0"/>
          </a:p>
        </p:txBody>
      </p:sp>
      <p:sp>
        <p:nvSpPr>
          <p:cNvPr id="14" name="Rectangle 8"/>
          <p:cNvSpPr/>
          <p:nvPr/>
        </p:nvSpPr>
        <p:spPr>
          <a:xfrm>
            <a:off x="762000" y="4648200"/>
            <a:ext cx="74270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تهدف الى انهاء عقود من الصراع فى الجنب المضطرب </a:t>
            </a:r>
            <a:endParaRPr lang="ar-SA" dirty="0"/>
          </a:p>
        </p:txBody>
      </p:sp>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0-#ppt_w/2"/>
                                          </p:val>
                                        </p:tav>
                                        <p:tav tm="100000">
                                          <p:val>
                                            <p:strVal val="#ppt_x"/>
                                          </p:val>
                                        </p:tav>
                                      </p:tavLst>
                                    </p:anim>
                                    <p:anim calcmode="lin" valueType="num">
                                      <p:cBhvr additive="base">
                                        <p:cTn id="4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0-#ppt_w/2"/>
                                          </p:val>
                                        </p:tav>
                                        <p:tav tm="100000">
                                          <p:val>
                                            <p:strVal val="#ppt_x"/>
                                          </p:val>
                                        </p:tav>
                                      </p:tavLst>
                                    </p:anim>
                                    <p:anim calcmode="lin" valueType="num">
                                      <p:cBhvr additive="base">
                                        <p:cTn id="5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9" grpId="0"/>
      <p:bldP spid="10" grpId="0"/>
      <p:bldP spid="1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868992"/>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400" dirty="0" smtClean="0"/>
              <a:t>3</a:t>
            </a:r>
            <a:endParaRPr lang="ar-SA" sz="2400" dirty="0"/>
          </a:p>
        </p:txBody>
      </p:sp>
      <p:sp>
        <p:nvSpPr>
          <p:cNvPr id="4" name="Rectangle 3"/>
          <p:cNvSpPr/>
          <p:nvPr/>
        </p:nvSpPr>
        <p:spPr>
          <a:xfrm>
            <a:off x="7315200" y="945192"/>
            <a:ext cx="562975" cy="461665"/>
          </a:xfrm>
          <a:prstGeom prst="rect">
            <a:avLst/>
          </a:prstGeom>
        </p:spPr>
        <p:txBody>
          <a:bodyPr wrap="none">
            <a:spAutoFit/>
          </a:bodyPr>
          <a:lstStyle/>
          <a:p>
            <a:pPr rtl="1"/>
            <a:r>
              <a:rPr lang="ar-SA" sz="2400" b="1" dirty="0" smtClean="0">
                <a:solidFill>
                  <a:srgbClr val="7030A0"/>
                </a:solidFill>
              </a:rPr>
              <a:t>علل</a:t>
            </a:r>
            <a:endParaRPr lang="en-US" sz="2400" dirty="0">
              <a:solidFill>
                <a:srgbClr val="7030A0"/>
              </a:solidFill>
            </a:endParaRPr>
          </a:p>
        </p:txBody>
      </p:sp>
      <p:sp>
        <p:nvSpPr>
          <p:cNvPr id="5" name="Rectangle 4"/>
          <p:cNvSpPr/>
          <p:nvPr/>
        </p:nvSpPr>
        <p:spPr>
          <a:xfrm>
            <a:off x="4724400" y="1630992"/>
            <a:ext cx="3964547" cy="400110"/>
          </a:xfrm>
          <a:prstGeom prst="rect">
            <a:avLst/>
          </a:prstGeom>
        </p:spPr>
        <p:txBody>
          <a:bodyPr wrap="none">
            <a:spAutoFit/>
          </a:bodyPr>
          <a:lstStyle/>
          <a:p>
            <a:pPr rtl="1"/>
            <a:r>
              <a:rPr lang="ar-SA" sz="2000" b="1" dirty="0" smtClean="0">
                <a:solidFill>
                  <a:srgbClr val="7030A0"/>
                </a:solidFill>
              </a:rPr>
              <a:t>1- يتميز الوطن العربي بحدود واضحة المعالم.</a:t>
            </a:r>
            <a:endParaRPr lang="en-US" sz="2000" dirty="0">
              <a:solidFill>
                <a:srgbClr val="7030A0"/>
              </a:solidFill>
            </a:endParaRPr>
          </a:p>
        </p:txBody>
      </p:sp>
      <p:sp>
        <p:nvSpPr>
          <p:cNvPr id="6" name="Rectangle 5"/>
          <p:cNvSpPr/>
          <p:nvPr/>
        </p:nvSpPr>
        <p:spPr>
          <a:xfrm>
            <a:off x="4267200" y="3078792"/>
            <a:ext cx="4418197" cy="400110"/>
          </a:xfrm>
          <a:prstGeom prst="rect">
            <a:avLst/>
          </a:prstGeom>
        </p:spPr>
        <p:txBody>
          <a:bodyPr wrap="none">
            <a:spAutoFit/>
          </a:bodyPr>
          <a:lstStyle/>
          <a:p>
            <a:pPr rtl="1"/>
            <a:r>
              <a:rPr lang="ar-SA" sz="2000" b="1" dirty="0" smtClean="0">
                <a:solidFill>
                  <a:srgbClr val="7030A0"/>
                </a:solidFill>
              </a:rPr>
              <a:t>2- للوطن العربي مكانة خاصة فى نفوس المسلمين.</a:t>
            </a:r>
            <a:endParaRPr lang="en-US" sz="2000" dirty="0">
              <a:solidFill>
                <a:srgbClr val="7030A0"/>
              </a:solidFill>
            </a:endParaRPr>
          </a:p>
        </p:txBody>
      </p:sp>
      <p:sp>
        <p:nvSpPr>
          <p:cNvPr id="8" name="Rectangle 7"/>
          <p:cNvSpPr/>
          <p:nvPr/>
        </p:nvSpPr>
        <p:spPr>
          <a:xfrm>
            <a:off x="2971800" y="2286000"/>
            <a:ext cx="3954929"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لأن أغلبها يتفق مع ظواهر طبيعية كالجبال والبحار</a:t>
            </a:r>
            <a:endParaRPr lang="ar-SA" sz="2000" b="1" dirty="0">
              <a:solidFill>
                <a:srgbClr val="00B0F0"/>
              </a:solidFill>
              <a:latin typeface="Sakkal Majalla" pitchFamily="2" charset="-78"/>
              <a:cs typeface="Sakkal Majalla" pitchFamily="2" charset="-78"/>
            </a:endParaRPr>
          </a:p>
        </p:txBody>
      </p:sp>
      <p:sp>
        <p:nvSpPr>
          <p:cNvPr id="9" name="Rectangle 8"/>
          <p:cNvSpPr/>
          <p:nvPr/>
        </p:nvSpPr>
        <p:spPr>
          <a:xfrm>
            <a:off x="2590800" y="3733800"/>
            <a:ext cx="5498621"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لأنه يضم مقدسات المسلمين كالمسجد الحرام والنبوي والمسجد الأقصى</a:t>
            </a:r>
            <a:endParaRPr lang="ar-SA" sz="2000"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03757966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anim calcmode="lin" valueType="num">
                                      <p:cBhvr>
                                        <p:cTn id="1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
                                            <p:txEl>
                                              <p:pRg st="0" end="0"/>
                                            </p:txEl>
                                          </p:spTgt>
                                        </p:tgtEl>
                                      </p:cBhvr>
                                    </p:animEffect>
                                    <p:anim calcmode="lin" valueType="num">
                                      <p:cBhvr>
                                        <p:cTn id="28"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 calcmode="lin" valueType="num">
                                      <p:cBhvr>
                                        <p:cTn id="3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5">
                                            <p:txEl>
                                              <p:pRg st="0" end="0"/>
                                            </p:txEl>
                                          </p:spTgt>
                                        </p:tgtEl>
                                      </p:cBhvr>
                                    </p:animEffect>
                                    <p:anim calcmode="lin" valueType="num">
                                      <p:cBhvr>
                                        <p:cTn id="37" dur="500" fill="hold"/>
                                        <p:tgtEl>
                                          <p:spTgt spid="5">
                                            <p:txEl>
                                              <p:pRg st="0" end="0"/>
                                            </p:txEl>
                                          </p:spTgt>
                                        </p:tgtEl>
                                        <p:attrNameLst>
                                          <p:attrName>ppt_x</p:attrName>
                                        </p:attrNameLst>
                                      </p:cBhvr>
                                      <p:tavLst>
                                        <p:tav tm="0">
                                          <p:val>
                                            <p:fltVal val="0.5"/>
                                          </p:val>
                                        </p:tav>
                                        <p:tav tm="100000">
                                          <p:val>
                                            <p:strVal val="#ppt_x"/>
                                          </p:val>
                                        </p:tav>
                                      </p:tavLst>
                                    </p:anim>
                                    <p:anim calcmode="lin" valueType="num">
                                      <p:cBhvr>
                                        <p:cTn id="38" dur="500" fill="hold"/>
                                        <p:tgtEl>
                                          <p:spTgt spid="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p:cTn id="4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8">
                                            <p:txEl>
                                              <p:pRg st="0" end="0"/>
                                            </p:txEl>
                                          </p:spTgt>
                                        </p:tgtEl>
                                      </p:cBhvr>
                                    </p:animEffect>
                                    <p:anim calcmode="lin" valueType="num">
                                      <p:cBhvr>
                                        <p:cTn id="46" dur="500" fill="hold"/>
                                        <p:tgtEl>
                                          <p:spTgt spid="8">
                                            <p:txEl>
                                              <p:pRg st="0" end="0"/>
                                            </p:txEl>
                                          </p:spTgt>
                                        </p:tgtEl>
                                        <p:attrNameLst>
                                          <p:attrName>ppt_x</p:attrName>
                                        </p:attrNameLst>
                                      </p:cBhvr>
                                      <p:tavLst>
                                        <p:tav tm="0">
                                          <p:val>
                                            <p:fltVal val="0.5"/>
                                          </p:val>
                                        </p:tav>
                                        <p:tav tm="100000">
                                          <p:val>
                                            <p:strVal val="#ppt_x"/>
                                          </p:val>
                                        </p:tav>
                                      </p:tavLst>
                                    </p:anim>
                                    <p:anim calcmode="lin" valueType="num">
                                      <p:cBhvr>
                                        <p:cTn id="47" dur="500" fill="hold"/>
                                        <p:tgtEl>
                                          <p:spTgt spid="8">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p:cTn id="5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6">
                                            <p:txEl>
                                              <p:pRg st="0" end="0"/>
                                            </p:txEl>
                                          </p:spTgt>
                                        </p:tgtEl>
                                      </p:cBhvr>
                                    </p:animEffect>
                                    <p:anim calcmode="lin" valueType="num">
                                      <p:cBhvr>
                                        <p:cTn id="55" dur="5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56" dur="5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p:cTn id="6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63" dur="500"/>
                                        <p:tgtEl>
                                          <p:spTgt spid="9">
                                            <p:txEl>
                                              <p:pRg st="0" end="0"/>
                                            </p:txEl>
                                          </p:spTgt>
                                        </p:tgtEl>
                                      </p:cBhvr>
                                    </p:animEffect>
                                    <p:anim calcmode="lin" valueType="num">
                                      <p:cBhvr>
                                        <p:cTn id="64" dur="500" fill="hold"/>
                                        <p:tgtEl>
                                          <p:spTgt spid="9">
                                            <p:txEl>
                                              <p:pRg st="0" end="0"/>
                                            </p:txEl>
                                          </p:spTgt>
                                        </p:tgtEl>
                                        <p:attrNameLst>
                                          <p:attrName>ppt_x</p:attrName>
                                        </p:attrNameLst>
                                      </p:cBhvr>
                                      <p:tavLst>
                                        <p:tav tm="0">
                                          <p:val>
                                            <p:fltVal val="0.5"/>
                                          </p:val>
                                        </p:tav>
                                        <p:tav tm="100000">
                                          <p:val>
                                            <p:strVal val="#ppt_x"/>
                                          </p:val>
                                        </p:tav>
                                      </p:tavLst>
                                    </p:anim>
                                    <p:anim calcmode="lin" valueType="num">
                                      <p:cBhvr>
                                        <p:cTn id="65" dur="500" fill="hold"/>
                                        <p:tgtEl>
                                          <p:spTgt spid="9">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allAtOnce"/>
      <p:bldP spid="6" grpId="0" build="allAtOnce"/>
      <p:bldP spid="8" grpId="0" build="allAtOnce"/>
      <p:bldP spid="9"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546979"/>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4049021" y="1680269"/>
            <a:ext cx="3853940" cy="400110"/>
          </a:xfrm>
          <a:prstGeom prst="rect">
            <a:avLst/>
          </a:prstGeom>
        </p:spPr>
        <p:txBody>
          <a:bodyPr wrap="none">
            <a:spAutoFit/>
          </a:bodyPr>
          <a:lstStyle/>
          <a:p>
            <a:pPr algn="r"/>
            <a:r>
              <a:rPr lang="ar-SA" sz="2000" b="1" dirty="0" smtClean="0">
                <a:solidFill>
                  <a:srgbClr val="7030A0"/>
                </a:solidFill>
              </a:rPr>
              <a:t>تعدد طرق دخول الاسلام الى </a:t>
            </a:r>
            <a:r>
              <a:rPr lang="ar-SA" sz="2000" b="1" dirty="0" err="1" smtClean="0">
                <a:solidFill>
                  <a:srgbClr val="7030A0"/>
                </a:solidFill>
              </a:rPr>
              <a:t>الهند.</a:t>
            </a:r>
            <a:r>
              <a:rPr lang="ar-SA" sz="2000" b="1" dirty="0" smtClean="0">
                <a:solidFill>
                  <a:srgbClr val="7030A0"/>
                </a:solidFill>
              </a:rPr>
              <a:t> وضح ذلك</a:t>
            </a:r>
            <a:endParaRPr lang="ar-SA" sz="2000" dirty="0">
              <a:solidFill>
                <a:srgbClr val="7030A0"/>
              </a:solidFill>
            </a:endParaRPr>
          </a:p>
        </p:txBody>
      </p:sp>
      <p:pic>
        <p:nvPicPr>
          <p:cNvPr id="12" name="صورة 11" descr="3123_1.jpg"/>
          <p:cNvPicPr>
            <a:picLocks noChangeAspect="1"/>
          </p:cNvPicPr>
          <p:nvPr/>
        </p:nvPicPr>
        <p:blipFill>
          <a:blip r:embed="rId2" cstate="print"/>
          <a:stretch>
            <a:fillRect/>
          </a:stretch>
        </p:blipFill>
        <p:spPr>
          <a:xfrm flipH="1">
            <a:off x="914400" y="914400"/>
            <a:ext cx="1811711" cy="2362200"/>
          </a:xfrm>
          <a:prstGeom prst="rect">
            <a:avLst/>
          </a:prstGeom>
        </p:spPr>
      </p:pic>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iterate type="lt">
                                    <p:tmPct val="5000"/>
                                  </p:iterate>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Multidocument 1"/>
          <p:cNvSpPr/>
          <p:nvPr/>
        </p:nvSpPr>
        <p:spPr>
          <a:xfrm>
            <a:off x="7902188" y="6096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16" name="Rectangle 2"/>
          <p:cNvSpPr/>
          <p:nvPr/>
        </p:nvSpPr>
        <p:spPr>
          <a:xfrm>
            <a:off x="7368607" y="742890"/>
            <a:ext cx="554960" cy="400110"/>
          </a:xfrm>
          <a:prstGeom prst="rect">
            <a:avLst/>
          </a:prstGeom>
        </p:spPr>
        <p:txBody>
          <a:bodyPr wrap="none">
            <a:spAutoFit/>
          </a:bodyPr>
          <a:lstStyle/>
          <a:p>
            <a:pPr algn="r"/>
            <a:r>
              <a:rPr lang="ar-SA" sz="2000" b="1" dirty="0" smtClean="0">
                <a:solidFill>
                  <a:srgbClr val="7030A0"/>
                </a:solidFill>
              </a:rPr>
              <a:t>أكمل</a:t>
            </a:r>
            <a:endParaRPr lang="ar-SA" sz="2000" dirty="0">
              <a:solidFill>
                <a:srgbClr val="7030A0"/>
              </a:solidFill>
            </a:endParaRPr>
          </a:p>
        </p:txBody>
      </p:sp>
      <p:sp>
        <p:nvSpPr>
          <p:cNvPr id="17" name="Rectangle 5"/>
          <p:cNvSpPr/>
          <p:nvPr/>
        </p:nvSpPr>
        <p:spPr>
          <a:xfrm>
            <a:off x="838200" y="1868269"/>
            <a:ext cx="7467600" cy="457241"/>
          </a:xfrm>
          <a:prstGeom prst="rect">
            <a:avLst/>
          </a:prstGeom>
        </p:spPr>
        <p:txBody>
          <a:bodyPr wrap="square">
            <a:spAutoFit/>
          </a:bodyPr>
          <a:lstStyle/>
          <a:p>
            <a:pPr algn="r" rtl="1">
              <a:lnSpc>
                <a:spcPct val="150000"/>
              </a:lnSpc>
            </a:pPr>
            <a:r>
              <a:rPr lang="ar-SA" b="1" dirty="0" smtClean="0"/>
              <a:t>1- تتكون الفلبين </a:t>
            </a:r>
            <a:r>
              <a:rPr lang="ar-SA" b="1" dirty="0" err="1" smtClean="0"/>
              <a:t>من ..............................</a:t>
            </a:r>
            <a:r>
              <a:rPr lang="ar-SA" b="1" dirty="0" smtClean="0"/>
              <a:t> ويتركز المسلمون فيها </a:t>
            </a:r>
            <a:r>
              <a:rPr lang="ar-SA" b="1" dirty="0" err="1" smtClean="0"/>
              <a:t>فى ......................</a:t>
            </a:r>
            <a:endParaRPr lang="en-US" dirty="0"/>
          </a:p>
        </p:txBody>
      </p:sp>
      <p:sp>
        <p:nvSpPr>
          <p:cNvPr id="20" name="Rectangle 8"/>
          <p:cNvSpPr/>
          <p:nvPr/>
        </p:nvSpPr>
        <p:spPr>
          <a:xfrm>
            <a:off x="5334000" y="1828800"/>
            <a:ext cx="1559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مجموعة من الجزر</a:t>
            </a:r>
            <a:endParaRPr lang="ar-SA" dirty="0"/>
          </a:p>
        </p:txBody>
      </p:sp>
      <p:sp>
        <p:nvSpPr>
          <p:cNvPr id="25" name="Rectangle 8"/>
          <p:cNvSpPr/>
          <p:nvPr/>
        </p:nvSpPr>
        <p:spPr>
          <a:xfrm>
            <a:off x="1447800" y="1840468"/>
            <a:ext cx="1559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القطاع الجنوبي</a:t>
            </a:r>
            <a:endParaRPr lang="ar-SA" dirty="0"/>
          </a:p>
        </p:txBody>
      </p:sp>
      <p:sp>
        <p:nvSpPr>
          <p:cNvPr id="26" name="Rectangle 5"/>
          <p:cNvSpPr/>
          <p:nvPr/>
        </p:nvSpPr>
        <p:spPr>
          <a:xfrm>
            <a:off x="914400" y="2819359"/>
            <a:ext cx="7467600" cy="457241"/>
          </a:xfrm>
          <a:prstGeom prst="rect">
            <a:avLst/>
          </a:prstGeom>
        </p:spPr>
        <p:txBody>
          <a:bodyPr wrap="square">
            <a:spAutoFit/>
          </a:bodyPr>
          <a:lstStyle/>
          <a:p>
            <a:pPr algn="r" rtl="1">
              <a:lnSpc>
                <a:spcPct val="150000"/>
              </a:lnSpc>
            </a:pPr>
            <a:r>
              <a:rPr lang="ar-SA" b="1" dirty="0" smtClean="0"/>
              <a:t>2- </a:t>
            </a:r>
            <a:r>
              <a:rPr lang="ar-SA" b="1" dirty="0" smtClean="0"/>
              <a:t>تشكل نسبة المسلمين فى قارة آسيا </a:t>
            </a:r>
            <a:r>
              <a:rPr lang="ar-SA" b="1" dirty="0" err="1" smtClean="0"/>
              <a:t>حوالى ...............</a:t>
            </a:r>
            <a:endParaRPr lang="en-US" dirty="0"/>
          </a:p>
        </p:txBody>
      </p:sp>
      <p:sp>
        <p:nvSpPr>
          <p:cNvPr id="27" name="Rectangle 8"/>
          <p:cNvSpPr/>
          <p:nvPr/>
        </p:nvSpPr>
        <p:spPr>
          <a:xfrm>
            <a:off x="3276600" y="2743159"/>
            <a:ext cx="1559627" cy="369332"/>
          </a:xfrm>
          <a:prstGeom prst="rect">
            <a:avLst/>
          </a:prstGeom>
        </p:spPr>
        <p:txBody>
          <a:bodyPr wrap="square">
            <a:spAutoFit/>
          </a:bodyPr>
          <a:lstStyle/>
          <a:p>
            <a:pPr algn="r"/>
            <a:r>
              <a:rPr lang="ar-SA" b="1" dirty="0" err="1" smtClean="0">
                <a:solidFill>
                  <a:srgbClr val="0070C0"/>
                </a:solidFill>
                <a:latin typeface="Sakkal Majalla" pitchFamily="2" charset="-78"/>
                <a:cs typeface="Sakkal Majalla" pitchFamily="2" charset="-78"/>
              </a:rPr>
              <a:t>31%</a:t>
            </a:r>
            <a:endParaRPr lang="ar-SA" dirty="0"/>
          </a:p>
        </p:txBody>
      </p:sp>
      <p:sp>
        <p:nvSpPr>
          <p:cNvPr id="12" name="Rectangle 5"/>
          <p:cNvSpPr/>
          <p:nvPr/>
        </p:nvSpPr>
        <p:spPr>
          <a:xfrm>
            <a:off x="914400" y="3809959"/>
            <a:ext cx="7467600" cy="457241"/>
          </a:xfrm>
          <a:prstGeom prst="rect">
            <a:avLst/>
          </a:prstGeom>
        </p:spPr>
        <p:txBody>
          <a:bodyPr wrap="square">
            <a:spAutoFit/>
          </a:bodyPr>
          <a:lstStyle/>
          <a:p>
            <a:pPr algn="r" rtl="1">
              <a:lnSpc>
                <a:spcPct val="150000"/>
              </a:lnSpc>
            </a:pPr>
            <a:r>
              <a:rPr lang="ar-SA" b="1" dirty="0" smtClean="0"/>
              <a:t>2- </a:t>
            </a:r>
            <a:r>
              <a:rPr lang="ar-SA" b="1" dirty="0" smtClean="0"/>
              <a:t>يوجد المسلمون بنسبة قليلة فى الدول غير الاسلامية </a:t>
            </a:r>
            <a:r>
              <a:rPr lang="ar-SA" b="1" dirty="0" err="1" smtClean="0"/>
              <a:t>الا</a:t>
            </a:r>
            <a:r>
              <a:rPr lang="ar-SA" b="1" dirty="0" smtClean="0"/>
              <a:t> ان </a:t>
            </a:r>
            <a:r>
              <a:rPr lang="ar-SA" b="1" dirty="0" err="1" smtClean="0"/>
              <a:t>اعدادهم ...........................</a:t>
            </a:r>
            <a:endParaRPr lang="en-US" dirty="0"/>
          </a:p>
        </p:txBody>
      </p:sp>
      <p:sp>
        <p:nvSpPr>
          <p:cNvPr id="13" name="Rectangle 8"/>
          <p:cNvSpPr/>
          <p:nvPr/>
        </p:nvSpPr>
        <p:spPr>
          <a:xfrm>
            <a:off x="1676400" y="3733800"/>
            <a:ext cx="10262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تتزايد</a:t>
            </a:r>
            <a:endParaRPr lang="ar-SA"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1+#ppt_w/2"/>
                                          </p:val>
                                        </p:tav>
                                        <p:tav tm="100000">
                                          <p:val>
                                            <p:strVal val="#ppt_x"/>
                                          </p:val>
                                        </p:tav>
                                      </p:tavLst>
                                    </p:anim>
                                    <p:anim calcmode="lin" valueType="num">
                                      <p:cBhvr additive="base">
                                        <p:cTn id="22"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0-#ppt_w/2"/>
                                          </p:val>
                                        </p:tav>
                                        <p:tav tm="100000">
                                          <p:val>
                                            <p:strVal val="#ppt_x"/>
                                          </p:val>
                                        </p:tav>
                                      </p:tavLst>
                                    </p:anim>
                                    <p:anim calcmode="lin" valueType="num">
                                      <p:cBhvr additive="base">
                                        <p:cTn id="2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0-#ppt_w/2"/>
                                          </p:val>
                                        </p:tav>
                                        <p:tav tm="100000">
                                          <p:val>
                                            <p:strVal val="#ppt_x"/>
                                          </p:val>
                                        </p:tav>
                                      </p:tavLst>
                                    </p:anim>
                                    <p:anim calcmode="lin" valueType="num">
                                      <p:cBhvr additive="base">
                                        <p:cTn id="34"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3"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1+#ppt_w/2"/>
                                          </p:val>
                                        </p:tav>
                                        <p:tav tm="100000">
                                          <p:val>
                                            <p:strVal val="#ppt_x"/>
                                          </p:val>
                                        </p:tav>
                                      </p:tavLst>
                                    </p:anim>
                                    <p:anim calcmode="lin" valueType="num">
                                      <p:cBhvr additive="base">
                                        <p:cTn id="40"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0-#ppt_w/2"/>
                                          </p:val>
                                        </p:tav>
                                        <p:tav tm="100000">
                                          <p:val>
                                            <p:strVal val="#ppt_x"/>
                                          </p:val>
                                        </p:tav>
                                      </p:tavLst>
                                    </p:anim>
                                    <p:anim calcmode="lin" valueType="num">
                                      <p:cBhvr additive="base">
                                        <p:cTn id="46"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3"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1+#ppt_w/2"/>
                                          </p:val>
                                        </p:tav>
                                        <p:tav tm="100000">
                                          <p:val>
                                            <p:strVal val="#ppt_x"/>
                                          </p:val>
                                        </p:tav>
                                      </p:tavLst>
                                    </p:anim>
                                    <p:anim calcmode="lin" valueType="num">
                                      <p:cBhvr additive="base">
                                        <p:cTn id="52"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9"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P spid="20" grpId="0"/>
      <p:bldP spid="25" grpId="0"/>
      <p:bldP spid="26" grpId="0"/>
      <p:bldP spid="27" grpId="0"/>
      <p:bldP spid="12"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8818" y="1219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409825" y="296862"/>
            <a:ext cx="4295775"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645035" y="409545"/>
            <a:ext cx="385394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EG"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أقليات الإسلامية فى أفريقيا</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09600" y="1219200"/>
            <a:ext cx="7299218" cy="498663"/>
          </a:xfrm>
          <a:prstGeom prst="rect">
            <a:avLst/>
          </a:prstGeom>
        </p:spPr>
        <p:txBody>
          <a:bodyPr wrap="square">
            <a:spAutoFit/>
          </a:bodyPr>
          <a:lstStyle/>
          <a:p>
            <a:pPr algn="r">
              <a:lnSpc>
                <a:spcPct val="150000"/>
              </a:lnSpc>
            </a:pPr>
            <a:r>
              <a:rPr lang="ar-SA" sz="2000" b="1" dirty="0" smtClean="0">
                <a:solidFill>
                  <a:srgbClr val="7030A0"/>
                </a:solidFill>
              </a:rPr>
              <a:t>عدد الطرق البحرية لدخول الإسلام أفريقيا</a:t>
            </a:r>
            <a:endParaRPr lang="ar-SA" sz="2000" dirty="0">
              <a:solidFill>
                <a:srgbClr val="7030A0"/>
              </a:solidFill>
            </a:endParaRPr>
          </a:p>
        </p:txBody>
      </p:sp>
      <p:sp>
        <p:nvSpPr>
          <p:cNvPr id="11" name="Rectangle 10"/>
          <p:cNvSpPr/>
          <p:nvPr/>
        </p:nvSpPr>
        <p:spPr>
          <a:xfrm>
            <a:off x="6324600" y="2209800"/>
            <a:ext cx="221406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1- ممرات بحرية كالبحر الأحمر </a:t>
            </a:r>
            <a:endParaRPr lang="ar-SA" dirty="0"/>
          </a:p>
        </p:txBody>
      </p:sp>
      <p:sp>
        <p:nvSpPr>
          <p:cNvPr id="13" name="Rectangle 12"/>
          <p:cNvSpPr/>
          <p:nvPr/>
        </p:nvSpPr>
        <p:spPr>
          <a:xfrm>
            <a:off x="6873368" y="2819400"/>
            <a:ext cx="166103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2- مضيق باب المندب </a:t>
            </a:r>
            <a:endParaRPr lang="ar-SA" dirty="0"/>
          </a:p>
        </p:txBody>
      </p:sp>
      <p:sp>
        <p:nvSpPr>
          <p:cNvPr id="14" name="Rectangle 13"/>
          <p:cNvSpPr/>
          <p:nvPr/>
        </p:nvSpPr>
        <p:spPr>
          <a:xfrm>
            <a:off x="7467600" y="3364468"/>
            <a:ext cx="107433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3- بحر العرب</a:t>
            </a:r>
            <a:endParaRPr lang="ar-SA" dirty="0"/>
          </a:p>
        </p:txBody>
      </p:sp>
    </p:spTree>
    <p:extLst>
      <p:ext uri="{BB962C8B-B14F-4D97-AF65-F5344CB8AC3E}">
        <p14:creationId xmlns:p14="http://schemas.microsoft.com/office/powerpoint/2010/main" xmlns="" val="303485987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3" grpId="0"/>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8817"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6" name="Rectangle 5"/>
          <p:cNvSpPr/>
          <p:nvPr/>
        </p:nvSpPr>
        <p:spPr>
          <a:xfrm>
            <a:off x="228600" y="381000"/>
            <a:ext cx="7660881" cy="498663"/>
          </a:xfrm>
          <a:prstGeom prst="rect">
            <a:avLst/>
          </a:prstGeom>
        </p:spPr>
        <p:txBody>
          <a:bodyPr wrap="square">
            <a:spAutoFit/>
          </a:bodyPr>
          <a:lstStyle/>
          <a:p>
            <a:pPr algn="r">
              <a:lnSpc>
                <a:spcPct val="150000"/>
              </a:lnSpc>
            </a:pPr>
            <a:r>
              <a:rPr lang="ar-SA" sz="2000" b="1" dirty="0" smtClean="0">
                <a:solidFill>
                  <a:srgbClr val="7030A0"/>
                </a:solidFill>
              </a:rPr>
              <a:t>علل</a:t>
            </a:r>
            <a:endParaRPr lang="ar-SA" sz="2000" dirty="0">
              <a:solidFill>
                <a:srgbClr val="7030A0"/>
              </a:solidFill>
            </a:endParaRPr>
          </a:p>
        </p:txBody>
      </p:sp>
      <p:sp>
        <p:nvSpPr>
          <p:cNvPr id="5" name="Rectangle 5"/>
          <p:cNvSpPr/>
          <p:nvPr/>
        </p:nvSpPr>
        <p:spPr>
          <a:xfrm>
            <a:off x="1066800" y="1143000"/>
            <a:ext cx="7467600" cy="457241"/>
          </a:xfrm>
          <a:prstGeom prst="rect">
            <a:avLst/>
          </a:prstGeom>
        </p:spPr>
        <p:txBody>
          <a:bodyPr wrap="square">
            <a:spAutoFit/>
          </a:bodyPr>
          <a:lstStyle/>
          <a:p>
            <a:pPr algn="r" rtl="1">
              <a:lnSpc>
                <a:spcPct val="150000"/>
              </a:lnSpc>
            </a:pPr>
            <a:r>
              <a:rPr lang="ar-SA" b="1" dirty="0" smtClean="0"/>
              <a:t>1- </a:t>
            </a:r>
            <a:r>
              <a:rPr lang="ar-SA" b="1" dirty="0" smtClean="0"/>
              <a:t>اختلاف أعداد المسلمين بين سكان دول إفريقيا </a:t>
            </a:r>
            <a:endParaRPr lang="en-US" dirty="0"/>
          </a:p>
        </p:txBody>
      </p:sp>
      <p:sp>
        <p:nvSpPr>
          <p:cNvPr id="8" name="Rectangle 5"/>
          <p:cNvSpPr/>
          <p:nvPr/>
        </p:nvSpPr>
        <p:spPr>
          <a:xfrm>
            <a:off x="1219200" y="3962400"/>
            <a:ext cx="7467600" cy="457241"/>
          </a:xfrm>
          <a:prstGeom prst="rect">
            <a:avLst/>
          </a:prstGeom>
        </p:spPr>
        <p:txBody>
          <a:bodyPr wrap="square">
            <a:spAutoFit/>
          </a:bodyPr>
          <a:lstStyle/>
          <a:p>
            <a:pPr algn="r" rtl="1">
              <a:lnSpc>
                <a:spcPct val="150000"/>
              </a:lnSpc>
            </a:pPr>
            <a:r>
              <a:rPr lang="ar-SA" b="1" dirty="0" smtClean="0"/>
              <a:t>2- </a:t>
            </a:r>
            <a:r>
              <a:rPr lang="ar-SA" b="1" dirty="0" smtClean="0"/>
              <a:t>اقتصار انتشار الاسلام على المناطق الساحلية للقارة الافريقية</a:t>
            </a:r>
            <a:endParaRPr lang="en-US" dirty="0"/>
          </a:p>
        </p:txBody>
      </p:sp>
      <p:pic>
        <p:nvPicPr>
          <p:cNvPr id="10" name="صورة 9" descr="3123_1.jpg"/>
          <p:cNvPicPr>
            <a:picLocks noChangeAspect="1"/>
          </p:cNvPicPr>
          <p:nvPr/>
        </p:nvPicPr>
        <p:blipFill>
          <a:blip r:embed="rId2" cstate="print"/>
          <a:stretch>
            <a:fillRect/>
          </a:stretch>
        </p:blipFill>
        <p:spPr>
          <a:xfrm flipH="1">
            <a:off x="1524000" y="1447800"/>
            <a:ext cx="2040311" cy="2362200"/>
          </a:xfrm>
          <a:prstGeom prst="rect">
            <a:avLst/>
          </a:prstGeom>
        </p:spPr>
      </p:pic>
      <p:sp>
        <p:nvSpPr>
          <p:cNvPr id="9" name="Rectangle 13"/>
          <p:cNvSpPr/>
          <p:nvPr/>
        </p:nvSpPr>
        <p:spPr>
          <a:xfrm>
            <a:off x="1143000" y="4648200"/>
            <a:ext cx="692529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لأنه لم يتوغل كثيرا نحو الداخل بسبب وعورة الأرض وانعدام الأمن وعدم وجود مراكز سكانية عامرة </a:t>
            </a:r>
            <a:endParaRPr lang="ar-SA" dirty="0"/>
          </a:p>
        </p:txBody>
      </p:sp>
    </p:spTree>
    <p:extLst>
      <p:ext uri="{BB962C8B-B14F-4D97-AF65-F5344CB8AC3E}">
        <p14:creationId xmlns:p14="http://schemas.microsoft.com/office/powerpoint/2010/main" xmlns="" val="13542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 calcmode="lin" valueType="num">
                                      <p:cBhvr>
                                        <p:cTn id="33" dur="1000" fill="hold"/>
                                        <p:tgtEl>
                                          <p:spTgt spid="10"/>
                                        </p:tgtEl>
                                        <p:attrNameLst>
                                          <p:attrName>style.rotation</p:attrName>
                                        </p:attrNameLst>
                                      </p:cBhvr>
                                      <p:tavLst>
                                        <p:tav tm="0">
                                          <p:val>
                                            <p:fltVal val="90"/>
                                          </p:val>
                                        </p:tav>
                                        <p:tav tm="100000">
                                          <p:val>
                                            <p:fltVal val="0"/>
                                          </p:val>
                                        </p:tav>
                                      </p:tavLst>
                                    </p:anim>
                                    <p:animEffect transition="in" filter="fade">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5" grpId="0"/>
      <p:bldP spid="8" grpId="0"/>
      <p:bldP spid="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3928797" y="1428690"/>
            <a:ext cx="3974165" cy="400110"/>
          </a:xfrm>
          <a:prstGeom prst="rect">
            <a:avLst/>
          </a:prstGeom>
        </p:spPr>
        <p:txBody>
          <a:bodyPr wrap="none">
            <a:spAutoFit/>
          </a:bodyPr>
          <a:lstStyle/>
          <a:p>
            <a:pPr algn="r"/>
            <a:r>
              <a:rPr lang="ar-SA" sz="2000" b="1" dirty="0" smtClean="0">
                <a:solidFill>
                  <a:srgbClr val="7030A0"/>
                </a:solidFill>
              </a:rPr>
              <a:t>وضح كيف دخل الاسلام الى الكنغو </a:t>
            </a:r>
            <a:r>
              <a:rPr lang="ar-SA" sz="2000" b="1" dirty="0" smtClean="0">
                <a:solidFill>
                  <a:srgbClr val="7030A0"/>
                </a:solidFill>
              </a:rPr>
              <a:t>الديمقراطية</a:t>
            </a:r>
            <a:endParaRPr lang="ar-SA" sz="2000" dirty="0">
              <a:solidFill>
                <a:srgbClr val="7030A0"/>
              </a:solidFill>
            </a:endParaRPr>
          </a:p>
        </p:txBody>
      </p:sp>
      <p:sp>
        <p:nvSpPr>
          <p:cNvPr id="14" name="Rectangle 9"/>
          <p:cNvSpPr/>
          <p:nvPr/>
        </p:nvSpPr>
        <p:spPr>
          <a:xfrm rot="20716511">
            <a:off x="1062427" y="34026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9" presetClass="entr" presetSubtype="10" fill="hold" grpId="1"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0" fill="hold"/>
                                        <p:tgtEl>
                                          <p:spTgt spid="14"/>
                                        </p:tgtEl>
                                        <p:attrNameLst>
                                          <p:attrName>ppt_w</p:attrName>
                                        </p:attrNameLst>
                                      </p:cBhvr>
                                      <p:tavLst>
                                        <p:tav tm="0" fmla="#ppt_w*sin(2.5*pi*$)">
                                          <p:val>
                                            <p:fltVal val="0"/>
                                          </p:val>
                                        </p:tav>
                                        <p:tav tm="100000">
                                          <p:val>
                                            <p:fltVal val="1"/>
                                          </p:val>
                                        </p:tav>
                                      </p:tavLst>
                                    </p:anim>
                                    <p:anim calcmode="lin" valueType="num">
                                      <p:cBhvr>
                                        <p:cTn id="29" dur="5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4" grpId="0"/>
      <p:bldP spid="14"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4919" y="1771471"/>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رابع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الأقليات الإسلامية فى أوروبا</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33400" y="1643151"/>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وضح دور التجار المسلمين فى وصول الاسلام ونشره فى قارة اوروبا</a:t>
            </a:r>
            <a:endParaRPr lang="ar-SA" sz="2000" dirty="0">
              <a:solidFill>
                <a:srgbClr val="7030A0"/>
              </a:solidFill>
            </a:endParaRPr>
          </a:p>
        </p:txBody>
      </p:sp>
      <p:sp>
        <p:nvSpPr>
          <p:cNvPr id="11" name="Rectangle 10"/>
          <p:cNvSpPr/>
          <p:nvPr/>
        </p:nvSpPr>
        <p:spPr>
          <a:xfrm>
            <a:off x="1981200" y="2438400"/>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اسلام عدد كبير من أهالى تلك البلاد اعجابا بسلوك التجار</a:t>
            </a:r>
            <a:endParaRPr lang="ar-SA" b="1" dirty="0" smtClean="0">
              <a:solidFill>
                <a:srgbClr val="00B0F0"/>
              </a:solidFill>
              <a:latin typeface="Sakkal Majalla" pitchFamily="2" charset="-78"/>
              <a:cs typeface="Sakkal Majalla" pitchFamily="2" charset="-78"/>
            </a:endParaRPr>
          </a:p>
        </p:txBody>
      </p:sp>
      <p:sp>
        <p:nvSpPr>
          <p:cNvPr id="16" name="Rectangle 8"/>
          <p:cNvSpPr/>
          <p:nvPr/>
        </p:nvSpPr>
        <p:spPr>
          <a:xfrm>
            <a:off x="990600" y="4076640"/>
            <a:ext cx="6915676" cy="400110"/>
          </a:xfrm>
          <a:prstGeom prst="rect">
            <a:avLst/>
          </a:prstGeom>
        </p:spPr>
        <p:txBody>
          <a:bodyPr wrap="none">
            <a:spAutoFit/>
          </a:bodyPr>
          <a:lstStyle/>
          <a:p>
            <a:r>
              <a:rPr lang="ar-SA" sz="2000" b="1" dirty="0" smtClean="0">
                <a:solidFill>
                  <a:srgbClr val="7030A0"/>
                </a:solidFill>
                <a:latin typeface="Sultan bold"/>
                <a:cs typeface="Arial" pitchFamily="34" charset="0"/>
              </a:rPr>
              <a:t>كيف كان لعامل الاستعمار الفرنسي والبريطاني الأثر فى وصول الإسلام إلى أوروبا</a:t>
            </a:r>
            <a:endParaRPr lang="ar-SA" sz="2000" dirty="0"/>
          </a:p>
        </p:txBody>
      </p:sp>
      <p:sp>
        <p:nvSpPr>
          <p:cNvPr id="12" name="Flowchart: Multidocument 3"/>
          <p:cNvSpPr/>
          <p:nvPr/>
        </p:nvSpPr>
        <p:spPr>
          <a:xfrm>
            <a:off x="7924800" y="392424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pic>
        <p:nvPicPr>
          <p:cNvPr id="13" name="صورة 12" descr="3123_1.jpg"/>
          <p:cNvPicPr>
            <a:picLocks noChangeAspect="1"/>
          </p:cNvPicPr>
          <p:nvPr/>
        </p:nvPicPr>
        <p:blipFill>
          <a:blip r:embed="rId2" cstate="print"/>
          <a:stretch>
            <a:fillRect/>
          </a:stretch>
        </p:blipFill>
        <p:spPr>
          <a:xfrm flipH="1">
            <a:off x="1066800" y="4857750"/>
            <a:ext cx="1492343" cy="1924050"/>
          </a:xfrm>
          <a:prstGeom prst="rect">
            <a:avLst/>
          </a:prstGeom>
        </p:spPr>
      </p:pic>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inHorizont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down)">
                                      <p:cBhvr>
                                        <p:cTn id="48" dur="580">
                                          <p:stCondLst>
                                            <p:cond delay="0"/>
                                          </p:stCondLst>
                                        </p:cTn>
                                        <p:tgtEl>
                                          <p:spTgt spid="13"/>
                                        </p:tgtEl>
                                      </p:cBhvr>
                                    </p:animEffect>
                                    <p:anim calcmode="lin" valueType="num">
                                      <p:cBhvr>
                                        <p:cTn id="4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4" dur="26">
                                          <p:stCondLst>
                                            <p:cond delay="650"/>
                                          </p:stCondLst>
                                        </p:cTn>
                                        <p:tgtEl>
                                          <p:spTgt spid="13"/>
                                        </p:tgtEl>
                                      </p:cBhvr>
                                      <p:to x="100000" y="60000"/>
                                    </p:animScale>
                                    <p:animScale>
                                      <p:cBhvr>
                                        <p:cTn id="55" dur="166" decel="50000">
                                          <p:stCondLst>
                                            <p:cond delay="676"/>
                                          </p:stCondLst>
                                        </p:cTn>
                                        <p:tgtEl>
                                          <p:spTgt spid="13"/>
                                        </p:tgtEl>
                                      </p:cBhvr>
                                      <p:to x="100000" y="100000"/>
                                    </p:animScale>
                                    <p:animScale>
                                      <p:cBhvr>
                                        <p:cTn id="56" dur="26">
                                          <p:stCondLst>
                                            <p:cond delay="1312"/>
                                          </p:stCondLst>
                                        </p:cTn>
                                        <p:tgtEl>
                                          <p:spTgt spid="13"/>
                                        </p:tgtEl>
                                      </p:cBhvr>
                                      <p:to x="100000" y="80000"/>
                                    </p:animScale>
                                    <p:animScale>
                                      <p:cBhvr>
                                        <p:cTn id="57" dur="166" decel="50000">
                                          <p:stCondLst>
                                            <p:cond delay="1338"/>
                                          </p:stCondLst>
                                        </p:cTn>
                                        <p:tgtEl>
                                          <p:spTgt spid="13"/>
                                        </p:tgtEl>
                                      </p:cBhvr>
                                      <p:to x="100000" y="100000"/>
                                    </p:animScale>
                                    <p:animScale>
                                      <p:cBhvr>
                                        <p:cTn id="58" dur="26">
                                          <p:stCondLst>
                                            <p:cond delay="1642"/>
                                          </p:stCondLst>
                                        </p:cTn>
                                        <p:tgtEl>
                                          <p:spTgt spid="13"/>
                                        </p:tgtEl>
                                      </p:cBhvr>
                                      <p:to x="100000" y="90000"/>
                                    </p:animScale>
                                    <p:animScale>
                                      <p:cBhvr>
                                        <p:cTn id="59" dur="166" decel="50000">
                                          <p:stCondLst>
                                            <p:cond delay="1668"/>
                                          </p:stCondLst>
                                        </p:cTn>
                                        <p:tgtEl>
                                          <p:spTgt spid="13"/>
                                        </p:tgtEl>
                                      </p:cBhvr>
                                      <p:to x="100000" y="100000"/>
                                    </p:animScale>
                                    <p:animScale>
                                      <p:cBhvr>
                                        <p:cTn id="60" dur="26">
                                          <p:stCondLst>
                                            <p:cond delay="1808"/>
                                          </p:stCondLst>
                                        </p:cTn>
                                        <p:tgtEl>
                                          <p:spTgt spid="13"/>
                                        </p:tgtEl>
                                      </p:cBhvr>
                                      <p:to x="100000" y="95000"/>
                                    </p:animScale>
                                    <p:animScale>
                                      <p:cBhvr>
                                        <p:cTn id="61"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6" grpId="0"/>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5410200" y="533400"/>
            <a:ext cx="2435282" cy="579967"/>
          </a:xfrm>
          <a:prstGeom prst="rect">
            <a:avLst/>
          </a:prstGeom>
        </p:spPr>
        <p:txBody>
          <a:bodyPr wrap="none">
            <a:spAutoFit/>
          </a:bodyPr>
          <a:lstStyle/>
          <a:p>
            <a:pPr>
              <a:lnSpc>
                <a:spcPct val="150000"/>
              </a:lnSpc>
            </a:pPr>
            <a:r>
              <a:rPr lang="ar-SA" sz="2400" b="1" dirty="0" smtClean="0">
                <a:solidFill>
                  <a:srgbClr val="7030A0"/>
                </a:solidFill>
              </a:rPr>
              <a:t>اختر الاجابة الصحيحة </a:t>
            </a:r>
            <a:endParaRPr lang="ar-SA" sz="2400" b="1" dirty="0">
              <a:solidFill>
                <a:srgbClr val="7030A0"/>
              </a:solidFill>
            </a:endParaRPr>
          </a:p>
        </p:txBody>
      </p:sp>
      <p:sp>
        <p:nvSpPr>
          <p:cNvPr id="6" name="Rectangle 5"/>
          <p:cNvSpPr/>
          <p:nvPr/>
        </p:nvSpPr>
        <p:spPr>
          <a:xfrm>
            <a:off x="1219200" y="1295400"/>
            <a:ext cx="7467600" cy="457241"/>
          </a:xfrm>
          <a:prstGeom prst="rect">
            <a:avLst/>
          </a:prstGeom>
        </p:spPr>
        <p:txBody>
          <a:bodyPr wrap="square">
            <a:spAutoFit/>
          </a:bodyPr>
          <a:lstStyle/>
          <a:p>
            <a:pPr algn="r" rtl="1">
              <a:lnSpc>
                <a:spcPct val="150000"/>
              </a:lnSpc>
            </a:pPr>
            <a:r>
              <a:rPr lang="ar-SA" b="1" dirty="0"/>
              <a:t>1- </a:t>
            </a:r>
            <a:r>
              <a:rPr lang="ar-SA" b="1" dirty="0" smtClean="0"/>
              <a:t>الدولة الاسلامية الوحيدة فى أوروبا هي:</a:t>
            </a:r>
            <a:endParaRPr lang="en-US" dirty="0"/>
          </a:p>
        </p:txBody>
      </p:sp>
      <p:sp>
        <p:nvSpPr>
          <p:cNvPr id="7" name="Rectangle 6"/>
          <p:cNvSpPr/>
          <p:nvPr/>
        </p:nvSpPr>
        <p:spPr>
          <a:xfrm>
            <a:off x="1905000" y="2221468"/>
            <a:ext cx="6773839" cy="457241"/>
          </a:xfrm>
          <a:prstGeom prst="rect">
            <a:avLst/>
          </a:prstGeom>
          <a:noFill/>
        </p:spPr>
        <p:txBody>
          <a:bodyPr wrap="square">
            <a:spAutoFit/>
          </a:bodyPr>
          <a:lstStyle/>
          <a:p>
            <a:pPr algn="r" rtl="1">
              <a:lnSpc>
                <a:spcPct val="150000"/>
              </a:lnSpc>
            </a:pPr>
            <a:r>
              <a:rPr lang="ar-SA" b="1" dirty="0"/>
              <a:t>2- </a:t>
            </a:r>
            <a:r>
              <a:rPr lang="ar-SA" b="1" dirty="0" smtClean="0"/>
              <a:t>تبلغ نسبة المسلمين فى بريطانيا حوالي:</a:t>
            </a:r>
            <a:endParaRPr lang="en-US" dirty="0"/>
          </a:p>
        </p:txBody>
      </p:sp>
      <p:sp>
        <p:nvSpPr>
          <p:cNvPr id="8" name="Rectangle 7"/>
          <p:cNvSpPr/>
          <p:nvPr/>
        </p:nvSpPr>
        <p:spPr>
          <a:xfrm>
            <a:off x="1143000" y="3124200"/>
            <a:ext cx="7543800" cy="457241"/>
          </a:xfrm>
          <a:prstGeom prst="rect">
            <a:avLst/>
          </a:prstGeom>
        </p:spPr>
        <p:txBody>
          <a:bodyPr wrap="square">
            <a:spAutoFit/>
          </a:bodyPr>
          <a:lstStyle/>
          <a:p>
            <a:pPr algn="r" rtl="1">
              <a:lnSpc>
                <a:spcPct val="150000"/>
              </a:lnSpc>
            </a:pPr>
            <a:r>
              <a:rPr lang="ar-SA" b="1" dirty="0"/>
              <a:t>3- </a:t>
            </a:r>
            <a:r>
              <a:rPr lang="ar-SA" b="1" dirty="0" smtClean="0"/>
              <a:t>أقام المسلمون حضارة مزدهرة فى الأندلس استمرت:</a:t>
            </a:r>
            <a:endParaRPr lang="en-US" dirty="0"/>
          </a:p>
        </p:txBody>
      </p:sp>
      <p:sp>
        <p:nvSpPr>
          <p:cNvPr id="9" name="Rectangle 13"/>
          <p:cNvSpPr/>
          <p:nvPr/>
        </p:nvSpPr>
        <p:spPr>
          <a:xfrm>
            <a:off x="7543824" y="1905000"/>
            <a:ext cx="58060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ألبانيا</a:t>
            </a:r>
            <a:endParaRPr lang="ar-SA" dirty="0"/>
          </a:p>
        </p:txBody>
      </p:sp>
      <p:sp>
        <p:nvSpPr>
          <p:cNvPr id="10" name="Rectangle 13"/>
          <p:cNvSpPr/>
          <p:nvPr/>
        </p:nvSpPr>
        <p:spPr>
          <a:xfrm>
            <a:off x="4855240" y="1905000"/>
            <a:ext cx="58541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قبرص</a:t>
            </a:r>
            <a:endParaRPr lang="ar-SA" dirty="0"/>
          </a:p>
        </p:txBody>
      </p:sp>
      <p:sp>
        <p:nvSpPr>
          <p:cNvPr id="11" name="Rectangle 13"/>
          <p:cNvSpPr/>
          <p:nvPr/>
        </p:nvSpPr>
        <p:spPr>
          <a:xfrm>
            <a:off x="2209800" y="1916668"/>
            <a:ext cx="58541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قبرص</a:t>
            </a:r>
            <a:endParaRPr lang="ar-SA" dirty="0"/>
          </a:p>
        </p:txBody>
      </p:sp>
      <p:sp>
        <p:nvSpPr>
          <p:cNvPr id="12" name="Rectangle 13"/>
          <p:cNvSpPr/>
          <p:nvPr/>
        </p:nvSpPr>
        <p:spPr>
          <a:xfrm>
            <a:off x="762000" y="2743200"/>
            <a:ext cx="417102"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3%</a:t>
            </a:r>
            <a:endParaRPr lang="ar-SA" dirty="0"/>
          </a:p>
        </p:txBody>
      </p:sp>
      <p:sp>
        <p:nvSpPr>
          <p:cNvPr id="13" name="Rectangle 13"/>
          <p:cNvSpPr/>
          <p:nvPr/>
        </p:nvSpPr>
        <p:spPr>
          <a:xfrm>
            <a:off x="2743200" y="2743200"/>
            <a:ext cx="421910"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6%</a:t>
            </a:r>
            <a:endParaRPr lang="ar-SA" dirty="0"/>
          </a:p>
        </p:txBody>
      </p:sp>
      <p:sp>
        <p:nvSpPr>
          <p:cNvPr id="14" name="Rectangle 13"/>
          <p:cNvSpPr/>
          <p:nvPr/>
        </p:nvSpPr>
        <p:spPr>
          <a:xfrm>
            <a:off x="5029200" y="2667000"/>
            <a:ext cx="421910"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5%</a:t>
            </a:r>
            <a:endParaRPr lang="ar-SA" dirty="0"/>
          </a:p>
        </p:txBody>
      </p:sp>
      <p:sp>
        <p:nvSpPr>
          <p:cNvPr id="15" name="Rectangle 13"/>
          <p:cNvSpPr/>
          <p:nvPr/>
        </p:nvSpPr>
        <p:spPr>
          <a:xfrm>
            <a:off x="7660328" y="2743200"/>
            <a:ext cx="421910"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7%</a:t>
            </a:r>
            <a:endParaRPr lang="ar-SA" dirty="0"/>
          </a:p>
        </p:txBody>
      </p:sp>
      <p:sp>
        <p:nvSpPr>
          <p:cNvPr id="16" name="Rectangle 13"/>
          <p:cNvSpPr/>
          <p:nvPr/>
        </p:nvSpPr>
        <p:spPr>
          <a:xfrm>
            <a:off x="7467600" y="3733800"/>
            <a:ext cx="98296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سبع</a:t>
            </a:r>
            <a:r>
              <a:rPr lang="ar-SA" b="1" dirty="0" smtClean="0">
                <a:solidFill>
                  <a:srgbClr val="0070C0"/>
                </a:solidFill>
                <a:latin typeface="Sakkal Majalla" pitchFamily="2" charset="-78"/>
                <a:cs typeface="Sakkal Majalla" pitchFamily="2" charset="-78"/>
              </a:rPr>
              <a:t>ة قرون</a:t>
            </a:r>
            <a:endParaRPr lang="ar-SA" dirty="0"/>
          </a:p>
        </p:txBody>
      </p:sp>
      <p:sp>
        <p:nvSpPr>
          <p:cNvPr id="17" name="Rectangle 13"/>
          <p:cNvSpPr/>
          <p:nvPr/>
        </p:nvSpPr>
        <p:spPr>
          <a:xfrm>
            <a:off x="5434383" y="3733800"/>
            <a:ext cx="100219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ثمانية قرون</a:t>
            </a:r>
            <a:endParaRPr lang="ar-SA" dirty="0"/>
          </a:p>
        </p:txBody>
      </p:sp>
      <p:sp>
        <p:nvSpPr>
          <p:cNvPr id="18" name="Rectangle 13"/>
          <p:cNvSpPr/>
          <p:nvPr/>
        </p:nvSpPr>
        <p:spPr>
          <a:xfrm>
            <a:off x="3000792" y="3733800"/>
            <a:ext cx="88838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ستة قرون</a:t>
            </a:r>
            <a:endParaRPr lang="ar-SA" dirty="0"/>
          </a:p>
        </p:txBody>
      </p:sp>
      <p:sp>
        <p:nvSpPr>
          <p:cNvPr id="19" name="Rectangle 13"/>
          <p:cNvSpPr/>
          <p:nvPr/>
        </p:nvSpPr>
        <p:spPr>
          <a:xfrm>
            <a:off x="381000" y="3733800"/>
            <a:ext cx="104387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خمسة قرون</a:t>
            </a:r>
            <a:endParaRPr lang="ar-SA" dirty="0"/>
          </a:p>
        </p:txBody>
      </p:sp>
      <p:sp>
        <p:nvSpPr>
          <p:cNvPr id="20" name="شكل بيضاوي 19"/>
          <p:cNvSpPr/>
          <p:nvPr/>
        </p:nvSpPr>
        <p:spPr>
          <a:xfrm>
            <a:off x="7467600" y="1828800"/>
            <a:ext cx="685800" cy="457200"/>
          </a:xfrm>
          <a:prstGeom prst="ellipse">
            <a:avLst/>
          </a:prstGeom>
          <a:no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dirty="0">
              <a:noFill/>
            </a:endParaRPr>
          </a:p>
        </p:txBody>
      </p:sp>
      <p:sp>
        <p:nvSpPr>
          <p:cNvPr id="21" name="شكل بيضاوي 20"/>
          <p:cNvSpPr/>
          <p:nvPr/>
        </p:nvSpPr>
        <p:spPr>
          <a:xfrm>
            <a:off x="5334000" y="3657600"/>
            <a:ext cx="1219200" cy="457200"/>
          </a:xfrm>
          <a:prstGeom prst="ellipse">
            <a:avLst/>
          </a:prstGeom>
          <a:no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dirty="0">
              <a:noFill/>
            </a:endParaRPr>
          </a:p>
        </p:txBody>
      </p:sp>
      <p:sp>
        <p:nvSpPr>
          <p:cNvPr id="22" name="شكل بيضاوي 21"/>
          <p:cNvSpPr/>
          <p:nvPr/>
        </p:nvSpPr>
        <p:spPr>
          <a:xfrm>
            <a:off x="7620000" y="2667000"/>
            <a:ext cx="762000" cy="533400"/>
          </a:xfrm>
          <a:prstGeom prst="ellipse">
            <a:avLst/>
          </a:prstGeom>
          <a:no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dirty="0">
              <a:no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80">
                                          <p:stCondLst>
                                            <p:cond delay="0"/>
                                          </p:stCondLst>
                                        </p:cTn>
                                        <p:tgtEl>
                                          <p:spTgt spid="20"/>
                                        </p:tgtEl>
                                      </p:cBhvr>
                                    </p:animEffect>
                                    <p:anim calcmode="lin" valueType="num">
                                      <p:cBhvr>
                                        <p:cTn id="41"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6" dur="26">
                                          <p:stCondLst>
                                            <p:cond delay="650"/>
                                          </p:stCondLst>
                                        </p:cTn>
                                        <p:tgtEl>
                                          <p:spTgt spid="20"/>
                                        </p:tgtEl>
                                      </p:cBhvr>
                                      <p:to x="100000" y="60000"/>
                                    </p:animScale>
                                    <p:animScale>
                                      <p:cBhvr>
                                        <p:cTn id="47" dur="166" decel="50000">
                                          <p:stCondLst>
                                            <p:cond delay="676"/>
                                          </p:stCondLst>
                                        </p:cTn>
                                        <p:tgtEl>
                                          <p:spTgt spid="20"/>
                                        </p:tgtEl>
                                      </p:cBhvr>
                                      <p:to x="100000" y="100000"/>
                                    </p:animScale>
                                    <p:animScale>
                                      <p:cBhvr>
                                        <p:cTn id="48" dur="26">
                                          <p:stCondLst>
                                            <p:cond delay="1312"/>
                                          </p:stCondLst>
                                        </p:cTn>
                                        <p:tgtEl>
                                          <p:spTgt spid="20"/>
                                        </p:tgtEl>
                                      </p:cBhvr>
                                      <p:to x="100000" y="80000"/>
                                    </p:animScale>
                                    <p:animScale>
                                      <p:cBhvr>
                                        <p:cTn id="49" dur="166" decel="50000">
                                          <p:stCondLst>
                                            <p:cond delay="1338"/>
                                          </p:stCondLst>
                                        </p:cTn>
                                        <p:tgtEl>
                                          <p:spTgt spid="20"/>
                                        </p:tgtEl>
                                      </p:cBhvr>
                                      <p:to x="100000" y="100000"/>
                                    </p:animScale>
                                    <p:animScale>
                                      <p:cBhvr>
                                        <p:cTn id="50" dur="26">
                                          <p:stCondLst>
                                            <p:cond delay="1642"/>
                                          </p:stCondLst>
                                        </p:cTn>
                                        <p:tgtEl>
                                          <p:spTgt spid="20"/>
                                        </p:tgtEl>
                                      </p:cBhvr>
                                      <p:to x="100000" y="90000"/>
                                    </p:animScale>
                                    <p:animScale>
                                      <p:cBhvr>
                                        <p:cTn id="51" dur="166" decel="50000">
                                          <p:stCondLst>
                                            <p:cond delay="1668"/>
                                          </p:stCondLst>
                                        </p:cTn>
                                        <p:tgtEl>
                                          <p:spTgt spid="20"/>
                                        </p:tgtEl>
                                      </p:cBhvr>
                                      <p:to x="100000" y="100000"/>
                                    </p:animScale>
                                    <p:animScale>
                                      <p:cBhvr>
                                        <p:cTn id="52" dur="26">
                                          <p:stCondLst>
                                            <p:cond delay="1808"/>
                                          </p:stCondLst>
                                        </p:cTn>
                                        <p:tgtEl>
                                          <p:spTgt spid="20"/>
                                        </p:tgtEl>
                                      </p:cBhvr>
                                      <p:to x="100000" y="95000"/>
                                    </p:animScale>
                                    <p:animScale>
                                      <p:cBhvr>
                                        <p:cTn id="53" dur="166" decel="50000">
                                          <p:stCondLst>
                                            <p:cond delay="1834"/>
                                          </p:stCondLst>
                                        </p:cTn>
                                        <p:tgtEl>
                                          <p:spTgt spid="20"/>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 presetClass="entr" presetSubtype="3"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1+#ppt_w/2"/>
                                          </p:val>
                                        </p:tav>
                                        <p:tav tm="100000">
                                          <p:val>
                                            <p:strVal val="#ppt_x"/>
                                          </p:val>
                                        </p:tav>
                                      </p:tavLst>
                                    </p:anim>
                                    <p:anim calcmode="lin" valueType="num">
                                      <p:cBhvr additive="base">
                                        <p:cTn id="5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ipe(left)">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left)">
                                      <p:cBhvr>
                                        <p:cTn id="74" dur="5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left)">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down)">
                                      <p:cBhvr>
                                        <p:cTn id="84" dur="580">
                                          <p:stCondLst>
                                            <p:cond delay="0"/>
                                          </p:stCondLst>
                                        </p:cTn>
                                        <p:tgtEl>
                                          <p:spTgt spid="22"/>
                                        </p:tgtEl>
                                      </p:cBhvr>
                                    </p:animEffect>
                                    <p:anim calcmode="lin" valueType="num">
                                      <p:cBhvr>
                                        <p:cTn id="8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90" dur="26">
                                          <p:stCondLst>
                                            <p:cond delay="650"/>
                                          </p:stCondLst>
                                        </p:cTn>
                                        <p:tgtEl>
                                          <p:spTgt spid="22"/>
                                        </p:tgtEl>
                                      </p:cBhvr>
                                      <p:to x="100000" y="60000"/>
                                    </p:animScale>
                                    <p:animScale>
                                      <p:cBhvr>
                                        <p:cTn id="91" dur="166" decel="50000">
                                          <p:stCondLst>
                                            <p:cond delay="676"/>
                                          </p:stCondLst>
                                        </p:cTn>
                                        <p:tgtEl>
                                          <p:spTgt spid="22"/>
                                        </p:tgtEl>
                                      </p:cBhvr>
                                      <p:to x="100000" y="100000"/>
                                    </p:animScale>
                                    <p:animScale>
                                      <p:cBhvr>
                                        <p:cTn id="92" dur="26">
                                          <p:stCondLst>
                                            <p:cond delay="1312"/>
                                          </p:stCondLst>
                                        </p:cTn>
                                        <p:tgtEl>
                                          <p:spTgt spid="22"/>
                                        </p:tgtEl>
                                      </p:cBhvr>
                                      <p:to x="100000" y="80000"/>
                                    </p:animScale>
                                    <p:animScale>
                                      <p:cBhvr>
                                        <p:cTn id="93" dur="166" decel="50000">
                                          <p:stCondLst>
                                            <p:cond delay="1338"/>
                                          </p:stCondLst>
                                        </p:cTn>
                                        <p:tgtEl>
                                          <p:spTgt spid="22"/>
                                        </p:tgtEl>
                                      </p:cBhvr>
                                      <p:to x="100000" y="100000"/>
                                    </p:animScale>
                                    <p:animScale>
                                      <p:cBhvr>
                                        <p:cTn id="94" dur="26">
                                          <p:stCondLst>
                                            <p:cond delay="1642"/>
                                          </p:stCondLst>
                                        </p:cTn>
                                        <p:tgtEl>
                                          <p:spTgt spid="22"/>
                                        </p:tgtEl>
                                      </p:cBhvr>
                                      <p:to x="100000" y="90000"/>
                                    </p:animScale>
                                    <p:animScale>
                                      <p:cBhvr>
                                        <p:cTn id="95" dur="166" decel="50000">
                                          <p:stCondLst>
                                            <p:cond delay="1668"/>
                                          </p:stCondLst>
                                        </p:cTn>
                                        <p:tgtEl>
                                          <p:spTgt spid="22"/>
                                        </p:tgtEl>
                                      </p:cBhvr>
                                      <p:to x="100000" y="100000"/>
                                    </p:animScale>
                                    <p:animScale>
                                      <p:cBhvr>
                                        <p:cTn id="96" dur="26">
                                          <p:stCondLst>
                                            <p:cond delay="1808"/>
                                          </p:stCondLst>
                                        </p:cTn>
                                        <p:tgtEl>
                                          <p:spTgt spid="22"/>
                                        </p:tgtEl>
                                      </p:cBhvr>
                                      <p:to x="100000" y="95000"/>
                                    </p:animScale>
                                    <p:animScale>
                                      <p:cBhvr>
                                        <p:cTn id="97" dur="166" decel="50000">
                                          <p:stCondLst>
                                            <p:cond delay="1834"/>
                                          </p:stCondLst>
                                        </p:cTn>
                                        <p:tgtEl>
                                          <p:spTgt spid="22"/>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 presetClass="entr" presetSubtype="3" fill="hold" grpId="0" nodeType="click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additive="base">
                                        <p:cTn id="102" dur="500" fill="hold"/>
                                        <p:tgtEl>
                                          <p:spTgt spid="8"/>
                                        </p:tgtEl>
                                        <p:attrNameLst>
                                          <p:attrName>ppt_x</p:attrName>
                                        </p:attrNameLst>
                                      </p:cBhvr>
                                      <p:tavLst>
                                        <p:tav tm="0">
                                          <p:val>
                                            <p:strVal val="1+#ppt_w/2"/>
                                          </p:val>
                                        </p:tav>
                                        <p:tav tm="100000">
                                          <p:val>
                                            <p:strVal val="#ppt_x"/>
                                          </p:val>
                                        </p:tav>
                                      </p:tavLst>
                                    </p:anim>
                                    <p:anim calcmode="lin" valueType="num">
                                      <p:cBhvr additive="base">
                                        <p:cTn id="103"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wipe(left)">
                                      <p:cBhvr>
                                        <p:cTn id="108" dur="500"/>
                                        <p:tgtEl>
                                          <p:spTgt spid="1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7"/>
                                        </p:tgtEl>
                                        <p:attrNameLst>
                                          <p:attrName>style.visibility</p:attrName>
                                        </p:attrNameLst>
                                      </p:cBhvr>
                                      <p:to>
                                        <p:strVal val="visible"/>
                                      </p:to>
                                    </p:set>
                                    <p:animEffect transition="in" filter="wipe(left)">
                                      <p:cBhvr>
                                        <p:cTn id="113" dur="500"/>
                                        <p:tgtEl>
                                          <p:spTgt spid="17"/>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18"/>
                                        </p:tgtEl>
                                        <p:attrNameLst>
                                          <p:attrName>style.visibility</p:attrName>
                                        </p:attrNameLst>
                                      </p:cBhvr>
                                      <p:to>
                                        <p:strVal val="visible"/>
                                      </p:to>
                                    </p:set>
                                    <p:animEffect transition="in" filter="wipe(left)">
                                      <p:cBhvr>
                                        <p:cTn id="118" dur="500"/>
                                        <p:tgtEl>
                                          <p:spTgt spid="18"/>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left)">
                                      <p:cBhvr>
                                        <p:cTn id="123" dur="500"/>
                                        <p:tgtEl>
                                          <p:spTgt spid="19"/>
                                        </p:tgtEl>
                                      </p:cBhvr>
                                    </p:animEffect>
                                  </p:childTnLst>
                                </p:cTn>
                              </p:par>
                            </p:childTnLst>
                          </p:cTn>
                        </p:par>
                      </p:childTnLst>
                    </p:cTn>
                  </p:par>
                  <p:par>
                    <p:cTn id="124" fill="hold">
                      <p:stCondLst>
                        <p:cond delay="indefinite"/>
                      </p:stCondLst>
                      <p:childTnLst>
                        <p:par>
                          <p:cTn id="125" fill="hold">
                            <p:stCondLst>
                              <p:cond delay="0"/>
                            </p:stCondLst>
                            <p:childTnLst>
                              <p:par>
                                <p:cTn id="126" presetID="26" presetClass="entr" presetSubtype="0" fill="hold" grpId="0" nodeType="click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wipe(down)">
                                      <p:cBhvr>
                                        <p:cTn id="128" dur="580">
                                          <p:stCondLst>
                                            <p:cond delay="0"/>
                                          </p:stCondLst>
                                        </p:cTn>
                                        <p:tgtEl>
                                          <p:spTgt spid="21"/>
                                        </p:tgtEl>
                                      </p:cBhvr>
                                    </p:animEffect>
                                    <p:anim calcmode="lin" valueType="num">
                                      <p:cBhvr>
                                        <p:cTn id="12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4" dur="26">
                                          <p:stCondLst>
                                            <p:cond delay="650"/>
                                          </p:stCondLst>
                                        </p:cTn>
                                        <p:tgtEl>
                                          <p:spTgt spid="21"/>
                                        </p:tgtEl>
                                      </p:cBhvr>
                                      <p:to x="100000" y="60000"/>
                                    </p:animScale>
                                    <p:animScale>
                                      <p:cBhvr>
                                        <p:cTn id="135" dur="166" decel="50000">
                                          <p:stCondLst>
                                            <p:cond delay="676"/>
                                          </p:stCondLst>
                                        </p:cTn>
                                        <p:tgtEl>
                                          <p:spTgt spid="21"/>
                                        </p:tgtEl>
                                      </p:cBhvr>
                                      <p:to x="100000" y="100000"/>
                                    </p:animScale>
                                    <p:animScale>
                                      <p:cBhvr>
                                        <p:cTn id="136" dur="26">
                                          <p:stCondLst>
                                            <p:cond delay="1312"/>
                                          </p:stCondLst>
                                        </p:cTn>
                                        <p:tgtEl>
                                          <p:spTgt spid="21"/>
                                        </p:tgtEl>
                                      </p:cBhvr>
                                      <p:to x="100000" y="80000"/>
                                    </p:animScale>
                                    <p:animScale>
                                      <p:cBhvr>
                                        <p:cTn id="137" dur="166" decel="50000">
                                          <p:stCondLst>
                                            <p:cond delay="1338"/>
                                          </p:stCondLst>
                                        </p:cTn>
                                        <p:tgtEl>
                                          <p:spTgt spid="21"/>
                                        </p:tgtEl>
                                      </p:cBhvr>
                                      <p:to x="100000" y="100000"/>
                                    </p:animScale>
                                    <p:animScale>
                                      <p:cBhvr>
                                        <p:cTn id="138" dur="26">
                                          <p:stCondLst>
                                            <p:cond delay="1642"/>
                                          </p:stCondLst>
                                        </p:cTn>
                                        <p:tgtEl>
                                          <p:spTgt spid="21"/>
                                        </p:tgtEl>
                                      </p:cBhvr>
                                      <p:to x="100000" y="90000"/>
                                    </p:animScale>
                                    <p:animScale>
                                      <p:cBhvr>
                                        <p:cTn id="139" dur="166" decel="50000">
                                          <p:stCondLst>
                                            <p:cond delay="1668"/>
                                          </p:stCondLst>
                                        </p:cTn>
                                        <p:tgtEl>
                                          <p:spTgt spid="21"/>
                                        </p:tgtEl>
                                      </p:cBhvr>
                                      <p:to x="100000" y="100000"/>
                                    </p:animScale>
                                    <p:animScale>
                                      <p:cBhvr>
                                        <p:cTn id="140" dur="26">
                                          <p:stCondLst>
                                            <p:cond delay="1808"/>
                                          </p:stCondLst>
                                        </p:cTn>
                                        <p:tgtEl>
                                          <p:spTgt spid="21"/>
                                        </p:tgtEl>
                                      </p:cBhvr>
                                      <p:to x="100000" y="95000"/>
                                    </p:animScale>
                                    <p:animScale>
                                      <p:cBhvr>
                                        <p:cTn id="141"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خامس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الأقليات الإسلامية فى </a:t>
            </a:r>
            <a:r>
              <a:rPr lang="ar-SA" sz="2400" b="1" dirty="0" smtClean="0">
                <a:solidFill>
                  <a:srgbClr val="FF0000"/>
                </a:solidFill>
                <a:latin typeface="Sultan bold"/>
                <a:ea typeface="Times New Roman" pitchFamily="18" charset="0"/>
                <a:cs typeface="Arial" pitchFamily="34" charset="0"/>
              </a:rPr>
              <a:t>الأمريكتين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علل</a:t>
            </a:r>
            <a:endParaRPr lang="ar-SA" sz="2000" dirty="0">
              <a:solidFill>
                <a:srgbClr val="7030A0"/>
              </a:solidFill>
            </a:endParaRPr>
          </a:p>
        </p:txBody>
      </p:sp>
      <p:sp>
        <p:nvSpPr>
          <p:cNvPr id="11" name="Rectangle 10"/>
          <p:cNvSpPr/>
          <p:nvPr/>
        </p:nvSpPr>
        <p:spPr>
          <a:xfrm>
            <a:off x="1752600" y="2895600"/>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لأنها لم تكن طرقا منظمة </a:t>
            </a:r>
            <a:endParaRPr lang="ar-SA" b="1" dirty="0" smtClean="0">
              <a:solidFill>
                <a:srgbClr val="00B0F0"/>
              </a:solidFill>
              <a:latin typeface="Sakkal Majalla" pitchFamily="2" charset="-78"/>
              <a:cs typeface="Sakkal Majalla" pitchFamily="2" charset="-78"/>
            </a:endParaRPr>
          </a:p>
        </p:txBody>
      </p:sp>
      <p:sp>
        <p:nvSpPr>
          <p:cNvPr id="10" name="Rectangle 5"/>
          <p:cNvSpPr/>
          <p:nvPr/>
        </p:nvSpPr>
        <p:spPr>
          <a:xfrm>
            <a:off x="1143000" y="2057400"/>
            <a:ext cx="7467600" cy="457241"/>
          </a:xfrm>
          <a:prstGeom prst="rect">
            <a:avLst/>
          </a:prstGeom>
        </p:spPr>
        <p:txBody>
          <a:bodyPr wrap="square">
            <a:spAutoFit/>
          </a:bodyPr>
          <a:lstStyle/>
          <a:p>
            <a:pPr algn="r" rtl="1">
              <a:lnSpc>
                <a:spcPct val="150000"/>
              </a:lnSpc>
            </a:pPr>
            <a:r>
              <a:rPr lang="ar-SA" b="1" dirty="0"/>
              <a:t>1- </a:t>
            </a:r>
            <a:r>
              <a:rPr lang="ar-SA" b="1" dirty="0" smtClean="0"/>
              <a:t>تعددت طرق دخول الاسلام للقارة الامريكية إلا ان تأثيرها كان محدودا </a:t>
            </a:r>
            <a:endParaRPr lang="en-US" dirty="0"/>
          </a:p>
        </p:txBody>
      </p:sp>
      <p:sp>
        <p:nvSpPr>
          <p:cNvPr id="13" name="Rectangle 10"/>
          <p:cNvSpPr/>
          <p:nvPr/>
        </p:nvSpPr>
        <p:spPr>
          <a:xfrm>
            <a:off x="2133600" y="47360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تفاديا لمظالم الصرب وعدوانهم</a:t>
            </a:r>
            <a:endParaRPr lang="ar-SA" b="1" dirty="0" smtClean="0">
              <a:solidFill>
                <a:srgbClr val="00B0F0"/>
              </a:solidFill>
              <a:latin typeface="Sakkal Majalla" pitchFamily="2" charset="-78"/>
              <a:cs typeface="Sakkal Majalla" pitchFamily="2" charset="-78"/>
            </a:endParaRPr>
          </a:p>
        </p:txBody>
      </p:sp>
      <p:sp>
        <p:nvSpPr>
          <p:cNvPr id="14" name="Rectangle 5"/>
          <p:cNvSpPr/>
          <p:nvPr/>
        </p:nvSpPr>
        <p:spPr>
          <a:xfrm>
            <a:off x="1295400" y="3745468"/>
            <a:ext cx="7467600" cy="457241"/>
          </a:xfrm>
          <a:prstGeom prst="rect">
            <a:avLst/>
          </a:prstGeom>
        </p:spPr>
        <p:txBody>
          <a:bodyPr wrap="square">
            <a:spAutoFit/>
          </a:bodyPr>
          <a:lstStyle/>
          <a:p>
            <a:pPr algn="r" rtl="1">
              <a:lnSpc>
                <a:spcPct val="150000"/>
              </a:lnSpc>
            </a:pPr>
            <a:r>
              <a:rPr lang="ar-SA" b="1" dirty="0" smtClean="0"/>
              <a:t>2- هجرة مجموعات من مسلمي البلقان الى أمريكا الشمالية </a:t>
            </a:r>
            <a:endParaRPr lang="en-US"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0" grpId="0"/>
      <p:bldP spid="13" grpId="0"/>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990600" y="609600"/>
            <a:ext cx="6778273" cy="579967"/>
          </a:xfrm>
          <a:prstGeom prst="rect">
            <a:avLst/>
          </a:prstGeom>
        </p:spPr>
        <p:txBody>
          <a:bodyPr wrap="square">
            <a:spAutoFit/>
          </a:bodyPr>
          <a:lstStyle/>
          <a:p>
            <a:pPr algn="r">
              <a:lnSpc>
                <a:spcPct val="150000"/>
              </a:lnSpc>
            </a:pPr>
            <a:r>
              <a:rPr lang="ar-SA" sz="2400" b="1" dirty="0" smtClean="0">
                <a:solidFill>
                  <a:srgbClr val="7030A0"/>
                </a:solidFill>
              </a:rPr>
              <a:t>أذكر أقسام المؤسسات الإسلامية فى الولايات المتحدة وكندا</a:t>
            </a:r>
            <a:endParaRPr lang="ar-SA" sz="2400" b="1" dirty="0">
              <a:solidFill>
                <a:srgbClr val="7030A0"/>
              </a:solidFill>
            </a:endParaRPr>
          </a:p>
        </p:txBody>
      </p:sp>
      <p:sp>
        <p:nvSpPr>
          <p:cNvPr id="9" name="Rectangle 9"/>
          <p:cNvSpPr/>
          <p:nvPr/>
        </p:nvSpPr>
        <p:spPr>
          <a:xfrm rot="20716511">
            <a:off x="1443427" y="22596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0" fill="hold"/>
                                        <p:tgtEl>
                                          <p:spTgt spid="9"/>
                                        </p:tgtEl>
                                        <p:attrNameLst>
                                          <p:attrName>ppt_w</p:attrName>
                                        </p:attrNameLst>
                                      </p:cBhvr>
                                      <p:tavLst>
                                        <p:tav tm="0" fmla="#ppt_w*sin(2.5*pi*$)">
                                          <p:val>
                                            <p:fltVal val="0"/>
                                          </p:val>
                                        </p:tav>
                                        <p:tav tm="100000">
                                          <p:val>
                                            <p:fltVal val="1"/>
                                          </p:val>
                                        </p:tav>
                                      </p:tavLst>
                                    </p:anim>
                                    <p:anim calcmode="lin" valueType="num">
                                      <p:cBhvr>
                                        <p:cTn id="27"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p:bldP spid="9"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914400" y="533400"/>
            <a:ext cx="6991016" cy="579967"/>
          </a:xfrm>
          <a:prstGeom prst="rect">
            <a:avLst/>
          </a:prstGeom>
        </p:spPr>
        <p:txBody>
          <a:bodyPr wrap="none">
            <a:spAutoFit/>
          </a:bodyPr>
          <a:lstStyle/>
          <a:p>
            <a:pPr algn="r">
              <a:lnSpc>
                <a:spcPct val="150000"/>
              </a:lnSpc>
            </a:pPr>
            <a:r>
              <a:rPr lang="ar-SA" sz="2400" b="1" dirty="0" smtClean="0">
                <a:solidFill>
                  <a:srgbClr val="7030A0"/>
                </a:solidFill>
              </a:rPr>
              <a:t>وضح جهود المملكة العربية السعودية فى خدمة الاسلام فى الامريكتين</a:t>
            </a:r>
            <a:endParaRPr lang="ar-SA" sz="2400" b="1" dirty="0">
              <a:solidFill>
                <a:srgbClr val="7030A0"/>
              </a:solidFill>
            </a:endParaRPr>
          </a:p>
        </p:txBody>
      </p:sp>
      <p:sp>
        <p:nvSpPr>
          <p:cNvPr id="10" name="Rectangle 13"/>
          <p:cNvSpPr/>
          <p:nvPr/>
        </p:nvSpPr>
        <p:spPr>
          <a:xfrm>
            <a:off x="1828800" y="2057400"/>
            <a:ext cx="653576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كان لها دور كبير فى خدمة الاسلام وقد أسست وبنت الكثير من المساجد والمراكز الاسلامية هناك</a:t>
            </a:r>
            <a:endParaRPr lang="ar-SA"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304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4</a:t>
            </a:r>
            <a:endParaRPr lang="ar-SA" sz="2800" dirty="0"/>
          </a:p>
        </p:txBody>
      </p:sp>
      <p:sp>
        <p:nvSpPr>
          <p:cNvPr id="4" name="Rectangle 3"/>
          <p:cNvSpPr/>
          <p:nvPr/>
        </p:nvSpPr>
        <p:spPr>
          <a:xfrm>
            <a:off x="5486400" y="381000"/>
            <a:ext cx="2323072" cy="461665"/>
          </a:xfrm>
          <a:prstGeom prst="rect">
            <a:avLst/>
          </a:prstGeom>
        </p:spPr>
        <p:txBody>
          <a:bodyPr wrap="none">
            <a:spAutoFit/>
          </a:bodyPr>
          <a:lstStyle/>
          <a:p>
            <a:pPr rtl="1"/>
            <a:r>
              <a:rPr lang="ar-SA" sz="2400" b="1" dirty="0" smtClean="0">
                <a:solidFill>
                  <a:srgbClr val="7030A0"/>
                </a:solidFill>
              </a:rPr>
              <a:t>أكمل الفارغات التالية.</a:t>
            </a:r>
            <a:endParaRPr lang="en-US" sz="2400" dirty="0">
              <a:solidFill>
                <a:srgbClr val="7030A0"/>
              </a:solidFill>
            </a:endParaRPr>
          </a:p>
        </p:txBody>
      </p:sp>
      <p:sp>
        <p:nvSpPr>
          <p:cNvPr id="5" name="Rectangle 4"/>
          <p:cNvSpPr/>
          <p:nvPr/>
        </p:nvSpPr>
        <p:spPr>
          <a:xfrm>
            <a:off x="4419600" y="1447800"/>
            <a:ext cx="235994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جنوب غربي آسيا وشمال أفريقيا</a:t>
            </a:r>
            <a:endParaRPr lang="ar-SA" b="1" dirty="0">
              <a:solidFill>
                <a:srgbClr val="00B0F0"/>
              </a:solidFill>
              <a:latin typeface="Sakkal Majalla" pitchFamily="2" charset="-78"/>
              <a:cs typeface="Sakkal Majalla" pitchFamily="2" charset="-78"/>
            </a:endParaRPr>
          </a:p>
        </p:txBody>
      </p:sp>
      <p:sp>
        <p:nvSpPr>
          <p:cNvPr id="7" name="Rectangle 7"/>
          <p:cNvSpPr/>
          <p:nvPr/>
        </p:nvSpPr>
        <p:spPr>
          <a:xfrm>
            <a:off x="2742013" y="160020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يقع الوطن العربي </a:t>
            </a:r>
            <a:r>
              <a:rPr lang="ar-SA" sz="2000" b="1" dirty="0" err="1" smtClean="0">
                <a:latin typeface="Sakkal Majalla" pitchFamily="2" charset="-78"/>
                <a:cs typeface="Sakkal Majalla" pitchFamily="2" charset="-78"/>
              </a:rPr>
              <a:t>فى ........................................................</a:t>
            </a:r>
            <a:endParaRPr lang="ar-SA" sz="2000" dirty="0">
              <a:latin typeface="Sakkal Majalla" pitchFamily="2" charset="-78"/>
              <a:cs typeface="Sakkal Majalla" pitchFamily="2" charset="-78"/>
            </a:endParaRPr>
          </a:p>
        </p:txBody>
      </p:sp>
      <p:sp>
        <p:nvSpPr>
          <p:cNvPr id="8" name="Rectangle 4"/>
          <p:cNvSpPr/>
          <p:nvPr/>
        </p:nvSpPr>
        <p:spPr>
          <a:xfrm>
            <a:off x="4038600" y="2667000"/>
            <a:ext cx="118333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البحر المتوسط</a:t>
            </a:r>
            <a:endParaRPr lang="ar-SA" b="1" dirty="0">
              <a:solidFill>
                <a:srgbClr val="00B0F0"/>
              </a:solidFill>
              <a:latin typeface="Sakkal Majalla" pitchFamily="2" charset="-78"/>
              <a:cs typeface="Sakkal Majalla" pitchFamily="2" charset="-78"/>
            </a:endParaRPr>
          </a:p>
        </p:txBody>
      </p:sp>
      <p:sp>
        <p:nvSpPr>
          <p:cNvPr id="9" name="Rectangle 7"/>
          <p:cNvSpPr/>
          <p:nvPr/>
        </p:nvSpPr>
        <p:spPr>
          <a:xfrm>
            <a:off x="2743200" y="2876490"/>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يفصل الوطن العربي عن قارة </a:t>
            </a:r>
            <a:r>
              <a:rPr lang="ar-SA" sz="2000" b="1" dirty="0" err="1" smtClean="0">
                <a:latin typeface="Sakkal Majalla" pitchFamily="2" charset="-78"/>
                <a:cs typeface="Sakkal Majalla" pitchFamily="2" charset="-78"/>
              </a:rPr>
              <a:t>أوروبا ............................................</a:t>
            </a:r>
            <a:endParaRPr lang="ar-SA" sz="2000" dirty="0">
              <a:latin typeface="Sakkal Majalla" pitchFamily="2" charset="-78"/>
              <a:cs typeface="Sakkal Majalla" pitchFamily="2" charset="-78"/>
            </a:endParaRPr>
          </a:p>
        </p:txBody>
      </p:sp>
      <p:sp>
        <p:nvSpPr>
          <p:cNvPr id="10" name="Rectangle 4"/>
          <p:cNvSpPr/>
          <p:nvPr/>
        </p:nvSpPr>
        <p:spPr>
          <a:xfrm>
            <a:off x="3352800" y="3962400"/>
            <a:ext cx="56137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بيئات</a:t>
            </a:r>
            <a:endParaRPr lang="ar-SA" b="1" dirty="0">
              <a:solidFill>
                <a:srgbClr val="00B0F0"/>
              </a:solidFill>
              <a:latin typeface="Sakkal Majalla" pitchFamily="2" charset="-78"/>
              <a:cs typeface="Sakkal Majalla" pitchFamily="2" charset="-78"/>
            </a:endParaRPr>
          </a:p>
        </p:txBody>
      </p:sp>
      <p:sp>
        <p:nvSpPr>
          <p:cNvPr id="11" name="Rectangle 7"/>
          <p:cNvSpPr/>
          <p:nvPr/>
        </p:nvSpPr>
        <p:spPr>
          <a:xfrm>
            <a:off x="457200" y="4191000"/>
            <a:ext cx="8231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3- يمتد الوطن العربي من الشمال الى الجنوب مما أدي </a:t>
            </a:r>
            <a:r>
              <a:rPr lang="ar-SA" sz="2000" b="1" dirty="0" err="1" smtClean="0">
                <a:latin typeface="Sakkal Majalla" pitchFamily="2" charset="-78"/>
                <a:cs typeface="Sakkal Majalla" pitchFamily="2" charset="-78"/>
              </a:rPr>
              <a:t>الى............................</a:t>
            </a:r>
            <a:r>
              <a:rPr lang="ar-SA" sz="2000" b="1" dirty="0" smtClean="0">
                <a:latin typeface="Sakkal Majalla" pitchFamily="2" charset="-78"/>
                <a:cs typeface="Sakkal Majalla" pitchFamily="2" charset="-78"/>
              </a:rPr>
              <a:t> مختلفة</a:t>
            </a:r>
            <a:endParaRPr lang="ar-SA" sz="2000" dirty="0">
              <a:latin typeface="Sakkal Majalla" pitchFamily="2" charset="-78"/>
              <a:cs typeface="Sakkal Majalla" pitchFamily="2" charset="-78"/>
            </a:endParaRPr>
          </a:p>
        </p:txBody>
      </p:sp>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out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ox(out)">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ox(out)">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out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box(out)">
                                      <p:cBhvr>
                                        <p:cTn id="4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build="allAtOnce"/>
      <p:bldP spid="7" grpId="0"/>
      <p:bldP spid="8" grpId="0" build="allAtOnce"/>
      <p:bldP spid="9" grpId="0"/>
      <p:bldP spid="10" grpId="0" build="allAtOnce"/>
      <p:bldP spid="1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1" y="165232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سادس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الأقليات الإسلامية فى أوروبا</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92732" y="152400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تنوعت طرق وصول الاسلام الى أستراليا اشرح هذه العبارة</a:t>
            </a:r>
            <a:endParaRPr lang="ar-SA" sz="2000" dirty="0">
              <a:solidFill>
                <a:srgbClr val="7030A0"/>
              </a:solidFill>
            </a:endParaRPr>
          </a:p>
        </p:txBody>
      </p:sp>
      <p:sp>
        <p:nvSpPr>
          <p:cNvPr id="11" name="Rectangle 10"/>
          <p:cNvSpPr/>
          <p:nvPr/>
        </p:nvSpPr>
        <p:spPr>
          <a:xfrm>
            <a:off x="1989161" y="2414320"/>
            <a:ext cx="5750116" cy="646331"/>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عن طريق مجموعه من المسلمين من بلاد الأفغان وبعد ذلك بدأت تفد على أستراليا جماعات مسلمة مختلفة ثم التجار المسلمين </a:t>
            </a:r>
          </a:p>
        </p:txBody>
      </p:sp>
      <p:sp>
        <p:nvSpPr>
          <p:cNvPr id="13" name="Flowchart: Multidocument 1"/>
          <p:cNvSpPr/>
          <p:nvPr/>
        </p:nvSpPr>
        <p:spPr>
          <a:xfrm>
            <a:off x="7961119" y="370972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14" name="Rectangle 5"/>
          <p:cNvSpPr/>
          <p:nvPr/>
        </p:nvSpPr>
        <p:spPr>
          <a:xfrm>
            <a:off x="609600" y="358140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ما النتائج المترتبة على</a:t>
            </a:r>
            <a:endParaRPr lang="ar-SA" sz="2000" dirty="0">
              <a:solidFill>
                <a:srgbClr val="7030A0"/>
              </a:solidFill>
            </a:endParaRPr>
          </a:p>
        </p:txBody>
      </p:sp>
      <p:sp>
        <p:nvSpPr>
          <p:cNvPr id="17" name="Rectangle 10"/>
          <p:cNvSpPr/>
          <p:nvPr/>
        </p:nvSpPr>
        <p:spPr>
          <a:xfrm>
            <a:off x="1371600" y="5257800"/>
            <a:ext cx="5750116" cy="646331"/>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تعرضهم لمشاكل كثيرة لا حصر لها من أهمها عدم حصول أبناء الأقليات الاسلامية على أى ثقافة دينية اسلامية </a:t>
            </a:r>
            <a:endParaRPr lang="ar-SA" b="1" dirty="0" smtClean="0">
              <a:solidFill>
                <a:srgbClr val="00B0F0"/>
              </a:solidFill>
              <a:latin typeface="Sakkal Majalla" pitchFamily="2" charset="-78"/>
              <a:cs typeface="Sakkal Majalla" pitchFamily="2" charset="-78"/>
            </a:endParaRPr>
          </a:p>
        </p:txBody>
      </p:sp>
      <p:sp>
        <p:nvSpPr>
          <p:cNvPr id="18" name="Rectangle 5"/>
          <p:cNvSpPr/>
          <p:nvPr/>
        </p:nvSpPr>
        <p:spPr>
          <a:xfrm>
            <a:off x="1295400" y="4572000"/>
            <a:ext cx="7467600" cy="457241"/>
          </a:xfrm>
          <a:prstGeom prst="rect">
            <a:avLst/>
          </a:prstGeom>
        </p:spPr>
        <p:txBody>
          <a:bodyPr wrap="square">
            <a:spAutoFit/>
          </a:bodyPr>
          <a:lstStyle/>
          <a:p>
            <a:pPr algn="r" rtl="1">
              <a:lnSpc>
                <a:spcPct val="150000"/>
              </a:lnSpc>
            </a:pPr>
            <a:r>
              <a:rPr lang="ar-SA" b="1" dirty="0" smtClean="0"/>
              <a:t>انتشار الاقلية الاسلامية جغرافيا داخل الدولة بأعداد قليلة</a:t>
            </a:r>
            <a:endParaRPr lang="en-US"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1+#ppt_w/2"/>
                                          </p:val>
                                        </p:tav>
                                        <p:tav tm="100000">
                                          <p:val>
                                            <p:strVal val="#ppt_x"/>
                                          </p:val>
                                        </p:tav>
                                      </p:tavLst>
                                    </p:anim>
                                    <p:anim calcmode="lin" valueType="num">
                                      <p:cBhvr additive="base">
                                        <p:cTn id="50"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3" grpId="0" animBg="1"/>
      <p:bldP spid="14" grpId="0"/>
      <p:bldP spid="17" grpId="0"/>
      <p:bldP spid="1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6858000" y="533400"/>
            <a:ext cx="958917" cy="579967"/>
          </a:xfrm>
          <a:prstGeom prst="rect">
            <a:avLst/>
          </a:prstGeom>
        </p:spPr>
        <p:txBody>
          <a:bodyPr wrap="none">
            <a:spAutoFit/>
          </a:bodyPr>
          <a:lstStyle/>
          <a:p>
            <a:pPr>
              <a:lnSpc>
                <a:spcPct val="150000"/>
              </a:lnSpc>
            </a:pPr>
            <a:r>
              <a:rPr lang="ar-SA" sz="2400" b="1" dirty="0" smtClean="0">
                <a:solidFill>
                  <a:srgbClr val="7030A0"/>
                </a:solidFill>
              </a:rPr>
              <a:t>بم تفسر</a:t>
            </a:r>
            <a:endParaRPr lang="ar-SA" sz="2400" b="1" dirty="0">
              <a:solidFill>
                <a:srgbClr val="7030A0"/>
              </a:solidFill>
            </a:endParaRPr>
          </a:p>
        </p:txBody>
      </p:sp>
      <p:sp>
        <p:nvSpPr>
          <p:cNvPr id="6" name="Rectangle 5"/>
          <p:cNvSpPr/>
          <p:nvPr/>
        </p:nvSpPr>
        <p:spPr>
          <a:xfrm>
            <a:off x="1219200" y="1295400"/>
            <a:ext cx="7467600" cy="457241"/>
          </a:xfrm>
          <a:prstGeom prst="rect">
            <a:avLst/>
          </a:prstGeom>
        </p:spPr>
        <p:txBody>
          <a:bodyPr wrap="square">
            <a:spAutoFit/>
          </a:bodyPr>
          <a:lstStyle/>
          <a:p>
            <a:pPr algn="r" rtl="1">
              <a:lnSpc>
                <a:spcPct val="150000"/>
              </a:lnSpc>
            </a:pPr>
            <a:r>
              <a:rPr lang="ar-SA" b="1" dirty="0" smtClean="0"/>
              <a:t>تزايد أعداد المسممين اليوم فى </a:t>
            </a:r>
            <a:r>
              <a:rPr lang="ar-SA" b="1" dirty="0" err="1" smtClean="0"/>
              <a:t>نيوزيلاندا</a:t>
            </a:r>
            <a:endParaRPr lang="en-US" dirty="0"/>
          </a:p>
        </p:txBody>
      </p:sp>
      <p:sp>
        <p:nvSpPr>
          <p:cNvPr id="7" name="Rectangle 6"/>
          <p:cNvSpPr/>
          <p:nvPr/>
        </p:nvSpPr>
        <p:spPr>
          <a:xfrm>
            <a:off x="1905000" y="2995136"/>
            <a:ext cx="6773839" cy="457241"/>
          </a:xfrm>
          <a:prstGeom prst="rect">
            <a:avLst/>
          </a:prstGeom>
          <a:noFill/>
        </p:spPr>
        <p:txBody>
          <a:bodyPr wrap="square">
            <a:spAutoFit/>
          </a:bodyPr>
          <a:lstStyle/>
          <a:p>
            <a:pPr algn="r" rtl="1">
              <a:lnSpc>
                <a:spcPct val="150000"/>
              </a:lnSpc>
            </a:pPr>
            <a:r>
              <a:rPr lang="ar-SA" b="1" dirty="0" smtClean="0"/>
              <a:t>قلة المراكز الاسلامية فى مناطق الأقليات الاسلامية</a:t>
            </a:r>
            <a:endParaRPr lang="en-US" dirty="0"/>
          </a:p>
        </p:txBody>
      </p:sp>
      <p:sp>
        <p:nvSpPr>
          <p:cNvPr id="9" name="Rectangle 13"/>
          <p:cNvSpPr/>
          <p:nvPr/>
        </p:nvSpPr>
        <p:spPr>
          <a:xfrm>
            <a:off x="4038600" y="2057400"/>
            <a:ext cx="2871299"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لاتسامها بسياسة مرنه تجاه الهجرة اليها</a:t>
            </a:r>
            <a:endParaRPr lang="ar-SA" dirty="0"/>
          </a:p>
        </p:txBody>
      </p:sp>
      <p:sp>
        <p:nvSpPr>
          <p:cNvPr id="15" name="Rectangle 13"/>
          <p:cNvSpPr/>
          <p:nvPr/>
        </p:nvSpPr>
        <p:spPr>
          <a:xfrm>
            <a:off x="4694484" y="3821668"/>
            <a:ext cx="223971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نتيجة قلة الدعم المالى للمراكز </a:t>
            </a:r>
            <a:endParaRPr lang="ar-SA"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Multidocument 3"/>
          <p:cNvSpPr/>
          <p:nvPr/>
        </p:nvSpPr>
        <p:spPr>
          <a:xfrm>
            <a:off x="7860090" y="13716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26" name="Rectangle 4"/>
          <p:cNvSpPr/>
          <p:nvPr/>
        </p:nvSpPr>
        <p:spPr>
          <a:xfrm>
            <a:off x="533400" y="1447800"/>
            <a:ext cx="7226888" cy="553998"/>
          </a:xfrm>
          <a:prstGeom prst="rect">
            <a:avLst/>
          </a:prstGeom>
        </p:spPr>
        <p:txBody>
          <a:bodyPr wrap="square">
            <a:spAutoFit/>
          </a:bodyPr>
          <a:lstStyle/>
          <a:p>
            <a:pPr algn="r">
              <a:lnSpc>
                <a:spcPct val="150000"/>
              </a:lnSpc>
            </a:pPr>
            <a:r>
              <a:rPr lang="ar-SA" sz="2000" b="1" dirty="0" smtClean="0">
                <a:solidFill>
                  <a:srgbClr val="7030A0"/>
                </a:solidFill>
              </a:rPr>
              <a:t>أبرز </a:t>
            </a:r>
            <a:r>
              <a:rPr lang="ar-SA" sz="2000" b="1" dirty="0" smtClean="0">
                <a:solidFill>
                  <a:srgbClr val="7030A0"/>
                </a:solidFill>
              </a:rPr>
              <a:t>جهود </a:t>
            </a:r>
            <a:r>
              <a:rPr lang="ar-SA" sz="2000" b="1" dirty="0" smtClean="0">
                <a:solidFill>
                  <a:srgbClr val="7030A0"/>
                </a:solidFill>
              </a:rPr>
              <a:t>المملكه العربية السعودية فى </a:t>
            </a:r>
            <a:r>
              <a:rPr lang="ar-SA" sz="2000" b="1" dirty="0" smtClean="0">
                <a:solidFill>
                  <a:srgbClr val="7030A0"/>
                </a:solidFill>
              </a:rPr>
              <a:t>حل بعض مشكلات الأقليات الاسلامية فى العالم</a:t>
            </a:r>
            <a:endParaRPr lang="ar-SA" sz="2000" b="1" dirty="0">
              <a:solidFill>
                <a:srgbClr val="7030A0"/>
              </a:solidFill>
            </a:endParaRPr>
          </a:p>
        </p:txBody>
      </p:sp>
      <p:sp>
        <p:nvSpPr>
          <p:cNvPr id="27" name="Rectangle 9"/>
          <p:cNvSpPr/>
          <p:nvPr/>
        </p:nvSpPr>
        <p:spPr>
          <a:xfrm rot="20716511">
            <a:off x="833825" y="24120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حوار صفي</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5000" fill="hold"/>
                                        <p:tgtEl>
                                          <p:spTgt spid="27"/>
                                        </p:tgtEl>
                                        <p:attrNameLst>
                                          <p:attrName>ppt_w</p:attrName>
                                        </p:attrNameLst>
                                      </p:cBhvr>
                                      <p:tavLst>
                                        <p:tav tm="0" fmla="#ppt_w*sin(2.5*pi*$)">
                                          <p:val>
                                            <p:fltVal val="0"/>
                                          </p:val>
                                        </p:tav>
                                        <p:tav tm="100000">
                                          <p:val>
                                            <p:fltVal val="1"/>
                                          </p:val>
                                        </p:tav>
                                      </p:tavLst>
                                    </p:anim>
                                    <p:anim calcmode="lin" valueType="num">
                                      <p:cBhvr>
                                        <p:cTn id="27" dur="5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P spid="27" grpId="0"/>
      <p:bldP spid="27"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1" y="165232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a:t>
            </a:r>
            <a:r>
              <a:rPr lang="ar-SA" sz="2400" b="1" dirty="0" smtClean="0">
                <a:solidFill>
                  <a:srgbClr val="002060"/>
                </a:solidFill>
                <a:latin typeface="Sultan bold"/>
                <a:ea typeface="Times New Roman" pitchFamily="18" charset="0"/>
                <a:cs typeface="Arial" pitchFamily="34" charset="0"/>
              </a:rPr>
              <a:t>أول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خصائص القوي المؤثرة فى العالم</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92732" y="152400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قارن بين المفاهيم الآتية</a:t>
            </a:r>
            <a:endParaRPr lang="ar-SA" sz="2000" dirty="0">
              <a:solidFill>
                <a:srgbClr val="7030A0"/>
              </a:solidFill>
            </a:endParaRPr>
          </a:p>
        </p:txBody>
      </p:sp>
      <p:sp>
        <p:nvSpPr>
          <p:cNvPr id="11" name="Rectangle 10"/>
          <p:cNvSpPr/>
          <p:nvPr/>
        </p:nvSpPr>
        <p:spPr>
          <a:xfrm>
            <a:off x="1905000" y="3048000"/>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مجموعة من الدول تمتاز بالتكامل الاقتصاد</a:t>
            </a:r>
            <a:r>
              <a:rPr lang="ar-SA" b="1" dirty="0" smtClean="0">
                <a:solidFill>
                  <a:srgbClr val="00B0F0"/>
                </a:solidFill>
                <a:latin typeface="Sakkal Majalla" pitchFamily="2" charset="-78"/>
                <a:cs typeface="Sakkal Majalla" pitchFamily="2" charset="-78"/>
              </a:rPr>
              <a:t>ي والتعاون السياسي</a:t>
            </a:r>
            <a:endParaRPr lang="ar-SA" b="1" dirty="0" smtClean="0">
              <a:solidFill>
                <a:srgbClr val="00B0F0"/>
              </a:solidFill>
              <a:latin typeface="Sakkal Majalla" pitchFamily="2" charset="-78"/>
              <a:cs typeface="Sakkal Majalla" pitchFamily="2" charset="-78"/>
            </a:endParaRPr>
          </a:p>
        </p:txBody>
      </p:sp>
      <p:sp>
        <p:nvSpPr>
          <p:cNvPr id="18" name="Rectangle 5"/>
          <p:cNvSpPr/>
          <p:nvPr/>
        </p:nvSpPr>
        <p:spPr>
          <a:xfrm>
            <a:off x="1143000" y="2514600"/>
            <a:ext cx="7467600" cy="457241"/>
          </a:xfrm>
          <a:prstGeom prst="rect">
            <a:avLst/>
          </a:prstGeom>
        </p:spPr>
        <p:txBody>
          <a:bodyPr wrap="square">
            <a:spAutoFit/>
          </a:bodyPr>
          <a:lstStyle/>
          <a:p>
            <a:pPr algn="r" rtl="1">
              <a:lnSpc>
                <a:spcPct val="150000"/>
              </a:lnSpc>
            </a:pPr>
            <a:r>
              <a:rPr lang="ar-SA" b="1" dirty="0" smtClean="0"/>
              <a:t>الاتحاد الاوروبي</a:t>
            </a:r>
            <a:endParaRPr lang="en-US" dirty="0"/>
          </a:p>
        </p:txBody>
      </p:sp>
      <p:sp>
        <p:nvSpPr>
          <p:cNvPr id="12" name="Rectangle 10"/>
          <p:cNvSpPr/>
          <p:nvPr/>
        </p:nvSpPr>
        <p:spPr>
          <a:xfrm>
            <a:off x="1905000" y="4572000"/>
            <a:ext cx="5750116" cy="646331"/>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هى الدول التى لديها القدرة على فرض نفوذها عالميا على الدول الأصغر منها بما تملكه من قوة اقتصادية وعسكرية وثقافية</a:t>
            </a:r>
            <a:endParaRPr lang="ar-SA" b="1" dirty="0" smtClean="0">
              <a:solidFill>
                <a:srgbClr val="00B0F0"/>
              </a:solidFill>
              <a:latin typeface="Sakkal Majalla" pitchFamily="2" charset="-78"/>
              <a:cs typeface="Sakkal Majalla" pitchFamily="2" charset="-78"/>
            </a:endParaRPr>
          </a:p>
        </p:txBody>
      </p:sp>
      <p:sp>
        <p:nvSpPr>
          <p:cNvPr id="15" name="Rectangle 5"/>
          <p:cNvSpPr/>
          <p:nvPr/>
        </p:nvSpPr>
        <p:spPr>
          <a:xfrm>
            <a:off x="1143000" y="4038600"/>
            <a:ext cx="7467600" cy="457241"/>
          </a:xfrm>
          <a:prstGeom prst="rect">
            <a:avLst/>
          </a:prstGeom>
        </p:spPr>
        <p:txBody>
          <a:bodyPr wrap="square">
            <a:spAutoFit/>
          </a:bodyPr>
          <a:lstStyle/>
          <a:p>
            <a:pPr algn="r" rtl="1">
              <a:lnSpc>
                <a:spcPct val="150000"/>
              </a:lnSpc>
            </a:pPr>
            <a:r>
              <a:rPr lang="ar-SA" b="1" dirty="0" smtClean="0"/>
              <a:t>القوة المؤثرة عالميا</a:t>
            </a:r>
            <a:endParaRPr lang="en-US"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1+#ppt_w/2"/>
                                          </p:val>
                                        </p:tav>
                                        <p:tav tm="100000">
                                          <p:val>
                                            <p:strVal val="#ppt_x"/>
                                          </p:val>
                                        </p:tav>
                                      </p:tavLst>
                                    </p:anim>
                                    <p:anim calcmode="lin" valueType="num">
                                      <p:cBhvr additive="base">
                                        <p:cTn id="5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8" grpId="0"/>
      <p:bldP spid="12" grpId="0"/>
      <p:bldP spid="1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5410200" y="533400"/>
            <a:ext cx="2513830" cy="579967"/>
          </a:xfrm>
          <a:prstGeom prst="rect">
            <a:avLst/>
          </a:prstGeom>
        </p:spPr>
        <p:txBody>
          <a:bodyPr wrap="none">
            <a:spAutoFit/>
          </a:bodyPr>
          <a:lstStyle/>
          <a:p>
            <a:pPr>
              <a:lnSpc>
                <a:spcPct val="150000"/>
              </a:lnSpc>
            </a:pPr>
            <a:r>
              <a:rPr lang="ar-SA" sz="2400" b="1" dirty="0" smtClean="0">
                <a:solidFill>
                  <a:srgbClr val="7030A0"/>
                </a:solidFill>
              </a:rPr>
              <a:t>ما النتائج المترتبة على </a:t>
            </a:r>
            <a:endParaRPr lang="ar-SA" sz="2400" b="1" dirty="0">
              <a:solidFill>
                <a:srgbClr val="7030A0"/>
              </a:solidFill>
            </a:endParaRPr>
          </a:p>
        </p:txBody>
      </p:sp>
      <p:sp>
        <p:nvSpPr>
          <p:cNvPr id="6" name="Rectangle 5"/>
          <p:cNvSpPr/>
          <p:nvPr/>
        </p:nvSpPr>
        <p:spPr>
          <a:xfrm>
            <a:off x="1219200" y="1295400"/>
            <a:ext cx="7467600" cy="457241"/>
          </a:xfrm>
          <a:prstGeom prst="rect">
            <a:avLst/>
          </a:prstGeom>
        </p:spPr>
        <p:txBody>
          <a:bodyPr wrap="square">
            <a:spAutoFit/>
          </a:bodyPr>
          <a:lstStyle/>
          <a:p>
            <a:pPr algn="r" rtl="1">
              <a:lnSpc>
                <a:spcPct val="150000"/>
              </a:lnSpc>
            </a:pPr>
            <a:r>
              <a:rPr lang="ar-SA" b="1" dirty="0" smtClean="0"/>
              <a:t>1- قوة المواصلات البحرية فى الدولة</a:t>
            </a:r>
            <a:endParaRPr lang="en-US" dirty="0"/>
          </a:p>
        </p:txBody>
      </p:sp>
      <p:sp>
        <p:nvSpPr>
          <p:cNvPr id="7" name="Rectangle 6"/>
          <p:cNvSpPr/>
          <p:nvPr/>
        </p:nvSpPr>
        <p:spPr>
          <a:xfrm>
            <a:off x="1905000" y="2995136"/>
            <a:ext cx="6773839" cy="457241"/>
          </a:xfrm>
          <a:prstGeom prst="rect">
            <a:avLst/>
          </a:prstGeom>
          <a:noFill/>
        </p:spPr>
        <p:txBody>
          <a:bodyPr wrap="square">
            <a:spAutoFit/>
          </a:bodyPr>
          <a:lstStyle/>
          <a:p>
            <a:pPr algn="r" rtl="1">
              <a:lnSpc>
                <a:spcPct val="150000"/>
              </a:lnSpc>
            </a:pPr>
            <a:r>
              <a:rPr lang="ar-SA" b="1" dirty="0" smtClean="0"/>
              <a:t>2- التكامل الاقتصادي بين مجموعة من الدول الواقعة فى إقليم واحد</a:t>
            </a:r>
            <a:endParaRPr lang="en-US" dirty="0"/>
          </a:p>
        </p:txBody>
      </p:sp>
      <p:sp>
        <p:nvSpPr>
          <p:cNvPr id="9" name="Rectangle 13"/>
          <p:cNvSpPr/>
          <p:nvPr/>
        </p:nvSpPr>
        <p:spPr>
          <a:xfrm>
            <a:off x="2362200" y="2057400"/>
            <a:ext cx="466345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تزيد من قوة الدولة ومدي تأثيرها بسهولة اتصالها بالعالم الخارجي </a:t>
            </a:r>
            <a:endParaRPr lang="ar-SA" dirty="0"/>
          </a:p>
        </p:txBody>
      </p:sp>
      <p:sp>
        <p:nvSpPr>
          <p:cNvPr id="15" name="Rectangle 13"/>
          <p:cNvSpPr/>
          <p:nvPr/>
        </p:nvSpPr>
        <p:spPr>
          <a:xfrm>
            <a:off x="4694484" y="3821668"/>
            <a:ext cx="160653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أدي الى تأثيرها عالميا </a:t>
            </a:r>
            <a:endParaRPr lang="ar-SA"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Multidocument 3"/>
          <p:cNvSpPr/>
          <p:nvPr/>
        </p:nvSpPr>
        <p:spPr>
          <a:xfrm>
            <a:off x="7860090" y="13716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26" name="Rectangle 4"/>
          <p:cNvSpPr/>
          <p:nvPr/>
        </p:nvSpPr>
        <p:spPr>
          <a:xfrm>
            <a:off x="533400" y="1447800"/>
            <a:ext cx="7226888" cy="498663"/>
          </a:xfrm>
          <a:prstGeom prst="rect">
            <a:avLst/>
          </a:prstGeom>
        </p:spPr>
        <p:txBody>
          <a:bodyPr wrap="square">
            <a:spAutoFit/>
          </a:bodyPr>
          <a:lstStyle/>
          <a:p>
            <a:pPr algn="r">
              <a:lnSpc>
                <a:spcPct val="150000"/>
              </a:lnSpc>
            </a:pPr>
            <a:r>
              <a:rPr lang="ar-SA" sz="2000" b="1" dirty="0" smtClean="0">
                <a:solidFill>
                  <a:srgbClr val="7030A0"/>
                </a:solidFill>
              </a:rPr>
              <a:t>متى تمثل المساحة عاملا مهما فى ظهورها كقوة مؤثرة فى العالم</a:t>
            </a:r>
            <a:endParaRPr lang="ar-SA" sz="2000" b="1" dirty="0">
              <a:solidFill>
                <a:srgbClr val="7030A0"/>
              </a:solidFill>
            </a:endParaRPr>
          </a:p>
        </p:txBody>
      </p:sp>
      <p:pic>
        <p:nvPicPr>
          <p:cNvPr id="5" name="صورة 4" descr="5.jpg"/>
          <p:cNvPicPr>
            <a:picLocks noChangeAspect="1"/>
          </p:cNvPicPr>
          <p:nvPr/>
        </p:nvPicPr>
        <p:blipFill>
          <a:blip r:embed="rId2" cstate="print"/>
          <a:stretch>
            <a:fillRect/>
          </a:stretch>
        </p:blipFill>
        <p:spPr>
          <a:xfrm flipH="1">
            <a:off x="838200" y="2590800"/>
            <a:ext cx="1971675" cy="2143125"/>
          </a:xfrm>
          <a:prstGeom prst="rect">
            <a:avLst/>
          </a:prstGeom>
        </p:spPr>
      </p:pic>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a:t>
            </a:r>
            <a:r>
              <a:rPr lang="ar-SA" sz="2400" b="1" dirty="0" smtClean="0">
                <a:solidFill>
                  <a:srgbClr val="002060"/>
                </a:solidFill>
                <a:latin typeface="Sultan bold"/>
                <a:ea typeface="Times New Roman" pitchFamily="18" charset="0"/>
                <a:cs typeface="Arial" pitchFamily="34" charset="0"/>
              </a:rPr>
              <a:t>ثاني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الولايات المتحدة الأمريكية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أكمل الفراغات التالية</a:t>
            </a:r>
            <a:endParaRPr lang="ar-SA" sz="2000" dirty="0">
              <a:solidFill>
                <a:srgbClr val="7030A0"/>
              </a:solidFill>
            </a:endParaRPr>
          </a:p>
        </p:txBody>
      </p:sp>
      <p:sp>
        <p:nvSpPr>
          <p:cNvPr id="14" name="Rectangle 5"/>
          <p:cNvSpPr/>
          <p:nvPr/>
        </p:nvSpPr>
        <p:spPr>
          <a:xfrm>
            <a:off x="381000" y="2209800"/>
            <a:ext cx="8305800" cy="923330"/>
          </a:xfrm>
          <a:prstGeom prst="rect">
            <a:avLst/>
          </a:prstGeom>
        </p:spPr>
        <p:txBody>
          <a:bodyPr wrap="square">
            <a:spAutoFit/>
          </a:bodyPr>
          <a:lstStyle/>
          <a:p>
            <a:pPr algn="r" rtl="1">
              <a:lnSpc>
                <a:spcPct val="150000"/>
              </a:lnSpc>
            </a:pPr>
            <a:r>
              <a:rPr lang="ar-SA" b="1" dirty="0"/>
              <a:t>1- </a:t>
            </a:r>
            <a:r>
              <a:rPr lang="ar-SA" b="1" dirty="0" smtClean="0"/>
              <a:t>تطل الولايات المتحدة الأمريكية من جهة الشرق </a:t>
            </a:r>
            <a:r>
              <a:rPr lang="ar-SA" b="1" dirty="0" err="1" smtClean="0"/>
              <a:t>على ................................</a:t>
            </a:r>
            <a:r>
              <a:rPr lang="ar-SA" b="1" dirty="0" smtClean="0"/>
              <a:t> ومن جهة الغرب </a:t>
            </a:r>
            <a:r>
              <a:rPr lang="ar-SA" b="1" dirty="0" err="1" smtClean="0"/>
              <a:t>على .........................................</a:t>
            </a:r>
            <a:endParaRPr lang="en-US" dirty="0"/>
          </a:p>
        </p:txBody>
      </p:sp>
      <p:sp>
        <p:nvSpPr>
          <p:cNvPr id="16" name="Rectangle 13"/>
          <p:cNvSpPr/>
          <p:nvPr/>
        </p:nvSpPr>
        <p:spPr>
          <a:xfrm>
            <a:off x="3008522" y="2145268"/>
            <a:ext cx="125867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المحيط الأطلسي</a:t>
            </a:r>
            <a:endParaRPr lang="ar-SA" dirty="0"/>
          </a:p>
        </p:txBody>
      </p:sp>
      <p:sp>
        <p:nvSpPr>
          <p:cNvPr id="17" name="Rectangle 5"/>
          <p:cNvSpPr/>
          <p:nvPr/>
        </p:nvSpPr>
        <p:spPr>
          <a:xfrm>
            <a:off x="1295400" y="3745468"/>
            <a:ext cx="7467600" cy="457241"/>
          </a:xfrm>
          <a:prstGeom prst="rect">
            <a:avLst/>
          </a:prstGeom>
        </p:spPr>
        <p:txBody>
          <a:bodyPr wrap="square">
            <a:spAutoFit/>
          </a:bodyPr>
          <a:lstStyle/>
          <a:p>
            <a:pPr algn="r" rtl="1">
              <a:lnSpc>
                <a:spcPct val="150000"/>
              </a:lnSpc>
            </a:pPr>
            <a:r>
              <a:rPr lang="ar-SA" b="1" dirty="0" smtClean="0"/>
              <a:t>2- </a:t>
            </a:r>
            <a:r>
              <a:rPr lang="ar-SA" b="1" dirty="0" err="1" smtClean="0"/>
              <a:t>تشكل .........................</a:t>
            </a:r>
            <a:r>
              <a:rPr lang="ar-SA" b="1" dirty="0" smtClean="0"/>
              <a:t> أكبر الأقليات فى الولايات المتحدة الأمريكية</a:t>
            </a:r>
            <a:endParaRPr lang="en-US" dirty="0"/>
          </a:p>
        </p:txBody>
      </p:sp>
      <p:sp>
        <p:nvSpPr>
          <p:cNvPr id="18" name="Rectangle 13"/>
          <p:cNvSpPr/>
          <p:nvPr/>
        </p:nvSpPr>
        <p:spPr>
          <a:xfrm>
            <a:off x="6858000" y="3733800"/>
            <a:ext cx="74571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الأفارقة </a:t>
            </a:r>
            <a:endParaRPr lang="ar-SA" dirty="0"/>
          </a:p>
        </p:txBody>
      </p:sp>
      <p:sp>
        <p:nvSpPr>
          <p:cNvPr id="19" name="Rectangle 13"/>
          <p:cNvSpPr/>
          <p:nvPr/>
        </p:nvSpPr>
        <p:spPr>
          <a:xfrm>
            <a:off x="7162800" y="2590800"/>
            <a:ext cx="116891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المحيط الهادئ</a:t>
            </a:r>
            <a:endParaRPr lang="ar-SA"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1+#ppt_w/2"/>
                                          </p:val>
                                        </p:tav>
                                        <p:tav tm="100000">
                                          <p:val>
                                            <p:strVal val="#ppt_x"/>
                                          </p:val>
                                        </p:tav>
                                      </p:tavLst>
                                    </p:anim>
                                    <p:anim calcmode="lin" valueType="num">
                                      <p:cBhvr additive="base">
                                        <p:cTn id="4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4" grpId="0"/>
      <p:bldP spid="16" grpId="0"/>
      <p:bldP spid="17" grpId="0"/>
      <p:bldP spid="18" grpId="0"/>
      <p:bldP spid="19"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3"/>
          <p:cNvSpPr/>
          <p:nvPr/>
        </p:nvSpPr>
        <p:spPr>
          <a:xfrm>
            <a:off x="7860090" y="9906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7" name="Rectangle 4"/>
          <p:cNvSpPr/>
          <p:nvPr/>
        </p:nvSpPr>
        <p:spPr>
          <a:xfrm>
            <a:off x="990600" y="1020233"/>
            <a:ext cx="6778273" cy="579967"/>
          </a:xfrm>
          <a:prstGeom prst="rect">
            <a:avLst/>
          </a:prstGeom>
        </p:spPr>
        <p:txBody>
          <a:bodyPr wrap="square">
            <a:spAutoFit/>
          </a:bodyPr>
          <a:lstStyle/>
          <a:p>
            <a:pPr algn="r">
              <a:lnSpc>
                <a:spcPct val="150000"/>
              </a:lnSpc>
            </a:pPr>
            <a:r>
              <a:rPr lang="ar-SA" sz="2400" b="1" dirty="0" smtClean="0">
                <a:solidFill>
                  <a:srgbClr val="7030A0"/>
                </a:solidFill>
              </a:rPr>
              <a:t>علل</a:t>
            </a:r>
            <a:endParaRPr lang="ar-SA" sz="2400" b="1" dirty="0">
              <a:solidFill>
                <a:srgbClr val="7030A0"/>
              </a:solidFill>
            </a:endParaRPr>
          </a:p>
        </p:txBody>
      </p:sp>
      <p:sp>
        <p:nvSpPr>
          <p:cNvPr id="8" name="Rectangle 5"/>
          <p:cNvSpPr/>
          <p:nvPr/>
        </p:nvSpPr>
        <p:spPr>
          <a:xfrm>
            <a:off x="1219200" y="1828800"/>
            <a:ext cx="7467600" cy="457241"/>
          </a:xfrm>
          <a:prstGeom prst="rect">
            <a:avLst/>
          </a:prstGeom>
        </p:spPr>
        <p:txBody>
          <a:bodyPr wrap="square">
            <a:spAutoFit/>
          </a:bodyPr>
          <a:lstStyle/>
          <a:p>
            <a:pPr algn="r" rtl="1">
              <a:lnSpc>
                <a:spcPct val="150000"/>
              </a:lnSpc>
            </a:pPr>
            <a:r>
              <a:rPr lang="ar-SA" b="1" dirty="0"/>
              <a:t>1- </a:t>
            </a:r>
            <a:r>
              <a:rPr lang="ar-SA" b="1" dirty="0" smtClean="0"/>
              <a:t>تحتل والولايات المتحدة المركز الاول عالميا فى انتاج الزراعة</a:t>
            </a:r>
            <a:endParaRPr lang="en-US" dirty="0"/>
          </a:p>
        </p:txBody>
      </p:sp>
      <p:sp>
        <p:nvSpPr>
          <p:cNvPr id="10" name="Rectangle 13"/>
          <p:cNvSpPr/>
          <p:nvPr/>
        </p:nvSpPr>
        <p:spPr>
          <a:xfrm>
            <a:off x="2895600" y="2438400"/>
            <a:ext cx="473398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بسبب التنوع البيئي وتنوع الظروف الطبيعية ومعظم أراضيها محمية</a:t>
            </a:r>
            <a:endParaRPr lang="ar-SA" dirty="0"/>
          </a:p>
        </p:txBody>
      </p:sp>
      <p:sp>
        <p:nvSpPr>
          <p:cNvPr id="11" name="Rectangle 5"/>
          <p:cNvSpPr/>
          <p:nvPr/>
        </p:nvSpPr>
        <p:spPr>
          <a:xfrm>
            <a:off x="1295400" y="3059668"/>
            <a:ext cx="7467600" cy="457241"/>
          </a:xfrm>
          <a:prstGeom prst="rect">
            <a:avLst/>
          </a:prstGeom>
        </p:spPr>
        <p:txBody>
          <a:bodyPr wrap="square">
            <a:spAutoFit/>
          </a:bodyPr>
          <a:lstStyle/>
          <a:p>
            <a:pPr algn="r" rtl="1">
              <a:lnSpc>
                <a:spcPct val="150000"/>
              </a:lnSpc>
            </a:pPr>
            <a:r>
              <a:rPr lang="ar-SA" b="1" dirty="0" smtClean="0"/>
              <a:t>2- تفاوت الكثافة السكانية فى الولايات المتحدة</a:t>
            </a:r>
            <a:endParaRPr lang="en-US" dirty="0"/>
          </a:p>
        </p:txBody>
      </p:sp>
      <p:sp>
        <p:nvSpPr>
          <p:cNvPr id="12" name="Rectangle 13"/>
          <p:cNvSpPr/>
          <p:nvPr/>
        </p:nvSpPr>
        <p:spPr>
          <a:xfrm>
            <a:off x="4267200" y="3593068"/>
            <a:ext cx="331693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بسبب نشوء المراكز العمرانية وتوافر الخدمات </a:t>
            </a:r>
            <a:endParaRPr lang="ar-SA"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1+#ppt_w/2"/>
                                          </p:val>
                                        </p:tav>
                                        <p:tav tm="100000">
                                          <p:val>
                                            <p:strVal val="#ppt_x"/>
                                          </p:val>
                                        </p:tav>
                                      </p:tavLst>
                                    </p:anim>
                                    <p:anim calcmode="lin" valueType="num">
                                      <p:cBhvr additive="base">
                                        <p:cTn id="31"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1" grpId="0"/>
      <p:bldP spid="1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154698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990600" y="1623180"/>
            <a:ext cx="6778273" cy="579967"/>
          </a:xfrm>
          <a:prstGeom prst="rect">
            <a:avLst/>
          </a:prstGeom>
        </p:spPr>
        <p:txBody>
          <a:bodyPr wrap="square">
            <a:spAutoFit/>
          </a:bodyPr>
          <a:lstStyle/>
          <a:p>
            <a:pPr algn="r">
              <a:lnSpc>
                <a:spcPct val="150000"/>
              </a:lnSpc>
            </a:pPr>
            <a:r>
              <a:rPr lang="ar-SA" sz="2400" b="1" dirty="0" smtClean="0">
                <a:solidFill>
                  <a:srgbClr val="7030A0"/>
                </a:solidFill>
              </a:rPr>
              <a:t>استنتج </a:t>
            </a:r>
            <a:r>
              <a:rPr lang="ar-SA" sz="2400" b="1" dirty="0" smtClean="0">
                <a:solidFill>
                  <a:srgbClr val="7030A0"/>
                </a:solidFill>
              </a:rPr>
              <a:t>العوامل التى تؤثر فى مناخ الولايات المتحدة الأمريكية</a:t>
            </a:r>
            <a:endParaRPr lang="ar-SA" sz="2400" b="1" dirty="0">
              <a:solidFill>
                <a:srgbClr val="7030A0"/>
              </a:solidFill>
            </a:endParaRPr>
          </a:p>
        </p:txBody>
      </p:sp>
      <p:sp>
        <p:nvSpPr>
          <p:cNvPr id="9" name="Rectangle 9"/>
          <p:cNvSpPr/>
          <p:nvPr/>
        </p:nvSpPr>
        <p:spPr>
          <a:xfrm rot="20716511">
            <a:off x="2586426" y="3250275"/>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0" fill="hold"/>
                                        <p:tgtEl>
                                          <p:spTgt spid="9"/>
                                        </p:tgtEl>
                                        <p:attrNameLst>
                                          <p:attrName>ppt_w</p:attrName>
                                        </p:attrNameLst>
                                      </p:cBhvr>
                                      <p:tavLst>
                                        <p:tav tm="0" fmla="#ppt_w*sin(2.5*pi*$)">
                                          <p:val>
                                            <p:fltVal val="0"/>
                                          </p:val>
                                        </p:tav>
                                        <p:tav tm="100000">
                                          <p:val>
                                            <p:fltVal val="1"/>
                                          </p:val>
                                        </p:tav>
                                      </p:tavLst>
                                    </p:anim>
                                    <p:anim calcmode="lin" valueType="num">
                                      <p:cBhvr>
                                        <p:cTn id="27"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p:bldP spid="9" grpId="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a:t>
            </a:r>
            <a:r>
              <a:rPr lang="ar-SA" sz="2400" b="1" dirty="0" smtClean="0">
                <a:solidFill>
                  <a:srgbClr val="002060"/>
                </a:solidFill>
                <a:latin typeface="Sultan bold"/>
                <a:ea typeface="Times New Roman" pitchFamily="18" charset="0"/>
                <a:cs typeface="Arial" pitchFamily="34" charset="0"/>
              </a:rPr>
              <a:t>ثالث</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روسيا الاتحادية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اذكر النتائج الإيجابية المترتبة على الامتداد الكبير لروسيا الاتحادية</a:t>
            </a:r>
            <a:endParaRPr lang="ar-SA" sz="2000" dirty="0">
              <a:solidFill>
                <a:srgbClr val="7030A0"/>
              </a:solidFill>
            </a:endParaRPr>
          </a:p>
        </p:txBody>
      </p:sp>
      <p:sp>
        <p:nvSpPr>
          <p:cNvPr id="11" name="Rectangle 10"/>
          <p:cNvSpPr/>
          <p:nvPr/>
        </p:nvSpPr>
        <p:spPr>
          <a:xfrm>
            <a:off x="1295400" y="2057400"/>
            <a:ext cx="6359716" cy="646331"/>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أكثر دول العالم حدودا برية مع الدول المجاورة لها وتضم طائفة واسعة من البيئات والتضاريس المتنوعة</a:t>
            </a:r>
            <a:endParaRPr lang="ar-SA" b="1" dirty="0" smtClean="0">
              <a:solidFill>
                <a:srgbClr val="00B0F0"/>
              </a:solidFill>
              <a:latin typeface="Sakkal Majalla" pitchFamily="2" charset="-78"/>
              <a:cs typeface="Sakkal Majalla" pitchFamily="2" charset="-78"/>
            </a:endParaRPr>
          </a:p>
        </p:txBody>
      </p:sp>
      <p:sp>
        <p:nvSpPr>
          <p:cNvPr id="12" name="Flowchart: Multidocument 3"/>
          <p:cNvSpPr/>
          <p:nvPr/>
        </p:nvSpPr>
        <p:spPr>
          <a:xfrm>
            <a:off x="7860090" y="3352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15" name="Rectangle 4"/>
          <p:cNvSpPr/>
          <p:nvPr/>
        </p:nvSpPr>
        <p:spPr>
          <a:xfrm>
            <a:off x="1524000" y="3429000"/>
            <a:ext cx="6236288" cy="498663"/>
          </a:xfrm>
          <a:prstGeom prst="rect">
            <a:avLst/>
          </a:prstGeom>
        </p:spPr>
        <p:txBody>
          <a:bodyPr wrap="square">
            <a:spAutoFit/>
          </a:bodyPr>
          <a:lstStyle/>
          <a:p>
            <a:pPr algn="r">
              <a:lnSpc>
                <a:spcPct val="150000"/>
              </a:lnSpc>
            </a:pPr>
            <a:r>
              <a:rPr lang="ar-SA" sz="2000" b="1" dirty="0" smtClean="0">
                <a:solidFill>
                  <a:srgbClr val="7030A0"/>
                </a:solidFill>
              </a:rPr>
              <a:t>ما الأسباب التى أدت إلى اعتبار روسيا الاتحادية قوة عالمية مؤثرة</a:t>
            </a:r>
            <a:endParaRPr lang="ar-SA" sz="2000" b="1" dirty="0">
              <a:solidFill>
                <a:srgbClr val="7030A0"/>
              </a:solidFill>
            </a:endParaRPr>
          </a:p>
        </p:txBody>
      </p:sp>
      <p:pic>
        <p:nvPicPr>
          <p:cNvPr id="14" name="صورة 13" descr="5.jpg"/>
          <p:cNvPicPr>
            <a:picLocks noChangeAspect="1"/>
          </p:cNvPicPr>
          <p:nvPr/>
        </p:nvPicPr>
        <p:blipFill>
          <a:blip r:embed="rId2" cstate="print"/>
          <a:stretch>
            <a:fillRect/>
          </a:stretch>
        </p:blipFill>
        <p:spPr>
          <a:xfrm flipH="1">
            <a:off x="381000" y="3657600"/>
            <a:ext cx="1209675" cy="2143125"/>
          </a:xfrm>
          <a:prstGeom prst="rect">
            <a:avLst/>
          </a:prstGeom>
        </p:spPr>
      </p:pic>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1+#ppt_w/2"/>
                                          </p:val>
                                        </p:tav>
                                        <p:tav tm="100000">
                                          <p:val>
                                            <p:strVal val="#ppt_x"/>
                                          </p:val>
                                        </p:tav>
                                      </p:tavLst>
                                    </p:anim>
                                    <p:anim calcmode="lin" valueType="num">
                                      <p:cBhvr additive="base">
                                        <p:cTn id="4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strVal val="#ppt_w*0.05"/>
                                          </p:val>
                                        </p:tav>
                                        <p:tav tm="100000">
                                          <p:val>
                                            <p:strVal val="#ppt_w"/>
                                          </p:val>
                                        </p:tav>
                                      </p:tavLst>
                                    </p:anim>
                                    <p:anim calcmode="lin" valueType="num">
                                      <p:cBhvr>
                                        <p:cTn id="50" dur="500" fill="hold"/>
                                        <p:tgtEl>
                                          <p:spTgt spid="14"/>
                                        </p:tgtEl>
                                        <p:attrNameLst>
                                          <p:attrName>ppt_h</p:attrName>
                                        </p:attrNameLst>
                                      </p:cBhvr>
                                      <p:tavLst>
                                        <p:tav tm="0">
                                          <p:val>
                                            <p:strVal val="#ppt_h"/>
                                          </p:val>
                                        </p:tav>
                                        <p:tav tm="100000">
                                          <p:val>
                                            <p:strVal val="#ppt_h"/>
                                          </p:val>
                                        </p:tav>
                                      </p:tavLst>
                                    </p:anim>
                                    <p:anim calcmode="lin" valueType="num">
                                      <p:cBhvr>
                                        <p:cTn id="51" dur="500" fill="hold"/>
                                        <p:tgtEl>
                                          <p:spTgt spid="14"/>
                                        </p:tgtEl>
                                        <p:attrNameLst>
                                          <p:attrName>ppt_x</p:attrName>
                                        </p:attrNameLst>
                                      </p:cBhvr>
                                      <p:tavLst>
                                        <p:tav tm="0">
                                          <p:val>
                                            <p:strVal val="#ppt_x-.2"/>
                                          </p:val>
                                        </p:tav>
                                        <p:tav tm="100000">
                                          <p:val>
                                            <p:strVal val="#ppt_x"/>
                                          </p:val>
                                        </p:tav>
                                      </p:tavLst>
                                    </p:anim>
                                    <p:anim calcmode="lin" valueType="num">
                                      <p:cBhvr>
                                        <p:cTn id="52" dur="500" fill="hold"/>
                                        <p:tgtEl>
                                          <p:spTgt spid="14"/>
                                        </p:tgtEl>
                                        <p:attrNameLst>
                                          <p:attrName>ppt_y</p:attrName>
                                        </p:attrNameLst>
                                      </p:cBhvr>
                                      <p:tavLst>
                                        <p:tav tm="0">
                                          <p:val>
                                            <p:strVal val="#ppt_y"/>
                                          </p:val>
                                        </p:tav>
                                        <p:tav tm="100000">
                                          <p:val>
                                            <p:strVal val="#ppt_y"/>
                                          </p:val>
                                        </p:tav>
                                      </p:tavLst>
                                    </p:anim>
                                    <p:animEffect transition="in" filter="fade">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down)">
                                      <p:cBhvr>
                                        <p:cTn id="58" dur="580">
                                          <p:stCondLst>
                                            <p:cond delay="0"/>
                                          </p:stCondLst>
                                        </p:cTn>
                                        <p:tgtEl>
                                          <p:spTgt spid="14"/>
                                        </p:tgtEl>
                                      </p:cBhvr>
                                    </p:animEffect>
                                    <p:anim calcmode="lin" valueType="num">
                                      <p:cBhvr>
                                        <p:cTn id="5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4" dur="26">
                                          <p:stCondLst>
                                            <p:cond delay="650"/>
                                          </p:stCondLst>
                                        </p:cTn>
                                        <p:tgtEl>
                                          <p:spTgt spid="14"/>
                                        </p:tgtEl>
                                      </p:cBhvr>
                                      <p:to x="100000" y="60000"/>
                                    </p:animScale>
                                    <p:animScale>
                                      <p:cBhvr>
                                        <p:cTn id="65" dur="166" decel="50000">
                                          <p:stCondLst>
                                            <p:cond delay="676"/>
                                          </p:stCondLst>
                                        </p:cTn>
                                        <p:tgtEl>
                                          <p:spTgt spid="14"/>
                                        </p:tgtEl>
                                      </p:cBhvr>
                                      <p:to x="100000" y="100000"/>
                                    </p:animScale>
                                    <p:animScale>
                                      <p:cBhvr>
                                        <p:cTn id="66" dur="26">
                                          <p:stCondLst>
                                            <p:cond delay="1312"/>
                                          </p:stCondLst>
                                        </p:cTn>
                                        <p:tgtEl>
                                          <p:spTgt spid="14"/>
                                        </p:tgtEl>
                                      </p:cBhvr>
                                      <p:to x="100000" y="80000"/>
                                    </p:animScale>
                                    <p:animScale>
                                      <p:cBhvr>
                                        <p:cTn id="67" dur="166" decel="50000">
                                          <p:stCondLst>
                                            <p:cond delay="1338"/>
                                          </p:stCondLst>
                                        </p:cTn>
                                        <p:tgtEl>
                                          <p:spTgt spid="14"/>
                                        </p:tgtEl>
                                      </p:cBhvr>
                                      <p:to x="100000" y="100000"/>
                                    </p:animScale>
                                    <p:animScale>
                                      <p:cBhvr>
                                        <p:cTn id="68" dur="26">
                                          <p:stCondLst>
                                            <p:cond delay="1642"/>
                                          </p:stCondLst>
                                        </p:cTn>
                                        <p:tgtEl>
                                          <p:spTgt spid="14"/>
                                        </p:tgtEl>
                                      </p:cBhvr>
                                      <p:to x="100000" y="90000"/>
                                    </p:animScale>
                                    <p:animScale>
                                      <p:cBhvr>
                                        <p:cTn id="69" dur="166" decel="50000">
                                          <p:stCondLst>
                                            <p:cond delay="1668"/>
                                          </p:stCondLst>
                                        </p:cTn>
                                        <p:tgtEl>
                                          <p:spTgt spid="14"/>
                                        </p:tgtEl>
                                      </p:cBhvr>
                                      <p:to x="100000" y="100000"/>
                                    </p:animScale>
                                    <p:animScale>
                                      <p:cBhvr>
                                        <p:cTn id="70" dur="26">
                                          <p:stCondLst>
                                            <p:cond delay="1808"/>
                                          </p:stCondLst>
                                        </p:cTn>
                                        <p:tgtEl>
                                          <p:spTgt spid="14"/>
                                        </p:tgtEl>
                                      </p:cBhvr>
                                      <p:to x="100000" y="95000"/>
                                    </p:animScale>
                                    <p:animScale>
                                      <p:cBhvr>
                                        <p:cTn id="71"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2"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1676400" y="417513"/>
            <a:ext cx="57150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1854761" y="589110"/>
            <a:ext cx="54345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الدرس الثاني</a:t>
            </a:r>
            <a:r>
              <a:rPr kumimoji="0" lang="ar-SA" sz="2400" b="1" i="0" u="none" strike="noStrike" cap="none" normalizeH="0" dirty="0" smtClean="0">
                <a:ln>
                  <a:noFill/>
                </a:ln>
                <a:solidFill>
                  <a:srgbClr val="002060"/>
                </a:solidFill>
                <a:effectLst/>
                <a:latin typeface="Simplified Arabic" pitchFamily="18" charset="-78"/>
                <a:ea typeface="Times New Roman" pitchFamily="18" charset="0"/>
                <a:cs typeface="Simplified Arabic" pitchFamily="18" charset="-78"/>
              </a:rPr>
              <a:t> :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أشكال سطح الأرض</a:t>
            </a:r>
            <a:r>
              <a:rPr kumimoji="0" lang="ar-SA" sz="2400" b="1" i="0" u="none" strike="noStrike" cap="none" normalizeH="0" dirty="0" smtClean="0">
                <a:ln>
                  <a:noFill/>
                </a:ln>
                <a:solidFill>
                  <a:srgbClr val="FF0000"/>
                </a:solidFill>
                <a:effectLst/>
                <a:latin typeface="Simplified Arabic" pitchFamily="18" charset="-78"/>
                <a:ea typeface="Times New Roman" pitchFamily="18" charset="0"/>
                <a:cs typeface="Simplified Arabic" pitchFamily="18" charset="-78"/>
              </a:rPr>
              <a:t> فى الوطن العربي</a:t>
            </a:r>
            <a:endParaRPr kumimoji="0" lang="ar-EG" sz="20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5" name="Flowchart: Multidocument 4"/>
          <p:cNvSpPr/>
          <p:nvPr/>
        </p:nvSpPr>
        <p:spPr>
          <a:xfrm>
            <a:off x="7944251" y="1742301"/>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1600200" y="1838980"/>
            <a:ext cx="6808509" cy="523220"/>
          </a:xfrm>
          <a:prstGeom prst="rect">
            <a:avLst/>
          </a:prstGeom>
        </p:spPr>
        <p:txBody>
          <a:bodyPr wrap="square">
            <a:spAutoFit/>
          </a:bodyPr>
          <a:lstStyle/>
          <a:p>
            <a:pPr algn="ctr"/>
            <a:r>
              <a:rPr lang="ar-SA" sz="2800" b="1" dirty="0" smtClean="0">
                <a:solidFill>
                  <a:srgbClr val="7030A0"/>
                </a:solidFill>
                <a:latin typeface="Traditional Arabic" pitchFamily="18" charset="-78"/>
                <a:cs typeface="Traditional Arabic" pitchFamily="18" charset="-78"/>
              </a:rPr>
              <a:t>حدد المسطحات البحرية المتوازية للسلاسل الجبلية </a:t>
            </a:r>
            <a:r>
              <a:rPr lang="ar-SA" sz="2800" b="1" dirty="0" smtClean="0">
                <a:solidFill>
                  <a:srgbClr val="7030A0"/>
                </a:solidFill>
                <a:latin typeface="Traditional Arabic" pitchFamily="18" charset="-78"/>
                <a:cs typeface="Traditional Arabic" pitchFamily="18" charset="-78"/>
              </a:rPr>
              <a:t>التالية</a:t>
            </a:r>
            <a:endParaRPr lang="ar-SA" sz="2800" b="1" dirty="0">
              <a:solidFill>
                <a:srgbClr val="7030A0"/>
              </a:solidFill>
              <a:latin typeface="Traditional Arabic" pitchFamily="18" charset="-78"/>
              <a:cs typeface="Traditional Arabic" pitchFamily="18" charset="-78"/>
            </a:endParaRPr>
          </a:p>
        </p:txBody>
      </p:sp>
      <p:sp>
        <p:nvSpPr>
          <p:cNvPr id="7" name="Rectangle 6"/>
          <p:cNvSpPr/>
          <p:nvPr/>
        </p:nvSpPr>
        <p:spPr>
          <a:xfrm>
            <a:off x="2658268" y="3632537"/>
            <a:ext cx="6104732" cy="1015663"/>
          </a:xfrm>
          <a:prstGeom prst="rect">
            <a:avLst/>
          </a:prstGeom>
        </p:spPr>
        <p:txBody>
          <a:bodyPr wrap="square">
            <a:spAutoFit/>
          </a:bodyPr>
          <a:lstStyle/>
          <a:p>
            <a:pPr algn="r" rtl="1"/>
            <a:r>
              <a:rPr lang="ar-SA" sz="2000" b="1" dirty="0" smtClean="0">
                <a:latin typeface="Sakkal Majalla" pitchFamily="2" charset="-78"/>
                <a:cs typeface="Sakkal Majalla" pitchFamily="2" charset="-78"/>
              </a:rPr>
              <a:t>			</a:t>
            </a:r>
            <a:endParaRPr lang="en-US" sz="2000" dirty="0" smtClean="0">
              <a:latin typeface="Sakkal Majalla" pitchFamily="2" charset="-78"/>
              <a:cs typeface="Sakkal Majalla" pitchFamily="2" charset="-78"/>
            </a:endParaRPr>
          </a:p>
          <a:p>
            <a:pPr algn="r" rtl="1"/>
            <a:r>
              <a:rPr lang="ar-SA" sz="2000" dirty="0" smtClean="0">
                <a:latin typeface="Sakkal Majalla" pitchFamily="2" charset="-78"/>
                <a:cs typeface="Sakkal Majalla" pitchFamily="2" charset="-78"/>
              </a:rPr>
              <a:t>	</a:t>
            </a:r>
            <a:endParaRPr lang="en-US" sz="2000" dirty="0" smtClean="0">
              <a:latin typeface="Sakkal Majalla" pitchFamily="2" charset="-78"/>
              <a:cs typeface="Sakkal Majalla" pitchFamily="2" charset="-78"/>
            </a:endParaRPr>
          </a:p>
          <a:p>
            <a:pPr algn="r"/>
            <a:r>
              <a:rPr lang="ar-SA" sz="2000" b="1" dirty="0" smtClean="0">
                <a:latin typeface="Sakkal Majalla" pitchFamily="2" charset="-78"/>
                <a:cs typeface="Sakkal Majalla" pitchFamily="2" charset="-78"/>
              </a:rPr>
              <a:t>3- جبال اليمن وعمان موازية لبحر</a:t>
            </a:r>
            <a:endParaRPr lang="ar-SA" sz="2000" dirty="0">
              <a:latin typeface="Sakkal Majalla" pitchFamily="2" charset="-78"/>
              <a:cs typeface="Sakkal Majalla" pitchFamily="2" charset="-78"/>
            </a:endParaRPr>
          </a:p>
        </p:txBody>
      </p:sp>
      <p:sp>
        <p:nvSpPr>
          <p:cNvPr id="8" name="Rectangle 7"/>
          <p:cNvSpPr/>
          <p:nvPr/>
        </p:nvSpPr>
        <p:spPr>
          <a:xfrm>
            <a:off x="2742013" y="2590800"/>
            <a:ext cx="5945977" cy="400110"/>
          </a:xfrm>
          <a:prstGeom prst="rect">
            <a:avLst/>
          </a:prstGeom>
        </p:spPr>
        <p:txBody>
          <a:bodyPr wrap="square">
            <a:spAutoFit/>
          </a:bodyPr>
          <a:lstStyle/>
          <a:p>
            <a:pPr algn="r"/>
            <a:r>
              <a:rPr lang="ar-SA" sz="2000" b="1" dirty="0">
                <a:latin typeface="Sakkal Majalla" pitchFamily="2" charset="-78"/>
                <a:cs typeface="Sakkal Majalla" pitchFamily="2" charset="-78"/>
              </a:rPr>
              <a:t>1- </a:t>
            </a:r>
            <a:r>
              <a:rPr lang="ar-SA" sz="2000" b="1" dirty="0" smtClean="0">
                <a:latin typeface="Sakkal Majalla" pitchFamily="2" charset="-78"/>
                <a:cs typeface="Sakkal Majalla" pitchFamily="2" charset="-78"/>
              </a:rPr>
              <a:t>جبال الحجاز موازية للبحر.</a:t>
            </a:r>
            <a:endParaRPr lang="ar-SA" sz="2000" dirty="0">
              <a:latin typeface="Sakkal Majalla" pitchFamily="2" charset="-78"/>
              <a:cs typeface="Sakkal Majalla" pitchFamily="2" charset="-78"/>
            </a:endParaRPr>
          </a:p>
        </p:txBody>
      </p:sp>
      <p:sp>
        <p:nvSpPr>
          <p:cNvPr id="9" name="Rectangle 8"/>
          <p:cNvSpPr/>
          <p:nvPr/>
        </p:nvSpPr>
        <p:spPr>
          <a:xfrm>
            <a:off x="5744222" y="3409890"/>
            <a:ext cx="2954655" cy="400110"/>
          </a:xfrm>
          <a:prstGeom prst="rect">
            <a:avLst/>
          </a:prstGeom>
        </p:spPr>
        <p:txBody>
          <a:bodyPr wrap="none">
            <a:spAutoFit/>
          </a:bodyPr>
          <a:lstStyle/>
          <a:p>
            <a:pPr algn="r" rtl="1"/>
            <a:r>
              <a:rPr lang="ar-SA" sz="2000" b="1" dirty="0">
                <a:latin typeface="Sakkal Majalla" pitchFamily="2" charset="-78"/>
                <a:cs typeface="Sakkal Majalla" pitchFamily="2" charset="-78"/>
              </a:rPr>
              <a:t>2- </a:t>
            </a:r>
            <a:r>
              <a:rPr lang="ar-SA" sz="2000" b="1" dirty="0" smtClean="0">
                <a:latin typeface="Sakkal Majalla" pitchFamily="2" charset="-78"/>
                <a:cs typeface="Sakkal Majalla" pitchFamily="2" charset="-78"/>
              </a:rPr>
              <a:t>جبال الشام موازية للبحر</a:t>
            </a:r>
            <a:r>
              <a:rPr lang="ar-SA" sz="2000" dirty="0">
                <a:latin typeface="Sakkal Majalla" pitchFamily="2" charset="-78"/>
                <a:cs typeface="Sakkal Majalla" pitchFamily="2" charset="-78"/>
              </a:rPr>
              <a:t>	</a:t>
            </a:r>
          </a:p>
        </p:txBody>
      </p:sp>
      <p:sp>
        <p:nvSpPr>
          <p:cNvPr id="10" name="Rectangle 9"/>
          <p:cNvSpPr/>
          <p:nvPr/>
        </p:nvSpPr>
        <p:spPr>
          <a:xfrm>
            <a:off x="2175680" y="2571690"/>
            <a:ext cx="665567"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الأحمر</a:t>
            </a:r>
            <a:endParaRPr lang="ar-SA" sz="2000" dirty="0"/>
          </a:p>
        </p:txBody>
      </p:sp>
      <p:sp>
        <p:nvSpPr>
          <p:cNvPr id="11" name="Rectangle 10"/>
          <p:cNvSpPr/>
          <p:nvPr/>
        </p:nvSpPr>
        <p:spPr>
          <a:xfrm>
            <a:off x="2058511" y="3409890"/>
            <a:ext cx="837089"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المتوسط</a:t>
            </a:r>
            <a:endParaRPr lang="ar-SA" sz="2000" dirty="0"/>
          </a:p>
        </p:txBody>
      </p:sp>
      <p:sp>
        <p:nvSpPr>
          <p:cNvPr id="12" name="Rectangle 11"/>
          <p:cNvSpPr/>
          <p:nvPr/>
        </p:nvSpPr>
        <p:spPr>
          <a:xfrm>
            <a:off x="2154692" y="4157652"/>
            <a:ext cx="740908"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العرب</a:t>
            </a:r>
            <a:endParaRPr lang="ar-SA" sz="2400" dirty="0"/>
          </a:p>
        </p:txBody>
      </p:sp>
    </p:spTree>
    <p:extLst>
      <p:ext uri="{BB962C8B-B14F-4D97-AF65-F5344CB8AC3E}">
        <p14:creationId xmlns:p14="http://schemas.microsoft.com/office/powerpoint/2010/main" xmlns="" val="25710535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outVertic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out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p:bldP spid="10" grpId="0"/>
      <p:bldP spid="11" grpId="0"/>
      <p:bldP spid="1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63033"/>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7239000" y="563033"/>
            <a:ext cx="562975" cy="579967"/>
          </a:xfrm>
          <a:prstGeom prst="rect">
            <a:avLst/>
          </a:prstGeom>
        </p:spPr>
        <p:txBody>
          <a:bodyPr wrap="none">
            <a:spAutoFit/>
          </a:bodyPr>
          <a:lstStyle/>
          <a:p>
            <a:pPr>
              <a:lnSpc>
                <a:spcPct val="150000"/>
              </a:lnSpc>
            </a:pPr>
            <a:r>
              <a:rPr lang="ar-SA" sz="2400" b="1" dirty="0" smtClean="0">
                <a:solidFill>
                  <a:srgbClr val="7030A0"/>
                </a:solidFill>
              </a:rPr>
              <a:t>علل</a:t>
            </a:r>
            <a:endParaRPr lang="ar-SA" sz="2400" b="1" dirty="0">
              <a:solidFill>
                <a:srgbClr val="7030A0"/>
              </a:solidFill>
            </a:endParaRPr>
          </a:p>
        </p:txBody>
      </p:sp>
      <p:sp>
        <p:nvSpPr>
          <p:cNvPr id="6" name="Rectangle 5"/>
          <p:cNvSpPr/>
          <p:nvPr/>
        </p:nvSpPr>
        <p:spPr>
          <a:xfrm>
            <a:off x="1219200" y="1535627"/>
            <a:ext cx="7467600" cy="457241"/>
          </a:xfrm>
          <a:prstGeom prst="rect">
            <a:avLst/>
          </a:prstGeom>
        </p:spPr>
        <p:txBody>
          <a:bodyPr wrap="square">
            <a:spAutoFit/>
          </a:bodyPr>
          <a:lstStyle/>
          <a:p>
            <a:pPr algn="r" rtl="1">
              <a:lnSpc>
                <a:spcPct val="150000"/>
              </a:lnSpc>
            </a:pPr>
            <a:r>
              <a:rPr lang="ar-SA" b="1" dirty="0"/>
              <a:t>1- </a:t>
            </a:r>
            <a:r>
              <a:rPr lang="ar-SA" b="1" dirty="0" smtClean="0"/>
              <a:t>تعبر الأنهار فى روسيا عامل اقتصادي مهم</a:t>
            </a:r>
            <a:endParaRPr lang="en-US" dirty="0"/>
          </a:p>
        </p:txBody>
      </p:sp>
      <p:sp>
        <p:nvSpPr>
          <p:cNvPr id="7" name="Rectangle 6"/>
          <p:cNvSpPr/>
          <p:nvPr/>
        </p:nvSpPr>
        <p:spPr>
          <a:xfrm>
            <a:off x="1905000" y="2678627"/>
            <a:ext cx="6773839" cy="457241"/>
          </a:xfrm>
          <a:prstGeom prst="rect">
            <a:avLst/>
          </a:prstGeom>
          <a:noFill/>
        </p:spPr>
        <p:txBody>
          <a:bodyPr wrap="square">
            <a:spAutoFit/>
          </a:bodyPr>
          <a:lstStyle/>
          <a:p>
            <a:pPr algn="r" rtl="1">
              <a:lnSpc>
                <a:spcPct val="150000"/>
              </a:lnSpc>
            </a:pPr>
            <a:r>
              <a:rPr lang="ar-SA" b="1" dirty="0" smtClean="0"/>
              <a:t>2-انخفاض الكثافة السكانية فى روسيا الاتحادية</a:t>
            </a:r>
            <a:endParaRPr lang="en-US" dirty="0"/>
          </a:p>
        </p:txBody>
      </p:sp>
      <p:sp>
        <p:nvSpPr>
          <p:cNvPr id="9" name="Rectangle 13"/>
          <p:cNvSpPr/>
          <p:nvPr/>
        </p:nvSpPr>
        <p:spPr>
          <a:xfrm>
            <a:off x="4191000" y="2209800"/>
            <a:ext cx="208903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لدورها الكبير فى نقل التجارة</a:t>
            </a:r>
            <a:endParaRPr lang="ar-SA" dirty="0"/>
          </a:p>
        </p:txBody>
      </p:sp>
      <p:sp>
        <p:nvSpPr>
          <p:cNvPr id="15" name="Rectangle 13"/>
          <p:cNvSpPr/>
          <p:nvPr/>
        </p:nvSpPr>
        <p:spPr>
          <a:xfrm>
            <a:off x="4495800" y="3429000"/>
            <a:ext cx="1856598"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بسبب حجم البلاد الكبير</a:t>
            </a:r>
            <a:endParaRPr lang="ar-SA"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027113" y="257175"/>
            <a:ext cx="6973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3048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a:t>
            </a:r>
            <a:r>
              <a:rPr lang="ar-SA" sz="2400" b="1" dirty="0" smtClean="0">
                <a:solidFill>
                  <a:srgbClr val="002060"/>
                </a:solidFill>
                <a:latin typeface="Sultan bold"/>
                <a:ea typeface="Times New Roman" pitchFamily="18" charset="0"/>
                <a:cs typeface="Arial" pitchFamily="34" charset="0"/>
              </a:rPr>
              <a:t>رابع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الصين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عدد أبرز مظاهر السطح </a:t>
            </a:r>
            <a:r>
              <a:rPr lang="ar-SA" sz="2000" b="1" dirty="0" smtClean="0">
                <a:solidFill>
                  <a:srgbClr val="7030A0"/>
                </a:solidFill>
                <a:latin typeface="Sultan bold"/>
                <a:ea typeface="Times New Roman" pitchFamily="18" charset="0"/>
                <a:cs typeface="Arial" pitchFamily="34" charset="0"/>
              </a:rPr>
              <a:t>فى دولة الصين </a:t>
            </a:r>
            <a:endParaRPr lang="ar-SA" sz="2000" dirty="0">
              <a:solidFill>
                <a:srgbClr val="7030A0"/>
              </a:solidFill>
            </a:endParaRPr>
          </a:p>
        </p:txBody>
      </p:sp>
      <p:sp>
        <p:nvSpPr>
          <p:cNvPr id="11" name="Rectangle 10"/>
          <p:cNvSpPr/>
          <p:nvPr/>
        </p:nvSpPr>
        <p:spPr>
          <a:xfrm>
            <a:off x="838200" y="1905000"/>
            <a:ext cx="7086600" cy="923330"/>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توجد فى الصين تضاريس وعرة وعلى علو شاهق حيث تقع جبال </a:t>
            </a:r>
            <a:r>
              <a:rPr lang="ar-SA" b="1" dirty="0" err="1" smtClean="0">
                <a:solidFill>
                  <a:srgbClr val="00B0F0"/>
                </a:solidFill>
                <a:latin typeface="Sakkal Majalla" pitchFamily="2" charset="-78"/>
                <a:cs typeface="Sakkal Majalla" pitchFamily="2" charset="-78"/>
              </a:rPr>
              <a:t>الهملايا</a:t>
            </a:r>
            <a:r>
              <a:rPr lang="ar-SA" b="1" dirty="0" smtClean="0">
                <a:solidFill>
                  <a:srgbClr val="00B0F0"/>
                </a:solidFill>
                <a:latin typeface="Sakkal Majalla" pitchFamily="2" charset="-78"/>
                <a:cs typeface="Sakkal Majalla" pitchFamily="2" charset="-78"/>
              </a:rPr>
              <a:t> حيث تقع أعلى قمة فى العالم وهى قمة </a:t>
            </a:r>
            <a:r>
              <a:rPr lang="ar-SA" b="1" dirty="0" err="1" smtClean="0">
                <a:solidFill>
                  <a:srgbClr val="00B0F0"/>
                </a:solidFill>
                <a:latin typeface="Sakkal Majalla" pitchFamily="2" charset="-78"/>
                <a:cs typeface="Sakkal Majalla" pitchFamily="2" charset="-78"/>
              </a:rPr>
              <a:t>افرست</a:t>
            </a:r>
            <a:r>
              <a:rPr lang="ar-SA" b="1" dirty="0" smtClean="0">
                <a:solidFill>
                  <a:srgbClr val="00B0F0"/>
                </a:solidFill>
                <a:latin typeface="Sakkal Majalla" pitchFamily="2" charset="-78"/>
                <a:cs typeface="Sakkal Majalla" pitchFamily="2" charset="-78"/>
              </a:rPr>
              <a:t> وتتنوع المشاهد الطبيعية وتقع على طول شواطئ البحر الأصفر وبحر الصين الشرقي وتوجد دلتا نهر الصين الرئيسي النهر الأصفر ونهر </a:t>
            </a:r>
            <a:r>
              <a:rPr lang="ar-SA" b="1" dirty="0" err="1" smtClean="0">
                <a:solidFill>
                  <a:srgbClr val="00B0F0"/>
                </a:solidFill>
                <a:latin typeface="Sakkal Majalla" pitchFamily="2" charset="-78"/>
                <a:cs typeface="Sakkal Majalla" pitchFamily="2" charset="-78"/>
              </a:rPr>
              <a:t>يانغتسي</a:t>
            </a:r>
            <a:endParaRPr lang="ar-SA" b="1" dirty="0" smtClean="0">
              <a:solidFill>
                <a:srgbClr val="00B0F0"/>
              </a:solidFill>
              <a:latin typeface="Sakkal Majalla" pitchFamily="2" charset="-78"/>
              <a:cs typeface="Sakkal Majalla" pitchFamily="2" charset="-78"/>
            </a:endParaRPr>
          </a:p>
        </p:txBody>
      </p:sp>
      <p:sp>
        <p:nvSpPr>
          <p:cNvPr id="12" name="Flowchart: Multidocument 3"/>
          <p:cNvSpPr/>
          <p:nvPr/>
        </p:nvSpPr>
        <p:spPr>
          <a:xfrm>
            <a:off x="7860090" y="3352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15" name="Rectangle 4"/>
          <p:cNvSpPr/>
          <p:nvPr/>
        </p:nvSpPr>
        <p:spPr>
          <a:xfrm>
            <a:off x="1524000" y="3429000"/>
            <a:ext cx="6236288" cy="498663"/>
          </a:xfrm>
          <a:prstGeom prst="rect">
            <a:avLst/>
          </a:prstGeom>
        </p:spPr>
        <p:txBody>
          <a:bodyPr wrap="square">
            <a:spAutoFit/>
          </a:bodyPr>
          <a:lstStyle/>
          <a:p>
            <a:pPr algn="r">
              <a:lnSpc>
                <a:spcPct val="150000"/>
              </a:lnSpc>
            </a:pPr>
            <a:r>
              <a:rPr lang="ar-SA" sz="2000" b="1" dirty="0" smtClean="0">
                <a:solidFill>
                  <a:srgbClr val="7030A0"/>
                </a:solidFill>
              </a:rPr>
              <a:t>كيف استطاعت الصين أن تكون قوة مؤثرة فى العالم</a:t>
            </a:r>
            <a:endParaRPr lang="ar-SA" sz="2000" b="1" dirty="0">
              <a:solidFill>
                <a:srgbClr val="7030A0"/>
              </a:solidFill>
            </a:endParaRPr>
          </a:p>
        </p:txBody>
      </p:sp>
      <p:pic>
        <p:nvPicPr>
          <p:cNvPr id="14" name="صورة 13" descr="5.jpg"/>
          <p:cNvPicPr>
            <a:picLocks noChangeAspect="1"/>
          </p:cNvPicPr>
          <p:nvPr/>
        </p:nvPicPr>
        <p:blipFill>
          <a:blip r:embed="rId2" cstate="print"/>
          <a:stretch>
            <a:fillRect/>
          </a:stretch>
        </p:blipFill>
        <p:spPr>
          <a:xfrm flipH="1">
            <a:off x="609600" y="3657600"/>
            <a:ext cx="2200275" cy="2143125"/>
          </a:xfrm>
          <a:prstGeom prst="rect">
            <a:avLst/>
          </a:prstGeom>
        </p:spPr>
      </p:pic>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1+#ppt_w/2"/>
                                          </p:val>
                                        </p:tav>
                                        <p:tav tm="100000">
                                          <p:val>
                                            <p:strVal val="#ppt_x"/>
                                          </p:val>
                                        </p:tav>
                                      </p:tavLst>
                                    </p:anim>
                                    <p:anim calcmode="lin" valueType="num">
                                      <p:cBhvr additive="base">
                                        <p:cTn id="4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strVal val="#ppt_w*0.05"/>
                                          </p:val>
                                        </p:tav>
                                        <p:tav tm="100000">
                                          <p:val>
                                            <p:strVal val="#ppt_w"/>
                                          </p:val>
                                        </p:tav>
                                      </p:tavLst>
                                    </p:anim>
                                    <p:anim calcmode="lin" valueType="num">
                                      <p:cBhvr>
                                        <p:cTn id="50" dur="500" fill="hold"/>
                                        <p:tgtEl>
                                          <p:spTgt spid="14"/>
                                        </p:tgtEl>
                                        <p:attrNameLst>
                                          <p:attrName>ppt_h</p:attrName>
                                        </p:attrNameLst>
                                      </p:cBhvr>
                                      <p:tavLst>
                                        <p:tav tm="0">
                                          <p:val>
                                            <p:strVal val="#ppt_h"/>
                                          </p:val>
                                        </p:tav>
                                        <p:tav tm="100000">
                                          <p:val>
                                            <p:strVal val="#ppt_h"/>
                                          </p:val>
                                        </p:tav>
                                      </p:tavLst>
                                    </p:anim>
                                    <p:anim calcmode="lin" valueType="num">
                                      <p:cBhvr>
                                        <p:cTn id="51" dur="500" fill="hold"/>
                                        <p:tgtEl>
                                          <p:spTgt spid="14"/>
                                        </p:tgtEl>
                                        <p:attrNameLst>
                                          <p:attrName>ppt_x</p:attrName>
                                        </p:attrNameLst>
                                      </p:cBhvr>
                                      <p:tavLst>
                                        <p:tav tm="0">
                                          <p:val>
                                            <p:strVal val="#ppt_x-.2"/>
                                          </p:val>
                                        </p:tav>
                                        <p:tav tm="100000">
                                          <p:val>
                                            <p:strVal val="#ppt_x"/>
                                          </p:val>
                                        </p:tav>
                                      </p:tavLst>
                                    </p:anim>
                                    <p:anim calcmode="lin" valueType="num">
                                      <p:cBhvr>
                                        <p:cTn id="52" dur="500" fill="hold"/>
                                        <p:tgtEl>
                                          <p:spTgt spid="14"/>
                                        </p:tgtEl>
                                        <p:attrNameLst>
                                          <p:attrName>ppt_y</p:attrName>
                                        </p:attrNameLst>
                                      </p:cBhvr>
                                      <p:tavLst>
                                        <p:tav tm="0">
                                          <p:val>
                                            <p:strVal val="#ppt_y"/>
                                          </p:val>
                                        </p:tav>
                                        <p:tav tm="100000">
                                          <p:val>
                                            <p:strVal val="#ppt_y"/>
                                          </p:val>
                                        </p:tav>
                                      </p:tavLst>
                                    </p:anim>
                                    <p:animEffect transition="in" filter="fade">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2" grpId="0" animBg="1"/>
      <p:bldP spid="1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849868"/>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5334000" y="849868"/>
            <a:ext cx="2436886" cy="579967"/>
          </a:xfrm>
          <a:prstGeom prst="rect">
            <a:avLst/>
          </a:prstGeom>
        </p:spPr>
        <p:txBody>
          <a:bodyPr wrap="none">
            <a:spAutoFit/>
          </a:bodyPr>
          <a:lstStyle/>
          <a:p>
            <a:pPr>
              <a:lnSpc>
                <a:spcPct val="150000"/>
              </a:lnSpc>
            </a:pPr>
            <a:r>
              <a:rPr lang="ar-SA" sz="2400" b="1" dirty="0" smtClean="0">
                <a:solidFill>
                  <a:srgbClr val="7030A0"/>
                </a:solidFill>
              </a:rPr>
              <a:t>ما النتائج المترتبة على</a:t>
            </a:r>
            <a:endParaRPr lang="ar-SA" sz="2400" b="1" dirty="0">
              <a:solidFill>
                <a:srgbClr val="7030A0"/>
              </a:solidFill>
            </a:endParaRPr>
          </a:p>
        </p:txBody>
      </p:sp>
      <p:sp>
        <p:nvSpPr>
          <p:cNvPr id="6" name="Rectangle 5"/>
          <p:cNvSpPr/>
          <p:nvPr/>
        </p:nvSpPr>
        <p:spPr>
          <a:xfrm>
            <a:off x="1219200" y="1992827"/>
            <a:ext cx="7467600" cy="457241"/>
          </a:xfrm>
          <a:prstGeom prst="rect">
            <a:avLst/>
          </a:prstGeom>
        </p:spPr>
        <p:txBody>
          <a:bodyPr wrap="square">
            <a:spAutoFit/>
          </a:bodyPr>
          <a:lstStyle/>
          <a:p>
            <a:pPr algn="r" rtl="1">
              <a:lnSpc>
                <a:spcPct val="150000"/>
              </a:lnSpc>
            </a:pPr>
            <a:r>
              <a:rPr lang="ar-SA" b="1" dirty="0" smtClean="0"/>
              <a:t>1- سياسية الطفل الواحد لكل أسرة</a:t>
            </a:r>
            <a:endParaRPr lang="en-US" dirty="0"/>
          </a:p>
        </p:txBody>
      </p:sp>
      <p:sp>
        <p:nvSpPr>
          <p:cNvPr id="7" name="Rectangle 6"/>
          <p:cNvSpPr/>
          <p:nvPr/>
        </p:nvSpPr>
        <p:spPr>
          <a:xfrm>
            <a:off x="1905000" y="3135827"/>
            <a:ext cx="6773839" cy="457241"/>
          </a:xfrm>
          <a:prstGeom prst="rect">
            <a:avLst/>
          </a:prstGeom>
          <a:noFill/>
        </p:spPr>
        <p:txBody>
          <a:bodyPr wrap="square">
            <a:spAutoFit/>
          </a:bodyPr>
          <a:lstStyle/>
          <a:p>
            <a:pPr algn="r" rtl="1">
              <a:lnSpc>
                <a:spcPct val="150000"/>
              </a:lnSpc>
            </a:pPr>
            <a:r>
              <a:rPr lang="ar-SA" b="1" dirty="0" smtClean="0"/>
              <a:t>2- نجاح الصين الشعبية صناعيا</a:t>
            </a:r>
            <a:endParaRPr lang="en-US" dirty="0"/>
          </a:p>
        </p:txBody>
      </p:sp>
      <p:sp>
        <p:nvSpPr>
          <p:cNvPr id="9" name="Rectangle 13"/>
          <p:cNvSpPr/>
          <p:nvPr/>
        </p:nvSpPr>
        <p:spPr>
          <a:xfrm>
            <a:off x="3200400" y="2590800"/>
            <a:ext cx="416011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أدى الى ك</a:t>
            </a:r>
            <a:r>
              <a:rPr lang="ar-SA" b="1" dirty="0" smtClean="0">
                <a:solidFill>
                  <a:srgbClr val="0070C0"/>
                </a:solidFill>
                <a:latin typeface="Sakkal Majalla" pitchFamily="2" charset="-78"/>
                <a:cs typeface="Sakkal Majalla" pitchFamily="2" charset="-78"/>
              </a:rPr>
              <a:t>بح جماح نمو السكان والحد من الانفجار السكاني </a:t>
            </a:r>
            <a:endParaRPr lang="ar-SA" dirty="0"/>
          </a:p>
        </p:txBody>
      </p:sp>
      <p:sp>
        <p:nvSpPr>
          <p:cNvPr id="15" name="Rectangle 13"/>
          <p:cNvSpPr/>
          <p:nvPr/>
        </p:nvSpPr>
        <p:spPr>
          <a:xfrm>
            <a:off x="3769896" y="3810000"/>
            <a:ext cx="362150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أصبح من أسرع الاقتصادات الكبري نموا فى العالم </a:t>
            </a:r>
            <a:endParaRPr lang="ar-SA"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5"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438400" y="257175"/>
            <a:ext cx="43830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590800" y="304800"/>
            <a:ext cx="39624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ثالث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الاتحاد الأوروبي</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1229632"/>
          </a:xfrm>
          <a:prstGeom prst="rect">
            <a:avLst/>
          </a:prstGeom>
        </p:spPr>
        <p:txBody>
          <a:bodyPr wrap="square">
            <a:spAutoFit/>
          </a:bodyPr>
          <a:lstStyle/>
          <a:p>
            <a:pPr algn="r">
              <a:lnSpc>
                <a:spcPct val="200000"/>
              </a:lnSpc>
            </a:pPr>
            <a:r>
              <a:rPr lang="en-US" sz="2000" b="1" dirty="0" smtClean="0">
                <a:solidFill>
                  <a:srgbClr val="7030A0"/>
                </a:solidFill>
                <a:latin typeface="Sultan bold"/>
                <a:ea typeface="Times New Roman" pitchFamily="18" charset="0"/>
                <a:cs typeface="Arial" pitchFamily="34" charset="0"/>
              </a:rPr>
              <a:t> </a:t>
            </a:r>
            <a:r>
              <a:rPr lang="ar-SA" sz="2000" b="1" dirty="0" smtClean="0">
                <a:solidFill>
                  <a:srgbClr val="7030A0"/>
                </a:solidFill>
                <a:latin typeface="Sultan bold"/>
                <a:ea typeface="Times New Roman" pitchFamily="18" charset="0"/>
                <a:cs typeface="Arial" pitchFamily="34" charset="0"/>
              </a:rPr>
              <a:t>عدد </a:t>
            </a:r>
            <a:r>
              <a:rPr lang="ar-SA" sz="2000" b="1" dirty="0" smtClean="0">
                <a:solidFill>
                  <a:srgbClr val="7030A0"/>
                </a:solidFill>
                <a:latin typeface="Sultan bold"/>
                <a:ea typeface="Times New Roman" pitchFamily="18" charset="0"/>
                <a:cs typeface="Arial" pitchFamily="34" charset="0"/>
              </a:rPr>
              <a:t>شروط الانضمام للاتحاد الاوروبي</a:t>
            </a:r>
          </a:p>
          <a:p>
            <a:pPr algn="r">
              <a:lnSpc>
                <a:spcPct val="200000"/>
              </a:lnSpc>
            </a:pPr>
            <a:endParaRPr lang="ar-SA" sz="2000" dirty="0">
              <a:solidFill>
                <a:srgbClr val="7030A0"/>
              </a:solidFill>
            </a:endParaRPr>
          </a:p>
        </p:txBody>
      </p:sp>
      <p:sp>
        <p:nvSpPr>
          <p:cNvPr id="11" name="Rectangle 10"/>
          <p:cNvSpPr/>
          <p:nvPr/>
        </p:nvSpPr>
        <p:spPr>
          <a:xfrm>
            <a:off x="6858000" y="2057400"/>
            <a:ext cx="13305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شروط سياسية </a:t>
            </a:r>
          </a:p>
        </p:txBody>
      </p:sp>
      <p:sp>
        <p:nvSpPr>
          <p:cNvPr id="12" name="Flowchart: Multidocument 3"/>
          <p:cNvSpPr/>
          <p:nvPr/>
        </p:nvSpPr>
        <p:spPr>
          <a:xfrm>
            <a:off x="7860090" y="3352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15" name="Rectangle 4"/>
          <p:cNvSpPr/>
          <p:nvPr/>
        </p:nvSpPr>
        <p:spPr>
          <a:xfrm>
            <a:off x="1524000" y="3429000"/>
            <a:ext cx="6236288" cy="498663"/>
          </a:xfrm>
          <a:prstGeom prst="rect">
            <a:avLst/>
          </a:prstGeom>
        </p:spPr>
        <p:txBody>
          <a:bodyPr wrap="square">
            <a:spAutoFit/>
          </a:bodyPr>
          <a:lstStyle/>
          <a:p>
            <a:pPr algn="r">
              <a:lnSpc>
                <a:spcPct val="150000"/>
              </a:lnSpc>
            </a:pPr>
            <a:r>
              <a:rPr lang="ar-SA" sz="2000" b="1" dirty="0" smtClean="0">
                <a:solidFill>
                  <a:srgbClr val="7030A0"/>
                </a:solidFill>
              </a:rPr>
              <a:t>مثل لأبرز </a:t>
            </a:r>
            <a:r>
              <a:rPr lang="ar-SA" sz="2000" b="1" dirty="0" smtClean="0">
                <a:solidFill>
                  <a:srgbClr val="7030A0"/>
                </a:solidFill>
              </a:rPr>
              <a:t>المظاهر الطبيعية للاتحاد الأوروبي</a:t>
            </a:r>
            <a:endParaRPr lang="ar-SA" sz="2000" b="1" dirty="0">
              <a:solidFill>
                <a:srgbClr val="7030A0"/>
              </a:solidFill>
            </a:endParaRPr>
          </a:p>
        </p:txBody>
      </p:sp>
      <p:sp>
        <p:nvSpPr>
          <p:cNvPr id="13" name="Rectangle 10"/>
          <p:cNvSpPr/>
          <p:nvPr/>
        </p:nvSpPr>
        <p:spPr>
          <a:xfrm>
            <a:off x="1600200" y="4267200"/>
            <a:ext cx="5750116" cy="1477328"/>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السلاسل الجبلية وأهمها جبال الألب</a:t>
            </a:r>
          </a:p>
          <a:p>
            <a:pPr algn="r"/>
            <a:r>
              <a:rPr lang="ar-SA" b="1" dirty="0" smtClean="0">
                <a:solidFill>
                  <a:srgbClr val="00B0F0"/>
                </a:solidFill>
                <a:latin typeface="Sakkal Majalla" pitchFamily="2" charset="-78"/>
                <a:cs typeface="Sakkal Majalla" pitchFamily="2" charset="-78"/>
              </a:rPr>
              <a:t>السهول وخاصة فى الشمال</a:t>
            </a:r>
          </a:p>
          <a:p>
            <a:pPr algn="r"/>
            <a:r>
              <a:rPr lang="ar-SA" b="1" dirty="0" smtClean="0">
                <a:solidFill>
                  <a:srgbClr val="00B0F0"/>
                </a:solidFill>
                <a:latin typeface="Sakkal Majalla" pitchFamily="2" charset="-78"/>
                <a:cs typeface="Sakkal Majalla" pitchFamily="2" charset="-78"/>
              </a:rPr>
              <a:t>التلال والهضاب وتمتد جنوب غربي أيرلندا</a:t>
            </a:r>
          </a:p>
          <a:p>
            <a:pPr algn="r"/>
            <a:r>
              <a:rPr lang="ar-SA" b="1" dirty="0" smtClean="0">
                <a:solidFill>
                  <a:srgbClr val="00B0F0"/>
                </a:solidFill>
                <a:latin typeface="Sakkal Majalla" pitchFamily="2" charset="-78"/>
                <a:cs typeface="Sakkal Majalla" pitchFamily="2" charset="-78"/>
              </a:rPr>
              <a:t>البحيرات وخاصة فى فنلندا</a:t>
            </a:r>
          </a:p>
          <a:p>
            <a:pPr algn="r"/>
            <a:r>
              <a:rPr lang="ar-SA" b="1" dirty="0" smtClean="0">
                <a:solidFill>
                  <a:srgbClr val="00B0F0"/>
                </a:solidFill>
                <a:latin typeface="Sakkal Majalla" pitchFamily="2" charset="-78"/>
                <a:cs typeface="Sakkal Majalla" pitchFamily="2" charset="-78"/>
              </a:rPr>
              <a:t>الأنهار وأطولها نهر الدانوب</a:t>
            </a:r>
          </a:p>
        </p:txBody>
      </p:sp>
      <p:sp>
        <p:nvSpPr>
          <p:cNvPr id="14" name="Rectangle 10"/>
          <p:cNvSpPr/>
          <p:nvPr/>
        </p:nvSpPr>
        <p:spPr>
          <a:xfrm>
            <a:off x="4191000" y="1981200"/>
            <a:ext cx="13305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شروط تشريعية</a:t>
            </a:r>
          </a:p>
        </p:txBody>
      </p:sp>
      <p:sp>
        <p:nvSpPr>
          <p:cNvPr id="16" name="Rectangle 10"/>
          <p:cNvSpPr/>
          <p:nvPr/>
        </p:nvSpPr>
        <p:spPr>
          <a:xfrm>
            <a:off x="1066800" y="1992868"/>
            <a:ext cx="1559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شروط اقتصادية </a:t>
            </a:r>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1+#ppt_w/2"/>
                                          </p:val>
                                        </p:tav>
                                        <p:tav tm="100000">
                                          <p:val>
                                            <p:strVal val="#ppt_x"/>
                                          </p:val>
                                        </p:tav>
                                      </p:tavLst>
                                    </p:anim>
                                    <p:anim calcmode="lin" valueType="num">
                                      <p:cBhvr additive="base">
                                        <p:cTn id="5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1+#ppt_w/2"/>
                                          </p:val>
                                        </p:tav>
                                        <p:tav tm="100000">
                                          <p:val>
                                            <p:strVal val="#ppt_x"/>
                                          </p:val>
                                        </p:tav>
                                      </p:tavLst>
                                    </p:anim>
                                    <p:anim calcmode="lin" valueType="num">
                                      <p:cBhvr additive="base">
                                        <p:cTn id="5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2" grpId="0" animBg="1"/>
      <p:bldP spid="15" grpId="0"/>
      <p:bldP spid="13" grpId="0"/>
      <p:bldP spid="14" grpId="0"/>
      <p:bldP spid="1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7239000" y="457200"/>
            <a:ext cx="562975" cy="579967"/>
          </a:xfrm>
          <a:prstGeom prst="rect">
            <a:avLst/>
          </a:prstGeom>
        </p:spPr>
        <p:txBody>
          <a:bodyPr wrap="none">
            <a:spAutoFit/>
          </a:bodyPr>
          <a:lstStyle/>
          <a:p>
            <a:pPr>
              <a:lnSpc>
                <a:spcPct val="150000"/>
              </a:lnSpc>
            </a:pPr>
            <a:r>
              <a:rPr lang="ar-SA" sz="2400" b="1" dirty="0" smtClean="0">
                <a:solidFill>
                  <a:srgbClr val="7030A0"/>
                </a:solidFill>
              </a:rPr>
              <a:t>علل</a:t>
            </a:r>
            <a:endParaRPr lang="ar-SA" sz="2400" b="1" dirty="0">
              <a:solidFill>
                <a:srgbClr val="7030A0"/>
              </a:solidFill>
            </a:endParaRPr>
          </a:p>
        </p:txBody>
      </p:sp>
      <p:sp>
        <p:nvSpPr>
          <p:cNvPr id="24" name="Rectangle 5"/>
          <p:cNvSpPr/>
          <p:nvPr/>
        </p:nvSpPr>
        <p:spPr>
          <a:xfrm>
            <a:off x="1219200" y="1676400"/>
            <a:ext cx="7467600" cy="457241"/>
          </a:xfrm>
          <a:prstGeom prst="rect">
            <a:avLst/>
          </a:prstGeom>
        </p:spPr>
        <p:txBody>
          <a:bodyPr wrap="square">
            <a:spAutoFit/>
          </a:bodyPr>
          <a:lstStyle/>
          <a:p>
            <a:pPr algn="r" rtl="1">
              <a:lnSpc>
                <a:spcPct val="150000"/>
              </a:lnSpc>
            </a:pPr>
            <a:r>
              <a:rPr lang="ar-SA" b="1" dirty="0" smtClean="0"/>
              <a:t>1- تنوع الأقاليم النباتية فى الاتحاد الأوروبي بالرغم من صغر مساحته</a:t>
            </a:r>
            <a:endParaRPr lang="en-US" dirty="0"/>
          </a:p>
        </p:txBody>
      </p:sp>
      <p:sp>
        <p:nvSpPr>
          <p:cNvPr id="25" name="Rectangle 6"/>
          <p:cNvSpPr/>
          <p:nvPr/>
        </p:nvSpPr>
        <p:spPr>
          <a:xfrm>
            <a:off x="1905000" y="3135868"/>
            <a:ext cx="6773839" cy="457241"/>
          </a:xfrm>
          <a:prstGeom prst="rect">
            <a:avLst/>
          </a:prstGeom>
          <a:noFill/>
        </p:spPr>
        <p:txBody>
          <a:bodyPr wrap="square">
            <a:spAutoFit/>
          </a:bodyPr>
          <a:lstStyle/>
          <a:p>
            <a:pPr algn="r" rtl="1">
              <a:lnSpc>
                <a:spcPct val="150000"/>
              </a:lnSpc>
            </a:pPr>
            <a:r>
              <a:rPr lang="ar-SA" b="1" dirty="0" smtClean="0"/>
              <a:t>2- قلة السكان فى دولة مالطة</a:t>
            </a:r>
            <a:endParaRPr lang="en-US" dirty="0"/>
          </a:p>
        </p:txBody>
      </p:sp>
      <p:sp>
        <p:nvSpPr>
          <p:cNvPr id="27" name="Rectangle 13"/>
          <p:cNvSpPr/>
          <p:nvPr/>
        </p:nvSpPr>
        <p:spPr>
          <a:xfrm>
            <a:off x="3313210" y="2438400"/>
            <a:ext cx="323999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لتأثر المناخ بموقعه بالنسبة لدرجات العرض </a:t>
            </a:r>
            <a:endParaRPr lang="ar-SA" dirty="0"/>
          </a:p>
        </p:txBody>
      </p:sp>
      <p:sp>
        <p:nvSpPr>
          <p:cNvPr id="29" name="Rectangle 13"/>
          <p:cNvSpPr/>
          <p:nvPr/>
        </p:nvSpPr>
        <p:spPr>
          <a:xfrm>
            <a:off x="4191000" y="3745468"/>
            <a:ext cx="228780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لانخفاض المستوي المعيشي فيها</a:t>
            </a:r>
            <a:endParaRPr lang="ar-SA"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1+#ppt_w/2"/>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1+#ppt_w/2"/>
                                          </p:val>
                                        </p:tav>
                                        <p:tav tm="100000">
                                          <p:val>
                                            <p:strVal val="#ppt_x"/>
                                          </p:val>
                                        </p:tav>
                                      </p:tavLst>
                                    </p:anim>
                                    <p:anim calcmode="lin" valueType="num">
                                      <p:cBhvr additive="base">
                                        <p:cTn id="31"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4" grpId="0"/>
      <p:bldP spid="25" grpId="0"/>
      <p:bldP spid="27" grpId="0"/>
      <p:bldP spid="2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p:nvPr/>
        </p:nvSpPr>
        <p:spPr>
          <a:xfrm rot="20716511">
            <a:off x="452826" y="2763443"/>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
        <p:nvSpPr>
          <p:cNvPr id="14" name="Flowchart: Multidocument 3"/>
          <p:cNvSpPr/>
          <p:nvPr/>
        </p:nvSpPr>
        <p:spPr>
          <a:xfrm>
            <a:off x="8012490" y="1219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4</a:t>
            </a:r>
            <a:endParaRPr lang="ar-SA" sz="2800" dirty="0"/>
          </a:p>
        </p:txBody>
      </p:sp>
      <p:sp>
        <p:nvSpPr>
          <p:cNvPr id="15" name="Rectangle 4"/>
          <p:cNvSpPr/>
          <p:nvPr/>
        </p:nvSpPr>
        <p:spPr>
          <a:xfrm>
            <a:off x="1143000" y="1295400"/>
            <a:ext cx="6778273" cy="579967"/>
          </a:xfrm>
          <a:prstGeom prst="rect">
            <a:avLst/>
          </a:prstGeom>
        </p:spPr>
        <p:txBody>
          <a:bodyPr wrap="square">
            <a:spAutoFit/>
          </a:bodyPr>
          <a:lstStyle/>
          <a:p>
            <a:pPr algn="r">
              <a:lnSpc>
                <a:spcPct val="150000"/>
              </a:lnSpc>
            </a:pPr>
            <a:r>
              <a:rPr lang="ar-SA" sz="2400" b="1" dirty="0" smtClean="0">
                <a:solidFill>
                  <a:srgbClr val="7030A0"/>
                </a:solidFill>
              </a:rPr>
              <a:t>ما أبرز المظاهر المناخية لكل إقليم مناخي فى الاتحاد الأوروبي.</a:t>
            </a:r>
            <a:endParaRPr lang="ar-SA" sz="2400" b="1" dirty="0">
              <a:solidFill>
                <a:srgbClr val="7030A0"/>
              </a:solid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0" fill="hold"/>
                                        <p:tgtEl>
                                          <p:spTgt spid="13"/>
                                        </p:tgtEl>
                                        <p:attrNameLst>
                                          <p:attrName>ppt_w</p:attrName>
                                        </p:attrNameLst>
                                      </p:cBhvr>
                                      <p:tavLst>
                                        <p:tav tm="0" fmla="#ppt_w*sin(2.5*pi*$)">
                                          <p:val>
                                            <p:fltVal val="0"/>
                                          </p:val>
                                        </p:tav>
                                        <p:tav tm="100000">
                                          <p:val>
                                            <p:fltVal val="1"/>
                                          </p:val>
                                        </p:tav>
                                      </p:tavLst>
                                    </p:anim>
                                    <p:anim calcmode="lin" valueType="num">
                                      <p:cBhvr>
                                        <p:cTn id="27"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animBg="1"/>
      <p:bldP spid="15"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
            </a:r>
            <a:br>
              <a:rPr kumimoji="0" lang="ar-SA"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AutoShape 1"/>
          <p:cNvSpPr>
            <a:spLocks noChangeArrowheads="1"/>
          </p:cNvSpPr>
          <p:nvPr/>
        </p:nvSpPr>
        <p:spPr bwMode="auto">
          <a:xfrm>
            <a:off x="1674813" y="308934"/>
            <a:ext cx="5640387" cy="658813"/>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2059938" y="407508"/>
            <a:ext cx="502413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الأول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مفهوم حقوق الانسان وخصائصها</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7924800" y="1219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6" name="Rectangle 5"/>
          <p:cNvSpPr/>
          <p:nvPr/>
        </p:nvSpPr>
        <p:spPr>
          <a:xfrm>
            <a:off x="4495800" y="1295400"/>
            <a:ext cx="3441968" cy="400110"/>
          </a:xfrm>
          <a:prstGeom prst="rect">
            <a:avLst/>
          </a:prstGeom>
        </p:spPr>
        <p:txBody>
          <a:bodyPr wrap="none">
            <a:spAutoFit/>
          </a:bodyPr>
          <a:lstStyle/>
          <a:p>
            <a:r>
              <a:rPr lang="ar-SA" sz="2000" b="1" dirty="0" smtClean="0">
                <a:solidFill>
                  <a:srgbClr val="7030A0"/>
                </a:solidFill>
              </a:rPr>
              <a:t>عدد خصائ</a:t>
            </a:r>
            <a:r>
              <a:rPr lang="ar-SA" sz="2000" b="1" dirty="0" smtClean="0">
                <a:solidFill>
                  <a:srgbClr val="7030A0"/>
                </a:solidFill>
              </a:rPr>
              <a:t>ص حقوق الإنسان فى الإسلام</a:t>
            </a:r>
            <a:endParaRPr lang="ar-SA" sz="2000" dirty="0">
              <a:solidFill>
                <a:srgbClr val="7030A0"/>
              </a:solidFill>
            </a:endParaRPr>
          </a:p>
        </p:txBody>
      </p:sp>
      <p:sp>
        <p:nvSpPr>
          <p:cNvPr id="10" name="Rectangle 9"/>
          <p:cNvSpPr/>
          <p:nvPr/>
        </p:nvSpPr>
        <p:spPr>
          <a:xfrm>
            <a:off x="5791200" y="2133600"/>
            <a:ext cx="20574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1- لجميع البشر</a:t>
            </a:r>
            <a:endParaRPr lang="ar-SA" dirty="0"/>
          </a:p>
        </p:txBody>
      </p:sp>
      <p:sp>
        <p:nvSpPr>
          <p:cNvPr id="16" name="Rectangle 15"/>
          <p:cNvSpPr/>
          <p:nvPr/>
        </p:nvSpPr>
        <p:spPr>
          <a:xfrm>
            <a:off x="5943600" y="2667000"/>
            <a:ext cx="88838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2- لا تنتزع </a:t>
            </a:r>
            <a:endParaRPr lang="ar-SA" dirty="0"/>
          </a:p>
        </p:txBody>
      </p:sp>
      <p:sp>
        <p:nvSpPr>
          <p:cNvPr id="15" name="Rectangle 9"/>
          <p:cNvSpPr/>
          <p:nvPr/>
        </p:nvSpPr>
        <p:spPr>
          <a:xfrm>
            <a:off x="4191000" y="3352800"/>
            <a:ext cx="20574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3- ثابتة وغير قابلة للتصرف</a:t>
            </a:r>
            <a:endParaRPr lang="ar-SA" dirty="0"/>
          </a:p>
        </p:txBody>
      </p:sp>
      <p:sp>
        <p:nvSpPr>
          <p:cNvPr id="17" name="Rectangle 15"/>
          <p:cNvSpPr/>
          <p:nvPr/>
        </p:nvSpPr>
        <p:spPr>
          <a:xfrm>
            <a:off x="3657600" y="4038600"/>
            <a:ext cx="147187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4- غير قابلة للتجزؤ</a:t>
            </a:r>
            <a:endParaRPr lang="ar-SA" dirty="0"/>
          </a:p>
        </p:txBody>
      </p:sp>
      <p:sp>
        <p:nvSpPr>
          <p:cNvPr id="18" name="Rectangle 9"/>
          <p:cNvSpPr/>
          <p:nvPr/>
        </p:nvSpPr>
        <p:spPr>
          <a:xfrm>
            <a:off x="914400" y="4800600"/>
            <a:ext cx="34290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5- حقوق لا تشتري ولا تكتسب ولا تورث </a:t>
            </a:r>
            <a:endParaRPr lang="ar-SA" dirty="0"/>
          </a:p>
        </p:txBody>
      </p:sp>
    </p:spTree>
    <p:extLst>
      <p:ext uri="{BB962C8B-B14F-4D97-AF65-F5344CB8AC3E}">
        <p14:creationId xmlns:p14="http://schemas.microsoft.com/office/powerpoint/2010/main" xmlns="" val="206510966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10" grpId="0"/>
      <p:bldP spid="16" grpId="0"/>
      <p:bldP spid="15" grpId="0"/>
      <p:bldP spid="17" grpId="0"/>
      <p:bldP spid="1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304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762000" y="304800"/>
            <a:ext cx="7130478" cy="646331"/>
          </a:xfrm>
          <a:prstGeom prst="rect">
            <a:avLst/>
          </a:prstGeom>
        </p:spPr>
        <p:txBody>
          <a:bodyPr wrap="none">
            <a:spAutoFit/>
          </a:bodyPr>
          <a:lstStyle/>
          <a:p>
            <a:pPr>
              <a:lnSpc>
                <a:spcPct val="150000"/>
              </a:lnSpc>
            </a:pPr>
            <a:r>
              <a:rPr lang="ar-SA" sz="2400" b="1" dirty="0" smtClean="0">
                <a:solidFill>
                  <a:srgbClr val="7030A0"/>
                </a:solidFill>
              </a:rPr>
              <a:t>ضع </a:t>
            </a:r>
            <a:r>
              <a:rPr lang="ar-SA" sz="2400" b="1" dirty="0" err="1" smtClean="0">
                <a:solidFill>
                  <a:srgbClr val="7030A0"/>
                </a:solidFill>
              </a:rPr>
              <a:t>علامة (√</a:t>
            </a:r>
            <a:r>
              <a:rPr lang="ar-SA" sz="2400" b="1" dirty="0" smtClean="0">
                <a:solidFill>
                  <a:srgbClr val="7030A0"/>
                </a:solidFill>
              </a:rPr>
              <a:t>) أمام العبارة الصحيحة </a:t>
            </a:r>
            <a:r>
              <a:rPr lang="ar-SA" sz="2400" b="1" dirty="0" err="1" smtClean="0">
                <a:solidFill>
                  <a:srgbClr val="7030A0"/>
                </a:solidFill>
              </a:rPr>
              <a:t>وعلامة (×</a:t>
            </a:r>
            <a:r>
              <a:rPr lang="ar-SA" sz="2400" b="1" dirty="0" smtClean="0">
                <a:solidFill>
                  <a:srgbClr val="7030A0"/>
                </a:solidFill>
              </a:rPr>
              <a:t>) أمام العبارة الخاطئة</a:t>
            </a:r>
            <a:endParaRPr lang="ar-SA" sz="2400" b="1" dirty="0">
              <a:solidFill>
                <a:srgbClr val="7030A0"/>
              </a:solidFill>
            </a:endParaRPr>
          </a:p>
        </p:txBody>
      </p:sp>
      <p:sp>
        <p:nvSpPr>
          <p:cNvPr id="6" name="Rectangle 5"/>
          <p:cNvSpPr/>
          <p:nvPr/>
        </p:nvSpPr>
        <p:spPr>
          <a:xfrm>
            <a:off x="1219200" y="1447800"/>
            <a:ext cx="7467600" cy="457241"/>
          </a:xfrm>
          <a:prstGeom prst="rect">
            <a:avLst/>
          </a:prstGeom>
        </p:spPr>
        <p:txBody>
          <a:bodyPr wrap="square">
            <a:spAutoFit/>
          </a:bodyPr>
          <a:lstStyle/>
          <a:p>
            <a:pPr algn="r" rtl="1">
              <a:lnSpc>
                <a:spcPct val="150000"/>
              </a:lnSpc>
            </a:pPr>
            <a:r>
              <a:rPr lang="ar-SA" b="1" dirty="0" smtClean="0"/>
              <a:t>1- فكرة حقوق الانسان قديمة بدأت بعد هبوط آدم عليه السلام إلى الأرض</a:t>
            </a:r>
            <a:endParaRPr lang="en-US" dirty="0"/>
          </a:p>
        </p:txBody>
      </p:sp>
      <p:sp>
        <p:nvSpPr>
          <p:cNvPr id="7" name="Rectangle 6"/>
          <p:cNvSpPr/>
          <p:nvPr/>
        </p:nvSpPr>
        <p:spPr>
          <a:xfrm>
            <a:off x="1905000" y="2209759"/>
            <a:ext cx="6773839" cy="457241"/>
          </a:xfrm>
          <a:prstGeom prst="rect">
            <a:avLst/>
          </a:prstGeom>
          <a:noFill/>
        </p:spPr>
        <p:txBody>
          <a:bodyPr wrap="square">
            <a:spAutoFit/>
          </a:bodyPr>
          <a:lstStyle/>
          <a:p>
            <a:pPr algn="r" rtl="1">
              <a:lnSpc>
                <a:spcPct val="150000"/>
              </a:lnSpc>
            </a:pPr>
            <a:r>
              <a:rPr lang="ar-SA" b="1" dirty="0" smtClean="0"/>
              <a:t>2- تختص حقوق الإنسان بطبقة معينة من الناس</a:t>
            </a:r>
            <a:endParaRPr lang="en-US" dirty="0"/>
          </a:p>
        </p:txBody>
      </p:sp>
      <p:sp>
        <p:nvSpPr>
          <p:cNvPr id="8" name="Rectangle 7"/>
          <p:cNvSpPr/>
          <p:nvPr/>
        </p:nvSpPr>
        <p:spPr>
          <a:xfrm>
            <a:off x="1143000" y="3048000"/>
            <a:ext cx="7543800" cy="457241"/>
          </a:xfrm>
          <a:prstGeom prst="rect">
            <a:avLst/>
          </a:prstGeom>
        </p:spPr>
        <p:txBody>
          <a:bodyPr wrap="square">
            <a:spAutoFit/>
          </a:bodyPr>
          <a:lstStyle/>
          <a:p>
            <a:pPr algn="r" rtl="1">
              <a:lnSpc>
                <a:spcPct val="150000"/>
              </a:lnSpc>
            </a:pPr>
            <a:r>
              <a:rPr lang="ar-SA" b="1" dirty="0" smtClean="0"/>
              <a:t>3- حقوق الانسان مزايا شرعية ناشئة عن تكريم الله له</a:t>
            </a:r>
            <a:endParaRPr lang="en-US" dirty="0"/>
          </a:p>
        </p:txBody>
      </p:sp>
      <p:sp>
        <p:nvSpPr>
          <p:cNvPr id="23" name="مستطيل 22"/>
          <p:cNvSpPr/>
          <p:nvPr/>
        </p:nvSpPr>
        <p:spPr>
          <a:xfrm>
            <a:off x="990600" y="1524000"/>
            <a:ext cx="652743" cy="461665"/>
          </a:xfrm>
          <a:prstGeom prst="rect">
            <a:avLst/>
          </a:prstGeom>
        </p:spPr>
        <p:txBody>
          <a:bodyPr wrap="none">
            <a:spAutoFit/>
          </a:bodyPr>
          <a:lstStyle/>
          <a:p>
            <a:r>
              <a:rPr lang="ar-SA" sz="2400" b="1" dirty="0" err="1" smtClean="0">
                <a:solidFill>
                  <a:srgbClr val="7030A0"/>
                </a:solidFill>
              </a:rPr>
              <a:t>(√)</a:t>
            </a:r>
            <a:r>
              <a:rPr lang="ar-SA" sz="2400" b="1" dirty="0" smtClean="0">
                <a:solidFill>
                  <a:srgbClr val="7030A0"/>
                </a:solidFill>
              </a:rPr>
              <a:t> </a:t>
            </a:r>
            <a:endParaRPr lang="ar-SA" sz="2400" dirty="0"/>
          </a:p>
        </p:txBody>
      </p:sp>
      <p:sp>
        <p:nvSpPr>
          <p:cNvPr id="25" name="مستطيل 24"/>
          <p:cNvSpPr/>
          <p:nvPr/>
        </p:nvSpPr>
        <p:spPr>
          <a:xfrm>
            <a:off x="990600" y="2971800"/>
            <a:ext cx="652743" cy="461665"/>
          </a:xfrm>
          <a:prstGeom prst="rect">
            <a:avLst/>
          </a:prstGeom>
        </p:spPr>
        <p:txBody>
          <a:bodyPr wrap="none">
            <a:spAutoFit/>
          </a:bodyPr>
          <a:lstStyle/>
          <a:p>
            <a:r>
              <a:rPr lang="ar-SA" sz="2400" b="1" dirty="0" err="1" smtClean="0">
                <a:solidFill>
                  <a:srgbClr val="7030A0"/>
                </a:solidFill>
              </a:rPr>
              <a:t>(√)</a:t>
            </a:r>
            <a:r>
              <a:rPr lang="ar-SA" sz="2400" b="1" dirty="0" smtClean="0">
                <a:solidFill>
                  <a:srgbClr val="7030A0"/>
                </a:solidFill>
              </a:rPr>
              <a:t> </a:t>
            </a:r>
            <a:endParaRPr lang="ar-SA" sz="2400" dirty="0"/>
          </a:p>
        </p:txBody>
      </p:sp>
      <p:sp>
        <p:nvSpPr>
          <p:cNvPr id="26" name="مستطيل 25"/>
          <p:cNvSpPr/>
          <p:nvPr/>
        </p:nvSpPr>
        <p:spPr>
          <a:xfrm>
            <a:off x="1066800" y="2209800"/>
            <a:ext cx="564578" cy="461665"/>
          </a:xfrm>
          <a:prstGeom prst="rect">
            <a:avLst/>
          </a:prstGeom>
        </p:spPr>
        <p:txBody>
          <a:bodyPr wrap="none">
            <a:spAutoFit/>
          </a:bodyPr>
          <a:lstStyle/>
          <a:p>
            <a:r>
              <a:rPr lang="ar-SA" sz="2400" b="1" dirty="0" err="1" smtClean="0">
                <a:solidFill>
                  <a:srgbClr val="7030A0"/>
                </a:solidFill>
              </a:rPr>
              <a:t>(×)</a:t>
            </a:r>
            <a:endParaRPr lang="ar-SA" sz="2400"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0" fill="hold"/>
                                        <p:tgtEl>
                                          <p:spTgt spid="23"/>
                                        </p:tgtEl>
                                        <p:attrNameLst>
                                          <p:attrName>ppt_w</p:attrName>
                                        </p:attrNameLst>
                                      </p:cBhvr>
                                      <p:tavLst>
                                        <p:tav tm="0" fmla="#ppt_w*sin(2.5*pi*$)">
                                          <p:val>
                                            <p:fltVal val="0"/>
                                          </p:val>
                                        </p:tav>
                                        <p:tav tm="100000">
                                          <p:val>
                                            <p:fltVal val="1"/>
                                          </p:val>
                                        </p:tav>
                                      </p:tavLst>
                                    </p:anim>
                                    <p:anim calcmode="lin" valueType="num">
                                      <p:cBhvr>
                                        <p:cTn id="26" dur="50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0" fill="hold"/>
                                        <p:tgtEl>
                                          <p:spTgt spid="26"/>
                                        </p:tgtEl>
                                        <p:attrNameLst>
                                          <p:attrName>ppt_w</p:attrName>
                                        </p:attrNameLst>
                                      </p:cBhvr>
                                      <p:tavLst>
                                        <p:tav tm="0" fmla="#ppt_w*sin(2.5*pi*$)">
                                          <p:val>
                                            <p:fltVal val="0"/>
                                          </p:val>
                                        </p:tav>
                                        <p:tav tm="100000">
                                          <p:val>
                                            <p:fltVal val="1"/>
                                          </p:val>
                                        </p:tav>
                                      </p:tavLst>
                                    </p:anim>
                                    <p:anim calcmode="lin" valueType="num">
                                      <p:cBhvr>
                                        <p:cTn id="38" dur="5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1+#ppt_w/2"/>
                                          </p:val>
                                        </p:tav>
                                        <p:tav tm="100000">
                                          <p:val>
                                            <p:strVal val="#ppt_x"/>
                                          </p:val>
                                        </p:tav>
                                      </p:tavLst>
                                    </p:anim>
                                    <p:anim calcmode="lin" valueType="num">
                                      <p:cBhvr additive="base">
                                        <p:cTn id="4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grpId="1"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0" fill="hold"/>
                                        <p:tgtEl>
                                          <p:spTgt spid="25"/>
                                        </p:tgtEl>
                                        <p:attrNameLst>
                                          <p:attrName>ppt_w</p:attrName>
                                        </p:attrNameLst>
                                      </p:cBhvr>
                                      <p:tavLst>
                                        <p:tav tm="0" fmla="#ppt_w*sin(2.5*pi*$)">
                                          <p:val>
                                            <p:fltVal val="0"/>
                                          </p:val>
                                        </p:tav>
                                        <p:tav tm="100000">
                                          <p:val>
                                            <p:fltVal val="1"/>
                                          </p:val>
                                        </p:tav>
                                      </p:tavLst>
                                    </p:anim>
                                    <p:anim calcmode="lin" valueType="num">
                                      <p:cBhvr>
                                        <p:cTn id="50" dur="50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23" grpId="0"/>
      <p:bldP spid="25" grpId="1"/>
      <p:bldP spid="2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p:nvPr/>
        </p:nvSpPr>
        <p:spPr>
          <a:xfrm rot="20716511">
            <a:off x="452826" y="2763443"/>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
        <p:nvSpPr>
          <p:cNvPr id="14" name="Flowchart: Multidocument 3"/>
          <p:cNvSpPr/>
          <p:nvPr/>
        </p:nvSpPr>
        <p:spPr>
          <a:xfrm>
            <a:off x="8012490" y="12192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en-US" sz="2800" dirty="0" smtClean="0"/>
              <a:t>3</a:t>
            </a:r>
            <a:endParaRPr lang="ar-SA" sz="2800" dirty="0"/>
          </a:p>
        </p:txBody>
      </p:sp>
      <p:sp>
        <p:nvSpPr>
          <p:cNvPr id="15" name="Rectangle 4"/>
          <p:cNvSpPr/>
          <p:nvPr/>
        </p:nvSpPr>
        <p:spPr>
          <a:xfrm>
            <a:off x="1143000" y="1219200"/>
            <a:ext cx="6778273" cy="579967"/>
          </a:xfrm>
          <a:prstGeom prst="rect">
            <a:avLst/>
          </a:prstGeom>
        </p:spPr>
        <p:txBody>
          <a:bodyPr wrap="square">
            <a:spAutoFit/>
          </a:bodyPr>
          <a:lstStyle/>
          <a:p>
            <a:pPr algn="r">
              <a:lnSpc>
                <a:spcPct val="150000"/>
              </a:lnSpc>
            </a:pPr>
            <a:r>
              <a:rPr lang="ar-SA" sz="2400" b="1" dirty="0" smtClean="0">
                <a:solidFill>
                  <a:srgbClr val="7030A0"/>
                </a:solidFill>
              </a:rPr>
              <a:t>تتبع تطور ظهور التشريع الوصفي لحقوق الانسان</a:t>
            </a:r>
            <a:endParaRPr lang="ar-SA" sz="2400" b="1" dirty="0">
              <a:solidFill>
                <a:srgbClr val="7030A0"/>
              </a:solid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0" fill="hold"/>
                                        <p:tgtEl>
                                          <p:spTgt spid="13"/>
                                        </p:tgtEl>
                                        <p:attrNameLst>
                                          <p:attrName>ppt_w</p:attrName>
                                        </p:attrNameLst>
                                      </p:cBhvr>
                                      <p:tavLst>
                                        <p:tav tm="0" fmla="#ppt_w*sin(2.5*pi*$)">
                                          <p:val>
                                            <p:fltVal val="0"/>
                                          </p:val>
                                        </p:tav>
                                        <p:tav tm="100000">
                                          <p:val>
                                            <p:fltVal val="1"/>
                                          </p:val>
                                        </p:tav>
                                      </p:tavLst>
                                    </p:anim>
                                    <p:anim calcmode="lin" valueType="num">
                                      <p:cBhvr>
                                        <p:cTn id="27"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animBg="1"/>
      <p:bldP spid="1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0206" y="1295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905000" y="304800"/>
            <a:ext cx="517683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251499" y="378768"/>
            <a:ext cx="46410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ثانى</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حقوق الانسان فى الاسلام(1</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04800" y="1295400"/>
            <a:ext cx="7586475" cy="461665"/>
          </a:xfrm>
          <a:prstGeom prst="rect">
            <a:avLst/>
          </a:prstGeom>
        </p:spPr>
        <p:txBody>
          <a:bodyPr wrap="square">
            <a:spAutoFit/>
          </a:bodyPr>
          <a:lstStyle/>
          <a:p>
            <a:pPr algn="r"/>
            <a:r>
              <a:rPr lang="ar-SA" sz="2400" b="1" dirty="0" smtClean="0">
                <a:solidFill>
                  <a:srgbClr val="7030A0"/>
                </a:solidFill>
              </a:rPr>
              <a:t>علل</a:t>
            </a:r>
            <a:endParaRPr lang="ar-SA" sz="2400" b="1" dirty="0">
              <a:solidFill>
                <a:srgbClr val="7030A0"/>
              </a:solidFill>
            </a:endParaRPr>
          </a:p>
        </p:txBody>
      </p:sp>
      <p:sp>
        <p:nvSpPr>
          <p:cNvPr id="7" name="Rectangle 6"/>
          <p:cNvSpPr/>
          <p:nvPr/>
        </p:nvSpPr>
        <p:spPr>
          <a:xfrm>
            <a:off x="4953000" y="2133600"/>
            <a:ext cx="3674404" cy="369332"/>
          </a:xfrm>
          <a:prstGeom prst="rect">
            <a:avLst/>
          </a:prstGeom>
        </p:spPr>
        <p:txBody>
          <a:bodyPr wrap="none">
            <a:spAutoFit/>
          </a:bodyPr>
          <a:lstStyle/>
          <a:p>
            <a:pPr rtl="1"/>
            <a:r>
              <a:rPr lang="ar-SA" b="1" dirty="0" smtClean="0"/>
              <a:t>1- حق الفرد والمجتمع فى الاسلام حقا لله تعالي</a:t>
            </a:r>
            <a:endParaRPr lang="en-US" dirty="0"/>
          </a:p>
        </p:txBody>
      </p:sp>
      <p:sp>
        <p:nvSpPr>
          <p:cNvPr id="8" name="Rectangle 7"/>
          <p:cNvSpPr/>
          <p:nvPr/>
        </p:nvSpPr>
        <p:spPr>
          <a:xfrm>
            <a:off x="228600" y="3713336"/>
            <a:ext cx="8460355" cy="369332"/>
          </a:xfrm>
          <a:prstGeom prst="rect">
            <a:avLst/>
          </a:prstGeom>
        </p:spPr>
        <p:txBody>
          <a:bodyPr wrap="square">
            <a:spAutoFit/>
          </a:bodyPr>
          <a:lstStyle/>
          <a:p>
            <a:pPr algn="r" rtl="1"/>
            <a:r>
              <a:rPr lang="ar-SA" b="1" dirty="0" smtClean="0"/>
              <a:t>2- كتابة الرسول صل الله عليه وسلم لوثيقة المدينة</a:t>
            </a:r>
            <a:endParaRPr lang="en-US" dirty="0"/>
          </a:p>
        </p:txBody>
      </p:sp>
      <p:sp>
        <p:nvSpPr>
          <p:cNvPr id="12" name="Rectangle 11"/>
          <p:cNvSpPr/>
          <p:nvPr/>
        </p:nvSpPr>
        <p:spPr>
          <a:xfrm>
            <a:off x="1371600" y="2743200"/>
            <a:ext cx="448552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لشمول نفعه وعظيم خطره وبالغ تأثيره على الحياة الانسانية كلها</a:t>
            </a:r>
            <a:endParaRPr lang="ar-SA" b="1" dirty="0" smtClean="0">
              <a:solidFill>
                <a:srgbClr val="0070C0"/>
              </a:solidFill>
              <a:latin typeface="Sakkal Majalla" pitchFamily="2" charset="-78"/>
              <a:cs typeface="Sakkal Majalla" pitchFamily="2" charset="-78"/>
            </a:endParaRPr>
          </a:p>
        </p:txBody>
      </p:sp>
      <p:sp>
        <p:nvSpPr>
          <p:cNvPr id="13" name="Rectangle 12"/>
          <p:cNvSpPr/>
          <p:nvPr/>
        </p:nvSpPr>
        <p:spPr>
          <a:xfrm>
            <a:off x="2885493" y="4355068"/>
            <a:ext cx="298190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لصيانة حقوق جميع سكان المدينة المنورة</a:t>
            </a:r>
            <a:endParaRPr lang="ar-SA" dirty="0">
              <a:solidFill>
                <a:srgbClr val="0070C0"/>
              </a:solidFill>
            </a:endParaRPr>
          </a:p>
        </p:txBody>
      </p:sp>
    </p:spTree>
    <p:extLst>
      <p:ext uri="{BB962C8B-B14F-4D97-AF65-F5344CB8AC3E}">
        <p14:creationId xmlns:p14="http://schemas.microsoft.com/office/powerpoint/2010/main" xmlns="" val="271285536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7" grpId="0"/>
      <p:bldP spid="8"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7010400" y="381000"/>
            <a:ext cx="853119" cy="584775"/>
          </a:xfrm>
          <a:prstGeom prst="rect">
            <a:avLst/>
          </a:prstGeom>
        </p:spPr>
        <p:txBody>
          <a:bodyPr wrap="none">
            <a:spAutoFit/>
          </a:bodyPr>
          <a:lstStyle/>
          <a:p>
            <a:r>
              <a:rPr lang="ar-SA" sz="3200" b="1" dirty="0" err="1" smtClean="0">
                <a:solidFill>
                  <a:srgbClr val="7030A0"/>
                </a:solidFill>
                <a:latin typeface="Traditional Arabic" pitchFamily="18" charset="-78"/>
                <a:cs typeface="Traditional Arabic" pitchFamily="18" charset="-78"/>
              </a:rPr>
              <a:t>علل </a:t>
            </a:r>
            <a:r>
              <a:rPr lang="ar-SA" sz="3200" b="1" dirty="0">
                <a:solidFill>
                  <a:srgbClr val="7030A0"/>
                </a:solidFill>
                <a:latin typeface="Traditional Arabic" pitchFamily="18" charset="-78"/>
                <a:cs typeface="Traditional Arabic" pitchFamily="18" charset="-78"/>
              </a:rPr>
              <a:t>:</a:t>
            </a:r>
          </a:p>
        </p:txBody>
      </p:sp>
      <p:sp>
        <p:nvSpPr>
          <p:cNvPr id="4" name="Rectangle 3"/>
          <p:cNvSpPr/>
          <p:nvPr/>
        </p:nvSpPr>
        <p:spPr>
          <a:xfrm>
            <a:off x="4876800" y="1447800"/>
            <a:ext cx="3961341" cy="400110"/>
          </a:xfrm>
          <a:prstGeom prst="rect">
            <a:avLst/>
          </a:prstGeom>
        </p:spPr>
        <p:txBody>
          <a:bodyPr wrap="none">
            <a:spAutoFit/>
          </a:bodyPr>
          <a:lstStyle/>
          <a:p>
            <a:pPr rtl="1"/>
            <a:r>
              <a:rPr lang="ar-SA" sz="2000" b="1" dirty="0">
                <a:latin typeface="Traditional Arabic" pitchFamily="18" charset="-78"/>
                <a:cs typeface="Traditional Arabic" pitchFamily="18" charset="-78"/>
              </a:rPr>
              <a:t>1 – </a:t>
            </a:r>
            <a:r>
              <a:rPr lang="ar-SA" sz="2000" b="1" dirty="0" smtClean="0">
                <a:latin typeface="Traditional Arabic" pitchFamily="18" charset="-78"/>
                <a:cs typeface="Traditional Arabic" pitchFamily="18" charset="-78"/>
              </a:rPr>
              <a:t>تباين مساحة السهول الساحلية فى الوطن العربي.</a:t>
            </a:r>
            <a:endParaRPr lang="en-US" sz="2000" dirty="0">
              <a:latin typeface="Traditional Arabic" pitchFamily="18" charset="-78"/>
              <a:cs typeface="Traditional Arabic" pitchFamily="18" charset="-78"/>
            </a:endParaRPr>
          </a:p>
        </p:txBody>
      </p:sp>
      <p:sp>
        <p:nvSpPr>
          <p:cNvPr id="5" name="Rectangle 4"/>
          <p:cNvSpPr/>
          <p:nvPr/>
        </p:nvSpPr>
        <p:spPr>
          <a:xfrm>
            <a:off x="5878877" y="2971800"/>
            <a:ext cx="2884123" cy="400110"/>
          </a:xfrm>
          <a:prstGeom prst="rect">
            <a:avLst/>
          </a:prstGeom>
        </p:spPr>
        <p:txBody>
          <a:bodyPr wrap="none">
            <a:spAutoFit/>
          </a:bodyPr>
          <a:lstStyle/>
          <a:p>
            <a:pPr rtl="1"/>
            <a:r>
              <a:rPr lang="ar-SA" sz="2000" b="1" dirty="0">
                <a:latin typeface="Traditional Arabic" pitchFamily="18" charset="-78"/>
                <a:cs typeface="Traditional Arabic" pitchFamily="18" charset="-78"/>
              </a:rPr>
              <a:t>2 – </a:t>
            </a:r>
            <a:r>
              <a:rPr lang="ar-SA" sz="2000" b="1" dirty="0" smtClean="0">
                <a:latin typeface="Traditional Arabic" pitchFamily="18" charset="-78"/>
                <a:cs typeface="Traditional Arabic" pitchFamily="18" charset="-78"/>
              </a:rPr>
              <a:t>خصوبة سهول وادى النيل ودلتاه.</a:t>
            </a:r>
            <a:endParaRPr lang="en-US" sz="2000" dirty="0">
              <a:latin typeface="Traditional Arabic" pitchFamily="18" charset="-78"/>
              <a:cs typeface="Traditional Arabic" pitchFamily="18" charset="-78"/>
            </a:endParaRPr>
          </a:p>
        </p:txBody>
      </p:sp>
      <p:sp>
        <p:nvSpPr>
          <p:cNvPr id="7" name="Rectangle 6"/>
          <p:cNvSpPr/>
          <p:nvPr/>
        </p:nvSpPr>
        <p:spPr>
          <a:xfrm>
            <a:off x="3657600" y="1962090"/>
            <a:ext cx="4067139"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لمحاذاتها للمحيط الأطلسي وتضيق لقربها من الجبال</a:t>
            </a:r>
            <a:endParaRPr lang="ar-SA" sz="2000" dirty="0"/>
          </a:p>
        </p:txBody>
      </p:sp>
      <p:sp>
        <p:nvSpPr>
          <p:cNvPr id="8" name="Rectangle 7"/>
          <p:cNvSpPr/>
          <p:nvPr/>
        </p:nvSpPr>
        <p:spPr>
          <a:xfrm>
            <a:off x="4114800" y="3657600"/>
            <a:ext cx="3583032"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لأنها تجدد بما يحمله النهر ويرسبه على جانبية</a:t>
            </a:r>
            <a:endParaRPr lang="ar-SA" sz="2000" dirty="0"/>
          </a:p>
        </p:txBody>
      </p:sp>
    </p:spTree>
    <p:extLst>
      <p:ext uri="{BB962C8B-B14F-4D97-AF65-F5344CB8AC3E}">
        <p14:creationId xmlns:p14="http://schemas.microsoft.com/office/powerpoint/2010/main" xmlns="" val="6916956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4)">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heel(4)">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7"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151" y="773668"/>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3" name="Rectangle 2"/>
          <p:cNvSpPr/>
          <p:nvPr/>
        </p:nvSpPr>
        <p:spPr>
          <a:xfrm>
            <a:off x="5791200" y="926068"/>
            <a:ext cx="2124299" cy="400110"/>
          </a:xfrm>
          <a:prstGeom prst="rect">
            <a:avLst/>
          </a:prstGeom>
        </p:spPr>
        <p:txBody>
          <a:bodyPr wrap="none">
            <a:spAutoFit/>
          </a:bodyPr>
          <a:lstStyle/>
          <a:p>
            <a:r>
              <a:rPr lang="ar-SA" sz="2000" b="1" dirty="0" smtClean="0">
                <a:solidFill>
                  <a:srgbClr val="7030A0"/>
                </a:solidFill>
              </a:rPr>
              <a:t>ما النتائج المترتبة على </a:t>
            </a:r>
            <a:endParaRPr lang="ar-SA" sz="2000" b="1" dirty="0">
              <a:solidFill>
                <a:srgbClr val="7030A0"/>
              </a:solidFill>
            </a:endParaRPr>
          </a:p>
        </p:txBody>
      </p:sp>
      <p:sp>
        <p:nvSpPr>
          <p:cNvPr id="4" name="Rectangle 3"/>
          <p:cNvSpPr/>
          <p:nvPr/>
        </p:nvSpPr>
        <p:spPr>
          <a:xfrm>
            <a:off x="1295400" y="1676400"/>
            <a:ext cx="6596300" cy="369332"/>
          </a:xfrm>
          <a:prstGeom prst="rect">
            <a:avLst/>
          </a:prstGeom>
        </p:spPr>
        <p:txBody>
          <a:bodyPr wrap="square">
            <a:spAutoFit/>
          </a:bodyPr>
          <a:lstStyle/>
          <a:p>
            <a:pPr algn="r" rtl="1"/>
            <a:r>
              <a:rPr lang="ar-SA" b="1" dirty="0" smtClean="0"/>
              <a:t>التفريط فى حق الإنسان</a:t>
            </a:r>
            <a:endParaRPr lang="en-US" dirty="0"/>
          </a:p>
        </p:txBody>
      </p:sp>
      <p:pic>
        <p:nvPicPr>
          <p:cNvPr id="8" name="صورة 7" descr="5.jpg"/>
          <p:cNvPicPr>
            <a:picLocks noChangeAspect="1"/>
          </p:cNvPicPr>
          <p:nvPr/>
        </p:nvPicPr>
        <p:blipFill>
          <a:blip r:embed="rId2" cstate="print"/>
          <a:stretch>
            <a:fillRect/>
          </a:stretch>
        </p:blipFill>
        <p:spPr>
          <a:xfrm flipH="1">
            <a:off x="1752600" y="1143000"/>
            <a:ext cx="1905000" cy="2286000"/>
          </a:xfrm>
          <a:prstGeom prst="rect">
            <a:avLst/>
          </a:prstGeom>
        </p:spPr>
      </p:pic>
    </p:spTree>
    <p:extLst>
      <p:ext uri="{BB962C8B-B14F-4D97-AF65-F5344CB8AC3E}">
        <p14:creationId xmlns:p14="http://schemas.microsoft.com/office/powerpoint/2010/main" xmlns="" val="340115481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strVal val="#ppt_w*0.05"/>
                                          </p:val>
                                        </p:tav>
                                        <p:tav tm="100000">
                                          <p:val>
                                            <p:strVal val="#ppt_w"/>
                                          </p:val>
                                        </p:tav>
                                      </p:tavLst>
                                    </p:anim>
                                    <p:anim calcmode="lin" valueType="num">
                                      <p:cBhvr>
                                        <p:cTn id="23" dur="500" fill="hold"/>
                                        <p:tgtEl>
                                          <p:spTgt spid="8"/>
                                        </p:tgtEl>
                                        <p:attrNameLst>
                                          <p:attrName>ppt_h</p:attrName>
                                        </p:attrNameLst>
                                      </p:cBhvr>
                                      <p:tavLst>
                                        <p:tav tm="0">
                                          <p:val>
                                            <p:strVal val="#ppt_h"/>
                                          </p:val>
                                        </p:tav>
                                        <p:tav tm="100000">
                                          <p:val>
                                            <p:strVal val="#ppt_h"/>
                                          </p:val>
                                        </p:tav>
                                      </p:tavLst>
                                    </p:anim>
                                    <p:anim calcmode="lin" valueType="num">
                                      <p:cBhvr>
                                        <p:cTn id="24" dur="500" fill="hold"/>
                                        <p:tgtEl>
                                          <p:spTgt spid="8"/>
                                        </p:tgtEl>
                                        <p:attrNameLst>
                                          <p:attrName>ppt_x</p:attrName>
                                        </p:attrNameLst>
                                      </p:cBhvr>
                                      <p:tavLst>
                                        <p:tav tm="0">
                                          <p:val>
                                            <p:strVal val="#ppt_x-.2"/>
                                          </p:val>
                                        </p:tav>
                                        <p:tav tm="100000">
                                          <p:val>
                                            <p:strVal val="#ppt_x"/>
                                          </p:val>
                                        </p:tav>
                                      </p:tavLst>
                                    </p:anim>
                                    <p:anim calcmode="lin" valueType="num">
                                      <p:cBhvr>
                                        <p:cTn id="25" dur="500" fill="hold"/>
                                        <p:tgtEl>
                                          <p:spTgt spid="8"/>
                                        </p:tgtEl>
                                        <p:attrNameLst>
                                          <p:attrName>ppt_y</p:attrName>
                                        </p:attrNameLst>
                                      </p:cBhvr>
                                      <p:tavLst>
                                        <p:tav tm="0">
                                          <p:val>
                                            <p:strVal val="#ppt_y"/>
                                          </p:val>
                                        </p:tav>
                                        <p:tav tm="100000">
                                          <p:val>
                                            <p:strVal val="#ppt_y"/>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80">
                                          <p:stCondLst>
                                            <p:cond delay="0"/>
                                          </p:stCondLst>
                                        </p:cTn>
                                        <p:tgtEl>
                                          <p:spTgt spid="8"/>
                                        </p:tgtEl>
                                      </p:cBhvr>
                                    </p:animEffect>
                                    <p:anim calcmode="lin" valueType="num">
                                      <p:cBhvr>
                                        <p:cTn id="3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7" dur="26">
                                          <p:stCondLst>
                                            <p:cond delay="650"/>
                                          </p:stCondLst>
                                        </p:cTn>
                                        <p:tgtEl>
                                          <p:spTgt spid="8"/>
                                        </p:tgtEl>
                                      </p:cBhvr>
                                      <p:to x="100000" y="60000"/>
                                    </p:animScale>
                                    <p:animScale>
                                      <p:cBhvr>
                                        <p:cTn id="38" dur="166" decel="50000">
                                          <p:stCondLst>
                                            <p:cond delay="676"/>
                                          </p:stCondLst>
                                        </p:cTn>
                                        <p:tgtEl>
                                          <p:spTgt spid="8"/>
                                        </p:tgtEl>
                                      </p:cBhvr>
                                      <p:to x="100000" y="100000"/>
                                    </p:animScale>
                                    <p:animScale>
                                      <p:cBhvr>
                                        <p:cTn id="39" dur="26">
                                          <p:stCondLst>
                                            <p:cond delay="1312"/>
                                          </p:stCondLst>
                                        </p:cTn>
                                        <p:tgtEl>
                                          <p:spTgt spid="8"/>
                                        </p:tgtEl>
                                      </p:cBhvr>
                                      <p:to x="100000" y="80000"/>
                                    </p:animScale>
                                    <p:animScale>
                                      <p:cBhvr>
                                        <p:cTn id="40" dur="166" decel="50000">
                                          <p:stCondLst>
                                            <p:cond delay="1338"/>
                                          </p:stCondLst>
                                        </p:cTn>
                                        <p:tgtEl>
                                          <p:spTgt spid="8"/>
                                        </p:tgtEl>
                                      </p:cBhvr>
                                      <p:to x="100000" y="100000"/>
                                    </p:animScale>
                                    <p:animScale>
                                      <p:cBhvr>
                                        <p:cTn id="41" dur="26">
                                          <p:stCondLst>
                                            <p:cond delay="1642"/>
                                          </p:stCondLst>
                                        </p:cTn>
                                        <p:tgtEl>
                                          <p:spTgt spid="8"/>
                                        </p:tgtEl>
                                      </p:cBhvr>
                                      <p:to x="100000" y="90000"/>
                                    </p:animScale>
                                    <p:animScale>
                                      <p:cBhvr>
                                        <p:cTn id="42" dur="166" decel="50000">
                                          <p:stCondLst>
                                            <p:cond delay="1668"/>
                                          </p:stCondLst>
                                        </p:cTn>
                                        <p:tgtEl>
                                          <p:spTgt spid="8"/>
                                        </p:tgtEl>
                                      </p:cBhvr>
                                      <p:to x="100000" y="100000"/>
                                    </p:animScale>
                                    <p:animScale>
                                      <p:cBhvr>
                                        <p:cTn id="43" dur="26">
                                          <p:stCondLst>
                                            <p:cond delay="1808"/>
                                          </p:stCondLst>
                                        </p:cTn>
                                        <p:tgtEl>
                                          <p:spTgt spid="8"/>
                                        </p:tgtEl>
                                      </p:cBhvr>
                                      <p:to x="100000" y="95000"/>
                                    </p:animScale>
                                    <p:animScale>
                                      <p:cBhvr>
                                        <p:cTn id="4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901226"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5" name="Rectangle 4"/>
          <p:cNvSpPr/>
          <p:nvPr/>
        </p:nvSpPr>
        <p:spPr>
          <a:xfrm>
            <a:off x="2971800" y="457200"/>
            <a:ext cx="4964821" cy="461665"/>
          </a:xfrm>
          <a:prstGeom prst="rect">
            <a:avLst/>
          </a:prstGeom>
        </p:spPr>
        <p:txBody>
          <a:bodyPr wrap="none">
            <a:spAutoFit/>
          </a:bodyPr>
          <a:lstStyle/>
          <a:p>
            <a:r>
              <a:rPr lang="ar-SA" sz="2400" b="1" dirty="0" smtClean="0">
                <a:solidFill>
                  <a:srgbClr val="7030A0"/>
                </a:solidFill>
              </a:rPr>
              <a:t>عدد أهداف المواثيق الإسلامية فى حقوق الإنسان</a:t>
            </a:r>
            <a:endParaRPr lang="ar-SA" sz="2400" dirty="0">
              <a:solidFill>
                <a:srgbClr val="7030A0"/>
              </a:solidFill>
            </a:endParaRPr>
          </a:p>
        </p:txBody>
      </p:sp>
      <p:sp>
        <p:nvSpPr>
          <p:cNvPr id="14" name="Rectangle 9"/>
          <p:cNvSpPr/>
          <p:nvPr/>
        </p:nvSpPr>
        <p:spPr>
          <a:xfrm>
            <a:off x="6781800" y="1600200"/>
            <a:ext cx="152958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وثيقة المدينة المنورة</a:t>
            </a:r>
            <a:endParaRPr lang="ar-SA" dirty="0"/>
          </a:p>
        </p:txBody>
      </p:sp>
      <p:sp>
        <p:nvSpPr>
          <p:cNvPr id="16" name="Rectangle 9"/>
          <p:cNvSpPr/>
          <p:nvPr/>
        </p:nvSpPr>
        <p:spPr>
          <a:xfrm>
            <a:off x="5688378" y="2209800"/>
            <a:ext cx="146386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خطبة حجة الوداع</a:t>
            </a:r>
            <a:endParaRPr lang="ar-SA" dirty="0"/>
          </a:p>
        </p:txBody>
      </p:sp>
      <p:sp>
        <p:nvSpPr>
          <p:cNvPr id="17" name="Rectangle 9"/>
          <p:cNvSpPr/>
          <p:nvPr/>
        </p:nvSpPr>
        <p:spPr>
          <a:xfrm>
            <a:off x="2667000" y="2831068"/>
            <a:ext cx="298350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عهد عمر بن الخطاب لأبي موسي الأشعري</a:t>
            </a:r>
            <a:endParaRPr lang="ar-SA" dirty="0"/>
          </a:p>
        </p:txBody>
      </p:sp>
    </p:spTree>
    <p:extLst>
      <p:ext uri="{BB962C8B-B14F-4D97-AF65-F5344CB8AC3E}">
        <p14:creationId xmlns:p14="http://schemas.microsoft.com/office/powerpoint/2010/main" xmlns="" val="1859251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80">
                                          <p:stCondLst>
                                            <p:cond delay="0"/>
                                          </p:stCondLst>
                                        </p:cTn>
                                        <p:tgtEl>
                                          <p:spTgt spid="14">
                                            <p:txEl>
                                              <p:pRg st="0" end="0"/>
                                            </p:txEl>
                                          </p:spTgt>
                                        </p:tgtEl>
                                      </p:cBhvr>
                                    </p:animEffect>
                                    <p:anim calcmode="lin" valueType="num">
                                      <p:cBhvr>
                                        <p:cTn id="20" dur="1822" tmFilter="0,0; 0.14,0.36; 0.43,0.73; 0.71,0.91; 1.0,1.0">
                                          <p:stCondLst>
                                            <p:cond delay="0"/>
                                          </p:stCondLst>
                                        </p:cTn>
                                        <p:tgtEl>
                                          <p:spTgt spid="14">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4">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4">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4">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4">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14">
                                            <p:txEl>
                                              <p:pRg st="0" end="0"/>
                                            </p:txEl>
                                          </p:spTgt>
                                        </p:tgtEl>
                                      </p:cBhvr>
                                      <p:to x="100000" y="60000"/>
                                    </p:animScale>
                                    <p:animScale>
                                      <p:cBhvr>
                                        <p:cTn id="26" dur="166" decel="50000">
                                          <p:stCondLst>
                                            <p:cond delay="676"/>
                                          </p:stCondLst>
                                        </p:cTn>
                                        <p:tgtEl>
                                          <p:spTgt spid="14">
                                            <p:txEl>
                                              <p:pRg st="0" end="0"/>
                                            </p:txEl>
                                          </p:spTgt>
                                        </p:tgtEl>
                                      </p:cBhvr>
                                      <p:to x="100000" y="100000"/>
                                    </p:animScale>
                                    <p:animScale>
                                      <p:cBhvr>
                                        <p:cTn id="27" dur="26">
                                          <p:stCondLst>
                                            <p:cond delay="1312"/>
                                          </p:stCondLst>
                                        </p:cTn>
                                        <p:tgtEl>
                                          <p:spTgt spid="14">
                                            <p:txEl>
                                              <p:pRg st="0" end="0"/>
                                            </p:txEl>
                                          </p:spTgt>
                                        </p:tgtEl>
                                      </p:cBhvr>
                                      <p:to x="100000" y="80000"/>
                                    </p:animScale>
                                    <p:animScale>
                                      <p:cBhvr>
                                        <p:cTn id="28" dur="166" decel="50000">
                                          <p:stCondLst>
                                            <p:cond delay="1338"/>
                                          </p:stCondLst>
                                        </p:cTn>
                                        <p:tgtEl>
                                          <p:spTgt spid="14">
                                            <p:txEl>
                                              <p:pRg st="0" end="0"/>
                                            </p:txEl>
                                          </p:spTgt>
                                        </p:tgtEl>
                                      </p:cBhvr>
                                      <p:to x="100000" y="100000"/>
                                    </p:animScale>
                                    <p:animScale>
                                      <p:cBhvr>
                                        <p:cTn id="29" dur="26">
                                          <p:stCondLst>
                                            <p:cond delay="1642"/>
                                          </p:stCondLst>
                                        </p:cTn>
                                        <p:tgtEl>
                                          <p:spTgt spid="14">
                                            <p:txEl>
                                              <p:pRg st="0" end="0"/>
                                            </p:txEl>
                                          </p:spTgt>
                                        </p:tgtEl>
                                      </p:cBhvr>
                                      <p:to x="100000" y="90000"/>
                                    </p:animScale>
                                    <p:animScale>
                                      <p:cBhvr>
                                        <p:cTn id="30" dur="166" decel="50000">
                                          <p:stCondLst>
                                            <p:cond delay="1668"/>
                                          </p:stCondLst>
                                        </p:cTn>
                                        <p:tgtEl>
                                          <p:spTgt spid="14">
                                            <p:txEl>
                                              <p:pRg st="0" end="0"/>
                                            </p:txEl>
                                          </p:spTgt>
                                        </p:tgtEl>
                                      </p:cBhvr>
                                      <p:to x="100000" y="100000"/>
                                    </p:animScale>
                                    <p:animScale>
                                      <p:cBhvr>
                                        <p:cTn id="31" dur="26">
                                          <p:stCondLst>
                                            <p:cond delay="1808"/>
                                          </p:stCondLst>
                                        </p:cTn>
                                        <p:tgtEl>
                                          <p:spTgt spid="14">
                                            <p:txEl>
                                              <p:pRg st="0" end="0"/>
                                            </p:txEl>
                                          </p:spTgt>
                                        </p:tgtEl>
                                      </p:cBhvr>
                                      <p:to x="100000" y="95000"/>
                                    </p:animScale>
                                    <p:animScale>
                                      <p:cBhvr>
                                        <p:cTn id="32" dur="166" decel="50000">
                                          <p:stCondLst>
                                            <p:cond delay="1834"/>
                                          </p:stCondLst>
                                        </p:cTn>
                                        <p:tgtEl>
                                          <p:spTgt spid="14">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wipe(down)">
                                      <p:cBhvr>
                                        <p:cTn id="37" dur="580">
                                          <p:stCondLst>
                                            <p:cond delay="0"/>
                                          </p:stCondLst>
                                        </p:cTn>
                                        <p:tgtEl>
                                          <p:spTgt spid="16">
                                            <p:txEl>
                                              <p:pRg st="0" end="0"/>
                                            </p:txEl>
                                          </p:spTgt>
                                        </p:tgtEl>
                                      </p:cBhvr>
                                    </p:animEffect>
                                    <p:anim calcmode="lin" valueType="num">
                                      <p:cBhvr>
                                        <p:cTn id="38"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16">
                                            <p:txEl>
                                              <p:pRg st="0" end="0"/>
                                            </p:txEl>
                                          </p:spTgt>
                                        </p:tgtEl>
                                      </p:cBhvr>
                                      <p:to x="100000" y="60000"/>
                                    </p:animScale>
                                    <p:animScale>
                                      <p:cBhvr>
                                        <p:cTn id="44" dur="166" decel="50000">
                                          <p:stCondLst>
                                            <p:cond delay="676"/>
                                          </p:stCondLst>
                                        </p:cTn>
                                        <p:tgtEl>
                                          <p:spTgt spid="16">
                                            <p:txEl>
                                              <p:pRg st="0" end="0"/>
                                            </p:txEl>
                                          </p:spTgt>
                                        </p:tgtEl>
                                      </p:cBhvr>
                                      <p:to x="100000" y="100000"/>
                                    </p:animScale>
                                    <p:animScale>
                                      <p:cBhvr>
                                        <p:cTn id="45" dur="26">
                                          <p:stCondLst>
                                            <p:cond delay="1312"/>
                                          </p:stCondLst>
                                        </p:cTn>
                                        <p:tgtEl>
                                          <p:spTgt spid="16">
                                            <p:txEl>
                                              <p:pRg st="0" end="0"/>
                                            </p:txEl>
                                          </p:spTgt>
                                        </p:tgtEl>
                                      </p:cBhvr>
                                      <p:to x="100000" y="80000"/>
                                    </p:animScale>
                                    <p:animScale>
                                      <p:cBhvr>
                                        <p:cTn id="46" dur="166" decel="50000">
                                          <p:stCondLst>
                                            <p:cond delay="1338"/>
                                          </p:stCondLst>
                                        </p:cTn>
                                        <p:tgtEl>
                                          <p:spTgt spid="16">
                                            <p:txEl>
                                              <p:pRg st="0" end="0"/>
                                            </p:txEl>
                                          </p:spTgt>
                                        </p:tgtEl>
                                      </p:cBhvr>
                                      <p:to x="100000" y="100000"/>
                                    </p:animScale>
                                    <p:animScale>
                                      <p:cBhvr>
                                        <p:cTn id="47" dur="26">
                                          <p:stCondLst>
                                            <p:cond delay="1642"/>
                                          </p:stCondLst>
                                        </p:cTn>
                                        <p:tgtEl>
                                          <p:spTgt spid="16">
                                            <p:txEl>
                                              <p:pRg st="0" end="0"/>
                                            </p:txEl>
                                          </p:spTgt>
                                        </p:tgtEl>
                                      </p:cBhvr>
                                      <p:to x="100000" y="90000"/>
                                    </p:animScale>
                                    <p:animScale>
                                      <p:cBhvr>
                                        <p:cTn id="48" dur="166" decel="50000">
                                          <p:stCondLst>
                                            <p:cond delay="1668"/>
                                          </p:stCondLst>
                                        </p:cTn>
                                        <p:tgtEl>
                                          <p:spTgt spid="16">
                                            <p:txEl>
                                              <p:pRg st="0" end="0"/>
                                            </p:txEl>
                                          </p:spTgt>
                                        </p:tgtEl>
                                      </p:cBhvr>
                                      <p:to x="100000" y="100000"/>
                                    </p:animScale>
                                    <p:animScale>
                                      <p:cBhvr>
                                        <p:cTn id="49" dur="26">
                                          <p:stCondLst>
                                            <p:cond delay="1808"/>
                                          </p:stCondLst>
                                        </p:cTn>
                                        <p:tgtEl>
                                          <p:spTgt spid="16">
                                            <p:txEl>
                                              <p:pRg st="0" end="0"/>
                                            </p:txEl>
                                          </p:spTgt>
                                        </p:tgtEl>
                                      </p:cBhvr>
                                      <p:to x="100000" y="95000"/>
                                    </p:animScale>
                                    <p:animScale>
                                      <p:cBhvr>
                                        <p:cTn id="50" dur="166" decel="50000">
                                          <p:stCondLst>
                                            <p:cond delay="1834"/>
                                          </p:stCondLst>
                                        </p:cTn>
                                        <p:tgtEl>
                                          <p:spTgt spid="16">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Effect transition="in" filter="wipe(down)">
                                      <p:cBhvr>
                                        <p:cTn id="55" dur="580">
                                          <p:stCondLst>
                                            <p:cond delay="0"/>
                                          </p:stCondLst>
                                        </p:cTn>
                                        <p:tgtEl>
                                          <p:spTgt spid="17">
                                            <p:txEl>
                                              <p:pRg st="0" end="0"/>
                                            </p:txEl>
                                          </p:spTgt>
                                        </p:tgtEl>
                                      </p:cBhvr>
                                    </p:animEffect>
                                    <p:anim calcmode="lin" valueType="num">
                                      <p:cBhvr>
                                        <p:cTn id="56" dur="1822" tmFilter="0,0; 0.14,0.36; 0.43,0.73; 0.71,0.91; 1.0,1.0">
                                          <p:stCondLst>
                                            <p:cond delay="0"/>
                                          </p:stCondLst>
                                        </p:cTn>
                                        <p:tgtEl>
                                          <p:spTgt spid="17">
                                            <p:txEl>
                                              <p:pRg st="0" end="0"/>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7">
                                            <p:txEl>
                                              <p:pRg st="0" end="0"/>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7">
                                            <p:txEl>
                                              <p:pRg st="0" end="0"/>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7">
                                            <p:txEl>
                                              <p:pRg st="0" end="0"/>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7">
                                            <p:txEl>
                                              <p:pRg st="0" end="0"/>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17">
                                            <p:txEl>
                                              <p:pRg st="0" end="0"/>
                                            </p:txEl>
                                          </p:spTgt>
                                        </p:tgtEl>
                                      </p:cBhvr>
                                      <p:to x="100000" y="60000"/>
                                    </p:animScale>
                                    <p:animScale>
                                      <p:cBhvr>
                                        <p:cTn id="62" dur="166" decel="50000">
                                          <p:stCondLst>
                                            <p:cond delay="676"/>
                                          </p:stCondLst>
                                        </p:cTn>
                                        <p:tgtEl>
                                          <p:spTgt spid="17">
                                            <p:txEl>
                                              <p:pRg st="0" end="0"/>
                                            </p:txEl>
                                          </p:spTgt>
                                        </p:tgtEl>
                                      </p:cBhvr>
                                      <p:to x="100000" y="100000"/>
                                    </p:animScale>
                                    <p:animScale>
                                      <p:cBhvr>
                                        <p:cTn id="63" dur="26">
                                          <p:stCondLst>
                                            <p:cond delay="1312"/>
                                          </p:stCondLst>
                                        </p:cTn>
                                        <p:tgtEl>
                                          <p:spTgt spid="17">
                                            <p:txEl>
                                              <p:pRg st="0" end="0"/>
                                            </p:txEl>
                                          </p:spTgt>
                                        </p:tgtEl>
                                      </p:cBhvr>
                                      <p:to x="100000" y="80000"/>
                                    </p:animScale>
                                    <p:animScale>
                                      <p:cBhvr>
                                        <p:cTn id="64" dur="166" decel="50000">
                                          <p:stCondLst>
                                            <p:cond delay="1338"/>
                                          </p:stCondLst>
                                        </p:cTn>
                                        <p:tgtEl>
                                          <p:spTgt spid="17">
                                            <p:txEl>
                                              <p:pRg st="0" end="0"/>
                                            </p:txEl>
                                          </p:spTgt>
                                        </p:tgtEl>
                                      </p:cBhvr>
                                      <p:to x="100000" y="100000"/>
                                    </p:animScale>
                                    <p:animScale>
                                      <p:cBhvr>
                                        <p:cTn id="65" dur="26">
                                          <p:stCondLst>
                                            <p:cond delay="1642"/>
                                          </p:stCondLst>
                                        </p:cTn>
                                        <p:tgtEl>
                                          <p:spTgt spid="17">
                                            <p:txEl>
                                              <p:pRg st="0" end="0"/>
                                            </p:txEl>
                                          </p:spTgt>
                                        </p:tgtEl>
                                      </p:cBhvr>
                                      <p:to x="100000" y="90000"/>
                                    </p:animScale>
                                    <p:animScale>
                                      <p:cBhvr>
                                        <p:cTn id="66" dur="166" decel="50000">
                                          <p:stCondLst>
                                            <p:cond delay="1668"/>
                                          </p:stCondLst>
                                        </p:cTn>
                                        <p:tgtEl>
                                          <p:spTgt spid="17">
                                            <p:txEl>
                                              <p:pRg st="0" end="0"/>
                                            </p:txEl>
                                          </p:spTgt>
                                        </p:tgtEl>
                                      </p:cBhvr>
                                      <p:to x="100000" y="100000"/>
                                    </p:animScale>
                                    <p:animScale>
                                      <p:cBhvr>
                                        <p:cTn id="67" dur="26">
                                          <p:stCondLst>
                                            <p:cond delay="1808"/>
                                          </p:stCondLst>
                                        </p:cTn>
                                        <p:tgtEl>
                                          <p:spTgt spid="17">
                                            <p:txEl>
                                              <p:pRg st="0" end="0"/>
                                            </p:txEl>
                                          </p:spTgt>
                                        </p:tgtEl>
                                      </p:cBhvr>
                                      <p:to x="100000" y="95000"/>
                                    </p:animScale>
                                    <p:animScale>
                                      <p:cBhvr>
                                        <p:cTn id="68" dur="166" decel="50000">
                                          <p:stCondLst>
                                            <p:cond delay="1834"/>
                                          </p:stCondLst>
                                        </p:cTn>
                                        <p:tgtEl>
                                          <p:spTgt spid="1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4" grpId="0" build="allAtOnce"/>
      <p:bldP spid="16" grpId="0" build="allAtOnce"/>
      <p:bldP spid="17" grpId="0" build="allAtOnce"/>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
          <p:cNvSpPr>
            <a:spLocks noChangeArrowheads="1"/>
          </p:cNvSpPr>
          <p:nvPr/>
        </p:nvSpPr>
        <p:spPr bwMode="auto">
          <a:xfrm>
            <a:off x="1801018" y="381000"/>
            <a:ext cx="5541963"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 name="Rectangle 3"/>
          <p:cNvSpPr>
            <a:spLocks noChangeArrowheads="1"/>
          </p:cNvSpPr>
          <p:nvPr/>
        </p:nvSpPr>
        <p:spPr bwMode="auto">
          <a:xfrm>
            <a:off x="2241879" y="454968"/>
            <a:ext cx="466025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الثالث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حقوق الانسان فى الاسلام(2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7901226" y="1545608"/>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13" name="Rectangle 4"/>
          <p:cNvSpPr/>
          <p:nvPr/>
        </p:nvSpPr>
        <p:spPr>
          <a:xfrm>
            <a:off x="7315200" y="1621808"/>
            <a:ext cx="562975" cy="461665"/>
          </a:xfrm>
          <a:prstGeom prst="rect">
            <a:avLst/>
          </a:prstGeom>
        </p:spPr>
        <p:txBody>
          <a:bodyPr wrap="none">
            <a:spAutoFit/>
          </a:bodyPr>
          <a:lstStyle/>
          <a:p>
            <a:r>
              <a:rPr lang="ar-SA" sz="2400" b="1" dirty="0" smtClean="0">
                <a:solidFill>
                  <a:srgbClr val="7030A0"/>
                </a:solidFill>
              </a:rPr>
              <a:t>علل</a:t>
            </a:r>
            <a:endParaRPr lang="ar-SA" sz="2400" dirty="0">
              <a:solidFill>
                <a:srgbClr val="7030A0"/>
              </a:solidFill>
            </a:endParaRPr>
          </a:p>
        </p:txBody>
      </p:sp>
      <p:sp>
        <p:nvSpPr>
          <p:cNvPr id="14" name="Rectangle 3"/>
          <p:cNvSpPr/>
          <p:nvPr/>
        </p:nvSpPr>
        <p:spPr>
          <a:xfrm>
            <a:off x="2133600" y="2286000"/>
            <a:ext cx="6596300" cy="369332"/>
          </a:xfrm>
          <a:prstGeom prst="rect">
            <a:avLst/>
          </a:prstGeom>
        </p:spPr>
        <p:txBody>
          <a:bodyPr wrap="square">
            <a:spAutoFit/>
          </a:bodyPr>
          <a:lstStyle/>
          <a:p>
            <a:pPr algn="r" rtl="1"/>
            <a:r>
              <a:rPr lang="ar-SA" b="1" dirty="0" smtClean="0"/>
              <a:t>1- من حقوق غير المسلمين فى الاسلام التعاون معهم على البر والتقوى</a:t>
            </a:r>
            <a:endParaRPr lang="en-US" dirty="0"/>
          </a:p>
        </p:txBody>
      </p:sp>
      <p:sp>
        <p:nvSpPr>
          <p:cNvPr id="15" name="Rectangle 4"/>
          <p:cNvSpPr/>
          <p:nvPr/>
        </p:nvSpPr>
        <p:spPr>
          <a:xfrm>
            <a:off x="3657600" y="3745468"/>
            <a:ext cx="5022529" cy="369332"/>
          </a:xfrm>
          <a:prstGeom prst="rect">
            <a:avLst/>
          </a:prstGeom>
        </p:spPr>
        <p:txBody>
          <a:bodyPr wrap="none">
            <a:spAutoFit/>
          </a:bodyPr>
          <a:lstStyle/>
          <a:p>
            <a:pPr algn="r" rtl="1"/>
            <a:r>
              <a:rPr lang="ar-SA" b="1" dirty="0" smtClean="0"/>
              <a:t>2- أوجب الاسلام لغير المسلمين حقا فى مجادلتهم بالتى هى أحسن</a:t>
            </a:r>
            <a:endParaRPr lang="en-US" dirty="0"/>
          </a:p>
        </p:txBody>
      </p:sp>
      <p:sp>
        <p:nvSpPr>
          <p:cNvPr id="16" name="Rectangle 9"/>
          <p:cNvSpPr/>
          <p:nvPr/>
        </p:nvSpPr>
        <p:spPr>
          <a:xfrm>
            <a:off x="3733800" y="2819400"/>
            <a:ext cx="4368504"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لتحقيق المصالح الانسانية النبيلة فيما يحقق التعايش السلمي</a:t>
            </a:r>
            <a:endParaRPr lang="ar-SA" dirty="0"/>
          </a:p>
        </p:txBody>
      </p:sp>
      <p:sp>
        <p:nvSpPr>
          <p:cNvPr id="20" name="Rectangle 11"/>
          <p:cNvSpPr/>
          <p:nvPr/>
        </p:nvSpPr>
        <p:spPr>
          <a:xfrm>
            <a:off x="4876800" y="4355068"/>
            <a:ext cx="319991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لإقناعهم بالحق بأدلة عقلية ومنطقية مقنعة</a:t>
            </a:r>
            <a:endParaRPr lang="ar-SA" dirty="0"/>
          </a:p>
        </p:txBody>
      </p:sp>
    </p:spTree>
    <p:extLst>
      <p:ext uri="{BB962C8B-B14F-4D97-AF65-F5344CB8AC3E}">
        <p14:creationId xmlns:p14="http://schemas.microsoft.com/office/powerpoint/2010/main" xmlns="" val="10402126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out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wipe(down)">
                                      <p:cBhvr>
                                        <p:cTn id="34" dur="580">
                                          <p:stCondLst>
                                            <p:cond delay="0"/>
                                          </p:stCondLst>
                                        </p:cTn>
                                        <p:tgtEl>
                                          <p:spTgt spid="16">
                                            <p:txEl>
                                              <p:pRg st="0" end="0"/>
                                            </p:txEl>
                                          </p:spTgt>
                                        </p:tgtEl>
                                      </p:cBhvr>
                                    </p:animEffect>
                                    <p:anim calcmode="lin" valueType="num">
                                      <p:cBhvr>
                                        <p:cTn id="35"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16">
                                            <p:txEl>
                                              <p:pRg st="0" end="0"/>
                                            </p:txEl>
                                          </p:spTgt>
                                        </p:tgtEl>
                                      </p:cBhvr>
                                      <p:to x="100000" y="60000"/>
                                    </p:animScale>
                                    <p:animScale>
                                      <p:cBhvr>
                                        <p:cTn id="41" dur="166" decel="50000">
                                          <p:stCondLst>
                                            <p:cond delay="676"/>
                                          </p:stCondLst>
                                        </p:cTn>
                                        <p:tgtEl>
                                          <p:spTgt spid="16">
                                            <p:txEl>
                                              <p:pRg st="0" end="0"/>
                                            </p:txEl>
                                          </p:spTgt>
                                        </p:tgtEl>
                                      </p:cBhvr>
                                      <p:to x="100000" y="100000"/>
                                    </p:animScale>
                                    <p:animScale>
                                      <p:cBhvr>
                                        <p:cTn id="42" dur="26">
                                          <p:stCondLst>
                                            <p:cond delay="1312"/>
                                          </p:stCondLst>
                                        </p:cTn>
                                        <p:tgtEl>
                                          <p:spTgt spid="16">
                                            <p:txEl>
                                              <p:pRg st="0" end="0"/>
                                            </p:txEl>
                                          </p:spTgt>
                                        </p:tgtEl>
                                      </p:cBhvr>
                                      <p:to x="100000" y="80000"/>
                                    </p:animScale>
                                    <p:animScale>
                                      <p:cBhvr>
                                        <p:cTn id="43" dur="166" decel="50000">
                                          <p:stCondLst>
                                            <p:cond delay="1338"/>
                                          </p:stCondLst>
                                        </p:cTn>
                                        <p:tgtEl>
                                          <p:spTgt spid="16">
                                            <p:txEl>
                                              <p:pRg st="0" end="0"/>
                                            </p:txEl>
                                          </p:spTgt>
                                        </p:tgtEl>
                                      </p:cBhvr>
                                      <p:to x="100000" y="100000"/>
                                    </p:animScale>
                                    <p:animScale>
                                      <p:cBhvr>
                                        <p:cTn id="44" dur="26">
                                          <p:stCondLst>
                                            <p:cond delay="1642"/>
                                          </p:stCondLst>
                                        </p:cTn>
                                        <p:tgtEl>
                                          <p:spTgt spid="16">
                                            <p:txEl>
                                              <p:pRg st="0" end="0"/>
                                            </p:txEl>
                                          </p:spTgt>
                                        </p:tgtEl>
                                      </p:cBhvr>
                                      <p:to x="100000" y="90000"/>
                                    </p:animScale>
                                    <p:animScale>
                                      <p:cBhvr>
                                        <p:cTn id="45" dur="166" decel="50000">
                                          <p:stCondLst>
                                            <p:cond delay="1668"/>
                                          </p:stCondLst>
                                        </p:cTn>
                                        <p:tgtEl>
                                          <p:spTgt spid="16">
                                            <p:txEl>
                                              <p:pRg st="0" end="0"/>
                                            </p:txEl>
                                          </p:spTgt>
                                        </p:tgtEl>
                                      </p:cBhvr>
                                      <p:to x="100000" y="100000"/>
                                    </p:animScale>
                                    <p:animScale>
                                      <p:cBhvr>
                                        <p:cTn id="46" dur="26">
                                          <p:stCondLst>
                                            <p:cond delay="1808"/>
                                          </p:stCondLst>
                                        </p:cTn>
                                        <p:tgtEl>
                                          <p:spTgt spid="16">
                                            <p:txEl>
                                              <p:pRg st="0" end="0"/>
                                            </p:txEl>
                                          </p:spTgt>
                                        </p:tgtEl>
                                      </p:cBhvr>
                                      <p:to x="100000" y="95000"/>
                                    </p:animScale>
                                    <p:animScale>
                                      <p:cBhvr>
                                        <p:cTn id="47" dur="166" decel="50000">
                                          <p:stCondLst>
                                            <p:cond delay="1834"/>
                                          </p:stCondLst>
                                        </p:cTn>
                                        <p:tgtEl>
                                          <p:spTgt spid="16">
                                            <p:txEl>
                                              <p:pRg st="0" end="0"/>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righ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20">
                                            <p:txEl>
                                              <p:pRg st="0" end="0"/>
                                            </p:txEl>
                                          </p:spTgt>
                                        </p:tgtEl>
                                        <p:attrNameLst>
                                          <p:attrName>style.visibility</p:attrName>
                                        </p:attrNameLst>
                                      </p:cBhvr>
                                      <p:to>
                                        <p:strVal val="visible"/>
                                      </p:to>
                                    </p:set>
                                    <p:animEffect transition="in" filter="wipe(down)">
                                      <p:cBhvr>
                                        <p:cTn id="57" dur="580">
                                          <p:stCondLst>
                                            <p:cond delay="0"/>
                                          </p:stCondLst>
                                        </p:cTn>
                                        <p:tgtEl>
                                          <p:spTgt spid="20">
                                            <p:txEl>
                                              <p:pRg st="0" end="0"/>
                                            </p:txEl>
                                          </p:spTgt>
                                        </p:tgtEl>
                                      </p:cBhvr>
                                    </p:animEffect>
                                    <p:anim calcmode="lin" valueType="num">
                                      <p:cBhvr>
                                        <p:cTn id="58" dur="1822" tmFilter="0,0; 0.14,0.36; 0.43,0.73; 0.71,0.91; 1.0,1.0">
                                          <p:stCondLst>
                                            <p:cond delay="0"/>
                                          </p:stCondLst>
                                        </p:cTn>
                                        <p:tgtEl>
                                          <p:spTgt spid="20">
                                            <p:txEl>
                                              <p:pRg st="0" end="0"/>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0">
                                            <p:txEl>
                                              <p:pRg st="0" end="0"/>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0">
                                            <p:txEl>
                                              <p:pRg st="0" end="0"/>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0">
                                            <p:txEl>
                                              <p:pRg st="0" end="0"/>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0">
                                            <p:txEl>
                                              <p:pRg st="0" end="0"/>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20">
                                            <p:txEl>
                                              <p:pRg st="0" end="0"/>
                                            </p:txEl>
                                          </p:spTgt>
                                        </p:tgtEl>
                                      </p:cBhvr>
                                      <p:to x="100000" y="60000"/>
                                    </p:animScale>
                                    <p:animScale>
                                      <p:cBhvr>
                                        <p:cTn id="64" dur="166" decel="50000">
                                          <p:stCondLst>
                                            <p:cond delay="676"/>
                                          </p:stCondLst>
                                        </p:cTn>
                                        <p:tgtEl>
                                          <p:spTgt spid="20">
                                            <p:txEl>
                                              <p:pRg st="0" end="0"/>
                                            </p:txEl>
                                          </p:spTgt>
                                        </p:tgtEl>
                                      </p:cBhvr>
                                      <p:to x="100000" y="100000"/>
                                    </p:animScale>
                                    <p:animScale>
                                      <p:cBhvr>
                                        <p:cTn id="65" dur="26">
                                          <p:stCondLst>
                                            <p:cond delay="1312"/>
                                          </p:stCondLst>
                                        </p:cTn>
                                        <p:tgtEl>
                                          <p:spTgt spid="20">
                                            <p:txEl>
                                              <p:pRg st="0" end="0"/>
                                            </p:txEl>
                                          </p:spTgt>
                                        </p:tgtEl>
                                      </p:cBhvr>
                                      <p:to x="100000" y="80000"/>
                                    </p:animScale>
                                    <p:animScale>
                                      <p:cBhvr>
                                        <p:cTn id="66" dur="166" decel="50000">
                                          <p:stCondLst>
                                            <p:cond delay="1338"/>
                                          </p:stCondLst>
                                        </p:cTn>
                                        <p:tgtEl>
                                          <p:spTgt spid="20">
                                            <p:txEl>
                                              <p:pRg st="0" end="0"/>
                                            </p:txEl>
                                          </p:spTgt>
                                        </p:tgtEl>
                                      </p:cBhvr>
                                      <p:to x="100000" y="100000"/>
                                    </p:animScale>
                                    <p:animScale>
                                      <p:cBhvr>
                                        <p:cTn id="67" dur="26">
                                          <p:stCondLst>
                                            <p:cond delay="1642"/>
                                          </p:stCondLst>
                                        </p:cTn>
                                        <p:tgtEl>
                                          <p:spTgt spid="20">
                                            <p:txEl>
                                              <p:pRg st="0" end="0"/>
                                            </p:txEl>
                                          </p:spTgt>
                                        </p:tgtEl>
                                      </p:cBhvr>
                                      <p:to x="100000" y="90000"/>
                                    </p:animScale>
                                    <p:animScale>
                                      <p:cBhvr>
                                        <p:cTn id="68" dur="166" decel="50000">
                                          <p:stCondLst>
                                            <p:cond delay="1668"/>
                                          </p:stCondLst>
                                        </p:cTn>
                                        <p:tgtEl>
                                          <p:spTgt spid="20">
                                            <p:txEl>
                                              <p:pRg st="0" end="0"/>
                                            </p:txEl>
                                          </p:spTgt>
                                        </p:tgtEl>
                                      </p:cBhvr>
                                      <p:to x="100000" y="100000"/>
                                    </p:animScale>
                                    <p:animScale>
                                      <p:cBhvr>
                                        <p:cTn id="69" dur="26">
                                          <p:stCondLst>
                                            <p:cond delay="1808"/>
                                          </p:stCondLst>
                                        </p:cTn>
                                        <p:tgtEl>
                                          <p:spTgt spid="20">
                                            <p:txEl>
                                              <p:pRg st="0" end="0"/>
                                            </p:txEl>
                                          </p:spTgt>
                                        </p:tgtEl>
                                      </p:cBhvr>
                                      <p:to x="100000" y="95000"/>
                                    </p:animScale>
                                    <p:animScale>
                                      <p:cBhvr>
                                        <p:cTn id="70" dur="166" decel="50000">
                                          <p:stCondLst>
                                            <p:cond delay="1834"/>
                                          </p:stCondLst>
                                        </p:cTn>
                                        <p:tgtEl>
                                          <p:spTgt spid="2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4" grpId="0"/>
      <p:bldP spid="15" grpId="0"/>
      <p:bldP spid="16" grpId="0" build="allAtOnce"/>
      <p:bldP spid="20" grpId="0" build="allAtOnce"/>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5800" y="605135"/>
            <a:ext cx="3373039" cy="461665"/>
          </a:xfrm>
          <a:prstGeom prst="rect">
            <a:avLst/>
          </a:prstGeom>
        </p:spPr>
        <p:txBody>
          <a:bodyPr wrap="none">
            <a:spAutoFit/>
          </a:bodyPr>
          <a:lstStyle/>
          <a:p>
            <a:pPr rtl="1"/>
            <a:r>
              <a:rPr lang="ar-SA" sz="2400" b="1" dirty="0" smtClean="0">
                <a:solidFill>
                  <a:srgbClr val="7030A0"/>
                </a:solidFill>
              </a:rPr>
              <a:t>عدد حقوق غير المسلمين الدينية</a:t>
            </a:r>
            <a:endParaRPr lang="en-US" sz="2400" b="1" dirty="0">
              <a:solidFill>
                <a:srgbClr val="7030A0"/>
              </a:solidFill>
            </a:endParaRPr>
          </a:p>
        </p:txBody>
      </p:sp>
      <p:sp>
        <p:nvSpPr>
          <p:cNvPr id="3" name="Flowchart: Multidocument 2"/>
          <p:cNvSpPr/>
          <p:nvPr/>
        </p:nvSpPr>
        <p:spPr>
          <a:xfrm>
            <a:off x="7944251" y="528935"/>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11" name="Rectangle 10"/>
          <p:cNvSpPr/>
          <p:nvPr/>
        </p:nvSpPr>
        <p:spPr>
          <a:xfrm>
            <a:off x="4231230" y="1600200"/>
            <a:ext cx="177484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حفظ كرامتهم الانسانية</a:t>
            </a:r>
            <a:endParaRPr lang="ar-SA" dirty="0">
              <a:solidFill>
                <a:srgbClr val="0070C0"/>
              </a:solidFill>
            </a:endParaRPr>
          </a:p>
        </p:txBody>
      </p:sp>
      <p:sp>
        <p:nvSpPr>
          <p:cNvPr id="12" name="Rectangle 11"/>
          <p:cNvSpPr/>
          <p:nvPr/>
        </p:nvSpPr>
        <p:spPr>
          <a:xfrm>
            <a:off x="6096000" y="2438400"/>
            <a:ext cx="225574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التعاون معهم على البر والتقوى</a:t>
            </a:r>
            <a:endParaRPr lang="ar-SA" dirty="0">
              <a:solidFill>
                <a:srgbClr val="0070C0"/>
              </a:solidFill>
            </a:endParaRPr>
          </a:p>
        </p:txBody>
      </p:sp>
      <p:sp>
        <p:nvSpPr>
          <p:cNvPr id="13" name="Rectangle 12"/>
          <p:cNvSpPr/>
          <p:nvPr/>
        </p:nvSpPr>
        <p:spPr>
          <a:xfrm>
            <a:off x="1524000" y="2438400"/>
            <a:ext cx="2032829"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مجادلتهم بالتى هى أحسن</a:t>
            </a:r>
            <a:endParaRPr lang="ar-SA" dirty="0">
              <a:solidFill>
                <a:srgbClr val="0070C0"/>
              </a:solidFill>
            </a:endParaRPr>
          </a:p>
        </p:txBody>
      </p:sp>
      <p:sp>
        <p:nvSpPr>
          <p:cNvPr id="14" name="Rectangle 12"/>
          <p:cNvSpPr/>
          <p:nvPr/>
        </p:nvSpPr>
        <p:spPr>
          <a:xfrm>
            <a:off x="3886200" y="3200400"/>
            <a:ext cx="2032829"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العدل معهم فى كل الأمور</a:t>
            </a:r>
            <a:endParaRPr lang="ar-SA" dirty="0">
              <a:solidFill>
                <a:srgbClr val="0070C0"/>
              </a:solidFill>
            </a:endParaRPr>
          </a:p>
        </p:txBody>
      </p:sp>
      <p:sp>
        <p:nvSpPr>
          <p:cNvPr id="15" name="Rectangle 12"/>
          <p:cNvSpPr/>
          <p:nvPr/>
        </p:nvSpPr>
        <p:spPr>
          <a:xfrm>
            <a:off x="6272971" y="3962400"/>
            <a:ext cx="2032829"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البر بهم والإحسان اليهم</a:t>
            </a:r>
            <a:endParaRPr lang="ar-SA" dirty="0">
              <a:solidFill>
                <a:srgbClr val="0070C0"/>
              </a:solidFill>
            </a:endParaRPr>
          </a:p>
        </p:txBody>
      </p:sp>
      <p:sp>
        <p:nvSpPr>
          <p:cNvPr id="16" name="Rectangle 12"/>
          <p:cNvSpPr/>
          <p:nvPr/>
        </p:nvSpPr>
        <p:spPr>
          <a:xfrm>
            <a:off x="1295400" y="3962400"/>
            <a:ext cx="2032829"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الحرية الدينية</a:t>
            </a:r>
            <a:endParaRPr lang="ar-SA" dirty="0">
              <a:solidFill>
                <a:srgbClr val="0070C0"/>
              </a:solidFill>
            </a:endParaRPr>
          </a:p>
        </p:txBody>
      </p:sp>
      <p:sp>
        <p:nvSpPr>
          <p:cNvPr id="17" name="Rectangle 12"/>
          <p:cNvSpPr/>
          <p:nvPr/>
        </p:nvSpPr>
        <p:spPr>
          <a:xfrm>
            <a:off x="3886200" y="4724400"/>
            <a:ext cx="2032829"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حفظ دمائهم وأعراضهم</a:t>
            </a:r>
            <a:endParaRPr lang="ar-SA" dirty="0">
              <a:solidFill>
                <a:srgbClr val="0070C0"/>
              </a:solidFill>
            </a:endParaRPr>
          </a:p>
        </p:txBody>
      </p:sp>
    </p:spTree>
    <p:extLst>
      <p:ext uri="{BB962C8B-B14F-4D97-AF65-F5344CB8AC3E}">
        <p14:creationId xmlns:p14="http://schemas.microsoft.com/office/powerpoint/2010/main" xmlns="" val="394301229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righ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righ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right)">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P spid="12" grpId="0"/>
      <p:bldP spid="13" grpId="0"/>
      <p:bldP spid="14" grpId="0"/>
      <p:bldP spid="15" grpId="0"/>
      <p:bldP spid="16" grpId="0"/>
      <p:bldP spid="1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901226" y="3810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5" name="Rectangle 4"/>
          <p:cNvSpPr/>
          <p:nvPr/>
        </p:nvSpPr>
        <p:spPr>
          <a:xfrm>
            <a:off x="1371600" y="1066800"/>
            <a:ext cx="7119257" cy="461665"/>
          </a:xfrm>
          <a:prstGeom prst="rect">
            <a:avLst/>
          </a:prstGeom>
        </p:spPr>
        <p:txBody>
          <a:bodyPr wrap="none">
            <a:spAutoFit/>
          </a:bodyPr>
          <a:lstStyle/>
          <a:p>
            <a:r>
              <a:rPr lang="ar-SA" sz="2400" b="1" dirty="0" smtClean="0">
                <a:solidFill>
                  <a:srgbClr val="7030A0"/>
                </a:solidFill>
              </a:rPr>
              <a:t>اذكر بعض الأمثلة على البر والإحسان وحسن التعامل مع غير المسلمين</a:t>
            </a:r>
            <a:endParaRPr lang="ar-SA" sz="2400" dirty="0">
              <a:solidFill>
                <a:srgbClr val="7030A0"/>
              </a:solidFill>
            </a:endParaRPr>
          </a:p>
        </p:txBody>
      </p:sp>
      <p:sp>
        <p:nvSpPr>
          <p:cNvPr id="7" name="Rectangle 9"/>
          <p:cNvSpPr/>
          <p:nvPr/>
        </p:nvSpPr>
        <p:spPr>
          <a:xfrm rot="20401296">
            <a:off x="3267110" y="3003619"/>
            <a:ext cx="3025188" cy="923330"/>
          </a:xfrm>
          <a:prstGeom prst="rect">
            <a:avLst/>
          </a:prstGeom>
          <a:noFill/>
        </p:spPr>
        <p:txBody>
          <a:bodyPr wrap="none" lIns="91440" tIns="45720" rIns="91440" bIns="45720">
            <a:prstTxWarp prst="textTriangleInverted">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1859251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
          <p:cNvSpPr>
            <a:spLocks noChangeArrowheads="1"/>
          </p:cNvSpPr>
          <p:nvPr/>
        </p:nvSpPr>
        <p:spPr bwMode="auto">
          <a:xfrm>
            <a:off x="1648618" y="381000"/>
            <a:ext cx="5971382"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 name="Rectangle 3"/>
          <p:cNvSpPr>
            <a:spLocks noChangeArrowheads="1"/>
          </p:cNvSpPr>
          <p:nvPr/>
        </p:nvSpPr>
        <p:spPr bwMode="auto">
          <a:xfrm>
            <a:off x="1752166" y="485745"/>
            <a:ext cx="579163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lang="ar-EG" sz="2000" b="1" dirty="0" smtClean="0">
                <a:solidFill>
                  <a:srgbClr val="002060"/>
                </a:solidFill>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رابع</a:t>
            </a:r>
            <a:r>
              <a:rPr lang="ar-EG" sz="2000" b="1" dirty="0" smtClean="0">
                <a:solidFill>
                  <a:srgbClr val="002060"/>
                </a:solidFill>
                <a:latin typeface="Sultan bold"/>
                <a:ea typeface="Times New Roman" pitchFamily="18" charset="0"/>
                <a:cs typeface="Arial" pitchFamily="34" charset="0"/>
              </a:rPr>
              <a:t> </a:t>
            </a:r>
            <a:r>
              <a:rPr lang="ar-EG" sz="2000" b="1" dirty="0" err="1" smtClean="0">
                <a:solidFill>
                  <a:srgbClr val="002060"/>
                </a:solidFill>
                <a:latin typeface="Sultan bold"/>
                <a:ea typeface="Times New Roman" pitchFamily="18" charset="0"/>
                <a:cs typeface="Arial" pitchFamily="34" charset="0"/>
              </a:rPr>
              <a:t>:</a:t>
            </a:r>
            <a:r>
              <a:rPr lang="ar-EG" sz="2000" b="1" dirty="0" smtClean="0">
                <a:solidFill>
                  <a:srgbClr val="000000"/>
                </a:solidFill>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الاعلان الاسلامي </a:t>
            </a:r>
            <a:r>
              <a:rPr lang="ar-SA" sz="2000" b="1" dirty="0" err="1" smtClean="0">
                <a:solidFill>
                  <a:srgbClr val="FF0000"/>
                </a:solidFill>
                <a:latin typeface="Sultan bold"/>
                <a:ea typeface="Times New Roman" pitchFamily="18" charset="0"/>
                <a:cs typeface="Arial" pitchFamily="34" charset="0"/>
              </a:rPr>
              <a:t>والاعلان</a:t>
            </a:r>
            <a:r>
              <a:rPr lang="ar-SA" sz="2000" b="1" dirty="0" smtClean="0">
                <a:solidFill>
                  <a:srgbClr val="FF0000"/>
                </a:solidFill>
                <a:latin typeface="Sultan bold"/>
                <a:ea typeface="Times New Roman" pitchFamily="18" charset="0"/>
                <a:cs typeface="Arial" pitchFamily="34" charset="0"/>
              </a:rPr>
              <a:t> العالمي لحقوق الانسان</a:t>
            </a:r>
            <a:endParaRPr lang="ar-EG" sz="2000" b="1" dirty="0" smtClean="0">
              <a:latin typeface="Arial" pitchFamily="34" charset="0"/>
              <a:cs typeface="Arial" pitchFamily="34" charset="0"/>
            </a:endParaRPr>
          </a:p>
        </p:txBody>
      </p:sp>
      <p:sp>
        <p:nvSpPr>
          <p:cNvPr id="12" name="Flowchart: Multidocument 3"/>
          <p:cNvSpPr/>
          <p:nvPr/>
        </p:nvSpPr>
        <p:spPr>
          <a:xfrm>
            <a:off x="7901226" y="1764268"/>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13" name="Rectangle 4"/>
          <p:cNvSpPr/>
          <p:nvPr/>
        </p:nvSpPr>
        <p:spPr>
          <a:xfrm>
            <a:off x="3810000" y="1905000"/>
            <a:ext cx="4083169" cy="400110"/>
          </a:xfrm>
          <a:prstGeom prst="rect">
            <a:avLst/>
          </a:prstGeom>
        </p:spPr>
        <p:txBody>
          <a:bodyPr wrap="none">
            <a:spAutoFit/>
          </a:bodyPr>
          <a:lstStyle/>
          <a:p>
            <a:pPr algn="r"/>
            <a:r>
              <a:rPr lang="ar-SA" sz="2000" b="1" dirty="0" smtClean="0">
                <a:solidFill>
                  <a:srgbClr val="7030A0"/>
                </a:solidFill>
              </a:rPr>
              <a:t>وضح المقصود بالإعلان العالمي لحقوق الإنسان</a:t>
            </a:r>
            <a:endParaRPr lang="ar-SA" sz="2000" dirty="0">
              <a:solidFill>
                <a:srgbClr val="7030A0"/>
              </a:solidFill>
            </a:endParaRPr>
          </a:p>
        </p:txBody>
      </p:sp>
      <p:sp>
        <p:nvSpPr>
          <p:cNvPr id="16" name="Rectangle 9"/>
          <p:cNvSpPr/>
          <p:nvPr/>
        </p:nvSpPr>
        <p:spPr>
          <a:xfrm>
            <a:off x="838200" y="2667000"/>
            <a:ext cx="7420894" cy="1685077"/>
          </a:xfrm>
          <a:prstGeom prst="rect">
            <a:avLst/>
          </a:prstGeom>
        </p:spPr>
        <p:txBody>
          <a:bodyPr wrap="square">
            <a:spAutoFit/>
          </a:bodyPr>
          <a:lstStyle/>
          <a:p>
            <a:pPr algn="r">
              <a:lnSpc>
                <a:spcPct val="200000"/>
              </a:lnSpc>
            </a:pPr>
            <a:r>
              <a:rPr lang="ar-SA" b="1" dirty="0" smtClean="0">
                <a:solidFill>
                  <a:srgbClr val="00B0F0"/>
                </a:solidFill>
                <a:latin typeface="Sakkal Majalla" pitchFamily="2" charset="-78"/>
                <a:cs typeface="Sakkal Majalla" pitchFamily="2" charset="-78"/>
              </a:rPr>
              <a:t>هو الإعلان الدولي الأساسي لما لجميع أعضاء الأسرة البشرية من حقوق غير قابلة للتصرف ولها حرمتها والمقصود </a:t>
            </a:r>
            <a:r>
              <a:rPr lang="ar-SA" b="1" dirty="0" err="1" smtClean="0">
                <a:solidFill>
                  <a:srgbClr val="00B0F0"/>
                </a:solidFill>
                <a:latin typeface="Sakkal Majalla" pitchFamily="2" charset="-78"/>
                <a:cs typeface="Sakkal Majalla" pitchFamily="2" charset="-78"/>
              </a:rPr>
              <a:t>به</a:t>
            </a:r>
            <a:r>
              <a:rPr lang="ar-SA" b="1" dirty="0" smtClean="0">
                <a:solidFill>
                  <a:srgbClr val="00B0F0"/>
                </a:solidFill>
                <a:latin typeface="Sakkal Majalla" pitchFamily="2" charset="-78"/>
                <a:cs typeface="Sakkal Majalla" pitchFamily="2" charset="-78"/>
              </a:rPr>
              <a:t> أن يكون هو المعيار المشترك الذي تقيس </a:t>
            </a:r>
            <a:r>
              <a:rPr lang="ar-SA" b="1" dirty="0" err="1" smtClean="0">
                <a:solidFill>
                  <a:srgbClr val="00B0F0"/>
                </a:solidFill>
                <a:latin typeface="Sakkal Majalla" pitchFamily="2" charset="-78"/>
                <a:cs typeface="Sakkal Majalla" pitchFamily="2" charset="-78"/>
              </a:rPr>
              <a:t>به</a:t>
            </a:r>
            <a:r>
              <a:rPr lang="ar-SA" b="1" dirty="0" smtClean="0">
                <a:solidFill>
                  <a:srgbClr val="00B0F0"/>
                </a:solidFill>
                <a:latin typeface="Sakkal Majalla" pitchFamily="2" charset="-78"/>
                <a:cs typeface="Sakkal Majalla" pitchFamily="2" charset="-78"/>
              </a:rPr>
              <a:t> كافة الشعوب والأمم منجزاتها فيما يبذل لها من حقوق وحريات ومراعاتها عالميا وعمليا </a:t>
            </a:r>
            <a:endParaRPr lang="ar-SA" dirty="0"/>
          </a:p>
        </p:txBody>
      </p:sp>
    </p:spTree>
    <p:extLst>
      <p:ext uri="{BB962C8B-B14F-4D97-AF65-F5344CB8AC3E}">
        <p14:creationId xmlns:p14="http://schemas.microsoft.com/office/powerpoint/2010/main" xmlns="" val="10402126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out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6">
                                            <p:txEl>
                                              <p:pRg st="0" end="0"/>
                                            </p:txEl>
                                          </p:spTgt>
                                        </p:tgtEl>
                                        <p:attrNameLst>
                                          <p:attrName>style.visibility</p:attrName>
                                        </p:attrNameLst>
                                      </p:cBhvr>
                                      <p:to>
                                        <p:strVal val="visible"/>
                                      </p:to>
                                    </p:set>
                                    <p:animEffect transition="in" filter="wipe(down)">
                                      <p:cBhvr>
                                        <p:cTn id="29" dur="580">
                                          <p:stCondLst>
                                            <p:cond delay="0"/>
                                          </p:stCondLst>
                                        </p:cTn>
                                        <p:tgtEl>
                                          <p:spTgt spid="16">
                                            <p:txEl>
                                              <p:pRg st="0" end="0"/>
                                            </p:txEl>
                                          </p:spTgt>
                                        </p:tgtEl>
                                      </p:cBhvr>
                                    </p:animEffect>
                                    <p:anim calcmode="lin" valueType="num">
                                      <p:cBhvr>
                                        <p:cTn id="30"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16">
                                            <p:txEl>
                                              <p:pRg st="0" end="0"/>
                                            </p:txEl>
                                          </p:spTgt>
                                        </p:tgtEl>
                                      </p:cBhvr>
                                      <p:to x="100000" y="60000"/>
                                    </p:animScale>
                                    <p:animScale>
                                      <p:cBhvr>
                                        <p:cTn id="36" dur="166" decel="50000">
                                          <p:stCondLst>
                                            <p:cond delay="676"/>
                                          </p:stCondLst>
                                        </p:cTn>
                                        <p:tgtEl>
                                          <p:spTgt spid="16">
                                            <p:txEl>
                                              <p:pRg st="0" end="0"/>
                                            </p:txEl>
                                          </p:spTgt>
                                        </p:tgtEl>
                                      </p:cBhvr>
                                      <p:to x="100000" y="100000"/>
                                    </p:animScale>
                                    <p:animScale>
                                      <p:cBhvr>
                                        <p:cTn id="37" dur="26">
                                          <p:stCondLst>
                                            <p:cond delay="1312"/>
                                          </p:stCondLst>
                                        </p:cTn>
                                        <p:tgtEl>
                                          <p:spTgt spid="16">
                                            <p:txEl>
                                              <p:pRg st="0" end="0"/>
                                            </p:txEl>
                                          </p:spTgt>
                                        </p:tgtEl>
                                      </p:cBhvr>
                                      <p:to x="100000" y="80000"/>
                                    </p:animScale>
                                    <p:animScale>
                                      <p:cBhvr>
                                        <p:cTn id="38" dur="166" decel="50000">
                                          <p:stCondLst>
                                            <p:cond delay="1338"/>
                                          </p:stCondLst>
                                        </p:cTn>
                                        <p:tgtEl>
                                          <p:spTgt spid="16">
                                            <p:txEl>
                                              <p:pRg st="0" end="0"/>
                                            </p:txEl>
                                          </p:spTgt>
                                        </p:tgtEl>
                                      </p:cBhvr>
                                      <p:to x="100000" y="100000"/>
                                    </p:animScale>
                                    <p:animScale>
                                      <p:cBhvr>
                                        <p:cTn id="39" dur="26">
                                          <p:stCondLst>
                                            <p:cond delay="1642"/>
                                          </p:stCondLst>
                                        </p:cTn>
                                        <p:tgtEl>
                                          <p:spTgt spid="16">
                                            <p:txEl>
                                              <p:pRg st="0" end="0"/>
                                            </p:txEl>
                                          </p:spTgt>
                                        </p:tgtEl>
                                      </p:cBhvr>
                                      <p:to x="100000" y="90000"/>
                                    </p:animScale>
                                    <p:animScale>
                                      <p:cBhvr>
                                        <p:cTn id="40" dur="166" decel="50000">
                                          <p:stCondLst>
                                            <p:cond delay="1668"/>
                                          </p:stCondLst>
                                        </p:cTn>
                                        <p:tgtEl>
                                          <p:spTgt spid="16">
                                            <p:txEl>
                                              <p:pRg st="0" end="0"/>
                                            </p:txEl>
                                          </p:spTgt>
                                        </p:tgtEl>
                                      </p:cBhvr>
                                      <p:to x="100000" y="100000"/>
                                    </p:animScale>
                                    <p:animScale>
                                      <p:cBhvr>
                                        <p:cTn id="41" dur="26">
                                          <p:stCondLst>
                                            <p:cond delay="1808"/>
                                          </p:stCondLst>
                                        </p:cTn>
                                        <p:tgtEl>
                                          <p:spTgt spid="16">
                                            <p:txEl>
                                              <p:pRg st="0" end="0"/>
                                            </p:txEl>
                                          </p:spTgt>
                                        </p:tgtEl>
                                      </p:cBhvr>
                                      <p:to x="100000" y="95000"/>
                                    </p:animScale>
                                    <p:animScale>
                                      <p:cBhvr>
                                        <p:cTn id="42" dur="166" decel="50000">
                                          <p:stCondLst>
                                            <p:cond delay="1834"/>
                                          </p:stCondLst>
                                        </p:cTn>
                                        <p:tgtEl>
                                          <p:spTgt spid="1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6" grpId="0" build="allAtOnce"/>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94209" y="254605"/>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5" name="Rectangle 4"/>
          <p:cNvSpPr/>
          <p:nvPr/>
        </p:nvSpPr>
        <p:spPr>
          <a:xfrm>
            <a:off x="1752600" y="381000"/>
            <a:ext cx="6139822" cy="461665"/>
          </a:xfrm>
          <a:prstGeom prst="rect">
            <a:avLst/>
          </a:prstGeom>
        </p:spPr>
        <p:txBody>
          <a:bodyPr wrap="none">
            <a:spAutoFit/>
          </a:bodyPr>
          <a:lstStyle/>
          <a:p>
            <a:pPr rtl="1"/>
            <a:r>
              <a:rPr lang="ar-SA" sz="2400" b="1" dirty="0" smtClean="0">
                <a:solidFill>
                  <a:srgbClr val="7030A0"/>
                </a:solidFill>
              </a:rPr>
              <a:t>أكتب الحدث التاريخي المرتبط بحقوق الانسان للتواريخ التالية</a:t>
            </a:r>
            <a:endParaRPr lang="en-US" sz="2400" b="1" dirty="0">
              <a:solidFill>
                <a:srgbClr val="7030A0"/>
              </a:solidFill>
            </a:endParaRPr>
          </a:p>
        </p:txBody>
      </p:sp>
      <p:sp>
        <p:nvSpPr>
          <p:cNvPr id="6" name="Rectangle 5"/>
          <p:cNvSpPr/>
          <p:nvPr/>
        </p:nvSpPr>
        <p:spPr>
          <a:xfrm>
            <a:off x="6553200" y="1371600"/>
            <a:ext cx="1789272" cy="369332"/>
          </a:xfrm>
          <a:prstGeom prst="rect">
            <a:avLst/>
          </a:prstGeom>
        </p:spPr>
        <p:txBody>
          <a:bodyPr wrap="none">
            <a:spAutoFit/>
          </a:bodyPr>
          <a:lstStyle/>
          <a:p>
            <a:pPr rtl="1"/>
            <a:r>
              <a:rPr lang="ar-SA" b="1" dirty="0" smtClean="0"/>
              <a:t>1368 </a:t>
            </a:r>
            <a:r>
              <a:rPr lang="ar-SA" b="1" dirty="0" err="1" smtClean="0"/>
              <a:t>هـ </a:t>
            </a:r>
            <a:r>
              <a:rPr lang="ar-SA" b="1" dirty="0" smtClean="0"/>
              <a:t>(1948 م</a:t>
            </a:r>
            <a:r>
              <a:rPr lang="ar-SA" b="1" dirty="0" err="1" smtClean="0"/>
              <a:t>)</a:t>
            </a:r>
            <a:endParaRPr lang="en-US" dirty="0"/>
          </a:p>
        </p:txBody>
      </p:sp>
      <p:sp>
        <p:nvSpPr>
          <p:cNvPr id="7" name="Rectangle 6"/>
          <p:cNvSpPr/>
          <p:nvPr/>
        </p:nvSpPr>
        <p:spPr>
          <a:xfrm>
            <a:off x="1219200" y="2935069"/>
            <a:ext cx="7265159" cy="369332"/>
          </a:xfrm>
          <a:prstGeom prst="rect">
            <a:avLst/>
          </a:prstGeom>
        </p:spPr>
        <p:txBody>
          <a:bodyPr wrap="square">
            <a:spAutoFit/>
          </a:bodyPr>
          <a:lstStyle/>
          <a:p>
            <a:pPr algn="r" rtl="1"/>
            <a:r>
              <a:rPr lang="ar-SA" b="1" dirty="0" smtClean="0"/>
              <a:t>1410 </a:t>
            </a:r>
            <a:r>
              <a:rPr lang="ar-SA" b="1" dirty="0" err="1" smtClean="0"/>
              <a:t>هـ </a:t>
            </a:r>
            <a:r>
              <a:rPr lang="ar-SA" b="1" dirty="0" smtClean="0"/>
              <a:t>(1990 م</a:t>
            </a:r>
            <a:r>
              <a:rPr lang="ar-SA" b="1" dirty="0" err="1" smtClean="0"/>
              <a:t>)</a:t>
            </a:r>
            <a:endParaRPr lang="en-US" dirty="0"/>
          </a:p>
        </p:txBody>
      </p:sp>
      <p:sp>
        <p:nvSpPr>
          <p:cNvPr id="9" name="Rectangle 8"/>
          <p:cNvSpPr/>
          <p:nvPr/>
        </p:nvSpPr>
        <p:spPr>
          <a:xfrm>
            <a:off x="2590800" y="1981200"/>
            <a:ext cx="493596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صدور ميثاق الأمم المتحدة الذي تضمن الإعلان العالمى لحقوق الانسان</a:t>
            </a:r>
            <a:endParaRPr lang="ar-SA" dirty="0"/>
          </a:p>
        </p:txBody>
      </p:sp>
      <p:sp>
        <p:nvSpPr>
          <p:cNvPr id="10" name="Rectangle 9"/>
          <p:cNvSpPr/>
          <p:nvPr/>
        </p:nvSpPr>
        <p:spPr>
          <a:xfrm>
            <a:off x="609600" y="3544669"/>
            <a:ext cx="6836323"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الاعلان الاسلامي لحقوق الانسان </a:t>
            </a:r>
            <a:endParaRPr lang="ar-SA" dirty="0"/>
          </a:p>
        </p:txBody>
      </p:sp>
    </p:spTree>
    <p:extLst>
      <p:ext uri="{BB962C8B-B14F-4D97-AF65-F5344CB8AC3E}">
        <p14:creationId xmlns:p14="http://schemas.microsoft.com/office/powerpoint/2010/main" xmlns="" val="228702839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0"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43000"/>
            <a:ext cx="5634876" cy="461665"/>
          </a:xfrm>
          <a:prstGeom prst="rect">
            <a:avLst/>
          </a:prstGeom>
        </p:spPr>
        <p:txBody>
          <a:bodyPr wrap="none">
            <a:spAutoFit/>
          </a:bodyPr>
          <a:lstStyle/>
          <a:p>
            <a:pPr rtl="1"/>
            <a:r>
              <a:rPr lang="ar-SA" sz="2400" b="1" dirty="0" smtClean="0">
                <a:solidFill>
                  <a:srgbClr val="7030A0"/>
                </a:solidFill>
              </a:rPr>
              <a:t>حدد زمان ومكان صدور الاعلان العالمي لحقوق الانسان</a:t>
            </a:r>
            <a:endParaRPr lang="en-US" sz="2400" b="1" dirty="0">
              <a:solidFill>
                <a:srgbClr val="7030A0"/>
              </a:solidFill>
            </a:endParaRPr>
          </a:p>
        </p:txBody>
      </p:sp>
      <p:sp>
        <p:nvSpPr>
          <p:cNvPr id="3" name="Flowchart: Multidocument 2"/>
          <p:cNvSpPr/>
          <p:nvPr/>
        </p:nvSpPr>
        <p:spPr>
          <a:xfrm>
            <a:off x="7944251" y="1066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11" name="Rectangle 10"/>
          <p:cNvSpPr/>
          <p:nvPr/>
        </p:nvSpPr>
        <p:spPr>
          <a:xfrm>
            <a:off x="1447800" y="2514600"/>
            <a:ext cx="6891630" cy="369332"/>
          </a:xfrm>
          <a:prstGeom prst="rect">
            <a:avLst/>
          </a:prstGeom>
        </p:spPr>
        <p:txBody>
          <a:bodyPr wrap="none">
            <a:spAutoFit/>
          </a:bodyPr>
          <a:lstStyle/>
          <a:p>
            <a:pPr rtl="1"/>
            <a:r>
              <a:rPr lang="ar-SA" b="1" dirty="0" smtClean="0">
                <a:solidFill>
                  <a:srgbClr val="0070C0"/>
                </a:solidFill>
                <a:latin typeface="Sakkal Majalla" pitchFamily="2" charset="-78"/>
                <a:cs typeface="Sakkal Majalla" pitchFamily="2" charset="-78"/>
              </a:rPr>
              <a:t>فى عام 1368 هـ الموافق 1948 م أقرت الجمعية العامة للأمم المتحدة الإعلان العالمي لحقوق الانسان</a:t>
            </a:r>
            <a:endParaRPr lang="en-US" b="1" dirty="0" smtClean="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94301229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1143000" y="381000"/>
            <a:ext cx="67056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1345808" y="561945"/>
            <a:ext cx="6452407"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الخامس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FF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ال</a:t>
            </a:r>
            <a:r>
              <a:rPr kumimoji="0" lang="ar-EG" sz="2000" b="1" i="0" u="none" strike="noStrike" cap="none" normalizeH="0" baseline="0" dirty="0" smtClean="0">
                <a:ln>
                  <a:noFill/>
                </a:ln>
                <a:solidFill>
                  <a:srgbClr val="FF0000"/>
                </a:solidFill>
                <a:effectLst/>
                <a:latin typeface="Sultan bold"/>
                <a:ea typeface="Times New Roman" pitchFamily="18" charset="0"/>
                <a:cs typeface="Arial" pitchFamily="34" charset="0"/>
              </a:rPr>
              <a:t>هيئ</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ات والجمعيات</a:t>
            </a:r>
            <a:r>
              <a:rPr kumimoji="0" lang="ar-SA" sz="2000" b="1" i="0" u="none" strike="noStrike" cap="none" normalizeH="0" dirty="0" smtClean="0">
                <a:ln>
                  <a:noFill/>
                </a:ln>
                <a:solidFill>
                  <a:srgbClr val="FF0000"/>
                </a:solidFill>
                <a:effectLst/>
                <a:latin typeface="Sultan bold"/>
                <a:ea typeface="Times New Roman" pitchFamily="18" charset="0"/>
                <a:cs typeface="Arial" pitchFamily="34" charset="0"/>
              </a:rPr>
              <a:t> الحقوقية فى المملكة العربية السعودية</a:t>
            </a:r>
            <a:endParaRPr kumimoji="0" lang="ar-EG" b="1" i="0" u="none" strike="noStrike" cap="none" normalizeH="0" baseline="0" dirty="0" smtClean="0">
              <a:ln>
                <a:noFill/>
              </a:ln>
              <a:solidFill>
                <a:schemeClr val="tx1"/>
              </a:solidFill>
              <a:effectLst/>
              <a:latin typeface="Arial" pitchFamily="34" charset="0"/>
              <a:cs typeface="Arial" pitchFamily="34" charset="0"/>
            </a:endParaRPr>
          </a:p>
        </p:txBody>
      </p:sp>
      <p:sp>
        <p:nvSpPr>
          <p:cNvPr id="20" name="Flowchart: Multidocument 3"/>
          <p:cNvSpPr/>
          <p:nvPr/>
        </p:nvSpPr>
        <p:spPr>
          <a:xfrm>
            <a:off x="7944251" y="16764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1</a:t>
            </a:r>
            <a:endParaRPr lang="ar-SA" sz="2800" dirty="0"/>
          </a:p>
        </p:txBody>
      </p:sp>
      <p:sp>
        <p:nvSpPr>
          <p:cNvPr id="21" name="Rectangle 4"/>
          <p:cNvSpPr/>
          <p:nvPr/>
        </p:nvSpPr>
        <p:spPr>
          <a:xfrm>
            <a:off x="5715000" y="1748135"/>
            <a:ext cx="2241319" cy="461665"/>
          </a:xfrm>
          <a:prstGeom prst="rect">
            <a:avLst/>
          </a:prstGeom>
        </p:spPr>
        <p:txBody>
          <a:bodyPr wrap="none">
            <a:spAutoFit/>
          </a:bodyPr>
          <a:lstStyle/>
          <a:p>
            <a:r>
              <a:rPr lang="ar-SA" sz="2400" b="1" dirty="0" smtClean="0">
                <a:solidFill>
                  <a:srgbClr val="7030A0"/>
                </a:solidFill>
              </a:rPr>
              <a:t>أكمل الفراغات التالية</a:t>
            </a:r>
            <a:endParaRPr lang="ar-SA" sz="2400" dirty="0">
              <a:solidFill>
                <a:srgbClr val="7030A0"/>
              </a:solidFill>
            </a:endParaRPr>
          </a:p>
        </p:txBody>
      </p:sp>
      <p:sp>
        <p:nvSpPr>
          <p:cNvPr id="22" name="Rectangle 3"/>
          <p:cNvSpPr/>
          <p:nvPr/>
        </p:nvSpPr>
        <p:spPr>
          <a:xfrm>
            <a:off x="2090500" y="2602468"/>
            <a:ext cx="6596300" cy="369332"/>
          </a:xfrm>
          <a:prstGeom prst="rect">
            <a:avLst/>
          </a:prstGeom>
        </p:spPr>
        <p:txBody>
          <a:bodyPr wrap="square">
            <a:spAutoFit/>
          </a:bodyPr>
          <a:lstStyle/>
          <a:p>
            <a:pPr algn="r" rtl="1"/>
            <a:r>
              <a:rPr lang="ar-SA" b="1" dirty="0" smtClean="0"/>
              <a:t>1- أنشئت الجمعية الوطنية لحقوق الإنسان </a:t>
            </a:r>
            <a:r>
              <a:rPr lang="ar-SA" b="1" dirty="0" err="1" smtClean="0"/>
              <a:t>عام .......................</a:t>
            </a:r>
            <a:endParaRPr lang="en-US" dirty="0"/>
          </a:p>
        </p:txBody>
      </p:sp>
      <p:sp>
        <p:nvSpPr>
          <p:cNvPr id="23" name="Rectangle 4"/>
          <p:cNvSpPr/>
          <p:nvPr/>
        </p:nvSpPr>
        <p:spPr>
          <a:xfrm>
            <a:off x="4300483" y="3429000"/>
            <a:ext cx="4429418" cy="369332"/>
          </a:xfrm>
          <a:prstGeom prst="rect">
            <a:avLst/>
          </a:prstGeom>
        </p:spPr>
        <p:txBody>
          <a:bodyPr wrap="none">
            <a:spAutoFit/>
          </a:bodyPr>
          <a:lstStyle/>
          <a:p>
            <a:pPr algn="r" rtl="1"/>
            <a:r>
              <a:rPr lang="ar-SA" b="1" dirty="0" smtClean="0"/>
              <a:t>2- تعد هيئة حقوق الانسان </a:t>
            </a:r>
            <a:r>
              <a:rPr lang="ar-SA" b="1" dirty="0" err="1" smtClean="0"/>
              <a:t>جهة ..............................</a:t>
            </a:r>
            <a:endParaRPr lang="en-US" dirty="0"/>
          </a:p>
        </p:txBody>
      </p:sp>
      <p:sp>
        <p:nvSpPr>
          <p:cNvPr id="24" name="Rectangle 9"/>
          <p:cNvSpPr/>
          <p:nvPr/>
        </p:nvSpPr>
        <p:spPr>
          <a:xfrm>
            <a:off x="4147900" y="2448632"/>
            <a:ext cx="73770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1425 هـ</a:t>
            </a:r>
            <a:endParaRPr lang="ar-SA" dirty="0"/>
          </a:p>
        </p:txBody>
      </p:sp>
      <p:sp>
        <p:nvSpPr>
          <p:cNvPr id="28" name="Rectangle 11"/>
          <p:cNvSpPr/>
          <p:nvPr/>
        </p:nvSpPr>
        <p:spPr>
          <a:xfrm>
            <a:off x="4724400" y="3276600"/>
            <a:ext cx="130837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حكومية مستقلة</a:t>
            </a:r>
            <a:endParaRPr lang="ar-SA" dirty="0"/>
          </a:p>
        </p:txBody>
      </p:sp>
      <p:sp>
        <p:nvSpPr>
          <p:cNvPr id="19" name="Rectangle 4"/>
          <p:cNvSpPr/>
          <p:nvPr/>
        </p:nvSpPr>
        <p:spPr>
          <a:xfrm>
            <a:off x="3190641" y="4343400"/>
            <a:ext cx="5572359" cy="369332"/>
          </a:xfrm>
          <a:prstGeom prst="rect">
            <a:avLst/>
          </a:prstGeom>
        </p:spPr>
        <p:txBody>
          <a:bodyPr wrap="none">
            <a:spAutoFit/>
          </a:bodyPr>
          <a:lstStyle/>
          <a:p>
            <a:pPr algn="r" rtl="1"/>
            <a:r>
              <a:rPr lang="ar-SA" b="1" dirty="0" smtClean="0"/>
              <a:t>2- يوجد مقر الجمعية الوطنية لحقوق الانسان </a:t>
            </a:r>
            <a:r>
              <a:rPr lang="ar-SA" b="1" dirty="0" err="1" smtClean="0"/>
              <a:t>فى ..............................</a:t>
            </a:r>
            <a:endParaRPr lang="en-US" dirty="0"/>
          </a:p>
        </p:txBody>
      </p:sp>
      <p:sp>
        <p:nvSpPr>
          <p:cNvPr id="34" name="Rectangle 11"/>
          <p:cNvSpPr/>
          <p:nvPr/>
        </p:nvSpPr>
        <p:spPr>
          <a:xfrm>
            <a:off x="3890403" y="4191000"/>
            <a:ext cx="68159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الرياض</a:t>
            </a:r>
            <a:endParaRPr lang="ar-SA" dirty="0"/>
          </a:p>
        </p:txBody>
      </p:sp>
    </p:spTree>
    <p:extLst>
      <p:ext uri="{BB962C8B-B14F-4D97-AF65-F5344CB8AC3E}">
        <p14:creationId xmlns:p14="http://schemas.microsoft.com/office/powerpoint/2010/main" xmlns="" val="1007542922"/>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right)">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24">
                                            <p:txEl>
                                              <p:pRg st="0" end="0"/>
                                            </p:txEl>
                                          </p:spTgt>
                                        </p:tgtEl>
                                        <p:attrNameLst>
                                          <p:attrName>style.visibility</p:attrName>
                                        </p:attrNameLst>
                                      </p:cBhvr>
                                      <p:to>
                                        <p:strVal val="visible"/>
                                      </p:to>
                                    </p:set>
                                    <p:animEffect transition="in" filter="wipe(down)">
                                      <p:cBhvr>
                                        <p:cTn id="36" dur="580">
                                          <p:stCondLst>
                                            <p:cond delay="0"/>
                                          </p:stCondLst>
                                        </p:cTn>
                                        <p:tgtEl>
                                          <p:spTgt spid="24">
                                            <p:txEl>
                                              <p:pRg st="0" end="0"/>
                                            </p:txEl>
                                          </p:spTgt>
                                        </p:tgtEl>
                                      </p:cBhvr>
                                    </p:animEffect>
                                    <p:anim calcmode="lin" valueType="num">
                                      <p:cBhvr>
                                        <p:cTn id="37" dur="1822" tmFilter="0,0; 0.14,0.36; 0.43,0.73; 0.71,0.91; 1.0,1.0">
                                          <p:stCondLst>
                                            <p:cond delay="0"/>
                                          </p:stCondLst>
                                        </p:cTn>
                                        <p:tgtEl>
                                          <p:spTgt spid="24">
                                            <p:txEl>
                                              <p:pRg st="0" end="0"/>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4">
                                            <p:txEl>
                                              <p:pRg st="0" end="0"/>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4">
                                            <p:txEl>
                                              <p:pRg st="0" end="0"/>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4">
                                            <p:txEl>
                                              <p:pRg st="0" end="0"/>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4">
                                            <p:txEl>
                                              <p:pRg st="0" end="0"/>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24">
                                            <p:txEl>
                                              <p:pRg st="0" end="0"/>
                                            </p:txEl>
                                          </p:spTgt>
                                        </p:tgtEl>
                                      </p:cBhvr>
                                      <p:to x="100000" y="60000"/>
                                    </p:animScale>
                                    <p:animScale>
                                      <p:cBhvr>
                                        <p:cTn id="43" dur="166" decel="50000">
                                          <p:stCondLst>
                                            <p:cond delay="676"/>
                                          </p:stCondLst>
                                        </p:cTn>
                                        <p:tgtEl>
                                          <p:spTgt spid="24">
                                            <p:txEl>
                                              <p:pRg st="0" end="0"/>
                                            </p:txEl>
                                          </p:spTgt>
                                        </p:tgtEl>
                                      </p:cBhvr>
                                      <p:to x="100000" y="100000"/>
                                    </p:animScale>
                                    <p:animScale>
                                      <p:cBhvr>
                                        <p:cTn id="44" dur="26">
                                          <p:stCondLst>
                                            <p:cond delay="1312"/>
                                          </p:stCondLst>
                                        </p:cTn>
                                        <p:tgtEl>
                                          <p:spTgt spid="24">
                                            <p:txEl>
                                              <p:pRg st="0" end="0"/>
                                            </p:txEl>
                                          </p:spTgt>
                                        </p:tgtEl>
                                      </p:cBhvr>
                                      <p:to x="100000" y="80000"/>
                                    </p:animScale>
                                    <p:animScale>
                                      <p:cBhvr>
                                        <p:cTn id="45" dur="166" decel="50000">
                                          <p:stCondLst>
                                            <p:cond delay="1338"/>
                                          </p:stCondLst>
                                        </p:cTn>
                                        <p:tgtEl>
                                          <p:spTgt spid="24">
                                            <p:txEl>
                                              <p:pRg st="0" end="0"/>
                                            </p:txEl>
                                          </p:spTgt>
                                        </p:tgtEl>
                                      </p:cBhvr>
                                      <p:to x="100000" y="100000"/>
                                    </p:animScale>
                                    <p:animScale>
                                      <p:cBhvr>
                                        <p:cTn id="46" dur="26">
                                          <p:stCondLst>
                                            <p:cond delay="1642"/>
                                          </p:stCondLst>
                                        </p:cTn>
                                        <p:tgtEl>
                                          <p:spTgt spid="24">
                                            <p:txEl>
                                              <p:pRg st="0" end="0"/>
                                            </p:txEl>
                                          </p:spTgt>
                                        </p:tgtEl>
                                      </p:cBhvr>
                                      <p:to x="100000" y="90000"/>
                                    </p:animScale>
                                    <p:animScale>
                                      <p:cBhvr>
                                        <p:cTn id="47" dur="166" decel="50000">
                                          <p:stCondLst>
                                            <p:cond delay="1668"/>
                                          </p:stCondLst>
                                        </p:cTn>
                                        <p:tgtEl>
                                          <p:spTgt spid="24">
                                            <p:txEl>
                                              <p:pRg st="0" end="0"/>
                                            </p:txEl>
                                          </p:spTgt>
                                        </p:tgtEl>
                                      </p:cBhvr>
                                      <p:to x="100000" y="100000"/>
                                    </p:animScale>
                                    <p:animScale>
                                      <p:cBhvr>
                                        <p:cTn id="48" dur="26">
                                          <p:stCondLst>
                                            <p:cond delay="1808"/>
                                          </p:stCondLst>
                                        </p:cTn>
                                        <p:tgtEl>
                                          <p:spTgt spid="24">
                                            <p:txEl>
                                              <p:pRg st="0" end="0"/>
                                            </p:txEl>
                                          </p:spTgt>
                                        </p:tgtEl>
                                      </p:cBhvr>
                                      <p:to x="100000" y="95000"/>
                                    </p:animScale>
                                    <p:animScale>
                                      <p:cBhvr>
                                        <p:cTn id="49" dur="166" decel="50000">
                                          <p:stCondLst>
                                            <p:cond delay="1834"/>
                                          </p:stCondLst>
                                        </p:cTn>
                                        <p:tgtEl>
                                          <p:spTgt spid="24">
                                            <p:txEl>
                                              <p:pRg st="0" end="0"/>
                                            </p:txEl>
                                          </p:spTgt>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right)">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28">
                                            <p:txEl>
                                              <p:pRg st="0" end="0"/>
                                            </p:txEl>
                                          </p:spTgt>
                                        </p:tgtEl>
                                        <p:attrNameLst>
                                          <p:attrName>style.visibility</p:attrName>
                                        </p:attrNameLst>
                                      </p:cBhvr>
                                      <p:to>
                                        <p:strVal val="visible"/>
                                      </p:to>
                                    </p:set>
                                    <p:animEffect transition="in" filter="wipe(down)">
                                      <p:cBhvr>
                                        <p:cTn id="59" dur="580">
                                          <p:stCondLst>
                                            <p:cond delay="0"/>
                                          </p:stCondLst>
                                        </p:cTn>
                                        <p:tgtEl>
                                          <p:spTgt spid="28">
                                            <p:txEl>
                                              <p:pRg st="0" end="0"/>
                                            </p:txEl>
                                          </p:spTgt>
                                        </p:tgtEl>
                                      </p:cBhvr>
                                    </p:animEffect>
                                    <p:anim calcmode="lin" valueType="num">
                                      <p:cBhvr>
                                        <p:cTn id="60" dur="1822" tmFilter="0,0; 0.14,0.36; 0.43,0.73; 0.71,0.91; 1.0,1.0">
                                          <p:stCondLst>
                                            <p:cond delay="0"/>
                                          </p:stCondLst>
                                        </p:cTn>
                                        <p:tgtEl>
                                          <p:spTgt spid="28">
                                            <p:txEl>
                                              <p:pRg st="0" end="0"/>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8">
                                            <p:txEl>
                                              <p:pRg st="0" end="0"/>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8">
                                            <p:txEl>
                                              <p:pRg st="0" end="0"/>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8">
                                            <p:txEl>
                                              <p:pRg st="0" end="0"/>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8">
                                            <p:txEl>
                                              <p:pRg st="0" end="0"/>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28">
                                            <p:txEl>
                                              <p:pRg st="0" end="0"/>
                                            </p:txEl>
                                          </p:spTgt>
                                        </p:tgtEl>
                                      </p:cBhvr>
                                      <p:to x="100000" y="60000"/>
                                    </p:animScale>
                                    <p:animScale>
                                      <p:cBhvr>
                                        <p:cTn id="66" dur="166" decel="50000">
                                          <p:stCondLst>
                                            <p:cond delay="676"/>
                                          </p:stCondLst>
                                        </p:cTn>
                                        <p:tgtEl>
                                          <p:spTgt spid="28">
                                            <p:txEl>
                                              <p:pRg st="0" end="0"/>
                                            </p:txEl>
                                          </p:spTgt>
                                        </p:tgtEl>
                                      </p:cBhvr>
                                      <p:to x="100000" y="100000"/>
                                    </p:animScale>
                                    <p:animScale>
                                      <p:cBhvr>
                                        <p:cTn id="67" dur="26">
                                          <p:stCondLst>
                                            <p:cond delay="1312"/>
                                          </p:stCondLst>
                                        </p:cTn>
                                        <p:tgtEl>
                                          <p:spTgt spid="28">
                                            <p:txEl>
                                              <p:pRg st="0" end="0"/>
                                            </p:txEl>
                                          </p:spTgt>
                                        </p:tgtEl>
                                      </p:cBhvr>
                                      <p:to x="100000" y="80000"/>
                                    </p:animScale>
                                    <p:animScale>
                                      <p:cBhvr>
                                        <p:cTn id="68" dur="166" decel="50000">
                                          <p:stCondLst>
                                            <p:cond delay="1338"/>
                                          </p:stCondLst>
                                        </p:cTn>
                                        <p:tgtEl>
                                          <p:spTgt spid="28">
                                            <p:txEl>
                                              <p:pRg st="0" end="0"/>
                                            </p:txEl>
                                          </p:spTgt>
                                        </p:tgtEl>
                                      </p:cBhvr>
                                      <p:to x="100000" y="100000"/>
                                    </p:animScale>
                                    <p:animScale>
                                      <p:cBhvr>
                                        <p:cTn id="69" dur="26">
                                          <p:stCondLst>
                                            <p:cond delay="1642"/>
                                          </p:stCondLst>
                                        </p:cTn>
                                        <p:tgtEl>
                                          <p:spTgt spid="28">
                                            <p:txEl>
                                              <p:pRg st="0" end="0"/>
                                            </p:txEl>
                                          </p:spTgt>
                                        </p:tgtEl>
                                      </p:cBhvr>
                                      <p:to x="100000" y="90000"/>
                                    </p:animScale>
                                    <p:animScale>
                                      <p:cBhvr>
                                        <p:cTn id="70" dur="166" decel="50000">
                                          <p:stCondLst>
                                            <p:cond delay="1668"/>
                                          </p:stCondLst>
                                        </p:cTn>
                                        <p:tgtEl>
                                          <p:spTgt spid="28">
                                            <p:txEl>
                                              <p:pRg st="0" end="0"/>
                                            </p:txEl>
                                          </p:spTgt>
                                        </p:tgtEl>
                                      </p:cBhvr>
                                      <p:to x="100000" y="100000"/>
                                    </p:animScale>
                                    <p:animScale>
                                      <p:cBhvr>
                                        <p:cTn id="71" dur="26">
                                          <p:stCondLst>
                                            <p:cond delay="1808"/>
                                          </p:stCondLst>
                                        </p:cTn>
                                        <p:tgtEl>
                                          <p:spTgt spid="28">
                                            <p:txEl>
                                              <p:pRg st="0" end="0"/>
                                            </p:txEl>
                                          </p:spTgt>
                                        </p:tgtEl>
                                      </p:cBhvr>
                                      <p:to x="100000" y="95000"/>
                                    </p:animScale>
                                    <p:animScale>
                                      <p:cBhvr>
                                        <p:cTn id="72" dur="166" decel="50000">
                                          <p:stCondLst>
                                            <p:cond delay="1834"/>
                                          </p:stCondLst>
                                        </p:cTn>
                                        <p:tgtEl>
                                          <p:spTgt spid="28">
                                            <p:txEl>
                                              <p:pRg st="0" end="0"/>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right)">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34">
                                            <p:txEl>
                                              <p:pRg st="0" end="0"/>
                                            </p:txEl>
                                          </p:spTgt>
                                        </p:tgtEl>
                                        <p:attrNameLst>
                                          <p:attrName>style.visibility</p:attrName>
                                        </p:attrNameLst>
                                      </p:cBhvr>
                                      <p:to>
                                        <p:strVal val="visible"/>
                                      </p:to>
                                    </p:set>
                                    <p:animEffect transition="in" filter="wipe(down)">
                                      <p:cBhvr>
                                        <p:cTn id="82" dur="580">
                                          <p:stCondLst>
                                            <p:cond delay="0"/>
                                          </p:stCondLst>
                                        </p:cTn>
                                        <p:tgtEl>
                                          <p:spTgt spid="34">
                                            <p:txEl>
                                              <p:pRg st="0" end="0"/>
                                            </p:txEl>
                                          </p:spTgt>
                                        </p:tgtEl>
                                      </p:cBhvr>
                                    </p:animEffect>
                                    <p:anim calcmode="lin" valueType="num">
                                      <p:cBhvr>
                                        <p:cTn id="83" dur="1822" tmFilter="0,0; 0.14,0.36; 0.43,0.73; 0.71,0.91; 1.0,1.0">
                                          <p:stCondLst>
                                            <p:cond delay="0"/>
                                          </p:stCondLst>
                                        </p:cTn>
                                        <p:tgtEl>
                                          <p:spTgt spid="34">
                                            <p:txEl>
                                              <p:pRg st="0" end="0"/>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4">
                                            <p:txEl>
                                              <p:pRg st="0" end="0"/>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4">
                                            <p:txEl>
                                              <p:pRg st="0" end="0"/>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4">
                                            <p:txEl>
                                              <p:pRg st="0" end="0"/>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4">
                                            <p:txEl>
                                              <p:pRg st="0" end="0"/>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34">
                                            <p:txEl>
                                              <p:pRg st="0" end="0"/>
                                            </p:txEl>
                                          </p:spTgt>
                                        </p:tgtEl>
                                      </p:cBhvr>
                                      <p:to x="100000" y="60000"/>
                                    </p:animScale>
                                    <p:animScale>
                                      <p:cBhvr>
                                        <p:cTn id="89" dur="166" decel="50000">
                                          <p:stCondLst>
                                            <p:cond delay="676"/>
                                          </p:stCondLst>
                                        </p:cTn>
                                        <p:tgtEl>
                                          <p:spTgt spid="34">
                                            <p:txEl>
                                              <p:pRg st="0" end="0"/>
                                            </p:txEl>
                                          </p:spTgt>
                                        </p:tgtEl>
                                      </p:cBhvr>
                                      <p:to x="100000" y="100000"/>
                                    </p:animScale>
                                    <p:animScale>
                                      <p:cBhvr>
                                        <p:cTn id="90" dur="26">
                                          <p:stCondLst>
                                            <p:cond delay="1312"/>
                                          </p:stCondLst>
                                        </p:cTn>
                                        <p:tgtEl>
                                          <p:spTgt spid="34">
                                            <p:txEl>
                                              <p:pRg st="0" end="0"/>
                                            </p:txEl>
                                          </p:spTgt>
                                        </p:tgtEl>
                                      </p:cBhvr>
                                      <p:to x="100000" y="80000"/>
                                    </p:animScale>
                                    <p:animScale>
                                      <p:cBhvr>
                                        <p:cTn id="91" dur="166" decel="50000">
                                          <p:stCondLst>
                                            <p:cond delay="1338"/>
                                          </p:stCondLst>
                                        </p:cTn>
                                        <p:tgtEl>
                                          <p:spTgt spid="34">
                                            <p:txEl>
                                              <p:pRg st="0" end="0"/>
                                            </p:txEl>
                                          </p:spTgt>
                                        </p:tgtEl>
                                      </p:cBhvr>
                                      <p:to x="100000" y="100000"/>
                                    </p:animScale>
                                    <p:animScale>
                                      <p:cBhvr>
                                        <p:cTn id="92" dur="26">
                                          <p:stCondLst>
                                            <p:cond delay="1642"/>
                                          </p:stCondLst>
                                        </p:cTn>
                                        <p:tgtEl>
                                          <p:spTgt spid="34">
                                            <p:txEl>
                                              <p:pRg st="0" end="0"/>
                                            </p:txEl>
                                          </p:spTgt>
                                        </p:tgtEl>
                                      </p:cBhvr>
                                      <p:to x="100000" y="90000"/>
                                    </p:animScale>
                                    <p:animScale>
                                      <p:cBhvr>
                                        <p:cTn id="93" dur="166" decel="50000">
                                          <p:stCondLst>
                                            <p:cond delay="1668"/>
                                          </p:stCondLst>
                                        </p:cTn>
                                        <p:tgtEl>
                                          <p:spTgt spid="34">
                                            <p:txEl>
                                              <p:pRg st="0" end="0"/>
                                            </p:txEl>
                                          </p:spTgt>
                                        </p:tgtEl>
                                      </p:cBhvr>
                                      <p:to x="100000" y="100000"/>
                                    </p:animScale>
                                    <p:animScale>
                                      <p:cBhvr>
                                        <p:cTn id="94" dur="26">
                                          <p:stCondLst>
                                            <p:cond delay="1808"/>
                                          </p:stCondLst>
                                        </p:cTn>
                                        <p:tgtEl>
                                          <p:spTgt spid="34">
                                            <p:txEl>
                                              <p:pRg st="0" end="0"/>
                                            </p:txEl>
                                          </p:spTgt>
                                        </p:tgtEl>
                                      </p:cBhvr>
                                      <p:to x="100000" y="95000"/>
                                    </p:animScale>
                                    <p:animScale>
                                      <p:cBhvr>
                                        <p:cTn id="95" dur="166" decel="50000">
                                          <p:stCondLst>
                                            <p:cond delay="1834"/>
                                          </p:stCondLst>
                                        </p:cTn>
                                        <p:tgtEl>
                                          <p:spTgt spid="3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0" grpId="0" animBg="1"/>
      <p:bldP spid="21" grpId="0"/>
      <p:bldP spid="22" grpId="0"/>
      <p:bldP spid="23" grpId="0"/>
      <p:bldP spid="24" grpId="0" build="allAtOnce"/>
      <p:bldP spid="28" grpId="0" build="allAtOnce"/>
      <p:bldP spid="19" grpId="0"/>
      <p:bldP spid="34" grpId="0" build="allAtOnce"/>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406525" algn="l"/>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Flowchart: Multidocument 5"/>
          <p:cNvSpPr/>
          <p:nvPr/>
        </p:nvSpPr>
        <p:spPr>
          <a:xfrm>
            <a:off x="7894208" y="847725"/>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2</a:t>
            </a:r>
            <a:endParaRPr lang="ar-SA" sz="2800" dirty="0"/>
          </a:p>
        </p:txBody>
      </p:sp>
      <p:sp>
        <p:nvSpPr>
          <p:cNvPr id="5" name="Rectangle 4"/>
          <p:cNvSpPr/>
          <p:nvPr/>
        </p:nvSpPr>
        <p:spPr>
          <a:xfrm>
            <a:off x="7086600" y="986135"/>
            <a:ext cx="819455" cy="461665"/>
          </a:xfrm>
          <a:prstGeom prst="rect">
            <a:avLst/>
          </a:prstGeom>
        </p:spPr>
        <p:txBody>
          <a:bodyPr wrap="none">
            <a:spAutoFit/>
          </a:bodyPr>
          <a:lstStyle/>
          <a:p>
            <a:r>
              <a:rPr lang="ar-SA" sz="2400" b="1" dirty="0">
                <a:solidFill>
                  <a:srgbClr val="7030A0"/>
                </a:solidFill>
              </a:rPr>
              <a:t>علل  :</a:t>
            </a:r>
          </a:p>
        </p:txBody>
      </p:sp>
      <p:sp>
        <p:nvSpPr>
          <p:cNvPr id="7" name="Rectangle 6"/>
          <p:cNvSpPr/>
          <p:nvPr/>
        </p:nvSpPr>
        <p:spPr>
          <a:xfrm>
            <a:off x="4114800" y="1905000"/>
            <a:ext cx="4483920" cy="369332"/>
          </a:xfrm>
          <a:prstGeom prst="rect">
            <a:avLst/>
          </a:prstGeom>
        </p:spPr>
        <p:txBody>
          <a:bodyPr wrap="none">
            <a:spAutoFit/>
          </a:bodyPr>
          <a:lstStyle/>
          <a:p>
            <a:pPr rtl="1"/>
            <a:r>
              <a:rPr lang="ar-SA" b="1" dirty="0"/>
              <a:t>1- </a:t>
            </a:r>
            <a:r>
              <a:rPr lang="ar-SA" b="1" dirty="0" smtClean="0"/>
              <a:t>إنشاء هيئة حقوق الانسان فى المملكة العربية السعودية</a:t>
            </a:r>
            <a:endParaRPr lang="en-US" dirty="0"/>
          </a:p>
        </p:txBody>
      </p:sp>
      <p:sp>
        <p:nvSpPr>
          <p:cNvPr id="9" name="Rectangle 8"/>
          <p:cNvSpPr/>
          <p:nvPr/>
        </p:nvSpPr>
        <p:spPr>
          <a:xfrm>
            <a:off x="996192" y="2678921"/>
            <a:ext cx="7462008" cy="1131079"/>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لحماية حقوق الانسان وتعزيزها وفقا للمعايير الانسانية الدولية فى جميع المجالات ونشر الوعي بها والإسهام فى ضمان تطبيق ذلك فى ضوء أحكام الشريعة الاسلامية</a:t>
            </a:r>
            <a:endParaRPr lang="ar-SA" dirty="0"/>
          </a:p>
        </p:txBody>
      </p:sp>
    </p:spTree>
    <p:extLst>
      <p:ext uri="{BB962C8B-B14F-4D97-AF65-F5344CB8AC3E}">
        <p14:creationId xmlns:p14="http://schemas.microsoft.com/office/powerpoint/2010/main" xmlns="" val="54937265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outHorizont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1828800"/>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3" name="Rectangle 2"/>
          <p:cNvSpPr/>
          <p:nvPr/>
        </p:nvSpPr>
        <p:spPr>
          <a:xfrm>
            <a:off x="597407" y="1912203"/>
            <a:ext cx="7403593" cy="461665"/>
          </a:xfrm>
          <a:prstGeom prst="rect">
            <a:avLst/>
          </a:prstGeom>
        </p:spPr>
        <p:txBody>
          <a:bodyPr wrap="square">
            <a:spAutoFit/>
          </a:bodyPr>
          <a:lstStyle/>
          <a:p>
            <a:pPr algn="r" rtl="1"/>
            <a:r>
              <a:rPr lang="ar-SA" sz="2400" b="1" dirty="0" smtClean="0">
                <a:solidFill>
                  <a:srgbClr val="7030A0"/>
                </a:solidFill>
              </a:rPr>
              <a:t>أذكر أبرز الخصائص الطبيعية لهضبة إفريقيا الصحراوية</a:t>
            </a:r>
            <a:endParaRPr lang="en-US" sz="2400" dirty="0">
              <a:solidFill>
                <a:srgbClr val="7030A0"/>
              </a:solidFill>
            </a:endParaRPr>
          </a:p>
        </p:txBody>
      </p:sp>
      <p:sp>
        <p:nvSpPr>
          <p:cNvPr id="8" name="Rectangle 7"/>
          <p:cNvSpPr/>
          <p:nvPr/>
        </p:nvSpPr>
        <p:spPr>
          <a:xfrm>
            <a:off x="2209800" y="3124200"/>
            <a:ext cx="3357009" cy="923330"/>
          </a:xfrm>
          <a:prstGeom prst="rect">
            <a:avLst/>
          </a:prstGeom>
          <a:noFill/>
        </p:spPr>
        <p:txBody>
          <a:bodyPr wrap="none" lIns="91440" tIns="45720" rIns="91440" bIns="45720">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متروك للطالب</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xmlns="" val="302890169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par>
                                <p:cTn id="13" presetID="53" presetClass="entr" presetSubtype="16"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406525" algn="l"/>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Flowchart: Multidocument 5"/>
          <p:cNvSpPr/>
          <p:nvPr/>
        </p:nvSpPr>
        <p:spPr>
          <a:xfrm>
            <a:off x="7894208" y="847725"/>
            <a:ext cx="818749" cy="533400"/>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dirty="0" smtClean="0"/>
              <a:t>3</a:t>
            </a:r>
            <a:endParaRPr lang="ar-SA" sz="2800" dirty="0"/>
          </a:p>
        </p:txBody>
      </p:sp>
      <p:sp>
        <p:nvSpPr>
          <p:cNvPr id="5" name="Rectangle 4"/>
          <p:cNvSpPr/>
          <p:nvPr/>
        </p:nvSpPr>
        <p:spPr>
          <a:xfrm>
            <a:off x="609600" y="986135"/>
            <a:ext cx="7265130" cy="461665"/>
          </a:xfrm>
          <a:prstGeom prst="rect">
            <a:avLst/>
          </a:prstGeom>
        </p:spPr>
        <p:txBody>
          <a:bodyPr wrap="none">
            <a:spAutoFit/>
          </a:bodyPr>
          <a:lstStyle/>
          <a:p>
            <a:pPr algn="r"/>
            <a:r>
              <a:rPr lang="ar-SA" sz="2400" b="1" dirty="0" smtClean="0">
                <a:solidFill>
                  <a:srgbClr val="7030A0"/>
                </a:solidFill>
              </a:rPr>
              <a:t>قارن بين هيئة حقوق الانسان والجمعية الوطنية لحقوق الانسان من حيث</a:t>
            </a:r>
            <a:endParaRPr lang="ar-SA" sz="2400" b="1" dirty="0">
              <a:solidFill>
                <a:srgbClr val="7030A0"/>
              </a:solidFill>
            </a:endParaRPr>
          </a:p>
        </p:txBody>
      </p:sp>
      <p:sp>
        <p:nvSpPr>
          <p:cNvPr id="9" name="Rectangle 8"/>
          <p:cNvSpPr/>
          <p:nvPr/>
        </p:nvSpPr>
        <p:spPr>
          <a:xfrm>
            <a:off x="7086600" y="1905000"/>
            <a:ext cx="1295400" cy="646331"/>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الأهداف</a:t>
            </a:r>
            <a:endParaRPr lang="ar-SA" dirty="0"/>
          </a:p>
        </p:txBody>
      </p:sp>
      <p:sp>
        <p:nvSpPr>
          <p:cNvPr id="8" name="Rectangle 8"/>
          <p:cNvSpPr/>
          <p:nvPr/>
        </p:nvSpPr>
        <p:spPr>
          <a:xfrm>
            <a:off x="4267200" y="1944469"/>
            <a:ext cx="1295400" cy="577081"/>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المقر</a:t>
            </a:r>
            <a:endParaRPr lang="ar-SA" dirty="0"/>
          </a:p>
        </p:txBody>
      </p:sp>
      <p:sp>
        <p:nvSpPr>
          <p:cNvPr id="10" name="Rectangle 8"/>
          <p:cNvSpPr/>
          <p:nvPr/>
        </p:nvSpPr>
        <p:spPr>
          <a:xfrm>
            <a:off x="914400" y="1905000"/>
            <a:ext cx="1295400" cy="577081"/>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عدد الفروع </a:t>
            </a:r>
            <a:endParaRPr lang="ar-SA" dirty="0"/>
          </a:p>
        </p:txBody>
      </p:sp>
      <p:pic>
        <p:nvPicPr>
          <p:cNvPr id="11" name="صورة 10" descr="5.jpg"/>
          <p:cNvPicPr>
            <a:picLocks noChangeAspect="1"/>
          </p:cNvPicPr>
          <p:nvPr/>
        </p:nvPicPr>
        <p:blipFill>
          <a:blip r:embed="rId2" cstate="print"/>
          <a:stretch>
            <a:fillRect/>
          </a:stretch>
        </p:blipFill>
        <p:spPr>
          <a:xfrm flipH="1">
            <a:off x="6858000" y="2743200"/>
            <a:ext cx="1905000" cy="2286000"/>
          </a:xfrm>
          <a:prstGeom prst="rect">
            <a:avLst/>
          </a:prstGeom>
        </p:spPr>
      </p:pic>
      <p:pic>
        <p:nvPicPr>
          <p:cNvPr id="12" name="صورة 11" descr="5.jpg"/>
          <p:cNvPicPr>
            <a:picLocks noChangeAspect="1"/>
          </p:cNvPicPr>
          <p:nvPr/>
        </p:nvPicPr>
        <p:blipFill>
          <a:blip r:embed="rId2" cstate="print"/>
          <a:stretch>
            <a:fillRect/>
          </a:stretch>
        </p:blipFill>
        <p:spPr>
          <a:xfrm flipH="1">
            <a:off x="3962400" y="4038600"/>
            <a:ext cx="1905000" cy="2286000"/>
          </a:xfrm>
          <a:prstGeom prst="rect">
            <a:avLst/>
          </a:prstGeom>
        </p:spPr>
      </p:pic>
      <p:pic>
        <p:nvPicPr>
          <p:cNvPr id="13" name="صورة 12" descr="5.jpg"/>
          <p:cNvPicPr>
            <a:picLocks noChangeAspect="1"/>
          </p:cNvPicPr>
          <p:nvPr/>
        </p:nvPicPr>
        <p:blipFill>
          <a:blip r:embed="rId2" cstate="print"/>
          <a:stretch>
            <a:fillRect/>
          </a:stretch>
        </p:blipFill>
        <p:spPr>
          <a:xfrm flipH="1">
            <a:off x="762000" y="2819400"/>
            <a:ext cx="1905000" cy="2286000"/>
          </a:xfrm>
          <a:prstGeom prst="rect">
            <a:avLst/>
          </a:prstGeom>
        </p:spPr>
      </p:pic>
    </p:spTree>
    <p:extLst>
      <p:ext uri="{BB962C8B-B14F-4D97-AF65-F5344CB8AC3E}">
        <p14:creationId xmlns:p14="http://schemas.microsoft.com/office/powerpoint/2010/main" xmlns="" val="54937265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0" fill="hold"/>
                                        <p:tgtEl>
                                          <p:spTgt spid="11"/>
                                        </p:tgtEl>
                                        <p:attrNameLst>
                                          <p:attrName>ppt_w</p:attrName>
                                        </p:attrNameLst>
                                      </p:cBhvr>
                                      <p:tavLst>
                                        <p:tav tm="0" fmla="#ppt_w*sin(2.5*pi*$)">
                                          <p:val>
                                            <p:fltVal val="0"/>
                                          </p:val>
                                        </p:tav>
                                        <p:tav tm="100000">
                                          <p:val>
                                            <p:fltVal val="1"/>
                                          </p:val>
                                        </p:tav>
                                      </p:tavLst>
                                    </p:anim>
                                    <p:anim calcmode="lin" valueType="num">
                                      <p:cBhvr>
                                        <p:cTn id="25" dur="5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out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9"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0" fill="hold"/>
                                        <p:tgtEl>
                                          <p:spTgt spid="12"/>
                                        </p:tgtEl>
                                        <p:attrNameLst>
                                          <p:attrName>ppt_w</p:attrName>
                                        </p:attrNameLst>
                                      </p:cBhvr>
                                      <p:tavLst>
                                        <p:tav tm="0" fmla="#ppt_w*sin(2.5*pi*$)">
                                          <p:val>
                                            <p:fltVal val="0"/>
                                          </p:val>
                                        </p:tav>
                                        <p:tav tm="100000">
                                          <p:val>
                                            <p:fltVal val="1"/>
                                          </p:val>
                                        </p:tav>
                                      </p:tavLst>
                                    </p:anim>
                                    <p:anim calcmode="lin" valueType="num">
                                      <p:cBhvr>
                                        <p:cTn id="36" dur="5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outHorizont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9" presetClass="entr" presetSubtype="1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0" fill="hold"/>
                                        <p:tgtEl>
                                          <p:spTgt spid="13"/>
                                        </p:tgtEl>
                                        <p:attrNameLst>
                                          <p:attrName>ppt_w</p:attrName>
                                        </p:attrNameLst>
                                      </p:cBhvr>
                                      <p:tavLst>
                                        <p:tav tm="0" fmla="#ppt_w*sin(2.5*pi*$)">
                                          <p:val>
                                            <p:fltVal val="0"/>
                                          </p:val>
                                        </p:tav>
                                        <p:tav tm="100000">
                                          <p:val>
                                            <p:fltVal val="1"/>
                                          </p:val>
                                        </p:tav>
                                      </p:tavLst>
                                    </p:anim>
                                    <p:anim calcmode="lin" valueType="num">
                                      <p:cBhvr>
                                        <p:cTn id="47"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9" grpId="0"/>
      <p:bldP spid="8"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6173</TotalTime>
  <Words>2833</Words>
  <Application>Microsoft Office PowerPoint</Application>
  <PresentationFormat>عرض على الشاشة (3:4)‏</PresentationFormat>
  <Paragraphs>506</Paragraphs>
  <Slides>90</Slides>
  <Notes>0</Notes>
  <HiddenSlides>0</HiddenSlides>
  <MMClips>0</MMClips>
  <ScaleCrop>false</ScaleCrop>
  <HeadingPairs>
    <vt:vector size="4" baseType="variant">
      <vt:variant>
        <vt:lpstr>سمة</vt:lpstr>
      </vt:variant>
      <vt:variant>
        <vt:i4>1</vt:i4>
      </vt:variant>
      <vt:variant>
        <vt:lpstr>عناوين الشرائح</vt:lpstr>
      </vt:variant>
      <vt:variant>
        <vt:i4>90</vt:i4>
      </vt:variant>
    </vt:vector>
  </HeadingPairs>
  <TitlesOfParts>
    <vt:vector size="91" baseType="lpstr">
      <vt:lpstr>Oriel</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ALFARIS</dc:creator>
  <cp:lastModifiedBy>toshiba</cp:lastModifiedBy>
  <cp:revision>330</cp:revision>
  <dcterms:created xsi:type="dcterms:W3CDTF">2006-08-16T00:00:00Z</dcterms:created>
  <dcterms:modified xsi:type="dcterms:W3CDTF">2015-01-14T21:04:52Z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568609</vt:lpwstr>
  </property>
  <property fmtid="{D5CDD505-2E9C-101B-9397-08002B2CF9AE}" name="NXPowerLiteSettings" pid="3">
    <vt:lpwstr>F7000400038000</vt:lpwstr>
  </property>
  <property fmtid="{D5CDD505-2E9C-101B-9397-08002B2CF9AE}" name="NXPowerLiteVersion" pid="4">
    <vt:lpwstr>D6.2.8</vt:lpwstr>
  </property>
</Properties>
</file>