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4" r:id="rId2"/>
    <p:sldId id="256" r:id="rId3"/>
    <p:sldId id="456" r:id="rId4"/>
    <p:sldId id="457" r:id="rId5"/>
    <p:sldId id="458" r:id="rId6"/>
    <p:sldId id="459" r:id="rId7"/>
    <p:sldId id="460" r:id="rId8"/>
    <p:sldId id="461" r:id="rId9"/>
    <p:sldId id="462" r:id="rId10"/>
    <p:sldId id="463" r:id="rId11"/>
    <p:sldId id="464" r:id="rId12"/>
    <p:sldId id="465"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481" r:id="rId29"/>
    <p:sldId id="482" r:id="rId30"/>
    <p:sldId id="483" r:id="rId31"/>
    <p:sldId id="484" r:id="rId32"/>
    <p:sldId id="485" r:id="rId33"/>
    <p:sldId id="486" r:id="rId34"/>
    <p:sldId id="487" r:id="rId35"/>
    <p:sldId id="488" r:id="rId36"/>
    <p:sldId id="489" r:id="rId37"/>
    <p:sldId id="490" r:id="rId38"/>
    <p:sldId id="491" r:id="rId39"/>
    <p:sldId id="492" r:id="rId40"/>
    <p:sldId id="493" r:id="rId41"/>
    <p:sldId id="494" r:id="rId42"/>
    <p:sldId id="495" r:id="rId43"/>
    <p:sldId id="496" r:id="rId44"/>
    <p:sldId id="497" r:id="rId45"/>
    <p:sldId id="498" r:id="rId46"/>
    <p:sldId id="499" r:id="rId47"/>
    <p:sldId id="500" r:id="rId48"/>
    <p:sldId id="501" r:id="rId49"/>
    <p:sldId id="502" r:id="rId50"/>
    <p:sldId id="503" r:id="rId51"/>
    <p:sldId id="504" r:id="rId52"/>
    <p:sldId id="505" r:id="rId53"/>
    <p:sldId id="506" r:id="rId54"/>
    <p:sldId id="507"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 id="397" r:id="rId69"/>
    <p:sldId id="398" r:id="rId70"/>
    <p:sldId id="399" r:id="rId71"/>
    <p:sldId id="400" r:id="rId72"/>
    <p:sldId id="401" r:id="rId73"/>
    <p:sldId id="402" r:id="rId74"/>
    <p:sldId id="403" r:id="rId75"/>
    <p:sldId id="404" r:id="rId76"/>
    <p:sldId id="405" r:id="rId77"/>
    <p:sldId id="406" r:id="rId78"/>
    <p:sldId id="407" r:id="rId79"/>
    <p:sldId id="408" r:id="rId80"/>
    <p:sldId id="409" r:id="rId81"/>
    <p:sldId id="410" r:id="rId82"/>
    <p:sldId id="411" r:id="rId83"/>
    <p:sldId id="412" r:id="rId84"/>
    <p:sldId id="413" r:id="rId85"/>
    <p:sldId id="414" r:id="rId86"/>
    <p:sldId id="415" r:id="rId87"/>
    <p:sldId id="416" r:id="rId88"/>
    <p:sldId id="417" r:id="rId89"/>
    <p:sldId id="418" r:id="rId90"/>
    <p:sldId id="419" r:id="rId91"/>
    <p:sldId id="420" r:id="rId92"/>
    <p:sldId id="421" r:id="rId93"/>
    <p:sldId id="422" r:id="rId94"/>
    <p:sldId id="423" r:id="rId95"/>
    <p:sldId id="424" r:id="rId96"/>
    <p:sldId id="425" r:id="rId97"/>
    <p:sldId id="426" r:id="rId98"/>
    <p:sldId id="427" r:id="rId99"/>
    <p:sldId id="428" r:id="rId100"/>
    <p:sldId id="429" r:id="rId101"/>
    <p:sldId id="430" r:id="rId102"/>
    <p:sldId id="431" r:id="rId103"/>
    <p:sldId id="432" r:id="rId104"/>
    <p:sldId id="433" r:id="rId105"/>
    <p:sldId id="434" r:id="rId106"/>
    <p:sldId id="435" r:id="rId107"/>
    <p:sldId id="436" r:id="rId108"/>
    <p:sldId id="437" r:id="rId109"/>
    <p:sldId id="438" r:id="rId110"/>
    <p:sldId id="439" r:id="rId111"/>
    <p:sldId id="440" r:id="rId112"/>
    <p:sldId id="441" r:id="rId113"/>
    <p:sldId id="442" r:id="rId114"/>
    <p:sldId id="443" r:id="rId115"/>
    <p:sldId id="444" r:id="rId116"/>
    <p:sldId id="445" r:id="rId117"/>
    <p:sldId id="446" r:id="rId118"/>
    <p:sldId id="447" r:id="rId119"/>
    <p:sldId id="448" r:id="rId120"/>
    <p:sldId id="449" r:id="rId121"/>
    <p:sldId id="450" r:id="rId122"/>
    <p:sldId id="451" r:id="rId123"/>
    <p:sldId id="452" r:id="rId124"/>
    <p:sldId id="453" r:id="rId125"/>
    <p:sldId id="454" r:id="rId126"/>
    <p:sldId id="455" r:id="rId1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76570" autoAdjust="0"/>
    <p:restoredTop sz="94660"/>
  </p:normalViewPr>
  <p:slideViewPr>
    <p:cSldViewPr>
      <p:cViewPr varScale="1">
        <p:scale>
          <a:sx n="75" d="100"/>
          <a:sy n="75" d="100"/>
        </p:scale>
        <p:origin x="-166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30/03/1438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30/03/1438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30/03/1438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30/03/1438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30/03/1438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30/03/1438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000" r="-1000" b="-1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30/03/1438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876" y="130227"/>
            <a:ext cx="8858280" cy="6584921"/>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04788" y="142876"/>
            <a:ext cx="8734425" cy="657227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9" name="مربع نص 8"/>
          <p:cNvSpPr txBox="1"/>
          <p:nvPr/>
        </p:nvSpPr>
        <p:spPr>
          <a:xfrm rot="20046283">
            <a:off x="5008717" y="2320120"/>
            <a:ext cx="2006221" cy="369332"/>
          </a:xfrm>
          <a:prstGeom prst="rect">
            <a:avLst/>
          </a:prstGeom>
          <a:noFill/>
        </p:spPr>
        <p:txBody>
          <a:bodyPr wrap="square" rtlCol="1">
            <a:spAutoFit/>
          </a:bodyPr>
          <a:lstStyle/>
          <a:p>
            <a:pPr algn="ct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شخصيات – أحداث</a:t>
            </a:r>
            <a:endPar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مربع نص 9"/>
          <p:cNvSpPr txBox="1"/>
          <p:nvPr/>
        </p:nvSpPr>
        <p:spPr>
          <a:xfrm rot="20046283">
            <a:off x="5266310" y="3062727"/>
            <a:ext cx="2006221" cy="369332"/>
          </a:xfrm>
          <a:prstGeom prst="rect">
            <a:avLst/>
          </a:prstGeom>
          <a:noFill/>
        </p:spPr>
        <p:txBody>
          <a:bodyPr wrap="square" rtlCol="1">
            <a:spAutoFit/>
          </a:bodyPr>
          <a:lstStyle/>
          <a:p>
            <a:pPr algn="ct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زمان - مكان</a:t>
            </a:r>
            <a:endPar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مربع نص 10"/>
          <p:cNvSpPr txBox="1"/>
          <p:nvPr/>
        </p:nvSpPr>
        <p:spPr>
          <a:xfrm rot="20046283">
            <a:off x="5409186" y="3419918"/>
            <a:ext cx="2006221" cy="369332"/>
          </a:xfrm>
          <a:prstGeom prst="rect">
            <a:avLst/>
          </a:prstGeom>
          <a:noFill/>
        </p:spPr>
        <p:txBody>
          <a:bodyPr wrap="square" rtlCol="1">
            <a:spAutoFit/>
          </a:bodyPr>
          <a:lstStyle/>
          <a:p>
            <a:pPr algn="ct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مقدمة - خاتمة</a:t>
            </a:r>
            <a:endPar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مربع نص 11"/>
          <p:cNvSpPr txBox="1"/>
          <p:nvPr/>
        </p:nvSpPr>
        <p:spPr>
          <a:xfrm rot="20046283">
            <a:off x="5623501" y="4277172"/>
            <a:ext cx="2006221" cy="369332"/>
          </a:xfrm>
          <a:prstGeom prst="rect">
            <a:avLst/>
          </a:prstGeom>
          <a:noFill/>
        </p:spPr>
        <p:txBody>
          <a:bodyPr wrap="square" rtlCol="1">
            <a:spAutoFit/>
          </a:bodyPr>
          <a:lstStyle/>
          <a:p>
            <a:pPr algn="ct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فكرة - أحداث</a:t>
            </a:r>
            <a:endPar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مربع نص 12"/>
          <p:cNvSpPr txBox="1"/>
          <p:nvPr/>
        </p:nvSpPr>
        <p:spPr>
          <a:xfrm rot="1873841">
            <a:off x="2164929" y="2207825"/>
            <a:ext cx="2006221" cy="369332"/>
          </a:xfrm>
          <a:prstGeom prst="rect">
            <a:avLst/>
          </a:prstGeom>
          <a:noFill/>
        </p:spPr>
        <p:txBody>
          <a:bodyPr wrap="square" rtlCol="1">
            <a:spAutoFit/>
          </a:bodyPr>
          <a:lstStyle/>
          <a:p>
            <a:pPr algn="ct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فكرة</a:t>
            </a:r>
            <a:endPar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مربع نص 13"/>
          <p:cNvSpPr txBox="1"/>
          <p:nvPr/>
        </p:nvSpPr>
        <p:spPr>
          <a:xfrm rot="1873841">
            <a:off x="1950615" y="3279394"/>
            <a:ext cx="2006221" cy="369332"/>
          </a:xfrm>
          <a:prstGeom prst="rect">
            <a:avLst/>
          </a:prstGeom>
          <a:noFill/>
        </p:spPr>
        <p:txBody>
          <a:bodyPr wrap="square" rtlCol="1">
            <a:spAutoFit/>
          </a:bodyPr>
          <a:lstStyle/>
          <a:p>
            <a:pPr algn="ct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تحيز - مراسل</a:t>
            </a:r>
            <a:endPar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مربع نص 14"/>
          <p:cNvSpPr txBox="1"/>
          <p:nvPr/>
        </p:nvSpPr>
        <p:spPr>
          <a:xfrm rot="1873841">
            <a:off x="1214455" y="4428889"/>
            <a:ext cx="2306807" cy="369332"/>
          </a:xfrm>
          <a:prstGeom prst="rect">
            <a:avLst/>
          </a:prstGeom>
          <a:noFill/>
        </p:spPr>
        <p:txBody>
          <a:bodyPr wrap="square" rtlCol="1">
            <a:spAutoFit/>
          </a:bodyPr>
          <a:lstStyle/>
          <a:p>
            <a:pPr algn="ct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مرسل – الموضوع - توقيع</a:t>
            </a:r>
            <a:endPar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to="" calcmode="lin" valueType="num">
                                      <p:cBhvr>
                                        <p:cTn id="22" dur="1" fill="hold"/>
                                        <p:tgtEl>
                                          <p:spTgt spid="12"/>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to="" calcmode="lin" valueType="num">
                                      <p:cBhvr>
                                        <p:cTn id="27" dur="1" fill="hold"/>
                                        <p:tgtEl>
                                          <p:spTgt spid="13"/>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to="" calcmode="lin" valueType="num">
                                      <p:cBhvr>
                                        <p:cTn id="32" dur="1" fill="hold"/>
                                        <p:tgtEl>
                                          <p:spTgt spid="14"/>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to="" calcmode="lin" valueType="num">
                                      <p:cBhvr>
                                        <p:cTn id="37"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a:srcRect/>
          <a:stretch>
            <a:fillRect/>
          </a:stretch>
        </p:blipFill>
        <p:spPr bwMode="auto">
          <a:xfrm>
            <a:off x="114300" y="142876"/>
            <a:ext cx="8915400" cy="657227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357222" y="1538575"/>
            <a:ext cx="8358246" cy="461665"/>
          </a:xfrm>
          <a:prstGeom prst="rect">
            <a:avLst/>
          </a:prstGeom>
          <a:noFill/>
        </p:spPr>
        <p:txBody>
          <a:bodyPr wrap="square" rtlCol="1">
            <a:spAutoFit/>
          </a:bodyPr>
          <a:lstStyle/>
          <a:p>
            <a:pPr algn="ctr"/>
            <a:r>
              <a:rPr lang="ar-EG" sz="2400" b="1" dirty="0" smtClean="0">
                <a:solidFill>
                  <a:srgbClr val="FF0000"/>
                </a:solidFill>
                <a:sym typeface="Wingdings 2"/>
              </a:rPr>
              <a:t>يحله الطالب بشكل ذاتي وتقبل كل الإجابات والتعليقات من الطالب </a:t>
            </a:r>
            <a:endParaRPr lang="ar-EG" sz="1400" b="1" dirty="0">
              <a:solidFill>
                <a:srgbClr val="FF00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a:srcRect/>
          <a:stretch>
            <a:fillRect/>
          </a:stretch>
        </p:blipFill>
        <p:spPr bwMode="auto">
          <a:xfrm>
            <a:off x="219075" y="214291"/>
            <a:ext cx="8705850" cy="642942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a:srcRect/>
          <a:stretch>
            <a:fillRect/>
          </a:stretch>
        </p:blipFill>
        <p:spPr bwMode="auto">
          <a:xfrm>
            <a:off x="261938" y="500043"/>
            <a:ext cx="8620125" cy="5857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a:srcRect/>
          <a:stretch>
            <a:fillRect/>
          </a:stretch>
        </p:blipFill>
        <p:spPr bwMode="auto">
          <a:xfrm>
            <a:off x="142844" y="142877"/>
            <a:ext cx="8850374" cy="657227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2"/>
          <a:srcRect/>
          <a:stretch>
            <a:fillRect/>
          </a:stretch>
        </p:blipFill>
        <p:spPr bwMode="auto">
          <a:xfrm>
            <a:off x="231774" y="100012"/>
            <a:ext cx="8697943" cy="3543302"/>
          </a:xfrm>
          <a:prstGeom prst="rect">
            <a:avLst/>
          </a:prstGeom>
          <a:noFill/>
          <a:ln w="9525">
            <a:noFill/>
            <a:miter lim="800000"/>
            <a:headEnd/>
            <a:tailEnd/>
          </a:ln>
          <a:effectLst/>
        </p:spPr>
      </p:pic>
      <p:pic>
        <p:nvPicPr>
          <p:cNvPr id="154627" name="Picture 3"/>
          <p:cNvPicPr>
            <a:picLocks noChangeAspect="1" noChangeArrowheads="1"/>
          </p:cNvPicPr>
          <p:nvPr/>
        </p:nvPicPr>
        <p:blipFill>
          <a:blip r:embed="rId3"/>
          <a:srcRect/>
          <a:stretch>
            <a:fillRect/>
          </a:stretch>
        </p:blipFill>
        <p:spPr bwMode="auto">
          <a:xfrm>
            <a:off x="233363" y="3786190"/>
            <a:ext cx="8677275"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2"/>
          <a:srcRect/>
          <a:stretch>
            <a:fillRect/>
          </a:stretch>
        </p:blipFill>
        <p:spPr bwMode="auto">
          <a:xfrm>
            <a:off x="280988" y="285729"/>
            <a:ext cx="8582025" cy="628654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7429520" y="2214554"/>
            <a:ext cx="1000132" cy="523220"/>
          </a:xfrm>
          <a:prstGeom prst="rect">
            <a:avLst/>
          </a:prstGeom>
          <a:noFill/>
        </p:spPr>
        <p:txBody>
          <a:bodyPr wrap="square" rtlCol="1">
            <a:spAutoFit/>
          </a:bodyPr>
          <a:lstStyle/>
          <a:p>
            <a:r>
              <a:rPr lang="ar-EG" sz="2800" b="1" dirty="0" smtClean="0">
                <a:solidFill>
                  <a:srgbClr val="0000FF"/>
                </a:solidFill>
              </a:rPr>
              <a:t>الجرأة</a:t>
            </a:r>
            <a:endParaRPr lang="ar-EG" sz="2800" b="1" dirty="0">
              <a:solidFill>
                <a:srgbClr val="0000FF"/>
              </a:solidFill>
            </a:endParaRPr>
          </a:p>
        </p:txBody>
      </p:sp>
      <p:sp>
        <p:nvSpPr>
          <p:cNvPr id="4" name="مربع نص 3"/>
          <p:cNvSpPr txBox="1"/>
          <p:nvPr/>
        </p:nvSpPr>
        <p:spPr>
          <a:xfrm>
            <a:off x="7429520" y="2786058"/>
            <a:ext cx="1000132" cy="523220"/>
          </a:xfrm>
          <a:prstGeom prst="rect">
            <a:avLst/>
          </a:prstGeom>
          <a:noFill/>
        </p:spPr>
        <p:txBody>
          <a:bodyPr wrap="square" rtlCol="1">
            <a:spAutoFit/>
          </a:bodyPr>
          <a:lstStyle/>
          <a:p>
            <a:r>
              <a:rPr lang="ar-EG" sz="2800" b="1" dirty="0" smtClean="0">
                <a:solidFill>
                  <a:srgbClr val="0000FF"/>
                </a:solidFill>
              </a:rPr>
              <a:t>الطلاقة</a:t>
            </a:r>
            <a:endParaRPr lang="ar-EG" sz="2800" b="1" dirty="0">
              <a:solidFill>
                <a:srgbClr val="0000FF"/>
              </a:solidFill>
            </a:endParaRPr>
          </a:p>
        </p:txBody>
      </p:sp>
      <p:sp>
        <p:nvSpPr>
          <p:cNvPr id="5" name="مربع نص 4"/>
          <p:cNvSpPr txBox="1"/>
          <p:nvPr/>
        </p:nvSpPr>
        <p:spPr>
          <a:xfrm>
            <a:off x="7072330" y="3457518"/>
            <a:ext cx="1571636" cy="400110"/>
          </a:xfrm>
          <a:prstGeom prst="rect">
            <a:avLst/>
          </a:prstGeom>
          <a:noFill/>
        </p:spPr>
        <p:txBody>
          <a:bodyPr wrap="square" rtlCol="1">
            <a:spAutoFit/>
          </a:bodyPr>
          <a:lstStyle/>
          <a:p>
            <a:r>
              <a:rPr lang="ar-EG" sz="2000" b="1" dirty="0" smtClean="0">
                <a:solidFill>
                  <a:srgbClr val="0000FF"/>
                </a:solidFill>
              </a:rPr>
              <a:t>سلامة الوقفات</a:t>
            </a:r>
            <a:endParaRPr lang="ar-EG" sz="2000" b="1" dirty="0">
              <a:solidFill>
                <a:srgbClr val="0000FF"/>
              </a:solidFill>
            </a:endParaRPr>
          </a:p>
        </p:txBody>
      </p:sp>
      <p:sp>
        <p:nvSpPr>
          <p:cNvPr id="6" name="مربع نص 5"/>
          <p:cNvSpPr txBox="1"/>
          <p:nvPr/>
        </p:nvSpPr>
        <p:spPr>
          <a:xfrm>
            <a:off x="7429520" y="4120226"/>
            <a:ext cx="1000132" cy="523220"/>
          </a:xfrm>
          <a:prstGeom prst="rect">
            <a:avLst/>
          </a:prstGeom>
          <a:noFill/>
        </p:spPr>
        <p:txBody>
          <a:bodyPr wrap="square" rtlCol="1">
            <a:spAutoFit/>
          </a:bodyPr>
          <a:lstStyle/>
          <a:p>
            <a:r>
              <a:rPr lang="ar-EG" sz="2800" b="1" dirty="0" smtClean="0">
                <a:solidFill>
                  <a:srgbClr val="0000FF"/>
                </a:solidFill>
              </a:rPr>
              <a:t>التنغيم</a:t>
            </a:r>
            <a:endParaRPr lang="ar-EG" sz="2800" b="1" dirty="0">
              <a:solidFill>
                <a:srgbClr val="0000FF"/>
              </a:solidFill>
            </a:endParaRPr>
          </a:p>
        </p:txBody>
      </p:sp>
      <p:sp>
        <p:nvSpPr>
          <p:cNvPr id="7" name="مربع نص 6"/>
          <p:cNvSpPr txBox="1"/>
          <p:nvPr/>
        </p:nvSpPr>
        <p:spPr>
          <a:xfrm>
            <a:off x="7046930" y="5051737"/>
            <a:ext cx="1571636" cy="461665"/>
          </a:xfrm>
          <a:prstGeom prst="rect">
            <a:avLst/>
          </a:prstGeom>
          <a:noFill/>
        </p:spPr>
        <p:txBody>
          <a:bodyPr wrap="square" rtlCol="1">
            <a:spAutoFit/>
          </a:bodyPr>
          <a:lstStyle/>
          <a:p>
            <a:r>
              <a:rPr lang="ar-EG" sz="2400" b="1" dirty="0" smtClean="0">
                <a:solidFill>
                  <a:srgbClr val="0000FF"/>
                </a:solidFill>
              </a:rPr>
              <a:t>نقل العاطفة</a:t>
            </a:r>
            <a:endParaRPr lang="ar-EG" sz="2400" b="1" dirty="0">
              <a:solidFill>
                <a:srgbClr val="0000FF"/>
              </a:solidFill>
            </a:endParaRPr>
          </a:p>
        </p:txBody>
      </p:sp>
      <p:sp>
        <p:nvSpPr>
          <p:cNvPr id="8" name="مربع نص 7"/>
          <p:cNvSpPr txBox="1"/>
          <p:nvPr/>
        </p:nvSpPr>
        <p:spPr>
          <a:xfrm>
            <a:off x="7215206" y="5689616"/>
            <a:ext cx="1571636" cy="830997"/>
          </a:xfrm>
          <a:prstGeom prst="rect">
            <a:avLst/>
          </a:prstGeom>
          <a:noFill/>
        </p:spPr>
        <p:txBody>
          <a:bodyPr wrap="square" rtlCol="1">
            <a:spAutoFit/>
          </a:bodyPr>
          <a:lstStyle/>
          <a:p>
            <a:pPr algn="ctr"/>
            <a:r>
              <a:rPr lang="ar-EG" sz="2400" b="1" dirty="0" smtClean="0">
                <a:solidFill>
                  <a:srgbClr val="0000FF"/>
                </a:solidFill>
              </a:rPr>
              <a:t>استخدام لغة الجسد</a:t>
            </a:r>
            <a:endParaRPr lang="ar-EG"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a:srcRect/>
          <a:stretch>
            <a:fillRect/>
          </a:stretch>
        </p:blipFill>
        <p:spPr bwMode="auto">
          <a:xfrm>
            <a:off x="309563" y="1071547"/>
            <a:ext cx="8524875" cy="4714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2"/>
          <a:srcRect/>
          <a:stretch>
            <a:fillRect/>
          </a:stretch>
        </p:blipFill>
        <p:spPr bwMode="auto">
          <a:xfrm>
            <a:off x="142845" y="214290"/>
            <a:ext cx="8858312" cy="642942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7416820" y="1000108"/>
            <a:ext cx="1571636" cy="523220"/>
          </a:xfrm>
          <a:prstGeom prst="rect">
            <a:avLst/>
          </a:prstGeom>
          <a:noFill/>
        </p:spPr>
        <p:txBody>
          <a:bodyPr wrap="square" rtlCol="1">
            <a:spAutoFit/>
          </a:bodyPr>
          <a:lstStyle/>
          <a:p>
            <a:pPr algn="ctr"/>
            <a:r>
              <a:rPr lang="ar-EG" sz="2800" b="1" dirty="0" smtClean="0">
                <a:solidFill>
                  <a:srgbClr val="0000FF"/>
                </a:solidFill>
              </a:rPr>
              <a:t>الفصل</a:t>
            </a:r>
            <a:endParaRPr lang="ar-EG" sz="2800" b="1" dirty="0">
              <a:solidFill>
                <a:srgbClr val="0000FF"/>
              </a:solidFill>
            </a:endParaRPr>
          </a:p>
        </p:txBody>
      </p:sp>
      <p:sp>
        <p:nvSpPr>
          <p:cNvPr id="4" name="مربع نص 3"/>
          <p:cNvSpPr txBox="1"/>
          <p:nvPr/>
        </p:nvSpPr>
        <p:spPr>
          <a:xfrm>
            <a:off x="7429520" y="1928802"/>
            <a:ext cx="1571636" cy="523220"/>
          </a:xfrm>
          <a:prstGeom prst="rect">
            <a:avLst/>
          </a:prstGeom>
          <a:noFill/>
        </p:spPr>
        <p:txBody>
          <a:bodyPr wrap="square" rtlCol="1">
            <a:spAutoFit/>
          </a:bodyPr>
          <a:lstStyle/>
          <a:p>
            <a:pPr algn="ctr"/>
            <a:r>
              <a:rPr lang="ar-EG" sz="2800" b="1" dirty="0" smtClean="0">
                <a:solidFill>
                  <a:srgbClr val="0000FF"/>
                </a:solidFill>
              </a:rPr>
              <a:t>الدعم</a:t>
            </a:r>
            <a:endParaRPr lang="ar-EG" sz="2800" b="1" dirty="0">
              <a:solidFill>
                <a:srgbClr val="0000FF"/>
              </a:solidFill>
            </a:endParaRPr>
          </a:p>
        </p:txBody>
      </p:sp>
      <p:sp>
        <p:nvSpPr>
          <p:cNvPr id="5" name="مربع نص 4"/>
          <p:cNvSpPr txBox="1"/>
          <p:nvPr/>
        </p:nvSpPr>
        <p:spPr>
          <a:xfrm>
            <a:off x="7358082" y="2928934"/>
            <a:ext cx="1571636" cy="523220"/>
          </a:xfrm>
          <a:prstGeom prst="rect">
            <a:avLst/>
          </a:prstGeom>
          <a:noFill/>
        </p:spPr>
        <p:txBody>
          <a:bodyPr wrap="square" rtlCol="1">
            <a:spAutoFit/>
          </a:bodyPr>
          <a:lstStyle/>
          <a:p>
            <a:pPr algn="ctr"/>
            <a:r>
              <a:rPr lang="ar-EG" sz="2800" b="1" dirty="0" smtClean="0">
                <a:solidFill>
                  <a:srgbClr val="0000FF"/>
                </a:solidFill>
              </a:rPr>
              <a:t>طلب الإذن</a:t>
            </a:r>
            <a:endParaRPr lang="ar-EG" sz="2800" b="1" dirty="0">
              <a:solidFill>
                <a:srgbClr val="0000FF"/>
              </a:solidFill>
            </a:endParaRPr>
          </a:p>
        </p:txBody>
      </p:sp>
      <p:sp>
        <p:nvSpPr>
          <p:cNvPr id="6" name="مربع نص 5"/>
          <p:cNvSpPr txBox="1"/>
          <p:nvPr/>
        </p:nvSpPr>
        <p:spPr>
          <a:xfrm>
            <a:off x="7442220" y="3857628"/>
            <a:ext cx="1571636" cy="523220"/>
          </a:xfrm>
          <a:prstGeom prst="rect">
            <a:avLst/>
          </a:prstGeom>
          <a:noFill/>
        </p:spPr>
        <p:txBody>
          <a:bodyPr wrap="square" rtlCol="1">
            <a:spAutoFit/>
          </a:bodyPr>
          <a:lstStyle/>
          <a:p>
            <a:pPr algn="ctr"/>
            <a:r>
              <a:rPr lang="ar-EG" sz="2800" b="1" dirty="0" smtClean="0">
                <a:solidFill>
                  <a:srgbClr val="0000FF"/>
                </a:solidFill>
              </a:rPr>
              <a:t>الثقة</a:t>
            </a:r>
            <a:endParaRPr lang="ar-EG" sz="2800" b="1" dirty="0">
              <a:solidFill>
                <a:srgbClr val="0000FF"/>
              </a:solidFill>
            </a:endParaRPr>
          </a:p>
        </p:txBody>
      </p:sp>
      <p:sp>
        <p:nvSpPr>
          <p:cNvPr id="7" name="مربع نص 6"/>
          <p:cNvSpPr txBox="1"/>
          <p:nvPr/>
        </p:nvSpPr>
        <p:spPr>
          <a:xfrm>
            <a:off x="7358082" y="4886278"/>
            <a:ext cx="1571636" cy="400110"/>
          </a:xfrm>
          <a:prstGeom prst="rect">
            <a:avLst/>
          </a:prstGeom>
          <a:noFill/>
        </p:spPr>
        <p:txBody>
          <a:bodyPr wrap="square" rtlCol="1">
            <a:spAutoFit/>
          </a:bodyPr>
          <a:lstStyle/>
          <a:p>
            <a:pPr algn="ctr"/>
            <a:r>
              <a:rPr lang="ar-EG" sz="2000" b="1" dirty="0" smtClean="0">
                <a:solidFill>
                  <a:srgbClr val="0000FF"/>
                </a:solidFill>
              </a:rPr>
              <a:t>طلب تأجيل الحكم</a:t>
            </a:r>
            <a:endParaRPr lang="ar-EG" sz="2000" b="1" dirty="0">
              <a:solidFill>
                <a:srgbClr val="0000FF"/>
              </a:solidFill>
            </a:endParaRPr>
          </a:p>
        </p:txBody>
      </p:sp>
      <p:sp>
        <p:nvSpPr>
          <p:cNvPr id="8" name="مربع نص 7"/>
          <p:cNvSpPr txBox="1"/>
          <p:nvPr/>
        </p:nvSpPr>
        <p:spPr>
          <a:xfrm>
            <a:off x="357158" y="4786322"/>
            <a:ext cx="3571900" cy="707886"/>
          </a:xfrm>
          <a:prstGeom prst="rect">
            <a:avLst/>
          </a:prstGeom>
          <a:noFill/>
        </p:spPr>
        <p:txBody>
          <a:bodyPr wrap="square" rtlCol="1">
            <a:spAutoFit/>
          </a:bodyPr>
          <a:lstStyle/>
          <a:p>
            <a:pPr algn="ctr"/>
            <a:r>
              <a:rPr lang="ar-EG" sz="2000" b="1" dirty="0" smtClean="0">
                <a:solidFill>
                  <a:srgbClr val="0000FF"/>
                </a:solidFill>
              </a:rPr>
              <a:t>قل مثلا سأعرض عليكم الفكرة وأترك لكم الحكم عليها </a:t>
            </a:r>
            <a:endParaRPr lang="ar-EG" sz="2000" b="1" dirty="0">
              <a:solidFill>
                <a:srgbClr val="0000FF"/>
              </a:solidFill>
            </a:endParaRPr>
          </a:p>
        </p:txBody>
      </p:sp>
      <p:sp>
        <p:nvSpPr>
          <p:cNvPr id="10" name="مربع نص 9"/>
          <p:cNvSpPr txBox="1"/>
          <p:nvPr/>
        </p:nvSpPr>
        <p:spPr>
          <a:xfrm>
            <a:off x="7429520" y="5857892"/>
            <a:ext cx="1571636" cy="400110"/>
          </a:xfrm>
          <a:prstGeom prst="rect">
            <a:avLst/>
          </a:prstGeom>
          <a:noFill/>
        </p:spPr>
        <p:txBody>
          <a:bodyPr wrap="square" rtlCol="1">
            <a:spAutoFit/>
          </a:bodyPr>
          <a:lstStyle/>
          <a:p>
            <a:pPr algn="ctr"/>
            <a:r>
              <a:rPr lang="ar-EG" sz="2000" b="1" dirty="0" smtClean="0">
                <a:solidFill>
                  <a:srgbClr val="0000FF"/>
                </a:solidFill>
              </a:rPr>
              <a:t>الاعتذار </a:t>
            </a:r>
            <a:endParaRPr lang="ar-EG" sz="2000" b="1" dirty="0">
              <a:solidFill>
                <a:srgbClr val="0000FF"/>
              </a:solidFill>
            </a:endParaRPr>
          </a:p>
        </p:txBody>
      </p:sp>
      <p:sp>
        <p:nvSpPr>
          <p:cNvPr id="11" name="مربع نص 10"/>
          <p:cNvSpPr txBox="1"/>
          <p:nvPr/>
        </p:nvSpPr>
        <p:spPr>
          <a:xfrm>
            <a:off x="357158" y="5786454"/>
            <a:ext cx="3571900" cy="707886"/>
          </a:xfrm>
          <a:prstGeom prst="rect">
            <a:avLst/>
          </a:prstGeom>
          <a:noFill/>
        </p:spPr>
        <p:txBody>
          <a:bodyPr wrap="square" rtlCol="1">
            <a:spAutoFit/>
          </a:bodyPr>
          <a:lstStyle/>
          <a:p>
            <a:pPr algn="ctr"/>
            <a:r>
              <a:rPr lang="ar-EG" sz="2000" b="1" dirty="0" smtClean="0">
                <a:solidFill>
                  <a:srgbClr val="0000FF"/>
                </a:solidFill>
              </a:rPr>
              <a:t>أقول بعد سرد قصة مؤلمة: أعتذر عن سرد هذه القصة المؤلمة </a:t>
            </a:r>
            <a:endParaRPr lang="ar-EG" sz="2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to="" calcmode="lin" valueType="num">
                                      <p:cBhvr>
                                        <p:cTn id="37" dur="1" fill="hold"/>
                                        <p:tgtEl>
                                          <p:spTgt spid="10"/>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to="" calcmode="lin" valueType="num">
                                      <p:cBhvr>
                                        <p:cTn id="42"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a:srcRect/>
          <a:stretch>
            <a:fillRect/>
          </a:stretch>
        </p:blipFill>
        <p:spPr bwMode="auto">
          <a:xfrm>
            <a:off x="309563" y="428604"/>
            <a:ext cx="8524875" cy="600079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7143768" y="1714488"/>
            <a:ext cx="1643074" cy="830997"/>
          </a:xfrm>
          <a:prstGeom prst="rect">
            <a:avLst/>
          </a:prstGeom>
          <a:noFill/>
        </p:spPr>
        <p:txBody>
          <a:bodyPr wrap="square" rtlCol="1">
            <a:spAutoFit/>
          </a:bodyPr>
          <a:lstStyle/>
          <a:p>
            <a:pPr algn="ctr"/>
            <a:r>
              <a:rPr lang="ar-EG" sz="2400" b="1" dirty="0" smtClean="0">
                <a:solidFill>
                  <a:srgbClr val="0000FF"/>
                </a:solidFill>
              </a:rPr>
              <a:t>الاتصال البصري</a:t>
            </a:r>
            <a:endParaRPr lang="ar-EG" sz="2400" b="1" dirty="0">
              <a:solidFill>
                <a:srgbClr val="0000FF"/>
              </a:solidFill>
            </a:endParaRPr>
          </a:p>
        </p:txBody>
      </p:sp>
      <p:sp>
        <p:nvSpPr>
          <p:cNvPr id="4" name="مربع نص 3"/>
          <p:cNvSpPr txBox="1"/>
          <p:nvPr/>
        </p:nvSpPr>
        <p:spPr>
          <a:xfrm>
            <a:off x="2143108" y="1500174"/>
            <a:ext cx="5000660" cy="954107"/>
          </a:xfrm>
          <a:prstGeom prst="rect">
            <a:avLst/>
          </a:prstGeom>
          <a:noFill/>
        </p:spPr>
        <p:txBody>
          <a:bodyPr wrap="square" rtlCol="1">
            <a:spAutoFit/>
          </a:bodyPr>
          <a:lstStyle/>
          <a:p>
            <a:pPr algn="ctr"/>
            <a:r>
              <a:rPr lang="ar-EG" sz="2800" b="1" dirty="0" smtClean="0">
                <a:solidFill>
                  <a:srgbClr val="0000FF"/>
                </a:solidFill>
              </a:rPr>
              <a:t>وزع بصرك على المستمعين بالتساوي واتصل أكثر بالأكثر </a:t>
            </a:r>
            <a:r>
              <a:rPr lang="ar-EG" sz="2800" b="1" dirty="0" err="1" smtClean="0">
                <a:solidFill>
                  <a:srgbClr val="0000FF"/>
                </a:solidFill>
              </a:rPr>
              <a:t>اتنباها</a:t>
            </a:r>
            <a:r>
              <a:rPr lang="ar-EG" sz="2800" b="1" dirty="0" smtClean="0">
                <a:solidFill>
                  <a:srgbClr val="0000FF"/>
                </a:solidFill>
              </a:rPr>
              <a:t> والأكثر شرودا </a:t>
            </a:r>
            <a:endParaRPr lang="ar-EG" sz="2800" b="1" dirty="0">
              <a:solidFill>
                <a:srgbClr val="0000FF"/>
              </a:solidFill>
            </a:endParaRPr>
          </a:p>
        </p:txBody>
      </p:sp>
      <p:sp>
        <p:nvSpPr>
          <p:cNvPr id="5" name="مربع نص 4"/>
          <p:cNvSpPr txBox="1"/>
          <p:nvPr/>
        </p:nvSpPr>
        <p:spPr>
          <a:xfrm>
            <a:off x="7215206" y="2428868"/>
            <a:ext cx="1571636" cy="954107"/>
          </a:xfrm>
          <a:prstGeom prst="rect">
            <a:avLst/>
          </a:prstGeom>
          <a:noFill/>
        </p:spPr>
        <p:txBody>
          <a:bodyPr wrap="square" rtlCol="1">
            <a:spAutoFit/>
          </a:bodyPr>
          <a:lstStyle/>
          <a:p>
            <a:pPr algn="ctr"/>
            <a:r>
              <a:rPr lang="ar-EG" sz="2800" b="1" dirty="0" smtClean="0">
                <a:solidFill>
                  <a:srgbClr val="0000FF"/>
                </a:solidFill>
              </a:rPr>
              <a:t>الحركة والإيماءات </a:t>
            </a:r>
            <a:endParaRPr lang="ar-EG" sz="2800" b="1" dirty="0">
              <a:solidFill>
                <a:srgbClr val="0000FF"/>
              </a:solidFill>
            </a:endParaRPr>
          </a:p>
        </p:txBody>
      </p:sp>
      <p:sp>
        <p:nvSpPr>
          <p:cNvPr id="6" name="مربع نص 5"/>
          <p:cNvSpPr txBox="1"/>
          <p:nvPr/>
        </p:nvSpPr>
        <p:spPr>
          <a:xfrm>
            <a:off x="2143108" y="2571744"/>
            <a:ext cx="5000660" cy="523220"/>
          </a:xfrm>
          <a:prstGeom prst="rect">
            <a:avLst/>
          </a:prstGeom>
          <a:noFill/>
        </p:spPr>
        <p:txBody>
          <a:bodyPr wrap="square" rtlCol="1">
            <a:spAutoFit/>
          </a:bodyPr>
          <a:lstStyle/>
          <a:p>
            <a:pPr algn="ctr"/>
            <a:r>
              <a:rPr lang="ar-EG" sz="2800" b="1" dirty="0" smtClean="0">
                <a:solidFill>
                  <a:srgbClr val="0000FF"/>
                </a:solidFill>
              </a:rPr>
              <a:t>استخدم حركة الجسد </a:t>
            </a:r>
            <a:endParaRPr lang="ar-EG" sz="2800" b="1" dirty="0">
              <a:solidFill>
                <a:srgbClr val="0000FF"/>
              </a:solidFill>
            </a:endParaRPr>
          </a:p>
        </p:txBody>
      </p:sp>
      <p:sp>
        <p:nvSpPr>
          <p:cNvPr id="7" name="مربع نص 6"/>
          <p:cNvSpPr txBox="1"/>
          <p:nvPr/>
        </p:nvSpPr>
        <p:spPr>
          <a:xfrm>
            <a:off x="7143768" y="3429000"/>
            <a:ext cx="1571636" cy="523220"/>
          </a:xfrm>
          <a:prstGeom prst="rect">
            <a:avLst/>
          </a:prstGeom>
          <a:noFill/>
        </p:spPr>
        <p:txBody>
          <a:bodyPr wrap="square" rtlCol="1">
            <a:spAutoFit/>
          </a:bodyPr>
          <a:lstStyle/>
          <a:p>
            <a:pPr algn="ctr"/>
            <a:r>
              <a:rPr lang="ar-EG" sz="2800" b="1" dirty="0" smtClean="0">
                <a:solidFill>
                  <a:srgbClr val="0000FF"/>
                </a:solidFill>
              </a:rPr>
              <a:t>الأسئلة </a:t>
            </a:r>
            <a:endParaRPr lang="ar-EG" sz="2800" b="1" dirty="0">
              <a:solidFill>
                <a:srgbClr val="0000FF"/>
              </a:solidFill>
            </a:endParaRPr>
          </a:p>
        </p:txBody>
      </p:sp>
      <p:sp>
        <p:nvSpPr>
          <p:cNvPr id="8" name="مربع نص 7"/>
          <p:cNvSpPr txBox="1"/>
          <p:nvPr/>
        </p:nvSpPr>
        <p:spPr>
          <a:xfrm>
            <a:off x="2071670" y="3429000"/>
            <a:ext cx="5000660" cy="523220"/>
          </a:xfrm>
          <a:prstGeom prst="rect">
            <a:avLst/>
          </a:prstGeom>
          <a:noFill/>
        </p:spPr>
        <p:txBody>
          <a:bodyPr wrap="square" rtlCol="1">
            <a:spAutoFit/>
          </a:bodyPr>
          <a:lstStyle/>
          <a:p>
            <a:pPr algn="ctr"/>
            <a:r>
              <a:rPr lang="ar-EG" sz="2800" b="1" dirty="0" smtClean="0">
                <a:solidFill>
                  <a:srgbClr val="0000FF"/>
                </a:solidFill>
              </a:rPr>
              <a:t>اطرح أسئلة لإثارة التفكير وتحفيز الانتباه </a:t>
            </a:r>
            <a:endParaRPr lang="ar-EG" sz="2800" b="1" dirty="0">
              <a:solidFill>
                <a:srgbClr val="0000FF"/>
              </a:solidFill>
            </a:endParaRPr>
          </a:p>
        </p:txBody>
      </p:sp>
      <p:sp>
        <p:nvSpPr>
          <p:cNvPr id="9" name="مربع نص 8"/>
          <p:cNvSpPr txBox="1"/>
          <p:nvPr/>
        </p:nvSpPr>
        <p:spPr>
          <a:xfrm>
            <a:off x="7072330" y="4286256"/>
            <a:ext cx="1571636" cy="523220"/>
          </a:xfrm>
          <a:prstGeom prst="rect">
            <a:avLst/>
          </a:prstGeom>
          <a:noFill/>
        </p:spPr>
        <p:txBody>
          <a:bodyPr wrap="square" rtlCol="1">
            <a:spAutoFit/>
          </a:bodyPr>
          <a:lstStyle/>
          <a:p>
            <a:pPr algn="ctr"/>
            <a:r>
              <a:rPr lang="ar-EG" sz="2800" b="1" dirty="0" smtClean="0">
                <a:solidFill>
                  <a:srgbClr val="0000FF"/>
                </a:solidFill>
              </a:rPr>
              <a:t>المرح </a:t>
            </a:r>
            <a:endParaRPr lang="ar-EG" sz="2800" b="1" dirty="0">
              <a:solidFill>
                <a:srgbClr val="0000FF"/>
              </a:solidFill>
            </a:endParaRPr>
          </a:p>
        </p:txBody>
      </p:sp>
      <p:sp>
        <p:nvSpPr>
          <p:cNvPr id="10" name="مربع نص 9"/>
          <p:cNvSpPr txBox="1"/>
          <p:nvPr/>
        </p:nvSpPr>
        <p:spPr>
          <a:xfrm>
            <a:off x="2000232" y="4286256"/>
            <a:ext cx="5000660" cy="523220"/>
          </a:xfrm>
          <a:prstGeom prst="rect">
            <a:avLst/>
          </a:prstGeom>
          <a:noFill/>
        </p:spPr>
        <p:txBody>
          <a:bodyPr wrap="square" rtlCol="1">
            <a:spAutoFit/>
          </a:bodyPr>
          <a:lstStyle/>
          <a:p>
            <a:pPr algn="ctr"/>
            <a:r>
              <a:rPr lang="ar-EG" sz="2800" b="1" dirty="0" smtClean="0">
                <a:solidFill>
                  <a:srgbClr val="0000FF"/>
                </a:solidFill>
              </a:rPr>
              <a:t>استخدام أسلوب الطرفة والحكاية </a:t>
            </a:r>
            <a:endParaRPr lang="ar-EG"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2"/>
          <a:srcRect/>
          <a:stretch>
            <a:fillRect/>
          </a:stretch>
        </p:blipFill>
        <p:spPr bwMode="auto">
          <a:xfrm>
            <a:off x="328613" y="285729"/>
            <a:ext cx="8486775" cy="628654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285752" y="1785926"/>
            <a:ext cx="4500562" cy="523220"/>
          </a:xfrm>
          <a:prstGeom prst="rect">
            <a:avLst/>
          </a:prstGeom>
          <a:noFill/>
        </p:spPr>
        <p:txBody>
          <a:bodyPr wrap="square" rtlCol="1">
            <a:spAutoFit/>
          </a:bodyPr>
          <a:lstStyle/>
          <a:p>
            <a:pPr algn="ctr"/>
            <a:r>
              <a:rPr lang="ar-EG" sz="2800" b="1" dirty="0" smtClean="0">
                <a:solidFill>
                  <a:srgbClr val="0000FF"/>
                </a:solidFill>
              </a:rPr>
              <a:t>تجعل الجمهور أكثر إقبالا على التلقي </a:t>
            </a:r>
            <a:endParaRPr lang="ar-EG" sz="2800" b="1" dirty="0">
              <a:solidFill>
                <a:srgbClr val="0000FF"/>
              </a:solidFill>
            </a:endParaRPr>
          </a:p>
        </p:txBody>
      </p:sp>
      <p:sp>
        <p:nvSpPr>
          <p:cNvPr id="5" name="مربع نص 4"/>
          <p:cNvSpPr txBox="1"/>
          <p:nvPr/>
        </p:nvSpPr>
        <p:spPr>
          <a:xfrm>
            <a:off x="0" y="3143248"/>
            <a:ext cx="4500562" cy="523220"/>
          </a:xfrm>
          <a:prstGeom prst="rect">
            <a:avLst/>
          </a:prstGeom>
          <a:noFill/>
        </p:spPr>
        <p:txBody>
          <a:bodyPr wrap="square" rtlCol="1">
            <a:spAutoFit/>
          </a:bodyPr>
          <a:lstStyle/>
          <a:p>
            <a:pPr algn="ctr"/>
            <a:r>
              <a:rPr lang="ar-EG" sz="2800" b="1" dirty="0" smtClean="0">
                <a:solidFill>
                  <a:srgbClr val="0000FF"/>
                </a:solidFill>
              </a:rPr>
              <a:t>تجعل الجمهور أكثر انتباها وتركيزا </a:t>
            </a:r>
            <a:endParaRPr lang="ar-EG" sz="2800" b="1" dirty="0">
              <a:solidFill>
                <a:srgbClr val="0000FF"/>
              </a:solidFill>
            </a:endParaRPr>
          </a:p>
        </p:txBody>
      </p:sp>
      <p:sp>
        <p:nvSpPr>
          <p:cNvPr id="6" name="مربع نص 5"/>
          <p:cNvSpPr txBox="1"/>
          <p:nvPr/>
        </p:nvSpPr>
        <p:spPr>
          <a:xfrm>
            <a:off x="0" y="4357694"/>
            <a:ext cx="4500562" cy="954107"/>
          </a:xfrm>
          <a:prstGeom prst="rect">
            <a:avLst/>
          </a:prstGeom>
          <a:noFill/>
        </p:spPr>
        <p:txBody>
          <a:bodyPr wrap="square" rtlCol="1">
            <a:spAutoFit/>
          </a:bodyPr>
          <a:lstStyle/>
          <a:p>
            <a:pPr algn="ctr"/>
            <a:r>
              <a:rPr lang="ar-EG" sz="2800" b="1" dirty="0" smtClean="0">
                <a:solidFill>
                  <a:srgbClr val="0000FF"/>
                </a:solidFill>
              </a:rPr>
              <a:t>تجعل الجمهور فهما وإدراكا لموضوع الخطبة </a:t>
            </a:r>
            <a:endParaRPr lang="ar-EG" sz="2800" b="1" dirty="0">
              <a:solidFill>
                <a:srgbClr val="0000FF"/>
              </a:solidFill>
            </a:endParaRPr>
          </a:p>
        </p:txBody>
      </p:sp>
      <p:sp>
        <p:nvSpPr>
          <p:cNvPr id="7" name="مربع نص 6"/>
          <p:cNvSpPr txBox="1"/>
          <p:nvPr/>
        </p:nvSpPr>
        <p:spPr>
          <a:xfrm>
            <a:off x="0" y="5572140"/>
            <a:ext cx="4500562" cy="954107"/>
          </a:xfrm>
          <a:prstGeom prst="rect">
            <a:avLst/>
          </a:prstGeom>
          <a:noFill/>
        </p:spPr>
        <p:txBody>
          <a:bodyPr wrap="square" rtlCol="1">
            <a:spAutoFit/>
          </a:bodyPr>
          <a:lstStyle/>
          <a:p>
            <a:pPr algn="ctr"/>
            <a:r>
              <a:rPr lang="ar-EG" sz="2800" b="1" dirty="0" smtClean="0">
                <a:solidFill>
                  <a:srgbClr val="0000FF"/>
                </a:solidFill>
              </a:rPr>
              <a:t>تجعل الجمهور فهما وإدراكا لموضوع الخطبة </a:t>
            </a:r>
            <a:endParaRPr lang="ar-EG"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19075" y="142853"/>
            <a:ext cx="8705850" cy="657229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a:srcRect/>
          <a:stretch>
            <a:fillRect/>
          </a:stretch>
        </p:blipFill>
        <p:spPr bwMode="auto">
          <a:xfrm>
            <a:off x="176213" y="214291"/>
            <a:ext cx="8791575" cy="642942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2"/>
          <a:srcRect/>
          <a:stretch>
            <a:fillRect/>
          </a:stretch>
        </p:blipFill>
        <p:spPr bwMode="auto">
          <a:xfrm>
            <a:off x="171450" y="190500"/>
            <a:ext cx="8801100" cy="64770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0" y="642918"/>
            <a:ext cx="3214646" cy="523220"/>
          </a:xfrm>
          <a:prstGeom prst="rect">
            <a:avLst/>
          </a:prstGeom>
          <a:noFill/>
        </p:spPr>
        <p:txBody>
          <a:bodyPr wrap="square" rtlCol="1">
            <a:spAutoFit/>
          </a:bodyPr>
          <a:lstStyle/>
          <a:p>
            <a:pPr algn="ctr"/>
            <a:r>
              <a:rPr lang="ar-EG" sz="2800" b="1" dirty="0" smtClean="0">
                <a:solidFill>
                  <a:srgbClr val="0000FF"/>
                </a:solidFill>
              </a:rPr>
              <a:t>يحله الطالب مع مجموعته </a:t>
            </a:r>
            <a:endParaRPr lang="ar-EG"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2"/>
          <a:srcRect/>
          <a:stretch>
            <a:fillRect/>
          </a:stretch>
        </p:blipFill>
        <p:spPr bwMode="auto">
          <a:xfrm>
            <a:off x="176213" y="176213"/>
            <a:ext cx="8791575" cy="650557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a:srcRect/>
          <a:stretch>
            <a:fillRect/>
          </a:stretch>
        </p:blipFill>
        <p:spPr bwMode="auto">
          <a:xfrm>
            <a:off x="271463" y="357166"/>
            <a:ext cx="8601075" cy="614366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a:srcRect/>
          <a:stretch>
            <a:fillRect/>
          </a:stretch>
        </p:blipFill>
        <p:spPr bwMode="auto">
          <a:xfrm>
            <a:off x="142844" y="142876"/>
            <a:ext cx="8858312" cy="657227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a:srcRect/>
          <a:stretch>
            <a:fillRect/>
          </a:stretch>
        </p:blipFill>
        <p:spPr bwMode="auto">
          <a:xfrm>
            <a:off x="214313" y="1071547"/>
            <a:ext cx="8715375" cy="4714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a:srcRect/>
          <a:stretch>
            <a:fillRect/>
          </a:stretch>
        </p:blipFill>
        <p:spPr bwMode="auto">
          <a:xfrm>
            <a:off x="242888" y="285729"/>
            <a:ext cx="8658225" cy="628654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428596" y="428604"/>
            <a:ext cx="3214646" cy="523220"/>
          </a:xfrm>
          <a:prstGeom prst="rect">
            <a:avLst/>
          </a:prstGeom>
          <a:noFill/>
        </p:spPr>
        <p:txBody>
          <a:bodyPr wrap="square" rtlCol="1">
            <a:spAutoFit/>
          </a:bodyPr>
          <a:lstStyle/>
          <a:p>
            <a:pPr algn="ctr"/>
            <a:r>
              <a:rPr lang="ar-EG" sz="2800" b="1" dirty="0" smtClean="0">
                <a:solidFill>
                  <a:srgbClr val="0000FF"/>
                </a:solidFill>
              </a:rPr>
              <a:t>يحله الطالب مع مجموعته </a:t>
            </a:r>
            <a:endParaRPr lang="ar-EG"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2"/>
          <a:srcRect/>
          <a:stretch>
            <a:fillRect/>
          </a:stretch>
        </p:blipFill>
        <p:spPr bwMode="auto">
          <a:xfrm>
            <a:off x="242888" y="1785927"/>
            <a:ext cx="8658225"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a:srcRect/>
          <a:stretch>
            <a:fillRect/>
          </a:stretch>
        </p:blipFill>
        <p:spPr bwMode="auto">
          <a:xfrm>
            <a:off x="5214942" y="214290"/>
            <a:ext cx="3709988" cy="903217"/>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68963" name="Picture 3"/>
          <p:cNvPicPr>
            <a:picLocks noChangeAspect="1" noChangeArrowheads="1"/>
          </p:cNvPicPr>
          <p:nvPr/>
        </p:nvPicPr>
        <p:blipFill>
          <a:blip r:embed="rId3"/>
          <a:srcRect/>
          <a:stretch>
            <a:fillRect/>
          </a:stretch>
        </p:blipFill>
        <p:spPr bwMode="auto">
          <a:xfrm>
            <a:off x="233363" y="1390650"/>
            <a:ext cx="8677275" cy="525306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2"/>
          <a:srcRect/>
          <a:stretch>
            <a:fillRect/>
          </a:stretch>
        </p:blipFill>
        <p:spPr bwMode="auto">
          <a:xfrm>
            <a:off x="295275" y="285729"/>
            <a:ext cx="8553450" cy="628654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0" y="691202"/>
            <a:ext cx="3214646" cy="523220"/>
          </a:xfrm>
          <a:prstGeom prst="rect">
            <a:avLst/>
          </a:prstGeom>
          <a:noFill/>
        </p:spPr>
        <p:txBody>
          <a:bodyPr wrap="square" rtlCol="1">
            <a:spAutoFit/>
          </a:bodyPr>
          <a:lstStyle/>
          <a:p>
            <a:pPr algn="ctr"/>
            <a:r>
              <a:rPr lang="ar-EG" sz="2800" b="1" dirty="0" smtClean="0">
                <a:solidFill>
                  <a:srgbClr val="0000FF"/>
                </a:solidFill>
              </a:rPr>
              <a:t>يحله الطالب مع مجموعته </a:t>
            </a:r>
            <a:endParaRPr lang="ar-EG"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366713" y="357166"/>
            <a:ext cx="8410575" cy="6143668"/>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1" name="Picture 3"/>
          <p:cNvPicPr>
            <a:picLocks noChangeAspect="1" noChangeArrowheads="1"/>
          </p:cNvPicPr>
          <p:nvPr/>
        </p:nvPicPr>
        <p:blipFill>
          <a:blip r:embed="rId2"/>
          <a:srcRect/>
          <a:stretch>
            <a:fillRect/>
          </a:stretch>
        </p:blipFill>
        <p:spPr bwMode="auto">
          <a:xfrm>
            <a:off x="142844" y="214291"/>
            <a:ext cx="8858312" cy="642942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1500166" y="1357298"/>
            <a:ext cx="6857984" cy="523220"/>
          </a:xfrm>
          <a:prstGeom prst="rect">
            <a:avLst/>
          </a:prstGeom>
          <a:noFill/>
        </p:spPr>
        <p:txBody>
          <a:bodyPr wrap="square" rtlCol="1">
            <a:spAutoFit/>
          </a:bodyPr>
          <a:lstStyle/>
          <a:p>
            <a:pPr algn="ctr"/>
            <a:r>
              <a:rPr lang="ar-EG" sz="2800" b="1" dirty="0" smtClean="0">
                <a:solidFill>
                  <a:srgbClr val="0000FF"/>
                </a:solidFill>
              </a:rPr>
              <a:t>أولا : لا يقدم لدرسه مقدمه مشوقه تجذب انتباه التلاميذ </a:t>
            </a:r>
            <a:endParaRPr lang="ar-EG" sz="2800" b="1" dirty="0">
              <a:solidFill>
                <a:srgbClr val="0000FF"/>
              </a:solidFill>
            </a:endParaRPr>
          </a:p>
        </p:txBody>
      </p:sp>
      <p:sp>
        <p:nvSpPr>
          <p:cNvPr id="4" name="مربع نص 3"/>
          <p:cNvSpPr txBox="1"/>
          <p:nvPr/>
        </p:nvSpPr>
        <p:spPr>
          <a:xfrm>
            <a:off x="642910" y="2071678"/>
            <a:ext cx="7858116" cy="523220"/>
          </a:xfrm>
          <a:prstGeom prst="rect">
            <a:avLst/>
          </a:prstGeom>
          <a:noFill/>
        </p:spPr>
        <p:txBody>
          <a:bodyPr wrap="square" rtlCol="1">
            <a:spAutoFit/>
          </a:bodyPr>
          <a:lstStyle/>
          <a:p>
            <a:pPr algn="ctr"/>
            <a:r>
              <a:rPr lang="ar-EG" sz="2800" b="1" dirty="0" smtClean="0">
                <a:solidFill>
                  <a:srgbClr val="0000FF"/>
                </a:solidFill>
              </a:rPr>
              <a:t>ثانيا : لا يستخدم الوسائل الموضحة التي تجذب انتباه التلاميذ </a:t>
            </a:r>
            <a:endParaRPr lang="ar-EG" sz="2800" b="1" dirty="0">
              <a:solidFill>
                <a:srgbClr val="0000FF"/>
              </a:solidFill>
            </a:endParaRPr>
          </a:p>
        </p:txBody>
      </p:sp>
      <p:sp>
        <p:nvSpPr>
          <p:cNvPr id="5" name="مربع نص 4"/>
          <p:cNvSpPr txBox="1"/>
          <p:nvPr/>
        </p:nvSpPr>
        <p:spPr>
          <a:xfrm>
            <a:off x="642910" y="2643182"/>
            <a:ext cx="7858116" cy="954107"/>
          </a:xfrm>
          <a:prstGeom prst="rect">
            <a:avLst/>
          </a:prstGeom>
          <a:noFill/>
        </p:spPr>
        <p:txBody>
          <a:bodyPr wrap="square" rtlCol="1">
            <a:spAutoFit/>
          </a:bodyPr>
          <a:lstStyle/>
          <a:p>
            <a:pPr algn="ctr"/>
            <a:r>
              <a:rPr lang="ar-EG" sz="2800" b="1" dirty="0" smtClean="0">
                <a:solidFill>
                  <a:srgbClr val="0000FF"/>
                </a:solidFill>
              </a:rPr>
              <a:t>ثالثا: لا يتفاعل مع تلاميذه من خلال التغذية المرتدة والنقاش والحوار </a:t>
            </a:r>
            <a:endParaRPr lang="ar-EG" sz="2800" b="1" dirty="0">
              <a:solidFill>
                <a:srgbClr val="0000FF"/>
              </a:solidFill>
            </a:endParaRPr>
          </a:p>
        </p:txBody>
      </p:sp>
      <p:sp>
        <p:nvSpPr>
          <p:cNvPr id="6" name="مربع نص 5"/>
          <p:cNvSpPr txBox="1"/>
          <p:nvPr/>
        </p:nvSpPr>
        <p:spPr>
          <a:xfrm>
            <a:off x="714348" y="4857760"/>
            <a:ext cx="7858116" cy="954107"/>
          </a:xfrm>
          <a:prstGeom prst="rect">
            <a:avLst/>
          </a:prstGeom>
          <a:noFill/>
        </p:spPr>
        <p:txBody>
          <a:bodyPr wrap="square" rtlCol="1">
            <a:spAutoFit/>
          </a:bodyPr>
          <a:lstStyle/>
          <a:p>
            <a:pPr algn="ctr"/>
            <a:r>
              <a:rPr lang="ar-EG" sz="2800" b="1" dirty="0" smtClean="0">
                <a:solidFill>
                  <a:srgbClr val="0000FF"/>
                </a:solidFill>
              </a:rPr>
              <a:t>دراسة مكونات الخطبة والمهارات المتعلقة بكل مكون منها ( الخطبة – الخطيب – المستمع – الوسيلة )</a:t>
            </a:r>
            <a:endParaRPr lang="ar-EG"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2"/>
          <a:srcRect/>
          <a:stretch>
            <a:fillRect/>
          </a:stretch>
        </p:blipFill>
        <p:spPr bwMode="auto">
          <a:xfrm>
            <a:off x="295275" y="428605"/>
            <a:ext cx="8553450" cy="600079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0" y="642918"/>
            <a:ext cx="3214646" cy="523220"/>
          </a:xfrm>
          <a:prstGeom prst="rect">
            <a:avLst/>
          </a:prstGeom>
          <a:noFill/>
        </p:spPr>
        <p:txBody>
          <a:bodyPr wrap="square" rtlCol="1">
            <a:spAutoFit/>
          </a:bodyPr>
          <a:lstStyle/>
          <a:p>
            <a:pPr algn="ctr"/>
            <a:r>
              <a:rPr lang="ar-EG" sz="2800" b="1" dirty="0" smtClean="0">
                <a:solidFill>
                  <a:srgbClr val="0000FF"/>
                </a:solidFill>
              </a:rPr>
              <a:t>يحله الطالب ذاتيا </a:t>
            </a:r>
            <a:endParaRPr lang="ar-EG"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2"/>
          <a:srcRect/>
          <a:stretch>
            <a:fillRect/>
          </a:stretch>
        </p:blipFill>
        <p:spPr bwMode="auto">
          <a:xfrm>
            <a:off x="5638786" y="214290"/>
            <a:ext cx="3286148" cy="785818"/>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73059" name="Picture 3"/>
          <p:cNvPicPr>
            <a:picLocks noChangeAspect="1" noChangeArrowheads="1"/>
          </p:cNvPicPr>
          <p:nvPr/>
        </p:nvPicPr>
        <p:blipFill>
          <a:blip r:embed="rId3"/>
          <a:srcRect/>
          <a:stretch>
            <a:fillRect/>
          </a:stretch>
        </p:blipFill>
        <p:spPr bwMode="auto">
          <a:xfrm>
            <a:off x="290513" y="1285860"/>
            <a:ext cx="8562975" cy="528163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0" y="642918"/>
            <a:ext cx="3214646" cy="523220"/>
          </a:xfrm>
          <a:prstGeom prst="rect">
            <a:avLst/>
          </a:prstGeom>
          <a:noFill/>
        </p:spPr>
        <p:txBody>
          <a:bodyPr wrap="square" rtlCol="1">
            <a:spAutoFit/>
          </a:bodyPr>
          <a:lstStyle/>
          <a:p>
            <a:pPr algn="ctr"/>
            <a:r>
              <a:rPr lang="ar-EG" sz="2800" b="1" dirty="0" smtClean="0">
                <a:solidFill>
                  <a:srgbClr val="0000FF"/>
                </a:solidFill>
              </a:rPr>
              <a:t>يحله الطالب ذاتيا </a:t>
            </a:r>
            <a:endParaRPr lang="ar-EG"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2"/>
          <a:srcRect/>
          <a:stretch>
            <a:fillRect/>
          </a:stretch>
        </p:blipFill>
        <p:spPr bwMode="auto">
          <a:xfrm>
            <a:off x="295275" y="428605"/>
            <a:ext cx="8553450" cy="600079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0" y="285728"/>
            <a:ext cx="3214646" cy="523220"/>
          </a:xfrm>
          <a:prstGeom prst="rect">
            <a:avLst/>
          </a:prstGeom>
          <a:noFill/>
        </p:spPr>
        <p:txBody>
          <a:bodyPr wrap="square" rtlCol="1">
            <a:spAutoFit/>
          </a:bodyPr>
          <a:lstStyle/>
          <a:p>
            <a:pPr algn="ctr"/>
            <a:r>
              <a:rPr lang="ar-EG" sz="2800" b="1" dirty="0" smtClean="0">
                <a:solidFill>
                  <a:srgbClr val="0000FF"/>
                </a:solidFill>
              </a:rPr>
              <a:t>يحله الطالب ذاتيا </a:t>
            </a:r>
            <a:endParaRPr lang="ar-EG"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2"/>
          <a:srcRect/>
          <a:stretch>
            <a:fillRect/>
          </a:stretch>
        </p:blipFill>
        <p:spPr bwMode="auto">
          <a:xfrm>
            <a:off x="276225" y="1142984"/>
            <a:ext cx="8591550" cy="471490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0" y="285728"/>
            <a:ext cx="3214646" cy="523220"/>
          </a:xfrm>
          <a:prstGeom prst="rect">
            <a:avLst/>
          </a:prstGeom>
          <a:noFill/>
        </p:spPr>
        <p:txBody>
          <a:bodyPr wrap="square" rtlCol="1">
            <a:spAutoFit/>
          </a:bodyPr>
          <a:lstStyle/>
          <a:p>
            <a:pPr algn="ctr"/>
            <a:r>
              <a:rPr lang="ar-EG" sz="2800" b="1" dirty="0" smtClean="0">
                <a:solidFill>
                  <a:srgbClr val="0000FF"/>
                </a:solidFill>
              </a:rPr>
              <a:t>يحله الطالب ذاتيا </a:t>
            </a:r>
            <a:endParaRPr lang="ar-EG"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2"/>
          <a:srcRect/>
          <a:stretch>
            <a:fillRect/>
          </a:stretch>
        </p:blipFill>
        <p:spPr bwMode="auto">
          <a:xfrm>
            <a:off x="188882" y="214290"/>
            <a:ext cx="8715436" cy="640880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0" y="1071546"/>
            <a:ext cx="3214646" cy="523220"/>
          </a:xfrm>
          <a:prstGeom prst="rect">
            <a:avLst/>
          </a:prstGeom>
          <a:noFill/>
        </p:spPr>
        <p:txBody>
          <a:bodyPr wrap="square" rtlCol="1">
            <a:spAutoFit/>
          </a:bodyPr>
          <a:lstStyle/>
          <a:p>
            <a:pPr algn="ctr"/>
            <a:r>
              <a:rPr lang="ar-EG" sz="2800" b="1" dirty="0" smtClean="0">
                <a:solidFill>
                  <a:srgbClr val="0000FF"/>
                </a:solidFill>
              </a:rPr>
              <a:t>يحله الطالب ذاتيا </a:t>
            </a:r>
            <a:endParaRPr lang="ar-EG"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2"/>
          <a:srcRect/>
          <a:stretch>
            <a:fillRect/>
          </a:stretch>
        </p:blipFill>
        <p:spPr bwMode="auto">
          <a:xfrm>
            <a:off x="5857884" y="142853"/>
            <a:ext cx="3114675" cy="785818"/>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77155" name="Picture 3"/>
          <p:cNvPicPr>
            <a:picLocks noChangeAspect="1" noChangeArrowheads="1"/>
          </p:cNvPicPr>
          <p:nvPr/>
        </p:nvPicPr>
        <p:blipFill>
          <a:blip r:embed="rId3"/>
          <a:srcRect/>
          <a:stretch>
            <a:fillRect/>
          </a:stretch>
        </p:blipFill>
        <p:spPr bwMode="auto">
          <a:xfrm>
            <a:off x="117445" y="1025508"/>
            <a:ext cx="8858312" cy="574358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0" y="285728"/>
            <a:ext cx="3214646" cy="523220"/>
          </a:xfrm>
          <a:prstGeom prst="rect">
            <a:avLst/>
          </a:prstGeom>
          <a:noFill/>
        </p:spPr>
        <p:txBody>
          <a:bodyPr wrap="square" rtlCol="1">
            <a:spAutoFit/>
          </a:bodyPr>
          <a:lstStyle/>
          <a:p>
            <a:pPr algn="ctr"/>
            <a:r>
              <a:rPr lang="ar-EG" sz="2800" b="1" dirty="0" smtClean="0">
                <a:solidFill>
                  <a:srgbClr val="0000FF"/>
                </a:solidFill>
              </a:rPr>
              <a:t>يحله الطالب ذاتيا </a:t>
            </a:r>
            <a:endParaRPr lang="ar-EG"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38125" y="214291"/>
            <a:ext cx="8667750" cy="6429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ربع نص 2"/>
          <p:cNvSpPr txBox="1"/>
          <p:nvPr/>
        </p:nvSpPr>
        <p:spPr>
          <a:xfrm>
            <a:off x="500034" y="0"/>
            <a:ext cx="4151086" cy="461665"/>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ذاتي حسب ما يراه الطالب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328613" y="428605"/>
            <a:ext cx="8486775" cy="6000792"/>
          </a:xfrm>
          <a:prstGeom prst="rect">
            <a:avLst/>
          </a:prstGeom>
          <a:ln w="88900" cap="sq" cmpd="thickThin">
            <a:solidFill>
              <a:srgbClr val="FF0000"/>
            </a:solidFill>
            <a:prstDash val="solid"/>
            <a:miter lim="800000"/>
          </a:ln>
          <a:effectLst>
            <a:innerShdw blurRad="76200">
              <a:srgbClr val="000000"/>
            </a:innerShdw>
          </a:effectLst>
        </p:spPr>
      </p:pic>
      <p:sp>
        <p:nvSpPr>
          <p:cNvPr id="4" name="مربع نص 3"/>
          <p:cNvSpPr txBox="1"/>
          <p:nvPr/>
        </p:nvSpPr>
        <p:spPr>
          <a:xfrm>
            <a:off x="428596" y="2500306"/>
            <a:ext cx="5572164" cy="1569660"/>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افتتاح التقرير بتحديد عنوان التقرير مشتملا على اسم التقرير وأسباب كتابته والجهة التي سيرفع لها التقرير ثم أحدد موضوع التقرير </a:t>
            </a:r>
            <a:r>
              <a:rPr lang="ar-EG"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واهميته</a:t>
            </a:r>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ثم محتوى التقرير  وخاتمة تلخص التقرير </a:t>
            </a:r>
          </a:p>
        </p:txBody>
      </p:sp>
      <p:sp>
        <p:nvSpPr>
          <p:cNvPr id="5" name="مربع نص 4"/>
          <p:cNvSpPr txBox="1"/>
          <p:nvPr/>
        </p:nvSpPr>
        <p:spPr>
          <a:xfrm>
            <a:off x="357158" y="4643446"/>
            <a:ext cx="5572164" cy="1200329"/>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تحديد الهدف من كتابة التقرير – جمع المعلومات اللازمة لكتابة التقرير – التخطيط لكتابة التقرير - البدء في كتابة التقرير متقيدا بالترتيب الصحيح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5357818" y="285728"/>
            <a:ext cx="3599653" cy="1019179"/>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363" name="Picture 3"/>
          <p:cNvPicPr>
            <a:picLocks noChangeAspect="1" noChangeArrowheads="1"/>
          </p:cNvPicPr>
          <p:nvPr/>
        </p:nvPicPr>
        <p:blipFill>
          <a:blip r:embed="rId3"/>
          <a:srcRect/>
          <a:stretch>
            <a:fillRect/>
          </a:stretch>
        </p:blipFill>
        <p:spPr bwMode="auto">
          <a:xfrm>
            <a:off x="242888" y="1571612"/>
            <a:ext cx="8658225" cy="500066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cxnSp>
        <p:nvCxnSpPr>
          <p:cNvPr id="4" name="رابط كسهم مستقيم 3"/>
          <p:cNvCxnSpPr/>
          <p:nvPr/>
        </p:nvCxnSpPr>
        <p:spPr>
          <a:xfrm rot="5400000">
            <a:off x="1995716" y="3214913"/>
            <a:ext cx="3135085" cy="24238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رابط كسهم مستقيم 4"/>
          <p:cNvCxnSpPr/>
          <p:nvPr/>
        </p:nvCxnSpPr>
        <p:spPr>
          <a:xfrm rot="10800000">
            <a:off x="2612571" y="3541486"/>
            <a:ext cx="1959434" cy="5080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rot="16200000" flipV="1">
            <a:off x="2496461" y="3062512"/>
            <a:ext cx="1727199" cy="146594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rot="10800000" flipV="1">
            <a:off x="2409372" y="5007428"/>
            <a:ext cx="2235205" cy="3773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rot="10800000">
            <a:off x="2859315" y="4731657"/>
            <a:ext cx="1857835" cy="11321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10800000" flipV="1">
            <a:off x="2641600" y="3483429"/>
            <a:ext cx="1770746" cy="8563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233363" y="214290"/>
            <a:ext cx="8677275" cy="6429420"/>
          </a:xfrm>
          <a:prstGeom prst="rect">
            <a:avLst/>
          </a:prstGeom>
          <a:ln w="88900" cap="sq" cmpd="thickThin">
            <a:solidFill>
              <a:srgbClr val="FF0000"/>
            </a:solidFill>
            <a:prstDash val="solid"/>
            <a:miter lim="800000"/>
          </a:ln>
          <a:effectLst>
            <a:innerShdw blurRad="76200">
              <a:srgbClr val="000000"/>
            </a:innerShdw>
          </a:effectLst>
        </p:spPr>
      </p:pic>
      <p:sp>
        <p:nvSpPr>
          <p:cNvPr id="3" name="مربع نص 2"/>
          <p:cNvSpPr txBox="1"/>
          <p:nvPr/>
        </p:nvSpPr>
        <p:spPr>
          <a:xfrm>
            <a:off x="464458" y="827314"/>
            <a:ext cx="4151086" cy="461665"/>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ذاتي حسب ما يراه الطالب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976313" y="2643182"/>
            <a:ext cx="7191375" cy="15716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214283" y="428604"/>
            <a:ext cx="8715436" cy="6000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285750" y="214291"/>
            <a:ext cx="8572500" cy="6429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ربع نص 3"/>
          <p:cNvSpPr txBox="1"/>
          <p:nvPr/>
        </p:nvSpPr>
        <p:spPr>
          <a:xfrm>
            <a:off x="464458" y="827314"/>
            <a:ext cx="4151086" cy="461665"/>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جماعي داخل الفصل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60820" y="285728"/>
            <a:ext cx="4540282" cy="1428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 name="Picture 2"/>
          <p:cNvPicPr>
            <a:picLocks noChangeAspect="1" noChangeArrowheads="1"/>
          </p:cNvPicPr>
          <p:nvPr/>
        </p:nvPicPr>
        <p:blipFill>
          <a:blip r:embed="rId3"/>
          <a:srcRect/>
          <a:stretch>
            <a:fillRect/>
          </a:stretch>
        </p:blipFill>
        <p:spPr bwMode="auto">
          <a:xfrm>
            <a:off x="1890661" y="2714620"/>
            <a:ext cx="5038794" cy="33956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52309" y="142876"/>
            <a:ext cx="8848848" cy="6572272"/>
          </a:xfrm>
          <a:prstGeom prst="rect">
            <a:avLst/>
          </a:prstGeom>
          <a:ln w="88900" cap="sq" cmpd="thickThin">
            <a:solidFill>
              <a:srgbClr val="FF0000"/>
            </a:solidFill>
            <a:prstDash val="solid"/>
            <a:miter lim="800000"/>
          </a:ln>
          <a:effectLst>
            <a:innerShdw blurRad="76200">
              <a:srgbClr val="000000"/>
            </a:innerShdw>
          </a:effectLst>
        </p:spPr>
      </p:pic>
      <p:sp>
        <p:nvSpPr>
          <p:cNvPr id="4" name="مربع نص 3"/>
          <p:cNvSpPr txBox="1"/>
          <p:nvPr/>
        </p:nvSpPr>
        <p:spPr>
          <a:xfrm>
            <a:off x="428596" y="0"/>
            <a:ext cx="4151086" cy="461665"/>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جماعي داخل الفصل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304800" y="214290"/>
            <a:ext cx="8534400" cy="6429422"/>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4857752" y="285729"/>
            <a:ext cx="3938654" cy="1000132"/>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2531" name="Picture 3"/>
          <p:cNvPicPr>
            <a:picLocks noChangeAspect="1" noChangeArrowheads="1"/>
          </p:cNvPicPr>
          <p:nvPr/>
        </p:nvPicPr>
        <p:blipFill>
          <a:blip r:embed="rId3"/>
          <a:srcRect/>
          <a:stretch>
            <a:fillRect/>
          </a:stretch>
        </p:blipFill>
        <p:spPr bwMode="auto">
          <a:xfrm>
            <a:off x="4500562" y="2681292"/>
            <a:ext cx="4429156" cy="253365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22532" name="Picture 4"/>
          <p:cNvPicPr>
            <a:picLocks noChangeAspect="1" noChangeArrowheads="1"/>
          </p:cNvPicPr>
          <p:nvPr/>
        </p:nvPicPr>
        <p:blipFill>
          <a:blip r:embed="rId4"/>
          <a:srcRect/>
          <a:stretch>
            <a:fillRect/>
          </a:stretch>
        </p:blipFill>
        <p:spPr bwMode="auto">
          <a:xfrm>
            <a:off x="214282" y="1400144"/>
            <a:ext cx="3962400" cy="502925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42845" y="109514"/>
            <a:ext cx="8858312" cy="661833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1291188" y="210848"/>
            <a:ext cx="2526653"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جماعي داخل الفصل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152400" y="142852"/>
            <a:ext cx="8839200" cy="657232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1214414" y="71414"/>
            <a:ext cx="2526653"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جماعي داخل الفصل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280988" y="1428736"/>
            <a:ext cx="8582025" cy="400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76213" y="1500175"/>
            <a:ext cx="8791575" cy="3857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42844" y="142876"/>
            <a:ext cx="8858312" cy="657227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1291188" y="273586"/>
            <a:ext cx="2526653"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جماعي داخل الفصل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95263" y="714357"/>
            <a:ext cx="8753475" cy="5429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ستطيل 2"/>
          <p:cNvSpPr/>
          <p:nvPr/>
        </p:nvSpPr>
        <p:spPr>
          <a:xfrm>
            <a:off x="1291188" y="210848"/>
            <a:ext cx="2526653"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جماعي داخل الفصل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285721" y="285728"/>
            <a:ext cx="8572560" cy="6286544"/>
          </a:xfrm>
          <a:prstGeom prst="rect">
            <a:avLst/>
          </a:prstGeom>
          <a:ln w="88900" cap="sq" cmpd="thickThin">
            <a:solidFill>
              <a:srgbClr val="FF0000"/>
            </a:solidFill>
            <a:prstDash val="solid"/>
            <a:miter lim="800000"/>
          </a:ln>
          <a:effectLst>
            <a:innerShdw blurRad="76200">
              <a:srgbClr val="000000"/>
            </a:innerShdw>
          </a:effectLst>
        </p:spPr>
      </p:pic>
      <p:sp>
        <p:nvSpPr>
          <p:cNvPr id="3" name="مستطيل 2"/>
          <p:cNvSpPr/>
          <p:nvPr/>
        </p:nvSpPr>
        <p:spPr>
          <a:xfrm>
            <a:off x="1291188" y="210848"/>
            <a:ext cx="2526653"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جماعي داخل الفصل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0013" y="1000109"/>
            <a:ext cx="8943975" cy="48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مربع نص 5"/>
          <p:cNvSpPr txBox="1"/>
          <p:nvPr/>
        </p:nvSpPr>
        <p:spPr>
          <a:xfrm>
            <a:off x="1000100" y="3143248"/>
            <a:ext cx="3773715" cy="461665"/>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حتى لا يخرج الكاتب عنها في الكتابة </a:t>
            </a:r>
          </a:p>
        </p:txBody>
      </p:sp>
      <p:sp>
        <p:nvSpPr>
          <p:cNvPr id="7" name="مربع نص 6"/>
          <p:cNvSpPr txBox="1"/>
          <p:nvPr/>
        </p:nvSpPr>
        <p:spPr>
          <a:xfrm>
            <a:off x="1000100" y="3929066"/>
            <a:ext cx="3773715" cy="830997"/>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حتى يتوفر عنصر الدقة والموضوعية في الكتابة </a:t>
            </a:r>
          </a:p>
        </p:txBody>
      </p:sp>
      <p:sp>
        <p:nvSpPr>
          <p:cNvPr id="8" name="مربع نص 7"/>
          <p:cNvSpPr txBox="1"/>
          <p:nvPr/>
        </p:nvSpPr>
        <p:spPr>
          <a:xfrm>
            <a:off x="478972" y="5066848"/>
            <a:ext cx="4325258" cy="461665"/>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حتى يخرج الموضوع متسما بالشمولية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142844" y="96838"/>
            <a:ext cx="8858312" cy="664371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1291188" y="210848"/>
            <a:ext cx="2526653"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جماعي داخل الفصل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304800" y="1643051"/>
            <a:ext cx="8534400"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130144" y="193676"/>
            <a:ext cx="8858312" cy="6500834"/>
          </a:xfrm>
          <a:prstGeom prst="rect">
            <a:avLst/>
          </a:prstGeom>
          <a:ln w="88900" cap="sq" cmpd="thickThin">
            <a:solidFill>
              <a:srgbClr val="FF0000"/>
            </a:solidFill>
            <a:prstDash val="solid"/>
            <a:miter lim="800000"/>
          </a:ln>
          <a:effectLst>
            <a:innerShdw blurRad="76200">
              <a:srgbClr val="000000"/>
            </a:innerShdw>
          </a:effectLst>
        </p:spPr>
      </p:pic>
      <p:sp>
        <p:nvSpPr>
          <p:cNvPr id="3" name="مستطيل 2"/>
          <p:cNvSpPr/>
          <p:nvPr/>
        </p:nvSpPr>
        <p:spPr>
          <a:xfrm>
            <a:off x="1291188" y="210848"/>
            <a:ext cx="2526653"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جماعي داخل الفصل </a:t>
            </a:r>
          </a:p>
        </p:txBody>
      </p:sp>
      <p:sp>
        <p:nvSpPr>
          <p:cNvPr id="4" name="مستطيل 3"/>
          <p:cNvSpPr/>
          <p:nvPr/>
        </p:nvSpPr>
        <p:spPr>
          <a:xfrm>
            <a:off x="857224" y="2202412"/>
            <a:ext cx="1221809"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من الحضور ؟</a:t>
            </a:r>
          </a:p>
        </p:txBody>
      </p:sp>
      <p:sp>
        <p:nvSpPr>
          <p:cNvPr id="5" name="مستطيل 4"/>
          <p:cNvSpPr/>
          <p:nvPr/>
        </p:nvSpPr>
        <p:spPr>
          <a:xfrm>
            <a:off x="2071670" y="2786058"/>
            <a:ext cx="1382110"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2-ما الموضوع </a:t>
            </a:r>
          </a:p>
        </p:txBody>
      </p:sp>
      <p:sp>
        <p:nvSpPr>
          <p:cNvPr id="6" name="مستطيل 5"/>
          <p:cNvSpPr/>
          <p:nvPr/>
        </p:nvSpPr>
        <p:spPr>
          <a:xfrm>
            <a:off x="1000100" y="3286124"/>
            <a:ext cx="2324675"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3-لماذا؟ (الأسباب والأهداف </a:t>
            </a:r>
          </a:p>
        </p:txBody>
      </p:sp>
      <p:sp>
        <p:nvSpPr>
          <p:cNvPr id="7" name="مستطيل 6"/>
          <p:cNvSpPr/>
          <p:nvPr/>
        </p:nvSpPr>
        <p:spPr>
          <a:xfrm>
            <a:off x="928662" y="3786190"/>
            <a:ext cx="2324675"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3-لماذا؟ (الأسباب والأهداف </a:t>
            </a:r>
          </a:p>
        </p:txBody>
      </p:sp>
      <p:sp>
        <p:nvSpPr>
          <p:cNvPr id="8" name="مستطيل 7"/>
          <p:cNvSpPr/>
          <p:nvPr/>
        </p:nvSpPr>
        <p:spPr>
          <a:xfrm>
            <a:off x="928662" y="4643446"/>
            <a:ext cx="2154757"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 كيف (أسلوب الغرض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300038" y="1714489"/>
            <a:ext cx="8543925" cy="342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142845" y="142876"/>
            <a:ext cx="8858312" cy="657227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1291188" y="273586"/>
            <a:ext cx="2526653"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جماعي داخل الفصل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204788" y="168276"/>
            <a:ext cx="8734425" cy="6500834"/>
          </a:xfrm>
          <a:prstGeom prst="rect">
            <a:avLst/>
          </a:prstGeom>
          <a:ln w="88900" cap="sq" cmpd="thickThin">
            <a:solidFill>
              <a:srgbClr val="FF0000"/>
            </a:solidFill>
            <a:prstDash val="solid"/>
            <a:miter lim="800000"/>
          </a:ln>
          <a:effectLst>
            <a:innerShdw blurRad="76200">
              <a:srgbClr val="000000"/>
            </a:innerShdw>
          </a:effectLst>
        </p:spPr>
      </p:pic>
      <p:sp>
        <p:nvSpPr>
          <p:cNvPr id="3" name="مستطيل 2"/>
          <p:cNvSpPr/>
          <p:nvPr/>
        </p:nvSpPr>
        <p:spPr>
          <a:xfrm>
            <a:off x="1357290" y="1071546"/>
            <a:ext cx="2526653"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جماعي داخل الفصل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142844" y="142853"/>
            <a:ext cx="8858312" cy="6572296"/>
          </a:xfrm>
          <a:prstGeom prst="rect">
            <a:avLst/>
          </a:prstGeom>
          <a:ln w="88900" cap="sq" cmpd="thickThin">
            <a:solidFill>
              <a:srgbClr val="FF0000"/>
            </a:solidFill>
            <a:prstDash val="solid"/>
            <a:miter lim="800000"/>
          </a:ln>
          <a:effectLst>
            <a:innerShdw blurRad="76200">
              <a:srgbClr val="000000"/>
            </a:innerShdw>
          </a:effectLst>
        </p:spPr>
      </p:pic>
      <p:sp>
        <p:nvSpPr>
          <p:cNvPr id="3" name="مستطيل 2"/>
          <p:cNvSpPr/>
          <p:nvPr/>
        </p:nvSpPr>
        <p:spPr>
          <a:xfrm>
            <a:off x="1142976" y="2714620"/>
            <a:ext cx="2526653"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جماعي داخل الفصل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261938" y="571480"/>
            <a:ext cx="8620125" cy="571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ستطيل 2"/>
          <p:cNvSpPr/>
          <p:nvPr/>
        </p:nvSpPr>
        <p:spPr>
          <a:xfrm>
            <a:off x="1291188" y="273586"/>
            <a:ext cx="2526653"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جماعي داخل الفصل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214313" y="285728"/>
            <a:ext cx="8715375" cy="628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ستطيل 2"/>
          <p:cNvSpPr/>
          <p:nvPr/>
        </p:nvSpPr>
        <p:spPr>
          <a:xfrm>
            <a:off x="4508835" y="2714620"/>
            <a:ext cx="1777678" cy="646331"/>
          </a:xfrm>
          <a:prstGeom prst="rect">
            <a:avLst/>
          </a:prstGeom>
        </p:spPr>
        <p:txBody>
          <a:bodyPr wrap="squar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ثلاجة كبيرة الحجم موفرة للكهرباء </a:t>
            </a:r>
          </a:p>
        </p:txBody>
      </p:sp>
      <p:sp>
        <p:nvSpPr>
          <p:cNvPr id="4" name="مستطيل 3"/>
          <p:cNvSpPr/>
          <p:nvPr/>
        </p:nvSpPr>
        <p:spPr>
          <a:xfrm>
            <a:off x="4714876" y="5643578"/>
            <a:ext cx="1777678" cy="369332"/>
          </a:xfrm>
          <a:prstGeom prst="rect">
            <a:avLst/>
          </a:prstGeom>
        </p:spPr>
        <p:txBody>
          <a:bodyPr wrap="squar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1500ريالا</a:t>
            </a:r>
          </a:p>
        </p:txBody>
      </p:sp>
      <p:sp>
        <p:nvSpPr>
          <p:cNvPr id="5" name="مستطيل 4"/>
          <p:cNvSpPr/>
          <p:nvPr/>
        </p:nvSpPr>
        <p:spPr>
          <a:xfrm>
            <a:off x="2428860" y="2714620"/>
            <a:ext cx="1777678" cy="646331"/>
          </a:xfrm>
          <a:prstGeom prst="rect">
            <a:avLst/>
          </a:prstGeom>
        </p:spPr>
        <p:txBody>
          <a:bodyPr wrap="squar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حاسوب ذاكرته كبيرة ضمان 3 سنوات </a:t>
            </a:r>
          </a:p>
        </p:txBody>
      </p:sp>
      <p:sp>
        <p:nvSpPr>
          <p:cNvPr id="6" name="مستطيل 5"/>
          <p:cNvSpPr/>
          <p:nvPr/>
        </p:nvSpPr>
        <p:spPr>
          <a:xfrm>
            <a:off x="2714612" y="5643578"/>
            <a:ext cx="1777678" cy="369332"/>
          </a:xfrm>
          <a:prstGeom prst="rect">
            <a:avLst/>
          </a:prstGeom>
        </p:spPr>
        <p:txBody>
          <a:bodyPr wrap="squar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800 ريالا </a:t>
            </a:r>
          </a:p>
        </p:txBody>
      </p:sp>
      <p:sp>
        <p:nvSpPr>
          <p:cNvPr id="7" name="مستطيل 6"/>
          <p:cNvSpPr/>
          <p:nvPr/>
        </p:nvSpPr>
        <p:spPr>
          <a:xfrm>
            <a:off x="500034" y="2714620"/>
            <a:ext cx="1777678" cy="646331"/>
          </a:xfrm>
          <a:prstGeom prst="rect">
            <a:avLst/>
          </a:prstGeom>
        </p:spPr>
        <p:txBody>
          <a:bodyPr wrap="square">
            <a:spAutoFit/>
          </a:bodyPr>
          <a:lstStyle/>
          <a:p>
            <a:pPr algn="justLow"/>
            <a:r>
              <a:rPr lang="ar-EG"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بوتجاز</a:t>
            </a: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إشعال ذلتي  6 شعلة ضمان عامان </a:t>
            </a:r>
          </a:p>
        </p:txBody>
      </p:sp>
      <p:sp>
        <p:nvSpPr>
          <p:cNvPr id="8" name="مستطيل 7"/>
          <p:cNvSpPr/>
          <p:nvPr/>
        </p:nvSpPr>
        <p:spPr>
          <a:xfrm>
            <a:off x="500034" y="5572140"/>
            <a:ext cx="1777678" cy="369332"/>
          </a:xfrm>
          <a:prstGeom prst="rect">
            <a:avLst/>
          </a:prstGeom>
        </p:spPr>
        <p:txBody>
          <a:bodyPr wrap="squar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1000ريالا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142844" y="142853"/>
            <a:ext cx="8858312" cy="657229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4643438" y="3786190"/>
            <a:ext cx="1777678" cy="369332"/>
          </a:xfrm>
          <a:prstGeom prst="rect">
            <a:avLst/>
          </a:prstGeom>
        </p:spPr>
        <p:txBody>
          <a:bodyPr wrap="squar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إعلان للطموحين فقط </a:t>
            </a:r>
          </a:p>
        </p:txBody>
      </p:sp>
      <p:sp>
        <p:nvSpPr>
          <p:cNvPr id="5" name="مستطيل 4"/>
          <p:cNvSpPr/>
          <p:nvPr/>
        </p:nvSpPr>
        <p:spPr>
          <a:xfrm>
            <a:off x="2500298" y="3786190"/>
            <a:ext cx="1920554" cy="646331"/>
          </a:xfrm>
          <a:prstGeom prst="rect">
            <a:avLst/>
          </a:prstGeom>
        </p:spPr>
        <p:txBody>
          <a:bodyPr wrap="squar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للراغبين في الحصول أحدث كاميرات التصوير </a:t>
            </a:r>
          </a:p>
        </p:txBody>
      </p:sp>
      <p:sp>
        <p:nvSpPr>
          <p:cNvPr id="6" name="مستطيل 5"/>
          <p:cNvSpPr/>
          <p:nvPr/>
        </p:nvSpPr>
        <p:spPr>
          <a:xfrm>
            <a:off x="142844" y="3786190"/>
            <a:ext cx="2349182" cy="646331"/>
          </a:xfrm>
          <a:prstGeom prst="rect">
            <a:avLst/>
          </a:prstGeom>
        </p:spPr>
        <p:txBody>
          <a:bodyPr wrap="squar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يسر معرض .....أن يقدم لكم أحدث كاميرات التصوير </a:t>
            </a:r>
          </a:p>
        </p:txBody>
      </p:sp>
      <p:sp>
        <p:nvSpPr>
          <p:cNvPr id="7" name="مستطيل 6"/>
          <p:cNvSpPr/>
          <p:nvPr/>
        </p:nvSpPr>
        <p:spPr>
          <a:xfrm>
            <a:off x="4714876" y="4357694"/>
            <a:ext cx="1777678" cy="646331"/>
          </a:xfrm>
          <a:prstGeom prst="rect">
            <a:avLst/>
          </a:prstGeom>
        </p:spPr>
        <p:txBody>
          <a:bodyPr wrap="squar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للراغبين في تصوير المناسبات الهامة </a:t>
            </a:r>
          </a:p>
        </p:txBody>
      </p:sp>
      <p:sp>
        <p:nvSpPr>
          <p:cNvPr id="8" name="مستطيل 7"/>
          <p:cNvSpPr/>
          <p:nvPr/>
        </p:nvSpPr>
        <p:spPr>
          <a:xfrm>
            <a:off x="285720" y="4429132"/>
            <a:ext cx="4135132" cy="369332"/>
          </a:xfrm>
          <a:prstGeom prst="rect">
            <a:avLst/>
          </a:prstGeom>
        </p:spPr>
        <p:txBody>
          <a:bodyPr wrap="squar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مدة العرض أسبوعين ابتداء من 15 /6 1438</a:t>
            </a:r>
          </a:p>
        </p:txBody>
      </p:sp>
      <p:sp>
        <p:nvSpPr>
          <p:cNvPr id="9" name="مستطيل 8"/>
          <p:cNvSpPr/>
          <p:nvPr/>
        </p:nvSpPr>
        <p:spPr>
          <a:xfrm>
            <a:off x="4500594" y="5143512"/>
            <a:ext cx="1777678" cy="369332"/>
          </a:xfrm>
          <a:prstGeom prst="rect">
            <a:avLst/>
          </a:prstGeom>
        </p:spPr>
        <p:txBody>
          <a:bodyPr wrap="squar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إعلان للطموحين فقط </a:t>
            </a:r>
          </a:p>
        </p:txBody>
      </p:sp>
      <p:sp>
        <p:nvSpPr>
          <p:cNvPr id="10" name="مستطيل 9"/>
          <p:cNvSpPr/>
          <p:nvPr/>
        </p:nvSpPr>
        <p:spPr>
          <a:xfrm>
            <a:off x="2500330" y="5143512"/>
            <a:ext cx="1777678" cy="646331"/>
          </a:xfrm>
          <a:prstGeom prst="rect">
            <a:avLst/>
          </a:prstGeom>
        </p:spPr>
        <p:txBody>
          <a:bodyPr wrap="squar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للباحثين عن وظائف مناسبة </a:t>
            </a:r>
          </a:p>
        </p:txBody>
      </p:sp>
      <p:sp>
        <p:nvSpPr>
          <p:cNvPr id="11" name="مستطيل 10"/>
          <p:cNvSpPr/>
          <p:nvPr/>
        </p:nvSpPr>
        <p:spPr>
          <a:xfrm>
            <a:off x="0" y="5143512"/>
            <a:ext cx="2349182" cy="646331"/>
          </a:xfrm>
          <a:prstGeom prst="rect">
            <a:avLst/>
          </a:prstGeom>
        </p:spPr>
        <p:txBody>
          <a:bodyPr wrap="squar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يسر معهد .....أن يعلن عن حاجته لشغل الوظائف ....</a:t>
            </a:r>
          </a:p>
        </p:txBody>
      </p:sp>
      <p:sp>
        <p:nvSpPr>
          <p:cNvPr id="12" name="مستطيل 11"/>
          <p:cNvSpPr/>
          <p:nvPr/>
        </p:nvSpPr>
        <p:spPr>
          <a:xfrm>
            <a:off x="4572032" y="5715016"/>
            <a:ext cx="1777678" cy="646331"/>
          </a:xfrm>
          <a:prstGeom prst="rect">
            <a:avLst/>
          </a:prstGeom>
        </p:spPr>
        <p:txBody>
          <a:bodyPr wrap="squar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للراغبين في الحصول على وظيفة مناسبة </a:t>
            </a:r>
          </a:p>
        </p:txBody>
      </p:sp>
      <p:sp>
        <p:nvSpPr>
          <p:cNvPr id="13" name="مستطيل 12"/>
          <p:cNvSpPr/>
          <p:nvPr/>
        </p:nvSpPr>
        <p:spPr>
          <a:xfrm>
            <a:off x="142876" y="5786454"/>
            <a:ext cx="4135132" cy="646331"/>
          </a:xfrm>
          <a:prstGeom prst="rect">
            <a:avLst/>
          </a:prstGeom>
        </p:spPr>
        <p:txBody>
          <a:bodyPr wrap="squar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بداية التقديم : 1/ 1 /1438 هـ لمدة خمسة عشر يوما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85720" y="214291"/>
            <a:ext cx="8572560" cy="6429420"/>
          </a:xfrm>
          <a:prstGeom prst="rect">
            <a:avLst/>
          </a:prstGeom>
          <a:ln w="88900" cap="sq" cmpd="thickThin">
            <a:solidFill>
              <a:srgbClr val="FF0000"/>
            </a:solidFill>
            <a:prstDash val="solid"/>
            <a:miter lim="800000"/>
          </a:ln>
          <a:effectLst>
            <a:innerShdw blurRad="76200">
              <a:srgbClr val="000000"/>
            </a:innerShdw>
          </a:effectLst>
        </p:spPr>
      </p:pic>
      <p:sp>
        <p:nvSpPr>
          <p:cNvPr id="4" name="مربع نص 3"/>
          <p:cNvSpPr txBox="1"/>
          <p:nvPr/>
        </p:nvSpPr>
        <p:spPr>
          <a:xfrm>
            <a:off x="930009" y="3821879"/>
            <a:ext cx="2224585" cy="958660"/>
          </a:xfrm>
          <a:prstGeom prst="rect">
            <a:avLst/>
          </a:prstGeom>
          <a:noFill/>
        </p:spPr>
        <p:txBody>
          <a:bodyPr wrap="square" rtlCol="1">
            <a:spAutoFit/>
          </a:bodyPr>
          <a:lstStyle/>
          <a:p>
            <a:pPr algn="justLow">
              <a:lnSpc>
                <a:spcPct val="150000"/>
              </a:lnSpc>
            </a:pPr>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غزو الفضاء- استكشاف الكواكب- سرعة فائقة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200025" y="214290"/>
            <a:ext cx="8743950" cy="6429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166688" y="214290"/>
            <a:ext cx="8810625" cy="6429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ستطيل 2"/>
          <p:cNvSpPr/>
          <p:nvPr/>
        </p:nvSpPr>
        <p:spPr>
          <a:xfrm>
            <a:off x="2143108" y="2273850"/>
            <a:ext cx="3349314" cy="400110"/>
          </a:xfrm>
          <a:prstGeom prst="rect">
            <a:avLst/>
          </a:prstGeom>
        </p:spPr>
        <p:txBody>
          <a:bodyPr wrap="square">
            <a:spAutoFit/>
          </a:bodyPr>
          <a:lstStyle/>
          <a:p>
            <a:pPr algn="justLow"/>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توفير مراكز الصيانة بكل المحافظات </a:t>
            </a:r>
          </a:p>
        </p:txBody>
      </p:sp>
      <p:sp>
        <p:nvSpPr>
          <p:cNvPr id="4" name="مستطيل 3"/>
          <p:cNvSpPr/>
          <p:nvPr/>
        </p:nvSpPr>
        <p:spPr>
          <a:xfrm>
            <a:off x="1928794" y="3286124"/>
            <a:ext cx="3349314" cy="400110"/>
          </a:xfrm>
          <a:prstGeom prst="rect">
            <a:avLst/>
          </a:prstGeom>
        </p:spPr>
        <p:txBody>
          <a:bodyPr wrap="square">
            <a:spAutoFit/>
          </a:bodyPr>
          <a:lstStyle/>
          <a:p>
            <a:pPr algn="justLow"/>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سيارة سباق متميزة تطير على الأرض</a:t>
            </a:r>
          </a:p>
        </p:txBody>
      </p:sp>
      <p:sp>
        <p:nvSpPr>
          <p:cNvPr id="5" name="مستطيل 4"/>
          <p:cNvSpPr/>
          <p:nvPr/>
        </p:nvSpPr>
        <p:spPr>
          <a:xfrm>
            <a:off x="2000232" y="4071942"/>
            <a:ext cx="3349314" cy="400110"/>
          </a:xfrm>
          <a:prstGeom prst="rect">
            <a:avLst/>
          </a:prstGeom>
        </p:spPr>
        <p:txBody>
          <a:bodyPr wrap="square">
            <a:spAutoFit/>
          </a:bodyPr>
          <a:lstStyle/>
          <a:p>
            <a:pPr algn="justLow"/>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
        <p:nvSpPr>
          <p:cNvPr id="6" name="مستطيل 5"/>
          <p:cNvSpPr/>
          <p:nvPr/>
        </p:nvSpPr>
        <p:spPr>
          <a:xfrm>
            <a:off x="2000232" y="5286388"/>
            <a:ext cx="3349314" cy="400110"/>
          </a:xfrm>
          <a:prstGeom prst="rect">
            <a:avLst/>
          </a:prstGeom>
        </p:spPr>
        <p:txBody>
          <a:bodyPr wrap="square">
            <a:spAutoFit/>
          </a:bodyPr>
          <a:lstStyle/>
          <a:p>
            <a:pPr algn="justLow"/>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223838" y="857232"/>
            <a:ext cx="8696325" cy="5143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171450" y="142876"/>
            <a:ext cx="8801100" cy="6572272"/>
          </a:xfrm>
          <a:prstGeom prst="rect">
            <a:avLst/>
          </a:prstGeom>
          <a:ln w="88900" cap="sq" cmpd="thickThin">
            <a:solidFill>
              <a:srgbClr val="FF0000"/>
            </a:solidFill>
            <a:prstDash val="solid"/>
            <a:miter lim="800000"/>
          </a:ln>
          <a:effectLst>
            <a:innerShdw blurRad="76200">
              <a:srgbClr val="000000"/>
            </a:innerShdw>
          </a:effectLst>
        </p:spPr>
      </p:pic>
      <p:sp>
        <p:nvSpPr>
          <p:cNvPr id="3" name="مستطيل 2"/>
          <p:cNvSpPr/>
          <p:nvPr/>
        </p:nvSpPr>
        <p:spPr>
          <a:xfrm>
            <a:off x="1357290" y="857232"/>
            <a:ext cx="2526653"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جماعي داخل الفصل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214283" y="214290"/>
            <a:ext cx="8715436" cy="6429420"/>
          </a:xfrm>
          <a:prstGeom prst="rect">
            <a:avLst/>
          </a:prstGeom>
          <a:ln w="88900" cap="sq" cmpd="thickThin">
            <a:solidFill>
              <a:srgbClr val="FF0000"/>
            </a:solidFill>
            <a:prstDash val="solid"/>
            <a:miter lim="800000"/>
          </a:ln>
          <a:effectLst>
            <a:innerShdw blurRad="76200">
              <a:srgbClr val="000000"/>
            </a:innerShdw>
          </a:effectLst>
        </p:spPr>
      </p:pic>
      <p:sp>
        <p:nvSpPr>
          <p:cNvPr id="3" name="مستطيل 2"/>
          <p:cNvSpPr/>
          <p:nvPr/>
        </p:nvSpPr>
        <p:spPr>
          <a:xfrm>
            <a:off x="1500166" y="0"/>
            <a:ext cx="2526653"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جماعي داخل الفصل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4857752" y="285728"/>
            <a:ext cx="4063429" cy="1023941"/>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6083" name="Picture 3"/>
          <p:cNvPicPr>
            <a:picLocks noChangeAspect="1" noChangeArrowheads="1"/>
          </p:cNvPicPr>
          <p:nvPr/>
        </p:nvPicPr>
        <p:blipFill>
          <a:blip r:embed="rId3"/>
          <a:srcRect/>
          <a:stretch>
            <a:fillRect/>
          </a:stretch>
        </p:blipFill>
        <p:spPr bwMode="auto">
          <a:xfrm>
            <a:off x="381030" y="1676416"/>
            <a:ext cx="8477250" cy="482441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6255657" y="5776686"/>
            <a:ext cx="1465943"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الملاحظات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مربع نص 4"/>
          <p:cNvSpPr txBox="1"/>
          <p:nvPr/>
        </p:nvSpPr>
        <p:spPr>
          <a:xfrm>
            <a:off x="4238172" y="4151086"/>
            <a:ext cx="1799771" cy="830997"/>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تعبئة الاستمارات </a:t>
            </a:r>
            <a:endParaRPr lang="ar-EG"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مربع نص 5"/>
          <p:cNvSpPr txBox="1"/>
          <p:nvPr/>
        </p:nvSpPr>
        <p:spPr>
          <a:xfrm>
            <a:off x="1814286" y="5065486"/>
            <a:ext cx="1799771" cy="830997"/>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العروض التسويقية </a:t>
            </a:r>
            <a:endParaRPr lang="ar-EG"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مربع نص 6"/>
          <p:cNvSpPr txBox="1"/>
          <p:nvPr/>
        </p:nvSpPr>
        <p:spPr>
          <a:xfrm>
            <a:off x="-188685" y="5094514"/>
            <a:ext cx="1799771" cy="830997"/>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الإعلانات الدعائية </a:t>
            </a:r>
            <a:endParaRPr lang="ar-EG"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142845" y="142853"/>
            <a:ext cx="8858312" cy="657229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174171" y="2206171"/>
            <a:ext cx="4484915" cy="400110"/>
          </a:xfrm>
          <a:prstGeom prst="rect">
            <a:avLst/>
          </a:prstGeom>
          <a:noFill/>
        </p:spPr>
        <p:txBody>
          <a:bodyPr wrap="square" rtlCol="1">
            <a:spAutoFit/>
          </a:bodyPr>
          <a:lstStyle/>
          <a:p>
            <a:pPr algn="justLow"/>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ترك فراغ يعادل  مسافة كلمة واحدة أول السطر </a:t>
            </a:r>
            <a:endParaRPr lang="ar-EG"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مربع نص 3"/>
          <p:cNvSpPr txBox="1"/>
          <p:nvPr/>
        </p:nvSpPr>
        <p:spPr>
          <a:xfrm>
            <a:off x="174171" y="2714171"/>
            <a:ext cx="4484915" cy="400110"/>
          </a:xfrm>
          <a:prstGeom prst="rect">
            <a:avLst/>
          </a:prstGeom>
          <a:noFill/>
        </p:spPr>
        <p:txBody>
          <a:bodyPr wrap="square" rtlCol="1">
            <a:spAutoFit/>
          </a:bodyPr>
          <a:lstStyle/>
          <a:p>
            <a:pPr algn="justLow"/>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التحية الختامية – الاسم-التوقيع-التاريخ- العنوان</a:t>
            </a:r>
            <a:endParaRPr lang="ar-EG"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مربع نص 4"/>
          <p:cNvSpPr txBox="1"/>
          <p:nvPr/>
        </p:nvSpPr>
        <p:spPr>
          <a:xfrm>
            <a:off x="4702628" y="3265714"/>
            <a:ext cx="1465943"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المقدمة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مربع نص 5"/>
          <p:cNvSpPr txBox="1"/>
          <p:nvPr/>
        </p:nvSpPr>
        <p:spPr>
          <a:xfrm>
            <a:off x="3106057" y="3251199"/>
            <a:ext cx="1465943"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التوجيه</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مربع نص 6"/>
          <p:cNvSpPr txBox="1"/>
          <p:nvPr/>
        </p:nvSpPr>
        <p:spPr>
          <a:xfrm>
            <a:off x="1567542" y="3251199"/>
            <a:ext cx="1465943"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التحية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مربع نص 7"/>
          <p:cNvSpPr txBox="1"/>
          <p:nvPr/>
        </p:nvSpPr>
        <p:spPr>
          <a:xfrm>
            <a:off x="4702628" y="3872143"/>
            <a:ext cx="1465943"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العرض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مربع نص 8"/>
          <p:cNvSpPr txBox="1"/>
          <p:nvPr/>
        </p:nvSpPr>
        <p:spPr>
          <a:xfrm>
            <a:off x="246743" y="3857628"/>
            <a:ext cx="4441371" cy="461665"/>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التعريف بموضوع الحفل وأسبابه وأعماله  </a:t>
            </a:r>
            <a:endParaRPr lang="ar-EG"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مربع نص 9"/>
          <p:cNvSpPr txBox="1"/>
          <p:nvPr/>
        </p:nvSpPr>
        <p:spPr>
          <a:xfrm>
            <a:off x="4598729" y="4485009"/>
            <a:ext cx="1465943"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الخاتمة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مربع نص 10"/>
          <p:cNvSpPr txBox="1"/>
          <p:nvPr/>
        </p:nvSpPr>
        <p:spPr>
          <a:xfrm>
            <a:off x="142844" y="4572093"/>
            <a:ext cx="4441371" cy="461665"/>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شكر الرعاة والقائمين وتمني التوفيق </a:t>
            </a:r>
            <a:endParaRPr lang="ar-EG"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مربع نص 11"/>
          <p:cNvSpPr txBox="1"/>
          <p:nvPr/>
        </p:nvSpPr>
        <p:spPr>
          <a:xfrm>
            <a:off x="4613244" y="5007523"/>
            <a:ext cx="1465943"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الافتتاح</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مربع نص 12"/>
          <p:cNvSpPr txBox="1"/>
          <p:nvPr/>
        </p:nvSpPr>
        <p:spPr>
          <a:xfrm>
            <a:off x="157359" y="5094607"/>
            <a:ext cx="4441371" cy="461665"/>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العنوان –اسم معد التقرير –تاريخه -أسبابه</a:t>
            </a:r>
            <a:endParaRPr lang="ar-EG"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مربع نص 13"/>
          <p:cNvSpPr txBox="1"/>
          <p:nvPr/>
        </p:nvSpPr>
        <p:spPr>
          <a:xfrm>
            <a:off x="4656786" y="5559066"/>
            <a:ext cx="1465943"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المقدمة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مربع نص 14"/>
          <p:cNvSpPr txBox="1"/>
          <p:nvPr/>
        </p:nvSpPr>
        <p:spPr>
          <a:xfrm>
            <a:off x="200901" y="5646150"/>
            <a:ext cx="4441371" cy="461665"/>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ما موضوع التقرير ؟ وأهميته ؟ وهدفه ..</a:t>
            </a:r>
            <a:endParaRPr lang="ar-EG"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مربع نص 15"/>
          <p:cNvSpPr txBox="1"/>
          <p:nvPr/>
        </p:nvSpPr>
        <p:spPr>
          <a:xfrm>
            <a:off x="4685815" y="6023523"/>
            <a:ext cx="1465943"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المضمون</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مربع نص 16"/>
          <p:cNvSpPr txBox="1"/>
          <p:nvPr/>
        </p:nvSpPr>
        <p:spPr>
          <a:xfrm>
            <a:off x="229930" y="6110607"/>
            <a:ext cx="4441371" cy="461665"/>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شرح المشكلة وتوضيحها وتوضيح نتائجها </a:t>
            </a:r>
            <a:endParaRPr lang="ar-EG"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 calcmode="lin" valueType="num">
                                      <p:cBhvr additive="base">
                                        <p:cTn id="6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 calcmode="lin" valueType="num">
                                      <p:cBhvr additive="base">
                                        <p:cTn id="6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
                                            <p:txEl>
                                              <p:pRg st="0" end="0"/>
                                            </p:txEl>
                                          </p:spTgt>
                                        </p:tgtEl>
                                        <p:attrNameLst>
                                          <p:attrName>style.visibility</p:attrName>
                                        </p:attrNameLst>
                                      </p:cBhvr>
                                      <p:to>
                                        <p:strVal val="visible"/>
                                      </p:to>
                                    </p:set>
                                    <p:anim calcmode="lin" valueType="num">
                                      <p:cBhvr additive="base">
                                        <p:cTn id="7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5">
                                            <p:txEl>
                                              <p:pRg st="0" end="0"/>
                                            </p:txEl>
                                          </p:spTgt>
                                        </p:tgtEl>
                                        <p:attrNameLst>
                                          <p:attrName>style.visibility</p:attrName>
                                        </p:attrNameLst>
                                      </p:cBhvr>
                                      <p:to>
                                        <p:strVal val="visible"/>
                                      </p:to>
                                    </p:set>
                                    <p:anim calcmode="lin" valueType="num">
                                      <p:cBhvr additive="base">
                                        <p:cTn id="7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6">
                                            <p:txEl>
                                              <p:pRg st="0" end="0"/>
                                            </p:txEl>
                                          </p:spTgt>
                                        </p:tgtEl>
                                        <p:attrNameLst>
                                          <p:attrName>style.visibility</p:attrName>
                                        </p:attrNameLst>
                                      </p:cBhvr>
                                      <p:to>
                                        <p:strVal val="visible"/>
                                      </p:to>
                                    </p:set>
                                    <p:anim calcmode="lin" valueType="num">
                                      <p:cBhvr additive="base">
                                        <p:cTn id="8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7">
                                            <p:txEl>
                                              <p:pRg st="0" end="0"/>
                                            </p:txEl>
                                          </p:spTgt>
                                        </p:tgtEl>
                                        <p:attrNameLst>
                                          <p:attrName>style.visibility</p:attrName>
                                        </p:attrNameLst>
                                      </p:cBhvr>
                                      <p:to>
                                        <p:strVal val="visible"/>
                                      </p:to>
                                    </p:set>
                                    <p:anim calcmode="lin" valueType="num">
                                      <p:cBhvr additive="base">
                                        <p:cTn id="9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276225" y="285728"/>
            <a:ext cx="8591550" cy="6286546"/>
          </a:xfrm>
          <a:prstGeom prst="rect">
            <a:avLst/>
          </a:prstGeom>
          <a:ln w="88900" cap="sq" cmpd="thickThin">
            <a:solidFill>
              <a:srgbClr val="FF0000"/>
            </a:solidFill>
            <a:prstDash val="solid"/>
            <a:miter lim="800000"/>
          </a:ln>
          <a:effectLst>
            <a:innerShdw blurRad="76200">
              <a:srgbClr val="000000"/>
            </a:innerShdw>
          </a:effectLst>
        </p:spPr>
      </p:pic>
      <p:sp>
        <p:nvSpPr>
          <p:cNvPr id="18" name="مربع نص 17"/>
          <p:cNvSpPr txBox="1"/>
          <p:nvPr/>
        </p:nvSpPr>
        <p:spPr>
          <a:xfrm>
            <a:off x="785786" y="2571744"/>
            <a:ext cx="6037975"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الكاتب – المرسل – الشخصيات ذات الأهمية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9" name="مربع نص 18"/>
          <p:cNvSpPr txBox="1"/>
          <p:nvPr/>
        </p:nvSpPr>
        <p:spPr>
          <a:xfrm>
            <a:off x="7143768" y="3214686"/>
            <a:ext cx="1465943"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ماذا؟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 name="مربع نص 19"/>
          <p:cNvSpPr txBox="1"/>
          <p:nvPr/>
        </p:nvSpPr>
        <p:spPr>
          <a:xfrm>
            <a:off x="1500166" y="3214686"/>
            <a:ext cx="5895099"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الموضوع: ماذا يريد المرسل – الرسالة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 name="مربع نص 20"/>
          <p:cNvSpPr txBox="1"/>
          <p:nvPr/>
        </p:nvSpPr>
        <p:spPr>
          <a:xfrm>
            <a:off x="7143768" y="4071942"/>
            <a:ext cx="1465943"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لماذا؟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2" name="مربع نص 21"/>
          <p:cNvSpPr txBox="1"/>
          <p:nvPr/>
        </p:nvSpPr>
        <p:spPr>
          <a:xfrm>
            <a:off x="357158" y="4071942"/>
            <a:ext cx="7038107"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السبب الذي دفع المرسل لكتابة الرسالة –الهدف من الرسالة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 name="مربع نص 22"/>
          <p:cNvSpPr txBox="1"/>
          <p:nvPr/>
        </p:nvSpPr>
        <p:spPr>
          <a:xfrm>
            <a:off x="7072330" y="4857760"/>
            <a:ext cx="1465943"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أين ؟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مربع نص 23"/>
          <p:cNvSpPr txBox="1"/>
          <p:nvPr/>
        </p:nvSpPr>
        <p:spPr>
          <a:xfrm>
            <a:off x="4429124" y="4857760"/>
            <a:ext cx="2894703"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المكان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5" name="مربع نص 24"/>
          <p:cNvSpPr txBox="1"/>
          <p:nvPr/>
        </p:nvSpPr>
        <p:spPr>
          <a:xfrm>
            <a:off x="7143768" y="5572140"/>
            <a:ext cx="1465943"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متى </a:t>
            </a: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مربع نص 25"/>
          <p:cNvSpPr txBox="1"/>
          <p:nvPr/>
        </p:nvSpPr>
        <p:spPr>
          <a:xfrm>
            <a:off x="4500562" y="5786454"/>
            <a:ext cx="2894703"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الزمان </a:t>
            </a: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–الموعد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additive="base">
                                        <p:cTn id="1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 calcmode="lin" valueType="num">
                                      <p:cBhvr additive="base">
                                        <p:cTn id="3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xEl>
                                              <p:pRg st="0" end="0"/>
                                            </p:txEl>
                                          </p:spTgt>
                                        </p:tgtEl>
                                        <p:attrNameLst>
                                          <p:attrName>style.visibility</p:attrName>
                                        </p:attrNameLst>
                                      </p:cBhvr>
                                      <p:to>
                                        <p:strVal val="visible"/>
                                      </p:to>
                                    </p:set>
                                    <p:anim calcmode="lin" valueType="num">
                                      <p:cBhvr additive="base">
                                        <p:cTn id="4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 calcmode="lin" valueType="num">
                                      <p:cBhvr additive="base">
                                        <p:cTn id="4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anim calcmode="lin" valueType="num">
                                      <p:cBhvr additive="base">
                                        <p:cTn id="5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285720" y="1142986"/>
            <a:ext cx="8572560" cy="4572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ربع نص 2"/>
          <p:cNvSpPr txBox="1"/>
          <p:nvPr/>
        </p:nvSpPr>
        <p:spPr>
          <a:xfrm>
            <a:off x="4214810" y="3214686"/>
            <a:ext cx="3537645"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الاستشهاد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مربع نص 3"/>
          <p:cNvSpPr txBox="1"/>
          <p:nvPr/>
        </p:nvSpPr>
        <p:spPr>
          <a:xfrm>
            <a:off x="4214810" y="3857628"/>
            <a:ext cx="3537645"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المثال أو الاستعارة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مربع نص 4"/>
          <p:cNvSpPr txBox="1"/>
          <p:nvPr/>
        </p:nvSpPr>
        <p:spPr>
          <a:xfrm>
            <a:off x="4214810" y="4714884"/>
            <a:ext cx="3537645" cy="523220"/>
          </a:xfrm>
          <a:prstGeom prst="rect">
            <a:avLst/>
          </a:prstGeom>
          <a:noFill/>
        </p:spPr>
        <p:txBody>
          <a:bodyPr wrap="square" rtlCol="1">
            <a:spAutoFit/>
          </a:bodyPr>
          <a:lstStyle/>
          <a:p>
            <a:pPr algn="justLow"/>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المصداقية </a:t>
            </a:r>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276225" y="285728"/>
            <a:ext cx="8591550" cy="6286544"/>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42844" y="168276"/>
            <a:ext cx="8858312" cy="650083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6" name="مربع نص 5"/>
          <p:cNvSpPr txBox="1"/>
          <p:nvPr/>
        </p:nvSpPr>
        <p:spPr>
          <a:xfrm>
            <a:off x="214282" y="1928802"/>
            <a:ext cx="2726866" cy="1015663"/>
          </a:xfrm>
          <a:prstGeom prst="rect">
            <a:avLst/>
          </a:prstGeom>
          <a:noFill/>
        </p:spPr>
        <p:txBody>
          <a:bodyPr wrap="square" rtlCol="1">
            <a:spAutoFit/>
          </a:bodyPr>
          <a:lstStyle/>
          <a:p>
            <a:pPr algn="justLow">
              <a:lnSpc>
                <a:spcPct val="150000"/>
              </a:lnSpc>
            </a:pPr>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قطع من الورق المقوى أو الخشب ذات سمك صغير</a:t>
            </a:r>
          </a:p>
        </p:txBody>
      </p:sp>
      <p:sp>
        <p:nvSpPr>
          <p:cNvPr id="7" name="مربع نص 6"/>
          <p:cNvSpPr txBox="1"/>
          <p:nvPr/>
        </p:nvSpPr>
        <p:spPr>
          <a:xfrm>
            <a:off x="642910" y="4000504"/>
            <a:ext cx="2224585" cy="2118529"/>
          </a:xfrm>
          <a:prstGeom prst="rect">
            <a:avLst/>
          </a:prstGeom>
          <a:noFill/>
        </p:spPr>
        <p:txBody>
          <a:bodyPr wrap="square" rtlCol="1">
            <a:spAutoFit/>
          </a:bodyPr>
          <a:lstStyle/>
          <a:p>
            <a:pPr algn="justLow">
              <a:lnSpc>
                <a:spcPct val="150000"/>
              </a:lnSpc>
            </a:pP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أن قطعة الورق المقوى إذا تم دفعها في الهواء أفقيًا وكان سطحها يميل من الخلف، فإنه مع قوة الدفع سوف تطير الورقة.</a:t>
            </a:r>
          </a:p>
        </p:txBody>
      </p:sp>
      <p:sp>
        <p:nvSpPr>
          <p:cNvPr id="8" name="مربع نص 7"/>
          <p:cNvSpPr txBox="1"/>
          <p:nvPr/>
        </p:nvSpPr>
        <p:spPr>
          <a:xfrm>
            <a:off x="642910" y="2857496"/>
            <a:ext cx="2224585" cy="872034"/>
          </a:xfrm>
          <a:prstGeom prst="rect">
            <a:avLst/>
          </a:prstGeom>
          <a:noFill/>
        </p:spPr>
        <p:txBody>
          <a:bodyPr wrap="square" rtlCol="1">
            <a:spAutoFit/>
          </a:bodyPr>
          <a:lstStyle/>
          <a:p>
            <a:pPr algn="justLow">
              <a:lnSpc>
                <a:spcPct val="150000"/>
              </a:lnSpc>
            </a:pP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سبحان الذي سخر لنا هذا وما كنا له مقرنين.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5286380" y="142852"/>
            <a:ext cx="3643171" cy="1014416"/>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1203" name="Picture 3"/>
          <p:cNvPicPr>
            <a:picLocks noChangeAspect="1" noChangeArrowheads="1"/>
          </p:cNvPicPr>
          <p:nvPr/>
        </p:nvPicPr>
        <p:blipFill>
          <a:blip r:embed="rId3"/>
          <a:srcRect/>
          <a:stretch>
            <a:fillRect/>
          </a:stretch>
        </p:blipFill>
        <p:spPr bwMode="auto">
          <a:xfrm>
            <a:off x="185738" y="1285860"/>
            <a:ext cx="8772525" cy="546259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ستطيل 3"/>
          <p:cNvSpPr/>
          <p:nvPr/>
        </p:nvSpPr>
        <p:spPr>
          <a:xfrm>
            <a:off x="1500166" y="0"/>
            <a:ext cx="2550698"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ذاتي حسب كل طالب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142845" y="142876"/>
            <a:ext cx="8858312" cy="657227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1500166" y="59272"/>
            <a:ext cx="2550698"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ذاتي حسب كل طالب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157163" y="142876"/>
            <a:ext cx="8829675" cy="657227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1500166" y="0"/>
            <a:ext cx="2550698"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ذاتي حسب كل طالب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142845" y="142876"/>
            <a:ext cx="8858312" cy="657227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1500166" y="0"/>
            <a:ext cx="2550698"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ذاتي حسب كل طالب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5558050" y="117453"/>
            <a:ext cx="3443106" cy="785818"/>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5299" name="Picture 3"/>
          <p:cNvPicPr>
            <a:picLocks noChangeAspect="1" noChangeArrowheads="1"/>
          </p:cNvPicPr>
          <p:nvPr/>
        </p:nvPicPr>
        <p:blipFill>
          <a:blip r:embed="rId3"/>
          <a:srcRect/>
          <a:stretch>
            <a:fillRect/>
          </a:stretch>
        </p:blipFill>
        <p:spPr bwMode="auto">
          <a:xfrm>
            <a:off x="142845" y="1038208"/>
            <a:ext cx="8858312" cy="571504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ستطيل 3"/>
          <p:cNvSpPr/>
          <p:nvPr/>
        </p:nvSpPr>
        <p:spPr>
          <a:xfrm>
            <a:off x="1500166" y="0"/>
            <a:ext cx="2550698" cy="369332"/>
          </a:xfrm>
          <a:prstGeom prst="rect">
            <a:avLst/>
          </a:prstGeom>
        </p:spPr>
        <p:txBody>
          <a:bodyPr wrap="none">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يحل بشكل ذاتي حسب كل طالب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srcRect/>
          <a:stretch>
            <a:fillRect/>
          </a:stretch>
        </p:blipFill>
        <p:spPr bwMode="auto">
          <a:xfrm>
            <a:off x="5072066" y="333362"/>
            <a:ext cx="3819525" cy="1238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4451" name="Picture 3"/>
          <p:cNvPicPr>
            <a:picLocks noChangeAspect="1" noChangeArrowheads="1"/>
          </p:cNvPicPr>
          <p:nvPr/>
        </p:nvPicPr>
        <p:blipFill>
          <a:blip r:embed="rId3"/>
          <a:srcRect/>
          <a:stretch>
            <a:fillRect/>
          </a:stretch>
        </p:blipFill>
        <p:spPr bwMode="auto">
          <a:xfrm>
            <a:off x="1643042" y="2357430"/>
            <a:ext cx="4929222" cy="35147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a:stretch>
            <a:fillRect/>
          </a:stretch>
        </p:blipFill>
        <p:spPr bwMode="auto">
          <a:xfrm>
            <a:off x="5834093" y="142852"/>
            <a:ext cx="3095625" cy="942975"/>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5475" name="Picture 3"/>
          <p:cNvPicPr>
            <a:picLocks noChangeAspect="1" noChangeArrowheads="1"/>
          </p:cNvPicPr>
          <p:nvPr/>
        </p:nvPicPr>
        <p:blipFill>
          <a:blip r:embed="rId3"/>
          <a:srcRect/>
          <a:stretch>
            <a:fillRect/>
          </a:stretch>
        </p:blipFill>
        <p:spPr bwMode="auto">
          <a:xfrm>
            <a:off x="214283" y="1225556"/>
            <a:ext cx="8715436" cy="551499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3643306" y="2857496"/>
            <a:ext cx="1071570" cy="400110"/>
          </a:xfrm>
          <a:prstGeom prst="rect">
            <a:avLst/>
          </a:prstGeom>
          <a:noFill/>
        </p:spPr>
        <p:txBody>
          <a:bodyPr wrap="square" rtlCol="1">
            <a:spAutoFit/>
          </a:bodyPr>
          <a:lstStyle/>
          <a:p>
            <a:r>
              <a:rPr lang="ar-EG" sz="2000" b="1" dirty="0" smtClean="0">
                <a:solidFill>
                  <a:srgbClr val="FF0000"/>
                </a:solidFill>
              </a:rPr>
              <a:t>الروية </a:t>
            </a:r>
            <a:endParaRPr lang="ar-EG" b="1" dirty="0">
              <a:solidFill>
                <a:srgbClr val="FF0000"/>
              </a:solidFill>
            </a:endParaRPr>
          </a:p>
        </p:txBody>
      </p:sp>
      <p:sp>
        <p:nvSpPr>
          <p:cNvPr id="5" name="مربع نص 4"/>
          <p:cNvSpPr txBox="1"/>
          <p:nvPr/>
        </p:nvSpPr>
        <p:spPr>
          <a:xfrm>
            <a:off x="3428992" y="3214686"/>
            <a:ext cx="1071570" cy="400110"/>
          </a:xfrm>
          <a:prstGeom prst="rect">
            <a:avLst/>
          </a:prstGeom>
          <a:noFill/>
        </p:spPr>
        <p:txBody>
          <a:bodyPr wrap="square" rtlCol="1">
            <a:spAutoFit/>
          </a:bodyPr>
          <a:lstStyle/>
          <a:p>
            <a:r>
              <a:rPr lang="ar-EG" sz="2000" b="1" dirty="0" smtClean="0">
                <a:solidFill>
                  <a:srgbClr val="FF0000"/>
                </a:solidFill>
              </a:rPr>
              <a:t>الحلم </a:t>
            </a:r>
            <a:endParaRPr lang="ar-EG" b="1" dirty="0">
              <a:solidFill>
                <a:srgbClr val="FF0000"/>
              </a:solidFill>
            </a:endParaRPr>
          </a:p>
        </p:txBody>
      </p:sp>
      <p:sp>
        <p:nvSpPr>
          <p:cNvPr id="6" name="مربع نص 5"/>
          <p:cNvSpPr txBox="1"/>
          <p:nvPr/>
        </p:nvSpPr>
        <p:spPr>
          <a:xfrm>
            <a:off x="3357554" y="3500438"/>
            <a:ext cx="1071570" cy="400110"/>
          </a:xfrm>
          <a:prstGeom prst="rect">
            <a:avLst/>
          </a:prstGeom>
          <a:noFill/>
        </p:spPr>
        <p:txBody>
          <a:bodyPr wrap="square" rtlCol="1">
            <a:spAutoFit/>
          </a:bodyPr>
          <a:lstStyle/>
          <a:p>
            <a:r>
              <a:rPr lang="ar-EG" sz="2000" b="1" dirty="0" smtClean="0">
                <a:solidFill>
                  <a:srgbClr val="FF0000"/>
                </a:solidFill>
              </a:rPr>
              <a:t>التعاطف </a:t>
            </a:r>
            <a:endParaRPr lang="ar-EG" b="1" dirty="0">
              <a:solidFill>
                <a:srgbClr val="FF0000"/>
              </a:solidFill>
            </a:endParaRPr>
          </a:p>
        </p:txBody>
      </p:sp>
      <p:sp>
        <p:nvSpPr>
          <p:cNvPr id="7" name="مربع نص 6"/>
          <p:cNvSpPr txBox="1"/>
          <p:nvPr/>
        </p:nvSpPr>
        <p:spPr>
          <a:xfrm>
            <a:off x="3214678" y="3786190"/>
            <a:ext cx="1071570" cy="400110"/>
          </a:xfrm>
          <a:prstGeom prst="rect">
            <a:avLst/>
          </a:prstGeom>
          <a:noFill/>
        </p:spPr>
        <p:txBody>
          <a:bodyPr wrap="square" rtlCol="1">
            <a:spAutoFit/>
          </a:bodyPr>
          <a:lstStyle/>
          <a:p>
            <a:r>
              <a:rPr lang="ar-EG" sz="2000" b="1" dirty="0" smtClean="0">
                <a:solidFill>
                  <a:srgbClr val="FF0000"/>
                </a:solidFill>
              </a:rPr>
              <a:t>البهجة </a:t>
            </a:r>
            <a:endParaRPr lang="ar-EG" b="1" dirty="0">
              <a:solidFill>
                <a:srgbClr val="FF0000"/>
              </a:solidFill>
            </a:endParaRPr>
          </a:p>
        </p:txBody>
      </p:sp>
      <p:sp>
        <p:nvSpPr>
          <p:cNvPr id="8" name="مربع نص 7"/>
          <p:cNvSpPr txBox="1"/>
          <p:nvPr/>
        </p:nvSpPr>
        <p:spPr>
          <a:xfrm>
            <a:off x="3143240" y="4214818"/>
            <a:ext cx="1071570" cy="400110"/>
          </a:xfrm>
          <a:prstGeom prst="rect">
            <a:avLst/>
          </a:prstGeom>
          <a:noFill/>
        </p:spPr>
        <p:txBody>
          <a:bodyPr wrap="square" rtlCol="1">
            <a:spAutoFit/>
          </a:bodyPr>
          <a:lstStyle/>
          <a:p>
            <a:r>
              <a:rPr lang="ar-EG" sz="2000" b="1" dirty="0" smtClean="0">
                <a:solidFill>
                  <a:srgbClr val="FF0000"/>
                </a:solidFill>
              </a:rPr>
              <a:t>الطمأنينة </a:t>
            </a:r>
            <a:endParaRPr lang="ar-EG" b="1" dirty="0">
              <a:solidFill>
                <a:srgbClr val="FF0000"/>
              </a:solidFill>
            </a:endParaRPr>
          </a:p>
        </p:txBody>
      </p:sp>
      <p:sp>
        <p:nvSpPr>
          <p:cNvPr id="10" name="مربع نص 9"/>
          <p:cNvSpPr txBox="1"/>
          <p:nvPr/>
        </p:nvSpPr>
        <p:spPr>
          <a:xfrm>
            <a:off x="2500298" y="2786058"/>
            <a:ext cx="1071570" cy="400110"/>
          </a:xfrm>
          <a:prstGeom prst="rect">
            <a:avLst/>
          </a:prstGeom>
          <a:noFill/>
        </p:spPr>
        <p:txBody>
          <a:bodyPr wrap="square" rtlCol="1">
            <a:spAutoFit/>
          </a:bodyPr>
          <a:lstStyle/>
          <a:p>
            <a:r>
              <a:rPr lang="ar-EG" sz="2000" b="1" dirty="0" smtClean="0">
                <a:solidFill>
                  <a:srgbClr val="FF0000"/>
                </a:solidFill>
              </a:rPr>
              <a:t>الفراسة </a:t>
            </a:r>
            <a:endParaRPr lang="ar-EG" b="1" dirty="0">
              <a:solidFill>
                <a:srgbClr val="FF0000"/>
              </a:solidFill>
            </a:endParaRPr>
          </a:p>
        </p:txBody>
      </p:sp>
      <p:sp>
        <p:nvSpPr>
          <p:cNvPr id="11" name="مربع نص 10"/>
          <p:cNvSpPr txBox="1"/>
          <p:nvPr/>
        </p:nvSpPr>
        <p:spPr>
          <a:xfrm>
            <a:off x="2500298" y="3143248"/>
            <a:ext cx="1071570" cy="400110"/>
          </a:xfrm>
          <a:prstGeom prst="rect">
            <a:avLst/>
          </a:prstGeom>
          <a:noFill/>
        </p:spPr>
        <p:txBody>
          <a:bodyPr wrap="square" rtlCol="1">
            <a:spAutoFit/>
          </a:bodyPr>
          <a:lstStyle/>
          <a:p>
            <a:r>
              <a:rPr lang="ar-EG" sz="2000" b="1" dirty="0" smtClean="0">
                <a:solidFill>
                  <a:srgbClr val="FF0000"/>
                </a:solidFill>
              </a:rPr>
              <a:t>الحصافة </a:t>
            </a:r>
            <a:endParaRPr lang="ar-EG" b="1" dirty="0">
              <a:solidFill>
                <a:srgbClr val="FF0000"/>
              </a:solidFill>
            </a:endParaRPr>
          </a:p>
        </p:txBody>
      </p:sp>
      <p:sp>
        <p:nvSpPr>
          <p:cNvPr id="12" name="مربع نص 11"/>
          <p:cNvSpPr txBox="1"/>
          <p:nvPr/>
        </p:nvSpPr>
        <p:spPr>
          <a:xfrm>
            <a:off x="2071670" y="3786190"/>
            <a:ext cx="1071570" cy="400110"/>
          </a:xfrm>
          <a:prstGeom prst="rect">
            <a:avLst/>
          </a:prstGeom>
          <a:noFill/>
        </p:spPr>
        <p:txBody>
          <a:bodyPr wrap="square" rtlCol="1">
            <a:spAutoFit/>
          </a:bodyPr>
          <a:lstStyle/>
          <a:p>
            <a:r>
              <a:rPr lang="ar-EG" sz="2000" b="1" dirty="0" smtClean="0">
                <a:solidFill>
                  <a:srgbClr val="FF0000"/>
                </a:solidFill>
              </a:rPr>
              <a:t>الكياسة </a:t>
            </a:r>
            <a:endParaRPr lang="ar-EG" b="1" dirty="0">
              <a:solidFill>
                <a:srgbClr val="FF0000"/>
              </a:solidFill>
            </a:endParaRPr>
          </a:p>
        </p:txBody>
      </p:sp>
      <p:sp>
        <p:nvSpPr>
          <p:cNvPr id="13" name="مستطيل 12"/>
          <p:cNvSpPr/>
          <p:nvPr/>
        </p:nvSpPr>
        <p:spPr>
          <a:xfrm>
            <a:off x="714348" y="4714884"/>
            <a:ext cx="3000364" cy="523220"/>
          </a:xfrm>
          <a:prstGeom prst="rect">
            <a:avLst/>
          </a:prstGeom>
        </p:spPr>
        <p:txBody>
          <a:bodyPr wrap="square">
            <a:spAutoFit/>
          </a:bodyPr>
          <a:lstStyle/>
          <a:p>
            <a:r>
              <a:rPr lang="ar-EG" sz="2800" b="1" dirty="0" smtClean="0">
                <a:solidFill>
                  <a:srgbClr val="FF0000"/>
                </a:solidFill>
              </a:rPr>
              <a:t>التفاوض </a:t>
            </a:r>
            <a:endParaRPr lang="ar-EG" sz="2800" b="1" dirty="0">
              <a:solidFill>
                <a:srgbClr val="FF0000"/>
              </a:solidFill>
            </a:endParaRPr>
          </a:p>
        </p:txBody>
      </p:sp>
      <p:sp>
        <p:nvSpPr>
          <p:cNvPr id="14" name="مستطيل 13"/>
          <p:cNvSpPr/>
          <p:nvPr/>
        </p:nvSpPr>
        <p:spPr>
          <a:xfrm>
            <a:off x="714348" y="5143512"/>
            <a:ext cx="3000364" cy="523220"/>
          </a:xfrm>
          <a:prstGeom prst="rect">
            <a:avLst/>
          </a:prstGeom>
        </p:spPr>
        <p:txBody>
          <a:bodyPr wrap="square">
            <a:spAutoFit/>
          </a:bodyPr>
          <a:lstStyle/>
          <a:p>
            <a:r>
              <a:rPr lang="ar-EG" sz="2800" b="1" dirty="0" smtClean="0">
                <a:solidFill>
                  <a:srgbClr val="FF0000"/>
                </a:solidFill>
              </a:rPr>
              <a:t>التعصب </a:t>
            </a:r>
            <a:endParaRPr lang="ar-EG" sz="2800" b="1" dirty="0">
              <a:solidFill>
                <a:srgbClr val="FF0000"/>
              </a:solidFill>
            </a:endParaRPr>
          </a:p>
        </p:txBody>
      </p:sp>
      <p:sp>
        <p:nvSpPr>
          <p:cNvPr id="15" name="مستطيل 14"/>
          <p:cNvSpPr/>
          <p:nvPr/>
        </p:nvSpPr>
        <p:spPr>
          <a:xfrm>
            <a:off x="-357222" y="5000636"/>
            <a:ext cx="3000364" cy="523220"/>
          </a:xfrm>
          <a:prstGeom prst="rect">
            <a:avLst/>
          </a:prstGeom>
        </p:spPr>
        <p:txBody>
          <a:bodyPr wrap="square">
            <a:spAutoFit/>
          </a:bodyPr>
          <a:lstStyle/>
          <a:p>
            <a:r>
              <a:rPr lang="ar-EG" sz="2800" b="1" dirty="0" smtClean="0">
                <a:solidFill>
                  <a:srgbClr val="FF0000"/>
                </a:solidFill>
              </a:rPr>
              <a:t>الاستقطاب </a:t>
            </a:r>
            <a:endParaRPr lang="ar-EG"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P spid="13" grpId="0"/>
      <p:bldP spid="14" grpId="0"/>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a:stretch>
            <a:fillRect/>
          </a:stretch>
        </p:blipFill>
        <p:spPr bwMode="auto">
          <a:xfrm>
            <a:off x="357188" y="0"/>
            <a:ext cx="8429625" cy="6643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ربع نص 2"/>
          <p:cNvSpPr txBox="1"/>
          <p:nvPr/>
        </p:nvSpPr>
        <p:spPr>
          <a:xfrm>
            <a:off x="4071934" y="2497479"/>
            <a:ext cx="3071834" cy="4431983"/>
          </a:xfrm>
          <a:prstGeom prst="rect">
            <a:avLst/>
          </a:prstGeom>
          <a:noFill/>
        </p:spPr>
        <p:txBody>
          <a:bodyPr wrap="square" rtlCol="1">
            <a:spAutoFit/>
          </a:bodyPr>
          <a:lstStyle/>
          <a:p>
            <a:r>
              <a:rPr lang="ar-EG" sz="2400" b="1" dirty="0" smtClean="0">
                <a:solidFill>
                  <a:srgbClr val="FF0000"/>
                </a:solidFill>
              </a:rPr>
              <a:t>القدرات التواصلية :</a:t>
            </a:r>
          </a:p>
          <a:p>
            <a:r>
              <a:rPr lang="ar-EG" sz="2400" b="1" dirty="0" smtClean="0">
                <a:solidFill>
                  <a:srgbClr val="FF0000"/>
                </a:solidFill>
              </a:rPr>
              <a:t>1-استيعاب تجاوب ورد فعل المستقبل</a:t>
            </a:r>
          </a:p>
          <a:p>
            <a:r>
              <a:rPr lang="ar-EG" sz="2400" b="1" dirty="0" smtClean="0">
                <a:solidFill>
                  <a:srgbClr val="FF0000"/>
                </a:solidFill>
              </a:rPr>
              <a:t>2-سرعة الاستجابة لها </a:t>
            </a:r>
          </a:p>
          <a:p>
            <a:r>
              <a:rPr lang="ar-EG" sz="2400" b="1" dirty="0" smtClean="0">
                <a:solidFill>
                  <a:srgbClr val="FF0000"/>
                </a:solidFill>
              </a:rPr>
              <a:t>3-معرفة اتجاهات ودوافع المستقبل</a:t>
            </a:r>
          </a:p>
          <a:p>
            <a:r>
              <a:rPr lang="ar-EG" sz="2400" b="1" dirty="0" smtClean="0">
                <a:solidFill>
                  <a:srgbClr val="FF0000"/>
                </a:solidFill>
              </a:rPr>
              <a:t>4-معرفة طبيعة الموقف الاتصالي </a:t>
            </a:r>
          </a:p>
          <a:p>
            <a:r>
              <a:rPr lang="ar-EG" sz="2400" b="1" dirty="0" smtClean="0">
                <a:solidFill>
                  <a:srgbClr val="FF0000"/>
                </a:solidFill>
              </a:rPr>
              <a:t>5- الإلمام بفنون </a:t>
            </a:r>
            <a:r>
              <a:rPr lang="ar-EG" sz="2400" b="1" dirty="0" err="1" smtClean="0">
                <a:solidFill>
                  <a:srgbClr val="FF0000"/>
                </a:solidFill>
              </a:rPr>
              <a:t>الاقناع</a:t>
            </a:r>
            <a:r>
              <a:rPr lang="ar-EG" sz="2400" b="1" dirty="0" smtClean="0">
                <a:solidFill>
                  <a:srgbClr val="FF0000"/>
                </a:solidFill>
              </a:rPr>
              <a:t> والتأثير في الآخرين </a:t>
            </a:r>
          </a:p>
          <a:p>
            <a:r>
              <a:rPr lang="ar-EG" sz="2400" b="1" dirty="0" smtClean="0">
                <a:solidFill>
                  <a:srgbClr val="FF0000"/>
                </a:solidFill>
              </a:rPr>
              <a:t>6- تلبية اهتمام المستقبل  </a:t>
            </a:r>
          </a:p>
          <a:p>
            <a:endParaRPr lang="ar-EG" b="1" dirty="0">
              <a:solidFill>
                <a:srgbClr val="FF0000"/>
              </a:solidFill>
            </a:endParaRPr>
          </a:p>
        </p:txBody>
      </p:sp>
      <p:sp>
        <p:nvSpPr>
          <p:cNvPr id="4" name="مربع نص 3"/>
          <p:cNvSpPr txBox="1"/>
          <p:nvPr/>
        </p:nvSpPr>
        <p:spPr>
          <a:xfrm>
            <a:off x="428596" y="2426017"/>
            <a:ext cx="3286148" cy="3539430"/>
          </a:xfrm>
          <a:prstGeom prst="rect">
            <a:avLst/>
          </a:prstGeom>
          <a:noFill/>
        </p:spPr>
        <p:txBody>
          <a:bodyPr wrap="square" rtlCol="1">
            <a:spAutoFit/>
          </a:bodyPr>
          <a:lstStyle/>
          <a:p>
            <a:r>
              <a:rPr lang="ar-EG" sz="3200" b="1" dirty="0" smtClean="0">
                <a:solidFill>
                  <a:srgbClr val="FF0000"/>
                </a:solidFill>
              </a:rPr>
              <a:t>المهارات الإلقائية :</a:t>
            </a:r>
          </a:p>
          <a:p>
            <a:r>
              <a:rPr lang="ar-EG" sz="3200" b="1" dirty="0" smtClean="0">
                <a:solidFill>
                  <a:srgbClr val="FF0000"/>
                </a:solidFill>
              </a:rPr>
              <a:t>1-الجراءة </a:t>
            </a:r>
          </a:p>
          <a:p>
            <a:r>
              <a:rPr lang="ar-EG" sz="3200" b="1" dirty="0" smtClean="0">
                <a:solidFill>
                  <a:srgbClr val="FF0000"/>
                </a:solidFill>
              </a:rPr>
              <a:t>2- الطلاقة </a:t>
            </a:r>
          </a:p>
          <a:p>
            <a:r>
              <a:rPr lang="ar-EG" sz="3200" b="1" dirty="0" smtClean="0">
                <a:solidFill>
                  <a:srgbClr val="FF0000"/>
                </a:solidFill>
              </a:rPr>
              <a:t>3-سلامة الوقفات </a:t>
            </a:r>
          </a:p>
          <a:p>
            <a:r>
              <a:rPr lang="ar-EG" sz="3200" b="1" dirty="0" smtClean="0">
                <a:solidFill>
                  <a:srgbClr val="FF0000"/>
                </a:solidFill>
              </a:rPr>
              <a:t>4- التنغيم </a:t>
            </a:r>
          </a:p>
          <a:p>
            <a:r>
              <a:rPr lang="ar-EG" sz="3200" b="1" dirty="0" smtClean="0">
                <a:solidFill>
                  <a:srgbClr val="FF0000"/>
                </a:solidFill>
              </a:rPr>
              <a:t>5- نقل العاطفة </a:t>
            </a:r>
          </a:p>
          <a:p>
            <a:r>
              <a:rPr lang="ar-EG" sz="3200" b="1" dirty="0" smtClean="0">
                <a:solidFill>
                  <a:srgbClr val="FF0000"/>
                </a:solidFill>
              </a:rPr>
              <a:t>6- استخدام لغة الجسد</a:t>
            </a:r>
            <a:endParaRPr lang="ar-EG"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srcRect/>
          <a:stretch>
            <a:fillRect/>
          </a:stretch>
        </p:blipFill>
        <p:spPr bwMode="auto">
          <a:xfrm>
            <a:off x="571473" y="1000109"/>
            <a:ext cx="8001056" cy="48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ربع نص 3"/>
          <p:cNvSpPr txBox="1"/>
          <p:nvPr/>
        </p:nvSpPr>
        <p:spPr>
          <a:xfrm>
            <a:off x="642910" y="0"/>
            <a:ext cx="4286280" cy="523220"/>
          </a:xfrm>
          <a:prstGeom prst="rect">
            <a:avLst/>
          </a:prstGeom>
          <a:noFill/>
        </p:spPr>
        <p:txBody>
          <a:bodyPr wrap="square" rtlCol="1">
            <a:spAutoFit/>
          </a:bodyPr>
          <a:lstStyle/>
          <a:p>
            <a:pPr algn="ctr"/>
            <a:r>
              <a:rPr lang="ar-EG" sz="2800" b="1" dirty="0" smtClean="0">
                <a:solidFill>
                  <a:srgbClr val="FF0000"/>
                </a:solidFill>
                <a:sym typeface="Wingdings 2"/>
              </a:rPr>
              <a:t>يحل بطريقة ذاتية حسب كل طالب </a:t>
            </a:r>
            <a:endParaRPr lang="ar-EG"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a:srcRect/>
          <a:stretch>
            <a:fillRect/>
          </a:stretch>
        </p:blipFill>
        <p:spPr bwMode="auto">
          <a:xfrm>
            <a:off x="338138" y="285729"/>
            <a:ext cx="8467725" cy="628654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642910" y="334012"/>
            <a:ext cx="4286280" cy="523220"/>
          </a:xfrm>
          <a:prstGeom prst="rect">
            <a:avLst/>
          </a:prstGeom>
          <a:noFill/>
        </p:spPr>
        <p:txBody>
          <a:bodyPr wrap="square" rtlCol="1">
            <a:spAutoFit/>
          </a:bodyPr>
          <a:lstStyle/>
          <a:p>
            <a:pPr algn="ctr"/>
            <a:r>
              <a:rPr lang="ar-EG" sz="2800" b="1" dirty="0" smtClean="0">
                <a:solidFill>
                  <a:srgbClr val="FF0000"/>
                </a:solidFill>
                <a:sym typeface="Wingdings 2"/>
              </a:rPr>
              <a:t>يحل بطريقة ذاتية حسب كل طالب </a:t>
            </a:r>
            <a:endParaRPr lang="ar-EG"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42844" y="117476"/>
            <a:ext cx="8858312" cy="657227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6" name="مربع نص 5"/>
          <p:cNvSpPr txBox="1"/>
          <p:nvPr/>
        </p:nvSpPr>
        <p:spPr>
          <a:xfrm>
            <a:off x="285720" y="1714488"/>
            <a:ext cx="2143140" cy="1569660"/>
          </a:xfrm>
          <a:prstGeom prst="rect">
            <a:avLst/>
          </a:prstGeom>
          <a:noFill/>
        </p:spPr>
        <p:txBody>
          <a:bodyPr wrap="square" rtlCol="1">
            <a:spAutoFit/>
          </a:bodyPr>
          <a:lstStyle/>
          <a:p>
            <a:pPr algn="justLow">
              <a:lnSpc>
                <a:spcPct val="150000"/>
              </a:lnSpc>
            </a:pPr>
            <a:r>
              <a:rPr lang="ar-EG" sz="1600" b="1" cap="all" dirty="0"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rPr>
              <a:t>الألفاظ المؤثرة:</a:t>
            </a:r>
          </a:p>
          <a:p>
            <a:pPr algn="justLow">
              <a:lnSpc>
                <a:spcPct val="150000"/>
              </a:lnSpc>
            </a:pPr>
            <a:r>
              <a:rPr lang="ar-EG"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السير بقى مستمرًا، المنظر المروع، يرتطم ببعض، الانزلاق هو سيد الموقف</a:t>
            </a:r>
          </a:p>
        </p:txBody>
      </p:sp>
      <p:sp>
        <p:nvSpPr>
          <p:cNvPr id="7" name="مربع نص 6"/>
          <p:cNvSpPr txBox="1"/>
          <p:nvPr/>
        </p:nvSpPr>
        <p:spPr>
          <a:xfrm>
            <a:off x="272072" y="4075551"/>
            <a:ext cx="2156788" cy="1338828"/>
          </a:xfrm>
          <a:prstGeom prst="rect">
            <a:avLst/>
          </a:prstGeom>
          <a:noFill/>
        </p:spPr>
        <p:txBody>
          <a:bodyPr wrap="square" rtlCol="1">
            <a:spAutoFit/>
          </a:bodyPr>
          <a:lstStyle/>
          <a:p>
            <a:pPr algn="justLow">
              <a:lnSpc>
                <a:spcPct val="150000"/>
              </a:lnSpc>
            </a:pPr>
            <a:r>
              <a:rPr lang="ar-EG" b="1" cap="all" dirty="0"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rPr>
              <a:t>المثال أو الاستعارة:</a:t>
            </a:r>
          </a:p>
          <a:p>
            <a:pPr algn="justLow">
              <a:lnSpc>
                <a:spcPct val="150000"/>
              </a:lnSpc>
            </a:pP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المشاة على الرصيف المجاور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srcRect/>
          <a:stretch>
            <a:fillRect/>
          </a:stretch>
        </p:blipFill>
        <p:spPr bwMode="auto">
          <a:xfrm>
            <a:off x="319088" y="1500174"/>
            <a:ext cx="8505825" cy="400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ربع نص 2"/>
          <p:cNvSpPr txBox="1"/>
          <p:nvPr/>
        </p:nvSpPr>
        <p:spPr>
          <a:xfrm>
            <a:off x="428596" y="2428868"/>
            <a:ext cx="6858048" cy="523220"/>
          </a:xfrm>
          <a:prstGeom prst="rect">
            <a:avLst/>
          </a:prstGeom>
          <a:noFill/>
        </p:spPr>
        <p:txBody>
          <a:bodyPr wrap="square" rtlCol="1">
            <a:spAutoFit/>
          </a:bodyPr>
          <a:lstStyle/>
          <a:p>
            <a:pPr algn="ctr"/>
            <a:r>
              <a:rPr lang="ar-EG" sz="2800" b="1" dirty="0" smtClean="0">
                <a:solidFill>
                  <a:srgbClr val="FF0000"/>
                </a:solidFill>
                <a:sym typeface="Wingdings 2"/>
              </a:rPr>
              <a:t>يحتاج إلى استيعاب تجاوب ردة فعل المستقبل ( الطلاب )</a:t>
            </a:r>
            <a:endParaRPr lang="ar-EG" sz="1600" b="1" dirty="0">
              <a:solidFill>
                <a:srgbClr val="FF0000"/>
              </a:solidFill>
            </a:endParaRPr>
          </a:p>
        </p:txBody>
      </p:sp>
      <p:sp>
        <p:nvSpPr>
          <p:cNvPr id="4" name="مربع نص 3"/>
          <p:cNvSpPr txBox="1"/>
          <p:nvPr/>
        </p:nvSpPr>
        <p:spPr>
          <a:xfrm>
            <a:off x="214282" y="3143248"/>
            <a:ext cx="6858048" cy="523220"/>
          </a:xfrm>
          <a:prstGeom prst="rect">
            <a:avLst/>
          </a:prstGeom>
          <a:noFill/>
        </p:spPr>
        <p:txBody>
          <a:bodyPr wrap="square" rtlCol="1">
            <a:spAutoFit/>
          </a:bodyPr>
          <a:lstStyle/>
          <a:p>
            <a:pPr algn="ctr"/>
            <a:r>
              <a:rPr lang="ar-EG" sz="2800" b="1" dirty="0" smtClean="0">
                <a:solidFill>
                  <a:srgbClr val="FF0000"/>
                </a:solidFill>
                <a:sym typeface="Wingdings 2"/>
              </a:rPr>
              <a:t>معرفة طبيعة الموقف التعليمي وسرعة التجاوب مع الطلاب </a:t>
            </a:r>
            <a:endParaRPr lang="ar-EG" sz="1600" b="1" dirty="0">
              <a:solidFill>
                <a:srgbClr val="FF0000"/>
              </a:solidFill>
            </a:endParaRPr>
          </a:p>
        </p:txBody>
      </p:sp>
      <p:sp>
        <p:nvSpPr>
          <p:cNvPr id="5" name="مربع نص 4"/>
          <p:cNvSpPr txBox="1"/>
          <p:nvPr/>
        </p:nvSpPr>
        <p:spPr>
          <a:xfrm>
            <a:off x="0" y="4000504"/>
            <a:ext cx="6858048" cy="523220"/>
          </a:xfrm>
          <a:prstGeom prst="rect">
            <a:avLst/>
          </a:prstGeom>
          <a:noFill/>
        </p:spPr>
        <p:txBody>
          <a:bodyPr wrap="square" rtlCol="1">
            <a:spAutoFit/>
          </a:bodyPr>
          <a:lstStyle/>
          <a:p>
            <a:pPr algn="ctr"/>
            <a:r>
              <a:rPr lang="ar-EG" sz="2800" b="1" dirty="0" smtClean="0">
                <a:solidFill>
                  <a:srgbClr val="FF0000"/>
                </a:solidFill>
                <a:sym typeface="Wingdings 2"/>
              </a:rPr>
              <a:t>العمل على تلبية احتياجات المستقبل (الطلاب )</a:t>
            </a:r>
            <a:endParaRPr lang="ar-EG"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a:srcRect/>
          <a:stretch>
            <a:fillRect/>
          </a:stretch>
        </p:blipFill>
        <p:spPr bwMode="auto">
          <a:xfrm>
            <a:off x="357188" y="500042"/>
            <a:ext cx="8429625" cy="607223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285720" y="2357430"/>
            <a:ext cx="5643602" cy="1015663"/>
          </a:xfrm>
          <a:prstGeom prst="rect">
            <a:avLst/>
          </a:prstGeom>
        </p:spPr>
        <p:txBody>
          <a:bodyPr wrap="square">
            <a:spAutoFit/>
          </a:bodyPr>
          <a:lstStyle/>
          <a:p>
            <a:r>
              <a:rPr lang="ar-EG" sz="2000" b="1" dirty="0" smtClean="0">
                <a:solidFill>
                  <a:srgbClr val="0000FF"/>
                </a:solidFill>
              </a:rPr>
              <a:t>1- دراسة الجمهور بدقة شديدة حتى يتأكد من كيفية تحفيزهم </a:t>
            </a:r>
            <a:br>
              <a:rPr lang="ar-EG" sz="2000" b="1" dirty="0" smtClean="0">
                <a:solidFill>
                  <a:srgbClr val="0000FF"/>
                </a:solidFill>
              </a:rPr>
            </a:br>
            <a:r>
              <a:rPr lang="ar-EG" sz="2000" b="1" dirty="0" smtClean="0">
                <a:solidFill>
                  <a:srgbClr val="0000FF"/>
                </a:solidFill>
              </a:rPr>
              <a:t/>
            </a:r>
            <a:br>
              <a:rPr lang="ar-EG" sz="2000" b="1" dirty="0" smtClean="0">
                <a:solidFill>
                  <a:srgbClr val="0000FF"/>
                </a:solidFill>
              </a:rPr>
            </a:br>
            <a:endParaRPr lang="ar-EG" sz="2000" b="1" dirty="0" smtClean="0">
              <a:solidFill>
                <a:srgbClr val="0000FF"/>
              </a:solidFill>
            </a:endParaRPr>
          </a:p>
        </p:txBody>
      </p:sp>
      <p:sp>
        <p:nvSpPr>
          <p:cNvPr id="4" name="مستطيل 3"/>
          <p:cNvSpPr/>
          <p:nvPr/>
        </p:nvSpPr>
        <p:spPr>
          <a:xfrm>
            <a:off x="285720" y="2714620"/>
            <a:ext cx="5643602" cy="400110"/>
          </a:xfrm>
          <a:prstGeom prst="rect">
            <a:avLst/>
          </a:prstGeom>
        </p:spPr>
        <p:txBody>
          <a:bodyPr wrap="square">
            <a:spAutoFit/>
          </a:bodyPr>
          <a:lstStyle/>
          <a:p>
            <a:r>
              <a:rPr lang="ar-EG" sz="2000" b="1" dirty="0" smtClean="0">
                <a:solidFill>
                  <a:srgbClr val="0000FF"/>
                </a:solidFill>
              </a:rPr>
              <a:t>2- الحرص على الإيجاز وعدم الانعطاف خارج الموضوع </a:t>
            </a:r>
          </a:p>
        </p:txBody>
      </p:sp>
      <p:sp>
        <p:nvSpPr>
          <p:cNvPr id="5" name="مستطيل 4"/>
          <p:cNvSpPr/>
          <p:nvPr/>
        </p:nvSpPr>
        <p:spPr>
          <a:xfrm>
            <a:off x="214282" y="3071810"/>
            <a:ext cx="5643602" cy="400110"/>
          </a:xfrm>
          <a:prstGeom prst="rect">
            <a:avLst/>
          </a:prstGeom>
        </p:spPr>
        <p:txBody>
          <a:bodyPr wrap="square">
            <a:spAutoFit/>
          </a:bodyPr>
          <a:lstStyle/>
          <a:p>
            <a:r>
              <a:rPr lang="ar-EG" sz="2000" b="1" dirty="0" smtClean="0">
                <a:solidFill>
                  <a:srgbClr val="0000FF"/>
                </a:solidFill>
              </a:rPr>
              <a:t>3-الحرص على إشراك الجمهور من البداية إن كان ممكنا</a:t>
            </a:r>
          </a:p>
        </p:txBody>
      </p:sp>
      <p:sp>
        <p:nvSpPr>
          <p:cNvPr id="6" name="مستطيل 5"/>
          <p:cNvSpPr/>
          <p:nvPr/>
        </p:nvSpPr>
        <p:spPr>
          <a:xfrm>
            <a:off x="214282" y="3357562"/>
            <a:ext cx="5643602" cy="400110"/>
          </a:xfrm>
          <a:prstGeom prst="rect">
            <a:avLst/>
          </a:prstGeom>
        </p:spPr>
        <p:txBody>
          <a:bodyPr wrap="square">
            <a:spAutoFit/>
          </a:bodyPr>
          <a:lstStyle/>
          <a:p>
            <a:r>
              <a:rPr lang="ar-EG" sz="2000" b="1" dirty="0" smtClean="0">
                <a:solidFill>
                  <a:srgbClr val="0000FF"/>
                </a:solidFill>
              </a:rPr>
              <a:t>4- التواصل البصري مع الجمهور والبعد عن الملهيات الجسدية </a:t>
            </a:r>
          </a:p>
        </p:txBody>
      </p:sp>
      <p:sp>
        <p:nvSpPr>
          <p:cNvPr id="9" name="مستطيل 8"/>
          <p:cNvSpPr/>
          <p:nvPr/>
        </p:nvSpPr>
        <p:spPr>
          <a:xfrm>
            <a:off x="357158" y="3714752"/>
            <a:ext cx="5643602" cy="400110"/>
          </a:xfrm>
          <a:prstGeom prst="rect">
            <a:avLst/>
          </a:prstGeom>
        </p:spPr>
        <p:txBody>
          <a:bodyPr wrap="square">
            <a:spAutoFit/>
          </a:bodyPr>
          <a:lstStyle/>
          <a:p>
            <a:r>
              <a:rPr lang="ar-EG" sz="2000" b="1" dirty="0" smtClean="0">
                <a:solidFill>
                  <a:srgbClr val="0000FF"/>
                </a:solidFill>
              </a:rPr>
              <a:t>5- أجعل لكلامي فواصل وقوف بين العبارات</a:t>
            </a:r>
          </a:p>
        </p:txBody>
      </p:sp>
      <p:sp>
        <p:nvSpPr>
          <p:cNvPr id="10" name="مستطيل 9"/>
          <p:cNvSpPr/>
          <p:nvPr/>
        </p:nvSpPr>
        <p:spPr>
          <a:xfrm>
            <a:off x="285720" y="4357694"/>
            <a:ext cx="5643602" cy="2554545"/>
          </a:xfrm>
          <a:prstGeom prst="rect">
            <a:avLst/>
          </a:prstGeom>
        </p:spPr>
        <p:txBody>
          <a:bodyPr wrap="square">
            <a:spAutoFit/>
          </a:bodyPr>
          <a:lstStyle/>
          <a:p>
            <a:r>
              <a:rPr lang="ar-EG" sz="2000" b="1" dirty="0" smtClean="0">
                <a:solidFill>
                  <a:srgbClr val="0000FF"/>
                </a:solidFill>
              </a:rPr>
              <a:t>1- أستمعُ بإعجاب واحترام   2- أركز فيما يقوله المتحدث </a:t>
            </a:r>
            <a:br>
              <a:rPr lang="ar-EG" sz="2000" b="1" dirty="0" smtClean="0">
                <a:solidFill>
                  <a:srgbClr val="0000FF"/>
                </a:solidFill>
              </a:rPr>
            </a:br>
            <a:r>
              <a:rPr lang="ar-EG" sz="2000" b="1" dirty="0" smtClean="0">
                <a:solidFill>
                  <a:srgbClr val="0000FF"/>
                </a:solidFill>
              </a:rPr>
              <a:t>3- ألتزم الهدوء </a:t>
            </a:r>
            <a:r>
              <a:rPr lang="ar-EG" sz="2000" b="1" dirty="0" err="1" smtClean="0">
                <a:solidFill>
                  <a:srgbClr val="0000FF"/>
                </a:solidFill>
              </a:rPr>
              <a:t>و</a:t>
            </a:r>
            <a:r>
              <a:rPr lang="ar-EG" sz="2000" b="1" dirty="0" smtClean="0">
                <a:solidFill>
                  <a:srgbClr val="0000FF"/>
                </a:solidFill>
              </a:rPr>
              <a:t> السكوت التام  4- عدم الانشغال أو التلفت بالنظر </a:t>
            </a:r>
            <a:br>
              <a:rPr lang="ar-EG" sz="2000" b="1" dirty="0" smtClean="0">
                <a:solidFill>
                  <a:srgbClr val="0000FF"/>
                </a:solidFill>
              </a:rPr>
            </a:br>
            <a:r>
              <a:rPr lang="ar-EG" sz="2000" b="1" dirty="0" smtClean="0">
                <a:solidFill>
                  <a:srgbClr val="0000FF"/>
                </a:solidFill>
              </a:rPr>
              <a:t>5- لا أقاطع المتحدث .. لا أقول له اسكت .. لا أقول له اصمت </a:t>
            </a:r>
            <a:br>
              <a:rPr lang="ar-EG" sz="2000" b="1" dirty="0" smtClean="0">
                <a:solidFill>
                  <a:srgbClr val="0000FF"/>
                </a:solidFill>
              </a:rPr>
            </a:br>
            <a:r>
              <a:rPr lang="ar-EG" sz="2000" b="1" dirty="0" smtClean="0">
                <a:solidFill>
                  <a:srgbClr val="0000FF"/>
                </a:solidFill>
              </a:rPr>
              <a:t>6- حتى وإن كنت أعلم حديثه مسبقا لا أشعره بذلك .. وربما أجد فوائد أخرى من كلامه لا أعلمها ! . </a:t>
            </a:r>
          </a:p>
          <a:p>
            <a:r>
              <a:rPr lang="ar-EG" sz="2000" b="1" dirty="0" smtClean="0">
                <a:solidFill>
                  <a:srgbClr val="0000FF"/>
                </a:solidFill>
              </a:rPr>
              <a:t>7- لو كان كلام المتحدث فيه خطأ أرد عليه لكن بأدب وبعدما ينتهي من حديثه</a:t>
            </a:r>
            <a:endParaRPr lang="ar-EG" sz="2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srcRect/>
          <a:stretch>
            <a:fillRect/>
          </a:stretch>
        </p:blipFill>
        <p:spPr bwMode="auto">
          <a:xfrm>
            <a:off x="338138" y="285728"/>
            <a:ext cx="8467725" cy="628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a:srcRect/>
          <a:stretch>
            <a:fillRect/>
          </a:stretch>
        </p:blipFill>
        <p:spPr bwMode="auto">
          <a:xfrm>
            <a:off x="357188" y="1000109"/>
            <a:ext cx="8429625" cy="485778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ستطيل 2"/>
          <p:cNvSpPr/>
          <p:nvPr/>
        </p:nvSpPr>
        <p:spPr>
          <a:xfrm>
            <a:off x="4857752" y="2214554"/>
            <a:ext cx="3857652" cy="707886"/>
          </a:xfrm>
          <a:prstGeom prst="rect">
            <a:avLst/>
          </a:prstGeom>
        </p:spPr>
        <p:txBody>
          <a:bodyPr wrap="square">
            <a:spAutoFit/>
          </a:bodyPr>
          <a:lstStyle/>
          <a:p>
            <a:r>
              <a:rPr lang="ar-EG" sz="2000" b="1" dirty="0" smtClean="0">
                <a:solidFill>
                  <a:srgbClr val="0000FF"/>
                </a:solidFill>
              </a:rPr>
              <a:t>المشكلة : أنه لا يجيد مهارة الإلقاء والمواجهة مع الجمهور- المستمعين </a:t>
            </a:r>
          </a:p>
        </p:txBody>
      </p:sp>
      <p:sp>
        <p:nvSpPr>
          <p:cNvPr id="4" name="مستطيل 3"/>
          <p:cNvSpPr/>
          <p:nvPr/>
        </p:nvSpPr>
        <p:spPr>
          <a:xfrm>
            <a:off x="4714876" y="3214686"/>
            <a:ext cx="3857652" cy="1323439"/>
          </a:xfrm>
          <a:prstGeom prst="rect">
            <a:avLst/>
          </a:prstGeom>
        </p:spPr>
        <p:txBody>
          <a:bodyPr wrap="square">
            <a:spAutoFit/>
          </a:bodyPr>
          <a:lstStyle/>
          <a:p>
            <a:r>
              <a:rPr lang="ar-EG" sz="2000" b="1" dirty="0" smtClean="0">
                <a:solidFill>
                  <a:srgbClr val="0000FF"/>
                </a:solidFill>
              </a:rPr>
              <a:t>أسبابها : </a:t>
            </a:r>
          </a:p>
          <a:p>
            <a:r>
              <a:rPr lang="ar-EG" sz="2000" b="1" dirty="0" smtClean="0">
                <a:solidFill>
                  <a:srgbClr val="0000FF"/>
                </a:solidFill>
              </a:rPr>
              <a:t>الخوف من الإلقاء – الاضطراب والتلعثم عند اللقاء  وهذا يرجع لعدم التدريب على التواصل وتعلم مهارات الإلقاء الجيد </a:t>
            </a:r>
          </a:p>
        </p:txBody>
      </p:sp>
      <p:sp>
        <p:nvSpPr>
          <p:cNvPr id="5" name="مستطيل 4"/>
          <p:cNvSpPr/>
          <p:nvPr/>
        </p:nvSpPr>
        <p:spPr>
          <a:xfrm>
            <a:off x="0" y="2285992"/>
            <a:ext cx="4786314" cy="3416320"/>
          </a:xfrm>
          <a:prstGeom prst="rect">
            <a:avLst/>
          </a:prstGeom>
        </p:spPr>
        <p:txBody>
          <a:bodyPr wrap="square">
            <a:spAutoFit/>
          </a:bodyPr>
          <a:lstStyle/>
          <a:p>
            <a:r>
              <a:rPr lang="ar-EG" b="1" dirty="0" smtClean="0">
                <a:solidFill>
                  <a:srgbClr val="0000FF"/>
                </a:solidFill>
              </a:rPr>
              <a:t>1-يقف أمام المرآة ويحاول  أن يتدرب على مهارات الخطابة بصوت عال ويواجه نفسه وكأنه يواجه الجمهور.</a:t>
            </a:r>
            <a:endParaRPr lang="ar-EG" dirty="0" smtClean="0">
              <a:solidFill>
                <a:srgbClr val="0000FF"/>
              </a:solidFill>
            </a:endParaRPr>
          </a:p>
          <a:p>
            <a:r>
              <a:rPr lang="ar-EG" b="1" dirty="0" smtClean="0">
                <a:solidFill>
                  <a:srgbClr val="0000FF"/>
                </a:solidFill>
              </a:rPr>
              <a:t>2- عليه أن يراجع الكلمة التي سيلقيها أمام الجمهور بشكل جيد ويعيد قراءتها مرات ومرات لان معرفة ما هو مطلوب يمكن أن يخفف من حدة </a:t>
            </a:r>
            <a:r>
              <a:rPr lang="ar-EG" b="1" dirty="0" err="1" smtClean="0">
                <a:solidFill>
                  <a:srgbClr val="0000FF"/>
                </a:solidFill>
              </a:rPr>
              <a:t>الرهاب</a:t>
            </a:r>
            <a:r>
              <a:rPr lang="ar-EG" b="1" dirty="0" smtClean="0">
                <a:solidFill>
                  <a:srgbClr val="0000FF"/>
                </a:solidFill>
              </a:rPr>
              <a:t> والخوف.</a:t>
            </a:r>
            <a:endParaRPr lang="ar-EG" dirty="0" smtClean="0">
              <a:solidFill>
                <a:srgbClr val="0000FF"/>
              </a:solidFill>
            </a:endParaRPr>
          </a:p>
          <a:p>
            <a:r>
              <a:rPr lang="ar-EG" b="1" dirty="0" smtClean="0">
                <a:solidFill>
                  <a:srgbClr val="0000FF"/>
                </a:solidFill>
              </a:rPr>
              <a:t>3-تجنب الاستعجال والفوضى في يوم قراءة الكلمة </a:t>
            </a:r>
            <a:r>
              <a:rPr lang="ar-EG" b="1" dirty="0" err="1" smtClean="0">
                <a:solidFill>
                  <a:srgbClr val="0000FF"/>
                </a:solidFill>
              </a:rPr>
              <a:t>او</a:t>
            </a:r>
            <a:r>
              <a:rPr lang="ar-EG" b="1" dirty="0" smtClean="0">
                <a:solidFill>
                  <a:srgbClr val="0000FF"/>
                </a:solidFill>
              </a:rPr>
              <a:t> </a:t>
            </a:r>
            <a:r>
              <a:rPr lang="ar-EG" b="1" dirty="0" err="1" smtClean="0">
                <a:solidFill>
                  <a:srgbClr val="0000FF"/>
                </a:solidFill>
              </a:rPr>
              <a:t>القاء</a:t>
            </a:r>
            <a:r>
              <a:rPr lang="ar-EG" b="1" dirty="0" smtClean="0">
                <a:solidFill>
                  <a:srgbClr val="0000FF"/>
                </a:solidFill>
              </a:rPr>
              <a:t> الخطبة ,وعليه أن يكون  هادئا ومسترخيا على قدر ما يستطع</a:t>
            </a:r>
            <a:endParaRPr lang="ar-EG" dirty="0" smtClean="0">
              <a:solidFill>
                <a:srgbClr val="0000FF"/>
              </a:solidFill>
            </a:endParaRPr>
          </a:p>
          <a:p>
            <a:r>
              <a:rPr lang="ar-EG" b="1" dirty="0" smtClean="0">
                <a:solidFill>
                  <a:srgbClr val="0000FF"/>
                </a:solidFill>
              </a:rPr>
              <a:t>4-يأخذ نفسا عميقا قبل </a:t>
            </a:r>
            <a:r>
              <a:rPr lang="ar-EG" b="1" dirty="0" err="1" smtClean="0">
                <a:solidFill>
                  <a:srgbClr val="0000FF"/>
                </a:solidFill>
              </a:rPr>
              <a:t>ان</a:t>
            </a:r>
            <a:r>
              <a:rPr lang="ar-EG" b="1" dirty="0" smtClean="0">
                <a:solidFill>
                  <a:srgbClr val="0000FF"/>
                </a:solidFill>
              </a:rPr>
              <a:t> يبدأ الكلام , ولا يركز كثيرا على الجمهور, ويمكن </a:t>
            </a:r>
            <a:r>
              <a:rPr lang="ar-EG" b="1" dirty="0" err="1" smtClean="0">
                <a:solidFill>
                  <a:srgbClr val="0000FF"/>
                </a:solidFill>
              </a:rPr>
              <a:t>ان</a:t>
            </a:r>
            <a:r>
              <a:rPr lang="ar-EG" b="1" dirty="0" smtClean="0">
                <a:solidFill>
                  <a:srgbClr val="0000FF"/>
                </a:solidFill>
              </a:rPr>
              <a:t> يتخيل أمامه وجه شخص يحبه ويرتاح لوجوده , لان هذا يشعره بالألفة والارتياح .</a:t>
            </a:r>
            <a:endParaRPr lang="ar-EG" dirty="0" smtClean="0">
              <a:solidFill>
                <a:srgbClr val="0000FF"/>
              </a:solidFill>
            </a:endParaRPr>
          </a:p>
          <a:p>
            <a:r>
              <a:rPr lang="ar-EG" b="1" dirty="0" smtClean="0">
                <a:solidFill>
                  <a:srgbClr val="0000FF"/>
                </a:solidFill>
              </a:rPr>
              <a:t>5-يمكن أن يبدأ حديثه بنكتة </a:t>
            </a:r>
            <a:r>
              <a:rPr lang="ar-EG" b="1" dirty="0" err="1" smtClean="0">
                <a:solidFill>
                  <a:srgbClr val="0000FF"/>
                </a:solidFill>
              </a:rPr>
              <a:t>او</a:t>
            </a:r>
            <a:r>
              <a:rPr lang="ar-EG" b="1" dirty="0" smtClean="0">
                <a:solidFill>
                  <a:srgbClr val="0000FF"/>
                </a:solidFill>
              </a:rPr>
              <a:t> طرفة لان الضحكات التي يسمعها من الجمهور تبعث في نفسه الطمأنينة وتشعره بالثقة . </a:t>
            </a:r>
            <a:endParaRPr lang="ar-EG"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a:srcRect/>
          <a:stretch>
            <a:fillRect/>
          </a:stretch>
        </p:blipFill>
        <p:spPr bwMode="auto">
          <a:xfrm>
            <a:off x="201582" y="142876"/>
            <a:ext cx="8716993" cy="657227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142844" y="714356"/>
            <a:ext cx="4714908" cy="523220"/>
          </a:xfrm>
          <a:prstGeom prst="rect">
            <a:avLst/>
          </a:prstGeom>
          <a:noFill/>
        </p:spPr>
        <p:txBody>
          <a:bodyPr wrap="square" rtlCol="1">
            <a:spAutoFit/>
          </a:bodyPr>
          <a:lstStyle/>
          <a:p>
            <a:pPr algn="ctr"/>
            <a:r>
              <a:rPr lang="ar-EG" sz="2800" b="1" dirty="0" smtClean="0">
                <a:solidFill>
                  <a:srgbClr val="FF0000"/>
                </a:solidFill>
                <a:sym typeface="Wingdings 2"/>
              </a:rPr>
              <a:t>يحل بطريقة جماعية حسب كل مجموعة </a:t>
            </a:r>
            <a:endParaRPr lang="ar-EG"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a:srcRect/>
          <a:stretch>
            <a:fillRect/>
          </a:stretch>
        </p:blipFill>
        <p:spPr bwMode="auto">
          <a:xfrm>
            <a:off x="214283" y="157163"/>
            <a:ext cx="8715436" cy="654367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srcRect/>
          <a:stretch>
            <a:fillRect/>
          </a:stretch>
        </p:blipFill>
        <p:spPr bwMode="auto">
          <a:xfrm>
            <a:off x="5857884" y="214290"/>
            <a:ext cx="3067050" cy="876300"/>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5715" name="Picture 3"/>
          <p:cNvPicPr>
            <a:picLocks noChangeAspect="1" noChangeArrowheads="1"/>
          </p:cNvPicPr>
          <p:nvPr/>
        </p:nvPicPr>
        <p:blipFill>
          <a:blip r:embed="rId3"/>
          <a:srcRect/>
          <a:stretch>
            <a:fillRect/>
          </a:stretch>
        </p:blipFill>
        <p:spPr bwMode="auto">
          <a:xfrm>
            <a:off x="385763" y="1343026"/>
            <a:ext cx="8372475" cy="522924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3286116" y="2928934"/>
            <a:ext cx="1643074" cy="523220"/>
          </a:xfrm>
          <a:prstGeom prst="rect">
            <a:avLst/>
          </a:prstGeom>
          <a:noFill/>
        </p:spPr>
        <p:txBody>
          <a:bodyPr wrap="square" rtlCol="1">
            <a:spAutoFit/>
          </a:bodyPr>
          <a:lstStyle/>
          <a:p>
            <a:pPr algn="ctr"/>
            <a:r>
              <a:rPr lang="ar-EG" sz="2800" b="1" dirty="0" smtClean="0">
                <a:solidFill>
                  <a:srgbClr val="FF0000"/>
                </a:solidFill>
                <a:sym typeface="Wingdings 2"/>
              </a:rPr>
              <a:t>البحث </a:t>
            </a:r>
            <a:endParaRPr lang="ar-EG" sz="1600" b="1" dirty="0">
              <a:solidFill>
                <a:srgbClr val="FF0000"/>
              </a:solidFill>
            </a:endParaRPr>
          </a:p>
        </p:txBody>
      </p:sp>
      <p:sp>
        <p:nvSpPr>
          <p:cNvPr id="5" name="مربع نص 4"/>
          <p:cNvSpPr txBox="1"/>
          <p:nvPr/>
        </p:nvSpPr>
        <p:spPr>
          <a:xfrm>
            <a:off x="214282" y="3000372"/>
            <a:ext cx="3286148" cy="523220"/>
          </a:xfrm>
          <a:prstGeom prst="rect">
            <a:avLst/>
          </a:prstGeom>
          <a:noFill/>
        </p:spPr>
        <p:txBody>
          <a:bodyPr wrap="square" rtlCol="1">
            <a:spAutoFit/>
          </a:bodyPr>
          <a:lstStyle/>
          <a:p>
            <a:pPr algn="ctr"/>
            <a:r>
              <a:rPr lang="ar-EG" sz="2800" b="1" dirty="0" smtClean="0">
                <a:solidFill>
                  <a:srgbClr val="FF0000"/>
                </a:solidFill>
                <a:sym typeface="Wingdings 2"/>
              </a:rPr>
              <a:t>الموضوعية – </a:t>
            </a:r>
            <a:r>
              <a:rPr lang="ar-EG" sz="2800" b="1" dirty="0" err="1" smtClean="0">
                <a:solidFill>
                  <a:srgbClr val="FF0000"/>
                </a:solidFill>
                <a:sym typeface="Wingdings 2"/>
              </a:rPr>
              <a:t>مرعة</a:t>
            </a:r>
            <a:r>
              <a:rPr lang="ar-EG" sz="2800" b="1" dirty="0" smtClean="0">
                <a:solidFill>
                  <a:srgbClr val="FF0000"/>
                </a:solidFill>
                <a:sym typeface="Wingdings 2"/>
              </a:rPr>
              <a:t> الدقة </a:t>
            </a:r>
            <a:endParaRPr lang="ar-EG" sz="1600" b="1" dirty="0">
              <a:solidFill>
                <a:srgbClr val="FF0000"/>
              </a:solidFill>
            </a:endParaRPr>
          </a:p>
        </p:txBody>
      </p:sp>
      <p:sp>
        <p:nvSpPr>
          <p:cNvPr id="6" name="مربع نص 5"/>
          <p:cNvSpPr txBox="1"/>
          <p:nvPr/>
        </p:nvSpPr>
        <p:spPr>
          <a:xfrm>
            <a:off x="3357554" y="3714752"/>
            <a:ext cx="1643074" cy="523220"/>
          </a:xfrm>
          <a:prstGeom prst="rect">
            <a:avLst/>
          </a:prstGeom>
          <a:noFill/>
        </p:spPr>
        <p:txBody>
          <a:bodyPr wrap="square" rtlCol="1">
            <a:spAutoFit/>
          </a:bodyPr>
          <a:lstStyle/>
          <a:p>
            <a:pPr algn="ctr"/>
            <a:r>
              <a:rPr lang="ar-EG" sz="2800" b="1" dirty="0" smtClean="0">
                <a:solidFill>
                  <a:srgbClr val="FF0000"/>
                </a:solidFill>
                <a:sym typeface="Wingdings 2"/>
              </a:rPr>
              <a:t>التعليم </a:t>
            </a:r>
            <a:endParaRPr lang="ar-EG" sz="1600" b="1" dirty="0">
              <a:solidFill>
                <a:srgbClr val="FF0000"/>
              </a:solidFill>
            </a:endParaRPr>
          </a:p>
        </p:txBody>
      </p:sp>
      <p:sp>
        <p:nvSpPr>
          <p:cNvPr id="7" name="مربع نص 6"/>
          <p:cNvSpPr txBox="1"/>
          <p:nvPr/>
        </p:nvSpPr>
        <p:spPr>
          <a:xfrm>
            <a:off x="0" y="3786190"/>
            <a:ext cx="3571868" cy="400110"/>
          </a:xfrm>
          <a:prstGeom prst="rect">
            <a:avLst/>
          </a:prstGeom>
          <a:noFill/>
        </p:spPr>
        <p:txBody>
          <a:bodyPr wrap="square" rtlCol="1">
            <a:spAutoFit/>
          </a:bodyPr>
          <a:lstStyle/>
          <a:p>
            <a:pPr algn="ctr"/>
            <a:r>
              <a:rPr lang="ar-EG" sz="2000" b="1" dirty="0" smtClean="0">
                <a:solidFill>
                  <a:srgbClr val="FF0000"/>
                </a:solidFill>
                <a:sym typeface="Wingdings 2"/>
              </a:rPr>
              <a:t>الواقعية – الإيجاز –التواصل البصري</a:t>
            </a:r>
            <a:endParaRPr lang="ar-EG" sz="1200" b="1" dirty="0">
              <a:solidFill>
                <a:srgbClr val="FF0000"/>
              </a:solidFill>
            </a:endParaRPr>
          </a:p>
        </p:txBody>
      </p:sp>
      <p:sp>
        <p:nvSpPr>
          <p:cNvPr id="8" name="مربع نص 7"/>
          <p:cNvSpPr txBox="1"/>
          <p:nvPr/>
        </p:nvSpPr>
        <p:spPr>
          <a:xfrm>
            <a:off x="4929190" y="4429132"/>
            <a:ext cx="1714480" cy="400110"/>
          </a:xfrm>
          <a:prstGeom prst="rect">
            <a:avLst/>
          </a:prstGeom>
          <a:noFill/>
        </p:spPr>
        <p:txBody>
          <a:bodyPr wrap="square" rtlCol="1">
            <a:spAutoFit/>
          </a:bodyPr>
          <a:lstStyle/>
          <a:p>
            <a:pPr algn="ctr"/>
            <a:r>
              <a:rPr lang="ar-EG" sz="2000" b="1" dirty="0" smtClean="0">
                <a:solidFill>
                  <a:srgbClr val="FF0000"/>
                </a:solidFill>
                <a:sym typeface="Wingdings 2"/>
              </a:rPr>
              <a:t>قضايا اجتماعية </a:t>
            </a:r>
            <a:endParaRPr lang="ar-EG" sz="1200" b="1" dirty="0">
              <a:solidFill>
                <a:srgbClr val="FF0000"/>
              </a:solidFill>
            </a:endParaRPr>
          </a:p>
        </p:txBody>
      </p:sp>
      <p:sp>
        <p:nvSpPr>
          <p:cNvPr id="9" name="مربع نص 8"/>
          <p:cNvSpPr txBox="1"/>
          <p:nvPr/>
        </p:nvSpPr>
        <p:spPr>
          <a:xfrm>
            <a:off x="0" y="4500570"/>
            <a:ext cx="3571868" cy="707886"/>
          </a:xfrm>
          <a:prstGeom prst="rect">
            <a:avLst/>
          </a:prstGeom>
          <a:noFill/>
        </p:spPr>
        <p:txBody>
          <a:bodyPr wrap="square" rtlCol="1">
            <a:spAutoFit/>
          </a:bodyPr>
          <a:lstStyle/>
          <a:p>
            <a:pPr algn="ctr"/>
            <a:r>
              <a:rPr lang="ar-EG" sz="2000" b="1" dirty="0" smtClean="0">
                <a:solidFill>
                  <a:srgbClr val="FF0000"/>
                </a:solidFill>
                <a:sym typeface="Wingdings 2"/>
              </a:rPr>
              <a:t>تسلسل الأفكار وعدم الخروج عن الموضوع </a:t>
            </a:r>
            <a:endParaRPr lang="ar-EG" sz="1200" b="1" dirty="0">
              <a:solidFill>
                <a:srgbClr val="FF0000"/>
              </a:solidFill>
            </a:endParaRPr>
          </a:p>
        </p:txBody>
      </p:sp>
      <p:sp>
        <p:nvSpPr>
          <p:cNvPr id="10" name="مربع نص 9"/>
          <p:cNvSpPr txBox="1"/>
          <p:nvPr/>
        </p:nvSpPr>
        <p:spPr>
          <a:xfrm>
            <a:off x="5143504" y="5572140"/>
            <a:ext cx="1500166" cy="461665"/>
          </a:xfrm>
          <a:prstGeom prst="rect">
            <a:avLst/>
          </a:prstGeom>
          <a:noFill/>
        </p:spPr>
        <p:txBody>
          <a:bodyPr wrap="square" rtlCol="1">
            <a:spAutoFit/>
          </a:bodyPr>
          <a:lstStyle/>
          <a:p>
            <a:pPr algn="ctr"/>
            <a:r>
              <a:rPr lang="ar-EG" sz="2400" b="1" dirty="0" smtClean="0">
                <a:solidFill>
                  <a:srgbClr val="FF0000"/>
                </a:solidFill>
                <a:sym typeface="Wingdings 2"/>
              </a:rPr>
              <a:t>اجتماعي </a:t>
            </a:r>
            <a:endParaRPr lang="ar-EG" sz="1200" b="1" dirty="0">
              <a:solidFill>
                <a:srgbClr val="FF0000"/>
              </a:solidFill>
            </a:endParaRPr>
          </a:p>
        </p:txBody>
      </p:sp>
      <p:sp>
        <p:nvSpPr>
          <p:cNvPr id="11" name="مربع نص 10"/>
          <p:cNvSpPr txBox="1"/>
          <p:nvPr/>
        </p:nvSpPr>
        <p:spPr>
          <a:xfrm>
            <a:off x="3286116" y="5643578"/>
            <a:ext cx="1714480" cy="400110"/>
          </a:xfrm>
          <a:prstGeom prst="rect">
            <a:avLst/>
          </a:prstGeom>
          <a:noFill/>
        </p:spPr>
        <p:txBody>
          <a:bodyPr wrap="square" rtlCol="1">
            <a:spAutoFit/>
          </a:bodyPr>
          <a:lstStyle/>
          <a:p>
            <a:pPr algn="ctr"/>
            <a:r>
              <a:rPr lang="ar-EG" sz="2000" b="1" dirty="0" smtClean="0">
                <a:solidFill>
                  <a:srgbClr val="FF0000"/>
                </a:solidFill>
                <a:sym typeface="Wingdings 2"/>
              </a:rPr>
              <a:t>العلاج </a:t>
            </a:r>
            <a:endParaRPr lang="ar-EG" sz="1200" b="1" dirty="0">
              <a:solidFill>
                <a:srgbClr val="FF0000"/>
              </a:solidFill>
            </a:endParaRPr>
          </a:p>
        </p:txBody>
      </p:sp>
      <p:sp>
        <p:nvSpPr>
          <p:cNvPr id="12" name="مربع نص 11"/>
          <p:cNvSpPr txBox="1"/>
          <p:nvPr/>
        </p:nvSpPr>
        <p:spPr>
          <a:xfrm>
            <a:off x="0" y="5429264"/>
            <a:ext cx="3571868" cy="400110"/>
          </a:xfrm>
          <a:prstGeom prst="rect">
            <a:avLst/>
          </a:prstGeom>
          <a:noFill/>
        </p:spPr>
        <p:txBody>
          <a:bodyPr wrap="square" rtlCol="1">
            <a:spAutoFit/>
          </a:bodyPr>
          <a:lstStyle/>
          <a:p>
            <a:pPr algn="ctr"/>
            <a:r>
              <a:rPr lang="ar-EG" sz="2000" b="1" dirty="0" smtClean="0">
                <a:solidFill>
                  <a:srgbClr val="FF0000"/>
                </a:solidFill>
                <a:sym typeface="Wingdings 2"/>
              </a:rPr>
              <a:t>الإنصات للطرفين والاستماع الجيد </a:t>
            </a:r>
            <a:endParaRPr lang="ar-EG" sz="1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 calcmode="lin" valueType="num">
                                      <p:cBhvr additive="base">
                                        <p:cTn id="5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srcRect/>
          <a:stretch>
            <a:fillRect/>
          </a:stretch>
        </p:blipFill>
        <p:spPr bwMode="auto">
          <a:xfrm>
            <a:off x="333375" y="357167"/>
            <a:ext cx="8477250" cy="6143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ربع نص 3"/>
          <p:cNvSpPr txBox="1"/>
          <p:nvPr/>
        </p:nvSpPr>
        <p:spPr>
          <a:xfrm>
            <a:off x="785786" y="1643050"/>
            <a:ext cx="7429552" cy="954107"/>
          </a:xfrm>
          <a:prstGeom prst="rect">
            <a:avLst/>
          </a:prstGeom>
          <a:noFill/>
        </p:spPr>
        <p:txBody>
          <a:bodyPr wrap="square" rtlCol="1">
            <a:spAutoFit/>
          </a:bodyPr>
          <a:lstStyle/>
          <a:p>
            <a:pPr algn="ctr"/>
            <a:r>
              <a:rPr lang="ar-EG" sz="2800" b="1" dirty="0" smtClean="0">
                <a:solidFill>
                  <a:srgbClr val="FF0000"/>
                </a:solidFill>
                <a:sym typeface="Wingdings 2"/>
              </a:rPr>
              <a:t>المشهد يوحي بوجود خلاف بين الطرفين وليكن الموضوع الذي يتنافسان حوله هو توزيع مهام العمل المشترك </a:t>
            </a:r>
            <a:endParaRPr lang="ar-EG" sz="1600" b="1" dirty="0">
              <a:solidFill>
                <a:srgbClr val="FF0000"/>
              </a:solidFill>
            </a:endParaRPr>
          </a:p>
        </p:txBody>
      </p:sp>
      <p:sp>
        <p:nvSpPr>
          <p:cNvPr id="5" name="مربع نص 4"/>
          <p:cNvSpPr txBox="1"/>
          <p:nvPr/>
        </p:nvSpPr>
        <p:spPr>
          <a:xfrm>
            <a:off x="714348" y="2857496"/>
            <a:ext cx="5286412" cy="2862322"/>
          </a:xfrm>
          <a:prstGeom prst="rect">
            <a:avLst/>
          </a:prstGeom>
          <a:noFill/>
        </p:spPr>
        <p:txBody>
          <a:bodyPr wrap="square" rtlCol="1">
            <a:spAutoFit/>
          </a:bodyPr>
          <a:lstStyle/>
          <a:p>
            <a:pPr algn="ctr"/>
            <a:r>
              <a:rPr lang="ar-EG" sz="3600" b="1" dirty="0" err="1" smtClean="0">
                <a:solidFill>
                  <a:srgbClr val="FF0000"/>
                </a:solidFill>
                <a:sym typeface="Wingdings 2"/>
              </a:rPr>
              <a:t>الحيث</a:t>
            </a:r>
            <a:r>
              <a:rPr lang="ar-EG" sz="3600" b="1" dirty="0" smtClean="0">
                <a:solidFill>
                  <a:srgbClr val="FF0000"/>
                </a:solidFill>
                <a:sym typeface="Wingdings 2"/>
              </a:rPr>
              <a:t> الذي يمكن أن يدور بينهما حول اتهام أحدهما للآخر في التقصير في القيام بمهام العمل واعتراض الطرف الثاني على هذا الاتهام </a:t>
            </a:r>
            <a:endParaRPr lang="ar-EG"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srcRect/>
          <a:stretch>
            <a:fillRect/>
          </a:stretch>
        </p:blipFill>
        <p:spPr bwMode="auto">
          <a:xfrm>
            <a:off x="323850" y="214291"/>
            <a:ext cx="8496300" cy="6429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ربع نص 2"/>
          <p:cNvSpPr txBox="1"/>
          <p:nvPr/>
        </p:nvSpPr>
        <p:spPr>
          <a:xfrm>
            <a:off x="3000364" y="1214422"/>
            <a:ext cx="3286148" cy="523220"/>
          </a:xfrm>
          <a:prstGeom prst="rect">
            <a:avLst/>
          </a:prstGeom>
          <a:noFill/>
        </p:spPr>
        <p:txBody>
          <a:bodyPr wrap="square" rtlCol="1">
            <a:spAutoFit/>
          </a:bodyPr>
          <a:lstStyle/>
          <a:p>
            <a:pPr algn="ctr"/>
            <a:r>
              <a:rPr lang="ar-EG" sz="2800" b="1" dirty="0" smtClean="0">
                <a:solidFill>
                  <a:srgbClr val="FF0000"/>
                </a:solidFill>
                <a:sym typeface="Wingdings 2"/>
              </a:rPr>
              <a:t>اليوم الوطني للمملكة </a:t>
            </a:r>
            <a:endParaRPr lang="ar-EG" sz="1600" b="1" dirty="0">
              <a:solidFill>
                <a:srgbClr val="FF0000"/>
              </a:solidFill>
            </a:endParaRPr>
          </a:p>
        </p:txBody>
      </p:sp>
      <p:sp>
        <p:nvSpPr>
          <p:cNvPr id="4" name="مربع نص 3"/>
          <p:cNvSpPr txBox="1"/>
          <p:nvPr/>
        </p:nvSpPr>
        <p:spPr>
          <a:xfrm>
            <a:off x="5214942" y="4000504"/>
            <a:ext cx="3286148" cy="1384995"/>
          </a:xfrm>
          <a:prstGeom prst="rect">
            <a:avLst/>
          </a:prstGeom>
          <a:noFill/>
        </p:spPr>
        <p:txBody>
          <a:bodyPr wrap="square" rtlCol="1">
            <a:spAutoFit/>
          </a:bodyPr>
          <a:lstStyle/>
          <a:p>
            <a:pPr algn="ctr"/>
            <a:r>
              <a:rPr lang="ar-EG" sz="2800" b="1" dirty="0" smtClean="0">
                <a:solidFill>
                  <a:srgbClr val="FF0000"/>
                </a:solidFill>
                <a:sym typeface="Wingdings 2"/>
              </a:rPr>
              <a:t>له أهمية كبيرة في تنمية الولاء للوطن وتنمية مشاعر حب الوطن </a:t>
            </a:r>
            <a:endParaRPr lang="ar-EG" sz="1600" b="1" dirty="0">
              <a:solidFill>
                <a:srgbClr val="FF0000"/>
              </a:solidFill>
            </a:endParaRPr>
          </a:p>
        </p:txBody>
      </p:sp>
      <p:sp>
        <p:nvSpPr>
          <p:cNvPr id="5" name="مربع نص 4"/>
          <p:cNvSpPr txBox="1"/>
          <p:nvPr/>
        </p:nvSpPr>
        <p:spPr>
          <a:xfrm>
            <a:off x="-285784" y="3857628"/>
            <a:ext cx="3286148" cy="1815882"/>
          </a:xfrm>
          <a:prstGeom prst="rect">
            <a:avLst/>
          </a:prstGeom>
          <a:noFill/>
        </p:spPr>
        <p:txBody>
          <a:bodyPr wrap="square" rtlCol="1">
            <a:spAutoFit/>
          </a:bodyPr>
          <a:lstStyle/>
          <a:p>
            <a:pPr algn="ctr"/>
            <a:r>
              <a:rPr lang="ar-EG" sz="2800" b="1" dirty="0" smtClean="0">
                <a:solidFill>
                  <a:srgbClr val="FF0000"/>
                </a:solidFill>
                <a:sym typeface="Wingdings 2"/>
              </a:rPr>
              <a:t>التعريف باليوم الوطني –</a:t>
            </a:r>
          </a:p>
          <a:p>
            <a:pPr algn="ctr"/>
            <a:r>
              <a:rPr lang="ar-EG" sz="2800" b="1" dirty="0" smtClean="0">
                <a:solidFill>
                  <a:srgbClr val="FF0000"/>
                </a:solidFill>
                <a:sym typeface="Wingdings 2"/>
              </a:rPr>
              <a:t> -بيان أهمية الاحتفال باليوم الوطني </a:t>
            </a:r>
          </a:p>
          <a:p>
            <a:pPr algn="ctr"/>
            <a:r>
              <a:rPr lang="ar-EG" sz="2800" b="1" dirty="0" smtClean="0">
                <a:solidFill>
                  <a:srgbClr val="FF0000"/>
                </a:solidFill>
                <a:sym typeface="Wingdings 2"/>
              </a:rPr>
              <a:t>-الواجب علينا نحو الوطن </a:t>
            </a:r>
            <a:endParaRPr lang="ar-EG" sz="1600" b="1" dirty="0">
              <a:solidFill>
                <a:srgbClr val="FF0000"/>
              </a:solidFill>
            </a:endParaRPr>
          </a:p>
        </p:txBody>
      </p:sp>
      <p:sp>
        <p:nvSpPr>
          <p:cNvPr id="6" name="مربع نص 5"/>
          <p:cNvSpPr txBox="1"/>
          <p:nvPr/>
        </p:nvSpPr>
        <p:spPr>
          <a:xfrm>
            <a:off x="2643174" y="5357826"/>
            <a:ext cx="3286148" cy="1384995"/>
          </a:xfrm>
          <a:prstGeom prst="rect">
            <a:avLst/>
          </a:prstGeom>
          <a:noFill/>
        </p:spPr>
        <p:txBody>
          <a:bodyPr wrap="square" rtlCol="1">
            <a:spAutoFit/>
          </a:bodyPr>
          <a:lstStyle/>
          <a:p>
            <a:pPr algn="ctr"/>
            <a:r>
              <a:rPr lang="ar-EG" sz="2800" b="1" dirty="0" smtClean="0">
                <a:solidFill>
                  <a:srgbClr val="FF0000"/>
                </a:solidFill>
                <a:sym typeface="Wingdings 2"/>
              </a:rPr>
              <a:t>تاريخ اليوم الوطني </a:t>
            </a:r>
          </a:p>
          <a:p>
            <a:pPr algn="ctr"/>
            <a:r>
              <a:rPr lang="ar-EG" sz="2800" b="1" dirty="0" smtClean="0">
                <a:solidFill>
                  <a:srgbClr val="FF0000"/>
                </a:solidFill>
                <a:sym typeface="Wingdings 2"/>
              </a:rPr>
              <a:t>أهمية اليوم الوطني </a:t>
            </a:r>
          </a:p>
          <a:p>
            <a:pPr algn="ctr"/>
            <a:r>
              <a:rPr lang="ar-EG" sz="2800" b="1" dirty="0" smtClean="0">
                <a:solidFill>
                  <a:srgbClr val="FF0000"/>
                </a:solidFill>
                <a:sym typeface="Wingdings 2"/>
              </a:rPr>
              <a:t>واجبنا نحو الوطن </a:t>
            </a:r>
            <a:endParaRPr lang="ar-EG"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srcRect/>
          <a:stretch>
            <a:fillRect/>
          </a:stretch>
        </p:blipFill>
        <p:spPr bwMode="auto">
          <a:xfrm>
            <a:off x="328613" y="285728"/>
            <a:ext cx="8486775" cy="628654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214314" y="4286256"/>
            <a:ext cx="7643834" cy="2246769"/>
          </a:xfrm>
          <a:prstGeom prst="rect">
            <a:avLst/>
          </a:prstGeom>
          <a:noFill/>
        </p:spPr>
        <p:txBody>
          <a:bodyPr wrap="square" rtlCol="1">
            <a:spAutoFit/>
          </a:bodyPr>
          <a:lstStyle/>
          <a:p>
            <a:pPr algn="ctr"/>
            <a:r>
              <a:rPr lang="ar-EG" sz="2800" b="1" dirty="0" smtClean="0">
                <a:solidFill>
                  <a:srgbClr val="FF0000"/>
                </a:solidFill>
                <a:sym typeface="Wingdings 2"/>
              </a:rPr>
              <a:t>يروى أن قائد أحد الجيوش هُزِم في معركة وفرد الجنود وجلس بجوار صخرة وقد أصابه اليأس ولكنه رأى نملة تتسلق الصخرة وكلما قاربت على صعودها تقع فتعود وتحاول مرة أخرى وقد تكرر ذلك ولكنها في النهاية نجحت في الصعود فعزم على أن يقوم بجمع جيشه مرة أخرى وهجم على الأعداء وحقق النصر </a:t>
            </a:r>
            <a:endParaRPr lang="ar-EG"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42844" y="123825"/>
            <a:ext cx="8858312" cy="6610350"/>
          </a:xfrm>
          <a:prstGeom prst="rect">
            <a:avLst/>
          </a:prstGeom>
          <a:ln w="88900" cap="sq" cmpd="thickThin">
            <a:solidFill>
              <a:srgbClr val="FF0000"/>
            </a:solidFill>
            <a:prstDash val="solid"/>
            <a:miter lim="800000"/>
          </a:ln>
          <a:effectLst>
            <a:innerShdw blurRad="76200">
              <a:srgbClr val="000000"/>
            </a:innerShdw>
          </a:effectLst>
        </p:spPr>
      </p:pic>
      <p:sp>
        <p:nvSpPr>
          <p:cNvPr id="4" name="مربع نص 3"/>
          <p:cNvSpPr txBox="1"/>
          <p:nvPr/>
        </p:nvSpPr>
        <p:spPr>
          <a:xfrm>
            <a:off x="214726" y="1501249"/>
            <a:ext cx="2571324" cy="1338828"/>
          </a:xfrm>
          <a:prstGeom prst="rect">
            <a:avLst/>
          </a:prstGeom>
          <a:noFill/>
        </p:spPr>
        <p:txBody>
          <a:bodyPr wrap="square" rtlCol="1">
            <a:spAutoFit/>
          </a:bodyPr>
          <a:lstStyle/>
          <a:p>
            <a:pPr algn="justLow">
              <a:lnSpc>
                <a:spcPct val="150000"/>
              </a:lnSpc>
            </a:pP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ينزلقون على الشارع وعلى رصيف كما لو كانت تحتهم طبقة من الصابون أو الجليد.</a:t>
            </a:r>
          </a:p>
        </p:txBody>
      </p:sp>
      <p:sp>
        <p:nvSpPr>
          <p:cNvPr id="5" name="مربع نص 4"/>
          <p:cNvSpPr txBox="1"/>
          <p:nvPr/>
        </p:nvSpPr>
        <p:spPr>
          <a:xfrm>
            <a:off x="357158" y="3835016"/>
            <a:ext cx="2286015" cy="1754326"/>
          </a:xfrm>
          <a:prstGeom prst="rect">
            <a:avLst/>
          </a:prstGeom>
          <a:noFill/>
        </p:spPr>
        <p:txBody>
          <a:bodyPr wrap="square" rtlCol="1">
            <a:spAutoFit/>
          </a:bodyPr>
          <a:lstStyle/>
          <a:p>
            <a:pPr algn="justLow">
              <a:lnSpc>
                <a:spcPct val="150000"/>
              </a:lnSpc>
            </a:pPr>
            <a:r>
              <a:rPr lang="ar-EG" b="1" cap="all" dirty="0" smtClean="0">
                <a:ln w="9000" cmpd="sng">
                  <a:solidFill>
                    <a:sysClr val="windowText" lastClr="000000"/>
                  </a:solidFill>
                  <a:prstDash val="solid"/>
                </a:ln>
                <a:solidFill>
                  <a:sysClr val="windowText" lastClr="000000"/>
                </a:solidFill>
                <a:effectLst>
                  <a:reflection blurRad="12700" stA="28000" endPos="45000" dist="1000" dir="5400000" sy="-100000" algn="bl" rotWithShape="0"/>
                </a:effectLst>
              </a:rPr>
              <a:t>المصداقية</a:t>
            </a: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algn="justLow">
              <a:lnSpc>
                <a:spcPct val="150000"/>
              </a:lnSpc>
            </a:pP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أن قوة الاحتكاك لا يمكن الاستغناء عنها، سواء أحببناها أو لم نحب.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srcRect/>
          <a:stretch>
            <a:fillRect/>
          </a:stretch>
        </p:blipFill>
        <p:spPr bwMode="auto">
          <a:xfrm>
            <a:off x="1009650" y="2714621"/>
            <a:ext cx="7124700" cy="1428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srcRect/>
          <a:stretch>
            <a:fillRect/>
          </a:stretch>
        </p:blipFill>
        <p:spPr bwMode="auto">
          <a:xfrm>
            <a:off x="319088" y="214290"/>
            <a:ext cx="8505825" cy="642942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5072066" y="1928802"/>
            <a:ext cx="1357322" cy="523220"/>
          </a:xfrm>
          <a:prstGeom prst="rect">
            <a:avLst/>
          </a:prstGeom>
          <a:noFill/>
        </p:spPr>
        <p:txBody>
          <a:bodyPr wrap="square" rtlCol="1">
            <a:spAutoFit/>
          </a:bodyPr>
          <a:lstStyle/>
          <a:p>
            <a:pPr algn="ctr"/>
            <a:r>
              <a:rPr lang="ar-EG" sz="2800" b="1" dirty="0" smtClean="0">
                <a:solidFill>
                  <a:srgbClr val="FF0000"/>
                </a:solidFill>
                <a:sym typeface="Wingdings 2"/>
              </a:rPr>
              <a:t>التعليم </a:t>
            </a:r>
            <a:endParaRPr lang="ar-EG" sz="1600" b="1" dirty="0">
              <a:solidFill>
                <a:srgbClr val="FF0000"/>
              </a:solidFill>
            </a:endParaRPr>
          </a:p>
        </p:txBody>
      </p:sp>
      <p:sp>
        <p:nvSpPr>
          <p:cNvPr id="4" name="مربع نص 3"/>
          <p:cNvSpPr txBox="1"/>
          <p:nvPr/>
        </p:nvSpPr>
        <p:spPr>
          <a:xfrm>
            <a:off x="5072066" y="3643314"/>
            <a:ext cx="1357322" cy="954107"/>
          </a:xfrm>
          <a:prstGeom prst="rect">
            <a:avLst/>
          </a:prstGeom>
          <a:noFill/>
        </p:spPr>
        <p:txBody>
          <a:bodyPr wrap="square" rtlCol="1">
            <a:spAutoFit/>
          </a:bodyPr>
          <a:lstStyle/>
          <a:p>
            <a:pPr algn="ctr"/>
            <a:r>
              <a:rPr lang="ar-EG" sz="2800" b="1" dirty="0" smtClean="0">
                <a:solidFill>
                  <a:srgbClr val="FF0000"/>
                </a:solidFill>
                <a:sym typeface="Wingdings 2"/>
              </a:rPr>
              <a:t>إلقاء خطبة </a:t>
            </a:r>
            <a:endParaRPr lang="ar-EG" sz="1600" b="1" dirty="0">
              <a:solidFill>
                <a:srgbClr val="FF0000"/>
              </a:solidFill>
            </a:endParaRPr>
          </a:p>
        </p:txBody>
      </p:sp>
      <p:sp>
        <p:nvSpPr>
          <p:cNvPr id="5" name="مربع نص 4"/>
          <p:cNvSpPr txBox="1"/>
          <p:nvPr/>
        </p:nvSpPr>
        <p:spPr>
          <a:xfrm>
            <a:off x="5000628" y="5286388"/>
            <a:ext cx="1357322" cy="523220"/>
          </a:xfrm>
          <a:prstGeom prst="rect">
            <a:avLst/>
          </a:prstGeom>
          <a:noFill/>
        </p:spPr>
        <p:txBody>
          <a:bodyPr wrap="square" rtlCol="1">
            <a:spAutoFit/>
          </a:bodyPr>
          <a:lstStyle/>
          <a:p>
            <a:pPr algn="ctr"/>
            <a:r>
              <a:rPr lang="ar-EG" sz="2800" b="1" dirty="0" smtClean="0">
                <a:solidFill>
                  <a:srgbClr val="FF0000"/>
                </a:solidFill>
                <a:sym typeface="Wingdings 2"/>
              </a:rPr>
              <a:t>اجتماع </a:t>
            </a:r>
            <a:endParaRPr lang="ar-EG" sz="1600" b="1" dirty="0">
              <a:solidFill>
                <a:srgbClr val="FF0000"/>
              </a:solidFill>
            </a:endParaRPr>
          </a:p>
        </p:txBody>
      </p:sp>
      <p:sp>
        <p:nvSpPr>
          <p:cNvPr id="6" name="مربع نص 5"/>
          <p:cNvSpPr txBox="1"/>
          <p:nvPr/>
        </p:nvSpPr>
        <p:spPr>
          <a:xfrm>
            <a:off x="3571868" y="2000240"/>
            <a:ext cx="1357322" cy="523220"/>
          </a:xfrm>
          <a:prstGeom prst="rect">
            <a:avLst/>
          </a:prstGeom>
          <a:noFill/>
        </p:spPr>
        <p:txBody>
          <a:bodyPr wrap="square" rtlCol="1">
            <a:spAutoFit/>
          </a:bodyPr>
          <a:lstStyle/>
          <a:p>
            <a:pPr algn="ctr"/>
            <a:r>
              <a:rPr lang="ar-EG" sz="2800" b="1" dirty="0" smtClean="0">
                <a:solidFill>
                  <a:srgbClr val="FF0000"/>
                </a:solidFill>
                <a:sym typeface="Wingdings 2"/>
              </a:rPr>
              <a:t>النصح </a:t>
            </a:r>
            <a:endParaRPr lang="ar-EG" sz="1600" b="1" dirty="0">
              <a:solidFill>
                <a:srgbClr val="FF0000"/>
              </a:solidFill>
            </a:endParaRPr>
          </a:p>
        </p:txBody>
      </p:sp>
      <p:sp>
        <p:nvSpPr>
          <p:cNvPr id="7" name="مربع نص 6"/>
          <p:cNvSpPr txBox="1"/>
          <p:nvPr/>
        </p:nvSpPr>
        <p:spPr>
          <a:xfrm>
            <a:off x="3428992" y="2500306"/>
            <a:ext cx="1785950" cy="523220"/>
          </a:xfrm>
          <a:prstGeom prst="rect">
            <a:avLst/>
          </a:prstGeom>
          <a:noFill/>
        </p:spPr>
        <p:txBody>
          <a:bodyPr wrap="square" rtlCol="1">
            <a:spAutoFit/>
          </a:bodyPr>
          <a:lstStyle/>
          <a:p>
            <a:pPr algn="ctr"/>
            <a:r>
              <a:rPr lang="ar-EG" sz="2800" b="1" dirty="0" smtClean="0">
                <a:solidFill>
                  <a:srgbClr val="FF0000"/>
                </a:solidFill>
                <a:sym typeface="Wingdings 2"/>
              </a:rPr>
              <a:t>ندوة علمية</a:t>
            </a:r>
            <a:endParaRPr lang="ar-EG" sz="1600" b="1" dirty="0">
              <a:solidFill>
                <a:srgbClr val="FF0000"/>
              </a:solidFill>
            </a:endParaRPr>
          </a:p>
        </p:txBody>
      </p:sp>
      <p:sp>
        <p:nvSpPr>
          <p:cNvPr id="8" name="مربع نص 7"/>
          <p:cNvSpPr txBox="1"/>
          <p:nvPr/>
        </p:nvSpPr>
        <p:spPr>
          <a:xfrm>
            <a:off x="3357554" y="3143248"/>
            <a:ext cx="1785950" cy="523220"/>
          </a:xfrm>
          <a:prstGeom prst="rect">
            <a:avLst/>
          </a:prstGeom>
          <a:noFill/>
        </p:spPr>
        <p:txBody>
          <a:bodyPr wrap="square" rtlCol="1">
            <a:spAutoFit/>
          </a:bodyPr>
          <a:lstStyle/>
          <a:p>
            <a:pPr algn="ctr"/>
            <a:r>
              <a:rPr lang="ar-EG" sz="2800" b="1" dirty="0" smtClean="0">
                <a:solidFill>
                  <a:srgbClr val="FF0000"/>
                </a:solidFill>
                <a:sym typeface="Wingdings 2"/>
              </a:rPr>
              <a:t>حفلة مدرسية </a:t>
            </a:r>
            <a:endParaRPr lang="ar-EG" sz="1600" b="1" dirty="0">
              <a:solidFill>
                <a:srgbClr val="FF0000"/>
              </a:solidFill>
            </a:endParaRPr>
          </a:p>
        </p:txBody>
      </p:sp>
      <p:sp>
        <p:nvSpPr>
          <p:cNvPr id="9" name="مربع نص 8"/>
          <p:cNvSpPr txBox="1"/>
          <p:nvPr/>
        </p:nvSpPr>
        <p:spPr>
          <a:xfrm>
            <a:off x="3357554" y="3500438"/>
            <a:ext cx="1785950" cy="830997"/>
          </a:xfrm>
          <a:prstGeom prst="rect">
            <a:avLst/>
          </a:prstGeom>
          <a:noFill/>
        </p:spPr>
        <p:txBody>
          <a:bodyPr wrap="square" rtlCol="1">
            <a:spAutoFit/>
          </a:bodyPr>
          <a:lstStyle/>
          <a:p>
            <a:pPr algn="ctr"/>
            <a:r>
              <a:rPr lang="ar-EG" sz="2400" b="1" dirty="0" smtClean="0">
                <a:solidFill>
                  <a:srgbClr val="FF0000"/>
                </a:solidFill>
                <a:sym typeface="Wingdings 2"/>
              </a:rPr>
              <a:t>مناسبة اجتماعية</a:t>
            </a:r>
            <a:endParaRPr lang="ar-EG" sz="1400" b="1" dirty="0">
              <a:solidFill>
                <a:srgbClr val="FF0000"/>
              </a:solidFill>
            </a:endParaRPr>
          </a:p>
        </p:txBody>
      </p:sp>
      <p:sp>
        <p:nvSpPr>
          <p:cNvPr id="10" name="مربع نص 9"/>
          <p:cNvSpPr txBox="1"/>
          <p:nvPr/>
        </p:nvSpPr>
        <p:spPr>
          <a:xfrm>
            <a:off x="3357554" y="4286256"/>
            <a:ext cx="1785950" cy="461665"/>
          </a:xfrm>
          <a:prstGeom prst="rect">
            <a:avLst/>
          </a:prstGeom>
          <a:noFill/>
        </p:spPr>
        <p:txBody>
          <a:bodyPr wrap="square" rtlCol="1">
            <a:spAutoFit/>
          </a:bodyPr>
          <a:lstStyle/>
          <a:p>
            <a:pPr algn="ctr"/>
            <a:r>
              <a:rPr lang="ar-EG" sz="2400" b="1" dirty="0" smtClean="0">
                <a:solidFill>
                  <a:srgbClr val="FF0000"/>
                </a:solidFill>
                <a:sym typeface="Wingdings 2"/>
              </a:rPr>
              <a:t>...................</a:t>
            </a:r>
            <a:endParaRPr lang="ar-EG" sz="1400" b="1" dirty="0">
              <a:solidFill>
                <a:srgbClr val="FF0000"/>
              </a:solidFill>
            </a:endParaRPr>
          </a:p>
        </p:txBody>
      </p:sp>
      <p:sp>
        <p:nvSpPr>
          <p:cNvPr id="11" name="مربع نص 10"/>
          <p:cNvSpPr txBox="1"/>
          <p:nvPr/>
        </p:nvSpPr>
        <p:spPr>
          <a:xfrm>
            <a:off x="3357554" y="4929198"/>
            <a:ext cx="1785950" cy="461665"/>
          </a:xfrm>
          <a:prstGeom prst="rect">
            <a:avLst/>
          </a:prstGeom>
          <a:noFill/>
        </p:spPr>
        <p:txBody>
          <a:bodyPr wrap="square" rtlCol="1">
            <a:spAutoFit/>
          </a:bodyPr>
          <a:lstStyle/>
          <a:p>
            <a:pPr algn="ctr"/>
            <a:r>
              <a:rPr lang="ar-EG" sz="2400" b="1" dirty="0" smtClean="0">
                <a:solidFill>
                  <a:srgbClr val="FF0000"/>
                </a:solidFill>
                <a:sym typeface="Wingdings 2"/>
              </a:rPr>
              <a:t>...................</a:t>
            </a:r>
            <a:endParaRPr lang="ar-EG" sz="1400" b="1" dirty="0">
              <a:solidFill>
                <a:srgbClr val="FF0000"/>
              </a:solidFill>
            </a:endParaRPr>
          </a:p>
        </p:txBody>
      </p:sp>
      <p:sp>
        <p:nvSpPr>
          <p:cNvPr id="12" name="مربع نص 11"/>
          <p:cNvSpPr txBox="1"/>
          <p:nvPr/>
        </p:nvSpPr>
        <p:spPr>
          <a:xfrm>
            <a:off x="3286116" y="5572140"/>
            <a:ext cx="1785950" cy="461665"/>
          </a:xfrm>
          <a:prstGeom prst="rect">
            <a:avLst/>
          </a:prstGeom>
          <a:noFill/>
        </p:spPr>
        <p:txBody>
          <a:bodyPr wrap="square" rtlCol="1">
            <a:spAutoFit/>
          </a:bodyPr>
          <a:lstStyle/>
          <a:p>
            <a:pPr algn="ctr"/>
            <a:r>
              <a:rPr lang="ar-EG" sz="2400" b="1" dirty="0" smtClean="0">
                <a:solidFill>
                  <a:srgbClr val="FF0000"/>
                </a:solidFill>
                <a:sym typeface="Wingdings 2"/>
              </a:rPr>
              <a:t>...................</a:t>
            </a:r>
            <a:endParaRPr lang="ar-EG" sz="1400" b="1" dirty="0">
              <a:solidFill>
                <a:srgbClr val="FF0000"/>
              </a:solidFill>
            </a:endParaRPr>
          </a:p>
        </p:txBody>
      </p:sp>
      <p:sp>
        <p:nvSpPr>
          <p:cNvPr id="13" name="مربع نص 12"/>
          <p:cNvSpPr txBox="1"/>
          <p:nvPr/>
        </p:nvSpPr>
        <p:spPr>
          <a:xfrm>
            <a:off x="1071538" y="3214686"/>
            <a:ext cx="1928826" cy="523220"/>
          </a:xfrm>
          <a:prstGeom prst="rect">
            <a:avLst/>
          </a:prstGeom>
          <a:noFill/>
        </p:spPr>
        <p:txBody>
          <a:bodyPr wrap="square" rtlCol="1">
            <a:spAutoFit/>
          </a:bodyPr>
          <a:lstStyle/>
          <a:p>
            <a:pPr algn="ctr"/>
            <a:r>
              <a:rPr lang="ar-EG" sz="2800" b="1" dirty="0" smtClean="0">
                <a:solidFill>
                  <a:srgbClr val="FF0000"/>
                </a:solidFill>
                <a:sym typeface="Wingdings 2"/>
              </a:rPr>
              <a:t>مستمعون </a:t>
            </a:r>
            <a:endParaRPr lang="ar-EG" sz="1600" b="1" dirty="0">
              <a:solidFill>
                <a:srgbClr val="FF0000"/>
              </a:solidFill>
            </a:endParaRPr>
          </a:p>
        </p:txBody>
      </p:sp>
      <p:sp>
        <p:nvSpPr>
          <p:cNvPr id="14" name="مربع نص 13"/>
          <p:cNvSpPr txBox="1"/>
          <p:nvPr/>
        </p:nvSpPr>
        <p:spPr>
          <a:xfrm>
            <a:off x="1071538" y="3857628"/>
            <a:ext cx="1928826" cy="523220"/>
          </a:xfrm>
          <a:prstGeom prst="rect">
            <a:avLst/>
          </a:prstGeom>
          <a:noFill/>
        </p:spPr>
        <p:txBody>
          <a:bodyPr wrap="square" rtlCol="1">
            <a:spAutoFit/>
          </a:bodyPr>
          <a:lstStyle/>
          <a:p>
            <a:pPr algn="ctr"/>
            <a:r>
              <a:rPr lang="ar-EG" sz="2800" b="1" dirty="0" smtClean="0">
                <a:solidFill>
                  <a:srgbClr val="FF0000"/>
                </a:solidFill>
                <a:sym typeface="Wingdings 2"/>
              </a:rPr>
              <a:t>رسالة(خطبة) </a:t>
            </a:r>
            <a:endParaRPr lang="ar-EG" sz="1600" b="1" dirty="0">
              <a:solidFill>
                <a:srgbClr val="FF0000"/>
              </a:solidFill>
            </a:endParaRPr>
          </a:p>
        </p:txBody>
      </p:sp>
      <p:sp>
        <p:nvSpPr>
          <p:cNvPr id="15" name="مربع نص 14"/>
          <p:cNvSpPr txBox="1"/>
          <p:nvPr/>
        </p:nvSpPr>
        <p:spPr>
          <a:xfrm>
            <a:off x="1142976" y="4572008"/>
            <a:ext cx="1928826" cy="523220"/>
          </a:xfrm>
          <a:prstGeom prst="rect">
            <a:avLst/>
          </a:prstGeom>
          <a:noFill/>
        </p:spPr>
        <p:txBody>
          <a:bodyPr wrap="square" rtlCol="1">
            <a:spAutoFit/>
          </a:bodyPr>
          <a:lstStyle/>
          <a:p>
            <a:pPr algn="ctr"/>
            <a:r>
              <a:rPr lang="ar-EG" sz="2800" b="1" dirty="0" smtClean="0">
                <a:solidFill>
                  <a:srgbClr val="FF0000"/>
                </a:solidFill>
                <a:sym typeface="Wingdings 2"/>
              </a:rPr>
              <a:t>الوسيلة </a:t>
            </a:r>
            <a:endParaRPr lang="ar-EG"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 calcmode="lin" valueType="num">
                                      <p:cBhvr additive="base">
                                        <p:cTn id="6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 calcmode="lin" valueType="num">
                                      <p:cBhvr additive="base">
                                        <p:cTn id="6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
                                            <p:txEl>
                                              <p:pRg st="0" end="0"/>
                                            </p:txEl>
                                          </p:spTgt>
                                        </p:tgtEl>
                                        <p:attrNameLst>
                                          <p:attrName>style.visibility</p:attrName>
                                        </p:attrNameLst>
                                      </p:cBhvr>
                                      <p:to>
                                        <p:strVal val="visible"/>
                                      </p:to>
                                    </p:set>
                                    <p:anim calcmode="lin" valueType="num">
                                      <p:cBhvr additive="base">
                                        <p:cTn id="7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5">
                                            <p:txEl>
                                              <p:pRg st="0" end="0"/>
                                            </p:txEl>
                                          </p:spTgt>
                                        </p:tgtEl>
                                        <p:attrNameLst>
                                          <p:attrName>style.visibility</p:attrName>
                                        </p:attrNameLst>
                                      </p:cBhvr>
                                      <p:to>
                                        <p:strVal val="visible"/>
                                      </p:to>
                                    </p:set>
                                    <p:anim calcmode="lin" valueType="num">
                                      <p:cBhvr additive="base">
                                        <p:cTn id="7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srcRect/>
          <a:stretch>
            <a:fillRect/>
          </a:stretch>
        </p:blipFill>
        <p:spPr bwMode="auto">
          <a:xfrm>
            <a:off x="395288" y="571480"/>
            <a:ext cx="8353425" cy="5857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ربع نص 2"/>
          <p:cNvSpPr txBox="1"/>
          <p:nvPr/>
        </p:nvSpPr>
        <p:spPr>
          <a:xfrm>
            <a:off x="4572000" y="4357694"/>
            <a:ext cx="3357586" cy="1384995"/>
          </a:xfrm>
          <a:prstGeom prst="rect">
            <a:avLst/>
          </a:prstGeom>
          <a:noFill/>
        </p:spPr>
        <p:txBody>
          <a:bodyPr wrap="square" rtlCol="1">
            <a:spAutoFit/>
          </a:bodyPr>
          <a:lstStyle/>
          <a:p>
            <a:pPr algn="ctr"/>
            <a:r>
              <a:rPr lang="ar-EG" sz="2800" b="1" dirty="0" smtClean="0">
                <a:solidFill>
                  <a:srgbClr val="FF0000"/>
                </a:solidFill>
                <a:sym typeface="Wingdings 2"/>
              </a:rPr>
              <a:t>عملية اتصالية لنقل المعاني باستخدام جميع الوسائل الممكنة في التأثير</a:t>
            </a:r>
            <a:endParaRPr lang="ar-EG" sz="1600" b="1" dirty="0">
              <a:solidFill>
                <a:srgbClr val="FF0000"/>
              </a:solidFill>
            </a:endParaRPr>
          </a:p>
        </p:txBody>
      </p:sp>
      <p:sp>
        <p:nvSpPr>
          <p:cNvPr id="4" name="مربع نص 3"/>
          <p:cNvSpPr txBox="1"/>
          <p:nvPr/>
        </p:nvSpPr>
        <p:spPr>
          <a:xfrm>
            <a:off x="285720" y="4429132"/>
            <a:ext cx="4071966" cy="1631216"/>
          </a:xfrm>
          <a:prstGeom prst="rect">
            <a:avLst/>
          </a:prstGeom>
          <a:noFill/>
        </p:spPr>
        <p:txBody>
          <a:bodyPr wrap="square" rtlCol="1">
            <a:spAutoFit/>
          </a:bodyPr>
          <a:lstStyle/>
          <a:p>
            <a:pPr algn="ctr"/>
            <a:r>
              <a:rPr lang="ar-EG" sz="2800" b="1" dirty="0" smtClean="0">
                <a:solidFill>
                  <a:srgbClr val="FF0000"/>
                </a:solidFill>
                <a:sym typeface="Wingdings 2"/>
              </a:rPr>
              <a:t>الإلقاء: هو نقل الأفكار إلى السامعين أو المشاهدين بطريق المشافهة,</a:t>
            </a:r>
            <a:br>
              <a:rPr lang="ar-EG" sz="2800" b="1" dirty="0" smtClean="0">
                <a:solidFill>
                  <a:srgbClr val="FF0000"/>
                </a:solidFill>
                <a:sym typeface="Wingdings 2"/>
              </a:rPr>
            </a:br>
            <a:endParaRPr lang="ar-EG"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a:srcRect/>
          <a:stretch>
            <a:fillRect/>
          </a:stretch>
        </p:blipFill>
        <p:spPr bwMode="auto">
          <a:xfrm>
            <a:off x="319088" y="285729"/>
            <a:ext cx="8505825" cy="628654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6000760" y="4071942"/>
            <a:ext cx="2000264" cy="369332"/>
          </a:xfrm>
          <a:prstGeom prst="rect">
            <a:avLst/>
          </a:prstGeom>
          <a:noFill/>
        </p:spPr>
        <p:txBody>
          <a:bodyPr wrap="square" rtlCol="1">
            <a:spAutoFit/>
          </a:bodyPr>
          <a:lstStyle/>
          <a:p>
            <a:pPr algn="ctr"/>
            <a:r>
              <a:rPr lang="ar-EG" b="1" dirty="0" smtClean="0">
                <a:solidFill>
                  <a:srgbClr val="FF0000"/>
                </a:solidFill>
                <a:sym typeface="Wingdings 2"/>
              </a:rPr>
              <a:t>اختيار الموضوع </a:t>
            </a:r>
            <a:endParaRPr lang="ar-EG" sz="1100" b="1" dirty="0">
              <a:solidFill>
                <a:srgbClr val="FF0000"/>
              </a:solidFill>
            </a:endParaRPr>
          </a:p>
        </p:txBody>
      </p:sp>
      <p:sp>
        <p:nvSpPr>
          <p:cNvPr id="5" name="مربع نص 4"/>
          <p:cNvSpPr txBox="1"/>
          <p:nvPr/>
        </p:nvSpPr>
        <p:spPr>
          <a:xfrm>
            <a:off x="6000760" y="4429132"/>
            <a:ext cx="2000264" cy="369332"/>
          </a:xfrm>
          <a:prstGeom prst="rect">
            <a:avLst/>
          </a:prstGeom>
          <a:noFill/>
        </p:spPr>
        <p:txBody>
          <a:bodyPr wrap="square" rtlCol="1">
            <a:spAutoFit/>
          </a:bodyPr>
          <a:lstStyle/>
          <a:p>
            <a:pPr algn="ctr"/>
            <a:r>
              <a:rPr lang="ar-EG" b="1" dirty="0" smtClean="0">
                <a:solidFill>
                  <a:srgbClr val="FF0000"/>
                </a:solidFill>
                <a:sym typeface="Wingdings 2"/>
              </a:rPr>
              <a:t>المقدمة الواعية </a:t>
            </a:r>
            <a:endParaRPr lang="ar-EG" sz="1100" b="1" dirty="0">
              <a:solidFill>
                <a:srgbClr val="FF0000"/>
              </a:solidFill>
            </a:endParaRPr>
          </a:p>
        </p:txBody>
      </p:sp>
      <p:sp>
        <p:nvSpPr>
          <p:cNvPr id="6" name="مربع نص 5"/>
          <p:cNvSpPr txBox="1"/>
          <p:nvPr/>
        </p:nvSpPr>
        <p:spPr>
          <a:xfrm>
            <a:off x="6000760" y="4786322"/>
            <a:ext cx="2000264" cy="369332"/>
          </a:xfrm>
          <a:prstGeom prst="rect">
            <a:avLst/>
          </a:prstGeom>
          <a:noFill/>
        </p:spPr>
        <p:txBody>
          <a:bodyPr wrap="square" rtlCol="1">
            <a:spAutoFit/>
          </a:bodyPr>
          <a:lstStyle/>
          <a:p>
            <a:pPr algn="ctr"/>
            <a:r>
              <a:rPr lang="ar-EG" b="1" dirty="0" smtClean="0">
                <a:solidFill>
                  <a:srgbClr val="FF0000"/>
                </a:solidFill>
                <a:sym typeface="Wingdings 2"/>
              </a:rPr>
              <a:t>اختيار أسلوب العرض </a:t>
            </a:r>
            <a:endParaRPr lang="ar-EG" sz="1100" b="1" dirty="0">
              <a:solidFill>
                <a:srgbClr val="FF0000"/>
              </a:solidFill>
            </a:endParaRPr>
          </a:p>
        </p:txBody>
      </p:sp>
      <p:sp>
        <p:nvSpPr>
          <p:cNvPr id="7" name="مربع نص 6"/>
          <p:cNvSpPr txBox="1"/>
          <p:nvPr/>
        </p:nvSpPr>
        <p:spPr>
          <a:xfrm>
            <a:off x="6000760" y="5286388"/>
            <a:ext cx="2000264" cy="369332"/>
          </a:xfrm>
          <a:prstGeom prst="rect">
            <a:avLst/>
          </a:prstGeom>
          <a:noFill/>
        </p:spPr>
        <p:txBody>
          <a:bodyPr wrap="square" rtlCol="1">
            <a:spAutoFit/>
          </a:bodyPr>
          <a:lstStyle/>
          <a:p>
            <a:pPr algn="ctr"/>
            <a:r>
              <a:rPr lang="ar-EG" b="1" dirty="0" smtClean="0">
                <a:solidFill>
                  <a:srgbClr val="FF0000"/>
                </a:solidFill>
                <a:sym typeface="Wingdings 2"/>
              </a:rPr>
              <a:t>ضمان الفهم </a:t>
            </a:r>
            <a:endParaRPr lang="ar-EG" sz="1100" b="1" dirty="0">
              <a:solidFill>
                <a:srgbClr val="FF0000"/>
              </a:solidFill>
            </a:endParaRPr>
          </a:p>
        </p:txBody>
      </p:sp>
      <p:sp>
        <p:nvSpPr>
          <p:cNvPr id="8" name="مربع نص 7"/>
          <p:cNvSpPr txBox="1"/>
          <p:nvPr/>
        </p:nvSpPr>
        <p:spPr>
          <a:xfrm>
            <a:off x="3500430" y="4000504"/>
            <a:ext cx="2000264" cy="369332"/>
          </a:xfrm>
          <a:prstGeom prst="rect">
            <a:avLst/>
          </a:prstGeom>
          <a:noFill/>
        </p:spPr>
        <p:txBody>
          <a:bodyPr wrap="square" rtlCol="1">
            <a:spAutoFit/>
          </a:bodyPr>
          <a:lstStyle/>
          <a:p>
            <a:pPr algn="ctr"/>
            <a:r>
              <a:rPr lang="ar-EG" b="1" dirty="0" smtClean="0">
                <a:solidFill>
                  <a:srgbClr val="FF0000"/>
                </a:solidFill>
                <a:sym typeface="Wingdings 2"/>
              </a:rPr>
              <a:t>الجراءة </a:t>
            </a:r>
            <a:endParaRPr lang="ar-EG" sz="1100" b="1" dirty="0">
              <a:solidFill>
                <a:srgbClr val="FF0000"/>
              </a:solidFill>
            </a:endParaRPr>
          </a:p>
        </p:txBody>
      </p:sp>
      <p:sp>
        <p:nvSpPr>
          <p:cNvPr id="9" name="مربع نص 8"/>
          <p:cNvSpPr txBox="1"/>
          <p:nvPr/>
        </p:nvSpPr>
        <p:spPr>
          <a:xfrm>
            <a:off x="3500430" y="4357694"/>
            <a:ext cx="2000264" cy="369332"/>
          </a:xfrm>
          <a:prstGeom prst="rect">
            <a:avLst/>
          </a:prstGeom>
          <a:noFill/>
        </p:spPr>
        <p:txBody>
          <a:bodyPr wrap="square" rtlCol="1">
            <a:spAutoFit/>
          </a:bodyPr>
          <a:lstStyle/>
          <a:p>
            <a:pPr algn="ctr"/>
            <a:r>
              <a:rPr lang="ar-EG" b="1" dirty="0" smtClean="0">
                <a:solidFill>
                  <a:srgbClr val="FF0000"/>
                </a:solidFill>
                <a:sym typeface="Wingdings 2"/>
              </a:rPr>
              <a:t>الطلاقة </a:t>
            </a:r>
            <a:endParaRPr lang="ar-EG" sz="1100" b="1" dirty="0">
              <a:solidFill>
                <a:srgbClr val="FF0000"/>
              </a:solidFill>
            </a:endParaRPr>
          </a:p>
        </p:txBody>
      </p:sp>
      <p:sp>
        <p:nvSpPr>
          <p:cNvPr id="10" name="مربع نص 9"/>
          <p:cNvSpPr txBox="1"/>
          <p:nvPr/>
        </p:nvSpPr>
        <p:spPr>
          <a:xfrm>
            <a:off x="3500430" y="4714884"/>
            <a:ext cx="2000264" cy="369332"/>
          </a:xfrm>
          <a:prstGeom prst="rect">
            <a:avLst/>
          </a:prstGeom>
          <a:noFill/>
        </p:spPr>
        <p:txBody>
          <a:bodyPr wrap="square" rtlCol="1">
            <a:spAutoFit/>
          </a:bodyPr>
          <a:lstStyle/>
          <a:p>
            <a:pPr algn="ctr"/>
            <a:r>
              <a:rPr lang="ar-EG" b="1" dirty="0" smtClean="0">
                <a:solidFill>
                  <a:srgbClr val="FF0000"/>
                </a:solidFill>
                <a:sym typeface="Wingdings 2"/>
              </a:rPr>
              <a:t>سلامة الوقفات </a:t>
            </a:r>
            <a:endParaRPr lang="ar-EG" sz="1100" b="1" dirty="0">
              <a:solidFill>
                <a:srgbClr val="FF0000"/>
              </a:solidFill>
            </a:endParaRPr>
          </a:p>
        </p:txBody>
      </p:sp>
      <p:sp>
        <p:nvSpPr>
          <p:cNvPr id="11" name="مربع نص 10"/>
          <p:cNvSpPr txBox="1"/>
          <p:nvPr/>
        </p:nvSpPr>
        <p:spPr>
          <a:xfrm>
            <a:off x="3500430" y="5072074"/>
            <a:ext cx="2000264" cy="369332"/>
          </a:xfrm>
          <a:prstGeom prst="rect">
            <a:avLst/>
          </a:prstGeom>
          <a:noFill/>
        </p:spPr>
        <p:txBody>
          <a:bodyPr wrap="square" rtlCol="1">
            <a:spAutoFit/>
          </a:bodyPr>
          <a:lstStyle/>
          <a:p>
            <a:pPr algn="ctr"/>
            <a:r>
              <a:rPr lang="ar-EG" b="1" dirty="0" smtClean="0">
                <a:solidFill>
                  <a:srgbClr val="FF0000"/>
                </a:solidFill>
                <a:sym typeface="Wingdings 2"/>
              </a:rPr>
              <a:t>التنغيم </a:t>
            </a:r>
            <a:endParaRPr lang="ar-EG" sz="1100" b="1" dirty="0">
              <a:solidFill>
                <a:srgbClr val="FF0000"/>
              </a:solidFill>
            </a:endParaRPr>
          </a:p>
        </p:txBody>
      </p:sp>
      <p:sp>
        <p:nvSpPr>
          <p:cNvPr id="12" name="مربع نص 11"/>
          <p:cNvSpPr txBox="1"/>
          <p:nvPr/>
        </p:nvSpPr>
        <p:spPr>
          <a:xfrm>
            <a:off x="3571868" y="5357826"/>
            <a:ext cx="2000264" cy="369332"/>
          </a:xfrm>
          <a:prstGeom prst="rect">
            <a:avLst/>
          </a:prstGeom>
          <a:noFill/>
        </p:spPr>
        <p:txBody>
          <a:bodyPr wrap="square" rtlCol="1">
            <a:spAutoFit/>
          </a:bodyPr>
          <a:lstStyle/>
          <a:p>
            <a:pPr algn="ctr"/>
            <a:r>
              <a:rPr lang="ar-EG" b="1" dirty="0" smtClean="0">
                <a:solidFill>
                  <a:srgbClr val="FF0000"/>
                </a:solidFill>
                <a:sym typeface="Wingdings 2"/>
              </a:rPr>
              <a:t>نقل العاطفة </a:t>
            </a:r>
            <a:endParaRPr lang="ar-EG" sz="1100" b="1" dirty="0">
              <a:solidFill>
                <a:srgbClr val="FF0000"/>
              </a:solidFill>
            </a:endParaRPr>
          </a:p>
        </p:txBody>
      </p:sp>
      <p:sp>
        <p:nvSpPr>
          <p:cNvPr id="13" name="مربع نص 12"/>
          <p:cNvSpPr txBox="1"/>
          <p:nvPr/>
        </p:nvSpPr>
        <p:spPr>
          <a:xfrm>
            <a:off x="3571868" y="5572140"/>
            <a:ext cx="2000264" cy="369332"/>
          </a:xfrm>
          <a:prstGeom prst="rect">
            <a:avLst/>
          </a:prstGeom>
          <a:noFill/>
        </p:spPr>
        <p:txBody>
          <a:bodyPr wrap="square" rtlCol="1">
            <a:spAutoFit/>
          </a:bodyPr>
          <a:lstStyle/>
          <a:p>
            <a:pPr algn="ctr"/>
            <a:r>
              <a:rPr lang="ar-EG" b="1" dirty="0" smtClean="0">
                <a:solidFill>
                  <a:srgbClr val="FF0000"/>
                </a:solidFill>
                <a:sym typeface="Wingdings 2"/>
              </a:rPr>
              <a:t>استخدام لغة الجسد </a:t>
            </a:r>
            <a:endParaRPr lang="ar-EG" sz="1100" b="1" dirty="0">
              <a:solidFill>
                <a:srgbClr val="FF0000"/>
              </a:solidFill>
            </a:endParaRPr>
          </a:p>
        </p:txBody>
      </p:sp>
      <p:sp>
        <p:nvSpPr>
          <p:cNvPr id="14" name="مربع نص 13"/>
          <p:cNvSpPr txBox="1"/>
          <p:nvPr/>
        </p:nvSpPr>
        <p:spPr>
          <a:xfrm>
            <a:off x="1285852" y="4071942"/>
            <a:ext cx="2000264" cy="369332"/>
          </a:xfrm>
          <a:prstGeom prst="rect">
            <a:avLst/>
          </a:prstGeom>
          <a:noFill/>
        </p:spPr>
        <p:txBody>
          <a:bodyPr wrap="square" rtlCol="1">
            <a:spAutoFit/>
          </a:bodyPr>
          <a:lstStyle/>
          <a:p>
            <a:pPr algn="ctr"/>
            <a:r>
              <a:rPr lang="ar-EG" b="1" dirty="0" smtClean="0">
                <a:solidFill>
                  <a:srgbClr val="FF0000"/>
                </a:solidFill>
                <a:sym typeface="Wingdings 2"/>
              </a:rPr>
              <a:t>الاتصال البصري </a:t>
            </a:r>
            <a:endParaRPr lang="ar-EG" sz="1100" b="1" dirty="0">
              <a:solidFill>
                <a:srgbClr val="FF0000"/>
              </a:solidFill>
            </a:endParaRPr>
          </a:p>
        </p:txBody>
      </p:sp>
      <p:sp>
        <p:nvSpPr>
          <p:cNvPr id="15" name="مربع نص 14"/>
          <p:cNvSpPr txBox="1"/>
          <p:nvPr/>
        </p:nvSpPr>
        <p:spPr>
          <a:xfrm>
            <a:off x="1285852" y="4429132"/>
            <a:ext cx="2000264" cy="369332"/>
          </a:xfrm>
          <a:prstGeom prst="rect">
            <a:avLst/>
          </a:prstGeom>
          <a:noFill/>
        </p:spPr>
        <p:txBody>
          <a:bodyPr wrap="square" rtlCol="1">
            <a:spAutoFit/>
          </a:bodyPr>
          <a:lstStyle/>
          <a:p>
            <a:pPr algn="ctr"/>
            <a:r>
              <a:rPr lang="ar-EG" b="1" dirty="0" smtClean="0">
                <a:solidFill>
                  <a:srgbClr val="FF0000"/>
                </a:solidFill>
                <a:sym typeface="Wingdings 2"/>
              </a:rPr>
              <a:t>الحركة والإيماءات </a:t>
            </a:r>
            <a:endParaRPr lang="ar-EG" sz="1100" b="1" dirty="0">
              <a:solidFill>
                <a:srgbClr val="FF0000"/>
              </a:solidFill>
            </a:endParaRPr>
          </a:p>
        </p:txBody>
      </p:sp>
      <p:sp>
        <p:nvSpPr>
          <p:cNvPr id="16" name="مربع نص 15"/>
          <p:cNvSpPr txBox="1"/>
          <p:nvPr/>
        </p:nvSpPr>
        <p:spPr>
          <a:xfrm>
            <a:off x="1285852" y="4786322"/>
            <a:ext cx="2000264" cy="369332"/>
          </a:xfrm>
          <a:prstGeom prst="rect">
            <a:avLst/>
          </a:prstGeom>
          <a:noFill/>
        </p:spPr>
        <p:txBody>
          <a:bodyPr wrap="square" rtlCol="1">
            <a:spAutoFit/>
          </a:bodyPr>
          <a:lstStyle/>
          <a:p>
            <a:pPr algn="ctr"/>
            <a:r>
              <a:rPr lang="ar-EG" b="1" dirty="0" smtClean="0">
                <a:solidFill>
                  <a:srgbClr val="FF0000"/>
                </a:solidFill>
                <a:sym typeface="Wingdings 2"/>
              </a:rPr>
              <a:t>الأسئلة </a:t>
            </a:r>
            <a:endParaRPr lang="ar-EG" sz="1100" b="1" dirty="0">
              <a:solidFill>
                <a:srgbClr val="FF0000"/>
              </a:solidFill>
            </a:endParaRPr>
          </a:p>
        </p:txBody>
      </p:sp>
      <p:sp>
        <p:nvSpPr>
          <p:cNvPr id="17" name="مربع نص 16"/>
          <p:cNvSpPr txBox="1"/>
          <p:nvPr/>
        </p:nvSpPr>
        <p:spPr>
          <a:xfrm>
            <a:off x="1285852" y="5143512"/>
            <a:ext cx="2000264" cy="369332"/>
          </a:xfrm>
          <a:prstGeom prst="rect">
            <a:avLst/>
          </a:prstGeom>
          <a:noFill/>
        </p:spPr>
        <p:txBody>
          <a:bodyPr wrap="square" rtlCol="1">
            <a:spAutoFit/>
          </a:bodyPr>
          <a:lstStyle/>
          <a:p>
            <a:pPr algn="ctr"/>
            <a:r>
              <a:rPr lang="ar-EG" b="1" dirty="0" smtClean="0">
                <a:solidFill>
                  <a:srgbClr val="FF0000"/>
                </a:solidFill>
                <a:sym typeface="Wingdings 2"/>
              </a:rPr>
              <a:t>المرح </a:t>
            </a:r>
            <a:endParaRPr lang="ar-EG" sz="1100" b="1" dirty="0">
              <a:solidFill>
                <a:srgbClr val="FF0000"/>
              </a:solidFill>
            </a:endParaRPr>
          </a:p>
        </p:txBody>
      </p:sp>
      <p:sp>
        <p:nvSpPr>
          <p:cNvPr id="20" name="مربع نص 19"/>
          <p:cNvSpPr txBox="1"/>
          <p:nvPr/>
        </p:nvSpPr>
        <p:spPr>
          <a:xfrm>
            <a:off x="6000760" y="5643578"/>
            <a:ext cx="2000264" cy="369332"/>
          </a:xfrm>
          <a:prstGeom prst="rect">
            <a:avLst/>
          </a:prstGeom>
          <a:noFill/>
        </p:spPr>
        <p:txBody>
          <a:bodyPr wrap="square" rtlCol="1">
            <a:spAutoFit/>
          </a:bodyPr>
          <a:lstStyle/>
          <a:p>
            <a:pPr algn="ctr"/>
            <a:r>
              <a:rPr lang="ar-EG" b="1" dirty="0" smtClean="0">
                <a:solidFill>
                  <a:srgbClr val="FF0000"/>
                </a:solidFill>
                <a:sym typeface="Wingdings 2"/>
              </a:rPr>
              <a:t>ضمان الانتباه </a:t>
            </a:r>
            <a:endParaRPr lang="ar-EG" sz="1100" b="1" dirty="0">
              <a:solidFill>
                <a:srgbClr val="FF0000"/>
              </a:solidFill>
            </a:endParaRPr>
          </a:p>
        </p:txBody>
      </p:sp>
      <p:sp>
        <p:nvSpPr>
          <p:cNvPr id="21" name="مربع نص 20"/>
          <p:cNvSpPr txBox="1"/>
          <p:nvPr/>
        </p:nvSpPr>
        <p:spPr>
          <a:xfrm>
            <a:off x="6072198" y="6072206"/>
            <a:ext cx="2000264" cy="369332"/>
          </a:xfrm>
          <a:prstGeom prst="rect">
            <a:avLst/>
          </a:prstGeom>
          <a:noFill/>
        </p:spPr>
        <p:txBody>
          <a:bodyPr wrap="square" rtlCol="1">
            <a:spAutoFit/>
          </a:bodyPr>
          <a:lstStyle/>
          <a:p>
            <a:pPr algn="ctr"/>
            <a:r>
              <a:rPr lang="ar-EG" b="1" dirty="0" smtClean="0">
                <a:solidFill>
                  <a:srgbClr val="FF0000"/>
                </a:solidFill>
                <a:sym typeface="Wingdings 2"/>
              </a:rPr>
              <a:t>الخاتمة الجيدة </a:t>
            </a:r>
            <a:endParaRPr lang="ar-EG" sz="11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 calcmode="lin" valueType="num">
                                      <p:cBhvr additive="base">
                                        <p:cTn id="5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 calcmode="lin" valueType="num">
                                      <p:cBhvr additive="base">
                                        <p:cTn id="6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 calcmode="lin" valueType="num">
                                      <p:cBhvr additive="base">
                                        <p:cTn id="6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xEl>
                                              <p:pRg st="0" end="0"/>
                                            </p:txEl>
                                          </p:spTgt>
                                        </p:tgtEl>
                                        <p:attrNameLst>
                                          <p:attrName>style.visibility</p:attrName>
                                        </p:attrNameLst>
                                      </p:cBhvr>
                                      <p:to>
                                        <p:strVal val="visible"/>
                                      </p:to>
                                    </p:set>
                                    <p:anim calcmode="lin" valueType="num">
                                      <p:cBhvr additive="base">
                                        <p:cTn id="7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6">
                                            <p:txEl>
                                              <p:pRg st="0" end="0"/>
                                            </p:txEl>
                                          </p:spTgt>
                                        </p:tgtEl>
                                        <p:attrNameLst>
                                          <p:attrName>style.visibility</p:attrName>
                                        </p:attrNameLst>
                                      </p:cBhvr>
                                      <p:to>
                                        <p:strVal val="visible"/>
                                      </p:to>
                                    </p:set>
                                    <p:anim calcmode="lin" valueType="num">
                                      <p:cBhvr additive="base">
                                        <p:cTn id="7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7">
                                            <p:txEl>
                                              <p:pRg st="0" end="0"/>
                                            </p:txEl>
                                          </p:spTgt>
                                        </p:tgtEl>
                                        <p:attrNameLst>
                                          <p:attrName>style.visibility</p:attrName>
                                        </p:attrNameLst>
                                      </p:cBhvr>
                                      <p:to>
                                        <p:strVal val="visible"/>
                                      </p:to>
                                    </p:set>
                                    <p:anim calcmode="lin" valueType="num">
                                      <p:cBhvr additive="base">
                                        <p:cTn id="8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0">
                                            <p:txEl>
                                              <p:pRg st="0" end="0"/>
                                            </p:txEl>
                                          </p:spTgt>
                                        </p:tgtEl>
                                        <p:attrNameLst>
                                          <p:attrName>style.visibility</p:attrName>
                                        </p:attrNameLst>
                                      </p:cBhvr>
                                      <p:to>
                                        <p:strVal val="visible"/>
                                      </p:to>
                                    </p:set>
                                    <p:anim calcmode="lin" valueType="num">
                                      <p:cBhvr additive="base">
                                        <p:cTn id="9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1">
                                            <p:txEl>
                                              <p:pRg st="0" end="0"/>
                                            </p:txEl>
                                          </p:spTgt>
                                        </p:tgtEl>
                                        <p:attrNameLst>
                                          <p:attrName>style.visibility</p:attrName>
                                        </p:attrNameLst>
                                      </p:cBhvr>
                                      <p:to>
                                        <p:strVal val="visible"/>
                                      </p:to>
                                    </p:set>
                                    <p:anim calcmode="lin" valueType="num">
                                      <p:cBhvr additive="base">
                                        <p:cTn id="9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a:srcRect/>
          <a:stretch>
            <a:fillRect/>
          </a:stretch>
        </p:blipFill>
        <p:spPr bwMode="auto">
          <a:xfrm>
            <a:off x="428598" y="571480"/>
            <a:ext cx="8286806" cy="571504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428596" y="1285860"/>
            <a:ext cx="5357850" cy="400110"/>
          </a:xfrm>
          <a:prstGeom prst="rect">
            <a:avLst/>
          </a:prstGeom>
          <a:noFill/>
        </p:spPr>
        <p:txBody>
          <a:bodyPr wrap="square" rtlCol="1">
            <a:spAutoFit/>
          </a:bodyPr>
          <a:lstStyle/>
          <a:p>
            <a:r>
              <a:rPr lang="ar-EG" sz="2000" b="1" dirty="0" smtClean="0">
                <a:solidFill>
                  <a:srgbClr val="0000FF"/>
                </a:solidFill>
              </a:rPr>
              <a:t>مهارات بناء الخطبة من اختيار الموضوع- المقدمة الواعية ...</a:t>
            </a:r>
            <a:endParaRPr lang="ar-EG" sz="2000" b="1" dirty="0">
              <a:solidFill>
                <a:srgbClr val="0000FF"/>
              </a:solidFill>
            </a:endParaRPr>
          </a:p>
        </p:txBody>
      </p:sp>
      <p:sp>
        <p:nvSpPr>
          <p:cNvPr id="5" name="مربع نص 4"/>
          <p:cNvSpPr txBox="1"/>
          <p:nvPr/>
        </p:nvSpPr>
        <p:spPr>
          <a:xfrm>
            <a:off x="428596" y="1928802"/>
            <a:ext cx="5357850" cy="400110"/>
          </a:xfrm>
          <a:prstGeom prst="rect">
            <a:avLst/>
          </a:prstGeom>
          <a:noFill/>
        </p:spPr>
        <p:txBody>
          <a:bodyPr wrap="square" rtlCol="1">
            <a:spAutoFit/>
          </a:bodyPr>
          <a:lstStyle/>
          <a:p>
            <a:r>
              <a:rPr lang="ar-EG" sz="2000" b="1" dirty="0" smtClean="0">
                <a:solidFill>
                  <a:srgbClr val="0000FF"/>
                </a:solidFill>
              </a:rPr>
              <a:t>الإلقاء </a:t>
            </a:r>
            <a:endParaRPr lang="ar-EG" sz="2000" b="1" dirty="0">
              <a:solidFill>
                <a:srgbClr val="0000FF"/>
              </a:solidFill>
            </a:endParaRPr>
          </a:p>
        </p:txBody>
      </p:sp>
      <p:sp>
        <p:nvSpPr>
          <p:cNvPr id="6" name="مربع نص 5"/>
          <p:cNvSpPr txBox="1"/>
          <p:nvPr/>
        </p:nvSpPr>
        <p:spPr>
          <a:xfrm>
            <a:off x="2714612" y="3286124"/>
            <a:ext cx="5357850" cy="523220"/>
          </a:xfrm>
          <a:prstGeom prst="rect">
            <a:avLst/>
          </a:prstGeom>
          <a:noFill/>
        </p:spPr>
        <p:txBody>
          <a:bodyPr wrap="square" rtlCol="1">
            <a:spAutoFit/>
          </a:bodyPr>
          <a:lstStyle/>
          <a:p>
            <a:r>
              <a:rPr lang="ar-EG" sz="2800" b="1" dirty="0" smtClean="0">
                <a:solidFill>
                  <a:srgbClr val="0000FF"/>
                </a:solidFill>
              </a:rPr>
              <a:t>الجراءة </a:t>
            </a:r>
            <a:endParaRPr lang="ar-EG" sz="2800" b="1" dirty="0">
              <a:solidFill>
                <a:srgbClr val="0000FF"/>
              </a:solidFill>
            </a:endParaRPr>
          </a:p>
        </p:txBody>
      </p:sp>
      <p:sp>
        <p:nvSpPr>
          <p:cNvPr id="7" name="مربع نص 6"/>
          <p:cNvSpPr txBox="1"/>
          <p:nvPr/>
        </p:nvSpPr>
        <p:spPr>
          <a:xfrm>
            <a:off x="2857488" y="3857628"/>
            <a:ext cx="5357850" cy="523220"/>
          </a:xfrm>
          <a:prstGeom prst="rect">
            <a:avLst/>
          </a:prstGeom>
          <a:noFill/>
        </p:spPr>
        <p:txBody>
          <a:bodyPr wrap="square" rtlCol="1">
            <a:spAutoFit/>
          </a:bodyPr>
          <a:lstStyle/>
          <a:p>
            <a:r>
              <a:rPr lang="ar-EG" sz="2800" b="1" dirty="0" smtClean="0">
                <a:solidFill>
                  <a:srgbClr val="0000FF"/>
                </a:solidFill>
              </a:rPr>
              <a:t>الطلاقة </a:t>
            </a:r>
            <a:endParaRPr lang="ar-EG" sz="2000" b="1" dirty="0">
              <a:solidFill>
                <a:srgbClr val="0000FF"/>
              </a:solidFill>
            </a:endParaRPr>
          </a:p>
        </p:txBody>
      </p:sp>
      <p:sp>
        <p:nvSpPr>
          <p:cNvPr id="8" name="مربع نص 7"/>
          <p:cNvSpPr txBox="1"/>
          <p:nvPr/>
        </p:nvSpPr>
        <p:spPr>
          <a:xfrm>
            <a:off x="2857488" y="4286256"/>
            <a:ext cx="5357850" cy="523220"/>
          </a:xfrm>
          <a:prstGeom prst="rect">
            <a:avLst/>
          </a:prstGeom>
          <a:noFill/>
        </p:spPr>
        <p:txBody>
          <a:bodyPr wrap="square" rtlCol="1">
            <a:spAutoFit/>
          </a:bodyPr>
          <a:lstStyle/>
          <a:p>
            <a:r>
              <a:rPr lang="ar-EG" sz="2800" b="1" dirty="0" smtClean="0">
                <a:solidFill>
                  <a:srgbClr val="0000FF"/>
                </a:solidFill>
              </a:rPr>
              <a:t>سلامة الوقفات </a:t>
            </a:r>
            <a:endParaRPr lang="ar-EG" sz="2800" b="1" dirty="0">
              <a:solidFill>
                <a:srgbClr val="0000FF"/>
              </a:solidFill>
            </a:endParaRPr>
          </a:p>
        </p:txBody>
      </p:sp>
      <p:sp>
        <p:nvSpPr>
          <p:cNvPr id="9" name="مربع نص 8"/>
          <p:cNvSpPr txBox="1"/>
          <p:nvPr/>
        </p:nvSpPr>
        <p:spPr>
          <a:xfrm>
            <a:off x="2928926" y="4857760"/>
            <a:ext cx="5357850" cy="584775"/>
          </a:xfrm>
          <a:prstGeom prst="rect">
            <a:avLst/>
          </a:prstGeom>
          <a:noFill/>
        </p:spPr>
        <p:txBody>
          <a:bodyPr wrap="square" rtlCol="1">
            <a:spAutoFit/>
          </a:bodyPr>
          <a:lstStyle/>
          <a:p>
            <a:r>
              <a:rPr lang="ar-EG" sz="3200" b="1" dirty="0" smtClean="0">
                <a:solidFill>
                  <a:srgbClr val="0000FF"/>
                </a:solidFill>
              </a:rPr>
              <a:t>التنغيم </a:t>
            </a:r>
            <a:endParaRPr lang="ar-EG" sz="3200" b="1" dirty="0">
              <a:solidFill>
                <a:srgbClr val="0000FF"/>
              </a:solidFill>
            </a:endParaRPr>
          </a:p>
        </p:txBody>
      </p:sp>
      <p:sp>
        <p:nvSpPr>
          <p:cNvPr id="10" name="مربع نص 9"/>
          <p:cNvSpPr txBox="1"/>
          <p:nvPr/>
        </p:nvSpPr>
        <p:spPr>
          <a:xfrm>
            <a:off x="2928926" y="5386344"/>
            <a:ext cx="5357850" cy="584775"/>
          </a:xfrm>
          <a:prstGeom prst="rect">
            <a:avLst/>
          </a:prstGeom>
          <a:noFill/>
        </p:spPr>
        <p:txBody>
          <a:bodyPr wrap="square" rtlCol="1">
            <a:spAutoFit/>
          </a:bodyPr>
          <a:lstStyle/>
          <a:p>
            <a:r>
              <a:rPr lang="ar-EG" sz="3200" b="1" dirty="0" smtClean="0">
                <a:solidFill>
                  <a:srgbClr val="0000FF"/>
                </a:solidFill>
              </a:rPr>
              <a:t>استخدام لغة الجسم </a:t>
            </a:r>
            <a:endParaRPr lang="ar-EG" sz="32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srcRect/>
          <a:stretch>
            <a:fillRect/>
          </a:stretch>
        </p:blipFill>
        <p:spPr bwMode="auto">
          <a:xfrm>
            <a:off x="428597" y="714357"/>
            <a:ext cx="8286808" cy="542928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1857356" y="3643314"/>
            <a:ext cx="5357850" cy="523220"/>
          </a:xfrm>
          <a:prstGeom prst="rect">
            <a:avLst/>
          </a:prstGeom>
          <a:noFill/>
        </p:spPr>
        <p:txBody>
          <a:bodyPr wrap="square" rtlCol="1">
            <a:spAutoFit/>
          </a:bodyPr>
          <a:lstStyle/>
          <a:p>
            <a:r>
              <a:rPr lang="ar-EG" sz="2800" b="1" dirty="0" smtClean="0">
                <a:solidFill>
                  <a:srgbClr val="0000FF"/>
                </a:solidFill>
              </a:rPr>
              <a:t>تحديد الموضوع ولماذا يرسل </a:t>
            </a:r>
            <a:endParaRPr lang="ar-EG" sz="2000" b="1" dirty="0">
              <a:solidFill>
                <a:srgbClr val="0000FF"/>
              </a:solidFill>
            </a:endParaRPr>
          </a:p>
        </p:txBody>
      </p:sp>
      <p:sp>
        <p:nvSpPr>
          <p:cNvPr id="4" name="مربع نص 3"/>
          <p:cNvSpPr txBox="1"/>
          <p:nvPr/>
        </p:nvSpPr>
        <p:spPr>
          <a:xfrm>
            <a:off x="642910" y="4429132"/>
            <a:ext cx="6643734" cy="523220"/>
          </a:xfrm>
          <a:prstGeom prst="rect">
            <a:avLst/>
          </a:prstGeom>
          <a:noFill/>
        </p:spPr>
        <p:txBody>
          <a:bodyPr wrap="square" rtlCol="1">
            <a:spAutoFit/>
          </a:bodyPr>
          <a:lstStyle/>
          <a:p>
            <a:r>
              <a:rPr lang="ar-EG" sz="2800" b="1" dirty="0" smtClean="0">
                <a:solidFill>
                  <a:srgbClr val="0000FF"/>
                </a:solidFill>
              </a:rPr>
              <a:t>تحليل الأسباب التي دفعت لكتابة الرسالة والهدف منها  </a:t>
            </a:r>
            <a:endParaRPr lang="ar-EG" sz="2000" b="1" dirty="0">
              <a:solidFill>
                <a:srgbClr val="0000FF"/>
              </a:solidFill>
            </a:endParaRPr>
          </a:p>
        </p:txBody>
      </p:sp>
      <p:sp>
        <p:nvSpPr>
          <p:cNvPr id="5" name="مربع نص 4"/>
          <p:cNvSpPr txBox="1"/>
          <p:nvPr/>
        </p:nvSpPr>
        <p:spPr>
          <a:xfrm>
            <a:off x="714348" y="5214950"/>
            <a:ext cx="6643734" cy="523220"/>
          </a:xfrm>
          <a:prstGeom prst="rect">
            <a:avLst/>
          </a:prstGeom>
          <a:noFill/>
        </p:spPr>
        <p:txBody>
          <a:bodyPr wrap="square" rtlCol="1">
            <a:spAutoFit/>
          </a:bodyPr>
          <a:lstStyle/>
          <a:p>
            <a:r>
              <a:rPr lang="ar-EG" sz="2800" b="1" dirty="0" smtClean="0">
                <a:solidFill>
                  <a:srgbClr val="0000FF"/>
                </a:solidFill>
              </a:rPr>
              <a:t>طرق كتابة الموضوع والتعبير عنه </a:t>
            </a:r>
            <a:endParaRPr lang="ar-EG" sz="2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a:srcRect/>
          <a:stretch>
            <a:fillRect/>
          </a:stretch>
        </p:blipFill>
        <p:spPr bwMode="auto">
          <a:xfrm>
            <a:off x="5786446" y="538148"/>
            <a:ext cx="3086100" cy="819150"/>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5956" name="Picture 4"/>
          <p:cNvPicPr>
            <a:picLocks noChangeAspect="1" noChangeArrowheads="1"/>
          </p:cNvPicPr>
          <p:nvPr/>
        </p:nvPicPr>
        <p:blipFill>
          <a:blip r:embed="rId3"/>
          <a:srcRect/>
          <a:stretch>
            <a:fillRect/>
          </a:stretch>
        </p:blipFill>
        <p:spPr bwMode="auto">
          <a:xfrm>
            <a:off x="252413" y="2214554"/>
            <a:ext cx="8639175" cy="371477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a:srcRect/>
          <a:stretch>
            <a:fillRect/>
          </a:stretch>
        </p:blipFill>
        <p:spPr bwMode="auto">
          <a:xfrm>
            <a:off x="280988" y="428604"/>
            <a:ext cx="8582025" cy="600079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285720" y="214290"/>
            <a:ext cx="4714908" cy="523220"/>
          </a:xfrm>
          <a:prstGeom prst="rect">
            <a:avLst/>
          </a:prstGeom>
          <a:noFill/>
        </p:spPr>
        <p:txBody>
          <a:bodyPr wrap="square" rtlCol="1">
            <a:spAutoFit/>
          </a:bodyPr>
          <a:lstStyle/>
          <a:p>
            <a:pPr algn="ctr"/>
            <a:r>
              <a:rPr lang="ar-EG" sz="2800" b="1" dirty="0" smtClean="0">
                <a:solidFill>
                  <a:srgbClr val="FF0000"/>
                </a:solidFill>
                <a:sym typeface="Wingdings 2"/>
              </a:rPr>
              <a:t>يحل بطريقة جماعية حسب كل مجموعة </a:t>
            </a:r>
            <a:endParaRPr lang="ar-EG"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a:srcRect/>
          <a:stretch>
            <a:fillRect/>
          </a:stretch>
        </p:blipFill>
        <p:spPr bwMode="auto">
          <a:xfrm>
            <a:off x="266700" y="1071546"/>
            <a:ext cx="8610600" cy="485778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142844" y="571480"/>
            <a:ext cx="4714908" cy="523220"/>
          </a:xfrm>
          <a:prstGeom prst="rect">
            <a:avLst/>
          </a:prstGeom>
          <a:noFill/>
        </p:spPr>
        <p:txBody>
          <a:bodyPr wrap="square" rtlCol="1">
            <a:spAutoFit/>
          </a:bodyPr>
          <a:lstStyle/>
          <a:p>
            <a:pPr algn="ctr"/>
            <a:r>
              <a:rPr lang="ar-EG" sz="2800" b="1" dirty="0" smtClean="0">
                <a:solidFill>
                  <a:srgbClr val="FF0000"/>
                </a:solidFill>
                <a:sym typeface="Wingdings 2"/>
              </a:rPr>
              <a:t>يحل بطريقة جماعية حسب كل مجموعة </a:t>
            </a:r>
            <a:endParaRPr lang="ar-EG"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a:srcRect/>
          <a:stretch>
            <a:fillRect/>
          </a:stretch>
        </p:blipFill>
        <p:spPr bwMode="auto">
          <a:xfrm>
            <a:off x="295275" y="285728"/>
            <a:ext cx="8553450" cy="628654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3857620" y="357166"/>
            <a:ext cx="4714908" cy="523220"/>
          </a:xfrm>
          <a:prstGeom prst="rect">
            <a:avLst/>
          </a:prstGeom>
          <a:noFill/>
        </p:spPr>
        <p:txBody>
          <a:bodyPr wrap="square" rtlCol="1">
            <a:spAutoFit/>
          </a:bodyPr>
          <a:lstStyle/>
          <a:p>
            <a:pPr algn="ctr"/>
            <a:r>
              <a:rPr lang="ar-EG" sz="2800" b="1" dirty="0" smtClean="0">
                <a:solidFill>
                  <a:srgbClr val="FF0000"/>
                </a:solidFill>
                <a:sym typeface="Wingdings 2"/>
              </a:rPr>
              <a:t>يحل بطريقة جماعية حسب كل مجموعة </a:t>
            </a:r>
            <a:endParaRPr lang="ar-EG"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38125" y="214290"/>
            <a:ext cx="8667750" cy="6429420"/>
          </a:xfrm>
          <a:prstGeom prst="rect">
            <a:avLst/>
          </a:prstGeom>
          <a:ln w="88900" cap="sq" cmpd="thickThin">
            <a:solidFill>
              <a:srgbClr val="FF0000"/>
            </a:solidFill>
            <a:prstDash val="solid"/>
            <a:miter lim="800000"/>
          </a:ln>
          <a:effectLst>
            <a:innerShdw blurRad="76200">
              <a:srgbClr val="000000"/>
            </a:innerShdw>
          </a:effectLst>
        </p:spPr>
      </p:pic>
      <p:sp>
        <p:nvSpPr>
          <p:cNvPr id="3" name="مربع نص 2"/>
          <p:cNvSpPr txBox="1"/>
          <p:nvPr/>
        </p:nvSpPr>
        <p:spPr>
          <a:xfrm>
            <a:off x="428597" y="2500306"/>
            <a:ext cx="6260304" cy="1015663"/>
          </a:xfrm>
          <a:prstGeom prst="rect">
            <a:avLst/>
          </a:prstGeom>
          <a:noFill/>
        </p:spPr>
        <p:txBody>
          <a:bodyPr wrap="square" rtlCol="1">
            <a:spAutoFit/>
          </a:bodyPr>
          <a:lstStyle/>
          <a:p>
            <a:pPr algn="justLow"/>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في بلد من البلدان صدر قانون تأخير سن الزواج بين الشباب والشابات لسن الثلاثون، فرأينا أن القانون يعيق </a:t>
            </a:r>
            <a:r>
              <a:rPr lang="ar-EG"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الشرع</a:t>
            </a:r>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ويلقى بمجتمعه لمنبع الفواحش.</a:t>
            </a:r>
            <a:endPar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مربع نص 3"/>
          <p:cNvSpPr txBox="1"/>
          <p:nvPr/>
        </p:nvSpPr>
        <p:spPr>
          <a:xfrm>
            <a:off x="571473" y="3578370"/>
            <a:ext cx="6117428" cy="830997"/>
          </a:xfrm>
          <a:prstGeom prst="rect">
            <a:avLst/>
          </a:prstGeom>
          <a:noFill/>
        </p:spPr>
        <p:txBody>
          <a:bodyPr wrap="square" rtlCol="1">
            <a:spAutoFit/>
          </a:bodyPr>
          <a:lstStyle/>
          <a:p>
            <a:pPr algn="justLow"/>
            <a:r>
              <a:rPr lang="ar-EG"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تزوج (م) في سن العشرين فلما أنجب طفلاً اتخذه خليلا له وكانت العلاقة بينهما علاقة صداقة، لا علاقة أب بابنه فقط.</a:t>
            </a:r>
            <a:endPar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مربع نص 4"/>
          <p:cNvSpPr txBox="1"/>
          <p:nvPr/>
        </p:nvSpPr>
        <p:spPr>
          <a:xfrm>
            <a:off x="1214414" y="4572008"/>
            <a:ext cx="5445457" cy="707886"/>
          </a:xfrm>
          <a:prstGeom prst="rect">
            <a:avLst/>
          </a:prstGeom>
          <a:noFill/>
        </p:spPr>
        <p:txBody>
          <a:bodyPr wrap="square" rtlCol="1">
            <a:spAutoFit/>
          </a:bodyPr>
          <a:lstStyle/>
          <a:p>
            <a:pPr algn="justLow"/>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مربع نص 5"/>
          <p:cNvSpPr txBox="1"/>
          <p:nvPr/>
        </p:nvSpPr>
        <p:spPr>
          <a:xfrm>
            <a:off x="1142976" y="5715016"/>
            <a:ext cx="5445457" cy="707886"/>
          </a:xfrm>
          <a:prstGeom prst="rect">
            <a:avLst/>
          </a:prstGeom>
          <a:noFill/>
        </p:spPr>
        <p:txBody>
          <a:bodyPr wrap="square" rtlCol="1">
            <a:spAutoFit/>
          </a:bodyPr>
          <a:lstStyle/>
          <a:p>
            <a:pPr algn="justLow"/>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a:srcRect/>
          <a:stretch>
            <a:fillRect/>
          </a:stretch>
        </p:blipFill>
        <p:spPr bwMode="auto">
          <a:xfrm>
            <a:off x="500035" y="571481"/>
            <a:ext cx="8143932" cy="571504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a:srcRect/>
          <a:stretch>
            <a:fillRect/>
          </a:stretch>
        </p:blipFill>
        <p:spPr bwMode="auto">
          <a:xfrm>
            <a:off x="214282" y="233363"/>
            <a:ext cx="8715436" cy="639127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357158" y="2714620"/>
            <a:ext cx="1857388" cy="954107"/>
          </a:xfrm>
          <a:prstGeom prst="rect">
            <a:avLst/>
          </a:prstGeom>
          <a:noFill/>
        </p:spPr>
        <p:txBody>
          <a:bodyPr wrap="square" rtlCol="1">
            <a:spAutoFit/>
          </a:bodyPr>
          <a:lstStyle/>
          <a:p>
            <a:r>
              <a:rPr lang="ar-EG" sz="2800" b="1" dirty="0" smtClean="0">
                <a:solidFill>
                  <a:srgbClr val="0000FF"/>
                </a:solidFill>
              </a:rPr>
              <a:t>مواقف اجتماعية </a:t>
            </a:r>
            <a:endParaRPr lang="ar-EG" sz="2800" b="1" dirty="0">
              <a:solidFill>
                <a:srgbClr val="0000FF"/>
              </a:solidFill>
            </a:endParaRPr>
          </a:p>
        </p:txBody>
      </p:sp>
      <p:sp>
        <p:nvSpPr>
          <p:cNvPr id="4" name="مربع نص 3"/>
          <p:cNvSpPr txBox="1"/>
          <p:nvPr/>
        </p:nvSpPr>
        <p:spPr>
          <a:xfrm>
            <a:off x="357158" y="5000636"/>
            <a:ext cx="1857388" cy="523220"/>
          </a:xfrm>
          <a:prstGeom prst="rect">
            <a:avLst/>
          </a:prstGeom>
          <a:noFill/>
        </p:spPr>
        <p:txBody>
          <a:bodyPr wrap="square" rtlCol="1">
            <a:spAutoFit/>
          </a:bodyPr>
          <a:lstStyle/>
          <a:p>
            <a:r>
              <a:rPr lang="ar-EG" sz="2800" b="1" dirty="0" smtClean="0">
                <a:solidFill>
                  <a:srgbClr val="0000FF"/>
                </a:solidFill>
              </a:rPr>
              <a:t>خبرا صحفيا </a:t>
            </a:r>
            <a:endParaRPr lang="ar-EG"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a:srcRect/>
          <a:stretch>
            <a:fillRect/>
          </a:stretch>
        </p:blipFill>
        <p:spPr bwMode="auto">
          <a:xfrm>
            <a:off x="361950" y="714356"/>
            <a:ext cx="8420100" cy="5429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2"/>
          <a:srcRect/>
          <a:stretch>
            <a:fillRect/>
          </a:stretch>
        </p:blipFill>
        <p:spPr bwMode="auto">
          <a:xfrm>
            <a:off x="428597" y="714357"/>
            <a:ext cx="8286808" cy="542928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214282" y="142852"/>
            <a:ext cx="4714908" cy="523220"/>
          </a:xfrm>
          <a:prstGeom prst="rect">
            <a:avLst/>
          </a:prstGeom>
          <a:noFill/>
        </p:spPr>
        <p:txBody>
          <a:bodyPr wrap="square" rtlCol="1">
            <a:spAutoFit/>
          </a:bodyPr>
          <a:lstStyle/>
          <a:p>
            <a:pPr algn="ctr"/>
            <a:r>
              <a:rPr lang="ar-EG" sz="2800" b="1" dirty="0" smtClean="0">
                <a:solidFill>
                  <a:srgbClr val="FF0000"/>
                </a:solidFill>
                <a:sym typeface="Wingdings 2"/>
              </a:rPr>
              <a:t>يحل بطريقة ذاتية حسب كل طالب </a:t>
            </a:r>
            <a:endParaRPr lang="ar-EG"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3"/>
          <p:cNvPicPr>
            <a:picLocks noChangeAspect="1" noChangeArrowheads="1"/>
          </p:cNvPicPr>
          <p:nvPr/>
        </p:nvPicPr>
        <p:blipFill>
          <a:blip r:embed="rId2"/>
          <a:srcRect/>
          <a:stretch>
            <a:fillRect/>
          </a:stretch>
        </p:blipFill>
        <p:spPr bwMode="auto">
          <a:xfrm>
            <a:off x="276225" y="714357"/>
            <a:ext cx="8591550" cy="542928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1142976" y="4071942"/>
            <a:ext cx="4714908" cy="523220"/>
          </a:xfrm>
          <a:prstGeom prst="rect">
            <a:avLst/>
          </a:prstGeom>
          <a:noFill/>
        </p:spPr>
        <p:txBody>
          <a:bodyPr wrap="square" rtlCol="1">
            <a:spAutoFit/>
          </a:bodyPr>
          <a:lstStyle/>
          <a:p>
            <a:pPr algn="ctr"/>
            <a:r>
              <a:rPr lang="ar-EG" sz="2800" b="1" dirty="0" smtClean="0">
                <a:solidFill>
                  <a:srgbClr val="FF0000"/>
                </a:solidFill>
                <a:sym typeface="Wingdings 2"/>
              </a:rPr>
              <a:t>خطورة الباعة المتجولون في الشوارع </a:t>
            </a:r>
            <a:endParaRPr lang="ar-EG" sz="1600" b="1" dirty="0">
              <a:solidFill>
                <a:srgbClr val="FF0000"/>
              </a:solidFill>
            </a:endParaRPr>
          </a:p>
        </p:txBody>
      </p:sp>
      <p:sp>
        <p:nvSpPr>
          <p:cNvPr id="4" name="مربع نص 3"/>
          <p:cNvSpPr txBox="1"/>
          <p:nvPr/>
        </p:nvSpPr>
        <p:spPr>
          <a:xfrm>
            <a:off x="1142976" y="4857760"/>
            <a:ext cx="4714908" cy="523220"/>
          </a:xfrm>
          <a:prstGeom prst="rect">
            <a:avLst/>
          </a:prstGeom>
          <a:noFill/>
        </p:spPr>
        <p:txBody>
          <a:bodyPr wrap="square" rtlCol="1">
            <a:spAutoFit/>
          </a:bodyPr>
          <a:lstStyle/>
          <a:p>
            <a:pPr algn="ctr"/>
            <a:r>
              <a:rPr lang="ar-EG" sz="2800" b="1" dirty="0" smtClean="0">
                <a:solidFill>
                  <a:srgbClr val="FF0000"/>
                </a:solidFill>
                <a:sym typeface="Wingdings 2"/>
              </a:rPr>
              <a:t>احرص على محبة الآخرين </a:t>
            </a:r>
            <a:endParaRPr lang="ar-EG" sz="1600" b="1" dirty="0">
              <a:solidFill>
                <a:srgbClr val="FF0000"/>
              </a:solidFill>
            </a:endParaRPr>
          </a:p>
        </p:txBody>
      </p:sp>
      <p:sp>
        <p:nvSpPr>
          <p:cNvPr id="5" name="مربع نص 4"/>
          <p:cNvSpPr txBox="1"/>
          <p:nvPr/>
        </p:nvSpPr>
        <p:spPr>
          <a:xfrm>
            <a:off x="1142976" y="5429264"/>
            <a:ext cx="4714908" cy="523220"/>
          </a:xfrm>
          <a:prstGeom prst="rect">
            <a:avLst/>
          </a:prstGeom>
          <a:noFill/>
        </p:spPr>
        <p:txBody>
          <a:bodyPr wrap="square" rtlCol="1">
            <a:spAutoFit/>
          </a:bodyPr>
          <a:lstStyle/>
          <a:p>
            <a:pPr algn="ctr"/>
            <a:r>
              <a:rPr lang="ar-EG" sz="2800" b="1" dirty="0" smtClean="0">
                <a:solidFill>
                  <a:srgbClr val="FF0000"/>
                </a:solidFill>
                <a:sym typeface="Wingdings 2"/>
              </a:rPr>
              <a:t>تآلف جميع أطياف المجتمع </a:t>
            </a:r>
            <a:endParaRPr lang="ar-EG"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a:srcRect/>
          <a:stretch>
            <a:fillRect/>
          </a:stretch>
        </p:blipFill>
        <p:spPr bwMode="auto">
          <a:xfrm>
            <a:off x="309563" y="1000109"/>
            <a:ext cx="8524875" cy="485778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357158" y="2500306"/>
            <a:ext cx="5500726" cy="461665"/>
          </a:xfrm>
          <a:prstGeom prst="rect">
            <a:avLst/>
          </a:prstGeom>
          <a:noFill/>
        </p:spPr>
        <p:txBody>
          <a:bodyPr wrap="square" rtlCol="1">
            <a:spAutoFit/>
          </a:bodyPr>
          <a:lstStyle/>
          <a:p>
            <a:pPr algn="ctr"/>
            <a:r>
              <a:rPr lang="ar-EG" sz="2400" b="1" dirty="0" smtClean="0">
                <a:solidFill>
                  <a:srgbClr val="FF0000"/>
                </a:solidFill>
                <a:sym typeface="Wingdings 2"/>
              </a:rPr>
              <a:t>لأنه يكون أكثر جذبا لانتباه السامع وتشوقهم للمتابعة</a:t>
            </a:r>
            <a:endParaRPr lang="ar-EG" sz="1400" b="1" dirty="0">
              <a:solidFill>
                <a:srgbClr val="FF0000"/>
              </a:solidFill>
            </a:endParaRPr>
          </a:p>
        </p:txBody>
      </p:sp>
      <p:sp>
        <p:nvSpPr>
          <p:cNvPr id="5" name="مربع نص 4"/>
          <p:cNvSpPr txBox="1"/>
          <p:nvPr/>
        </p:nvSpPr>
        <p:spPr>
          <a:xfrm>
            <a:off x="500034" y="3214686"/>
            <a:ext cx="5500726" cy="461665"/>
          </a:xfrm>
          <a:prstGeom prst="rect">
            <a:avLst/>
          </a:prstGeom>
          <a:noFill/>
        </p:spPr>
        <p:txBody>
          <a:bodyPr wrap="square" rtlCol="1">
            <a:spAutoFit/>
          </a:bodyPr>
          <a:lstStyle/>
          <a:p>
            <a:pPr algn="ctr"/>
            <a:r>
              <a:rPr lang="ar-EG" sz="2400" b="1" dirty="0" smtClean="0">
                <a:solidFill>
                  <a:srgbClr val="FF0000"/>
                </a:solidFill>
                <a:sym typeface="Wingdings 2"/>
              </a:rPr>
              <a:t>لكي يكون المستمع متفاعلا مع الموضوع ومقبلا عليه</a:t>
            </a:r>
            <a:endParaRPr lang="ar-EG" sz="1400" b="1" dirty="0">
              <a:solidFill>
                <a:srgbClr val="FF0000"/>
              </a:solidFill>
            </a:endParaRPr>
          </a:p>
        </p:txBody>
      </p:sp>
      <p:sp>
        <p:nvSpPr>
          <p:cNvPr id="6" name="مربع نص 5"/>
          <p:cNvSpPr txBox="1"/>
          <p:nvPr/>
        </p:nvSpPr>
        <p:spPr>
          <a:xfrm>
            <a:off x="285720" y="4000504"/>
            <a:ext cx="6072230" cy="461665"/>
          </a:xfrm>
          <a:prstGeom prst="rect">
            <a:avLst/>
          </a:prstGeom>
          <a:noFill/>
        </p:spPr>
        <p:txBody>
          <a:bodyPr wrap="square" rtlCol="1">
            <a:spAutoFit/>
          </a:bodyPr>
          <a:lstStyle/>
          <a:p>
            <a:pPr algn="ctr"/>
            <a:r>
              <a:rPr lang="ar-EG" sz="2400" b="1" dirty="0" smtClean="0">
                <a:solidFill>
                  <a:srgbClr val="FF0000"/>
                </a:solidFill>
                <a:sym typeface="Wingdings 2"/>
              </a:rPr>
              <a:t>حتى يكون أكثر جذبا لانتباه المستمع ويتلاشى عنه القلق </a:t>
            </a:r>
            <a:endParaRPr lang="ar-EG" sz="1400" b="1" dirty="0">
              <a:solidFill>
                <a:srgbClr val="FF0000"/>
              </a:solidFill>
            </a:endParaRPr>
          </a:p>
        </p:txBody>
      </p:sp>
      <p:sp>
        <p:nvSpPr>
          <p:cNvPr id="7" name="مربع نص 6"/>
          <p:cNvSpPr txBox="1"/>
          <p:nvPr/>
        </p:nvSpPr>
        <p:spPr>
          <a:xfrm>
            <a:off x="142844" y="4786322"/>
            <a:ext cx="6072230" cy="830997"/>
          </a:xfrm>
          <a:prstGeom prst="rect">
            <a:avLst/>
          </a:prstGeom>
          <a:noFill/>
        </p:spPr>
        <p:txBody>
          <a:bodyPr wrap="square" rtlCol="1">
            <a:spAutoFit/>
          </a:bodyPr>
          <a:lstStyle/>
          <a:p>
            <a:pPr algn="ctr"/>
            <a:r>
              <a:rPr lang="ar-EG" sz="2400" b="1" dirty="0" smtClean="0">
                <a:solidFill>
                  <a:srgbClr val="FF0000"/>
                </a:solidFill>
                <a:sym typeface="Wingdings 2"/>
              </a:rPr>
              <a:t>لأنها تقرب المفاهيم والحقائق لدى المستمع وتجعلها أقرب للذهن </a:t>
            </a:r>
            <a:endParaRPr lang="ar-EG" sz="1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a:srcRect/>
          <a:stretch>
            <a:fillRect/>
          </a:stretch>
        </p:blipFill>
        <p:spPr bwMode="auto">
          <a:xfrm>
            <a:off x="314325" y="1643050"/>
            <a:ext cx="8515350"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ربع نص 2"/>
          <p:cNvSpPr txBox="1"/>
          <p:nvPr/>
        </p:nvSpPr>
        <p:spPr>
          <a:xfrm>
            <a:off x="142844" y="762640"/>
            <a:ext cx="4714908" cy="523220"/>
          </a:xfrm>
          <a:prstGeom prst="rect">
            <a:avLst/>
          </a:prstGeom>
          <a:noFill/>
        </p:spPr>
        <p:txBody>
          <a:bodyPr wrap="square" rtlCol="1">
            <a:spAutoFit/>
          </a:bodyPr>
          <a:lstStyle/>
          <a:p>
            <a:pPr algn="ctr"/>
            <a:r>
              <a:rPr lang="ar-EG" sz="2800" b="1" dirty="0" smtClean="0">
                <a:solidFill>
                  <a:srgbClr val="FF0000"/>
                </a:solidFill>
                <a:sym typeface="Wingdings 2"/>
              </a:rPr>
              <a:t>يحل بطريقة جماعية حسب كل مجموعة </a:t>
            </a:r>
            <a:endParaRPr lang="ar-EG"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a:srcRect/>
          <a:stretch>
            <a:fillRect/>
          </a:stretch>
        </p:blipFill>
        <p:spPr bwMode="auto">
          <a:xfrm>
            <a:off x="138113" y="142876"/>
            <a:ext cx="8867775" cy="657227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5" name="مربع نص 4"/>
          <p:cNvSpPr txBox="1"/>
          <p:nvPr/>
        </p:nvSpPr>
        <p:spPr>
          <a:xfrm>
            <a:off x="6786578" y="2285992"/>
            <a:ext cx="2000264" cy="1107996"/>
          </a:xfrm>
          <a:prstGeom prst="rect">
            <a:avLst/>
          </a:prstGeom>
          <a:noFill/>
        </p:spPr>
        <p:txBody>
          <a:bodyPr wrap="square" rtlCol="1">
            <a:spAutoFit/>
          </a:bodyPr>
          <a:lstStyle/>
          <a:p>
            <a:pPr algn="ctr"/>
            <a:r>
              <a:rPr lang="ar-EG" sz="1400" b="1" dirty="0" smtClean="0">
                <a:solidFill>
                  <a:srgbClr val="FF0000"/>
                </a:solidFill>
                <a:sym typeface="Wingdings 2"/>
              </a:rPr>
              <a:t>المقدمة (2)عبرت عن مضمون الخطبة  وهو الحديث عن أهمية التغيير كما أنها عبرت عن ميول الخطيب  </a:t>
            </a:r>
          </a:p>
          <a:p>
            <a:pPr algn="ctr"/>
            <a:endParaRPr lang="ar-EG" sz="1000" b="1" dirty="0">
              <a:solidFill>
                <a:srgbClr val="FF0000"/>
              </a:solidFill>
            </a:endParaRPr>
          </a:p>
        </p:txBody>
      </p:sp>
      <p:sp>
        <p:nvSpPr>
          <p:cNvPr id="6" name="مربع نص 5"/>
          <p:cNvSpPr txBox="1"/>
          <p:nvPr/>
        </p:nvSpPr>
        <p:spPr>
          <a:xfrm>
            <a:off x="6786578" y="3857628"/>
            <a:ext cx="2000264" cy="1538883"/>
          </a:xfrm>
          <a:prstGeom prst="rect">
            <a:avLst/>
          </a:prstGeom>
          <a:noFill/>
        </p:spPr>
        <p:txBody>
          <a:bodyPr wrap="square" rtlCol="1">
            <a:spAutoFit/>
          </a:bodyPr>
          <a:lstStyle/>
          <a:p>
            <a:pPr algn="ctr"/>
            <a:r>
              <a:rPr lang="ar-EG" sz="1400" b="1" dirty="0" smtClean="0">
                <a:solidFill>
                  <a:srgbClr val="FF0000"/>
                </a:solidFill>
                <a:sym typeface="Wingdings 2"/>
              </a:rPr>
              <a:t>المقدمة (1)عبرت عن مضمون الخطبة  وهو الحديث عن المرحلة الجديدة والعادات المناسبة لها كما أنها عبرت عن ميول الخطيب  </a:t>
            </a:r>
          </a:p>
          <a:p>
            <a:pPr algn="ctr"/>
            <a:endParaRPr lang="ar-EG" sz="1400" b="1" dirty="0" smtClean="0">
              <a:solidFill>
                <a:srgbClr val="FF0000"/>
              </a:solidFill>
              <a:sym typeface="Wingdings 2"/>
            </a:endParaRPr>
          </a:p>
          <a:p>
            <a:pPr algn="ctr"/>
            <a:endParaRPr lang="ar-EG" sz="1000" b="1" dirty="0">
              <a:solidFill>
                <a:srgbClr val="FF0000"/>
              </a:solidFill>
            </a:endParaRPr>
          </a:p>
        </p:txBody>
      </p:sp>
      <p:sp>
        <p:nvSpPr>
          <p:cNvPr id="7" name="مربع نص 6"/>
          <p:cNvSpPr txBox="1"/>
          <p:nvPr/>
        </p:nvSpPr>
        <p:spPr>
          <a:xfrm>
            <a:off x="6786578" y="5319117"/>
            <a:ext cx="2000264" cy="1754326"/>
          </a:xfrm>
          <a:prstGeom prst="rect">
            <a:avLst/>
          </a:prstGeom>
          <a:noFill/>
        </p:spPr>
        <p:txBody>
          <a:bodyPr wrap="square" rtlCol="1">
            <a:spAutoFit/>
          </a:bodyPr>
          <a:lstStyle/>
          <a:p>
            <a:pPr algn="ctr"/>
            <a:r>
              <a:rPr lang="ar-EG" sz="1400" b="1" dirty="0" smtClean="0">
                <a:solidFill>
                  <a:srgbClr val="FF0000"/>
                </a:solidFill>
                <a:sym typeface="Wingdings 2"/>
              </a:rPr>
              <a:t>المقدمة (1)عبرت عن مضمون الخطبة  وهو الحديث عن كيفية تحليل شخصياتكم  كما أنها احتوت على استهلالية مشوقة للمستمع وعبرت عن </a:t>
            </a:r>
            <a:r>
              <a:rPr lang="ar-EG" sz="1400" b="1" dirty="0" err="1" smtClean="0">
                <a:solidFill>
                  <a:srgbClr val="FF0000"/>
                </a:solidFill>
                <a:sym typeface="Wingdings 2"/>
              </a:rPr>
              <a:t>اتجهات</a:t>
            </a:r>
            <a:r>
              <a:rPr lang="ar-EG" sz="1400" b="1" dirty="0" smtClean="0">
                <a:solidFill>
                  <a:srgbClr val="FF0000"/>
                </a:solidFill>
                <a:sym typeface="Wingdings 2"/>
              </a:rPr>
              <a:t> الخطيب </a:t>
            </a:r>
          </a:p>
          <a:p>
            <a:pPr algn="ctr"/>
            <a:endParaRPr lang="ar-EG" sz="1400" b="1" dirty="0" smtClean="0">
              <a:solidFill>
                <a:srgbClr val="FF0000"/>
              </a:solidFill>
              <a:sym typeface="Wingdings 2"/>
            </a:endParaRPr>
          </a:p>
          <a:p>
            <a:pPr algn="ctr"/>
            <a:endParaRPr lang="ar-EG" sz="1000" b="1" dirty="0">
              <a:solidFill>
                <a:srgbClr val="FF0000"/>
              </a:solidFill>
            </a:endParaRPr>
          </a:p>
        </p:txBody>
      </p:sp>
      <p:sp>
        <p:nvSpPr>
          <p:cNvPr id="8" name="مربع نص 7"/>
          <p:cNvSpPr txBox="1"/>
          <p:nvPr/>
        </p:nvSpPr>
        <p:spPr>
          <a:xfrm>
            <a:off x="0" y="214290"/>
            <a:ext cx="6215074" cy="400110"/>
          </a:xfrm>
          <a:prstGeom prst="rect">
            <a:avLst/>
          </a:prstGeom>
          <a:noFill/>
        </p:spPr>
        <p:txBody>
          <a:bodyPr wrap="square" rtlCol="1">
            <a:spAutoFit/>
          </a:bodyPr>
          <a:lstStyle/>
          <a:p>
            <a:pPr algn="ctr"/>
            <a:r>
              <a:rPr lang="ar-EG" sz="2000" b="1" dirty="0" smtClean="0">
                <a:solidFill>
                  <a:srgbClr val="FF0000"/>
                </a:solidFill>
                <a:sym typeface="Wingdings 2"/>
              </a:rPr>
              <a:t>يراعى حرية الاختيار والتعليق حسب تذوق كل مجموعة من الطلاب </a:t>
            </a:r>
            <a:endParaRPr lang="ar-EG" sz="1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a:srcRect/>
          <a:stretch>
            <a:fillRect/>
          </a:stretch>
        </p:blipFill>
        <p:spPr bwMode="auto">
          <a:xfrm>
            <a:off x="338138" y="428604"/>
            <a:ext cx="8467725" cy="600079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6643702" y="2143116"/>
            <a:ext cx="2000264" cy="2123658"/>
          </a:xfrm>
          <a:prstGeom prst="rect">
            <a:avLst/>
          </a:prstGeom>
          <a:noFill/>
        </p:spPr>
        <p:txBody>
          <a:bodyPr wrap="square" rtlCol="1">
            <a:spAutoFit/>
          </a:bodyPr>
          <a:lstStyle/>
          <a:p>
            <a:pPr algn="ctr"/>
            <a:r>
              <a:rPr lang="ar-EG" b="1" dirty="0" smtClean="0">
                <a:solidFill>
                  <a:srgbClr val="FF0000"/>
                </a:solidFill>
                <a:sym typeface="Wingdings 2"/>
              </a:rPr>
              <a:t>المقدمة (2)عبرت عن مضمون الخطبة  بعبارات استهلالية  وعبرت عن اتجاه الخطيب وجذب انتباه المستمع أكثر </a:t>
            </a:r>
          </a:p>
          <a:p>
            <a:pPr algn="ctr"/>
            <a:endParaRPr lang="ar-EG" sz="1400" b="1" dirty="0" smtClean="0">
              <a:solidFill>
                <a:srgbClr val="FF0000"/>
              </a:solidFill>
              <a:sym typeface="Wingdings 2"/>
            </a:endParaRPr>
          </a:p>
          <a:p>
            <a:pPr algn="ctr"/>
            <a:endParaRPr lang="ar-EG" sz="1000" b="1" dirty="0">
              <a:solidFill>
                <a:srgbClr val="FF0000"/>
              </a:solidFill>
            </a:endParaRPr>
          </a:p>
        </p:txBody>
      </p:sp>
      <p:sp>
        <p:nvSpPr>
          <p:cNvPr id="4" name="مربع نص 3"/>
          <p:cNvSpPr txBox="1"/>
          <p:nvPr/>
        </p:nvSpPr>
        <p:spPr>
          <a:xfrm>
            <a:off x="6715140" y="4857760"/>
            <a:ext cx="2000264" cy="1938992"/>
          </a:xfrm>
          <a:prstGeom prst="rect">
            <a:avLst/>
          </a:prstGeom>
          <a:noFill/>
        </p:spPr>
        <p:txBody>
          <a:bodyPr wrap="square" rtlCol="1">
            <a:spAutoFit/>
          </a:bodyPr>
          <a:lstStyle/>
          <a:p>
            <a:pPr algn="ctr"/>
            <a:r>
              <a:rPr lang="ar-EG" sz="1600" b="1" dirty="0" smtClean="0">
                <a:solidFill>
                  <a:srgbClr val="FF0000"/>
                </a:solidFill>
                <a:sym typeface="Wingdings 2"/>
              </a:rPr>
              <a:t>المقدمة (1)عبرت عن مضمون الخطبة  بعبارات استهلالية (هل نتفق على أن الموضوع هو قضيتنا جميعا  )وعبرت عن اتجاه الخطيب </a:t>
            </a:r>
          </a:p>
          <a:p>
            <a:pPr algn="ctr"/>
            <a:endParaRPr lang="ar-EG" sz="1400" b="1" dirty="0" smtClean="0">
              <a:solidFill>
                <a:srgbClr val="FF0000"/>
              </a:solidFill>
              <a:sym typeface="Wingdings 2"/>
            </a:endParaRPr>
          </a:p>
          <a:p>
            <a:pPr algn="ctr"/>
            <a:endParaRPr lang="ar-EG" sz="1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2"/>
          <a:srcRect/>
          <a:stretch>
            <a:fillRect/>
          </a:stretch>
        </p:blipFill>
        <p:spPr bwMode="auto">
          <a:xfrm>
            <a:off x="219075" y="285728"/>
            <a:ext cx="8705850" cy="628654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142844" y="905516"/>
            <a:ext cx="4714908" cy="523220"/>
          </a:xfrm>
          <a:prstGeom prst="rect">
            <a:avLst/>
          </a:prstGeom>
          <a:noFill/>
        </p:spPr>
        <p:txBody>
          <a:bodyPr wrap="square" rtlCol="1">
            <a:spAutoFit/>
          </a:bodyPr>
          <a:lstStyle/>
          <a:p>
            <a:pPr algn="ctr"/>
            <a:r>
              <a:rPr lang="ar-EG" sz="2800" b="1" dirty="0" smtClean="0">
                <a:solidFill>
                  <a:srgbClr val="FF0000"/>
                </a:solidFill>
                <a:sym typeface="Wingdings 2"/>
              </a:rPr>
              <a:t>يحل بطريقة جماعية حسب كل مجموعة </a:t>
            </a:r>
            <a:endParaRPr lang="ar-EG"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80988" y="214291"/>
            <a:ext cx="8582025" cy="6429420"/>
          </a:xfrm>
          <a:prstGeom prst="rect">
            <a:avLst/>
          </a:prstGeom>
          <a:ln w="88900" cap="sq" cmpd="thickThin">
            <a:solidFill>
              <a:srgbClr val="FF0000"/>
            </a:solidFill>
            <a:prstDash val="solid"/>
            <a:miter lim="800000"/>
          </a:ln>
          <a:effectLst>
            <a:innerShdw blurRad="76200">
              <a:srgbClr val="000000"/>
            </a:innerShdw>
          </a:effectLst>
        </p:spPr>
      </p:pic>
      <p:sp>
        <p:nvSpPr>
          <p:cNvPr id="6" name="مربع نص 5"/>
          <p:cNvSpPr txBox="1"/>
          <p:nvPr/>
        </p:nvSpPr>
        <p:spPr>
          <a:xfrm>
            <a:off x="357158" y="2071678"/>
            <a:ext cx="5786478" cy="923330"/>
          </a:xfrm>
          <a:prstGeom prst="rect">
            <a:avLst/>
          </a:prstGeom>
          <a:noFill/>
        </p:spPr>
        <p:txBody>
          <a:bodyPr wrap="square" rtlCol="1">
            <a:spAutoFit/>
          </a:bodyPr>
          <a:lstStyle/>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قتل الأبرياء – </a:t>
            </a:r>
          </a:p>
          <a:p>
            <a:pPr algn="justLow"/>
            <a:endPar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Low"/>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طيش الشباب-  الإفراط في السرعة – انقلاب السيارات – الموت – الهلاك.</a:t>
            </a:r>
            <a:endPar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مربع نص 6"/>
          <p:cNvSpPr txBox="1"/>
          <p:nvPr/>
        </p:nvSpPr>
        <p:spPr>
          <a:xfrm>
            <a:off x="642910" y="3234520"/>
            <a:ext cx="5445457" cy="707886"/>
          </a:xfrm>
          <a:prstGeom prst="rect">
            <a:avLst/>
          </a:prstGeom>
          <a:noFill/>
        </p:spPr>
        <p:txBody>
          <a:bodyPr wrap="square" rtlCol="1">
            <a:spAutoFit/>
          </a:bodyPr>
          <a:lstStyle/>
          <a:p>
            <a:pPr algn="justLow"/>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مفيد – منفعة – خيركم من تعلم القرآن وعلمه – قرآننا دستورنا – كلام الله</a:t>
            </a:r>
            <a:endPar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مربع نص 7"/>
          <p:cNvSpPr txBox="1"/>
          <p:nvPr/>
        </p:nvSpPr>
        <p:spPr>
          <a:xfrm>
            <a:off x="642910" y="4258102"/>
            <a:ext cx="5445457" cy="707886"/>
          </a:xfrm>
          <a:prstGeom prst="rect">
            <a:avLst/>
          </a:prstGeom>
          <a:noFill/>
        </p:spPr>
        <p:txBody>
          <a:bodyPr wrap="square" rtlCol="1">
            <a:spAutoFit/>
          </a:bodyPr>
          <a:lstStyle/>
          <a:p>
            <a:pPr algn="justLow"/>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قطرة – حياة – تحي ميت – تحي الأرض – تزين الأرض بما تخرجه من نباتات.</a:t>
            </a:r>
            <a:endPar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مربع نص 8"/>
          <p:cNvSpPr txBox="1"/>
          <p:nvPr/>
        </p:nvSpPr>
        <p:spPr>
          <a:xfrm>
            <a:off x="656558" y="5363571"/>
            <a:ext cx="5445457" cy="707886"/>
          </a:xfrm>
          <a:prstGeom prst="rect">
            <a:avLst/>
          </a:prstGeom>
          <a:noFill/>
        </p:spPr>
        <p:txBody>
          <a:bodyPr wrap="square" rtlCol="1">
            <a:spAutoFit/>
          </a:bodyPr>
          <a:lstStyle/>
          <a:p>
            <a:pPr algn="justLow"/>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تعاون – اشتراك – حب – مودة – دفع البغض والكره – التقارب – </a:t>
            </a:r>
            <a:r>
              <a:rPr lang="ar-EG"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التأخي</a:t>
            </a:r>
            <a:r>
              <a:rPr lang="ar-EG"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ar-S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a:srcRect/>
          <a:stretch>
            <a:fillRect/>
          </a:stretch>
        </p:blipFill>
        <p:spPr bwMode="auto">
          <a:xfrm>
            <a:off x="257175" y="193676"/>
            <a:ext cx="8629650" cy="650083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285720" y="2000240"/>
            <a:ext cx="1643074" cy="1323439"/>
          </a:xfrm>
          <a:prstGeom prst="rect">
            <a:avLst/>
          </a:prstGeom>
          <a:noFill/>
        </p:spPr>
        <p:txBody>
          <a:bodyPr wrap="square" rtlCol="1">
            <a:spAutoFit/>
          </a:bodyPr>
          <a:lstStyle/>
          <a:p>
            <a:pPr algn="ctr"/>
            <a:r>
              <a:rPr lang="ar-EG" sz="1600" b="1" dirty="0" smtClean="0">
                <a:solidFill>
                  <a:srgbClr val="FF0000"/>
                </a:solidFill>
                <a:sym typeface="Wingdings 2"/>
              </a:rPr>
              <a:t>اشتملت على مكونات المقدمة من حيث العبارات الاستهلالية التي تعكس توجهات الخطيب  </a:t>
            </a:r>
            <a:endParaRPr lang="ar-EG" sz="1050" b="1" dirty="0">
              <a:solidFill>
                <a:srgbClr val="FF0000"/>
              </a:solidFill>
            </a:endParaRPr>
          </a:p>
        </p:txBody>
      </p:sp>
      <p:sp>
        <p:nvSpPr>
          <p:cNvPr id="5" name="مربع نص 4"/>
          <p:cNvSpPr txBox="1"/>
          <p:nvPr/>
        </p:nvSpPr>
        <p:spPr>
          <a:xfrm>
            <a:off x="214282" y="3357562"/>
            <a:ext cx="1643074" cy="1323439"/>
          </a:xfrm>
          <a:prstGeom prst="rect">
            <a:avLst/>
          </a:prstGeom>
          <a:noFill/>
        </p:spPr>
        <p:txBody>
          <a:bodyPr wrap="square" rtlCol="1">
            <a:spAutoFit/>
          </a:bodyPr>
          <a:lstStyle/>
          <a:p>
            <a:pPr algn="ctr"/>
            <a:r>
              <a:rPr lang="ar-EG" sz="1600" b="1" dirty="0" smtClean="0">
                <a:solidFill>
                  <a:srgbClr val="FF0000"/>
                </a:solidFill>
                <a:sym typeface="Wingdings 2"/>
              </a:rPr>
              <a:t>اشتملت على أسئلة استهلالية زادت من جذب انتباه السامع وتشويقه نحو الموضوع </a:t>
            </a:r>
            <a:endParaRPr lang="ar-EG" sz="1050" b="1" dirty="0">
              <a:solidFill>
                <a:srgbClr val="FF0000"/>
              </a:solidFill>
            </a:endParaRPr>
          </a:p>
        </p:txBody>
      </p:sp>
      <p:sp>
        <p:nvSpPr>
          <p:cNvPr id="6" name="مربع نص 5"/>
          <p:cNvSpPr txBox="1"/>
          <p:nvPr/>
        </p:nvSpPr>
        <p:spPr>
          <a:xfrm>
            <a:off x="214282" y="4929198"/>
            <a:ext cx="1643074" cy="1077218"/>
          </a:xfrm>
          <a:prstGeom prst="rect">
            <a:avLst/>
          </a:prstGeom>
          <a:noFill/>
        </p:spPr>
        <p:txBody>
          <a:bodyPr wrap="square" rtlCol="1">
            <a:spAutoFit/>
          </a:bodyPr>
          <a:lstStyle/>
          <a:p>
            <a:pPr algn="ctr"/>
            <a:r>
              <a:rPr lang="ar-EG" sz="1600" b="1" dirty="0" smtClean="0">
                <a:solidFill>
                  <a:srgbClr val="FF0000"/>
                </a:solidFill>
                <a:sym typeface="Wingdings 2"/>
              </a:rPr>
              <a:t>خلت من الشواهد والأدلة الدينية والأقوال المشهورة والمصادر ذات الصلة </a:t>
            </a:r>
            <a:endParaRPr lang="ar-EG" sz="105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a:srcRect/>
          <a:stretch>
            <a:fillRect/>
          </a:stretch>
        </p:blipFill>
        <p:spPr bwMode="auto">
          <a:xfrm>
            <a:off x="280988" y="1643051"/>
            <a:ext cx="8582025"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2"/>
          <a:srcRect/>
          <a:stretch>
            <a:fillRect/>
          </a:stretch>
        </p:blipFill>
        <p:spPr bwMode="auto">
          <a:xfrm>
            <a:off x="285750" y="214291"/>
            <a:ext cx="8572500" cy="642942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7072330" y="5286388"/>
            <a:ext cx="1643074" cy="584775"/>
          </a:xfrm>
          <a:prstGeom prst="rect">
            <a:avLst/>
          </a:prstGeom>
          <a:noFill/>
        </p:spPr>
        <p:txBody>
          <a:bodyPr wrap="square" rtlCol="1">
            <a:spAutoFit/>
          </a:bodyPr>
          <a:lstStyle/>
          <a:p>
            <a:pPr algn="ctr"/>
            <a:r>
              <a:rPr lang="ar-EG" sz="1600" b="1" dirty="0" smtClean="0">
                <a:solidFill>
                  <a:srgbClr val="FF0000"/>
                </a:solidFill>
                <a:sym typeface="Wingdings 2"/>
              </a:rPr>
              <a:t>الشباب – الرجال – الطلاب – الإعلام </a:t>
            </a:r>
            <a:endParaRPr lang="ar-EG" sz="1050" b="1" dirty="0">
              <a:solidFill>
                <a:srgbClr val="FF0000"/>
              </a:solidFill>
            </a:endParaRPr>
          </a:p>
        </p:txBody>
      </p:sp>
      <p:sp>
        <p:nvSpPr>
          <p:cNvPr id="6" name="مربع نص 5"/>
          <p:cNvSpPr txBox="1"/>
          <p:nvPr/>
        </p:nvSpPr>
        <p:spPr>
          <a:xfrm>
            <a:off x="5429256" y="5572140"/>
            <a:ext cx="1643074" cy="584775"/>
          </a:xfrm>
          <a:prstGeom prst="rect">
            <a:avLst/>
          </a:prstGeom>
          <a:noFill/>
        </p:spPr>
        <p:txBody>
          <a:bodyPr wrap="square" rtlCol="1">
            <a:spAutoFit/>
          </a:bodyPr>
          <a:lstStyle/>
          <a:p>
            <a:pPr algn="ctr"/>
            <a:r>
              <a:rPr lang="ar-EG" sz="1600" b="1" dirty="0" smtClean="0">
                <a:solidFill>
                  <a:srgbClr val="FF0000"/>
                </a:solidFill>
                <a:sym typeface="Wingdings 2"/>
              </a:rPr>
              <a:t>الوزير فلان – مدير المدرسة – المعلم فلان </a:t>
            </a:r>
            <a:endParaRPr lang="ar-EG" sz="1050" b="1" dirty="0">
              <a:solidFill>
                <a:srgbClr val="FF0000"/>
              </a:solidFill>
            </a:endParaRPr>
          </a:p>
        </p:txBody>
      </p:sp>
      <p:sp>
        <p:nvSpPr>
          <p:cNvPr id="7" name="مربع نص 6"/>
          <p:cNvSpPr txBox="1"/>
          <p:nvPr/>
        </p:nvSpPr>
        <p:spPr>
          <a:xfrm>
            <a:off x="3714744" y="5357826"/>
            <a:ext cx="1643074" cy="338554"/>
          </a:xfrm>
          <a:prstGeom prst="rect">
            <a:avLst/>
          </a:prstGeom>
          <a:noFill/>
        </p:spPr>
        <p:txBody>
          <a:bodyPr wrap="square" rtlCol="1">
            <a:spAutoFit/>
          </a:bodyPr>
          <a:lstStyle/>
          <a:p>
            <a:pPr algn="ctr"/>
            <a:r>
              <a:rPr lang="ar-EG" sz="1600" b="1" dirty="0" smtClean="0">
                <a:solidFill>
                  <a:srgbClr val="FF0000"/>
                </a:solidFill>
                <a:sym typeface="Wingdings 2"/>
              </a:rPr>
              <a:t>تقدم – تحضر – تغيير </a:t>
            </a:r>
            <a:endParaRPr lang="ar-EG" sz="1050" b="1" dirty="0">
              <a:solidFill>
                <a:srgbClr val="FF0000"/>
              </a:solidFill>
            </a:endParaRPr>
          </a:p>
        </p:txBody>
      </p:sp>
      <p:sp>
        <p:nvSpPr>
          <p:cNvPr id="8" name="مربع نص 7"/>
          <p:cNvSpPr txBox="1"/>
          <p:nvPr/>
        </p:nvSpPr>
        <p:spPr>
          <a:xfrm>
            <a:off x="2214546" y="5286388"/>
            <a:ext cx="1643074" cy="338554"/>
          </a:xfrm>
          <a:prstGeom prst="rect">
            <a:avLst/>
          </a:prstGeom>
          <a:noFill/>
        </p:spPr>
        <p:txBody>
          <a:bodyPr wrap="square" rtlCol="1">
            <a:spAutoFit/>
          </a:bodyPr>
          <a:lstStyle/>
          <a:p>
            <a:pPr algn="ctr"/>
            <a:r>
              <a:rPr lang="ar-EG" sz="1600" b="1" dirty="0" smtClean="0">
                <a:solidFill>
                  <a:srgbClr val="FF0000"/>
                </a:solidFill>
                <a:sym typeface="Wingdings 2"/>
              </a:rPr>
              <a:t>أحسب – ممكن </a:t>
            </a:r>
            <a:endParaRPr lang="ar-EG" sz="1050" b="1" dirty="0">
              <a:solidFill>
                <a:srgbClr val="FF0000"/>
              </a:solidFill>
            </a:endParaRPr>
          </a:p>
        </p:txBody>
      </p:sp>
      <p:sp>
        <p:nvSpPr>
          <p:cNvPr id="9" name="مربع نص 8"/>
          <p:cNvSpPr txBox="1"/>
          <p:nvPr/>
        </p:nvSpPr>
        <p:spPr>
          <a:xfrm>
            <a:off x="500034" y="5143512"/>
            <a:ext cx="1643074" cy="338554"/>
          </a:xfrm>
          <a:prstGeom prst="rect">
            <a:avLst/>
          </a:prstGeom>
          <a:noFill/>
        </p:spPr>
        <p:txBody>
          <a:bodyPr wrap="square" rtlCol="1">
            <a:spAutoFit/>
          </a:bodyPr>
          <a:lstStyle/>
          <a:p>
            <a:pPr algn="ctr"/>
            <a:r>
              <a:rPr lang="ar-EG" sz="1600" b="1" dirty="0" smtClean="0">
                <a:solidFill>
                  <a:srgbClr val="FF0000"/>
                </a:solidFill>
                <a:sym typeface="Wingdings 2"/>
              </a:rPr>
              <a:t>أجزم- أوقن- رأيت </a:t>
            </a:r>
            <a:endParaRPr lang="ar-EG" sz="105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a:srcRect/>
          <a:stretch>
            <a:fillRect/>
          </a:stretch>
        </p:blipFill>
        <p:spPr bwMode="auto">
          <a:xfrm>
            <a:off x="314325" y="285728"/>
            <a:ext cx="8515350" cy="628654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928662" y="3143248"/>
            <a:ext cx="4643470" cy="707886"/>
          </a:xfrm>
          <a:prstGeom prst="rect">
            <a:avLst/>
          </a:prstGeom>
          <a:noFill/>
        </p:spPr>
        <p:txBody>
          <a:bodyPr wrap="square" rtlCol="1">
            <a:spAutoFit/>
          </a:bodyPr>
          <a:lstStyle/>
          <a:p>
            <a:pPr algn="ctr"/>
            <a:r>
              <a:rPr lang="ar-EG" sz="2000" b="1" dirty="0" smtClean="0">
                <a:solidFill>
                  <a:srgbClr val="FF0000"/>
                </a:solidFill>
                <a:sym typeface="Wingdings 2"/>
              </a:rPr>
              <a:t>(نرفع درجات من نشاء وفوق كل ذي علم عليم )     (وما أو تيتم من العلم إلا قليل ) اقتباس من القرآن </a:t>
            </a:r>
            <a:endParaRPr lang="ar-EG" sz="1200" b="1" dirty="0">
              <a:solidFill>
                <a:srgbClr val="FF0000"/>
              </a:solidFill>
            </a:endParaRPr>
          </a:p>
        </p:txBody>
      </p:sp>
      <p:sp>
        <p:nvSpPr>
          <p:cNvPr id="4" name="مربع نص 3"/>
          <p:cNvSpPr txBox="1"/>
          <p:nvPr/>
        </p:nvSpPr>
        <p:spPr>
          <a:xfrm>
            <a:off x="1000100" y="4286256"/>
            <a:ext cx="4643470" cy="400110"/>
          </a:xfrm>
          <a:prstGeom prst="rect">
            <a:avLst/>
          </a:prstGeom>
          <a:noFill/>
        </p:spPr>
        <p:txBody>
          <a:bodyPr wrap="square" rtlCol="1">
            <a:spAutoFit/>
          </a:bodyPr>
          <a:lstStyle/>
          <a:p>
            <a:pPr algn="ctr"/>
            <a:r>
              <a:rPr lang="ar-EG" sz="2000" b="1" dirty="0" smtClean="0">
                <a:solidFill>
                  <a:srgbClr val="FF0000"/>
                </a:solidFill>
                <a:sym typeface="Wingdings 2"/>
              </a:rPr>
              <a:t>...............................................................</a:t>
            </a:r>
            <a:endParaRPr lang="ar-EG" sz="1200" b="1" dirty="0">
              <a:solidFill>
                <a:srgbClr val="FF0000"/>
              </a:solidFill>
            </a:endParaRPr>
          </a:p>
        </p:txBody>
      </p:sp>
      <p:sp>
        <p:nvSpPr>
          <p:cNvPr id="5" name="مربع نص 4"/>
          <p:cNvSpPr txBox="1"/>
          <p:nvPr/>
        </p:nvSpPr>
        <p:spPr>
          <a:xfrm>
            <a:off x="785786" y="5500702"/>
            <a:ext cx="4643470" cy="400110"/>
          </a:xfrm>
          <a:prstGeom prst="rect">
            <a:avLst/>
          </a:prstGeom>
          <a:noFill/>
        </p:spPr>
        <p:txBody>
          <a:bodyPr wrap="square" rtlCol="1">
            <a:spAutoFit/>
          </a:bodyPr>
          <a:lstStyle/>
          <a:p>
            <a:pPr algn="ctr"/>
            <a:r>
              <a:rPr lang="ar-EG" sz="2000" b="1" dirty="0" smtClean="0">
                <a:solidFill>
                  <a:srgbClr val="FF0000"/>
                </a:solidFill>
                <a:sym typeface="Wingdings 2"/>
              </a:rPr>
              <a:t>...............................................................</a:t>
            </a:r>
            <a:endParaRPr lang="ar-EG" sz="1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2"/>
          <a:srcRect/>
          <a:stretch>
            <a:fillRect/>
          </a:stretch>
        </p:blipFill>
        <p:spPr bwMode="auto">
          <a:xfrm>
            <a:off x="195263" y="285728"/>
            <a:ext cx="8753475" cy="628654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428596" y="4572008"/>
            <a:ext cx="5429288" cy="1015663"/>
          </a:xfrm>
          <a:prstGeom prst="rect">
            <a:avLst/>
          </a:prstGeom>
          <a:noFill/>
        </p:spPr>
        <p:txBody>
          <a:bodyPr wrap="square" rtlCol="1">
            <a:spAutoFit/>
          </a:bodyPr>
          <a:lstStyle/>
          <a:p>
            <a:pPr algn="ctr"/>
            <a:r>
              <a:rPr lang="ar-EG" sz="2000" b="1" dirty="0" smtClean="0">
                <a:solidFill>
                  <a:srgbClr val="FF0000"/>
                </a:solidFill>
                <a:sym typeface="Wingdings 2"/>
              </a:rPr>
              <a:t>يحدث كثيرا أن يتفوق طالب في الثانوية ويحصل على المركز الأول ويلتحق بإحدى كليات القمة ولكنه يفشل في الحفاظ على القمة وينحدر مستواه ويرسب ويفشل بعد التفوق </a:t>
            </a:r>
            <a:endParaRPr lang="ar-EG" sz="1200" b="1" dirty="0">
              <a:solidFill>
                <a:srgbClr val="FF0000"/>
              </a:solidFill>
            </a:endParaRPr>
          </a:p>
        </p:txBody>
      </p:sp>
      <p:sp>
        <p:nvSpPr>
          <p:cNvPr id="4" name="مربع نص 3"/>
          <p:cNvSpPr txBox="1"/>
          <p:nvPr/>
        </p:nvSpPr>
        <p:spPr>
          <a:xfrm>
            <a:off x="642910" y="5500702"/>
            <a:ext cx="5143536" cy="1015663"/>
          </a:xfrm>
          <a:prstGeom prst="rect">
            <a:avLst/>
          </a:prstGeom>
          <a:noFill/>
        </p:spPr>
        <p:txBody>
          <a:bodyPr wrap="square" rtlCol="1">
            <a:spAutoFit/>
          </a:bodyPr>
          <a:lstStyle/>
          <a:p>
            <a:pPr algn="ctr"/>
            <a:r>
              <a:rPr lang="ar-EG" sz="2000" b="1" dirty="0" smtClean="0">
                <a:solidFill>
                  <a:srgbClr val="FF0000"/>
                </a:solidFill>
                <a:sym typeface="Wingdings 2"/>
              </a:rPr>
              <a:t>الحوار هو سلاح الأقوياء العقلاء  أما القوة والعنف فهو سلاح الجهلاء السفهاء وتستطيع أن تحقق بالحوار </a:t>
            </a:r>
            <a:r>
              <a:rPr lang="ar-EG" sz="2000" b="1" dirty="0" err="1" smtClean="0">
                <a:solidFill>
                  <a:srgbClr val="FF0000"/>
                </a:solidFill>
                <a:sym typeface="Wingdings 2"/>
              </a:rPr>
              <a:t>مالم</a:t>
            </a:r>
            <a:r>
              <a:rPr lang="ar-EG" sz="2000" b="1" dirty="0" smtClean="0">
                <a:solidFill>
                  <a:srgbClr val="FF0000"/>
                </a:solidFill>
                <a:sym typeface="Wingdings 2"/>
              </a:rPr>
              <a:t> يتحقق بالقوة   </a:t>
            </a:r>
            <a:endParaRPr lang="ar-EG" sz="1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a:srcRect/>
          <a:stretch>
            <a:fillRect/>
          </a:stretch>
        </p:blipFill>
        <p:spPr bwMode="auto">
          <a:xfrm>
            <a:off x="314325" y="428604"/>
            <a:ext cx="8515350" cy="600079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571472" y="1785926"/>
            <a:ext cx="7786742" cy="400110"/>
          </a:xfrm>
          <a:prstGeom prst="rect">
            <a:avLst/>
          </a:prstGeom>
          <a:noFill/>
        </p:spPr>
        <p:txBody>
          <a:bodyPr wrap="square" rtlCol="1">
            <a:spAutoFit/>
          </a:bodyPr>
          <a:lstStyle/>
          <a:p>
            <a:pPr algn="ctr"/>
            <a:r>
              <a:rPr lang="ar-EG" sz="2000" b="1" dirty="0" smtClean="0">
                <a:solidFill>
                  <a:srgbClr val="FF0000"/>
                </a:solidFill>
                <a:sym typeface="Wingdings 2"/>
              </a:rPr>
              <a:t>عدو عاقل خير من صديق جاهل –إ\ا كان الكلام من فضة فالسكون من ذهب  </a:t>
            </a:r>
            <a:endParaRPr lang="ar-EG" sz="1200" b="1" dirty="0">
              <a:solidFill>
                <a:srgbClr val="FF0000"/>
              </a:solidFill>
            </a:endParaRPr>
          </a:p>
        </p:txBody>
      </p:sp>
      <p:sp>
        <p:nvSpPr>
          <p:cNvPr id="4" name="مربع نص 3"/>
          <p:cNvSpPr txBox="1"/>
          <p:nvPr/>
        </p:nvSpPr>
        <p:spPr>
          <a:xfrm>
            <a:off x="5572132" y="3857628"/>
            <a:ext cx="3000396" cy="523220"/>
          </a:xfrm>
          <a:prstGeom prst="rect">
            <a:avLst/>
          </a:prstGeom>
          <a:noFill/>
        </p:spPr>
        <p:txBody>
          <a:bodyPr wrap="square" rtlCol="1">
            <a:spAutoFit/>
          </a:bodyPr>
          <a:lstStyle/>
          <a:p>
            <a:pPr algn="ctr"/>
            <a:r>
              <a:rPr lang="ar-EG" sz="2800" b="1" dirty="0" smtClean="0">
                <a:solidFill>
                  <a:srgbClr val="FF0000"/>
                </a:solidFill>
                <a:sym typeface="Wingdings 2"/>
              </a:rPr>
              <a:t>لا تفرط فتندم </a:t>
            </a:r>
            <a:endParaRPr lang="ar-EG" sz="1600" b="1" dirty="0">
              <a:solidFill>
                <a:srgbClr val="FF0000"/>
              </a:solidFill>
            </a:endParaRPr>
          </a:p>
        </p:txBody>
      </p:sp>
      <p:sp>
        <p:nvSpPr>
          <p:cNvPr id="5" name="مربع نص 4"/>
          <p:cNvSpPr txBox="1"/>
          <p:nvPr/>
        </p:nvSpPr>
        <p:spPr>
          <a:xfrm>
            <a:off x="1214414" y="3786190"/>
            <a:ext cx="3000396" cy="523220"/>
          </a:xfrm>
          <a:prstGeom prst="rect">
            <a:avLst/>
          </a:prstGeom>
          <a:noFill/>
        </p:spPr>
        <p:txBody>
          <a:bodyPr wrap="square" rtlCol="1">
            <a:spAutoFit/>
          </a:bodyPr>
          <a:lstStyle/>
          <a:p>
            <a:pPr algn="ctr"/>
            <a:r>
              <a:rPr lang="ar-EG" sz="2800" b="1" dirty="0" smtClean="0">
                <a:solidFill>
                  <a:srgbClr val="FF0000"/>
                </a:solidFill>
                <a:sym typeface="Wingdings 2"/>
              </a:rPr>
              <a:t>ولا تتشدد فتعجز </a:t>
            </a:r>
            <a:endParaRPr lang="ar-EG" sz="1600" b="1" dirty="0">
              <a:solidFill>
                <a:srgbClr val="FF0000"/>
              </a:solidFill>
            </a:endParaRPr>
          </a:p>
        </p:txBody>
      </p:sp>
      <p:sp>
        <p:nvSpPr>
          <p:cNvPr id="6" name="مربع نص 5"/>
          <p:cNvSpPr txBox="1"/>
          <p:nvPr/>
        </p:nvSpPr>
        <p:spPr>
          <a:xfrm>
            <a:off x="4929190" y="4286256"/>
            <a:ext cx="3571900" cy="461665"/>
          </a:xfrm>
          <a:prstGeom prst="rect">
            <a:avLst/>
          </a:prstGeom>
          <a:noFill/>
        </p:spPr>
        <p:txBody>
          <a:bodyPr wrap="square" rtlCol="1">
            <a:spAutoFit/>
          </a:bodyPr>
          <a:lstStyle/>
          <a:p>
            <a:pPr algn="ctr"/>
            <a:r>
              <a:rPr lang="ar-EG" sz="2400" b="1" dirty="0" smtClean="0">
                <a:solidFill>
                  <a:srgbClr val="FF0000"/>
                </a:solidFill>
                <a:sym typeface="Wingdings 2"/>
              </a:rPr>
              <a:t>لا تجعل مالك أعلى منك بكنزه </a:t>
            </a:r>
            <a:endParaRPr lang="ar-EG" sz="1400" b="1" dirty="0">
              <a:solidFill>
                <a:srgbClr val="FF0000"/>
              </a:solidFill>
            </a:endParaRPr>
          </a:p>
        </p:txBody>
      </p:sp>
      <p:sp>
        <p:nvSpPr>
          <p:cNvPr id="7" name="مربع نص 6"/>
          <p:cNvSpPr txBox="1"/>
          <p:nvPr/>
        </p:nvSpPr>
        <p:spPr>
          <a:xfrm>
            <a:off x="642910" y="4357694"/>
            <a:ext cx="3571900" cy="461665"/>
          </a:xfrm>
          <a:prstGeom prst="rect">
            <a:avLst/>
          </a:prstGeom>
          <a:noFill/>
        </p:spPr>
        <p:txBody>
          <a:bodyPr wrap="square" rtlCol="1">
            <a:spAutoFit/>
          </a:bodyPr>
          <a:lstStyle/>
          <a:p>
            <a:pPr algn="ctr"/>
            <a:r>
              <a:rPr lang="ar-EG" sz="2400" b="1" dirty="0" smtClean="0">
                <a:solidFill>
                  <a:srgbClr val="FF0000"/>
                </a:solidFill>
                <a:sym typeface="Wingdings 2"/>
              </a:rPr>
              <a:t>ولكن أجعل نفسك أعلى منه بإنفاقه </a:t>
            </a:r>
            <a:endParaRPr lang="ar-EG" sz="1400" b="1" dirty="0">
              <a:solidFill>
                <a:srgbClr val="FF0000"/>
              </a:solidFill>
            </a:endParaRPr>
          </a:p>
        </p:txBody>
      </p:sp>
      <p:sp>
        <p:nvSpPr>
          <p:cNvPr id="8" name="مربع نص 7"/>
          <p:cNvSpPr txBox="1"/>
          <p:nvPr/>
        </p:nvSpPr>
        <p:spPr>
          <a:xfrm>
            <a:off x="4857752" y="5072074"/>
            <a:ext cx="3571900" cy="461665"/>
          </a:xfrm>
          <a:prstGeom prst="rect">
            <a:avLst/>
          </a:prstGeom>
          <a:noFill/>
        </p:spPr>
        <p:txBody>
          <a:bodyPr wrap="square" rtlCol="1">
            <a:spAutoFit/>
          </a:bodyPr>
          <a:lstStyle/>
          <a:p>
            <a:pPr algn="ctr"/>
            <a:r>
              <a:rPr lang="ar-EG" sz="2400" b="1" dirty="0" smtClean="0">
                <a:solidFill>
                  <a:srgbClr val="FF0000"/>
                </a:solidFill>
                <a:sym typeface="Wingdings 2"/>
              </a:rPr>
              <a:t>(ليس الغنى غنى المال ) </a:t>
            </a:r>
            <a:endParaRPr lang="ar-EG" sz="1400" b="1" dirty="0">
              <a:solidFill>
                <a:srgbClr val="FF0000"/>
              </a:solidFill>
            </a:endParaRPr>
          </a:p>
        </p:txBody>
      </p:sp>
      <p:sp>
        <p:nvSpPr>
          <p:cNvPr id="9" name="مربع نص 8"/>
          <p:cNvSpPr txBox="1"/>
          <p:nvPr/>
        </p:nvSpPr>
        <p:spPr>
          <a:xfrm>
            <a:off x="571472" y="5143512"/>
            <a:ext cx="3571900" cy="461665"/>
          </a:xfrm>
          <a:prstGeom prst="rect">
            <a:avLst/>
          </a:prstGeom>
          <a:noFill/>
        </p:spPr>
        <p:txBody>
          <a:bodyPr wrap="square" rtlCol="1">
            <a:spAutoFit/>
          </a:bodyPr>
          <a:lstStyle/>
          <a:p>
            <a:pPr algn="ctr"/>
            <a:r>
              <a:rPr lang="ar-EG" sz="2400" b="1" dirty="0" smtClean="0">
                <a:solidFill>
                  <a:srgbClr val="FF0000"/>
                </a:solidFill>
                <a:sym typeface="Wingdings 2"/>
              </a:rPr>
              <a:t>(ولكن الغنى غنى النفس) </a:t>
            </a:r>
            <a:endParaRPr lang="ar-EG" sz="1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2"/>
          <a:srcRect/>
          <a:stretch>
            <a:fillRect/>
          </a:stretch>
        </p:blipFill>
        <p:spPr bwMode="auto">
          <a:xfrm>
            <a:off x="185738" y="285729"/>
            <a:ext cx="8772525" cy="628654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a:srcRect/>
          <a:stretch>
            <a:fillRect/>
          </a:stretch>
        </p:blipFill>
        <p:spPr bwMode="auto">
          <a:xfrm>
            <a:off x="438150" y="500043"/>
            <a:ext cx="8267700" cy="5857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Picture 3"/>
          <p:cNvPicPr>
            <a:picLocks noChangeAspect="1" noChangeArrowheads="1"/>
          </p:cNvPicPr>
          <p:nvPr/>
        </p:nvPicPr>
        <p:blipFill>
          <a:blip r:embed="rId2"/>
          <a:srcRect/>
          <a:stretch>
            <a:fillRect/>
          </a:stretch>
        </p:blipFill>
        <p:spPr bwMode="auto">
          <a:xfrm>
            <a:off x="142845" y="138113"/>
            <a:ext cx="8858312" cy="658177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3" name="مربع نص 2"/>
          <p:cNvSpPr txBox="1"/>
          <p:nvPr/>
        </p:nvSpPr>
        <p:spPr>
          <a:xfrm>
            <a:off x="285720" y="5572140"/>
            <a:ext cx="8358246" cy="830997"/>
          </a:xfrm>
          <a:prstGeom prst="rect">
            <a:avLst/>
          </a:prstGeom>
          <a:noFill/>
        </p:spPr>
        <p:txBody>
          <a:bodyPr wrap="square" rtlCol="1">
            <a:spAutoFit/>
          </a:bodyPr>
          <a:lstStyle/>
          <a:p>
            <a:pPr algn="ctr"/>
            <a:r>
              <a:rPr lang="ar-EG" sz="2400" b="1" dirty="0" smtClean="0">
                <a:solidFill>
                  <a:srgbClr val="FF0000"/>
                </a:solidFill>
                <a:sym typeface="Wingdings 2"/>
              </a:rPr>
              <a:t>تلخيص الموضوع في نقاط محددة لأن هذا الخيار يضع المستمع أمام الثمرة النهائية من الخطبة أو الكلمة فتكون أكثر تعلقا بذهنه </a:t>
            </a:r>
            <a:endParaRPr lang="ar-EG" sz="1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a:srcRect/>
          <a:stretch>
            <a:fillRect/>
          </a:stretch>
        </p:blipFill>
        <p:spPr bwMode="auto">
          <a:xfrm>
            <a:off x="271463" y="1714488"/>
            <a:ext cx="8601075" cy="342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3153</TotalTime>
  <Words>1665</Words>
  <PresentationFormat>عرض على الشاشة (3:4)‏</PresentationFormat>
  <Paragraphs>300</Paragraphs>
  <Slides>126</Slides>
  <Notes>0</Notes>
  <HiddenSlides>0</HiddenSlides>
  <MMClips>0</MMClips>
  <ScaleCrop>false</ScaleCrop>
  <HeadingPairs>
    <vt:vector size="4" baseType="variant">
      <vt:variant>
        <vt:lpstr>سمة</vt:lpstr>
      </vt:variant>
      <vt:variant>
        <vt:i4>1</vt:i4>
      </vt:variant>
      <vt:variant>
        <vt:lpstr>عناوين الشرائح</vt:lpstr>
      </vt:variant>
      <vt:variant>
        <vt:i4>126</vt:i4>
      </vt:variant>
    </vt:vector>
  </HeadingPairs>
  <TitlesOfParts>
    <vt:vector size="127"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lpstr>الشريحة 71</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lpstr>الشريحة 83</vt:lpstr>
      <vt:lpstr>الشريحة 84</vt:lpstr>
      <vt:lpstr>الشريحة 85</vt:lpstr>
      <vt:lpstr>الشريحة 86</vt:lpstr>
      <vt:lpstr>الشريحة 87</vt:lpstr>
      <vt:lpstr>الشريحة 88</vt:lpstr>
      <vt:lpstr>الشريحة 89</vt:lpstr>
      <vt:lpstr>الشريحة 90</vt:lpstr>
      <vt:lpstr>الشريحة 91</vt:lpstr>
      <vt:lpstr>الشريحة 92</vt:lpstr>
      <vt:lpstr>الشريحة 93</vt:lpstr>
      <vt:lpstr>الشريحة 94</vt:lpstr>
      <vt:lpstr>الشريحة 95</vt:lpstr>
      <vt:lpstr>الشريحة 96</vt:lpstr>
      <vt:lpstr>الشريحة 97</vt:lpstr>
      <vt:lpstr>الشريحة 98</vt:lpstr>
      <vt:lpstr>الشريحة 99</vt:lpstr>
      <vt:lpstr>الشريحة 100</vt:lpstr>
      <vt:lpstr>الشريحة 101</vt:lpstr>
      <vt:lpstr>الشريحة 102</vt:lpstr>
      <vt:lpstr>الشريحة 103</vt:lpstr>
      <vt:lpstr>الشريحة 104</vt:lpstr>
      <vt:lpstr>الشريحة 105</vt:lpstr>
      <vt:lpstr>الشريحة 106</vt:lpstr>
      <vt:lpstr>الشريحة 107</vt:lpstr>
      <vt:lpstr>الشريحة 108</vt:lpstr>
      <vt:lpstr>الشريحة 109</vt:lpstr>
      <vt:lpstr>الشريحة 110</vt:lpstr>
      <vt:lpstr>الشريحة 111</vt:lpstr>
      <vt:lpstr>الشريحة 112</vt:lpstr>
      <vt:lpstr>الشريحة 113</vt:lpstr>
      <vt:lpstr>الشريحة 114</vt:lpstr>
      <vt:lpstr>الشريحة 115</vt:lpstr>
      <vt:lpstr>الشريحة 116</vt:lpstr>
      <vt:lpstr>الشريحة 117</vt:lpstr>
      <vt:lpstr>الشريحة 118</vt:lpstr>
      <vt:lpstr>الشريحة 119</vt:lpstr>
      <vt:lpstr>الشريحة 120</vt:lpstr>
      <vt:lpstr>الشريحة 121</vt:lpstr>
      <vt:lpstr>الشريحة 122</vt:lpstr>
      <vt:lpstr>الشريحة 123</vt:lpstr>
      <vt:lpstr>الشريحة 124</vt:lpstr>
      <vt:lpstr>الشريحة 125</vt:lpstr>
      <vt:lpstr>الشريحة 126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أحلى اصحاب</dc:creator>
  <cp:lastModifiedBy>الله</cp:lastModifiedBy>
  <cp:revision>179</cp:revision>
  <dcterms:created xsi:type="dcterms:W3CDTF">2015-08-19T15:09:38Z</dcterms:created>
  <dcterms:modified xsi:type="dcterms:W3CDTF">2016-12-29T20:04:58Z</dcterms:modified>
</cp:coreProperties>
</file>