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314" r:id="rId4"/>
    <p:sldId id="315" r:id="rId5"/>
    <p:sldId id="257" r:id="rId6"/>
    <p:sldId id="259" r:id="rId7"/>
    <p:sldId id="280" r:id="rId8"/>
    <p:sldId id="260" r:id="rId9"/>
    <p:sldId id="261" r:id="rId10"/>
    <p:sldId id="316" r:id="rId11"/>
    <p:sldId id="262" r:id="rId12"/>
    <p:sldId id="285" r:id="rId13"/>
    <p:sldId id="284" r:id="rId14"/>
    <p:sldId id="288" r:id="rId15"/>
    <p:sldId id="283" r:id="rId16"/>
    <p:sldId id="281" r:id="rId17"/>
    <p:sldId id="304" r:id="rId18"/>
    <p:sldId id="289" r:id="rId19"/>
    <p:sldId id="290" r:id="rId20"/>
    <p:sldId id="282" r:id="rId21"/>
    <p:sldId id="263" r:id="rId22"/>
    <p:sldId id="293" r:id="rId23"/>
    <p:sldId id="287" r:id="rId24"/>
    <p:sldId id="291" r:id="rId25"/>
    <p:sldId id="292" r:id="rId26"/>
    <p:sldId id="299" r:id="rId27"/>
    <p:sldId id="264" r:id="rId28"/>
    <p:sldId id="300" r:id="rId29"/>
    <p:sldId id="294" r:id="rId30"/>
    <p:sldId id="266" r:id="rId31"/>
    <p:sldId id="295" r:id="rId32"/>
    <p:sldId id="296" r:id="rId33"/>
    <p:sldId id="298" r:id="rId34"/>
    <p:sldId id="297" r:id="rId35"/>
    <p:sldId id="302" r:id="rId36"/>
    <p:sldId id="303" r:id="rId37"/>
    <p:sldId id="265" r:id="rId38"/>
    <p:sldId id="301" r:id="rId39"/>
    <p:sldId id="286" r:id="rId40"/>
    <p:sldId id="267" r:id="rId41"/>
    <p:sldId id="268" r:id="rId42"/>
    <p:sldId id="269" r:id="rId43"/>
    <p:sldId id="309" r:id="rId44"/>
    <p:sldId id="306" r:id="rId45"/>
    <p:sldId id="305" r:id="rId46"/>
    <p:sldId id="270" r:id="rId47"/>
    <p:sldId id="271" r:id="rId48"/>
    <p:sldId id="307" r:id="rId49"/>
    <p:sldId id="272" r:id="rId50"/>
    <p:sldId id="308" r:id="rId51"/>
    <p:sldId id="273" r:id="rId52"/>
    <p:sldId id="274" r:id="rId53"/>
    <p:sldId id="275" r:id="rId54"/>
    <p:sldId id="276" r:id="rId55"/>
    <p:sldId id="312" r:id="rId56"/>
    <p:sldId id="313" r:id="rId57"/>
    <p:sldId id="317" r:id="rId58"/>
    <p:sldId id="311" r:id="rId59"/>
    <p:sldId id="310" r:id="rId60"/>
    <p:sldId id="277" r:id="rId61"/>
    <p:sldId id="278" r:id="rId62"/>
    <p:sldId id="279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EAE5-BB1A-48E5-AED4-CB614AB4B7DE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2060"/>
                </a:solidFill>
              </a:rPr>
              <a:t>قارني بين دفع جسم ثقيل أحدهما على سطح خشن والآخر أملس؟</a:t>
            </a:r>
            <a:endParaRPr lang="en-US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C00000"/>
                </a:solidFill>
              </a:rPr>
              <a:t>دفع الجسم على السطح الخشن أصعب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تتوقعين </a:t>
            </a:r>
            <a:r>
              <a:rPr lang="ar-SA" sz="6000" dirty="0" err="1" smtClean="0">
                <a:solidFill>
                  <a:srgbClr val="002060"/>
                </a:solidFill>
              </a:rPr>
              <a:t>لماذا ؟</a:t>
            </a:r>
            <a:r>
              <a:rPr lang="ar-SA" sz="6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ar-SA" sz="6000" dirty="0" smtClean="0">
                <a:solidFill>
                  <a:srgbClr val="C00000"/>
                </a:solidFill>
              </a:rPr>
              <a:t>بسبب احتكاك الأجسام</a:t>
            </a:r>
            <a:endParaRPr lang="en-US" sz="6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ar-SA" sz="11000" dirty="0" smtClean="0">
                <a:solidFill>
                  <a:srgbClr val="C00000"/>
                </a:solidFill>
                <a:cs typeface="+mj-cs"/>
              </a:rPr>
              <a:t>الاحتكاك</a:t>
            </a:r>
          </a:p>
          <a:p>
            <a:r>
              <a:rPr lang="ar-SA" sz="11000" dirty="0" smtClean="0">
                <a:solidFill>
                  <a:srgbClr val="000066"/>
                </a:solidFill>
                <a:cs typeface="+mj-cs"/>
              </a:rPr>
              <a:t>هو ظاهرة تظهر من تلامس الأجسام</a:t>
            </a:r>
            <a:endParaRPr lang="en-US" sz="11000" dirty="0" smtClean="0">
              <a:solidFill>
                <a:srgbClr val="000066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C00000"/>
                </a:solidFill>
              </a:rPr>
              <a:t>الاحتكاك من الظواهر الفيزيائية الهامة بعض فوائدها ومضارها؟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rgbClr val="C00000"/>
                </a:solidFill>
              </a:rPr>
              <a:t>فوائد الاحتكاك: </a:t>
            </a:r>
            <a:r>
              <a:rPr lang="ar-SA" sz="6000" dirty="0" smtClean="0">
                <a:solidFill>
                  <a:schemeClr val="accent4">
                    <a:lumMod val="50000"/>
                  </a:schemeClr>
                </a:solidFill>
              </a:rPr>
              <a:t>يمكن الكائنات من المشي ويساعد على التوقف ومصدر أساسي للطاقة الحرارية</a:t>
            </a:r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SA" sz="6000" dirty="0" smtClean="0">
                <a:solidFill>
                  <a:srgbClr val="C00000"/>
                </a:solidFill>
              </a:rPr>
              <a:t>مضار الاحتكاك: </a:t>
            </a:r>
            <a:r>
              <a:rPr lang="ar-SA" sz="6000" dirty="0" smtClean="0">
                <a:solidFill>
                  <a:schemeClr val="accent4">
                    <a:lumMod val="50000"/>
                  </a:schemeClr>
                </a:solidFill>
              </a:rPr>
              <a:t>يتسبب بتآكل السطوح ويسبب زيادة في استهلاك الطاقة وارتفاع درجة الحرارة وقد يسبب الحرائق والكوارث</a:t>
            </a:r>
            <a:endParaRPr lang="ar-SA" sz="6000" dirty="0">
              <a:solidFill>
                <a:schemeClr val="accent4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C00000"/>
                </a:solidFill>
              </a:rPr>
              <a:t>قوة الاحتكاك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chemeClr val="accent4">
                    <a:lumMod val="50000"/>
                  </a:schemeClr>
                </a:solidFill>
              </a:rPr>
              <a:t>هي قوة تمانع الحركة وهي تؤثر في الحركة والتسارع في الاتجاه المعاكس,هي قوة رد فعل </a:t>
            </a:r>
            <a:r>
              <a:rPr lang="ar-SA" sz="6000" dirty="0" err="1" smtClean="0">
                <a:solidFill>
                  <a:schemeClr val="accent4">
                    <a:lumMod val="50000"/>
                  </a:schemeClr>
                </a:solidFill>
              </a:rPr>
              <a:t>مماسي</a:t>
            </a:r>
            <a:r>
              <a:rPr lang="ar-SA" sz="6000" dirty="0" smtClean="0">
                <a:solidFill>
                  <a:schemeClr val="accent4">
                    <a:lumMod val="50000"/>
                  </a:schemeClr>
                </a:solidFill>
              </a:rPr>
              <a:t> (موازية للسطح) بين سطحين متلامسين وتكون دوماً معاكسة لاتجاه حركة الجسم</a:t>
            </a:r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C00000"/>
                </a:solidFill>
              </a:rPr>
              <a:t>ما هي العوامل المؤثرة على قوة الاحتكاك؟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1-المواد التي تتكون منها السطوح والأجسام</a:t>
            </a:r>
            <a:endParaRPr lang="en-US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2-مساحة سطح الجسمين المتلامسين</a:t>
            </a:r>
            <a:endParaRPr lang="en-US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3- سرعة حركتيهما</a:t>
            </a:r>
            <a:endParaRPr lang="en-US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4- معامل الاحتكاك</a:t>
            </a:r>
            <a:endParaRPr lang="en-US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5- القوة العمودية بين الجسمين</a:t>
            </a:r>
          </a:p>
          <a:p>
            <a:endParaRPr lang="en-US" sz="6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US" sz="6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45891" r="36083" b="41362"/>
          <a:stretch>
            <a:fillRect/>
          </a:stretch>
        </p:blipFill>
        <p:spPr bwMode="auto">
          <a:xfrm>
            <a:off x="0" y="1268760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7340" r="29116" b="348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373" t="36047" r="39956" b="15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2060"/>
                </a:solidFill>
              </a:rPr>
              <a:t>لماذا يفرد الخفاش أجنحته عند الهبوط </a:t>
            </a:r>
            <a:r>
              <a:rPr lang="ar-SA" sz="6000" dirty="0" err="1" smtClean="0">
                <a:solidFill>
                  <a:srgbClr val="002060"/>
                </a:solidFill>
              </a:rPr>
              <a:t>للأرض ؟</a:t>
            </a:r>
            <a:endParaRPr lang="ar-SA" sz="60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5" name="صورة 4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640660" cy="44767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002060"/>
                </a:solidFill>
              </a:rPr>
              <a:t>لماذا يفرد الخفاش أجنحته عند الهبوط </a:t>
            </a:r>
            <a:r>
              <a:rPr lang="ar-SA" sz="6000" dirty="0" err="1" smtClean="0">
                <a:solidFill>
                  <a:srgbClr val="002060"/>
                </a:solidFill>
              </a:rPr>
              <a:t>للأرض ؟</a:t>
            </a:r>
            <a:endParaRPr lang="ar-SA" sz="60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002060"/>
                </a:solidFill>
              </a:rPr>
              <a:t>حتى يُزيد مساحة سطح جسمه المعرض للهواء فتزيد مقاومة الهواء له ويقلل من سرعة سقوطه</a:t>
            </a:r>
            <a:br>
              <a:rPr lang="ar-SA" sz="6000" dirty="0" smtClean="0">
                <a:solidFill>
                  <a:srgbClr val="002060"/>
                </a:solidFill>
              </a:rPr>
            </a:br>
            <a:r>
              <a:rPr lang="ar-SA" sz="6000" dirty="0" smtClean="0">
                <a:solidFill>
                  <a:srgbClr val="002060"/>
                </a:solidFill>
              </a:rPr>
              <a:t>ورجل المظلات يفتح </a:t>
            </a:r>
            <a:r>
              <a:rPr lang="ar-SA" sz="6000" dirty="0" err="1" smtClean="0">
                <a:solidFill>
                  <a:srgbClr val="002060"/>
                </a:solidFill>
              </a:rPr>
              <a:t>المظلة </a:t>
            </a:r>
            <a:r>
              <a:rPr lang="ar-SA" sz="6000" dirty="0" smtClean="0">
                <a:solidFill>
                  <a:srgbClr val="002060"/>
                </a:solidFill>
              </a:rPr>
              <a:t>(</a:t>
            </a:r>
            <a:r>
              <a:rPr lang="ar-SA" sz="6000" dirty="0" err="1" smtClean="0">
                <a:solidFill>
                  <a:srgbClr val="002060"/>
                </a:solidFill>
              </a:rPr>
              <a:t>الباراشوت</a:t>
            </a:r>
            <a:r>
              <a:rPr lang="ar-SA" sz="6000" dirty="0" smtClean="0">
                <a:solidFill>
                  <a:srgbClr val="002060"/>
                </a:solidFill>
              </a:rPr>
              <a:t>) ليزيد مقاومة </a:t>
            </a:r>
            <a:r>
              <a:rPr lang="ar-SA" sz="6000" dirty="0" err="1" smtClean="0">
                <a:solidFill>
                  <a:srgbClr val="002060"/>
                </a:solidFill>
              </a:rPr>
              <a:t>الهواء </a:t>
            </a:r>
            <a:r>
              <a:rPr lang="ar-SA" sz="6000" dirty="0" smtClean="0">
                <a:solidFill>
                  <a:srgbClr val="002060"/>
                </a:solidFill>
              </a:rPr>
              <a:t>(قوة الاحتكاك) ويقلل من سرعة سقوطه ويصل إلى الأرض آمناً</a:t>
            </a:r>
            <a:endParaRPr lang="ar-SA" sz="6000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27337" cy="37444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7901" t="26375" r="35611" b="48031"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3402" t="46875" r="13945" b="39344"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9552" y="4077072"/>
            <a:ext cx="8280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cs typeface="PT Bold Heading" pitchFamily="2" charset="-78"/>
              </a:rPr>
              <a:t>الاحتكاك السكون</a:t>
            </a:r>
            <a:endParaRPr lang="ar-SA" sz="9600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دفع كتاب على سطح طاولة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8076728" cy="545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دفع اريكة على سطح الأرض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219" t="43922" r="39624" b="27532"/>
          <a:stretch>
            <a:fillRect/>
          </a:stretch>
        </p:blipFill>
        <p:spPr bwMode="auto">
          <a:xfrm>
            <a:off x="1763688" y="1412776"/>
            <a:ext cx="5688632" cy="52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سحب صندوق على سطح الأرض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تنزيل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026801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50591" r="36082" b="32665"/>
          <a:stretch>
            <a:fillRect/>
          </a:stretch>
        </p:blipFill>
        <p:spPr bwMode="auto">
          <a:xfrm>
            <a:off x="0" y="1268760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3094" r="36082" b="48479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392" t="67280" r="36082" b="22610"/>
          <a:stretch>
            <a:fillRect/>
          </a:stretch>
        </p:blipFill>
        <p:spPr bwMode="auto">
          <a:xfrm>
            <a:off x="1619672" y="3501008"/>
            <a:ext cx="6264696" cy="30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9552" y="4077072"/>
            <a:ext cx="8280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cs typeface="PT Bold Heading" pitchFamily="2" charset="-78"/>
              </a:rPr>
              <a:t>الاحتكاك الحركي</a:t>
            </a:r>
            <a:endParaRPr lang="ar-SA" sz="9600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CE7F1"/>
          </a:solidFill>
          <a:ln w="76200">
            <a:solidFill>
              <a:srgbClr val="660066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660066"/>
              </a:solidFill>
              <a:cs typeface="+mj-cs"/>
            </a:endParaRPr>
          </a:p>
        </p:txBody>
      </p:sp>
      <p:pic>
        <p:nvPicPr>
          <p:cNvPr id="6" name="صورة 5" descr="تنزيل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4807421" cy="4807421"/>
          </a:xfrm>
          <a:prstGeom prst="rect">
            <a:avLst/>
          </a:prstGeom>
        </p:spPr>
      </p:pic>
      <p:pic>
        <p:nvPicPr>
          <p:cNvPr id="7" name="صورة 6" descr="تنزيل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2633">
            <a:off x="589816" y="3557800"/>
            <a:ext cx="3170083" cy="2212454"/>
          </a:xfrm>
          <a:prstGeom prst="rect">
            <a:avLst/>
          </a:prstGeom>
        </p:spPr>
      </p:pic>
      <p:pic>
        <p:nvPicPr>
          <p:cNvPr id="8" name="صورة 7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54129">
            <a:off x="403085" y="904050"/>
            <a:ext cx="4303638" cy="1461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انزلاق الولد على الجليد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12968" cy="431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الشحنة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1" y="0"/>
            <a:ext cx="9088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دراج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صورة 4" descr="تنزيل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52035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53414" r="36082" b="40261"/>
          <a:stretch>
            <a:fillRect/>
          </a:stretch>
        </p:blipFill>
        <p:spPr bwMode="auto">
          <a:xfrm>
            <a:off x="0" y="908720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43922" r="14498" b="27532"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7031" r="36082" b="46235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560" t="60049" r="36082" b="29501"/>
          <a:stretch>
            <a:fillRect/>
          </a:stretch>
        </p:blipFill>
        <p:spPr bwMode="auto">
          <a:xfrm>
            <a:off x="1691680" y="3645024"/>
            <a:ext cx="5616624" cy="3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31125" r="36636" b="235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6858000"/>
          </a:xfrm>
          <a:solidFill>
            <a:srgbClr val="ECE7F1"/>
          </a:solidFill>
          <a:ln w="76200"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 algn="r"/>
            <a:endParaRPr lang="ar-SA" sz="3600" dirty="0" smtClean="0">
              <a:solidFill>
                <a:srgbClr val="660066"/>
              </a:solidFill>
              <a:cs typeface="+mj-cs"/>
            </a:endParaRP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القوة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السرعة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طول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زمن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كتلة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تسارع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مسافة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قياس</a:t>
            </a:r>
          </a:p>
          <a:p>
            <a:pPr algn="r"/>
            <a:r>
              <a:rPr lang="ar-SA" sz="3600" dirty="0" smtClean="0">
                <a:solidFill>
                  <a:srgbClr val="660066"/>
                </a:solidFill>
                <a:cs typeface="+mj-cs"/>
              </a:rPr>
              <a:t>متجه</a:t>
            </a:r>
            <a:endParaRPr lang="ar-SA" sz="3600" dirty="0">
              <a:solidFill>
                <a:srgbClr val="660066"/>
              </a:solidFill>
              <a:cs typeface="+mj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9512" y="188640"/>
          <a:ext cx="7344816" cy="6492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8102"/>
                <a:gridCol w="918102"/>
                <a:gridCol w="918102"/>
                <a:gridCol w="918102"/>
                <a:gridCol w="918102"/>
                <a:gridCol w="918102"/>
                <a:gridCol w="918102"/>
                <a:gridCol w="918102"/>
              </a:tblGrid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ت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س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ر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ع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ل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ل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ل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م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س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ف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ة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ق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م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س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ق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ط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و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ل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و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ح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ت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ز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ر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ي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ت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ك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ة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err="1" smtClean="0">
                          <a:solidFill>
                            <a:srgbClr val="660066"/>
                          </a:solidFill>
                          <a:cs typeface="+mj-cs"/>
                        </a:rPr>
                        <a:t>&amp;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ج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م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ع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ا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ك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ك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ت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ل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ة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ه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ن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ة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500" b="1" dirty="0" smtClean="0">
                          <a:solidFill>
                            <a:srgbClr val="660066"/>
                          </a:solidFill>
                          <a:cs typeface="+mj-cs"/>
                        </a:rPr>
                        <a:t>س</a:t>
                      </a:r>
                      <a:endParaRPr lang="ar-SA" sz="6500" b="1" dirty="0">
                        <a:solidFill>
                          <a:srgbClr val="660066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2000" dirty="0" smtClean="0">
                <a:solidFill>
                  <a:srgbClr val="C00000"/>
                </a:solidFill>
                <a:cs typeface="PT Bold Heading" pitchFamily="2" charset="-78"/>
              </a:rPr>
              <a:t>مسائل تدريبية</a:t>
            </a:r>
            <a:endParaRPr lang="ar-SA" sz="12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4" name="صورة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624736" cy="46053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56719" r="10071" b="14735"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18501" r="13473" b="53937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19090" t="17344" r="33315" b="10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2266" r="25567" b="47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49828" r="25567" b="19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54750" r="52132" b="20641"/>
          <a:stretch>
            <a:fillRect/>
          </a:stretch>
        </p:blipFill>
        <p:spPr bwMode="auto">
          <a:xfrm>
            <a:off x="0" y="648072"/>
            <a:ext cx="905799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1125" r="25567" b="12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7276" t="25219" r="25567" b="442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7188" r="43277" b="45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33094" r="26674" b="11782"/>
          <a:stretch>
            <a:fillRect/>
          </a:stretch>
        </p:blipFill>
        <p:spPr bwMode="auto">
          <a:xfrm>
            <a:off x="1115616" y="-1"/>
            <a:ext cx="6120680" cy="68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34078" r="1770" b="54110"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2110" r="51578" b="13750"/>
          <a:stretch>
            <a:fillRect/>
          </a:stretch>
        </p:blipFill>
        <p:spPr bwMode="auto">
          <a:xfrm>
            <a:off x="1691680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4391" r="18926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13407" r="7857" b="117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9156" r="25567" b="31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33094" r="25014" b="14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9313" r="24460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5F3F7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صورة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6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99592" y="1412776"/>
            <a:ext cx="7356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>
                  <a:solidFill>
                    <a:srgbClr val="66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الملخص السبوري</a:t>
            </a:r>
            <a:endParaRPr lang="ar-SA" sz="9600" b="1" cap="none" spc="0" dirty="0">
              <a:ln w="11430">
                <a:solidFill>
                  <a:srgbClr val="66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pPr algn="r"/>
            <a:r>
              <a:rPr lang="ar-SA" sz="9600" dirty="0" smtClean="0">
                <a:solidFill>
                  <a:srgbClr val="C00000"/>
                </a:solidFill>
              </a:rPr>
              <a:t>عنوان </a:t>
            </a:r>
            <a:r>
              <a:rPr lang="ar-SA" sz="9600" dirty="0" err="1" smtClean="0">
                <a:solidFill>
                  <a:srgbClr val="C00000"/>
                </a:solidFill>
              </a:rPr>
              <a:t>الدرس </a:t>
            </a:r>
            <a:r>
              <a:rPr lang="ar-SA" sz="9600" dirty="0" smtClean="0">
                <a:solidFill>
                  <a:srgbClr val="C00000"/>
                </a:solidFill>
              </a:rPr>
              <a:t>/ الاحتكاك </a:t>
            </a:r>
          </a:p>
          <a:p>
            <a:pPr algn="r"/>
            <a:r>
              <a:rPr lang="ar-SA" sz="9600" dirty="0" err="1" smtClean="0">
                <a:solidFill>
                  <a:srgbClr val="C00000"/>
                </a:solidFill>
              </a:rPr>
              <a:t>الاحتكاك:</a:t>
            </a:r>
            <a:endParaRPr lang="ar-SA" sz="9600" dirty="0" smtClean="0">
              <a:solidFill>
                <a:srgbClr val="C00000"/>
              </a:solidFill>
            </a:endParaRPr>
          </a:p>
          <a:p>
            <a:pPr algn="r"/>
            <a:r>
              <a:rPr lang="ar-SA" sz="9600" dirty="0" smtClean="0">
                <a:solidFill>
                  <a:srgbClr val="000066"/>
                </a:solidFill>
              </a:rPr>
              <a:t>هو ظاهرة تظهر من تلامس الأجسام</a:t>
            </a:r>
          </a:p>
          <a:p>
            <a:pPr algn="r"/>
            <a:r>
              <a:rPr lang="ar-SA" sz="9600" dirty="0" smtClean="0">
                <a:solidFill>
                  <a:srgbClr val="C00000"/>
                </a:solidFill>
              </a:rPr>
              <a:t>قوة الاحتكاك:</a:t>
            </a:r>
            <a:endParaRPr lang="en-US" sz="9600" dirty="0" smtClean="0">
              <a:solidFill>
                <a:srgbClr val="C00000"/>
              </a:solidFill>
            </a:endParaRPr>
          </a:p>
          <a:p>
            <a:pPr algn="r"/>
            <a:r>
              <a:rPr lang="ar-SA" sz="9600" dirty="0" smtClean="0">
                <a:solidFill>
                  <a:schemeClr val="accent4">
                    <a:lumMod val="50000"/>
                  </a:schemeClr>
                </a:solidFill>
              </a:rPr>
              <a:t>هي قوة تمانع الحركة وهي تؤثر في الحركة والتسارع في الاتجاه المعاكس</a:t>
            </a:r>
          </a:p>
          <a:p>
            <a:pPr algn="r"/>
            <a:r>
              <a:rPr lang="ar-SA" sz="9600" dirty="0" smtClean="0">
                <a:solidFill>
                  <a:srgbClr val="C00000"/>
                </a:solidFill>
              </a:rPr>
              <a:t>العوامل المؤثرة على قوة </a:t>
            </a:r>
            <a:r>
              <a:rPr lang="ar-SA" sz="9600" dirty="0" err="1" smtClean="0">
                <a:solidFill>
                  <a:srgbClr val="C00000"/>
                </a:solidFill>
              </a:rPr>
              <a:t>الاحتكاك :</a:t>
            </a:r>
            <a:endParaRPr lang="en-US" sz="9600" dirty="0" smtClean="0">
              <a:solidFill>
                <a:srgbClr val="C00000"/>
              </a:solidFill>
            </a:endParaRPr>
          </a:p>
          <a:p>
            <a:pPr algn="r"/>
            <a:r>
              <a:rPr lang="ar-SA" sz="9600" dirty="0" smtClean="0">
                <a:solidFill>
                  <a:srgbClr val="002060"/>
                </a:solidFill>
              </a:rPr>
              <a:t>1-المواد التي تتكون منها السطوح والأجسام</a:t>
            </a:r>
            <a:endParaRPr lang="en-US" sz="9600" dirty="0" smtClean="0">
              <a:solidFill>
                <a:srgbClr val="002060"/>
              </a:solidFill>
            </a:endParaRPr>
          </a:p>
          <a:p>
            <a:pPr algn="r"/>
            <a:r>
              <a:rPr lang="ar-SA" sz="9600" dirty="0" smtClean="0">
                <a:solidFill>
                  <a:srgbClr val="002060"/>
                </a:solidFill>
              </a:rPr>
              <a:t>2-مساحة سطح الجسمين المتلامسين</a:t>
            </a:r>
            <a:endParaRPr lang="en-US" sz="9600" dirty="0" smtClean="0">
              <a:solidFill>
                <a:srgbClr val="002060"/>
              </a:solidFill>
            </a:endParaRPr>
          </a:p>
          <a:p>
            <a:pPr algn="r"/>
            <a:r>
              <a:rPr lang="ar-SA" sz="9600" dirty="0" smtClean="0">
                <a:solidFill>
                  <a:srgbClr val="002060"/>
                </a:solidFill>
              </a:rPr>
              <a:t>3- سرعة حركتيهما</a:t>
            </a:r>
            <a:endParaRPr lang="en-US" sz="9600" dirty="0" smtClean="0">
              <a:solidFill>
                <a:srgbClr val="002060"/>
              </a:solidFill>
            </a:endParaRPr>
          </a:p>
          <a:p>
            <a:pPr algn="r"/>
            <a:r>
              <a:rPr lang="ar-SA" sz="9600" dirty="0" smtClean="0">
                <a:solidFill>
                  <a:srgbClr val="002060"/>
                </a:solidFill>
              </a:rPr>
              <a:t>4- معامل الاحتكاك</a:t>
            </a:r>
            <a:endParaRPr lang="en-US" sz="9600" dirty="0" smtClean="0">
              <a:solidFill>
                <a:srgbClr val="002060"/>
              </a:solidFill>
            </a:endParaRPr>
          </a:p>
          <a:p>
            <a:pPr algn="r"/>
            <a:r>
              <a:rPr lang="ar-SA" sz="9600" dirty="0" smtClean="0">
                <a:solidFill>
                  <a:srgbClr val="002060"/>
                </a:solidFill>
              </a:rPr>
              <a:t>5- القوة العمودية بين الجسمين</a:t>
            </a:r>
            <a:endParaRPr lang="en-US" sz="9600" dirty="0" smtClean="0">
              <a:solidFill>
                <a:srgbClr val="000066"/>
              </a:solidFill>
            </a:endParaRPr>
          </a:p>
          <a:p>
            <a:pPr algn="r"/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قانون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الاحتكاك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: ن.ك 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P18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أنواع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الاحتكاك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: </a:t>
            </a:r>
            <a:r>
              <a:rPr lang="ar-SA" sz="6000" dirty="0" smtClean="0">
                <a:solidFill>
                  <a:srgbClr val="0070C0"/>
                </a:solidFill>
              </a:rPr>
              <a:t>ن.ك </a:t>
            </a:r>
            <a:r>
              <a:rPr lang="en-US" sz="6000" dirty="0" smtClean="0">
                <a:solidFill>
                  <a:srgbClr val="0070C0"/>
                </a:solidFill>
              </a:rPr>
              <a:t>P18+19</a:t>
            </a:r>
            <a:endParaRPr lang="ar-SA" sz="6000" dirty="0" smtClean="0">
              <a:solidFill>
                <a:srgbClr val="0070C0"/>
              </a:solidFill>
            </a:endParaRPr>
          </a:p>
          <a:p>
            <a:pPr algn="r"/>
            <a:r>
              <a:rPr lang="ar-SA" sz="6000" smtClean="0">
                <a:solidFill>
                  <a:srgbClr val="0070C0"/>
                </a:solidFill>
                <a:cs typeface="+mj-cs"/>
              </a:rPr>
              <a:t>مسائل تدريبية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34078" r="1770" b="54110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17344" r="53239" b="56078"/>
          <a:stretch>
            <a:fillRect/>
          </a:stretch>
        </p:blipFill>
        <p:spPr bwMode="auto">
          <a:xfrm>
            <a:off x="827584" y="548680"/>
            <a:ext cx="7560840" cy="52344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rgbClr val="C00000"/>
                </a:solidFill>
              </a:rPr>
              <a:t>الواجب المنزلي</a:t>
            </a:r>
          </a:p>
          <a:p>
            <a:r>
              <a:rPr lang="ar-SA" sz="8000" dirty="0" smtClean="0">
                <a:solidFill>
                  <a:srgbClr val="002060"/>
                </a:solidFill>
              </a:rPr>
              <a:t>قارني بين الاحتكاك السكوني والاحتكاك الحركي من حيث التعريف ومثال </a:t>
            </a:r>
            <a:r>
              <a:rPr lang="ar-SA" sz="8000" dirty="0" err="1" smtClean="0">
                <a:solidFill>
                  <a:srgbClr val="002060"/>
                </a:solidFill>
              </a:rPr>
              <a:t>والقانون؟</a:t>
            </a:r>
            <a:endParaRPr lang="ar-SA" sz="8000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" y="0"/>
            <a:ext cx="9135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34078" r="1770" b="54110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43922" r="53239" b="19657"/>
          <a:stretch>
            <a:fillRect/>
          </a:stretch>
        </p:blipFill>
        <p:spPr bwMode="auto">
          <a:xfrm>
            <a:off x="1835696" y="404664"/>
            <a:ext cx="5472608" cy="54726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4400" dirty="0" smtClean="0">
                <a:solidFill>
                  <a:schemeClr val="accent4">
                    <a:lumMod val="50000"/>
                  </a:schemeClr>
                </a:solidFill>
              </a:rPr>
              <a:t>حاولي دفع الأريكة في المنزل</a:t>
            </a:r>
          </a:p>
          <a:p>
            <a:r>
              <a:rPr lang="ar-SA" sz="4400" dirty="0" smtClean="0">
                <a:solidFill>
                  <a:schemeClr val="accent4">
                    <a:lumMod val="50000"/>
                  </a:schemeClr>
                </a:solidFill>
              </a:rPr>
              <a:t>ادفعي الأريكة بهدوء وقوة</a:t>
            </a:r>
          </a:p>
          <a:p>
            <a:r>
              <a:rPr lang="ar-SA" sz="4400" dirty="0" smtClean="0">
                <a:solidFill>
                  <a:schemeClr val="accent4">
                    <a:lumMod val="50000"/>
                  </a:schemeClr>
                </a:solidFill>
              </a:rPr>
              <a:t>ماذا يقابلك عند بداية دفع الأريكة</a:t>
            </a:r>
          </a:p>
          <a:p>
            <a:r>
              <a:rPr lang="ar-SA" sz="4400" dirty="0" smtClean="0">
                <a:solidFill>
                  <a:schemeClr val="accent4">
                    <a:lumMod val="50000"/>
                  </a:schemeClr>
                </a:solidFill>
              </a:rPr>
              <a:t>زيدي من قوة دفعك للأريكة</a:t>
            </a:r>
          </a:p>
          <a:p>
            <a:r>
              <a:rPr lang="ar-SA" sz="4400" dirty="0" smtClean="0">
                <a:solidFill>
                  <a:schemeClr val="accent4">
                    <a:lumMod val="50000"/>
                  </a:schemeClr>
                </a:solidFill>
              </a:rPr>
              <a:t>ماذا </a:t>
            </a:r>
            <a:r>
              <a:rPr lang="ar-SA" sz="4400" dirty="0" err="1" smtClean="0">
                <a:solidFill>
                  <a:schemeClr val="accent4">
                    <a:lumMod val="50000"/>
                  </a:schemeClr>
                </a:solidFill>
              </a:rPr>
              <a:t>تلاحظين ؟</a:t>
            </a:r>
            <a:endParaRPr lang="ar-SA" sz="4400" dirty="0">
              <a:solidFill>
                <a:schemeClr val="accent4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43922" r="14498" b="27532"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صورة 4" descr="تنزيل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0"/>
            <a:ext cx="4499992" cy="3140968"/>
          </a:xfrm>
          <a:prstGeom prst="rect">
            <a:avLst/>
          </a:prstGeom>
        </p:spPr>
      </p:pic>
      <p:pic>
        <p:nvPicPr>
          <p:cNvPr id="6" name="صورة 5" descr="تنزيل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321297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788024" y="3356992"/>
            <a:ext cx="410445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ln>
                  <a:solidFill>
                    <a:schemeClr val="tx1"/>
                  </a:solidFill>
                </a:ln>
                <a:cs typeface="+mj-cs"/>
              </a:rPr>
              <a:t>ولد يدفع الصندوق على سطح خشبي </a:t>
            </a:r>
            <a:endParaRPr lang="ar-SA" sz="6600" dirty="0">
              <a:ln>
                <a:solidFill>
                  <a:schemeClr val="tx1"/>
                </a:solidFill>
              </a:ln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1520" y="3212976"/>
            <a:ext cx="4104456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5500" dirty="0" smtClean="0">
                <a:ln>
                  <a:solidFill>
                    <a:schemeClr val="tx1"/>
                  </a:solidFill>
                </a:ln>
                <a:cs typeface="+mj-cs"/>
              </a:rPr>
              <a:t>ولد يدفع الصندوق على سطح من السيراميك </a:t>
            </a:r>
            <a:endParaRPr lang="ar-SA" sz="5500" dirty="0">
              <a:ln>
                <a:solidFill>
                  <a:schemeClr val="tx1"/>
                </a:solidFill>
              </a:ln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363</Words>
  <Application>Microsoft Office PowerPoint</Application>
  <PresentationFormat>عرض على الشاشة (3:4)‏</PresentationFormat>
  <Paragraphs>109</Paragraphs>
  <Slides>62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28</cp:revision>
  <dcterms:created xsi:type="dcterms:W3CDTF">2017-01-21T18:42:26Z</dcterms:created>
  <dcterms:modified xsi:type="dcterms:W3CDTF">2017-02-26T08:46:18Z</dcterms:modified>
</cp:coreProperties>
</file>