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44"/>
  </p:notesMasterIdLst>
  <p:sldIdLst>
    <p:sldId id="284" r:id="rId3"/>
    <p:sldId id="434" r:id="rId4"/>
    <p:sldId id="435" r:id="rId5"/>
    <p:sldId id="304" r:id="rId6"/>
    <p:sldId id="331" r:id="rId7"/>
    <p:sldId id="306" r:id="rId8"/>
    <p:sldId id="302" r:id="rId9"/>
    <p:sldId id="294" r:id="rId10"/>
    <p:sldId id="437" r:id="rId11"/>
    <p:sldId id="438" r:id="rId12"/>
    <p:sldId id="303" r:id="rId13"/>
    <p:sldId id="439" r:id="rId14"/>
    <p:sldId id="456" r:id="rId15"/>
    <p:sldId id="440" r:id="rId16"/>
    <p:sldId id="441" r:id="rId17"/>
    <p:sldId id="448" r:id="rId18"/>
    <p:sldId id="457" r:id="rId19"/>
    <p:sldId id="452" r:id="rId20"/>
    <p:sldId id="446" r:id="rId21"/>
    <p:sldId id="442" r:id="rId22"/>
    <p:sldId id="458" r:id="rId23"/>
    <p:sldId id="443" r:id="rId24"/>
    <p:sldId id="449" r:id="rId25"/>
    <p:sldId id="450" r:id="rId26"/>
    <p:sldId id="459" r:id="rId27"/>
    <p:sldId id="451" r:id="rId28"/>
    <p:sldId id="486" r:id="rId29"/>
    <p:sldId id="453" r:id="rId30"/>
    <p:sldId id="460" r:id="rId31"/>
    <p:sldId id="454" r:id="rId32"/>
    <p:sldId id="455" r:id="rId33"/>
    <p:sldId id="461" r:id="rId34"/>
    <p:sldId id="487" r:id="rId35"/>
    <p:sldId id="462" r:id="rId36"/>
    <p:sldId id="463" r:id="rId37"/>
    <p:sldId id="464" r:id="rId38"/>
    <p:sldId id="465" r:id="rId39"/>
    <p:sldId id="466" r:id="rId40"/>
    <p:sldId id="476" r:id="rId41"/>
    <p:sldId id="467" r:id="rId42"/>
    <p:sldId id="468" r:id="rId43"/>
    <p:sldId id="477" r:id="rId44"/>
    <p:sldId id="488" r:id="rId45"/>
    <p:sldId id="469" r:id="rId46"/>
    <p:sldId id="470" r:id="rId47"/>
    <p:sldId id="471" r:id="rId48"/>
    <p:sldId id="472" r:id="rId49"/>
    <p:sldId id="473" r:id="rId50"/>
    <p:sldId id="474" r:id="rId51"/>
    <p:sldId id="325" r:id="rId52"/>
    <p:sldId id="475" r:id="rId53"/>
    <p:sldId id="478" r:id="rId54"/>
    <p:sldId id="479" r:id="rId55"/>
    <p:sldId id="485" r:id="rId56"/>
    <p:sldId id="483" r:id="rId57"/>
    <p:sldId id="480" r:id="rId58"/>
    <p:sldId id="482" r:id="rId59"/>
    <p:sldId id="489" r:id="rId60"/>
    <p:sldId id="502" r:id="rId61"/>
    <p:sldId id="503" r:id="rId62"/>
    <p:sldId id="504" r:id="rId63"/>
    <p:sldId id="505" r:id="rId64"/>
    <p:sldId id="506" r:id="rId65"/>
    <p:sldId id="507" r:id="rId66"/>
    <p:sldId id="586" r:id="rId67"/>
    <p:sldId id="501" r:id="rId68"/>
    <p:sldId id="515" r:id="rId69"/>
    <p:sldId id="491" r:id="rId70"/>
    <p:sldId id="492" r:id="rId71"/>
    <p:sldId id="560" r:id="rId72"/>
    <p:sldId id="544" r:id="rId73"/>
    <p:sldId id="493" r:id="rId74"/>
    <p:sldId id="545" r:id="rId75"/>
    <p:sldId id="513" r:id="rId76"/>
    <p:sldId id="514" r:id="rId77"/>
    <p:sldId id="494" r:id="rId78"/>
    <p:sldId id="548" r:id="rId79"/>
    <p:sldId id="547" r:id="rId80"/>
    <p:sldId id="512" r:id="rId81"/>
    <p:sldId id="549" r:id="rId82"/>
    <p:sldId id="511" r:id="rId83"/>
    <p:sldId id="510" r:id="rId84"/>
    <p:sldId id="552" r:id="rId85"/>
    <p:sldId id="550" r:id="rId86"/>
    <p:sldId id="570" r:id="rId87"/>
    <p:sldId id="509" r:id="rId88"/>
    <p:sldId id="551" r:id="rId89"/>
    <p:sldId id="571" r:id="rId90"/>
    <p:sldId id="553" r:id="rId91"/>
    <p:sldId id="508" r:id="rId92"/>
    <p:sldId id="495" r:id="rId93"/>
    <p:sldId id="554" r:id="rId94"/>
    <p:sldId id="521" r:id="rId95"/>
    <p:sldId id="519" r:id="rId96"/>
    <p:sldId id="518" r:id="rId97"/>
    <p:sldId id="555" r:id="rId98"/>
    <p:sldId id="572" r:id="rId99"/>
    <p:sldId id="517" r:id="rId100"/>
    <p:sldId id="522" r:id="rId101"/>
    <p:sldId id="524" r:id="rId102"/>
    <p:sldId id="516" r:id="rId103"/>
    <p:sldId id="573" r:id="rId104"/>
    <p:sldId id="528" r:id="rId105"/>
    <p:sldId id="496" r:id="rId106"/>
    <p:sldId id="556" r:id="rId107"/>
    <p:sldId id="529" r:id="rId108"/>
    <p:sldId id="523" r:id="rId109"/>
    <p:sldId id="574" r:id="rId110"/>
    <p:sldId id="497" r:id="rId111"/>
    <p:sldId id="557" r:id="rId112"/>
    <p:sldId id="558" r:id="rId113"/>
    <p:sldId id="559" r:id="rId114"/>
    <p:sldId id="498" r:id="rId115"/>
    <p:sldId id="499" r:id="rId116"/>
    <p:sldId id="562" r:id="rId117"/>
    <p:sldId id="500" r:id="rId118"/>
    <p:sldId id="561" r:id="rId119"/>
    <p:sldId id="525" r:id="rId120"/>
    <p:sldId id="563" r:id="rId121"/>
    <p:sldId id="575" r:id="rId122"/>
    <p:sldId id="526" r:id="rId123"/>
    <p:sldId id="564" r:id="rId124"/>
    <p:sldId id="565" r:id="rId125"/>
    <p:sldId id="566" r:id="rId126"/>
    <p:sldId id="530" r:id="rId127"/>
    <p:sldId id="527" r:id="rId128"/>
    <p:sldId id="567" r:id="rId129"/>
    <p:sldId id="576" r:id="rId130"/>
    <p:sldId id="532" r:id="rId131"/>
    <p:sldId id="569" r:id="rId132"/>
    <p:sldId id="568" r:id="rId133"/>
    <p:sldId id="542" r:id="rId134"/>
    <p:sldId id="543" r:id="rId135"/>
    <p:sldId id="577" r:id="rId136"/>
    <p:sldId id="578" r:id="rId137"/>
    <p:sldId id="579" r:id="rId138"/>
    <p:sldId id="580" r:id="rId139"/>
    <p:sldId id="581" r:id="rId140"/>
    <p:sldId id="582" r:id="rId141"/>
    <p:sldId id="583" r:id="rId142"/>
    <p:sldId id="585" r:id="rId1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CqxVpLyBr7v45Fo1/GY4Q" hashData="/Mcke2vXLLaZxKfDezAzrYg/v/E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6" autoAdjust="0"/>
    <p:restoredTop sz="87455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14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FCDEE-4FAF-4B44-9021-01862A067D7F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B72A8A-A11C-4ECC-B2B8-03150241254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087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90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91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141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04/06/38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5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858180" cy="53578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6000" b="1" i="1" dirty="0" smtClean="0">
                <a:latin typeface="AGA Arabesque" pitchFamily="2" charset="2"/>
                <a:ea typeface="KaiTi" pitchFamily="49" charset="-122"/>
              </a:rPr>
              <a:t>بسم الله الرحمن الرحيم </a:t>
            </a:r>
            <a:r>
              <a:rPr lang="ar-SA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ar-SA" b="1" dirty="0" smtClean="0">
                <a:latin typeface="KaiTi" pitchFamily="49" charset="-122"/>
                <a:ea typeface="KaiTi" pitchFamily="49" charset="-122"/>
              </a:rPr>
            </a:br>
            <a:r>
              <a:rPr lang="ar-SA" sz="80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مادة العلوم</a:t>
            </a:r>
            <a:r>
              <a:rPr lang="ar-SA" sz="6000" b="1" dirty="0" smtClean="0"/>
              <a:t> </a:t>
            </a:r>
            <a:r>
              <a:rPr lang="ar-SA" sz="4000" b="1" dirty="0" smtClean="0"/>
              <a:t> </a:t>
            </a:r>
            <a:br>
              <a:rPr lang="ar-SA" sz="4000" b="1" dirty="0" smtClean="0"/>
            </a:b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الصف الثاني متوسط (الفصل الدراسي الثاني )</a:t>
            </a:r>
            <a:r>
              <a:rPr lang="ar-SA" sz="4000" b="1" dirty="0" smtClean="0"/>
              <a:t>         </a:t>
            </a:r>
            <a:br>
              <a:rPr lang="ar-SA" sz="4000" b="1" dirty="0" smtClean="0"/>
            </a:br>
            <a:r>
              <a:rPr lang="ar-SA" sz="4900" b="1" dirty="0" smtClean="0">
                <a:solidFill>
                  <a:srgbClr val="FF0000"/>
                </a:solidFill>
              </a:rPr>
              <a:t>الوحدة الرابعة</a:t>
            </a:r>
            <a:r>
              <a:rPr lang="ar-SA" b="1" dirty="0" smtClean="0">
                <a:solidFill>
                  <a:srgbClr val="FF0000"/>
                </a:solidFill>
              </a:rPr>
              <a:t/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sz="4800" b="1" dirty="0" smtClean="0"/>
              <a:t>إعداد الأستاذ /       </a:t>
            </a:r>
            <a:r>
              <a:rPr lang="ar-SA" sz="2800" b="1" dirty="0" smtClean="0">
                <a:solidFill>
                  <a:srgbClr val="C00000"/>
                </a:solidFill>
              </a:rPr>
              <a:t/>
            </a:r>
            <a:br>
              <a:rPr lang="ar-SA" sz="2800" b="1" dirty="0" smtClean="0">
                <a:solidFill>
                  <a:srgbClr val="C00000"/>
                </a:solidFill>
              </a:rPr>
            </a:br>
            <a:r>
              <a:rPr lang="ar-SA" sz="6600" b="1" dirty="0" smtClean="0">
                <a:solidFill>
                  <a:srgbClr val="002060"/>
                </a:solidFill>
              </a:rPr>
              <a:t>صابر  دخيل الله علي السيالي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357158" y="1928802"/>
            <a:ext cx="8429684" cy="42148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تتحطم الأوعية الدموية الصغيرة تحت الجلد المتضرر فتتحطم كريات الدم</a:t>
            </a:r>
            <a:r>
              <a:rPr lang="ar-SA" sz="2800" b="1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ar-SA" sz="2800" b="1" dirty="0" smtClean="0">
                <a:solidFill>
                  <a:schemeClr val="tx2"/>
                </a:solidFill>
              </a:rPr>
              <a:t>الحمراء ويتحرر الهيموجلوبين الذي يتحطم إلى مكوناته الأساسية التي تُسمى الصبغة ( وهذه الصبغة هي التي تٌسبب ظهور اللون الأزرق والأحمر والأرجواني في منطقة الإصابة)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43042" y="928670"/>
            <a:ext cx="671517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كيف تتكون الكدوم على الجلد ؟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ما المقصود بسن اليأس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هو سن توقف الدورة الشهرية عند المرأة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في أي سن تبدأ الدورة الشهرية عند الأنثى وفي أي سن تتوقف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تبدأ في سن 9 إلى 13 سنه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تتوقف في سن 45 إلى 65 سنة 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/س7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</a:t>
            </a: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الثاني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200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مراحل حياة الإنسان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A" b="1" dirty="0" smtClean="0"/>
              <a:t>الإخصاب : </a:t>
            </a:r>
            <a:endParaRPr lang="en-US" b="1" dirty="0" smtClean="0"/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هو اتحاد الحيوان المنوي بالبويضة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لتكوين </a:t>
            </a:r>
            <a:r>
              <a:rPr lang="ar-SA" b="1" dirty="0" err="1" smtClean="0">
                <a:solidFill>
                  <a:srgbClr val="002060"/>
                </a:solidFill>
              </a:rPr>
              <a:t>الزيجوت</a:t>
            </a:r>
            <a:r>
              <a:rPr lang="ar-SA" b="1" dirty="0" smtClean="0">
                <a:solidFill>
                  <a:srgbClr val="002060"/>
                </a:solidFill>
              </a:rPr>
              <a:t> (</a:t>
            </a:r>
            <a:r>
              <a:rPr lang="ar-SA" b="1" dirty="0" err="1" smtClean="0">
                <a:solidFill>
                  <a:srgbClr val="002060"/>
                </a:solidFill>
              </a:rPr>
              <a:t>اللاقحة</a:t>
            </a:r>
            <a:r>
              <a:rPr lang="ar-SA" b="1" dirty="0" smtClean="0">
                <a:solidFill>
                  <a:srgbClr val="002060"/>
                </a:solidFill>
              </a:rPr>
              <a:t>).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800" b="1" dirty="0" smtClean="0">
                <a:solidFill>
                  <a:srgbClr val="C00000"/>
                </a:solidFill>
              </a:rPr>
              <a:t>حدوثه : </a:t>
            </a:r>
            <a:r>
              <a:rPr lang="ar-SA" b="1" dirty="0" smtClean="0">
                <a:solidFill>
                  <a:srgbClr val="002060"/>
                </a:solidFill>
              </a:rPr>
              <a:t>يحدث في قناة المبيض في الأنثى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3800" b="1" dirty="0" smtClean="0">
                <a:solidFill>
                  <a:srgbClr val="C00000"/>
                </a:solidFill>
              </a:rPr>
              <a:t>مراحله</a:t>
            </a:r>
            <a:r>
              <a:rPr lang="en-US" sz="3800" b="1" dirty="0" smtClean="0">
                <a:solidFill>
                  <a:srgbClr val="C00000"/>
                </a:solidFill>
              </a:rPr>
              <a:t> : 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يصل إلى المهبل في الجهاز التناسلي الأنثوي ما بين 200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300 مليون حيوان منوي.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ar-SA" b="1" dirty="0" smtClean="0">
                <a:solidFill>
                  <a:srgbClr val="002060"/>
                </a:solidFill>
              </a:rPr>
              <a:t>يقوم المهبل بإفراز مواد كيميائية تعمل على حدوث تغيرات في غشاء الحيوان المنوي لتصبح قادرة على تلقيح البويضة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3-أول حيوان منوي يصب للبويضة يفرز إنزيمات من تركيب كيسي الشكل في رأس الحيوان المنوي يؤثر على غشاء البويضة مما يسهل اختراقها ودخول رأس الحيوان المنوي البويضة ليخصبها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ar-SA" b="1" dirty="0" err="1" smtClean="0"/>
              <a:t>الزيجوت</a:t>
            </a:r>
            <a:r>
              <a:rPr lang="ar-SA" b="1" dirty="0" smtClean="0"/>
              <a:t>: </a:t>
            </a:r>
            <a:r>
              <a:rPr lang="ar-SA" b="1" dirty="0" smtClean="0">
                <a:solidFill>
                  <a:srgbClr val="002060"/>
                </a:solidFill>
              </a:rPr>
              <a:t>هو خلية ناتجة عن اتحاد الحيوان المنوي مع البويضة.</a:t>
            </a:r>
          </a:p>
          <a:p>
            <a:pPr>
              <a:buNone/>
            </a:pP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تمر البويضة المخصبة (</a:t>
            </a:r>
            <a:r>
              <a:rPr lang="ar-SA" b="1" dirty="0" err="1" smtClean="0">
                <a:solidFill>
                  <a:schemeClr val="accent6">
                    <a:lumMod val="75000"/>
                  </a:schemeClr>
                </a:solidFill>
              </a:rPr>
              <a:t>الزيجوت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) بسلسلة من الانقسامات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fertility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3286124"/>
            <a:ext cx="6786610" cy="314327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3714744" y="214290"/>
            <a:ext cx="3929090" cy="27146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تحدث عملية الإخصاب في قناة المبيض</a:t>
            </a:r>
            <a:endParaRPr lang="ar-SA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لا يمكن أن يلقح البويضة إلا حيوان منوي واحد . (علل)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لأنه يحدث تغيرات في غشاء البويضة تمنع دخول حيوانات منوية أخرى 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/س1,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ar-SA" sz="3900" b="1" dirty="0" smtClean="0"/>
              <a:t>ا</a:t>
            </a:r>
            <a:r>
              <a:rPr lang="ar-SA" sz="4800" b="1" dirty="0" smtClean="0"/>
              <a:t>لتوائم: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sz="3900" b="1" dirty="0" smtClean="0">
                <a:solidFill>
                  <a:srgbClr val="C00000"/>
                </a:solidFill>
              </a:rPr>
              <a:t>أنواع التوائم</a:t>
            </a:r>
            <a:r>
              <a:rPr lang="en-US" sz="39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sz="3500" b="1" dirty="0" smtClean="0"/>
              <a:t>1-التوائم المتماثلة </a:t>
            </a:r>
            <a:r>
              <a:rPr lang="en-US" sz="3500" b="1" dirty="0" smtClean="0"/>
              <a:t>: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تتكون هذه التوائم من نمو بويضة واحدة مخصبة بحيوان منوي واحد ، ثم تنقسم البويضة المخصبة إلى خليتين منفصلتين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/>
              <a:t>2</a:t>
            </a:r>
            <a:r>
              <a:rPr lang="ar-SA" sz="3500" b="1" dirty="0" smtClean="0"/>
              <a:t>-التوائم غير المتماثلة </a:t>
            </a:r>
            <a:r>
              <a:rPr lang="en-US" sz="3500" b="1" dirty="0" smtClean="0"/>
              <a:t>: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تتكون هذه التوائم من نمو بويضتين مختلفتين خُصبتا بحيوانين منويين مختلفين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/>
              <a:t>3- التوائم المتعددة :</a:t>
            </a:r>
            <a:endParaRPr lang="ar-SA" b="1" dirty="0" smtClean="0"/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إنتاج 3 بويضات أو أكثر وإخصابهم 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ar-SA" b="1" dirty="0" smtClean="0">
                <a:solidFill>
                  <a:srgbClr val="C00000"/>
                </a:solidFill>
              </a:rPr>
              <a:t>ما هي العضلة؟</a:t>
            </a:r>
          </a:p>
          <a:p>
            <a:pPr lvl="0"/>
            <a:r>
              <a:rPr lang="ar-SA" b="1" dirty="0" err="1" smtClean="0">
                <a:solidFill>
                  <a:schemeClr val="tx2"/>
                </a:solidFill>
              </a:rPr>
              <a:t>العضلةهي</a:t>
            </a:r>
            <a:r>
              <a:rPr lang="en-US" b="1" dirty="0" smtClean="0">
                <a:solidFill>
                  <a:schemeClr val="tx2"/>
                </a:solidFill>
              </a:rPr>
              <a:t> 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ar-SA" b="1" dirty="0" smtClean="0">
                <a:solidFill>
                  <a:schemeClr val="tx2"/>
                </a:solidFill>
              </a:rPr>
              <a:t>عضو قادر على الانقباض والانبساط ، ويوفر القوة اللازمة لتحريك العظام وأجزاء الجسم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0"/>
            <a:r>
              <a:rPr lang="ar-SA" b="1" dirty="0" smtClean="0"/>
              <a:t>أنواع العضلات:</a:t>
            </a:r>
          </a:p>
          <a:p>
            <a:pPr lvl="0"/>
            <a:r>
              <a:rPr lang="ar-SA" dirty="0" smtClean="0"/>
              <a:t> </a:t>
            </a:r>
            <a:r>
              <a:rPr lang="ar-SA" b="1" dirty="0" smtClean="0">
                <a:solidFill>
                  <a:srgbClr val="00B050"/>
                </a:solidFill>
              </a:rPr>
              <a:t>1- العضلات الإرادية :</a:t>
            </a:r>
            <a:r>
              <a:rPr lang="ar-SA" b="1" dirty="0" smtClean="0">
                <a:solidFill>
                  <a:srgbClr val="002060"/>
                </a:solidFill>
              </a:rPr>
              <a:t>العضلات التي يمكنك التحكم فيها مثل عضلة اليد .</a:t>
            </a:r>
          </a:p>
          <a:p>
            <a:pPr lvl="0"/>
            <a:r>
              <a:rPr lang="ar-SA" b="1" dirty="0" smtClean="0">
                <a:solidFill>
                  <a:srgbClr val="00B050"/>
                </a:solidFill>
              </a:rPr>
              <a:t>2-عضلات لا إرادية:</a:t>
            </a:r>
            <a:r>
              <a:rPr lang="ar-SA" b="1" dirty="0" smtClean="0">
                <a:solidFill>
                  <a:srgbClr val="002060"/>
                </a:solidFill>
              </a:rPr>
              <a:t>العضلات التي لا يمكنك التحكم فيها مثل عضلة القلب .</a:t>
            </a:r>
          </a:p>
        </p:txBody>
      </p:sp>
      <p:pic>
        <p:nvPicPr>
          <p:cNvPr id="5" name="صورة 4" descr="عضلة اليد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500042"/>
            <a:ext cx="142875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786050" y="0"/>
            <a:ext cx="3929090" cy="150019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توائم متماثلة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8" name="صورة 7" descr="متشابه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857364"/>
            <a:ext cx="3929090" cy="4786346"/>
          </a:xfrm>
          <a:prstGeom prst="rect">
            <a:avLst/>
          </a:prstGeom>
        </p:spPr>
      </p:pic>
      <p:pic>
        <p:nvPicPr>
          <p:cNvPr id="9" name="صورة 8" descr="hqdefault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3629032" cy="47863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3071802" y="0"/>
            <a:ext cx="3929090" cy="17144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توائم غير متماثلة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6" name="صورة 5" descr="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928802"/>
            <a:ext cx="3786214" cy="4643470"/>
          </a:xfrm>
          <a:prstGeom prst="rect">
            <a:avLst/>
          </a:prstGeom>
        </p:spPr>
      </p:pic>
      <p:pic>
        <p:nvPicPr>
          <p:cNvPr id="10" name="صورة 9" descr="10c0543a-050a-4b00-a48f-02493a761a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3571900" cy="471490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التوائم المتماثلة قد تكون ذكرين أو أنثيين فقط</a:t>
            </a: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ar-SA" b="1" dirty="0" smtClean="0">
                <a:solidFill>
                  <a:srgbClr val="C00000"/>
                </a:solidFill>
              </a:rPr>
              <a:t> (علل)؟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لأنهما نتجا من تطور خليتين لهما نفس</a:t>
            </a:r>
            <a:r>
              <a:rPr lang="ar-SA" b="1" dirty="0" smtClean="0"/>
              <a:t> المادة الوراثية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التوائم غير المتماثلة قد تكون ذكرين أو أنثيين أو ذكرا وأنثى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ar-SA" b="1" dirty="0" smtClean="0">
                <a:solidFill>
                  <a:srgbClr val="C00000"/>
                </a:solidFill>
              </a:rPr>
              <a:t> (علل)؟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لأنهما تكونا من بويضتين مختلفتين خصبت كل منهما على حدة .</a:t>
            </a: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900" b="1" dirty="0" smtClean="0"/>
              <a:t>النمو الجنيني: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بعد حدوث عملية الإخصاب تنتقل البويضة المخصبة خلال قناة البيض إلى الرحم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تنقسم البويضة المخصبة وتكون كرة من الخلايا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بعد مرور 7 أيام تلتصق البويضة المخصبة بجدار الرحم الذي يكون قد زاد سمكه وتهيأ لاستقبال الجنين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يستمر الجنين في النمو والتطور خلال تسعة شهور إلى أن يلد الطفل.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الحمل :</a:t>
            </a:r>
            <a:r>
              <a:rPr lang="ar-SA" b="1" dirty="0" smtClean="0">
                <a:solidFill>
                  <a:srgbClr val="002060"/>
                </a:solidFill>
              </a:rPr>
              <a:t>هو الفترة الواقعة بين إخصاب البويضة حتى حدوث عملية الولادة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المراحل الجنينية الأولى : </a:t>
            </a:r>
            <a:r>
              <a:rPr lang="ar-SA" b="1" dirty="0" smtClean="0">
                <a:solidFill>
                  <a:srgbClr val="002060"/>
                </a:solidFill>
              </a:rPr>
              <a:t>المرحلة التي تكون فيها البويضة المخصبة متصلة بجدار الرحم 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عنصر نائب للمحتوى 6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900" b="1" dirty="0" smtClean="0"/>
              <a:t>مراحل الحمل </a:t>
            </a:r>
            <a:r>
              <a:rPr lang="en-US" sz="3900" b="1" dirty="0" smtClean="0"/>
              <a:t>:</a:t>
            </a:r>
            <a:endParaRPr lang="ar-SA" sz="3900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sz="3900" b="1" dirty="0" smtClean="0">
                <a:solidFill>
                  <a:srgbClr val="C00000"/>
                </a:solidFill>
              </a:rPr>
              <a:t>أولاً : المرحلة الجنينية الأولى:</a:t>
            </a: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يحصل الجنين على غذائية من سائل الرحم ومن ثم من المشيمة التي تتكون من أنسجة الرحم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ar-SA" b="1" dirty="0" smtClean="0">
                <a:solidFill>
                  <a:srgbClr val="002060"/>
                </a:solidFill>
              </a:rPr>
              <a:t>ـ يتصل الجنين بالمشيمة بواسطة الحبل السري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3 </a:t>
            </a:r>
            <a:r>
              <a:rPr lang="ar-SA" b="1" dirty="0" smtClean="0">
                <a:solidFill>
                  <a:srgbClr val="002060"/>
                </a:solidFill>
              </a:rPr>
              <a:t>ـ يحصل الجنين على الغذاء </a:t>
            </a:r>
            <a:r>
              <a:rPr lang="ar-SA" b="1" dirty="0" err="1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 الأكسجين والتخلص من الفضلات عبر الحبل السري من المشيمة التي تحتوي على الأوعية الدموية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4 </a:t>
            </a:r>
            <a:r>
              <a:rPr lang="ar-SA" b="1" dirty="0" smtClean="0">
                <a:solidFill>
                  <a:srgbClr val="002060"/>
                </a:solidFill>
              </a:rPr>
              <a:t>ـ تنتقل إلى الجنين معظم المواد من الأم ، مثل : العقاقير والسموم والمخلوقات الممرضة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5</a:t>
            </a:r>
            <a:r>
              <a:rPr lang="ar-SA" b="1" dirty="0" smtClean="0">
                <a:solidFill>
                  <a:srgbClr val="002060"/>
                </a:solidFill>
              </a:rPr>
              <a:t>- في الأسبوع الثالث يتشكل غشاء الكيس </a:t>
            </a:r>
            <a:r>
              <a:rPr lang="ar-SA" b="1" dirty="0" err="1" smtClean="0">
                <a:solidFill>
                  <a:srgbClr val="002060"/>
                </a:solidFill>
              </a:rPr>
              <a:t>الأمنيوني</a:t>
            </a:r>
            <a:r>
              <a:rPr lang="ar-SA" b="1" dirty="0" smtClean="0">
                <a:solidFill>
                  <a:srgbClr val="002060"/>
                </a:solidFill>
              </a:rPr>
              <a:t> ( </a:t>
            </a:r>
            <a:r>
              <a:rPr lang="ar-SA" b="1" dirty="0" err="1" smtClean="0">
                <a:solidFill>
                  <a:srgbClr val="002060"/>
                </a:solidFill>
              </a:rPr>
              <a:t>الرهلي</a:t>
            </a:r>
            <a:r>
              <a:rPr lang="ar-SA" b="1" dirty="0" smtClean="0">
                <a:solidFill>
                  <a:srgbClr val="002060"/>
                </a:solidFill>
              </a:rPr>
              <a:t> ) حول الجنين ويكون مملوءاً بسائل </a:t>
            </a:r>
            <a:r>
              <a:rPr lang="ar-SA" b="1" dirty="0" err="1" smtClean="0">
                <a:solidFill>
                  <a:srgbClr val="002060"/>
                </a:solidFill>
              </a:rPr>
              <a:t>الأمنيون</a:t>
            </a:r>
            <a:r>
              <a:rPr lang="ar-SA" b="1" dirty="0" smtClean="0">
                <a:solidFill>
                  <a:srgbClr val="002060"/>
                </a:solidFill>
              </a:rPr>
              <a:t> الذي يعمل كوسادة للجنين ويخزن الغذاء والفضلات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6 </a:t>
            </a:r>
            <a:r>
              <a:rPr lang="ar-SA" b="1" dirty="0" smtClean="0">
                <a:solidFill>
                  <a:srgbClr val="002060"/>
                </a:solidFill>
              </a:rPr>
              <a:t>ـ خلال أول شهرين ( الأسبوع الرابع ) تتكون الأعضاء الرئيسية للجنين ويبدأ القلب بالنبض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7 </a:t>
            </a:r>
            <a:r>
              <a:rPr lang="ar-SA" b="1" dirty="0" smtClean="0">
                <a:solidFill>
                  <a:srgbClr val="002060"/>
                </a:solidFill>
              </a:rPr>
              <a:t>ـ في الأسبوع الخامس يظهر رأس الجنين وفيه العينان والأنف والفم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8 </a:t>
            </a:r>
            <a:r>
              <a:rPr lang="ar-SA" b="1" dirty="0" smtClean="0">
                <a:solidFill>
                  <a:srgbClr val="002060"/>
                </a:solidFill>
              </a:rPr>
              <a:t>ـ في الأسبوعين السادس والسابع تتشكل أصابع اليدين والقدمين.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586790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/>
              <a:t>ثانيا </a:t>
            </a:r>
            <a:r>
              <a:rPr lang="ar-SA" b="1" dirty="0" err="1" smtClean="0"/>
              <a:t>ً</a:t>
            </a:r>
            <a:r>
              <a:rPr lang="ar-SA" b="1" dirty="0" smtClean="0"/>
              <a:t> : المراحل الجنينية المتأخرة (طور الجنين)</a:t>
            </a:r>
            <a:r>
              <a:rPr lang="en-US" b="1" dirty="0" smtClean="0"/>
              <a:t> </a:t>
            </a:r>
            <a:r>
              <a:rPr lang="ar-SA" b="1" dirty="0" smtClean="0"/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بعد مرور شهرين على الحمل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1-أعضاء الجسم تكونت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2-في الشهر الثالث طول الجنين من 8 إلى 9 سم وقد تشعر الأم بحركته ويستطيع مص أصبعه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في الشهر الرابع يمكن تحديد جنس الجنين ( ذكر أو أنثي</a:t>
            </a:r>
            <a:r>
              <a:rPr lang="en-US" b="1" dirty="0" smtClean="0">
                <a:solidFill>
                  <a:srgbClr val="002060"/>
                </a:solidFill>
              </a:rPr>
              <a:t> ( </a:t>
            </a:r>
            <a:r>
              <a:rPr lang="ar-SA" b="1" dirty="0" smtClean="0">
                <a:solidFill>
                  <a:srgbClr val="002060"/>
                </a:solidFill>
              </a:rPr>
              <a:t>من خلال فحص الأشعة فوق الصوتية.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في نهاية الشهر السابع طوله يصل 30 إلى 38 سم ، ويتراكم الدهن تحت الجلد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5-في الشهر التاسع يستدير رأس الجنين إلى أسفل الرحم استعداداً للولادة وطوله يصل إلى 50 سم ووزنه ما بين 2.5 إلى 3.5 كجم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stages-of-pregnan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ar-SA" b="1" dirty="0" smtClean="0">
                <a:solidFill>
                  <a:srgbClr val="FF0000"/>
                </a:solidFill>
              </a:rPr>
              <a:t>أنواع الأنسجة العضلية ؟ 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العضلات الهيكلية. </a:t>
            </a:r>
          </a:p>
          <a:p>
            <a:pPr lvl="0"/>
            <a:r>
              <a:rPr lang="ar-SA" b="1" dirty="0" smtClean="0">
                <a:solidFill>
                  <a:srgbClr val="002060"/>
                </a:solidFill>
              </a:rPr>
              <a:t>2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العضلات القلبية. </a:t>
            </a:r>
          </a:p>
          <a:p>
            <a:pPr lvl="0"/>
            <a:r>
              <a:rPr lang="ar-SA" b="1" dirty="0" smtClean="0">
                <a:solidFill>
                  <a:srgbClr val="002060"/>
                </a:solidFill>
              </a:rPr>
              <a:t>3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العضلات الملساء</a:t>
            </a:r>
            <a:r>
              <a:rPr lang="en-US" b="1" dirty="0" smtClean="0"/>
              <a:t>.</a:t>
            </a:r>
            <a:endParaRPr lang="ar-SA" b="1" dirty="0" smtClean="0"/>
          </a:p>
          <a:p>
            <a:pPr lvl="0"/>
            <a:r>
              <a:rPr lang="ar-SA" b="1" dirty="0" smtClean="0"/>
              <a:t>العضلات الهيكلية ، هي</a:t>
            </a:r>
            <a:r>
              <a:rPr lang="en-US" b="1" dirty="0" smtClean="0"/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عضلات إرادية تعمل على تحريك العظام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 </a:t>
            </a:r>
            <a:endParaRPr lang="ar-SA" dirty="0" smtClean="0"/>
          </a:p>
          <a:p>
            <a:r>
              <a:rPr lang="ar-SA" b="1" u="sng" dirty="0" smtClean="0">
                <a:solidFill>
                  <a:srgbClr val="002060"/>
                </a:solidFill>
              </a:rPr>
              <a:t>العضلات الهيكلية </a:t>
            </a:r>
            <a:r>
              <a:rPr lang="ar-SA" b="1" dirty="0" smtClean="0">
                <a:solidFill>
                  <a:srgbClr val="002060"/>
                </a:solidFill>
              </a:rPr>
              <a:t>تُشكل الجزء الأكبر من كتلة العضلات وتتصل بالعظام بواسطة نسيج رابط يُسمى :</a:t>
            </a:r>
            <a:r>
              <a:rPr lang="ar-SA" b="1" dirty="0" smtClean="0">
                <a:solidFill>
                  <a:srgbClr val="C00000"/>
                </a:solidFill>
              </a:rPr>
              <a:t> الوتر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ar-SA" sz="3600" b="1" u="sng" dirty="0" smtClean="0">
                <a:solidFill>
                  <a:srgbClr val="002060"/>
                </a:solidFill>
              </a:rPr>
              <a:t>العضلات الهيكلية </a:t>
            </a:r>
            <a:r>
              <a:rPr lang="ar-SA" sz="3600" b="1" dirty="0" smtClean="0">
                <a:solidFill>
                  <a:srgbClr val="002060"/>
                </a:solidFill>
              </a:rPr>
              <a:t>يطلق عليها </a:t>
            </a:r>
            <a:r>
              <a:rPr lang="ar-SA" sz="3600" b="1" dirty="0" smtClean="0">
                <a:solidFill>
                  <a:srgbClr val="7030A0"/>
                </a:solidFill>
              </a:rPr>
              <a:t>العضلات المخططة</a:t>
            </a:r>
          </a:p>
          <a:p>
            <a:r>
              <a:rPr lang="ar-SA" sz="3600" b="1" dirty="0" smtClean="0">
                <a:solidFill>
                  <a:srgbClr val="C00000"/>
                </a:solidFill>
              </a:rPr>
              <a:t>الوتر : </a:t>
            </a:r>
            <a:r>
              <a:rPr lang="ar-SA" sz="3600" b="1" dirty="0" smtClean="0">
                <a:solidFill>
                  <a:srgbClr val="002060"/>
                </a:solidFill>
              </a:rPr>
              <a:t>نسيج يربط بين العضلات والعظام</a:t>
            </a:r>
          </a:p>
          <a:p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histol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3357586" cy="185738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142976" y="2786058"/>
            <a:ext cx="278608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الشكل يوضح تخطيط لعضلة هيكلية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/س2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372476" cy="6286544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3500" b="1" dirty="0" smtClean="0"/>
              <a:t>عملية الولادة </a:t>
            </a:r>
            <a:r>
              <a:rPr lang="en-US" sz="3500" b="1" dirty="0" smtClean="0"/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تبدأ عملية الولادة بالطلق ( المخاض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الطلق(المخاض) هو : </a:t>
            </a:r>
            <a:r>
              <a:rPr lang="ar-SA" b="1" dirty="0" smtClean="0">
                <a:solidFill>
                  <a:srgbClr val="002060"/>
                </a:solidFill>
              </a:rPr>
              <a:t>عملية انقباض عضلات الرحم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مع استمرار الانقباض المتكرر يتمزق الكيس </a:t>
            </a:r>
            <a:r>
              <a:rPr lang="ar-SA" b="1" dirty="0" err="1" smtClean="0">
                <a:solidFill>
                  <a:srgbClr val="002060"/>
                </a:solidFill>
              </a:rPr>
              <a:t>الرهلي</a:t>
            </a:r>
            <a:r>
              <a:rPr lang="ar-SA" b="1" dirty="0" smtClean="0">
                <a:solidFill>
                  <a:srgbClr val="002060"/>
                </a:solidFill>
              </a:rPr>
              <a:t> (</a:t>
            </a:r>
            <a:r>
              <a:rPr lang="ar-SA" b="1" dirty="0" err="1" smtClean="0">
                <a:solidFill>
                  <a:srgbClr val="002060"/>
                </a:solidFill>
              </a:rPr>
              <a:t>الأمنيوني</a:t>
            </a:r>
            <a:r>
              <a:rPr lang="ar-SA" b="1" dirty="0" smtClean="0">
                <a:solidFill>
                  <a:srgbClr val="002060"/>
                </a:solidFill>
              </a:rPr>
              <a:t>) ويخرج السائل منه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يتسع عنق الرحم باستمرار نتيجة تكرار انقباض عضلات الرحم ويخرج الجنين عبر المهبل إلى الخارج ( الولادة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بعد خروج رأس الجنين تزال السوائل من الأنف والفم.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 المشيمة تخرج خلال ساعة بعد الولادة.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الولادة القيصرية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يتم فيها إحداث جرح عبر جدار بطن الأم ثم جدار الرحم ليستخرج منه الجنين 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* </a:t>
            </a:r>
            <a:r>
              <a:rPr lang="ar-SA" sz="5400" b="1" dirty="0" smtClean="0"/>
              <a:t>ملحوظة: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1) </a:t>
            </a:r>
            <a:r>
              <a:rPr lang="ar-SA" b="1" dirty="0" smtClean="0">
                <a:solidFill>
                  <a:srgbClr val="002060"/>
                </a:solidFill>
              </a:rPr>
              <a:t>بعد ولادة المولود يتم وضع ملقطان في مكانين مختلفين من الحبل السري ثم يقطع بينهما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2) </a:t>
            </a:r>
            <a:r>
              <a:rPr lang="ar-SA" b="1" dirty="0" smtClean="0">
                <a:solidFill>
                  <a:srgbClr val="002060"/>
                </a:solidFill>
              </a:rPr>
              <a:t>يسمى مكان اتصال الحبل السري بالجنين </a:t>
            </a:r>
            <a:r>
              <a:rPr lang="ar-SA" b="1" dirty="0" err="1" smtClean="0">
                <a:solidFill>
                  <a:srgbClr val="FF0000"/>
                </a:solidFill>
              </a:rPr>
              <a:t>بالسرة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stages2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عنصر نائب للمحتوى 6" descr="The-stages-of-childbir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358246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تفحص الأم أثناء عبور الجنين قناة الولادة (علل)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للتأكد من عدم التفاف الحبل السري حول عنق الجنين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إجراء عملية قيصرية لاستخراج الجنين (علل)؟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لصعوبة خروج الجنين من قناة الولادة بسبب صغر حجم حوض الأم أو عدم دوران رأس الطفل للوضع الصحيح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المولود يبكى عند خروجه من الرحم (علل)؟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بسبب دخول الهواء للرئتين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07081503152875@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3500430" cy="1428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 smtClean="0">
                <a:solidFill>
                  <a:schemeClr val="tx1"/>
                </a:solidFill>
              </a:rPr>
              <a:t>همسة</a:t>
            </a:r>
            <a:r>
              <a:rPr lang="ar-SA" sz="5400" b="1" dirty="0" err="1" smtClean="0">
                <a:solidFill>
                  <a:schemeClr val="bg1"/>
                </a:solidFill>
              </a:rPr>
              <a:t>همسه</a:t>
            </a:r>
            <a:endParaRPr lang="ar-SA" sz="5400" b="1" dirty="0">
              <a:solidFill>
                <a:schemeClr val="bg1"/>
              </a:solidFill>
            </a:endParaRPr>
          </a:p>
        </p:txBody>
      </p:sp>
      <p:pic>
        <p:nvPicPr>
          <p:cNvPr id="7" name="صورة 6" descr="اذذذذذذذ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1571636" cy="11430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/>
              <a:t>           </a:t>
            </a:r>
            <a:r>
              <a:rPr lang="ar-SA" sz="5400" b="1" dirty="0" smtClean="0"/>
              <a:t>مراحل الحياة بعد الولادة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مراحل_نمو_الإنسان_من_الطفولة_إلى_الشيخوخ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3" y="1142984"/>
            <a:ext cx="7643897" cy="50006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772428" cy="5857915"/>
          </a:xfr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dirty="0" smtClean="0"/>
              <a:t>أولاً : الطفولة المبكرة</a:t>
            </a:r>
            <a:r>
              <a:rPr lang="en-US" sz="3600" b="1" dirty="0" smtClean="0"/>
              <a:t>: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C00000"/>
                </a:solidFill>
              </a:rPr>
              <a:t>مدتها الزمنية : </a:t>
            </a:r>
            <a:r>
              <a:rPr lang="ar-SA" b="1" dirty="0" smtClean="0">
                <a:solidFill>
                  <a:srgbClr val="002060"/>
                </a:solidFill>
              </a:rPr>
              <a:t>بعد الولادة وتمتد إلى 18 شهراً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ما يحدث فيها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1-يٌظهر المولود تطوراً سريعاً للجهاز العضلي والجهاز العصبي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2-يتضاعف وزنه ثلاث مرات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3-يحتاج المولود للرعاية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toddler-p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357562"/>
            <a:ext cx="3429024" cy="31432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ثانياً : الطفولة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مدتها الزمنية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من 18 شهر إلى البلوغ ( 12 سنة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ما يحدث فيها</a:t>
            </a:r>
            <a:r>
              <a:rPr lang="en-US" b="1" dirty="0" smtClean="0">
                <a:solidFill>
                  <a:srgbClr val="C00000"/>
                </a:solidFill>
              </a:rPr>
              <a:t> :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1) </a:t>
            </a:r>
            <a:r>
              <a:rPr lang="ar-SA" b="1" dirty="0" smtClean="0">
                <a:solidFill>
                  <a:srgbClr val="002060"/>
                </a:solidFill>
              </a:rPr>
              <a:t>يكون النمو فيها سريعاً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2) </a:t>
            </a:r>
            <a:r>
              <a:rPr lang="ar-SA" b="1" dirty="0" smtClean="0">
                <a:solidFill>
                  <a:srgbClr val="002060"/>
                </a:solidFill>
              </a:rPr>
              <a:t>في سن 2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3 سنوات يتحكم الطفل في البول ولإخراج والقدرة على النطق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3) </a:t>
            </a:r>
            <a:r>
              <a:rPr lang="ar-SA" b="1" dirty="0" smtClean="0">
                <a:solidFill>
                  <a:srgbClr val="002060"/>
                </a:solidFill>
              </a:rPr>
              <a:t>في سن الرابعة القدرة على ارتداء الملابس وخلعها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4) </a:t>
            </a:r>
            <a:r>
              <a:rPr lang="ar-SA" b="1" dirty="0" smtClean="0">
                <a:solidFill>
                  <a:srgbClr val="002060"/>
                </a:solidFill>
              </a:rPr>
              <a:t>في سن الخامسة يكون لديه القدرة على تعلم القراءة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5) </a:t>
            </a:r>
            <a:r>
              <a:rPr lang="ar-SA" b="1" dirty="0" smtClean="0">
                <a:solidFill>
                  <a:srgbClr val="002060"/>
                </a:solidFill>
              </a:rPr>
              <a:t>في سن السادسة يفقد بعض صفات الطفولة المظهرية</a:t>
            </a:r>
            <a:r>
              <a:rPr lang="en-US" b="1" dirty="0" smtClean="0">
                <a:solidFill>
                  <a:srgbClr val="002060"/>
                </a:solidFill>
              </a:rPr>
              <a:t> .  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6) </a:t>
            </a:r>
            <a:r>
              <a:rPr lang="ar-SA" b="1" dirty="0" smtClean="0">
                <a:solidFill>
                  <a:srgbClr val="002060"/>
                </a:solidFill>
              </a:rPr>
              <a:t>يزداد النمو العقلي والعضلي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203198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3357586" cy="2357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ثالثاً : المراهقة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يحدث في هذه المرحلة البلوغ الجنسي ويكون الشخص قادر على التكاثر الجنسي وتظهر عليه بعض التغيرات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في الذكور(تكون ما بين 13 </a:t>
            </a:r>
            <a:r>
              <a:rPr lang="ar-SA" b="1" dirty="0" err="1" smtClean="0">
                <a:solidFill>
                  <a:srgbClr val="C00000"/>
                </a:solidFill>
              </a:rPr>
              <a:t>ـ</a:t>
            </a:r>
            <a:r>
              <a:rPr lang="ar-SA" b="1" dirty="0" smtClean="0">
                <a:solidFill>
                  <a:srgbClr val="C00000"/>
                </a:solidFill>
              </a:rPr>
              <a:t> 16 سنة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تبدأ خشونة الصوت ويزداد نمو العضلات ويظهر الشعر في الوجه.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في الإناث ( تكون ما بين 9 </a:t>
            </a:r>
            <a:r>
              <a:rPr lang="ar-SA" b="1" dirty="0" err="1" smtClean="0">
                <a:solidFill>
                  <a:srgbClr val="C00000"/>
                </a:solidFill>
              </a:rPr>
              <a:t>ـ</a:t>
            </a:r>
            <a:r>
              <a:rPr lang="ar-SA" b="1" dirty="0" smtClean="0">
                <a:solidFill>
                  <a:srgbClr val="C00000"/>
                </a:solidFill>
              </a:rPr>
              <a:t> 13 سنة</a:t>
            </a:r>
            <a:r>
              <a:rPr lang="en-US" b="1" dirty="0" smtClean="0">
                <a:solidFill>
                  <a:srgbClr val="C00000"/>
                </a:solidFill>
              </a:rPr>
              <a:t> .(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يزداد حجم الثديين ويتكون النسيج </a:t>
            </a:r>
            <a:r>
              <a:rPr lang="ar-SA" b="1" dirty="0" err="1" smtClean="0">
                <a:solidFill>
                  <a:srgbClr val="002060"/>
                </a:solidFill>
              </a:rPr>
              <a:t>الدهني</a:t>
            </a:r>
            <a:r>
              <a:rPr lang="ar-SA" b="1" dirty="0" smtClean="0">
                <a:solidFill>
                  <a:srgbClr val="002060"/>
                </a:solidFill>
              </a:rPr>
              <a:t> تحت الجلد ويظهر الشعر في مناطق محددة من الجسم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428604"/>
            <a:ext cx="8443914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900" b="1" dirty="0" smtClean="0"/>
              <a:t>رابعاً : مرحلة الشباب :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002060"/>
                </a:solidFill>
              </a:rPr>
              <a:t>مدتها الزمنية : من 18 سنة إلى 45 سنة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فيها يتوقف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002060"/>
                </a:solidFill>
              </a:rPr>
              <a:t>النمو للعضلات والهيكل العظمي</a:t>
            </a:r>
            <a:r>
              <a:rPr lang="en-US" sz="3500" b="1" dirty="0" smtClean="0">
                <a:solidFill>
                  <a:srgbClr val="002060"/>
                </a:solidFill>
              </a:rPr>
              <a:t> .</a:t>
            </a:r>
            <a:endParaRPr lang="ar-SA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500" b="1" dirty="0" smtClean="0"/>
              <a:t>خامسا : مرحلة متوسط العمر: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مدتها الزمنية : من 45 سنة إلى 60 سنة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 حيث تبدأ القوة في التناقص وتقل فاعلية أجهزة الجسم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  <a:endParaRPr lang="ar-SA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900" b="1" dirty="0" smtClean="0"/>
              <a:t>سادساً : الشيخوخة: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مدتها الزمنية : فوق 60 سنة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تبدأ أجهزة الجسم في الهبوط وتفقد الأنسجة الرابطة والعضلات والمفاصل مرونتها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تصبح العظام هشة ويضعف البصر والسمع والقلب والرئتين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ar-SA" dirty="0" smtClean="0"/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/س4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algn="r" rtl="1">
              <a:buNone/>
            </a:pPr>
            <a:r>
              <a:rPr lang="ar-SA" sz="9000" b="1" u="sng" dirty="0" smtClean="0"/>
              <a:t>الفصل الثامن الدرس الأول</a:t>
            </a:r>
            <a:endParaRPr lang="ar-SA" sz="3200" b="1" u="sng" dirty="0" smtClean="0"/>
          </a:p>
          <a:p>
            <a:pPr algn="r" rtl="1">
              <a:buNone/>
            </a:pPr>
            <a:r>
              <a:rPr lang="ar-SA" sz="4800" b="1" dirty="0" smtClean="0">
                <a:solidFill>
                  <a:srgbClr val="7030A0"/>
                </a:solidFill>
              </a:rPr>
              <a:t>1-</a:t>
            </a:r>
            <a:r>
              <a:rPr lang="ar-SA" sz="4800" b="1" dirty="0" smtClean="0">
                <a:solidFill>
                  <a:srgbClr val="002060"/>
                </a:solidFill>
              </a:rPr>
              <a:t>- تنظم الهرمونات بعض الأنشطة الخلوية</a:t>
            </a:r>
          </a:p>
          <a:p>
            <a:pPr algn="r" rtl="1">
              <a:buNone/>
            </a:pPr>
            <a:r>
              <a:rPr lang="ar-SA" sz="4800" b="1" dirty="0" smtClean="0">
                <a:solidFill>
                  <a:srgbClr val="002060"/>
                </a:solidFill>
              </a:rPr>
              <a:t>2-</a:t>
            </a:r>
            <a:r>
              <a:rPr lang="ar-SA" sz="5000" b="1" dirty="0" smtClean="0">
                <a:solidFill>
                  <a:srgbClr val="0070C0"/>
                </a:solidFill>
              </a:rPr>
              <a:t> البنكرياس ، البنكرياس يفرز هرمون الأنسولين لتنظيم مستوى الجلوكوز في الدم </a:t>
            </a:r>
            <a:endParaRPr lang="ar-SA" sz="4800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sz="4800" b="1" dirty="0" smtClean="0">
                <a:solidFill>
                  <a:srgbClr val="002060"/>
                </a:solidFill>
              </a:rPr>
              <a:t>3-</a:t>
            </a:r>
            <a:r>
              <a:rPr lang="ar-SA" sz="4800" b="1" dirty="0" smtClean="0">
                <a:solidFill>
                  <a:srgbClr val="002060"/>
                </a:solidFill>
                <a:latin typeface="Calibri"/>
                <a:cs typeface="Arial"/>
              </a:rPr>
              <a:t> يقوم هذا النظام في التحكم في كمية الهرمونات التي تفرزها الغدد الصماء ويكون ذلك عن طريق إرسال رسائل كيميائية تدور في حلقة </a:t>
            </a:r>
          </a:p>
          <a:p>
            <a:pPr algn="r" rtl="1">
              <a:buNone/>
            </a:pPr>
            <a:r>
              <a:rPr lang="ar-SA" sz="4800" b="1" dirty="0" smtClean="0">
                <a:solidFill>
                  <a:srgbClr val="7030A0"/>
                </a:solidFill>
              </a:rPr>
              <a:t>4- السماح بحدوث سلسلة من الأحداث تؤدي </a:t>
            </a:r>
            <a:r>
              <a:rPr lang="ar-SA" sz="4800" b="1" dirty="0" err="1" smtClean="0">
                <a:solidFill>
                  <a:srgbClr val="7030A0"/>
                </a:solidFill>
              </a:rPr>
              <a:t>الى</a:t>
            </a:r>
            <a:r>
              <a:rPr lang="ar-SA" sz="4800" b="1" dirty="0" smtClean="0">
                <a:solidFill>
                  <a:srgbClr val="7030A0"/>
                </a:solidFill>
              </a:rPr>
              <a:t> ولادة الطفل</a:t>
            </a:r>
          </a:p>
          <a:p>
            <a:pPr algn="r" rtl="1">
              <a:buNone/>
            </a:pPr>
            <a:r>
              <a:rPr lang="ar-SA" sz="4800" b="1" dirty="0" smtClean="0">
                <a:solidFill>
                  <a:srgbClr val="FF0000"/>
                </a:solidFill>
              </a:rPr>
              <a:t>5- الخصيتين – القناة المنوية التي تلتف حول المثانة – الحوصلة المنوية – </a:t>
            </a:r>
            <a:r>
              <a:rPr lang="ar-SA" sz="4800" b="1" dirty="0" err="1" smtClean="0">
                <a:solidFill>
                  <a:srgbClr val="FF0000"/>
                </a:solidFill>
              </a:rPr>
              <a:t>الاحليل</a:t>
            </a:r>
            <a:endParaRPr lang="ar-SA" sz="4800" b="1" dirty="0" smtClean="0"/>
          </a:p>
          <a:p>
            <a:pPr algn="r" rtl="1">
              <a:buNone/>
            </a:pPr>
            <a:r>
              <a:rPr lang="ar-SA" sz="4800" b="1" dirty="0" smtClean="0">
                <a:solidFill>
                  <a:srgbClr val="002060"/>
                </a:solidFill>
              </a:rPr>
              <a:t>6- إنتاج الخلايا الجنسية :</a:t>
            </a:r>
            <a:r>
              <a:rPr lang="ar-SA" sz="4800" b="1" dirty="0" err="1" smtClean="0">
                <a:solidFill>
                  <a:schemeClr val="accent5">
                    <a:lumMod val="50000"/>
                  </a:schemeClr>
                </a:solidFill>
              </a:rPr>
              <a:t>الانثى</a:t>
            </a:r>
            <a:r>
              <a:rPr lang="ar-SA" sz="4800" b="1" dirty="0" smtClean="0">
                <a:solidFill>
                  <a:schemeClr val="accent5">
                    <a:lumMod val="50000"/>
                  </a:schemeClr>
                </a:solidFill>
              </a:rPr>
              <a:t>-المبايض داخل الجسم </a:t>
            </a:r>
            <a:r>
              <a:rPr lang="ar-SA" sz="4800" b="1" dirty="0" smtClean="0">
                <a:solidFill>
                  <a:srgbClr val="002060"/>
                </a:solidFill>
              </a:rPr>
              <a:t>،</a:t>
            </a:r>
          </a:p>
          <a:p>
            <a:pPr algn="r" rtl="1">
              <a:buNone/>
            </a:pPr>
            <a:r>
              <a:rPr lang="ar-SA" sz="4800" b="1" dirty="0" smtClean="0">
                <a:solidFill>
                  <a:srgbClr val="7030A0"/>
                </a:solidFill>
              </a:rPr>
              <a:t>الذكر –الخصيتين في كيس </a:t>
            </a:r>
            <a:r>
              <a:rPr lang="ar-SA" sz="4800" b="1" dirty="0" err="1" smtClean="0">
                <a:solidFill>
                  <a:srgbClr val="7030A0"/>
                </a:solidFill>
              </a:rPr>
              <a:t>الصفن</a:t>
            </a:r>
            <a:r>
              <a:rPr lang="ar-SA" sz="4800" b="1" dirty="0" smtClean="0">
                <a:solidFill>
                  <a:srgbClr val="7030A0"/>
                </a:solidFill>
              </a:rPr>
              <a:t> خارج الجسم،</a:t>
            </a:r>
            <a:r>
              <a:rPr lang="ar-SA" sz="4800" b="1" dirty="0" smtClean="0">
                <a:solidFill>
                  <a:srgbClr val="002060"/>
                </a:solidFill>
              </a:rPr>
              <a:t>حركة الخلايا الجنسية :</a:t>
            </a:r>
            <a:r>
              <a:rPr lang="ar-SA" sz="4800" b="1" dirty="0" smtClean="0">
                <a:solidFill>
                  <a:schemeClr val="accent5">
                    <a:lumMod val="50000"/>
                  </a:schemeClr>
                </a:solidFill>
              </a:rPr>
              <a:t>الأنثى-البويضات تتحرر من المبايض فتنتقل </a:t>
            </a:r>
            <a:r>
              <a:rPr lang="ar-SA" sz="4800" b="1" dirty="0" err="1" smtClean="0">
                <a:solidFill>
                  <a:schemeClr val="accent5">
                    <a:lumMod val="50000"/>
                  </a:schemeClr>
                </a:solidFill>
              </a:rPr>
              <a:t>الى</a:t>
            </a:r>
            <a:r>
              <a:rPr lang="ar-SA" sz="4800" b="1" dirty="0" smtClean="0">
                <a:solidFill>
                  <a:schemeClr val="accent5">
                    <a:lumMod val="50000"/>
                  </a:schemeClr>
                </a:solidFill>
              </a:rPr>
              <a:t> الرحم عبر قناة البيض</a:t>
            </a:r>
            <a:r>
              <a:rPr lang="ar-SA" sz="4800" b="1" dirty="0" smtClean="0">
                <a:solidFill>
                  <a:srgbClr val="002060"/>
                </a:solidFill>
              </a:rPr>
              <a:t> ، </a:t>
            </a:r>
            <a:r>
              <a:rPr lang="ar-SA" sz="4800" b="1" dirty="0" smtClean="0">
                <a:solidFill>
                  <a:srgbClr val="7030A0"/>
                </a:solidFill>
              </a:rPr>
              <a:t>الذكر-تسبح الحيوانات المنوية من الخصيتين ثم من خلال القناة المنوية ثم </a:t>
            </a:r>
            <a:r>
              <a:rPr lang="ar-SA" sz="4800" b="1" dirty="0" err="1" smtClean="0">
                <a:solidFill>
                  <a:srgbClr val="7030A0"/>
                </a:solidFill>
              </a:rPr>
              <a:t>الى</a:t>
            </a: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 err="1" smtClean="0">
                <a:solidFill>
                  <a:srgbClr val="7030A0"/>
                </a:solidFill>
              </a:rPr>
              <a:t>الاحليل</a:t>
            </a:r>
            <a:endParaRPr lang="ar-SA" sz="4800" dirty="0" smtClean="0"/>
          </a:p>
          <a:p>
            <a:pPr algn="r" rtl="1">
              <a:buNone/>
            </a:pPr>
            <a:r>
              <a:rPr lang="ar-SA" sz="4800" b="1" dirty="0" smtClean="0">
                <a:solidFill>
                  <a:srgbClr val="002060"/>
                </a:solidFill>
              </a:rPr>
              <a:t>7- الطور </a:t>
            </a:r>
            <a:r>
              <a:rPr lang="ar-SA" sz="4800" b="1" dirty="0" err="1" smtClean="0">
                <a:solidFill>
                  <a:srgbClr val="002060"/>
                </a:solidFill>
              </a:rPr>
              <a:t>الاول</a:t>
            </a:r>
            <a:r>
              <a:rPr lang="ar-SA" sz="4800" b="1" dirty="0" smtClean="0">
                <a:solidFill>
                  <a:srgbClr val="002060"/>
                </a:solidFill>
              </a:rPr>
              <a:t> :يبدأ تدفق الدم ،الطور الثاني : يزداد سمك بطانة الرحم، تحدث عملية الاباضة، الطور الثالث : استمرار عملية زيادة سمك بطانة الرحم فإذا وصلت البويضة الملقحة الرحم يكون جاهزا لحماية الجنين ودعمه وتغذيته أما </a:t>
            </a:r>
            <a:r>
              <a:rPr lang="ar-SA" sz="4800" b="1" dirty="0" err="1" smtClean="0">
                <a:solidFill>
                  <a:srgbClr val="002060"/>
                </a:solidFill>
              </a:rPr>
              <a:t>اذا</a:t>
            </a:r>
            <a:r>
              <a:rPr lang="ar-SA" sz="4800" b="1" dirty="0" smtClean="0">
                <a:solidFill>
                  <a:srgbClr val="002060"/>
                </a:solidFill>
              </a:rPr>
              <a:t> لم تلقح البويضة فإن بطانة الرحم تبدأ في التحطم</a:t>
            </a:r>
          </a:p>
          <a:p>
            <a:pPr algn="r" rtl="1">
              <a:buNone/>
            </a:pPr>
            <a:endParaRPr lang="ar-SA" sz="4800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214282" y="428604"/>
            <a:ext cx="3000396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000" b="1" dirty="0" smtClean="0"/>
              <a:t>اختبر نفسك:</a:t>
            </a:r>
          </a:p>
          <a:p>
            <a:r>
              <a:rPr lang="ar-SA" sz="2000" b="1" dirty="0" smtClean="0"/>
              <a:t>1.  وضح وظيفة الهرمونات في الجسم.</a:t>
            </a:r>
          </a:p>
          <a:p>
            <a:r>
              <a:rPr lang="ar-SA" sz="2000" b="1" dirty="0" smtClean="0"/>
              <a:t>2- اختر إحدى الغدد الصماء وصف كيف تعمل.</a:t>
            </a:r>
          </a:p>
          <a:p>
            <a:r>
              <a:rPr lang="ar-SA" sz="2000" b="1" dirty="0" smtClean="0"/>
              <a:t>3- صف نظام التغذية الراجعة السلبي؟</a:t>
            </a:r>
          </a:p>
          <a:p>
            <a:r>
              <a:rPr lang="ar-SA" sz="2000" b="1" dirty="0" smtClean="0"/>
              <a:t>4-حدّد الوظيفة الرئيسة للجهاز التناسلي الذكري والأنثوي؟</a:t>
            </a:r>
          </a:p>
          <a:p>
            <a:r>
              <a:rPr lang="ar-SA" sz="2000" b="1" dirty="0" smtClean="0"/>
              <a:t>5.  وضح حركة الحيوان المنوي عبر الجهاز التناسلي الذكري.؟</a:t>
            </a:r>
          </a:p>
          <a:p>
            <a:r>
              <a:rPr lang="ar-SA" sz="2000" b="1" dirty="0" smtClean="0"/>
              <a:t>6.  قارن بين الأعضاء والتراكيب الرئيسة </a:t>
            </a:r>
            <a:r>
              <a:rPr lang="ar-SA" sz="2000" b="1" dirty="0" err="1" smtClean="0"/>
              <a:t>للجهازالتناسلي</a:t>
            </a:r>
            <a:r>
              <a:rPr lang="ar-SA" sz="2000" b="1" dirty="0" smtClean="0"/>
              <a:t> الأنثوي والذكري.؟</a:t>
            </a:r>
          </a:p>
          <a:p>
            <a:r>
              <a:rPr lang="ar-SA" sz="2000" b="1" dirty="0" smtClean="0"/>
              <a:t>7.  تتبع مراحل الدورة الشهرية باستخدام الرسوم التوضيحية.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285728"/>
            <a:ext cx="5482952" cy="61847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3600" b="1" u="sng" dirty="0" smtClean="0"/>
              <a:t>يتبع الفصل الثامن الدرس الأول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8- يعمل الأنسولين على حصول الأنسجة على كمية كبيرة من الجلوكوز وبدونه لا تستطيع الخلايا القيام بعملية التنفس الخلوي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8- لأنه قد يحدث لها نقص مؤقت في كمية الحديد وذلك نتيجة لفقدها الدم خلال الحيض</a:t>
            </a:r>
            <a:r>
              <a:rPr lang="ar-SA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9- لأن جهاز الدوران يستطيع الوصول </a:t>
            </a:r>
            <a:r>
              <a:rPr lang="ar-SA" b="1" dirty="0" err="1" smtClean="0">
                <a:solidFill>
                  <a:srgbClr val="002060"/>
                </a:solidFill>
              </a:rPr>
              <a:t>الى</a:t>
            </a:r>
            <a:r>
              <a:rPr lang="ar-SA" b="1" dirty="0" smtClean="0">
                <a:solidFill>
                  <a:srgbClr val="002060"/>
                </a:solidFill>
              </a:rPr>
              <a:t> كل خلية من خلايا الجسم.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10- استخدام العلاج بالهرمونات لتحفيز النمو عند الأطفال الصغار</a:t>
            </a: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11- 50 سنة -12سنة =38سنة، 38سنة في 1بويضة / شهر في 12شهر / سنة =456بويضة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endParaRPr lang="ar-SA" b="1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357158" y="285728"/>
            <a:ext cx="2928958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8. التفكير الناقد الجلوكوز ضروري خلال عملية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التنفس الخلوي، لإنتاج الطاقة داخل الخلايا. كيف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يؤثر نقص هرمون الأنسولين في هذه العملية؟ 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8-لماذا تحتاج المرأة إلى كميات أكبر من الحديد في وجباتها الغذائية مقارنة بالرجل؟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9- توقع لماذا يُعدّ جهاز الدوران آلية جيدة لنقل الهرمونات في الجسم؟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10-ابحث عن الطرائق الحديثة لمعالجة اختلافات النمو من خلال عمل الغدة النخامية. واكتب فقرة مختصرة عن نتائج بحثك في دفتر العلوم.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11- طلب العملية تنضج بويضة واحدة عادة كل شهر خلال الفترة التكاثرية من عمر المرأة، فإذا بدأت الدورة الشهرية عند عمر ١٢ سنة وانتهت عند سن ٥٠ ، فما عدد البويضات التي تنتج؟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14290"/>
            <a:ext cx="4320480" cy="643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200" b="1" u="sng" dirty="0" smtClean="0"/>
              <a:t>الفصل الثامن الدرس الثاني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1- تتحد نواة الحيوان المنوي ونواة البويضة معا فتنتجان البويضة المخصبة ويتغير جدار البويضة وتبدأ الخلية في الانقسام .</a:t>
            </a:r>
            <a:endParaRPr lang="ar-SA" sz="2400" b="1" dirty="0" smtClean="0"/>
          </a:p>
          <a:p>
            <a:r>
              <a:rPr lang="ar-SA" sz="2400" b="1" dirty="0" smtClean="0">
                <a:solidFill>
                  <a:srgbClr val="FF0000"/>
                </a:solidFill>
              </a:rPr>
              <a:t>2- يتطور الكيس </a:t>
            </a:r>
            <a:r>
              <a:rPr lang="ar-SA" sz="2400" b="1" dirty="0" err="1" smtClean="0">
                <a:solidFill>
                  <a:srgbClr val="FF0000"/>
                </a:solidFill>
              </a:rPr>
              <a:t>الامنيوني</a:t>
            </a:r>
            <a:r>
              <a:rPr lang="ar-SA" sz="2400" b="1" dirty="0" smtClean="0">
                <a:solidFill>
                  <a:srgbClr val="FF0000"/>
                </a:solidFill>
              </a:rPr>
              <a:t> والمشيمة وتتشكل الأعضاء الرئيسية ويبدأ القلب ينبض</a:t>
            </a:r>
            <a:endParaRPr lang="ar-SA" sz="2400" b="1" dirty="0" smtClean="0"/>
          </a:p>
          <a:p>
            <a:r>
              <a:rPr lang="ar-SA" sz="2400" b="1" dirty="0" smtClean="0">
                <a:solidFill>
                  <a:srgbClr val="0070C0"/>
                </a:solidFill>
              </a:rPr>
              <a:t>3- تشمل الأحداث انكماش الكيس </a:t>
            </a:r>
            <a:r>
              <a:rPr lang="ar-SA" sz="2400" b="1" dirty="0" err="1" smtClean="0">
                <a:solidFill>
                  <a:srgbClr val="0070C0"/>
                </a:solidFill>
              </a:rPr>
              <a:t>الامنيوني</a:t>
            </a:r>
            <a:r>
              <a:rPr lang="ar-SA" sz="2400" b="1" dirty="0" smtClean="0">
                <a:solidFill>
                  <a:srgbClr val="0070C0"/>
                </a:solidFill>
              </a:rPr>
              <a:t> وتمزقه واتساع عنق الرحم للسماح للطفل بالمرور </a:t>
            </a:r>
            <a:r>
              <a:rPr lang="ar-SA" sz="2400" b="1" dirty="0" err="1" smtClean="0">
                <a:solidFill>
                  <a:srgbClr val="0070C0"/>
                </a:solidFill>
              </a:rPr>
              <a:t>عبرعنق</a:t>
            </a:r>
            <a:r>
              <a:rPr lang="ar-SA" sz="2400" b="1" dirty="0" smtClean="0">
                <a:solidFill>
                  <a:srgbClr val="0070C0"/>
                </a:solidFill>
              </a:rPr>
              <a:t> الرحم وقناة الولادة.</a:t>
            </a:r>
            <a:endParaRPr lang="ar-SA" sz="2400" b="1" dirty="0" smtClean="0"/>
          </a:p>
          <a:p>
            <a:r>
              <a:rPr lang="ar-SA" sz="2400" b="1" dirty="0" smtClean="0">
                <a:solidFill>
                  <a:srgbClr val="FF0000"/>
                </a:solidFill>
              </a:rPr>
              <a:t>4- المراهقة ، تنتج الهرمونات الجنسية وتطور الصفات الجنسية الثانوية من النمو </a:t>
            </a:r>
            <a:r>
              <a:rPr lang="ar-SA" sz="2400" b="1" dirty="0" err="1" smtClean="0">
                <a:solidFill>
                  <a:srgbClr val="FF0000"/>
                </a:solidFill>
              </a:rPr>
              <a:t>المفاجيء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err="1" smtClean="0">
                <a:solidFill>
                  <a:srgbClr val="FF0000"/>
                </a:solidFill>
              </a:rPr>
              <a:t>الاخيرة</a:t>
            </a:r>
            <a:endParaRPr lang="ar-SA" sz="2400" b="1" dirty="0" smtClean="0"/>
          </a:p>
          <a:p>
            <a:r>
              <a:rPr lang="ar-SA" sz="2400" b="1" dirty="0" smtClean="0">
                <a:solidFill>
                  <a:srgbClr val="0070C0"/>
                </a:solidFill>
              </a:rPr>
              <a:t>5- لكل منهما معدل نمو خاص به</a:t>
            </a:r>
          </a:p>
          <a:p>
            <a:endParaRPr lang="ar-SA" sz="2000" b="1" dirty="0" smtClean="0"/>
          </a:p>
        </p:txBody>
      </p:sp>
      <p:sp>
        <p:nvSpPr>
          <p:cNvPr id="5" name="TextBox 3"/>
          <p:cNvSpPr txBox="1"/>
          <p:nvPr/>
        </p:nvSpPr>
        <p:spPr>
          <a:xfrm>
            <a:off x="285720" y="428604"/>
            <a:ext cx="4034760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اختبر نفسك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١. صف ما يحدث عندما تُخصب البويضة.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٢. وضح ما يحدث للجنين خلال أول شهرين من الحمل. 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٣. صف الأحداث الرئيسة التي تحدث خلال مرحلة الولادة.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٤. سمّ مرحلة النمو التي تمر </a:t>
            </a:r>
            <a:r>
              <a:rPr lang="ar-SA" sz="2800" b="1" dirty="0" err="1" smtClean="0">
                <a:solidFill>
                  <a:srgbClr val="FF0000"/>
                </a:solidFill>
              </a:rPr>
              <a:t>بها</a:t>
            </a:r>
            <a:r>
              <a:rPr lang="ar-SA" sz="2800" b="1" dirty="0" smtClean="0">
                <a:solidFill>
                  <a:srgbClr val="FF0000"/>
                </a:solidFill>
              </a:rPr>
              <a:t> أنت الآن. وما التغيرات التي حدثت </a:t>
            </a:r>
            <a:r>
              <a:rPr lang="ar-SA" sz="2800" b="1" dirty="0" err="1" smtClean="0">
                <a:solidFill>
                  <a:srgbClr val="FF0000"/>
                </a:solidFill>
              </a:rPr>
              <a:t>لك</a:t>
            </a:r>
            <a:r>
              <a:rPr lang="ar-SA" sz="2800" b="1" dirty="0" smtClean="0">
                <a:solidFill>
                  <a:srgbClr val="FF0000"/>
                </a:solidFill>
              </a:rPr>
              <a:t>، أو التي سوف تحدث خلال هذه المرحلة من التطور؟ 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٥. التفكير الناقد لماذا يكون من الصعب علينا مقارنة نمو وتطور المراهقين؟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628" y="0"/>
            <a:ext cx="4143372" cy="76470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chemeClr val="tx1"/>
                </a:solidFill>
              </a:rPr>
              <a:t>مراجعة الفصل  الثامن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29124" y="857232"/>
            <a:ext cx="4514824" cy="5857916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السائل المنوي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 2- </a:t>
            </a:r>
            <a:r>
              <a:rPr lang="ar-SA" b="1" dirty="0" err="1" smtClean="0">
                <a:solidFill>
                  <a:srgbClr val="002060"/>
                </a:solidFill>
              </a:rPr>
              <a:t>االحمل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الرحم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جنين مبكر النمو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 </a:t>
            </a:r>
            <a:r>
              <a:rPr lang="ar-SA" b="1" dirty="0" err="1" smtClean="0">
                <a:solidFill>
                  <a:srgbClr val="002060"/>
                </a:solidFill>
              </a:rPr>
              <a:t>الرهلي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6- المبيض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7- </a:t>
            </a:r>
            <a:r>
              <a:rPr lang="ar-SA" b="1" dirty="0" err="1" smtClean="0">
                <a:solidFill>
                  <a:srgbClr val="002060"/>
                </a:solidFill>
              </a:rPr>
              <a:t>أ</a:t>
            </a:r>
            <a:r>
              <a:rPr lang="ar-SA" b="1" dirty="0" smtClean="0">
                <a:solidFill>
                  <a:srgbClr val="002060"/>
                </a:solidFill>
              </a:rPr>
              <a:t>- قناة البيض 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8- </a:t>
            </a:r>
            <a:r>
              <a:rPr lang="ar-SA" b="1" dirty="0" err="1" smtClean="0">
                <a:solidFill>
                  <a:srgbClr val="002060"/>
                </a:solidFill>
              </a:rPr>
              <a:t>ب</a:t>
            </a:r>
            <a:r>
              <a:rPr lang="ar-SA" b="1" dirty="0" smtClean="0">
                <a:solidFill>
                  <a:srgbClr val="002060"/>
                </a:solidFill>
              </a:rPr>
              <a:t>- الهرمون 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9- </a:t>
            </a:r>
            <a:r>
              <a:rPr lang="ar-SA" b="1" dirty="0" err="1" smtClean="0">
                <a:solidFill>
                  <a:srgbClr val="002060"/>
                </a:solidFill>
              </a:rPr>
              <a:t>ب</a:t>
            </a:r>
            <a:r>
              <a:rPr lang="ar-SA" b="1" dirty="0" smtClean="0">
                <a:solidFill>
                  <a:srgbClr val="002060"/>
                </a:solidFill>
              </a:rPr>
              <a:t> - الرحم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10- </a:t>
            </a:r>
            <a:r>
              <a:rPr lang="ar-SA" b="1" dirty="0" err="1" smtClean="0">
                <a:solidFill>
                  <a:srgbClr val="002060"/>
                </a:solidFill>
              </a:rPr>
              <a:t>أ</a:t>
            </a:r>
            <a:r>
              <a:rPr lang="ar-SA" b="1" dirty="0" smtClean="0">
                <a:solidFill>
                  <a:srgbClr val="002060"/>
                </a:solidFill>
              </a:rPr>
              <a:t>- </a:t>
            </a:r>
            <a:r>
              <a:rPr lang="ar-SA" b="1" dirty="0" err="1" smtClean="0">
                <a:solidFill>
                  <a:srgbClr val="002060"/>
                </a:solidFill>
              </a:rPr>
              <a:t>الاخصاب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11- </a:t>
            </a:r>
            <a:r>
              <a:rPr lang="ar-SA" b="1" dirty="0" err="1" smtClean="0">
                <a:solidFill>
                  <a:srgbClr val="002060"/>
                </a:solidFill>
              </a:rPr>
              <a:t>ج</a:t>
            </a:r>
            <a:r>
              <a:rPr lang="ar-SA" b="1" dirty="0" smtClean="0">
                <a:solidFill>
                  <a:srgbClr val="002060"/>
                </a:solidFill>
              </a:rPr>
              <a:t> – المرحلة الجنينية </a:t>
            </a:r>
            <a:r>
              <a:rPr lang="ar-SA" b="1" dirty="0" err="1" smtClean="0">
                <a:solidFill>
                  <a:srgbClr val="002060"/>
                </a:solidFill>
              </a:rPr>
              <a:t>الاولى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12- </a:t>
            </a:r>
            <a:r>
              <a:rPr lang="ar-SA" b="1" dirty="0" err="1" smtClean="0">
                <a:solidFill>
                  <a:srgbClr val="002060"/>
                </a:solidFill>
              </a:rPr>
              <a:t>أ</a:t>
            </a:r>
            <a:r>
              <a:rPr lang="ar-SA" b="1" dirty="0" smtClean="0">
                <a:solidFill>
                  <a:srgbClr val="002060"/>
                </a:solidFill>
              </a:rPr>
              <a:t> - اللعابية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13- </a:t>
            </a:r>
            <a:r>
              <a:rPr lang="ar-SA" b="1" dirty="0" err="1" smtClean="0">
                <a:solidFill>
                  <a:srgbClr val="002060"/>
                </a:solidFill>
              </a:rPr>
              <a:t>ج</a:t>
            </a:r>
            <a:r>
              <a:rPr lang="ar-SA" b="1" dirty="0" smtClean="0">
                <a:solidFill>
                  <a:srgbClr val="002060"/>
                </a:solidFill>
              </a:rPr>
              <a:t> – قد يختلفان في الجنس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14- </a:t>
            </a:r>
            <a:r>
              <a:rPr lang="ar-SA" b="1" dirty="0" err="1" smtClean="0">
                <a:solidFill>
                  <a:srgbClr val="002060"/>
                </a:solidFill>
              </a:rPr>
              <a:t>ب</a:t>
            </a:r>
            <a:r>
              <a:rPr lang="ar-SA" b="1" dirty="0" smtClean="0">
                <a:solidFill>
                  <a:srgbClr val="002060"/>
                </a:solidFill>
              </a:rPr>
              <a:t> - الرابع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15- </a:t>
            </a:r>
            <a:r>
              <a:rPr lang="ar-SA" b="1" dirty="0" err="1" smtClean="0">
                <a:solidFill>
                  <a:srgbClr val="002060"/>
                </a:solidFill>
              </a:rPr>
              <a:t>أ</a:t>
            </a:r>
            <a:r>
              <a:rPr lang="ar-SA" b="1" dirty="0" smtClean="0">
                <a:solidFill>
                  <a:srgbClr val="002060"/>
                </a:solidFill>
              </a:rPr>
              <a:t> – الغدة النخامية      </a:t>
            </a: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E:\تعليم المرحلة المتوسطة\مراجعة الفصل 8.jpg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7647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     </a:t>
            </a:r>
            <a:r>
              <a:rPr lang="ar-SA" sz="4400" b="1" dirty="0" smtClean="0">
                <a:solidFill>
                  <a:schemeClr val="bg1"/>
                </a:solidFill>
              </a:rPr>
              <a:t>تابع مراجعة الفصل  الثامن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39433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57620" y="785794"/>
            <a:ext cx="5286380" cy="5786478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16- تسبب </a:t>
            </a:r>
            <a:r>
              <a:rPr lang="ar-SA" b="1" dirty="0" err="1" smtClean="0">
                <a:solidFill>
                  <a:srgbClr val="002060"/>
                </a:solidFill>
              </a:rPr>
              <a:t>هرمونات</a:t>
            </a:r>
            <a:r>
              <a:rPr lang="ar-SA" b="1" dirty="0" smtClean="0">
                <a:solidFill>
                  <a:srgbClr val="002060"/>
                </a:solidFill>
              </a:rPr>
              <a:t> الغدة </a:t>
            </a:r>
            <a:r>
              <a:rPr lang="ar-SA" b="1" dirty="0" err="1" smtClean="0">
                <a:solidFill>
                  <a:srgbClr val="002060"/>
                </a:solidFill>
              </a:rPr>
              <a:t>الكظرية</a:t>
            </a:r>
            <a:r>
              <a:rPr lang="ar-SA" b="1" dirty="0" smtClean="0">
                <a:solidFill>
                  <a:srgbClr val="002060"/>
                </a:solidFill>
              </a:rPr>
              <a:t> تسارع ضربات القلب فيزيد تدفق الدم </a:t>
            </a:r>
            <a:r>
              <a:rPr lang="ar-SA" b="1" dirty="0" err="1" smtClean="0">
                <a:solidFill>
                  <a:srgbClr val="002060"/>
                </a:solidFill>
              </a:rPr>
              <a:t>الى</a:t>
            </a:r>
            <a:r>
              <a:rPr lang="ar-SA" b="1" dirty="0" smtClean="0">
                <a:solidFill>
                  <a:srgbClr val="002060"/>
                </a:solidFill>
              </a:rPr>
              <a:t> أعضاء الجسم الرئيسية فتزداد قوتها 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17- كلاهما ينقسم </a:t>
            </a:r>
            <a:r>
              <a:rPr lang="ar-SA" b="1" dirty="0" err="1" smtClean="0">
                <a:solidFill>
                  <a:srgbClr val="0070C0"/>
                </a:solidFill>
              </a:rPr>
              <a:t>الزيجوت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b="1" dirty="0" err="1" smtClean="0">
                <a:solidFill>
                  <a:srgbClr val="0070C0"/>
                </a:solidFill>
              </a:rPr>
              <a:t>الى</a:t>
            </a:r>
            <a:r>
              <a:rPr lang="ar-SA" b="1" dirty="0" smtClean="0">
                <a:solidFill>
                  <a:srgbClr val="0070C0"/>
                </a:solidFill>
              </a:rPr>
              <a:t> أربعة أجزاء مما ينتج عنه التوائم المتماثلة .</a:t>
            </a:r>
            <a:r>
              <a:rPr lang="ar-SA" b="1" dirty="0" err="1" smtClean="0">
                <a:solidFill>
                  <a:srgbClr val="0070C0"/>
                </a:solidFill>
              </a:rPr>
              <a:t>اربعة</a:t>
            </a:r>
            <a:r>
              <a:rPr lang="ar-SA" b="1" dirty="0" smtClean="0">
                <a:solidFill>
                  <a:srgbClr val="0070C0"/>
                </a:solidFill>
              </a:rPr>
              <a:t> حيوانات منوية تلقح </a:t>
            </a:r>
            <a:r>
              <a:rPr lang="ar-SA" b="1" dirty="0" err="1" smtClean="0">
                <a:solidFill>
                  <a:srgbClr val="0070C0"/>
                </a:solidFill>
              </a:rPr>
              <a:t>اربع</a:t>
            </a:r>
            <a:r>
              <a:rPr lang="ar-SA" b="1" dirty="0" smtClean="0">
                <a:solidFill>
                  <a:srgbClr val="0070C0"/>
                </a:solidFill>
              </a:rPr>
              <a:t> بويضات مختلفة تنتج توائم غير متماثلة . 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18- تساعد هذه الطبقة على عملية انزلاق الجنين عبر قناة الولادة في أثناء عملية الولادة.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19- الاباضة : المبيض ، الإخصاب : قناة البيض ، الانزراع : الرحم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1501f819-583b-42e1-a801-8327823e10a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572008"/>
            <a:ext cx="3143272" cy="207170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بيضاوية 4"/>
          <p:cNvSpPr/>
          <p:nvPr/>
        </p:nvSpPr>
        <p:spPr>
          <a:xfrm>
            <a:off x="714348" y="714356"/>
            <a:ext cx="7643866" cy="3357586"/>
          </a:xfrm>
          <a:prstGeom prst="wedgeEllipseCallou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العضلات القلبية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ar-SA" sz="2800" b="1" dirty="0" smtClean="0">
                <a:solidFill>
                  <a:schemeClr val="tx2"/>
                </a:solidFill>
              </a:rPr>
              <a:t>عضلات توجد في القلب ، وهي مخططة تشبه العضلات الهيكلية</a:t>
            </a:r>
            <a:r>
              <a:rPr lang="en-US" sz="2800" b="1" dirty="0" smtClean="0">
                <a:solidFill>
                  <a:schemeClr val="tx2"/>
                </a:solidFill>
              </a:rPr>
              <a:t> .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ar-SA" sz="2800" b="1" dirty="0" smtClean="0">
                <a:solidFill>
                  <a:schemeClr val="tx2"/>
                </a:solidFill>
              </a:rPr>
              <a:t>ملاحظة : تنقبض العضلات القلبية 70 مرة في الدقيقة في الإنسان الحي</a:t>
            </a:r>
            <a:r>
              <a:rPr lang="en-US" sz="2400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7647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     </a:t>
            </a:r>
            <a:r>
              <a:rPr lang="ar-SA" sz="4400" b="1" dirty="0" smtClean="0">
                <a:solidFill>
                  <a:schemeClr val="bg1"/>
                </a:solidFill>
              </a:rPr>
              <a:t>تابع مراجعة الفصل  الثامن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39433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57620" y="785794"/>
            <a:ext cx="5286380" cy="5786478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16- تسبب </a:t>
            </a:r>
            <a:r>
              <a:rPr lang="ar-SA" b="1" dirty="0" err="1" smtClean="0">
                <a:solidFill>
                  <a:srgbClr val="002060"/>
                </a:solidFill>
              </a:rPr>
              <a:t>هرمونات</a:t>
            </a:r>
            <a:r>
              <a:rPr lang="ar-SA" b="1" dirty="0" smtClean="0">
                <a:solidFill>
                  <a:srgbClr val="002060"/>
                </a:solidFill>
              </a:rPr>
              <a:t> الغدة </a:t>
            </a:r>
            <a:r>
              <a:rPr lang="ar-SA" b="1" dirty="0" err="1" smtClean="0">
                <a:solidFill>
                  <a:srgbClr val="002060"/>
                </a:solidFill>
              </a:rPr>
              <a:t>الكظرية</a:t>
            </a:r>
            <a:r>
              <a:rPr lang="ar-SA" b="1" dirty="0" smtClean="0">
                <a:solidFill>
                  <a:srgbClr val="002060"/>
                </a:solidFill>
              </a:rPr>
              <a:t> تسارع ضربات القلب فيزيد تدفق الدم </a:t>
            </a:r>
            <a:r>
              <a:rPr lang="ar-SA" b="1" dirty="0" err="1" smtClean="0">
                <a:solidFill>
                  <a:srgbClr val="002060"/>
                </a:solidFill>
              </a:rPr>
              <a:t>الى</a:t>
            </a:r>
            <a:r>
              <a:rPr lang="ar-SA" b="1" dirty="0" smtClean="0">
                <a:solidFill>
                  <a:srgbClr val="002060"/>
                </a:solidFill>
              </a:rPr>
              <a:t> أعضاء الجسم الرئيسية فتزداد قوتها 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17- كلاهما ينقسم </a:t>
            </a:r>
            <a:r>
              <a:rPr lang="ar-SA" b="1" dirty="0" err="1" smtClean="0">
                <a:solidFill>
                  <a:srgbClr val="0070C0"/>
                </a:solidFill>
              </a:rPr>
              <a:t>الزيجوت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b="1" dirty="0" err="1" smtClean="0">
                <a:solidFill>
                  <a:srgbClr val="0070C0"/>
                </a:solidFill>
              </a:rPr>
              <a:t>الى</a:t>
            </a:r>
            <a:r>
              <a:rPr lang="ar-SA" b="1" dirty="0" smtClean="0">
                <a:solidFill>
                  <a:srgbClr val="0070C0"/>
                </a:solidFill>
              </a:rPr>
              <a:t> أربعة أجزاء مما ينتج عنه التوائم المتماثلة .</a:t>
            </a:r>
            <a:r>
              <a:rPr lang="ar-SA" b="1" dirty="0" err="1" smtClean="0">
                <a:solidFill>
                  <a:srgbClr val="0070C0"/>
                </a:solidFill>
              </a:rPr>
              <a:t>اربعة</a:t>
            </a:r>
            <a:r>
              <a:rPr lang="ar-SA" b="1" dirty="0" smtClean="0">
                <a:solidFill>
                  <a:srgbClr val="0070C0"/>
                </a:solidFill>
              </a:rPr>
              <a:t> حيوانات منوية تلقح </a:t>
            </a:r>
            <a:r>
              <a:rPr lang="ar-SA" b="1" dirty="0" err="1" smtClean="0">
                <a:solidFill>
                  <a:srgbClr val="0070C0"/>
                </a:solidFill>
              </a:rPr>
              <a:t>اربع</a:t>
            </a:r>
            <a:r>
              <a:rPr lang="ar-SA" b="1" dirty="0" smtClean="0">
                <a:solidFill>
                  <a:srgbClr val="0070C0"/>
                </a:solidFill>
              </a:rPr>
              <a:t> بويضات مختلفة تنتج توائم غير متماثلة . 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18- تساعد هذه الطبقة على عملية انزلاق الجنين عبر قناة الولادة في أثناء عملية الولادة.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19- الاباضة : المبيض ، الإخصاب : قناة البيض ، الانزراع : الرحم .</a:t>
            </a:r>
          </a:p>
        </p:txBody>
      </p:sp>
      <p:pic>
        <p:nvPicPr>
          <p:cNvPr id="2050" name="Picture 2" descr="C:\Users\ASUS\Desktop\علوووووووووووووووووووووووووووو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شكل بيضاوي 5"/>
          <p:cNvSpPr/>
          <p:nvPr/>
        </p:nvSpPr>
        <p:spPr>
          <a:xfrm>
            <a:off x="6357950" y="1428736"/>
            <a:ext cx="21431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8501090" y="3786190"/>
            <a:ext cx="21431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8572528" y="4929198"/>
            <a:ext cx="28575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643702" y="550070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3643306" y="1071546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3714744" y="1500174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1714480" y="2143116"/>
            <a:ext cx="28575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3786182" y="300037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ar-SA" sz="8000" b="1" dirty="0" smtClean="0"/>
              <a:t>  </a:t>
            </a: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143108" y="0"/>
            <a:ext cx="6500858" cy="3428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عزيزي الطالب /</a:t>
            </a:r>
          </a:p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هذا العمل كلفني الكثير من الوقت والجهد وكل ما أتمناه</a:t>
            </a:r>
          </a:p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 أن أرى ثماره في نجاحك بتفوق. </a:t>
            </a:r>
          </a:p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اسأل الله أن يكون هذا العمل خالصا لوجهه الكريم.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3929066"/>
            <a:ext cx="7215238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معد ومنفذ هذا العمل :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أ. صابر </a:t>
            </a:r>
            <a:r>
              <a:rPr lang="ar-SA" sz="4000" b="1" dirty="0" smtClean="0">
                <a:solidFill>
                  <a:schemeClr val="tx1"/>
                </a:solidFill>
              </a:rPr>
              <a:t>دخيل الله علي </a:t>
            </a:r>
            <a:r>
              <a:rPr lang="ar-SA" sz="4000" b="1" dirty="0" smtClean="0">
                <a:solidFill>
                  <a:schemeClr val="tx1"/>
                </a:solidFill>
              </a:rPr>
              <a:t>السيالي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معلم مادة العلوم بمتوسطة أبي دجانة بمكة المكرمة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حساب خاص للمادة 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smtClean="0">
                <a:solidFill>
                  <a:schemeClr val="tx1"/>
                </a:solidFill>
              </a:rPr>
              <a:t>sabir_511          </a:t>
            </a:r>
            <a:r>
              <a:rPr lang="ar-SA" sz="2800" b="1" dirty="0" smtClean="0">
                <a:solidFill>
                  <a:schemeClr val="tx1"/>
                </a:solidFill>
              </a:rPr>
              <a:t>@</a:t>
            </a: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صورة 5" descr="شعر-تويت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000768"/>
            <a:ext cx="150019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507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572008"/>
            <a:ext cx="3000396" cy="19050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بيضاوية 4"/>
          <p:cNvSpPr/>
          <p:nvPr/>
        </p:nvSpPr>
        <p:spPr>
          <a:xfrm>
            <a:off x="928662" y="571480"/>
            <a:ext cx="6929486" cy="32861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العضلات الملساء</a:t>
            </a:r>
            <a:r>
              <a:rPr lang="en-US" sz="4400" b="1" dirty="0" smtClean="0">
                <a:solidFill>
                  <a:schemeClr val="tx1"/>
                </a:solidFill>
              </a:rPr>
              <a:t>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ar-SA" sz="3600" b="1" dirty="0" smtClean="0">
                <a:solidFill>
                  <a:srgbClr val="002060"/>
                </a:solidFill>
              </a:rPr>
              <a:t>عضلات لا إرادية غير مخططة توجد في الأمعاء والمثانة والأوعية الدموية والأعضاء الداخلية الأخرى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عندما تتحرك يعمل الهيكل العظمي والعضلات معا فيما يشبه عمل الآلة. </a:t>
            </a:r>
          </a:p>
          <a:p>
            <a:pPr>
              <a:buNone/>
            </a:pPr>
            <a:r>
              <a:rPr lang="ar-SA" b="1" dirty="0" smtClean="0"/>
              <a:t>الآلة :</a:t>
            </a:r>
            <a:r>
              <a:rPr lang="ar-SA" b="1" dirty="0" smtClean="0">
                <a:solidFill>
                  <a:schemeClr val="tx2"/>
                </a:solidFill>
              </a:rPr>
              <a:t> هي أداة لانجاز العمل .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تعمل العضلات الهيكلية معاً على صورة أزواج فعندما تنقبض واحدة تنبسط الأخرى</a:t>
            </a:r>
            <a:r>
              <a:rPr lang="en-US" b="1" dirty="0" smtClean="0">
                <a:solidFill>
                  <a:srgbClr val="FF0000"/>
                </a:solidFill>
              </a:rPr>
              <a:t> .</a:t>
            </a:r>
          </a:p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عضلات جسم الكائن الحي متحركة وليست ثابتة حيث يزداد حجم العضلات و يصغر وذلك اعتماداً على مدى استعمالها وتدريبها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العضلات التي تمارس تمرينات منتظمة تكون أسرع استجابة للمؤثرات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مثال توضيحي : </a:t>
            </a:r>
            <a:r>
              <a:rPr lang="ar-SA" b="1" dirty="0" smtClean="0">
                <a:solidFill>
                  <a:schemeClr val="tx2"/>
                </a:solidFill>
              </a:rPr>
              <a:t>أرجل لاعبي كرة القدم ضخمة وقوية بعكس الأشخاص الذين يجلسون لفترات طويلة يمارسون ألعاب الفيديو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  تحتاج عضلات الجسم إلى الطاقة لتكون قادرة على الانقباض والانبساط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ar-SA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ar-SA" b="1" dirty="0" smtClean="0">
              <a:solidFill>
                <a:schemeClr val="tx2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571480"/>
            <a:ext cx="3638554" cy="3457575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تأثير التمارين الرياضية على حجم العضل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1480"/>
            <a:ext cx="4143404" cy="350046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714744" y="3714752"/>
            <a:ext cx="64294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س2 وس3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</a:t>
            </a: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الثاني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04799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الجهاز الهيكلي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والجهاز العصبي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صورة 8" descr="9bf13947-70af-4c2b-8c0b-e000c068e5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357430"/>
            <a:ext cx="3500462" cy="3538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على شكل سحابة 5"/>
          <p:cNvSpPr/>
          <p:nvPr/>
        </p:nvSpPr>
        <p:spPr>
          <a:xfrm>
            <a:off x="2714612" y="714356"/>
            <a:ext cx="5357850" cy="292895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50800"/>
                <a:solidFill>
                  <a:schemeClr val="tx1"/>
                </a:solidFill>
              </a:rPr>
              <a:t>الوحدة الرابعة</a:t>
            </a:r>
          </a:p>
          <a:p>
            <a:pPr algn="ctr"/>
            <a:r>
              <a:rPr lang="ar-SA" sz="3200" b="1" dirty="0" smtClean="0">
                <a:ln w="50800"/>
                <a:solidFill>
                  <a:schemeClr val="tx1"/>
                </a:solidFill>
              </a:rPr>
              <a:t>أجهزة جسم الإنسان-2</a:t>
            </a:r>
            <a:endParaRPr lang="ar-SA" sz="32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00100" y="4357694"/>
            <a:ext cx="5929354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الفصل السابع</a:t>
            </a:r>
          </a:p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أجهزة الدعامة والحركة والاستجابة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000" b="1" dirty="0" smtClean="0"/>
              <a:t>الجهاز الهيكلي </a:t>
            </a:r>
            <a:r>
              <a:rPr lang="en-US" sz="4000" b="1" dirty="0" smtClean="0"/>
              <a:t>: </a:t>
            </a:r>
            <a:endParaRPr lang="ar-SA" sz="4000" b="1" dirty="0" smtClean="0"/>
          </a:p>
          <a:p>
            <a:r>
              <a:rPr lang="ar-SA" b="1" dirty="0" smtClean="0">
                <a:solidFill>
                  <a:srgbClr val="0070C0"/>
                </a:solidFill>
              </a:rPr>
              <a:t>هو عبارة عن جهاز يتكون من جميع العظام الموجودة في الجسم.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وظائفه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endParaRPr lang="ar-SA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1) </a:t>
            </a:r>
            <a:r>
              <a:rPr lang="ar-SA" b="1" dirty="0" smtClean="0">
                <a:solidFill>
                  <a:schemeClr val="tx2"/>
                </a:solidFill>
              </a:rPr>
              <a:t>الجهاز الهيكلي يعطي الجسم الشكل والدعامة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2) </a:t>
            </a:r>
            <a:r>
              <a:rPr lang="ar-SA" b="1" dirty="0" smtClean="0">
                <a:solidFill>
                  <a:schemeClr val="tx2"/>
                </a:solidFill>
              </a:rPr>
              <a:t>العظام تحمي الأعضاء الداخلية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3) </a:t>
            </a:r>
            <a:r>
              <a:rPr lang="ar-SA" b="1" dirty="0" smtClean="0">
                <a:solidFill>
                  <a:schemeClr val="tx2"/>
                </a:solidFill>
              </a:rPr>
              <a:t>العضلات الرئيسية تتصل بالعظام وتساعدها على الحركة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4) </a:t>
            </a:r>
            <a:r>
              <a:rPr lang="ar-SA" b="1" dirty="0" smtClean="0">
                <a:solidFill>
                  <a:schemeClr val="tx2"/>
                </a:solidFill>
              </a:rPr>
              <a:t>خلايا الدم تتكون في نخاع العديد من العظام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5) </a:t>
            </a:r>
            <a:r>
              <a:rPr lang="ar-SA" b="1" dirty="0" smtClean="0">
                <a:solidFill>
                  <a:schemeClr val="tx2"/>
                </a:solidFill>
              </a:rPr>
              <a:t>تخزن فيه مركبات الكالسيوم والفسفور التي تكسب العظام صلابتها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endParaRPr lang="ar-SA" b="1" dirty="0" smtClean="0">
              <a:solidFill>
                <a:schemeClr val="tx2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6th grade oloom jor unit-3-4 skelton b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429552" cy="5929354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86446" y="5715016"/>
            <a:ext cx="1071570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ar-SA" sz="3600" b="1" dirty="0" smtClean="0">
                <a:solidFill>
                  <a:schemeClr val="tx2"/>
                </a:solidFill>
              </a:rPr>
              <a:t>العظام ليست ملساء ، بل تحتوى على </a:t>
            </a:r>
            <a:r>
              <a:rPr lang="ar-SA" sz="3600" b="1" dirty="0" err="1" smtClean="0">
                <a:solidFill>
                  <a:schemeClr val="tx2"/>
                </a:solidFill>
              </a:rPr>
              <a:t>نتوءات</a:t>
            </a:r>
            <a:r>
              <a:rPr lang="ar-SA" sz="3600" b="1" dirty="0" smtClean="0">
                <a:solidFill>
                  <a:schemeClr val="tx2"/>
                </a:solidFill>
              </a:rPr>
              <a:t> ونهايات دائرية وثقوب وحفر صغيرة:</a:t>
            </a:r>
          </a:p>
          <a:p>
            <a:r>
              <a:rPr lang="ar-SA" sz="3600" b="1" dirty="0" smtClean="0">
                <a:solidFill>
                  <a:srgbClr val="FF0000"/>
                </a:solidFill>
              </a:rPr>
              <a:t>تركيب العظم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/>
              <a:t>1- الغضروف .</a:t>
            </a:r>
          </a:p>
          <a:p>
            <a:pPr>
              <a:buNone/>
            </a:pPr>
            <a:r>
              <a:rPr lang="ar-SA" b="1" dirty="0" smtClean="0"/>
              <a:t> 2-السمحاق</a:t>
            </a:r>
            <a:r>
              <a:rPr lang="en-US" b="1" dirty="0" smtClean="0"/>
              <a:t> . </a:t>
            </a:r>
          </a:p>
          <a:p>
            <a:pPr>
              <a:buNone/>
            </a:pPr>
            <a:r>
              <a:rPr lang="ar-SA" b="1" dirty="0" smtClean="0"/>
              <a:t> 3-العظم الكثيف .</a:t>
            </a:r>
          </a:p>
          <a:p>
            <a:pPr>
              <a:buNone/>
            </a:pPr>
            <a:r>
              <a:rPr lang="ar-SA" b="1" dirty="0" smtClean="0"/>
              <a:t> 4-العظم الأسفنجي</a:t>
            </a:r>
            <a:r>
              <a:rPr lang="en-US" b="1" dirty="0" smtClean="0"/>
              <a:t> . </a:t>
            </a:r>
          </a:p>
          <a:p>
            <a:pPr>
              <a:buNone/>
            </a:pPr>
            <a:r>
              <a:rPr lang="ar-SA" b="1" dirty="0" smtClean="0"/>
              <a:t> 5- تجويف العظم</a:t>
            </a:r>
            <a:r>
              <a:rPr lang="en-US" b="1" dirty="0" smtClean="0"/>
              <a:t> .</a:t>
            </a:r>
            <a:endParaRPr lang="ar-SA" b="1" dirty="0" smtClean="0">
              <a:solidFill>
                <a:schemeClr val="tx2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71678"/>
            <a:ext cx="450059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u="sng" dirty="0" smtClean="0"/>
              <a:t>يتكون العظم من عدد من الأنسجة المختلفة وهي :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1- السمحاق: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غشاء صلب يغلف سطح العظم .</a:t>
            </a:r>
          </a:p>
          <a:p>
            <a:pPr>
              <a:buNone/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ما هي خصائص السمحاق؟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1- يحتوي على الأوعية الدموية التي تحمل الغذاء للعظم.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2- يحتوي على الأعصاب التي تصدر إشارات الألم .</a:t>
            </a:r>
          </a:p>
          <a:p>
            <a:pPr>
              <a:buNone/>
            </a:pPr>
            <a:endParaRPr lang="ar-SA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00B05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file_1360056140_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350046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2- العظم الكثيف : 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لماذا يكسب العظم الكثيف صلابة للعظم؟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لأنه يحوي شبكه تترسب عليها أملاح الكالسيوم والفسفور.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B050"/>
                </a:solidFill>
              </a:rPr>
              <a:t>3- العظم الأسفنجي 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لماذا العظم الأسفنجي يجعل العظم أخف وزناً ؟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لاحتوائه على مسامات 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c8b4ef45160b3bb74c5c49272665ac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142984"/>
            <a:ext cx="3143272" cy="178595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500694" y="2714620"/>
            <a:ext cx="3071834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سؤال ذهبي</a:t>
            </a:r>
            <a:endParaRPr lang="ar-SA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41f0e0e04a907ef8df455c29106afb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301066" cy="5857916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4- تجويف العظم 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يوجد في مركز العظم الطويل ، وهو فتحه كبيرة تٌملأ بنخاع العظم.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نخاع العظم جزء منه أصفر اللون </a:t>
            </a:r>
            <a:r>
              <a:rPr lang="ar-SA" sz="2800" b="1" dirty="0" smtClean="0">
                <a:solidFill>
                  <a:srgbClr val="FF0000"/>
                </a:solidFill>
              </a:rPr>
              <a:t>علل؟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لأنه يحتوي على خلايا </a:t>
            </a:r>
            <a:r>
              <a:rPr lang="ar-SA" sz="2800" b="1" dirty="0" err="1" smtClean="0">
                <a:solidFill>
                  <a:srgbClr val="002060"/>
                </a:solidFill>
              </a:rPr>
              <a:t>دهنية</a:t>
            </a:r>
            <a:r>
              <a:rPr lang="ar-SA" sz="2800" b="1" dirty="0" smtClean="0">
                <a:solidFill>
                  <a:srgbClr val="002060"/>
                </a:solidFill>
              </a:rPr>
              <a:t> .</a:t>
            </a:r>
            <a:r>
              <a:rPr lang="ar-SA" sz="2800" dirty="0" smtClean="0"/>
              <a:t>، </a:t>
            </a:r>
          </a:p>
          <a:p>
            <a:pPr>
              <a:buNone/>
            </a:pPr>
            <a:r>
              <a:rPr lang="ar-SA" b="1" dirty="0" smtClean="0">
                <a:solidFill>
                  <a:srgbClr val="0070C0"/>
                </a:solidFill>
              </a:rPr>
              <a:t>وجزء منه أحمر اللون</a:t>
            </a:r>
            <a:r>
              <a:rPr lang="ar-SA" sz="2800" dirty="0" smtClean="0"/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علل ؟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أحمر لأنه ينتج خلايا الدم الحمراء</a:t>
            </a:r>
            <a:r>
              <a:rPr lang="en-US" sz="2800" dirty="0" smtClean="0"/>
              <a:t>.</a:t>
            </a:r>
            <a:endParaRPr lang="ar-SA" sz="2800" dirty="0" smtClean="0"/>
          </a:p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5- الغضروف: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طبقة ناعمة لزجة سميكة تٌغلف أطراف العظام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2800" b="1" dirty="0" smtClean="0"/>
              <a:t>خصائص الغضروف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</a:rPr>
              <a:t>-1) </a:t>
            </a:r>
            <a:r>
              <a:rPr lang="ar-SA" sz="2800" b="1" dirty="0" smtClean="0">
                <a:solidFill>
                  <a:srgbClr val="002060"/>
                </a:solidFill>
              </a:rPr>
              <a:t>مرن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-2) </a:t>
            </a:r>
            <a:r>
              <a:rPr lang="ar-SA" sz="2800" b="1" dirty="0" smtClean="0">
                <a:solidFill>
                  <a:srgbClr val="002060"/>
                </a:solidFill>
              </a:rPr>
              <a:t>لا يحتوي على أوعية دموية ولا أملاحاً معدنية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-3) </a:t>
            </a:r>
            <a:r>
              <a:rPr lang="ar-SA" sz="2800" b="1" dirty="0" smtClean="0">
                <a:solidFill>
                  <a:srgbClr val="002060"/>
                </a:solidFill>
              </a:rPr>
              <a:t>يعمل على امتصاص الصدمات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-4) </a:t>
            </a:r>
            <a:r>
              <a:rPr lang="ar-SA" sz="2800" b="1" dirty="0" smtClean="0">
                <a:solidFill>
                  <a:srgbClr val="002060"/>
                </a:solidFill>
              </a:rPr>
              <a:t>يجعل الحركة أسهل بتقليل الاحتكاك الناتج عن حركة العظام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endParaRPr lang="ar-SA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251338330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2928958" cy="30003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وس3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A" sz="4000" b="1" dirty="0" smtClean="0"/>
              <a:t>المفاصل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ما هو المفصل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هو مكان التقاء عظمتين أو أكثر في الهيكل العظمي.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ترتبط العظام مع بعضها في المفصل بواسطة</a:t>
            </a:r>
          </a:p>
          <a:p>
            <a:pPr>
              <a:buNone/>
            </a:pPr>
            <a:r>
              <a:rPr lang="ar-SA" b="1" dirty="0" smtClean="0">
                <a:solidFill>
                  <a:srgbClr val="7030A0"/>
                </a:solidFill>
              </a:rPr>
              <a:t>الأربطة</a:t>
            </a:r>
            <a:r>
              <a:rPr lang="ar-SA" b="1" dirty="0" smtClean="0">
                <a:solidFill>
                  <a:srgbClr val="002060"/>
                </a:solidFill>
              </a:rPr>
              <a:t> تثبت العظام في المفصل كما في مفصل الركبة</a:t>
            </a:r>
          </a:p>
          <a:p>
            <a:pPr>
              <a:buNone/>
            </a:pPr>
            <a:r>
              <a:rPr lang="ar-SA" b="1" dirty="0" smtClean="0"/>
              <a:t>أنواع المفاصل: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مفاصل ثابتة  </a:t>
            </a:r>
            <a:r>
              <a:rPr lang="ar-SA" b="1" dirty="0" err="1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 مفاصل متحركة.</a:t>
            </a:r>
          </a:p>
          <a:p>
            <a:pPr>
              <a:buNone/>
            </a:pPr>
            <a:r>
              <a:rPr lang="ar-SA" b="1" u="sng" dirty="0" smtClean="0"/>
              <a:t>أولا : المفاصل الثابتة: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هي مفاصل تسمح للعظام بالحركة قليلاً أو تكون ثابتة لا </a:t>
            </a:r>
            <a:r>
              <a:rPr lang="ar-SA" sz="2800" b="1" dirty="0" smtClean="0">
                <a:solidFill>
                  <a:srgbClr val="002060"/>
                </a:solidFill>
              </a:rPr>
              <a:t>تتحرك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i="1" dirty="0" smtClean="0"/>
              <a:t>مثل : </a:t>
            </a:r>
            <a:r>
              <a:rPr lang="ar-SA" b="1" i="1" dirty="0" smtClean="0">
                <a:solidFill>
                  <a:srgbClr val="002060"/>
                </a:solidFill>
              </a:rPr>
              <a:t>عظام الجمجمة والحوض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57224" y="2143116"/>
            <a:ext cx="185738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الأربطة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6" name="صورة 5" descr="hwaml.com_1292377205_7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1fe35ecf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14488"/>
            <a:ext cx="4286280" cy="314327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357554" y="5429264"/>
            <a:ext cx="2571768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مفاصل ثابتة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الأول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200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الجلد والعضلات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i="1" u="sng" dirty="0" smtClean="0"/>
              <a:t>ثانيا : المفاصل المتحركة: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هي مفاصل تسمح للجسم بالقيام بمجموعة كبيرة من الحركات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/>
              <a:t>أنواعها :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C00000"/>
                </a:solidFill>
              </a:rPr>
              <a:t>المحوري</a:t>
            </a:r>
            <a:r>
              <a:rPr lang="ar-SA" b="1" dirty="0" smtClean="0">
                <a:solidFill>
                  <a:srgbClr val="002060"/>
                </a:solidFill>
              </a:rPr>
              <a:t> : مفصل يتحرك عن طريق دوران عظم داخل تجويف في عظم ثابت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مثل : دوران الرأس .</a:t>
            </a:r>
          </a:p>
          <a:p>
            <a:pPr>
              <a:buNone/>
            </a:pPr>
            <a:r>
              <a:rPr lang="ar-SA" dirty="0" smtClean="0"/>
              <a:t>   </a:t>
            </a:r>
            <a:r>
              <a:rPr lang="ar-SA" b="1" dirty="0" smtClean="0">
                <a:solidFill>
                  <a:srgbClr val="C00000"/>
                </a:solidFill>
              </a:rPr>
              <a:t>الكروي  : </a:t>
            </a:r>
            <a:r>
              <a:rPr lang="ar-SA" b="1" dirty="0" smtClean="0">
                <a:solidFill>
                  <a:srgbClr val="002060"/>
                </a:solidFill>
              </a:rPr>
              <a:t>مفصل يتكون من عظم نهايته الكروية </a:t>
            </a:r>
            <a:r>
              <a:rPr lang="ar-SA" b="1" dirty="0" err="1" smtClean="0">
                <a:solidFill>
                  <a:srgbClr val="002060"/>
                </a:solidFill>
              </a:rPr>
              <a:t>تلائم</a:t>
            </a:r>
            <a:r>
              <a:rPr lang="ar-SA" b="1" dirty="0" smtClean="0">
                <a:solidFill>
                  <a:srgbClr val="002060"/>
                </a:solidFill>
              </a:rPr>
              <a:t> التجويف </a:t>
            </a:r>
            <a:r>
              <a:rPr lang="ar-SA" b="1" dirty="0" err="1" smtClean="0">
                <a:solidFill>
                  <a:srgbClr val="002060"/>
                </a:solidFill>
              </a:rPr>
              <a:t>الكأسي</a:t>
            </a:r>
            <a:r>
              <a:rPr lang="ar-SA" b="1" dirty="0" smtClean="0">
                <a:solidFill>
                  <a:srgbClr val="002060"/>
                </a:solidFill>
              </a:rPr>
              <a:t> في عظم آخر</a:t>
            </a:r>
            <a:r>
              <a:rPr lang="en-US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مثل: مفصل الكتف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643702" y="2500306"/>
            <a:ext cx="121444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المحوري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29190" y="2500306"/>
            <a:ext cx="121444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الكروي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71802" y="2500306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الرزي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00100" y="2500306"/>
            <a:ext cx="157163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الانزلاقي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المفصلي(</a:t>
            </a:r>
            <a:r>
              <a:rPr lang="ar-SA" b="1" dirty="0" err="1" smtClean="0">
                <a:solidFill>
                  <a:srgbClr val="C00000"/>
                </a:solidFill>
              </a:rPr>
              <a:t>الرزي</a:t>
            </a:r>
            <a:r>
              <a:rPr lang="ar-SA" b="1" dirty="0" smtClean="0">
                <a:solidFill>
                  <a:srgbClr val="C00000"/>
                </a:solidFill>
              </a:rPr>
              <a:t>) </a:t>
            </a:r>
            <a:r>
              <a:rPr lang="ar-SA" b="1" dirty="0" smtClean="0">
                <a:solidFill>
                  <a:srgbClr val="002060"/>
                </a:solidFill>
              </a:rPr>
              <a:t>: مفصل يسمح بتحريك العظم إلى الأمام والخلف لكن حركته محدودة مقارنة بالمفصل الكروي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مثل : مفصل الركبة ،و الأصابع.</a:t>
            </a:r>
          </a:p>
          <a:p>
            <a:pPr>
              <a:buNone/>
            </a:pPr>
            <a:r>
              <a:rPr lang="ar-SA" dirty="0" smtClean="0">
                <a:solidFill>
                  <a:srgbClr val="C00000"/>
                </a:solidFill>
              </a:rPr>
              <a:t>ا</a:t>
            </a:r>
            <a:r>
              <a:rPr lang="ar-SA" b="1" dirty="0" smtClean="0">
                <a:solidFill>
                  <a:srgbClr val="C00000"/>
                </a:solidFill>
              </a:rPr>
              <a:t>لانزلاقي </a:t>
            </a:r>
            <a:r>
              <a:rPr lang="ar-SA" b="1" dirty="0" smtClean="0">
                <a:solidFill>
                  <a:srgbClr val="002060"/>
                </a:solidFill>
              </a:rPr>
              <a:t>: مفصل يتحرك عن طريق انزلاق عظم فوق عظم آخر في أثناء تحركه للأمام والخلف مثل : مفاصل فقرات الظهر.</a:t>
            </a: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92" y="357166"/>
            <a:ext cx="1928826" cy="207170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00042"/>
            <a:ext cx="1724025" cy="2000264"/>
          </a:xfrm>
          <a:prstGeom prst="rect">
            <a:avLst/>
          </a:prstGeom>
        </p:spPr>
      </p:pic>
      <p:pic>
        <p:nvPicPr>
          <p:cNvPr id="9" name="صورة 8" descr="تنزي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714752"/>
            <a:ext cx="3000396" cy="1971676"/>
          </a:xfrm>
          <a:prstGeom prst="rect">
            <a:avLst/>
          </a:prstGeom>
        </p:spPr>
      </p:pic>
      <p:pic>
        <p:nvPicPr>
          <p:cNvPr id="10" name="صورة 9" descr="تنزيل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00042"/>
            <a:ext cx="1928826" cy="2000264"/>
          </a:xfrm>
          <a:prstGeom prst="rect">
            <a:avLst/>
          </a:prstGeom>
        </p:spPr>
      </p:pic>
      <p:pic>
        <p:nvPicPr>
          <p:cNvPr id="11" name="صورة 10" descr="تنزيل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357166"/>
            <a:ext cx="2000264" cy="2071702"/>
          </a:xfrm>
          <a:prstGeom prst="rect">
            <a:avLst/>
          </a:prstGeom>
        </p:spPr>
      </p:pic>
      <p:pic>
        <p:nvPicPr>
          <p:cNvPr id="12" name="صورة 11" descr="04-03-0018-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3643314"/>
            <a:ext cx="3214710" cy="2071702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5072066" y="2643182"/>
            <a:ext cx="385765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المفصل الرزي (المفصلي)</a:t>
            </a:r>
            <a:endParaRPr lang="ar-SA" sz="2800" b="1" dirty="0"/>
          </a:p>
        </p:txBody>
      </p:sp>
      <p:sp>
        <p:nvSpPr>
          <p:cNvPr id="14" name="مستطيل 13"/>
          <p:cNvSpPr/>
          <p:nvPr/>
        </p:nvSpPr>
        <p:spPr>
          <a:xfrm>
            <a:off x="285720" y="2714620"/>
            <a:ext cx="3714776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المفصل الكروي</a:t>
            </a:r>
            <a:endParaRPr lang="ar-SA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5429256" y="6072206"/>
            <a:ext cx="3286148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مفصل محوري</a:t>
            </a:r>
            <a:endParaRPr lang="ar-SA" sz="2800" b="1" dirty="0"/>
          </a:p>
        </p:txBody>
      </p:sp>
      <p:sp>
        <p:nvSpPr>
          <p:cNvPr id="16" name="مستطيل 15"/>
          <p:cNvSpPr/>
          <p:nvPr/>
        </p:nvSpPr>
        <p:spPr>
          <a:xfrm>
            <a:off x="428596" y="6143644"/>
            <a:ext cx="342902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مفصل انزلاقي</a:t>
            </a:r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 س2ص41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ا</a:t>
            </a:r>
            <a:r>
              <a:rPr lang="ar-SA" b="1" dirty="0" smtClean="0"/>
              <a:t>لاستجابة للمؤثرات ( المنبهات):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استجابة الجسم للمتغيرات التي تقع في البيئة المحيطة </a:t>
            </a:r>
            <a:r>
              <a:rPr lang="ar-SA" b="1" dirty="0" smtClean="0"/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المؤثر (المنبه): </a:t>
            </a:r>
            <a:r>
              <a:rPr lang="ar-SA" b="1" dirty="0" smtClean="0">
                <a:solidFill>
                  <a:srgbClr val="002060"/>
                </a:solidFill>
              </a:rPr>
              <a:t>التغيرات الداخلية أو الخارجية التي تتطلب استجابة من الجسم.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التغيرات الخارجية: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الصوت    الضوء     روائح الطعام     درجة الحرارة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التغيرات الداخلية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المواد الكيميائية (الهرمونات)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/>
              <a:t>من أمثلة الاتزان الداخلي في الجسم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. عملية تنظيم معدل التنفس.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. نبضات القلب.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. عملية الهضم .</a:t>
            </a:r>
          </a:p>
          <a:p>
            <a:pPr>
              <a:buNone/>
            </a:pPr>
            <a:r>
              <a:rPr lang="ar-SA" b="1" dirty="0" smtClean="0"/>
              <a:t>أجهزة التنظيم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أهميتها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المحافظة على الاتزان الداخلي للجسم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أمثلتها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1-الجهاز العصبي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الجهاز الهرموني.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الخلايا العصبية هي</a:t>
            </a:r>
            <a:r>
              <a:rPr lang="en-US" b="1" dirty="0" smtClean="0"/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وحدة التركيب والوظيفة في الجهاز العصبي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تركيبها 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جسم الخلية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الشجيرات العصبية.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3ـ المحور الأسطواني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وظيفتها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نقل </a:t>
            </a:r>
            <a:r>
              <a:rPr lang="ar-SA" b="1" dirty="0" err="1" smtClean="0">
                <a:solidFill>
                  <a:srgbClr val="002060"/>
                </a:solidFill>
              </a:rPr>
              <a:t>السيال</a:t>
            </a:r>
            <a:r>
              <a:rPr lang="ar-SA" b="1" dirty="0" smtClean="0">
                <a:solidFill>
                  <a:srgbClr val="002060"/>
                </a:solidFill>
              </a:rPr>
              <a:t> العصبي في اتجاه واحد.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8Pn92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4213228" cy="2857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أنواعها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: </a:t>
            </a:r>
            <a:endParaRPr lang="ar-SA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 </a:t>
            </a:r>
            <a:r>
              <a:rPr lang="ar-SA" b="1" dirty="0" smtClean="0"/>
              <a:t>ـ الخلايا الحسية: </a:t>
            </a:r>
            <a:r>
              <a:rPr lang="ar-SA" b="1" dirty="0" smtClean="0">
                <a:solidFill>
                  <a:srgbClr val="002060"/>
                </a:solidFill>
              </a:rPr>
              <a:t>تستقبل المعلومات وترسلها إلى الدماغ والنخاع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 </a:t>
            </a:r>
            <a:r>
              <a:rPr lang="ar-SA" b="1" dirty="0" smtClean="0"/>
              <a:t>ـ الخلايا الموصلة: </a:t>
            </a:r>
            <a:r>
              <a:rPr lang="ar-SA" b="1" dirty="0" smtClean="0">
                <a:solidFill>
                  <a:srgbClr val="002060"/>
                </a:solidFill>
              </a:rPr>
              <a:t>تستقبل </a:t>
            </a:r>
            <a:r>
              <a:rPr lang="ar-SA" b="1" dirty="0" err="1" smtClean="0">
                <a:solidFill>
                  <a:srgbClr val="002060"/>
                </a:solidFill>
              </a:rPr>
              <a:t>السيالات</a:t>
            </a:r>
            <a:r>
              <a:rPr lang="ar-SA" b="1" dirty="0" smtClean="0">
                <a:solidFill>
                  <a:srgbClr val="002060"/>
                </a:solidFill>
              </a:rPr>
              <a:t> وتنقلها إلى الخلايا المحركة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3 </a:t>
            </a:r>
            <a:r>
              <a:rPr lang="ar-SA" b="1" dirty="0" smtClean="0"/>
              <a:t>ـ الخلايا المحركة: </a:t>
            </a:r>
            <a:r>
              <a:rPr lang="ar-SA" b="1" dirty="0" smtClean="0">
                <a:solidFill>
                  <a:srgbClr val="002060"/>
                </a:solidFill>
              </a:rPr>
              <a:t>تدفع </a:t>
            </a:r>
            <a:r>
              <a:rPr lang="ar-SA" b="1" dirty="0" err="1" smtClean="0">
                <a:solidFill>
                  <a:srgbClr val="002060"/>
                </a:solidFill>
              </a:rPr>
              <a:t>السيالات</a:t>
            </a:r>
            <a:r>
              <a:rPr lang="ar-SA" b="1" dirty="0" smtClean="0">
                <a:solidFill>
                  <a:srgbClr val="002060"/>
                </a:solidFill>
              </a:rPr>
              <a:t> من الدماغ والنخاع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إلى العضلات والغدد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  <a:p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b="1" dirty="0" smtClean="0"/>
              <a:t>الشق التشابكي :</a:t>
            </a:r>
            <a:r>
              <a:rPr lang="en-US" b="1" dirty="0" smtClean="0"/>
              <a:t>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هو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مسافة قصيرة تفصل بين كل </a:t>
            </a:r>
            <a:r>
              <a:rPr lang="ar-SA" b="1" dirty="0" err="1" smtClean="0">
                <a:solidFill>
                  <a:srgbClr val="002060"/>
                </a:solidFill>
              </a:rPr>
              <a:t>عصبون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err="1" smtClean="0">
                <a:solidFill>
                  <a:srgbClr val="002060"/>
                </a:solidFill>
              </a:rPr>
              <a:t>والعصبون</a:t>
            </a:r>
            <a:r>
              <a:rPr lang="ar-SA" b="1" dirty="0" smtClean="0">
                <a:solidFill>
                  <a:srgbClr val="002060"/>
                </a:solidFill>
              </a:rPr>
              <a:t> الذي يليه.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وظيفته :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نقل </a:t>
            </a:r>
            <a:r>
              <a:rPr lang="ar-SA" b="1" dirty="0" err="1" smtClean="0">
                <a:solidFill>
                  <a:srgbClr val="002060"/>
                </a:solidFill>
              </a:rPr>
              <a:t>السيال</a:t>
            </a:r>
            <a:r>
              <a:rPr lang="ar-SA" b="1" dirty="0" smtClean="0">
                <a:solidFill>
                  <a:srgbClr val="002060"/>
                </a:solidFill>
              </a:rPr>
              <a:t> العصبي من </a:t>
            </a:r>
            <a:r>
              <a:rPr lang="ar-SA" b="1" dirty="0" err="1" smtClean="0">
                <a:solidFill>
                  <a:srgbClr val="002060"/>
                </a:solidFill>
              </a:rPr>
              <a:t>عصبون</a:t>
            </a:r>
            <a:r>
              <a:rPr lang="ar-SA" b="1" dirty="0" smtClean="0">
                <a:solidFill>
                  <a:srgbClr val="002060"/>
                </a:solidFill>
              </a:rPr>
              <a:t> إلى </a:t>
            </a:r>
            <a:r>
              <a:rPr lang="ar-SA" b="1" dirty="0" err="1" smtClean="0">
                <a:solidFill>
                  <a:srgbClr val="002060"/>
                </a:solidFill>
              </a:rPr>
              <a:t>عصبون</a:t>
            </a:r>
            <a:r>
              <a:rPr lang="ar-SA" b="1" dirty="0" smtClean="0">
                <a:solidFill>
                  <a:srgbClr val="002060"/>
                </a:solidFill>
              </a:rPr>
              <a:t> آخر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/>
              <a:t>أقسام الجهاز العصبي </a:t>
            </a:r>
            <a:r>
              <a:rPr lang="en-US" b="1" dirty="0" smtClean="0"/>
              <a:t>:</a:t>
            </a:r>
            <a:endParaRPr lang="ar-SA" dirty="0" smtClean="0"/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الجهاز العصبي المركزي.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2ـ الجهاز العصبي الطرفي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>
            <a:off x="2857488" y="3643314"/>
            <a:ext cx="3714776" cy="1588"/>
          </a:xfrm>
          <a:prstGeom prst="line">
            <a:avLst/>
          </a:prstGeom>
          <a:ln cmpd="sng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b="1" dirty="0" err="1" smtClean="0"/>
              <a:t>اولا</a:t>
            </a:r>
            <a:r>
              <a:rPr lang="ar-SA" b="1" dirty="0" smtClean="0"/>
              <a:t> : الجهاز العصبي المركزي </a:t>
            </a:r>
            <a:r>
              <a:rPr lang="en-US" b="1" dirty="0" smtClean="0"/>
              <a:t>:</a:t>
            </a:r>
            <a:endParaRPr lang="ar-SA" b="1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تركيبه: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1) </a:t>
            </a:r>
            <a:r>
              <a:rPr lang="ar-SA" b="1" dirty="0" smtClean="0">
                <a:solidFill>
                  <a:srgbClr val="C00000"/>
                </a:solidFill>
              </a:rPr>
              <a:t>الدماغ :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مركز تنظيم جميع الأنشطة الحيوية في الجسم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2) </a:t>
            </a:r>
            <a:r>
              <a:rPr lang="ar-SA" b="1" dirty="0" smtClean="0">
                <a:solidFill>
                  <a:srgbClr val="C00000"/>
                </a:solidFill>
              </a:rPr>
              <a:t>الحبل </a:t>
            </a:r>
            <a:r>
              <a:rPr lang="ar-SA" b="1" dirty="0" err="1" smtClean="0">
                <a:solidFill>
                  <a:srgbClr val="C00000"/>
                </a:solidFill>
              </a:rPr>
              <a:t>الشوكي</a:t>
            </a:r>
            <a:r>
              <a:rPr lang="ar-SA" b="1" dirty="0" smtClean="0">
                <a:solidFill>
                  <a:srgbClr val="C00000"/>
                </a:solidFill>
              </a:rPr>
              <a:t> :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يتركب من حزمة من العصبونات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ar-SA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/>
              <a:t>ثانيا : الجهاز العصبي الطرفي:</a:t>
            </a:r>
            <a:r>
              <a:rPr lang="en-US" b="1" dirty="0" smtClean="0"/>
              <a:t> </a:t>
            </a:r>
            <a:endParaRPr lang="ar-SA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مجموعة الأعصاب الموجودة خارج الجهاز العصبي المركزي وتعمل على ربط الدماغ والحبل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بأجزاء الجسم الأخرى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تركيبه</a:t>
            </a:r>
            <a:r>
              <a:rPr lang="en-US" b="1" dirty="0" smtClean="0">
                <a:solidFill>
                  <a:srgbClr val="00B050"/>
                </a:solidFill>
              </a:rPr>
              <a:t> :</a:t>
            </a:r>
            <a:r>
              <a:rPr lang="en-US" dirty="0" smtClean="0"/>
              <a:t> </a:t>
            </a: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1-الأعصاب الدماغية (12زوج)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الأعصاب </a:t>
            </a:r>
            <a:r>
              <a:rPr lang="ar-SA" b="1" dirty="0" err="1" smtClean="0">
                <a:solidFill>
                  <a:srgbClr val="002060"/>
                </a:solidFill>
              </a:rPr>
              <a:t>الشوكية</a:t>
            </a:r>
            <a:r>
              <a:rPr lang="ar-SA" b="1" dirty="0" smtClean="0">
                <a:solidFill>
                  <a:srgbClr val="002060"/>
                </a:solidFill>
              </a:rPr>
              <a:t>(31زوج)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الجلد : أكبر الأعضاء الحسيه (علل؟)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لأن من خلاله يتم استقبال معظم المعلومات من البيئة المحيطة .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يتكون الجلد من ثلاث طبقات هي :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1- البشرة:الطبقة الخارجية وتتكون من خلابا </a:t>
            </a:r>
            <a:r>
              <a:rPr lang="ar-SA" b="1" dirty="0" err="1" smtClean="0">
                <a:solidFill>
                  <a:srgbClr val="002060"/>
                </a:solidFill>
              </a:rPr>
              <a:t>ميته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2- الأدمة : تحتوي الأوعية </a:t>
            </a:r>
            <a:r>
              <a:rPr lang="ar-SA" b="1" dirty="0" err="1" smtClean="0">
                <a:solidFill>
                  <a:srgbClr val="002060"/>
                </a:solidFill>
              </a:rPr>
              <a:t>الدمويه</a:t>
            </a:r>
            <a:r>
              <a:rPr lang="ar-SA" b="1" dirty="0" smtClean="0">
                <a:solidFill>
                  <a:srgbClr val="002060"/>
                </a:solidFill>
              </a:rPr>
              <a:t> والغدد العرقية .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3- الطبقة </a:t>
            </a:r>
            <a:r>
              <a:rPr lang="ar-SA" b="1" dirty="0" err="1" smtClean="0">
                <a:solidFill>
                  <a:srgbClr val="002060"/>
                </a:solidFill>
              </a:rPr>
              <a:t>الدهنية</a:t>
            </a:r>
            <a:r>
              <a:rPr lang="ar-SA" b="1" dirty="0" smtClean="0">
                <a:solidFill>
                  <a:srgbClr val="002060"/>
                </a:solidFill>
              </a:rPr>
              <a:t>:عازلة للجسم تختزن فيها الدهون.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3" name="صورة 2" descr="2 motawaset human skin minhaji_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357694"/>
            <a:ext cx="4572638" cy="17859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Central-nervous-system(CNS)_def_2080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72494" cy="607223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857884" y="6143644"/>
            <a:ext cx="27146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أقسام الجهاز العصبي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u="sng" dirty="0" smtClean="0"/>
              <a:t>أقسام الجهاز العصبي الطرفي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1- الجهاز العصبي الجسمي : </a:t>
            </a:r>
            <a:r>
              <a:rPr lang="ar-SA" b="1" dirty="0" smtClean="0">
                <a:solidFill>
                  <a:srgbClr val="002060"/>
                </a:solidFill>
              </a:rPr>
              <a:t>ينظم الأفعال الإرادية.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2- الجهاز العصبي الذاتي : </a:t>
            </a:r>
            <a:r>
              <a:rPr lang="ar-SA" b="1" dirty="0" smtClean="0">
                <a:solidFill>
                  <a:srgbClr val="002060"/>
                </a:solidFill>
              </a:rPr>
              <a:t>ينظم الأفعال اللاإرادية.</a:t>
            </a:r>
          </a:p>
          <a:p>
            <a:pPr>
              <a:buNone/>
            </a:pPr>
            <a:r>
              <a:rPr lang="ar-SA" b="1" dirty="0" smtClean="0"/>
              <a:t>رد الفعل المنعكس </a:t>
            </a:r>
            <a:r>
              <a:rPr lang="en-US" b="1" dirty="0" smtClean="0"/>
              <a:t>: </a:t>
            </a:r>
            <a:endParaRPr lang="ar-SA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استجابة تلقائية غير إرادية سريعة للمنبه </a:t>
            </a:r>
            <a:r>
              <a:rPr lang="ar-SA" b="1" u="sng" dirty="0" smtClean="0">
                <a:solidFill>
                  <a:srgbClr val="002060"/>
                </a:solidFill>
              </a:rPr>
              <a:t>تصدر من الحبل </a:t>
            </a:r>
            <a:r>
              <a:rPr lang="ar-SA" b="1" u="sng" dirty="0" err="1" smtClean="0">
                <a:solidFill>
                  <a:srgbClr val="002060"/>
                </a:solidFill>
              </a:rPr>
              <a:t>الشوكي</a:t>
            </a:r>
            <a:r>
              <a:rPr lang="en-US" u="sng" dirty="0" smtClean="0"/>
              <a:t>.</a:t>
            </a:r>
            <a:endParaRPr lang="ar-SA" u="sng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أهميته: </a:t>
            </a:r>
            <a:r>
              <a:rPr lang="ar-SA" b="1" dirty="0" smtClean="0">
                <a:solidFill>
                  <a:srgbClr val="002060"/>
                </a:solidFill>
              </a:rPr>
              <a:t>يسمح للجسم بالاستجابة دون تفكير بالفعل الذي يجب أن يفعله وبذلك يقي الجسم مخاطر عديدة يومية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من طرق سلامة الجهاز العصبي ما يُسمى الحماية الطبيعية 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فيها يُحاط الحبل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بعظام الفقرات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يحاط المخ بعظام الجمجمة</a:t>
            </a:r>
          </a:p>
          <a:p>
            <a:pPr>
              <a:buNone/>
            </a:pPr>
            <a:r>
              <a:rPr lang="ar-SA" b="1" dirty="0" smtClean="0"/>
              <a:t>مخاطر إصابة</a:t>
            </a:r>
            <a:r>
              <a:rPr lang="en-US" b="1" dirty="0" smtClean="0"/>
              <a:t> </a:t>
            </a:r>
            <a:r>
              <a:rPr lang="ar-SA" b="1" dirty="0" smtClean="0"/>
              <a:t>الجهاز العصبي :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التعرض لأي إصابة في الجزء الخلفي من الدماغ قد يسبب فقدان البصر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التعرض لإصابة في الحبل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قد يسبب الشلل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/>
              <a:t>أسباب إصابة الجهاز العصبي :</a:t>
            </a: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pr-2-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572008"/>
            <a:ext cx="2976560" cy="2000264"/>
          </a:xfrm>
          <a:prstGeom prst="rect">
            <a:avLst/>
          </a:prstGeom>
        </p:spPr>
      </p:pic>
      <p:pic>
        <p:nvPicPr>
          <p:cNvPr id="6" name="صورة 5" descr="eer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572008"/>
            <a:ext cx="3214710" cy="2000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/س7 ص41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000" b="1" dirty="0" smtClean="0"/>
              <a:t>الحواس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أهميتها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استقبال المنبهات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تحويل المنبهات إلى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المحافظة على الاتزان الداخلي.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أمثلة المنبهات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الضوء . الصوت . درجة الحرارة . الضغط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يحتوي الجلد والأعضاء الداخلية على مستقبلات حسية تستجيب للمنبهات.</a:t>
            </a:r>
          </a:p>
          <a:p>
            <a:pPr>
              <a:buNone/>
            </a:pPr>
            <a:endParaRPr lang="ar-SA" b="1" u="sng" dirty="0" smtClean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ar-SA" sz="5200" b="1" dirty="0" smtClean="0"/>
              <a:t>الإبصار</a:t>
            </a:r>
            <a:r>
              <a:rPr lang="ar-SA" sz="3600" b="1" dirty="0" smtClean="0"/>
              <a:t>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العضو </a:t>
            </a:r>
            <a:r>
              <a:rPr lang="ar-SA" sz="3600" b="1" dirty="0" err="1" smtClean="0">
                <a:solidFill>
                  <a:srgbClr val="002060"/>
                </a:solidFill>
              </a:rPr>
              <a:t>المسؤول</a:t>
            </a:r>
            <a:r>
              <a:rPr lang="ar-SA" sz="3600" b="1" dirty="0" smtClean="0">
                <a:solidFill>
                  <a:srgbClr val="002060"/>
                </a:solidFill>
              </a:rPr>
              <a:t> عن الإبصار هو : العين .</a:t>
            </a:r>
          </a:p>
          <a:p>
            <a:pPr>
              <a:buNone/>
            </a:pPr>
            <a:r>
              <a:rPr lang="ar-SA" sz="3600" dirty="0" smtClean="0"/>
              <a:t> </a:t>
            </a:r>
            <a:r>
              <a:rPr lang="ar-SA" sz="3600" b="1" dirty="0" smtClean="0"/>
              <a:t>تركيب العين</a:t>
            </a:r>
            <a:r>
              <a:rPr lang="en-US" sz="3600" b="1" dirty="0" smtClean="0"/>
              <a:t> :</a:t>
            </a:r>
            <a:r>
              <a:rPr lang="en-US" sz="3600" dirty="0" smtClean="0"/>
              <a:t> </a:t>
            </a:r>
            <a:endParaRPr lang="ar-SA" sz="3600" dirty="0" smtClean="0"/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r>
              <a:rPr lang="ar-SA" sz="3600" b="1" dirty="0" smtClean="0">
                <a:solidFill>
                  <a:srgbClr val="C00000"/>
                </a:solidFill>
              </a:rPr>
              <a:t>القرنية : </a:t>
            </a:r>
            <a:r>
              <a:rPr lang="ar-SA" sz="3600" b="1" dirty="0" smtClean="0">
                <a:solidFill>
                  <a:srgbClr val="002060"/>
                </a:solidFill>
              </a:rPr>
              <a:t>مقطع شفاف في مقدمة العين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2) </a:t>
            </a:r>
            <a:r>
              <a:rPr lang="ar-SA" sz="3600" b="1" dirty="0" smtClean="0">
                <a:solidFill>
                  <a:srgbClr val="C00000"/>
                </a:solidFill>
              </a:rPr>
              <a:t>الشبكية : </a:t>
            </a:r>
            <a:r>
              <a:rPr lang="ar-SA" sz="3600" b="1" dirty="0" smtClean="0">
                <a:solidFill>
                  <a:srgbClr val="002060"/>
                </a:solidFill>
              </a:rPr>
              <a:t>نسيج في مؤخرة العين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ar-SA" sz="3600" b="1" dirty="0" smtClean="0">
                <a:solidFill>
                  <a:srgbClr val="002060"/>
                </a:solidFill>
              </a:rPr>
              <a:t>يمتاز بحساسيته للطاقة الضوئية.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تركيب الشبكية: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SA" sz="3600" b="1" dirty="0" smtClean="0">
                <a:solidFill>
                  <a:srgbClr val="FF0000"/>
                </a:solidFill>
              </a:rPr>
              <a:t>العصي :</a:t>
            </a:r>
            <a:r>
              <a:rPr lang="ar-SA" sz="3600" dirty="0" smtClean="0"/>
              <a:t> </a:t>
            </a:r>
            <a:r>
              <a:rPr lang="ar-SA" sz="3600" b="1" dirty="0" smtClean="0">
                <a:solidFill>
                  <a:srgbClr val="002060"/>
                </a:solidFill>
              </a:rPr>
              <a:t>تستجيب للضوء الباهت وتساعد على اكتشاف الشكل </a:t>
            </a:r>
            <a:r>
              <a:rPr lang="ar-SA" sz="3600" b="1" dirty="0" err="1" smtClean="0">
                <a:solidFill>
                  <a:srgbClr val="002060"/>
                </a:solidFill>
              </a:rPr>
              <a:t>والحركه</a:t>
            </a:r>
            <a:r>
              <a:rPr lang="ar-SA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err="1" smtClean="0">
                <a:solidFill>
                  <a:srgbClr val="FF0000"/>
                </a:solidFill>
              </a:rPr>
              <a:t>المخاريط</a:t>
            </a:r>
            <a:r>
              <a:rPr lang="ar-SA" sz="3600" b="1" dirty="0" smtClean="0">
                <a:solidFill>
                  <a:srgbClr val="FF0000"/>
                </a:solidFill>
              </a:rPr>
              <a:t> :</a:t>
            </a:r>
            <a:r>
              <a:rPr lang="ar-SA" sz="3600" b="1" dirty="0" smtClean="0">
                <a:solidFill>
                  <a:srgbClr val="002060"/>
                </a:solidFill>
              </a:rPr>
              <a:t>تستجيب للضوء اللامع والألوان.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العي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3357586" cy="28352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كيف نبصر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يدخل الضوء إلى العين فينكسر خلال القرنية وينكسر مرة أخرى خلال عدسة العين ثم يتجمع على الشبكية فيتم الإبصار.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00042"/>
            <a:ext cx="4505325" cy="33575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14290"/>
            <a:ext cx="8358246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ar-SA" dirty="0" smtClean="0"/>
              <a:t>                                                     </a:t>
            </a:r>
            <a:r>
              <a:rPr lang="ar-SA" sz="8000" b="1" dirty="0" smtClean="0"/>
              <a:t>السمع والأذن</a:t>
            </a:r>
            <a:endParaRPr lang="ar-SA" b="1" dirty="0" smtClean="0"/>
          </a:p>
          <a:p>
            <a:pPr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تتركب الأذن من</a:t>
            </a:r>
            <a:r>
              <a:rPr lang="en-US" sz="60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51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6000" b="1" dirty="0" smtClean="0">
                <a:solidFill>
                  <a:srgbClr val="002060"/>
                </a:solidFill>
              </a:rPr>
              <a:t>1ـ الأذن الخارجية</a:t>
            </a:r>
          </a:p>
          <a:p>
            <a:pPr>
              <a:buNone/>
            </a:pPr>
            <a:r>
              <a:rPr lang="ar-SA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2 </a:t>
            </a:r>
            <a:r>
              <a:rPr lang="ar-SA" sz="6000" b="1" dirty="0" smtClean="0">
                <a:solidFill>
                  <a:srgbClr val="002060"/>
                </a:solidFill>
              </a:rPr>
              <a:t>ـ الأذن الوسطى</a:t>
            </a:r>
          </a:p>
          <a:p>
            <a:pPr>
              <a:buNone/>
            </a:pPr>
            <a:r>
              <a:rPr lang="ar-SA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3 </a:t>
            </a:r>
            <a:r>
              <a:rPr lang="ar-SA" sz="6000" b="1" dirty="0" smtClean="0">
                <a:solidFill>
                  <a:srgbClr val="002060"/>
                </a:solidFill>
              </a:rPr>
              <a:t>ـ الأذن الداخلية </a:t>
            </a: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sz="5900" b="1" u="sng" dirty="0" smtClean="0"/>
              <a:t>أولا / الأذن الخارجية:</a:t>
            </a:r>
            <a:endParaRPr lang="en-US" sz="5900" b="1" u="sng" dirty="0" smtClean="0"/>
          </a:p>
          <a:p>
            <a:pPr>
              <a:buNone/>
            </a:pPr>
            <a:r>
              <a:rPr lang="en-US" sz="5900" dirty="0" smtClean="0"/>
              <a:t/>
            </a:r>
            <a:br>
              <a:rPr lang="en-US" sz="5900" dirty="0" smtClean="0"/>
            </a:br>
            <a:r>
              <a:rPr lang="en-US" sz="5900" dirty="0" smtClean="0">
                <a:solidFill>
                  <a:srgbClr val="C00000"/>
                </a:solidFill>
              </a:rPr>
              <a:t>*</a:t>
            </a:r>
            <a:r>
              <a:rPr lang="en-US" sz="5900" dirty="0" smtClean="0"/>
              <a:t> </a:t>
            </a:r>
            <a:r>
              <a:rPr lang="ar-SA" sz="5900" b="1" dirty="0" smtClean="0">
                <a:solidFill>
                  <a:srgbClr val="C00000"/>
                </a:solidFill>
              </a:rPr>
              <a:t>تركيبها :</a:t>
            </a:r>
          </a:p>
          <a:p>
            <a:pPr>
              <a:buNone/>
            </a:pPr>
            <a:endParaRPr lang="ar-SA" sz="59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5900" b="1" dirty="0" smtClean="0">
                <a:solidFill>
                  <a:srgbClr val="C00000"/>
                </a:solidFill>
              </a:rPr>
              <a:t> </a:t>
            </a:r>
            <a:r>
              <a:rPr lang="ar-SA" sz="5900" b="1" dirty="0" smtClean="0">
                <a:solidFill>
                  <a:srgbClr val="002060"/>
                </a:solidFill>
              </a:rPr>
              <a:t>تشمل القناة السمعية وغشاء الطبلة</a:t>
            </a:r>
            <a:r>
              <a:rPr lang="en-US" sz="5900" b="1" dirty="0" smtClean="0">
                <a:solidFill>
                  <a:srgbClr val="002060"/>
                </a:solidFill>
              </a:rPr>
              <a:t> .</a:t>
            </a:r>
            <a:r>
              <a:rPr lang="en-US" sz="5900" dirty="0" smtClean="0"/>
              <a:t> </a:t>
            </a:r>
          </a:p>
          <a:p>
            <a:pPr>
              <a:buNone/>
            </a:pPr>
            <a:r>
              <a:rPr lang="en-US" sz="5900" dirty="0" smtClean="0"/>
              <a:t/>
            </a:r>
            <a:br>
              <a:rPr lang="en-US" sz="5900" dirty="0" smtClean="0"/>
            </a:br>
            <a:r>
              <a:rPr lang="en-US" sz="5900" dirty="0" smtClean="0">
                <a:solidFill>
                  <a:srgbClr val="C00000"/>
                </a:solidFill>
              </a:rPr>
              <a:t>* </a:t>
            </a:r>
            <a:r>
              <a:rPr lang="ar-SA" sz="5900" b="1" dirty="0" smtClean="0">
                <a:solidFill>
                  <a:srgbClr val="C00000"/>
                </a:solidFill>
              </a:rPr>
              <a:t>وظيفتها : </a:t>
            </a:r>
          </a:p>
          <a:p>
            <a:pPr>
              <a:buNone/>
            </a:pPr>
            <a:r>
              <a:rPr lang="ar-SA" sz="5900" b="1" dirty="0" smtClean="0">
                <a:solidFill>
                  <a:srgbClr val="002060"/>
                </a:solidFill>
              </a:rPr>
              <a:t>تستقبل الأذن الخارجية الموجات الصوتية </a:t>
            </a:r>
            <a:r>
              <a:rPr lang="ar-SA" sz="5900" b="1" dirty="0" err="1" smtClean="0">
                <a:solidFill>
                  <a:srgbClr val="002060"/>
                </a:solidFill>
              </a:rPr>
              <a:t>ويهتز</a:t>
            </a:r>
            <a:r>
              <a:rPr lang="ar-SA" sz="5900" b="1" dirty="0" smtClean="0">
                <a:solidFill>
                  <a:srgbClr val="002060"/>
                </a:solidFill>
              </a:rPr>
              <a:t> غشاء الطبلة فتنتقل الاهتزازات إلى الأذن الوسطى</a:t>
            </a:r>
            <a:r>
              <a:rPr lang="en-US" sz="5900" b="1" dirty="0" smtClean="0">
                <a:solidFill>
                  <a:srgbClr val="002060"/>
                </a:solidFill>
              </a:rPr>
              <a:t> . </a:t>
            </a:r>
            <a:endParaRPr lang="ar-SA" sz="5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e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4429156" cy="38576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ثانيا : الأذن الوسطى: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تتكون من ثلاثة عظام صغيرة هي: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</a:t>
            </a:r>
            <a:r>
              <a:rPr lang="ar-SA" b="1" dirty="0" smtClean="0">
                <a:solidFill>
                  <a:srgbClr val="7030A0"/>
                </a:solidFill>
              </a:rPr>
              <a:t>المطرقة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</a:t>
            </a:r>
            <a:r>
              <a:rPr lang="ar-SA" b="1" dirty="0" smtClean="0">
                <a:solidFill>
                  <a:srgbClr val="7030A0"/>
                </a:solidFill>
              </a:rPr>
              <a:t>السندان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</a:t>
            </a:r>
            <a:r>
              <a:rPr lang="ar-SA" b="1" dirty="0" smtClean="0">
                <a:solidFill>
                  <a:srgbClr val="7030A0"/>
                </a:solidFill>
              </a:rPr>
              <a:t>الركاب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وظيفتها: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تنقل الاهتزازات إلى الإذن الداخلية.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e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00174"/>
            <a:ext cx="4643470" cy="2357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ثالثا : الأذن الداخلية: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تشمل </a:t>
            </a:r>
            <a:r>
              <a:rPr lang="ar-SA" b="1" dirty="0" smtClean="0">
                <a:solidFill>
                  <a:srgbClr val="7030A0"/>
                </a:solidFill>
              </a:rPr>
              <a:t>القوقعة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7030A0"/>
                </a:solidFill>
              </a:rPr>
              <a:t>والقنوات الهلالية </a:t>
            </a:r>
            <a:r>
              <a:rPr lang="ar-SA" b="1" dirty="0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7030A0"/>
                </a:solidFill>
              </a:rPr>
              <a:t>الدهليز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ar-SA" b="1" dirty="0" smtClean="0"/>
              <a:t>ا</a:t>
            </a:r>
            <a:r>
              <a:rPr lang="ar-SA" b="1" dirty="0" smtClean="0">
                <a:solidFill>
                  <a:srgbClr val="C00000"/>
                </a:solidFill>
              </a:rPr>
              <a:t>لقوقعة: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تشبه صدفة الحلزون وتُملأ بسائل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عندما </a:t>
            </a:r>
            <a:r>
              <a:rPr lang="ar-SA" b="1" dirty="0" err="1" smtClean="0">
                <a:solidFill>
                  <a:srgbClr val="002060"/>
                </a:solidFill>
              </a:rPr>
              <a:t>يهتز</a:t>
            </a:r>
            <a:r>
              <a:rPr lang="ar-SA" b="1" dirty="0" smtClean="0">
                <a:solidFill>
                  <a:srgbClr val="002060"/>
                </a:solidFill>
              </a:rPr>
              <a:t> الركاب </a:t>
            </a:r>
            <a:r>
              <a:rPr lang="ar-SA" b="1" dirty="0" err="1" smtClean="0">
                <a:solidFill>
                  <a:srgbClr val="002060"/>
                </a:solidFill>
              </a:rPr>
              <a:t>يهتز</a:t>
            </a:r>
            <a:r>
              <a:rPr lang="ar-SA" b="1" dirty="0" smtClean="0">
                <a:solidFill>
                  <a:srgbClr val="002060"/>
                </a:solidFill>
              </a:rPr>
              <a:t> السائل داخل القوقعة فيتولد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ينتقل عبر العصب السمعي إلى الدماغ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ar-SA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القنوات الهلالية والدهليز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توجد في قاعدتها الحويصلات والتي تحافظ على توازن الشخص وتحس بحركة الجسم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143372" y="500042"/>
            <a:ext cx="4572000" cy="1600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الميلانين 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ar-SA" sz="2400" b="1" dirty="0" smtClean="0">
                <a:solidFill>
                  <a:schemeClr val="tx2"/>
                </a:solidFill>
              </a:rPr>
              <a:t>مادة كيميائية تنتجها خلايا البشرة وتحمي الجلد من الأشعة وتكسبه لونه</a:t>
            </a:r>
            <a:r>
              <a:rPr lang="en-US" sz="2400" b="1" dirty="0" smtClean="0">
                <a:solidFill>
                  <a:schemeClr val="tx2"/>
                </a:solidFill>
              </a:rPr>
              <a:t> 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714612" y="2928934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400" b="1" dirty="0" smtClean="0"/>
              <a:t>عندما يتعرض جسم الإنسان للأشعة فوق البنفسجية فإن إنتاج صبغة الميلانين تزداد فيصبح لون الجلد داكناً ، وبحسب كميتها يختلف لون الجلد من شخص لآخر</a:t>
            </a:r>
            <a:r>
              <a:rPr lang="en-US" sz="2400" b="1" dirty="0" smtClean="0"/>
              <a:t> .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285720" y="5214950"/>
            <a:ext cx="45720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400" b="1" dirty="0" smtClean="0"/>
              <a:t>كلما كان لون الجلد أفتح كانت قدرته على المقاومة والحماية أقل ، وكان أشد تأثراً بالحروق وأكثر عرضه للإصابة بالسرطان</a:t>
            </a:r>
            <a:r>
              <a:rPr lang="en-US" sz="2400" b="1" dirty="0" smtClean="0"/>
              <a:t> .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عند سماع صوت تتحرك الخلايا الشعرية داخل القوقعة في الأذن الداخلية علل؟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بسبب اهتزاز السائل بداخلها نتيجة اهتزاز الركاب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6072230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6600" b="1" dirty="0" smtClean="0"/>
              <a:t>الشم</a:t>
            </a: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كيف نشم ؟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تدخل جزئيات الطعام إلى تجويف الأنف فتذوب في المخاط وتنبه المستقبلات </a:t>
            </a:r>
            <a:r>
              <a:rPr lang="ar-SA" b="1" dirty="0" err="1" smtClean="0">
                <a:solidFill>
                  <a:srgbClr val="002060"/>
                </a:solidFill>
              </a:rPr>
              <a:t>الشمية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يتولد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ينتقل عبر العصب إلى الدماغ حيث يتم تفسير الرائحة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. </a:t>
            </a:r>
            <a:endParaRPr lang="ar-SA" b="1" dirty="0" smtClean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Womans-personality-from-the-nose-sh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500174"/>
            <a:ext cx="3143272" cy="1928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429420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ar-SA" sz="4400" b="1" dirty="0" smtClean="0"/>
              <a:t>التذوق</a:t>
            </a:r>
            <a:endParaRPr lang="ar-SA" b="1" dirty="0" smtClean="0"/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عن طريق البراعم الذوقية الموجودة على اللسان تُشكل مستقبلات التذوق الرئيسية.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يتذوق اللسان الطعام الحلو والمالح والحامض والمر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كيف نتذوق ؟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تدخل جزئيات الطعام إلى تجويف الفم فتذوب في اللعاب وتنبه البراعم الذوقية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يتولد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ينتقل عبر العصب إلى الدماغ حيث يتم التعرف على الطعم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857233"/>
            <a:ext cx="3267081" cy="142875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علل : حاستا الشم والتذوق مترابطتان ؟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ar-SA" sz="3600" b="1" dirty="0" smtClean="0">
                <a:solidFill>
                  <a:srgbClr val="002060"/>
                </a:solidFill>
              </a:rPr>
              <a:t>لأنه عند دخول جزئيات الطعام إلى الفم تنتقل الرائحة إلى التجويف الأنفي فتنبه الخلايا </a:t>
            </a:r>
            <a:r>
              <a:rPr lang="ar-SA" sz="3600" b="1" dirty="0" err="1" smtClean="0">
                <a:solidFill>
                  <a:srgbClr val="002060"/>
                </a:solidFill>
              </a:rPr>
              <a:t>الشمية</a:t>
            </a:r>
            <a:r>
              <a:rPr lang="ar-SA" sz="3600" b="1" dirty="0" smtClean="0">
                <a:solidFill>
                  <a:srgbClr val="002060"/>
                </a:solidFill>
              </a:rPr>
              <a:t> فيتم الإحساس بطعم الطعام ورائحته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 علل : عند الإصابة بالزكام يبدو الطعام وكأنه لا طعم له (مر) ؟</a:t>
            </a:r>
            <a:r>
              <a:rPr lang="en-US" sz="3600" b="1" dirty="0" smtClean="0">
                <a:solidFill>
                  <a:srgbClr val="C00000"/>
                </a:solidFill>
              </a:rPr>
              <a:t> .</a:t>
            </a:r>
            <a:r>
              <a:rPr lang="ar-SA" sz="3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لا تستطيع جزئيات الطعام الوصول إلى الخلايا </a:t>
            </a:r>
            <a:r>
              <a:rPr lang="ar-SA" sz="3600" b="1" dirty="0" err="1" smtClean="0">
                <a:solidFill>
                  <a:srgbClr val="002060"/>
                </a:solidFill>
              </a:rPr>
              <a:t>الشمية</a:t>
            </a:r>
            <a:r>
              <a:rPr lang="ar-SA" sz="3600" b="1" dirty="0" smtClean="0">
                <a:solidFill>
                  <a:srgbClr val="002060"/>
                </a:solidFill>
              </a:rPr>
              <a:t> فيبدو الطعام وكأنه لا طعم له</a:t>
            </a:r>
            <a:r>
              <a:rPr lang="en-US" sz="3600" b="1" dirty="0" smtClean="0">
                <a:solidFill>
                  <a:srgbClr val="002060"/>
                </a:solidFill>
              </a:rPr>
              <a:t> 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ar-SA" sz="3600" b="1" u="sng" dirty="0" smtClean="0"/>
          </a:p>
          <a:p>
            <a:pPr>
              <a:buNone/>
            </a:pPr>
            <a:r>
              <a:rPr lang="ar-SA" sz="3600" b="1" u="sng" dirty="0" smtClean="0"/>
              <a:t>تأثير بعض المواد في الجهاز العصبي:</a:t>
            </a:r>
          </a:p>
          <a:p>
            <a:pPr>
              <a:buNone/>
            </a:pPr>
            <a:endParaRPr lang="ar-SA" sz="2800" b="1" u="sng" dirty="0" smtClean="0"/>
          </a:p>
          <a:p>
            <a:pPr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الكحول: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ar-SA" sz="2800" b="1" dirty="0" smtClean="0">
                <a:solidFill>
                  <a:srgbClr val="002060"/>
                </a:solidFill>
              </a:rPr>
              <a:t>تُحدث خللاً في وظائف الخلية العصبية عندما تصل إليها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ar-SA" sz="2800" b="1" dirty="0" smtClean="0">
                <a:solidFill>
                  <a:srgbClr val="002060"/>
                </a:solidFill>
              </a:rPr>
              <a:t>تبطئ أنشطة الجهاز العصبي وتضعف التحكم في العضلات والسيطرة عليها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ar-SA" sz="2800" b="1" dirty="0" smtClean="0">
                <a:solidFill>
                  <a:srgbClr val="002060"/>
                </a:solidFill>
              </a:rPr>
              <a:t>تضعف تركيز الذاكرة وتسبب تدمير خلايا الدماغ والكبد وإتلافها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/>
              <a:t>. </a:t>
            </a:r>
            <a:br>
              <a:rPr lang="en-US" sz="2800" b="1" dirty="0" smtClean="0"/>
            </a:br>
            <a:endParaRPr lang="ar-SA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dirty="0" smtClean="0">
                <a:solidFill>
                  <a:srgbClr val="C00000"/>
                </a:solidFill>
              </a:rPr>
              <a:t>المنبهات 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مواد تٌسرع نشاطات الجهاز العصبي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المركزي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r>
              <a:rPr lang="ar-SA" b="1" dirty="0" smtClean="0">
                <a:solidFill>
                  <a:srgbClr val="002060"/>
                </a:solidFill>
              </a:rPr>
              <a:t>مثل </a:t>
            </a:r>
            <a:r>
              <a:rPr lang="ar-SA" b="1" dirty="0" err="1" smtClean="0">
                <a:solidFill>
                  <a:srgbClr val="002060"/>
                </a:solidFill>
              </a:rPr>
              <a:t>الكفايين</a:t>
            </a:r>
            <a:r>
              <a:rPr lang="ar-SA" b="1" dirty="0" smtClean="0">
                <a:solidFill>
                  <a:srgbClr val="002060"/>
                </a:solidFill>
              </a:rPr>
              <a:t> الموجود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في الشاي والقهوة والمشروبات الغازية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. </a:t>
            </a:r>
          </a:p>
          <a:p>
            <a:pPr>
              <a:buNone/>
            </a:pPr>
            <a:r>
              <a:rPr lang="ar-SA" sz="4000" b="1" dirty="0" smtClean="0"/>
              <a:t>تأثير </a:t>
            </a:r>
            <a:r>
              <a:rPr lang="ar-SA" sz="4000" b="1" dirty="0" err="1" smtClean="0"/>
              <a:t>الكفايين</a:t>
            </a:r>
            <a:r>
              <a:rPr lang="en-US" sz="4000" b="1" dirty="0" smtClean="0"/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زيادة ضربات القلب واضطرابها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الرعشة والأرق لدى بعض الأشخاص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ينبه الكلى لإنتاج كميات أكبر من البول.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قهوووووووو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3214710" cy="18573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/س6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س8 وس9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128" y="0"/>
            <a:ext cx="4762872" cy="836712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الفصل السابع الدرس الأول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28" y="1000108"/>
            <a:ext cx="4698390" cy="566925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1- البشرة طبقة رقيقة من الجلد تحتوي على الميلانين . الأدمة أسمك من البشرة وتقع تحتها مباشرة وتحتوي على العديد من الأوعية الدموية والأعصاب والغدد العرقية</a:t>
            </a:r>
          </a:p>
          <a:p>
            <a:pPr algn="r" rtl="1">
              <a:buNone/>
            </a:pPr>
            <a:endParaRPr lang="ar-SA" sz="1500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2- الهيكلية ( إرادية ) والقلبية ( لا إرادية ) وتكون مخططة والملساء (لا إرادية ) وغير مخططة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7030A0"/>
                </a:solidFill>
              </a:rPr>
              <a:t>3- الحماية وتنظيم درجة حرارة الجسم وإفراز العرق وتكوين فيتامين </a:t>
            </a:r>
            <a:r>
              <a:rPr lang="ar-SA" b="1" dirty="0" err="1" smtClean="0">
                <a:solidFill>
                  <a:srgbClr val="7030A0"/>
                </a:solidFill>
              </a:rPr>
              <a:t>د</a:t>
            </a:r>
            <a:r>
              <a:rPr lang="ar-SA" b="1" dirty="0" smtClean="0">
                <a:solidFill>
                  <a:srgbClr val="7030A0"/>
                </a:solidFill>
              </a:rPr>
              <a:t> ويعد الجلد بمثابة جهاز حسي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تكون العضلات القلبية مخططة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5- عندما </a:t>
            </a:r>
            <a:r>
              <a:rPr lang="ar-SA" b="1" dirty="0" err="1" smtClean="0">
                <a:solidFill>
                  <a:srgbClr val="00B0F0"/>
                </a:solidFill>
              </a:rPr>
              <a:t>يتعرق</a:t>
            </a:r>
            <a:r>
              <a:rPr lang="ar-SA" b="1" dirty="0" smtClean="0">
                <a:solidFill>
                  <a:srgbClr val="00B0F0"/>
                </a:solidFill>
              </a:rPr>
              <a:t> الجلد تنتقل الطاقة الحرارية من الجسم </a:t>
            </a:r>
            <a:r>
              <a:rPr lang="ar-SA" b="1" dirty="0" err="1" smtClean="0">
                <a:solidFill>
                  <a:srgbClr val="00B0F0"/>
                </a:solidFill>
              </a:rPr>
              <a:t>الى</a:t>
            </a:r>
            <a:r>
              <a:rPr lang="ar-SA" b="1" dirty="0" smtClean="0">
                <a:solidFill>
                  <a:srgbClr val="00B0F0"/>
                </a:solidFill>
              </a:rPr>
              <a:t> العرق فيمتص الحرارة ويبرد الجسم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6- الحركة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142852"/>
            <a:ext cx="3714776" cy="6500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solidFill>
                  <a:srgbClr val="C00000"/>
                </a:solidFill>
              </a:rPr>
              <a:t>1-  </a:t>
            </a:r>
            <a:r>
              <a:rPr lang="ar-SA" sz="2800" b="1" dirty="0" smtClean="0">
                <a:solidFill>
                  <a:srgbClr val="C00000"/>
                </a:solidFill>
              </a:rPr>
              <a:t> قارن بين البشرة والأدمة.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٢.  قارن بين أنواع الأنسجة العضلية الثلاثة.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٣.  حدد الوظائف الرئيسة للجلد.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٤.  حدد مظهر النسيج العضلي المكوِّن للقلب،وصفه.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٥.  صف الدور الذي يلعبه الجلد في تنظيم درجة 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حرارة الجسم.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٦.  صف وظيفة العضلات.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28654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lvl="0"/>
            <a:r>
              <a:rPr lang="ar-SA" sz="3600" b="1" dirty="0" smtClean="0">
                <a:solidFill>
                  <a:srgbClr val="FF0000"/>
                </a:solidFill>
              </a:rPr>
              <a:t>وظائف الجلد: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1- الحماية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2- الاستجابة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3- تصنيع فيتامين </a:t>
            </a:r>
            <a:r>
              <a:rPr lang="ar-SA" sz="3600" b="1" dirty="0" err="1" smtClean="0">
                <a:solidFill>
                  <a:srgbClr val="002060"/>
                </a:solidFill>
              </a:rPr>
              <a:t>د</a:t>
            </a:r>
            <a:r>
              <a:rPr lang="ar-SA" sz="3600" b="1" dirty="0" smtClean="0">
                <a:solidFill>
                  <a:srgbClr val="002060"/>
                </a:solidFill>
              </a:rPr>
              <a:t> .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4- تنظيم حرارة الجسم.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5- تخليص الجسم من الفضلات .</a:t>
            </a:r>
          </a:p>
          <a:p>
            <a:pPr lvl="0"/>
            <a:r>
              <a:rPr lang="ar-SA" sz="4400" b="1" dirty="0" smtClean="0">
                <a:solidFill>
                  <a:srgbClr val="FF0000"/>
                </a:solidFill>
              </a:rPr>
              <a:t>إصابات الجلد:</a:t>
            </a:r>
          </a:p>
          <a:p>
            <a:pPr lvl="0"/>
            <a:r>
              <a:rPr lang="en-US" sz="4400" b="1" dirty="0" smtClean="0">
                <a:solidFill>
                  <a:srgbClr val="002060"/>
                </a:solidFill>
              </a:rPr>
              <a:t>1 </a:t>
            </a:r>
            <a:r>
              <a:rPr lang="ar-SA" sz="4400" b="1" dirty="0" smtClean="0">
                <a:solidFill>
                  <a:srgbClr val="002060"/>
                </a:solidFill>
              </a:rPr>
              <a:t>ـ الكدوم. 2 </a:t>
            </a:r>
            <a:r>
              <a:rPr lang="ar-SA" sz="4400" b="1" dirty="0" err="1" smtClean="0">
                <a:solidFill>
                  <a:srgbClr val="002060"/>
                </a:solidFill>
              </a:rPr>
              <a:t>ـ</a:t>
            </a:r>
            <a:r>
              <a:rPr lang="ar-SA" sz="4400" b="1" dirty="0" smtClean="0">
                <a:solidFill>
                  <a:srgbClr val="002060"/>
                </a:solidFill>
              </a:rPr>
              <a:t> الجروح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ar-SA" sz="4400" b="1" dirty="0" smtClean="0">
                <a:solidFill>
                  <a:srgbClr val="002060"/>
                </a:solidFill>
              </a:rPr>
              <a:t>ـ الخدوش . 4 </a:t>
            </a:r>
            <a:r>
              <a:rPr lang="ar-SA" sz="4400" b="1" dirty="0" err="1" smtClean="0">
                <a:solidFill>
                  <a:srgbClr val="002060"/>
                </a:solidFill>
              </a:rPr>
              <a:t>ـ</a:t>
            </a:r>
            <a:r>
              <a:rPr lang="ar-SA" sz="4400" b="1" dirty="0" smtClean="0">
                <a:solidFill>
                  <a:srgbClr val="002060"/>
                </a:solidFill>
              </a:rPr>
              <a:t> الحروق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/>
              <a:t>.</a:t>
            </a:r>
            <a:endParaRPr lang="ar-SA" sz="4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   </a:t>
            </a:r>
            <a:r>
              <a:rPr lang="ar-SA" sz="4100" b="1" dirty="0" smtClean="0">
                <a:solidFill>
                  <a:srgbClr val="FF0000"/>
                </a:solidFill>
              </a:rPr>
              <a:t>وظائف الغدد العرقية:</a:t>
            </a:r>
            <a:endParaRPr lang="ar-SA" sz="3600" b="1" dirty="0" smtClean="0">
              <a:solidFill>
                <a:srgbClr val="FF0000"/>
              </a:solidFill>
            </a:endParaRP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1- تنظيم حرارة الجسم.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2- تخليص الجسم من الفضلات .</a:t>
            </a:r>
          </a:p>
          <a:p>
            <a:pPr lvl="0">
              <a:buNone/>
            </a:pPr>
            <a:endParaRPr lang="ar-SA" sz="3600" b="1" dirty="0" smtClean="0"/>
          </a:p>
          <a:p>
            <a:pPr lvl="0">
              <a:buNone/>
            </a:pPr>
            <a:r>
              <a:rPr lang="ar-SA" sz="2800" dirty="0" smtClean="0"/>
              <a:t> </a:t>
            </a:r>
          </a:p>
          <a:p>
            <a:pPr lvl="0"/>
            <a:endParaRPr lang="en-US" sz="2800" dirty="0" smtClean="0"/>
          </a:p>
          <a:p>
            <a:endParaRPr lang="en-US" sz="2800" b="1" dirty="0" smtClean="0"/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ar-SA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b="1" dirty="0"/>
          </a:p>
        </p:txBody>
      </p:sp>
      <p:pic>
        <p:nvPicPr>
          <p:cNvPr id="4" name="صورة 3" descr="كدمة جل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14488"/>
            <a:ext cx="292895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0"/>
            <a:ext cx="5143536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1"/>
                </a:solidFill>
              </a:rPr>
              <a:t>الفصل 7 تابع الدرس </a:t>
            </a:r>
            <a:r>
              <a:rPr lang="ar-SA" b="1" dirty="0" err="1" smtClean="0">
                <a:solidFill>
                  <a:schemeClr val="tx1"/>
                </a:solidFill>
              </a:rPr>
              <a:t>الاول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908720"/>
            <a:ext cx="5150376" cy="576064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7- أربطة سميكة من الأنسجة تسمى الأوتار تربط العضلات بالعظام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8- يمنع الجراثيم من دخول الجسم كما تفرز الغدد الموجودة فيه سوائل تعمل على تدمير البكتيريا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9- تمثل العظام عصى الرافعة والمفاصل نقطة الارتكاز أما انقباض العضلات وانبساطها فيشكلان القوة المطلوبة لتحريك الجسم</a:t>
            </a:r>
            <a:endParaRPr lang="ar-SA" dirty="0" smtClean="0">
              <a:solidFill>
                <a:srgbClr val="002060"/>
              </a:solidFill>
            </a:endParaRP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10- يمكن أن تنقل رقعة جلد من جزء آخر من جسم المصاب إلى المنطقة المصابة وأخيرا تصبح جزءا من الجلد المحيط </a:t>
            </a:r>
            <a:r>
              <a:rPr lang="ar-SA" b="1" dirty="0" err="1" smtClean="0">
                <a:solidFill>
                  <a:srgbClr val="0070C0"/>
                </a:solidFill>
              </a:rPr>
              <a:t>بها</a:t>
            </a:r>
            <a:endParaRPr lang="ar-SA" dirty="0" smtClean="0"/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11- لان فقد الجلد الذي يمنع فقدان الماء</a:t>
            </a:r>
            <a:endParaRPr lang="ar-SA" dirty="0" smtClean="0">
              <a:solidFill>
                <a:srgbClr val="002060"/>
              </a:solidFill>
            </a:endParaRP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12- تنقبض العضلة الأمامية بينما تنبسط العضلة الخلفية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285728"/>
            <a:ext cx="3357618" cy="635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 smtClean="0">
                <a:solidFill>
                  <a:srgbClr val="C00000"/>
                </a:solidFill>
              </a:rPr>
              <a:t>٧.  صف كيف ترتبط العضلات مع العظام؟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٨. فسر كيف يساعد الجلد على منع إصابة الجسم بالأمراض؟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٩.  فسر كيف يعمل تحرك كل من العضلات والعظام والمفاصل معًا لتحريك الجسم؟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١٠.  صف طريقة واحدة يستطيع الأطباء من خلالها علاج الإصابات الحادة في الجلد، والناتجة عن الحروق أو الجروح أو العمليات.؟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١١. التفكير الناقد لماذا يكون الشخص المصاب بحروق متعددة وخطيرة عرضة للموت بسبب فقدان الماء؟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١٢. التفكير الناقد ماذا يحدث للعضلة التي في أعلى الذراع عندما تقوم بثنيه؟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2" y="0"/>
            <a:ext cx="4831460" cy="7647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chemeClr val="tx1"/>
                </a:solidFill>
              </a:rPr>
              <a:t>الفصل السابع الدرس الثاني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857232"/>
            <a:ext cx="5194920" cy="557216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1- إعطاء الشكل والدعم وحماية الأعضاء الداخلية وتوفير المكان الذي تستند </a:t>
            </a:r>
            <a:r>
              <a:rPr lang="ar-SA" b="1" dirty="0" err="1" smtClean="0">
                <a:solidFill>
                  <a:srgbClr val="0070C0"/>
                </a:solidFill>
              </a:rPr>
              <a:t>اليها</a:t>
            </a:r>
            <a:r>
              <a:rPr lang="ar-SA" b="1" dirty="0" smtClean="0">
                <a:solidFill>
                  <a:srgbClr val="0070C0"/>
                </a:solidFill>
              </a:rPr>
              <a:t> العضلات وإنتاج خلايا الدم وتخزين الأملاح المعدنية</a:t>
            </a:r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2- الجمجمة والحوض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3- يوفر البطانة ويزود الأذن والأنف بالشكل</a:t>
            </a:r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4- أربطة سميكة من من الأنسجة تحافظ على ثبات العظام في مكانها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5- انظر الشكل 15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6- العين : المخاريط </a:t>
            </a:r>
            <a:r>
              <a:rPr lang="ar-SA" b="1" dirty="0" err="1" smtClean="0">
                <a:solidFill>
                  <a:srgbClr val="002060"/>
                </a:solidFill>
              </a:rPr>
              <a:t>والعصى</a:t>
            </a:r>
            <a:r>
              <a:rPr lang="ar-SA" b="1" dirty="0" smtClean="0">
                <a:solidFill>
                  <a:srgbClr val="002060"/>
                </a:solidFill>
              </a:rPr>
              <a:t> ،الأذن : الخلايا الشعرية،الأنف: المستقبلات </a:t>
            </a:r>
            <a:r>
              <a:rPr lang="ar-SA" b="1" dirty="0" err="1" smtClean="0">
                <a:solidFill>
                  <a:srgbClr val="002060"/>
                </a:solidFill>
              </a:rPr>
              <a:t>الشمية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 rtl="1"/>
            <a:endParaRPr lang="ar-SA" b="1" dirty="0" smtClean="0"/>
          </a:p>
          <a:p>
            <a:pPr algn="r" rtl="1"/>
            <a:endParaRPr lang="ar-SA" b="1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357158" y="642918"/>
            <a:ext cx="314324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اختبر نفسك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١. عدّد الوظائف الخمس الرئيسة للجهاز الهيكلي في الإنسان.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٢. أعط أمثلة على المفاصل الثابتة.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٣. وضح أهمية الغضاريف في الجهاز الهيكلي.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٤. صف الأربطة ووظيفتها في الجهاز الهيكلي.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٥. ارسم أجزاء الخلية العصبية وصف وظيفة كل جزء.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٦. سمّ المستقبلات الحسية في العين والأنف والأذن.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928670"/>
            <a:ext cx="4718328" cy="578647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7- الجهاز العصبي المركزي – الدماغ والنخاع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. الجهاز العصبي الطرفي – </a:t>
            </a:r>
            <a:r>
              <a:rPr lang="ar-SA" b="1" dirty="0" err="1" smtClean="0">
                <a:solidFill>
                  <a:srgbClr val="002060"/>
                </a:solidFill>
              </a:rPr>
              <a:t>الاعصاب</a:t>
            </a:r>
            <a:r>
              <a:rPr lang="ar-SA" b="1" dirty="0" smtClean="0">
                <a:solidFill>
                  <a:srgbClr val="002060"/>
                </a:solidFill>
              </a:rPr>
              <a:t> الدماغية </a:t>
            </a:r>
            <a:r>
              <a:rPr lang="ar-SA" b="1" dirty="0" err="1" smtClean="0">
                <a:solidFill>
                  <a:srgbClr val="002060"/>
                </a:solidFill>
              </a:rPr>
              <a:t>والشوكية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8- يذيب اللعاب الطعام مما يجعل البراعم الذوقية قادرة على تذوقه . </a:t>
            </a:r>
          </a:p>
          <a:p>
            <a:pPr algn="r" rtl="1">
              <a:buNone/>
            </a:pPr>
            <a:endParaRPr lang="ar-SA" b="1" dirty="0" smtClean="0">
              <a:solidFill>
                <a:srgbClr val="00B0F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9- لأن المنبهات الداخلية تحذر الدماغ عند وجود خطأ ما . مما يجعل الجسم يستجيب ويحمي نفسه ويحافظ على اتزانه الداخلي </a:t>
            </a:r>
            <a:endParaRPr lang="ar-SA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10- لأن هذه الأدوية تحتوي على مركبات </a:t>
            </a:r>
            <a:r>
              <a:rPr lang="ar-SA" b="1" dirty="0" err="1" smtClean="0">
                <a:solidFill>
                  <a:srgbClr val="00B0F0"/>
                </a:solidFill>
              </a:rPr>
              <a:t>تبطيء</a:t>
            </a:r>
            <a:r>
              <a:rPr lang="ar-SA" b="1" dirty="0" smtClean="0">
                <a:solidFill>
                  <a:srgbClr val="00B0F0"/>
                </a:solidFill>
              </a:rPr>
              <a:t> عمل الجهاز العصبي وتؤثر في الذاكرة والسيطرة على التحكم بالعضلات والتركيز مما قد يشكل خطورة على الشخص الذي يحمل </a:t>
            </a:r>
            <a:r>
              <a:rPr lang="ar-SA" b="1" dirty="0" err="1" smtClean="0">
                <a:solidFill>
                  <a:srgbClr val="00B0F0"/>
                </a:solidFill>
              </a:rPr>
              <a:t>الالات</a:t>
            </a:r>
            <a:r>
              <a:rPr lang="ar-SA" b="1" dirty="0" smtClean="0">
                <a:solidFill>
                  <a:srgbClr val="00B0F0"/>
                </a:solidFill>
              </a:rPr>
              <a:t> الثقيلة ويتعامل معها .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 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71934" y="0"/>
            <a:ext cx="4857784" cy="8572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الفصل 7 تابع الدرس الثاني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285728"/>
            <a:ext cx="3286148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٧. قارن بين الجهاز العصبي المركزي والجهاز العصبي الطرفي.؟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٨. حدد دور اللعاب في عملية التذوق.؟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٩. وضح ما أهمية وجود مستقبِلات حسية للألم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والضغط في الأعضاء الداخلية؟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١٠.  التفكير الناقد وضح لماذا يحذّر المريض من 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التعامل مع الآلات أو الأدوات الخطرة 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عند تناول بعض الأدوية؟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857232"/>
            <a:ext cx="4143404" cy="585791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1- البشرة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2- الأوتار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3- العضلات الإرادية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4- العصبونات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5- الشق التشابكي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6- السمحاق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7- الأربطة 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8- </a:t>
            </a:r>
            <a:r>
              <a:rPr lang="ar-SA" b="1" dirty="0" err="1" smtClean="0">
                <a:solidFill>
                  <a:schemeClr val="tx2"/>
                </a:solidFill>
              </a:rPr>
              <a:t>د</a:t>
            </a:r>
            <a:r>
              <a:rPr lang="ar-SA" b="1" dirty="0" smtClean="0">
                <a:solidFill>
                  <a:schemeClr val="tx2"/>
                </a:solidFill>
              </a:rPr>
              <a:t>- نخاع العظم 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9- </a:t>
            </a:r>
            <a:r>
              <a:rPr lang="ar-SA" b="1" dirty="0" err="1" smtClean="0">
                <a:solidFill>
                  <a:schemeClr val="tx2"/>
                </a:solidFill>
              </a:rPr>
              <a:t>أ</a:t>
            </a:r>
            <a:r>
              <a:rPr lang="ar-SA" b="1" dirty="0" smtClean="0">
                <a:solidFill>
                  <a:schemeClr val="tx2"/>
                </a:solidFill>
              </a:rPr>
              <a:t>- الغضروف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10- </a:t>
            </a:r>
            <a:r>
              <a:rPr lang="ar-SA" b="1" dirty="0" err="1" smtClean="0">
                <a:solidFill>
                  <a:schemeClr val="tx2"/>
                </a:solidFill>
              </a:rPr>
              <a:t>د</a:t>
            </a:r>
            <a:r>
              <a:rPr lang="ar-SA" b="1" dirty="0" smtClean="0">
                <a:solidFill>
                  <a:schemeClr val="tx2"/>
                </a:solidFill>
              </a:rPr>
              <a:t>- الجمجمة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11- </a:t>
            </a:r>
            <a:r>
              <a:rPr lang="ar-SA" b="1" dirty="0" err="1" smtClean="0">
                <a:solidFill>
                  <a:schemeClr val="tx2"/>
                </a:solidFill>
              </a:rPr>
              <a:t>جـ</a:t>
            </a:r>
            <a:r>
              <a:rPr lang="ar-SA" b="1" dirty="0" smtClean="0">
                <a:solidFill>
                  <a:schemeClr val="tx2"/>
                </a:solidFill>
              </a:rPr>
              <a:t> - فيتامين د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12- </a:t>
            </a:r>
            <a:r>
              <a:rPr lang="ar-SA" b="1" dirty="0" err="1" smtClean="0">
                <a:solidFill>
                  <a:schemeClr val="tx2"/>
                </a:solidFill>
              </a:rPr>
              <a:t>د</a:t>
            </a:r>
            <a:r>
              <a:rPr lang="ar-SA" b="1" dirty="0" smtClean="0">
                <a:solidFill>
                  <a:schemeClr val="tx2"/>
                </a:solidFill>
              </a:rPr>
              <a:t>- بواسطة المواد الكيميائية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13- </a:t>
            </a:r>
            <a:r>
              <a:rPr lang="ar-SA" b="1" dirty="0" err="1" smtClean="0">
                <a:solidFill>
                  <a:schemeClr val="tx2"/>
                </a:solidFill>
              </a:rPr>
              <a:t>د</a:t>
            </a:r>
            <a:r>
              <a:rPr lang="ar-SA" b="1" dirty="0" smtClean="0">
                <a:solidFill>
                  <a:schemeClr val="tx2"/>
                </a:solidFill>
              </a:rPr>
              <a:t>- الخلايا الحسية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14- </a:t>
            </a:r>
            <a:r>
              <a:rPr lang="ar-SA" b="1" dirty="0" err="1" smtClean="0">
                <a:solidFill>
                  <a:schemeClr val="tx2"/>
                </a:solidFill>
              </a:rPr>
              <a:t>جـ</a:t>
            </a:r>
            <a:r>
              <a:rPr lang="ar-SA" b="1" dirty="0" smtClean="0">
                <a:solidFill>
                  <a:schemeClr val="tx2"/>
                </a:solidFill>
              </a:rPr>
              <a:t>- - الشبكية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15- </a:t>
            </a:r>
            <a:r>
              <a:rPr lang="ar-SA" b="1" dirty="0" err="1" smtClean="0">
                <a:solidFill>
                  <a:schemeClr val="tx2"/>
                </a:solidFill>
              </a:rPr>
              <a:t>د</a:t>
            </a:r>
            <a:r>
              <a:rPr lang="ar-SA" b="1" dirty="0" smtClean="0">
                <a:solidFill>
                  <a:schemeClr val="tx2"/>
                </a:solidFill>
              </a:rPr>
              <a:t>- القوقعة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16- </a:t>
            </a:r>
            <a:r>
              <a:rPr lang="ar-SA" b="1" dirty="0" err="1" smtClean="0">
                <a:solidFill>
                  <a:schemeClr val="tx2"/>
                </a:solidFill>
              </a:rPr>
              <a:t>ب</a:t>
            </a:r>
            <a:r>
              <a:rPr lang="ar-SA" b="1" dirty="0" smtClean="0">
                <a:solidFill>
                  <a:schemeClr val="tx2"/>
                </a:solidFill>
              </a:rPr>
              <a:t>- الشق التشابكي      </a:t>
            </a:r>
          </a:p>
          <a:p>
            <a:pPr algn="r" rtl="1">
              <a:buNone/>
            </a:pPr>
            <a:endParaRPr lang="ar-SA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7752" y="0"/>
            <a:ext cx="4117080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مراجعة الفصل السابع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928670"/>
            <a:ext cx="5357850" cy="578647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r" rtl="1"/>
            <a:r>
              <a:rPr lang="ar-SA" b="1" dirty="0" smtClean="0">
                <a:solidFill>
                  <a:srgbClr val="7030A0"/>
                </a:solidFill>
              </a:rPr>
              <a:t>17- تسهل المفاصل المتحركة عملية الولادة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18- لا تستطيع التخلص من الفضلات ولا المحافظة على درجة حرارة الجسم ثابتة</a:t>
            </a:r>
          </a:p>
          <a:p>
            <a:pPr algn="r" rtl="1"/>
            <a:r>
              <a:rPr lang="ar-SA" b="1" dirty="0" smtClean="0">
                <a:solidFill>
                  <a:srgbClr val="7030A0"/>
                </a:solidFill>
              </a:rPr>
              <a:t>19- تحمل الأربطة العظام وتثبتها في المفاصل أما </a:t>
            </a:r>
            <a:r>
              <a:rPr lang="ar-SA" b="1" dirty="0" err="1" smtClean="0">
                <a:solidFill>
                  <a:srgbClr val="7030A0"/>
                </a:solidFill>
              </a:rPr>
              <a:t>الاوتار</a:t>
            </a:r>
            <a:r>
              <a:rPr lang="ar-SA" b="1" dirty="0" smtClean="0">
                <a:solidFill>
                  <a:srgbClr val="7030A0"/>
                </a:solidFill>
              </a:rPr>
              <a:t> تصل العضلات بالعظام 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20- الغدد العرقية ليست موزعة بالتساوي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21</a:t>
            </a:r>
            <a:r>
              <a:rPr lang="ar-SA" b="1" dirty="0" smtClean="0"/>
              <a:t>- </a:t>
            </a:r>
            <a:r>
              <a:rPr lang="ar-SA" b="1" dirty="0" smtClean="0">
                <a:solidFill>
                  <a:srgbClr val="7030A0"/>
                </a:solidFill>
              </a:rPr>
              <a:t>نستنتج من هذا أنها قد تكون فقيرة من حيث النوافل العصبية الكيميائية التي تفرزها نهاية المحور</a:t>
            </a:r>
          </a:p>
          <a:p>
            <a:pPr algn="r" rtl="1"/>
            <a:r>
              <a:rPr lang="ar-SA" b="1" dirty="0" smtClean="0">
                <a:solidFill>
                  <a:srgbClr val="002060"/>
                </a:solidFill>
              </a:rPr>
              <a:t>22- القرنية – القزحية – العدسة – الشبكية – السيال العصبي</a:t>
            </a:r>
          </a:p>
          <a:p>
            <a:pPr algn="r" rt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43306" y="0"/>
            <a:ext cx="5331526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 تابع مراجعة الفصل السابع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282" y="1"/>
            <a:ext cx="3143272" cy="6740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التفكير الناقد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١٧   استنتج لماذا تكن المفاصل في جمجمة الجنين مرنة،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وعند البالغين ملتحمة وغير متحركة؟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١٨  توقع ماذا يحدث إذا لم تكن الغدد العرقية في شخص ما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قادرة على إفراز العرق؟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١٩   قارن بين وظائف الأربطة والأوتار.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٢٠  كوّن فرضية. يحتوي الجسم على ثلاثة ملايين غدة عرقية.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فهل تتوزع بالتساوي على جميع أجزائه؟ وضح إجابتك.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٢١  استنتج إذا استطاع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السيال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العصبي التحرك داخل الخلية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العصبية ولم يستطع الانتقال إلى الخلي التالية، فما الذي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تستنتجه عن الخلية الأولى؟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٢٢   خريطة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مفاهيمية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انقل الخريطة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المفاهيمية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التالية إلى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دفترك، ثم أكملها بالتسلسل الصحيح للتراكيب التي ينتقل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خلالها الضوء في العين.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اكتب قائمة بالعوامل التي قد يدرسها الطبيب قبل اختبار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طريقة لإصلاح الجلد الذي تعرّض لحرق شديد.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ar-SA" sz="11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ar-SA" sz="8000" b="1" dirty="0" smtClean="0"/>
              <a:t>  </a:t>
            </a: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143108" y="0"/>
            <a:ext cx="6500858" cy="3428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عزيزي الطالب /</a:t>
            </a:r>
          </a:p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هذا العمل كلفني الكثير من الوقت والجهد وكل ما أتمناه</a:t>
            </a:r>
          </a:p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 أن أرى ثماره في نجاحك بتفوق. </a:t>
            </a:r>
          </a:p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اسأل الله أن يكون هذا العمل خالصا لوجهه الكريم.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3929066"/>
            <a:ext cx="7215238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معد ومنفذ هذا العمل :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أ. صابر </a:t>
            </a:r>
            <a:r>
              <a:rPr lang="ar-SA" sz="4000" b="1" dirty="0" smtClean="0">
                <a:solidFill>
                  <a:schemeClr val="tx1"/>
                </a:solidFill>
              </a:rPr>
              <a:t>دخيل الله علي </a:t>
            </a:r>
            <a:r>
              <a:rPr lang="ar-SA" sz="4000" b="1" dirty="0" smtClean="0">
                <a:solidFill>
                  <a:schemeClr val="tx1"/>
                </a:solidFill>
              </a:rPr>
              <a:t>السيالي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معلم مادة العلوم بمتوسطة أبي دجانة بمكة المكرمة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حساب خاص للمادة 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smtClean="0">
                <a:solidFill>
                  <a:schemeClr val="tx1"/>
                </a:solidFill>
              </a:rPr>
              <a:t>sabir_511          </a:t>
            </a:r>
            <a:r>
              <a:rPr lang="ar-SA" sz="2800" b="1" dirty="0" smtClean="0">
                <a:solidFill>
                  <a:schemeClr val="tx1"/>
                </a:solidFill>
              </a:rPr>
              <a:t>@</a:t>
            </a: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صورة 5" descr="شعر-تويت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000768"/>
            <a:ext cx="150019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على شكل سحابة 5"/>
          <p:cNvSpPr/>
          <p:nvPr/>
        </p:nvSpPr>
        <p:spPr>
          <a:xfrm>
            <a:off x="2143108" y="642918"/>
            <a:ext cx="5929354" cy="300039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50800"/>
                <a:solidFill>
                  <a:schemeClr val="tx1"/>
                </a:solidFill>
              </a:rPr>
              <a:t>الوحدة الرابعة</a:t>
            </a:r>
          </a:p>
          <a:p>
            <a:pPr algn="ctr"/>
            <a:r>
              <a:rPr lang="ar-SA" sz="3600" b="1" dirty="0" smtClean="0">
                <a:ln w="50800"/>
                <a:solidFill>
                  <a:schemeClr val="tx1"/>
                </a:solidFill>
              </a:rPr>
              <a:t>أجهزة جسم الإنسان-2</a:t>
            </a:r>
            <a:endParaRPr lang="ar-SA" sz="36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00100" y="4357694"/>
            <a:ext cx="5929354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الفصل الثامن</a:t>
            </a:r>
          </a:p>
          <a:p>
            <a:pPr algn="ctr"/>
            <a:r>
              <a:rPr lang="ar-SA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التنظيم والتكاثر</a:t>
            </a:r>
            <a:endParaRPr lang="ar-SA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</a:t>
            </a: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الثاني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771896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910" y="428605"/>
            <a:ext cx="3071834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جهاز الغدد الصماء 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والتكاثر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85728"/>
            <a:ext cx="8358246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sz="4200" b="1" dirty="0" smtClean="0"/>
              <a:t>أجهزة التنظيم والسيطرة في جسم الإنسان :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1- الجهاز العصبي: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يرسل </a:t>
            </a:r>
            <a:r>
              <a:rPr lang="ar-SA" b="1" dirty="0" err="1" smtClean="0">
                <a:solidFill>
                  <a:srgbClr val="002060"/>
                </a:solidFill>
              </a:rPr>
              <a:t>سيالات</a:t>
            </a:r>
            <a:r>
              <a:rPr lang="ar-SA" b="1" dirty="0" smtClean="0">
                <a:solidFill>
                  <a:srgbClr val="002060"/>
                </a:solidFill>
              </a:rPr>
              <a:t> عصبية سريعة من وإلى الدماغ وتكون الاستجابة سريعة 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2- الجهاز الهرموني ( الغدد الصماء):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يرسل رسائل كيميائية عبر الدم تؤثر في خلايا محددة (الهدف)وتكون الاستجابة غير سريعة .</a:t>
            </a:r>
          </a:p>
          <a:p>
            <a:pPr>
              <a:buNone/>
            </a:pPr>
            <a:r>
              <a:rPr lang="ar-SA" sz="3800" b="1" dirty="0" smtClean="0"/>
              <a:t>الهرمونات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رسائل كيميائية تنتج من الغدد الصماء وتؤثر في خلايا محددة (الهدف).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العضلات تستجيب لهذه الرسائل فتغير من نشاطها ،وبالتالي يشعر الإنسان مثل شعوره بالجوع والعطش.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النسيج الهدف : </a:t>
            </a:r>
            <a:r>
              <a:rPr lang="ar-SA" b="1" dirty="0" smtClean="0">
                <a:solidFill>
                  <a:srgbClr val="002060"/>
                </a:solidFill>
              </a:rPr>
              <a:t>يوجد عادة بعيدا عن الغدد الصماء التي تفرز الهرمون.</a:t>
            </a:r>
          </a:p>
          <a:p>
            <a:pPr>
              <a:buNone/>
            </a:pPr>
            <a:r>
              <a:rPr lang="ar-SA" sz="3800" b="1" dirty="0" smtClean="0"/>
              <a:t>أهمية الهرمون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التأثير في خلايا محددة.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تسريع أو إبطاء الأنشطة الخلوية.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هناك نوعين من الغدد هما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1- غدد </a:t>
            </a:r>
            <a:r>
              <a:rPr lang="ar-SA" b="1" dirty="0" err="1" smtClean="0">
                <a:solidFill>
                  <a:srgbClr val="C00000"/>
                </a:solidFill>
              </a:rPr>
              <a:t>قنوية</a:t>
            </a:r>
            <a:r>
              <a:rPr lang="ar-SA" b="1" dirty="0" smtClean="0">
                <a:solidFill>
                  <a:srgbClr val="C00000"/>
                </a:solidFill>
              </a:rPr>
              <a:t> : </a:t>
            </a:r>
            <a:r>
              <a:rPr lang="ar-SA" b="1" dirty="0" smtClean="0">
                <a:solidFill>
                  <a:srgbClr val="002060"/>
                </a:solidFill>
              </a:rPr>
              <a:t>تصب إفرازاتها في الجسم عن طريق أنبوب صغير يسمى قناة مثل : الغدد العرقية والغدد اللعابية.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2- غدد غير </a:t>
            </a:r>
            <a:r>
              <a:rPr lang="ar-SA" b="1" dirty="0" err="1" smtClean="0">
                <a:solidFill>
                  <a:srgbClr val="C00000"/>
                </a:solidFill>
              </a:rPr>
              <a:t>قنوية</a:t>
            </a:r>
            <a:r>
              <a:rPr lang="ar-SA" b="1" dirty="0" smtClean="0">
                <a:solidFill>
                  <a:srgbClr val="C00000"/>
                </a:solidFill>
              </a:rPr>
              <a:t> (صماء): </a:t>
            </a:r>
            <a:r>
              <a:rPr lang="ar-SA" b="1" dirty="0" smtClean="0">
                <a:solidFill>
                  <a:srgbClr val="002060"/>
                </a:solidFill>
              </a:rPr>
              <a:t>تصب إفرازاتها في الدم مباشرة مثل : الغدد النخامية والغدد الدرقية.</a:t>
            </a:r>
          </a:p>
          <a:p>
            <a:pPr>
              <a:buNone/>
            </a:pPr>
            <a:r>
              <a:rPr lang="ar-SA" b="1" dirty="0" smtClean="0"/>
              <a:t>وظائف الغدد الصماء: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تنظيم البيئة الداخلية في الجسم.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تشجيع النمو.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التكيف مع الضغط النفسي.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تنظيم عمل جهاز الدوران والهضم.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586631b50a28b8833d45e1116fe6a5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214422"/>
            <a:ext cx="3733802" cy="38100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karom.net1337264842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14422"/>
            <a:ext cx="3857652" cy="378621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428860" y="5643578"/>
            <a:ext cx="4357718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غدد </a:t>
            </a:r>
            <a:r>
              <a:rPr lang="ar-SA" sz="3600" b="1" dirty="0" err="1" smtClean="0">
                <a:solidFill>
                  <a:schemeClr val="tx1"/>
                </a:solidFill>
              </a:rPr>
              <a:t>قنوية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عنصر نائب للمحتوى 6" descr="2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شكل بيضاوي 3"/>
          <p:cNvSpPr/>
          <p:nvPr/>
        </p:nvSpPr>
        <p:spPr>
          <a:xfrm>
            <a:off x="7358082" y="285728"/>
            <a:ext cx="1571636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غدد صماء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3900" b="1" dirty="0" smtClean="0"/>
              <a:t>تركيب الجهاز الهرموني ( جهاز الغدد الصماء ):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 </a:t>
            </a:r>
            <a:r>
              <a:rPr lang="ar-SA" b="1" dirty="0" smtClean="0">
                <a:solidFill>
                  <a:srgbClr val="C00000"/>
                </a:solidFill>
              </a:rPr>
              <a:t>ـ الغدد الصنوبرية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توجد داخل الدماغ وتنتج هرمون </a:t>
            </a:r>
            <a:r>
              <a:rPr lang="ar-SA" b="1" dirty="0" err="1" smtClean="0">
                <a:solidFill>
                  <a:srgbClr val="002060"/>
                </a:solidFill>
              </a:rPr>
              <a:t>الميلاتونين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r>
              <a:rPr lang="ar-SA" b="1" dirty="0" smtClean="0">
                <a:solidFill>
                  <a:srgbClr val="002060"/>
                </a:solidFill>
              </a:rPr>
              <a:t>سميت صنوبريه </a:t>
            </a:r>
            <a:r>
              <a:rPr lang="ar-SA" b="1" dirty="0" err="1" smtClean="0">
                <a:solidFill>
                  <a:srgbClr val="002060"/>
                </a:solidFill>
              </a:rPr>
              <a:t>لانها</a:t>
            </a:r>
            <a:r>
              <a:rPr lang="ar-SA" b="1" dirty="0" smtClean="0">
                <a:solidFill>
                  <a:srgbClr val="002060"/>
                </a:solidFill>
              </a:rPr>
              <a:t> تشبه مخروط الصنوبر الصغير 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err="1" smtClean="0">
                <a:solidFill>
                  <a:srgbClr val="FF0000"/>
                </a:solidFill>
              </a:rPr>
              <a:t>ماهي</a:t>
            </a:r>
            <a:r>
              <a:rPr lang="ar-SA" b="1" dirty="0" smtClean="0">
                <a:solidFill>
                  <a:srgbClr val="FF0000"/>
                </a:solidFill>
              </a:rPr>
              <a:t> أهمية هرمون </a:t>
            </a:r>
            <a:r>
              <a:rPr lang="ar-SA" b="1" dirty="0" err="1" smtClean="0">
                <a:solidFill>
                  <a:srgbClr val="FF0000"/>
                </a:solidFill>
              </a:rPr>
              <a:t>الميلاتونين</a:t>
            </a:r>
            <a:r>
              <a:rPr lang="ar-SA" b="1" dirty="0" smtClean="0">
                <a:solidFill>
                  <a:srgbClr val="FF0000"/>
                </a:solidFill>
              </a:rPr>
              <a:t>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يقوم بتنظيم نمط النوم والاستيقاظ لدى الإنسان.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c8b4ef45160b3bb74c5c49272665ac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500306"/>
            <a:ext cx="3357586" cy="183356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143504" y="4000504"/>
            <a:ext cx="328614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سؤال ذهبي</a:t>
            </a:r>
            <a:endParaRPr lang="ar-SA" sz="2800" b="1" dirty="0"/>
          </a:p>
        </p:txBody>
      </p:sp>
      <p:pic>
        <p:nvPicPr>
          <p:cNvPr id="7" name="صورة 6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428868"/>
            <a:ext cx="3500462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dirty="0" smtClean="0"/>
              <a:t>2ـ الغدد النخامية </a:t>
            </a:r>
            <a:r>
              <a:rPr lang="en-US" sz="36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هي بحجم حبة البازلاء وهي أهم الغدد الصماء في جسم الإنسان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• </a:t>
            </a:r>
            <a:r>
              <a:rPr lang="ar-SA" b="1" dirty="0" smtClean="0">
                <a:solidFill>
                  <a:srgbClr val="FF0000"/>
                </a:solidFill>
              </a:rPr>
              <a:t>مكان وجودها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تتصل بمنطقة تحت المهاد في الدماغ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• </a:t>
            </a:r>
            <a:r>
              <a:rPr lang="ar-SA" b="1" dirty="0" smtClean="0">
                <a:solidFill>
                  <a:srgbClr val="FF0000"/>
                </a:solidFill>
              </a:rPr>
              <a:t>وظيفتها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أ‌- تسيطر على نشاطات الغدد الصماء الأخرى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ب‌- تقوم بإنتاج هرمون يؤثر في أنشطة الجسم ، مثل : النمو والتكاثر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3143272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4400" b="1" dirty="0" smtClean="0">
                <a:solidFill>
                  <a:srgbClr val="FF0000"/>
                </a:solidFill>
              </a:rPr>
              <a:t>تعتبر الغدة النخامية أهم الغدد الصماء في جسم الإنسان (علل</a:t>
            </a:r>
            <a:r>
              <a:rPr lang="ar-SA" sz="44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ar-SA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4400" b="1" dirty="0" smtClean="0">
                <a:solidFill>
                  <a:srgbClr val="002060"/>
                </a:solidFill>
              </a:rPr>
              <a:t>لسيطرتها على معظم النشاطات الحيوية في الجسم 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dirty="0" smtClean="0"/>
              <a:t>3ـ </a:t>
            </a:r>
            <a:r>
              <a:rPr lang="ar-SA" sz="4000" b="1" dirty="0" smtClean="0"/>
              <a:t>الغدد </a:t>
            </a:r>
            <a:r>
              <a:rPr lang="ar-SA" sz="4000" b="1" dirty="0" err="1" smtClean="0"/>
              <a:t>الزعترية</a:t>
            </a:r>
            <a:r>
              <a:rPr lang="en-US" sz="36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مكان وجودها : </a:t>
            </a:r>
            <a:r>
              <a:rPr lang="ar-SA" b="1" dirty="0" smtClean="0">
                <a:solidFill>
                  <a:srgbClr val="002060"/>
                </a:solidFill>
              </a:rPr>
              <a:t>توجد في الجزء العلوي من الصدر خلف عظمة القص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وظيفتها : </a:t>
            </a:r>
            <a:r>
              <a:rPr lang="ar-SA" b="1" dirty="0" smtClean="0">
                <a:solidFill>
                  <a:srgbClr val="002060"/>
                </a:solidFill>
              </a:rPr>
              <a:t>تقوم بإنتاج </a:t>
            </a:r>
            <a:r>
              <a:rPr lang="ar-SA" b="1" dirty="0" err="1" smtClean="0">
                <a:solidFill>
                  <a:srgbClr val="002060"/>
                </a:solidFill>
              </a:rPr>
              <a:t>هرمونات</a:t>
            </a:r>
            <a:r>
              <a:rPr lang="ar-SA" b="1" dirty="0" smtClean="0">
                <a:solidFill>
                  <a:srgbClr val="002060"/>
                </a:solidFill>
              </a:rPr>
              <a:t> تحفز تصنيع خلايا تقاوم الالتهاب ( مناعة الجسم).</a:t>
            </a:r>
          </a:p>
          <a:p>
            <a:pPr>
              <a:buNone/>
            </a:pPr>
            <a:r>
              <a:rPr lang="ar-SA" b="1" dirty="0" smtClean="0"/>
              <a:t>4ـ الخصيتان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هما عضوا التكاثر في الذكور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توجد في الذكور فقط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•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تقوم بإنتاج هرمون التستوستيرون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2yvvu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643182"/>
            <a:ext cx="3286148" cy="36433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err="1" smtClean="0">
                <a:solidFill>
                  <a:srgbClr val="C00000"/>
                </a:solidFill>
              </a:rPr>
              <a:t>ماهي</a:t>
            </a:r>
            <a:r>
              <a:rPr lang="ar-SA" b="1" dirty="0" smtClean="0">
                <a:solidFill>
                  <a:srgbClr val="C00000"/>
                </a:solidFill>
              </a:rPr>
              <a:t> وظيفة هرمون التستوستيرون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ar-SA" b="1" dirty="0" smtClean="0">
                <a:solidFill>
                  <a:srgbClr val="C00000"/>
                </a:solidFill>
              </a:rPr>
              <a:t>؟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1) </a:t>
            </a:r>
            <a:r>
              <a:rPr lang="ar-SA" sz="4800" b="1" dirty="0" smtClean="0">
                <a:solidFill>
                  <a:srgbClr val="002060"/>
                </a:solidFill>
              </a:rPr>
              <a:t>-التحكم في الصفات الجنسية الذكرية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/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-2) </a:t>
            </a:r>
            <a:r>
              <a:rPr lang="ar-SA" sz="4800" b="1" dirty="0" smtClean="0">
                <a:solidFill>
                  <a:srgbClr val="002060"/>
                </a:solidFill>
              </a:rPr>
              <a:t>إنتاج الحيوانات المنوية</a:t>
            </a:r>
            <a:r>
              <a:rPr lang="en-US" sz="4800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14290"/>
            <a:ext cx="8501122" cy="6429420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dirty="0" smtClean="0"/>
              <a:t>5</a:t>
            </a:r>
            <a:r>
              <a:rPr lang="en-US" sz="4400" b="1" dirty="0" smtClean="0"/>
              <a:t> </a:t>
            </a:r>
            <a:r>
              <a:rPr lang="ar-SA" sz="4400" b="1" dirty="0" smtClean="0"/>
              <a:t>ـ الغدد الدرقية </a:t>
            </a:r>
            <a:r>
              <a:rPr lang="en-US" sz="4400" b="1" dirty="0" smtClean="0"/>
              <a:t>: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غنية بالأوعية الدموية.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• </a:t>
            </a:r>
            <a:r>
              <a:rPr lang="ar-SA" sz="4000" b="1" dirty="0" smtClean="0">
                <a:solidFill>
                  <a:srgbClr val="C00000"/>
                </a:solidFill>
              </a:rPr>
              <a:t>مكان وجودها : 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   </a:t>
            </a:r>
            <a:r>
              <a:rPr lang="ar-SA" sz="4000" b="1" dirty="0" smtClean="0">
                <a:solidFill>
                  <a:srgbClr val="002060"/>
                </a:solidFill>
              </a:rPr>
              <a:t>تحت البلعوم</a:t>
            </a:r>
            <a:r>
              <a:rPr lang="en-US" sz="40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• </a:t>
            </a:r>
            <a:r>
              <a:rPr lang="ar-SA" sz="4000" b="1" dirty="0" smtClean="0">
                <a:solidFill>
                  <a:srgbClr val="C00000"/>
                </a:solidFill>
              </a:rPr>
              <a:t>وظيفتها</a:t>
            </a:r>
            <a:r>
              <a:rPr lang="en-US" sz="4000" b="1" dirty="0" smtClean="0">
                <a:solidFill>
                  <a:srgbClr val="C00000"/>
                </a:solidFill>
              </a:rPr>
              <a:t> :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1Minus"/>
            </a:pPr>
            <a:r>
              <a:rPr lang="ar-SA" sz="4000" b="1" dirty="0" smtClean="0">
                <a:solidFill>
                  <a:srgbClr val="002060"/>
                </a:solidFill>
              </a:rPr>
              <a:t>تقوم بإنتاج هرمون ينظم معدل عمليات </a:t>
            </a:r>
            <a:r>
              <a:rPr lang="ar-SA" sz="4000" b="1" dirty="0" err="1" smtClean="0">
                <a:solidFill>
                  <a:srgbClr val="002060"/>
                </a:solidFill>
              </a:rPr>
              <a:t>الأيض</a:t>
            </a:r>
            <a:r>
              <a:rPr lang="en-US" sz="4000" b="1" dirty="0" smtClean="0">
                <a:solidFill>
                  <a:srgbClr val="002060"/>
                </a:solidFill>
              </a:rPr>
              <a:t> .</a:t>
            </a:r>
          </a:p>
          <a:p>
            <a:pPr marL="514350" indent="-514350">
              <a:buAutoNum type="arabic1Minus"/>
            </a:pPr>
            <a:r>
              <a:rPr lang="ar-SA" sz="4000" b="1" dirty="0" smtClean="0">
                <a:solidFill>
                  <a:srgbClr val="002060"/>
                </a:solidFill>
              </a:rPr>
              <a:t>تعزز النمو الطبيعي للجهاز العصبي</a:t>
            </a:r>
            <a:r>
              <a:rPr lang="en-US" sz="4000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2yvvu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4714908" cy="3714776"/>
          </a:xfrm>
          <a:prstGeom prst="rect">
            <a:avLst/>
          </a:prstGeom>
        </p:spPr>
      </p:pic>
      <p:pic>
        <p:nvPicPr>
          <p:cNvPr id="5" name="صورة 4" descr="2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4714908" cy="3786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1071546"/>
            <a:ext cx="728667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وضح الدور الذي يقوم به العرق في درجة حرارة الجسم والتخلص من الفضلات؟</a:t>
            </a:r>
            <a:endParaRPr lang="ar-SA" sz="2800" b="1" dirty="0"/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428596" y="2214554"/>
            <a:ext cx="8143932" cy="428628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العرق يبرد الجسم ويخلصه من الفضلات ، وذلك كما يلي</a:t>
            </a:r>
            <a:r>
              <a:rPr lang="en-US" sz="2800" b="1" dirty="0" smtClean="0">
                <a:solidFill>
                  <a:schemeClr val="tx1"/>
                </a:solidFill>
              </a:rPr>
              <a:t> :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ar-SA" sz="2800" b="1" dirty="0" smtClean="0">
                <a:solidFill>
                  <a:srgbClr val="002060"/>
                </a:solidFill>
              </a:rPr>
              <a:t>عندما تتسع الأوعية الدموية تُفتح المسامات إلى الغدد العرقية فيُفرز العرق وتنتقل الطاقة الحرارية من الجسم إلى العرق على الجلد ، وعندما يتبخر العرق تُفقد الطاقة الحرارية ويبرد الجلد ، وبالإضافة إلى ذلك فإن الغدد العرقية تخرج الفضلات ( العرق ) الذي يحوي الماء والأملاح الزائدة عن الجسم 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500" b="1" dirty="0" smtClean="0"/>
              <a:t>6ـ الغدد الجار درقية </a:t>
            </a:r>
            <a:r>
              <a:rPr lang="en-US" sz="3500" b="1" dirty="0" smtClean="0"/>
              <a:t>: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</a:t>
            </a:r>
            <a:r>
              <a:rPr lang="ar-SA" b="1" dirty="0" smtClean="0">
                <a:solidFill>
                  <a:srgbClr val="C00000"/>
                </a:solidFill>
              </a:rPr>
              <a:t>مكان وجودها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تتصل بالغدد الدرقية من الخلف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وظيفتها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أ‌- تنظيم مستوى أيونات الكالسيوم في الجسم 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ب‌- تساعد في انقباض العضلات ونقل </a:t>
            </a:r>
            <a:r>
              <a:rPr lang="ar-SA" b="1" dirty="0" err="1" smtClean="0">
                <a:solidFill>
                  <a:srgbClr val="002060"/>
                </a:solidFill>
              </a:rPr>
              <a:t>السيالات</a:t>
            </a:r>
            <a:r>
              <a:rPr lang="ar-SA" b="1" dirty="0" smtClean="0">
                <a:solidFill>
                  <a:srgbClr val="002060"/>
                </a:solidFill>
              </a:rPr>
              <a:t> العصبية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0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000504"/>
            <a:ext cx="6286544" cy="21431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85728"/>
            <a:ext cx="8443914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600" b="1" dirty="0" smtClean="0"/>
              <a:t>7</a:t>
            </a:r>
            <a:r>
              <a:rPr lang="en-US" sz="3600" b="1" dirty="0" smtClean="0"/>
              <a:t> </a:t>
            </a:r>
            <a:r>
              <a:rPr lang="ar-SA" sz="3600" b="1" dirty="0" smtClean="0"/>
              <a:t>ـ الغدد </a:t>
            </a:r>
            <a:r>
              <a:rPr lang="ar-SA" sz="3600" b="1" dirty="0" err="1" smtClean="0"/>
              <a:t>الكظرية</a:t>
            </a:r>
            <a:r>
              <a:rPr lang="ar-SA" sz="3600" b="1" dirty="0" smtClean="0"/>
              <a:t> 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مكان وجودها :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توجد فوق الكلية مباشرة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</a:t>
            </a:r>
            <a:r>
              <a:rPr lang="ar-SA" b="1" dirty="0" smtClean="0">
                <a:solidFill>
                  <a:srgbClr val="C00000"/>
                </a:solidFill>
              </a:rPr>
              <a:t>وظيفتها :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تنتج </a:t>
            </a:r>
            <a:r>
              <a:rPr lang="ar-SA" sz="3500" b="1" dirty="0" err="1" smtClean="0">
                <a:solidFill>
                  <a:srgbClr val="002060"/>
                </a:solidFill>
              </a:rPr>
              <a:t>هرمونات</a:t>
            </a:r>
            <a:r>
              <a:rPr lang="ar-SA" sz="3500" b="1" dirty="0" smtClean="0">
                <a:solidFill>
                  <a:srgbClr val="002060"/>
                </a:solidFill>
              </a:rPr>
              <a:t> تقوم بما يلي</a:t>
            </a:r>
            <a:r>
              <a:rPr lang="en-US" sz="3500" b="1" dirty="0" smtClean="0">
                <a:solidFill>
                  <a:srgbClr val="002060"/>
                </a:solidFill>
              </a:rPr>
              <a:t> : </a:t>
            </a:r>
          </a:p>
          <a:p>
            <a:pPr marL="514350" indent="-514350">
              <a:buAutoNum type="arabic1Minus"/>
            </a:pPr>
            <a:r>
              <a:rPr lang="ar-SA" sz="3500" b="1" dirty="0" smtClean="0">
                <a:solidFill>
                  <a:srgbClr val="002060"/>
                </a:solidFill>
              </a:rPr>
              <a:t>تكيف الجسم مع الحالات الطارئة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</a:p>
          <a:p>
            <a:pPr marL="514350" indent="-514350"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ب‌- المحافظة على مستوى السكر في الدم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ar-SA" sz="3500" b="1" dirty="0" smtClean="0"/>
              <a:t>8</a:t>
            </a:r>
            <a:r>
              <a:rPr lang="en-US" sz="3500" b="1" dirty="0" smtClean="0"/>
              <a:t> </a:t>
            </a:r>
            <a:r>
              <a:rPr lang="ar-SA" sz="3500" b="1" dirty="0" smtClean="0"/>
              <a:t>ـ البنكرياس </a:t>
            </a:r>
            <a:r>
              <a:rPr lang="en-US" sz="3500" b="1" dirty="0" smtClean="0"/>
              <a:t>: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تنتشر بداخلها مئات الأنسجة الصماء تٌسمى( </a:t>
            </a:r>
            <a:r>
              <a:rPr lang="ar-SA" b="1" dirty="0" err="1" smtClean="0">
                <a:solidFill>
                  <a:srgbClr val="002060"/>
                </a:solidFill>
              </a:rPr>
              <a:t>جزرلانجرهانز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مكان وجوده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خلف وأسفل المعدة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وظيفتها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إفراز </a:t>
            </a:r>
            <a:r>
              <a:rPr lang="ar-SA" b="1" dirty="0" err="1" smtClean="0">
                <a:solidFill>
                  <a:srgbClr val="002060"/>
                </a:solidFill>
              </a:rPr>
              <a:t>هرمونات</a:t>
            </a:r>
            <a:r>
              <a:rPr lang="ar-SA" b="1" dirty="0" smtClean="0">
                <a:solidFill>
                  <a:srgbClr val="002060"/>
                </a:solidFill>
              </a:rPr>
              <a:t> تقوم بتنظيم مستوى السكر في الدم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2yvvu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2571768" cy="3571900"/>
          </a:xfrm>
          <a:prstGeom prst="rect">
            <a:avLst/>
          </a:prstGeom>
        </p:spPr>
      </p:pic>
      <p:pic>
        <p:nvPicPr>
          <p:cNvPr id="6" name="صورة 5" descr="2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2857520" cy="3643338"/>
          </a:xfrm>
          <a:prstGeom prst="rect">
            <a:avLst/>
          </a:prstGeom>
        </p:spPr>
      </p:pic>
      <p:pic>
        <p:nvPicPr>
          <p:cNvPr id="7" name="صورة 6" descr="030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57166"/>
            <a:ext cx="1971950" cy="1785950"/>
          </a:xfrm>
          <a:prstGeom prst="rect">
            <a:avLst/>
          </a:prstGeom>
        </p:spPr>
      </p:pic>
      <p:pic>
        <p:nvPicPr>
          <p:cNvPr id="8" name="صورة 7" descr="02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572008"/>
            <a:ext cx="5357850" cy="13573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9</a:t>
            </a:r>
            <a:r>
              <a:rPr lang="en-US" b="1" dirty="0" smtClean="0"/>
              <a:t> </a:t>
            </a:r>
            <a:r>
              <a:rPr lang="ar-SA" b="1" dirty="0" smtClean="0"/>
              <a:t>ـ المبايض :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مكان وجودها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داخل التجويف الحوضي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عند الأنثى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• </a:t>
            </a:r>
            <a:r>
              <a:rPr lang="ar-SA" b="1" dirty="0" smtClean="0">
                <a:solidFill>
                  <a:srgbClr val="C00000"/>
                </a:solidFill>
              </a:rPr>
              <a:t>وظيفتها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تقوم بإنتاج الهرمونات الجنسية الأنثوية </a:t>
            </a:r>
            <a:r>
              <a:rPr lang="ar-SA" b="1" dirty="0" err="1" smtClean="0">
                <a:solidFill>
                  <a:srgbClr val="002060"/>
                </a:solidFill>
              </a:rPr>
              <a:t>الإستروجين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err="1" smtClean="0">
                <a:solidFill>
                  <a:srgbClr val="002060"/>
                </a:solidFill>
              </a:rPr>
              <a:t>والبروجسترون</a:t>
            </a:r>
            <a:r>
              <a:rPr lang="ar-SA" b="1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2yvvu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4429156" cy="2928958"/>
          </a:xfrm>
          <a:prstGeom prst="rect">
            <a:avLst/>
          </a:prstGeom>
        </p:spPr>
      </p:pic>
      <p:pic>
        <p:nvPicPr>
          <p:cNvPr id="6" name="صورة 5" descr="الرحم-والمبيض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71942"/>
            <a:ext cx="4572032" cy="2000264"/>
          </a:xfrm>
          <a:prstGeom prst="rect">
            <a:avLst/>
          </a:prstGeom>
        </p:spPr>
      </p:pic>
      <p:pic>
        <p:nvPicPr>
          <p:cNvPr id="7" name="صورة 6" descr="2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28604"/>
            <a:ext cx="4429156" cy="29289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sz="4400" b="1" dirty="0" smtClean="0">
                <a:solidFill>
                  <a:srgbClr val="C00000"/>
                </a:solidFill>
              </a:rPr>
              <a:t>ما هي أهمية الهرمونات الجنسية الأنثوية </a:t>
            </a:r>
            <a:r>
              <a:rPr lang="ar-SA" sz="4400" b="1" dirty="0" err="1" smtClean="0">
                <a:solidFill>
                  <a:srgbClr val="C00000"/>
                </a:solidFill>
              </a:rPr>
              <a:t>الإستروجين</a:t>
            </a:r>
            <a:r>
              <a:rPr lang="ar-SA" sz="4400" b="1" dirty="0" smtClean="0">
                <a:solidFill>
                  <a:srgbClr val="C00000"/>
                </a:solidFill>
              </a:rPr>
              <a:t> </a:t>
            </a:r>
            <a:r>
              <a:rPr lang="ar-SA" sz="4400" b="1" dirty="0" err="1" smtClean="0">
                <a:solidFill>
                  <a:srgbClr val="C00000"/>
                </a:solidFill>
              </a:rPr>
              <a:t>والبروجسترون</a:t>
            </a:r>
            <a:r>
              <a:rPr lang="ar-SA" sz="4400" b="1" dirty="0" smtClean="0">
                <a:solidFill>
                  <a:srgbClr val="C00000"/>
                </a:solidFill>
              </a:rPr>
              <a:t>.؟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sz="4000" b="1" dirty="0" smtClean="0">
                <a:solidFill>
                  <a:srgbClr val="002060"/>
                </a:solidFill>
              </a:rPr>
              <a:t>1‌-  إنتاج البويضات.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ar-SA" sz="4000" b="1" dirty="0" smtClean="0">
                <a:solidFill>
                  <a:srgbClr val="002060"/>
                </a:solidFill>
              </a:rPr>
              <a:t>2‌- الصفات الجنسية الأنثوية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/س1, س2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6500858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sz="3800" b="1" u="sng" dirty="0" smtClean="0"/>
              <a:t>نظام التغذية الراجعة السلبي:</a:t>
            </a:r>
            <a:endParaRPr lang="en-US" sz="3800" b="1" u="sng" dirty="0" smtClean="0"/>
          </a:p>
          <a:p>
            <a:r>
              <a:rPr lang="ar-SA" b="1" dirty="0" smtClean="0">
                <a:solidFill>
                  <a:srgbClr val="C00000"/>
                </a:solidFill>
              </a:rPr>
              <a:t>طريقة عمله : </a:t>
            </a:r>
            <a:r>
              <a:rPr lang="ar-SA" b="1" dirty="0" smtClean="0">
                <a:solidFill>
                  <a:srgbClr val="002060"/>
                </a:solidFill>
              </a:rPr>
              <a:t>يقوم هذا النظام في التحكم في كمية الهرمونات التي تفرزها الغدد الصماء ويكون ذلك عن طريق إرسال رسائل كيميائية تدور في حلقة .</a:t>
            </a:r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* </a:t>
            </a:r>
            <a:r>
              <a:rPr lang="ar-SA" b="1" dirty="0" smtClean="0">
                <a:solidFill>
                  <a:srgbClr val="C00000"/>
                </a:solidFill>
              </a:rPr>
              <a:t>أهميته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يقوم هذا النظام بتنظيم مستوى الهرمونات في الجسم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* </a:t>
            </a:r>
            <a:r>
              <a:rPr lang="ar-SA" b="1" dirty="0" smtClean="0">
                <a:solidFill>
                  <a:srgbClr val="C00000"/>
                </a:solidFill>
              </a:rPr>
              <a:t>تأثير هذا النظام على نسبة الجلوكوز في الدم: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عند القيام بتناول الوجبة الغذائية يُهضم في الأمعاء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تقوم الأمعاء بامتصاص الجلوكوز ( السكر ) ثم تقوم بنقله عبر الأوعية الدموية ، مما يؤدي إلى ارتفاع مستوى السكر في الدم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يقوم البنكرياس بإفراز هرمون الأنسولين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يقوم هرمون الأنسولين بنقل الجلوكوز من الدم إلى الكبد والأنسجة الأخرى ، مثل : العضلات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* </a:t>
            </a:r>
            <a:r>
              <a:rPr lang="ar-SA" b="1" dirty="0" smtClean="0">
                <a:solidFill>
                  <a:srgbClr val="C00000"/>
                </a:solidFill>
              </a:rPr>
              <a:t>النتيجة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SA" b="1" dirty="0" smtClean="0">
                <a:solidFill>
                  <a:srgbClr val="002060"/>
                </a:solidFill>
              </a:rPr>
              <a:t>يقل مستوى الجلوكوز في الدم فيصبح في المستوى الطبيعي ( في حالة اتزان ).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u="sng" dirty="0" smtClean="0"/>
              <a:t>نظام التغذية الراجعة السلبي: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bankery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57298"/>
            <a:ext cx="7358113" cy="50006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r>
              <a:rPr lang="ar-SA" sz="6000" b="1" dirty="0" smtClean="0"/>
              <a:t/>
            </a:r>
            <a:br>
              <a:rPr lang="ar-SA" sz="6000" b="1" dirty="0" smtClean="0"/>
            </a:br>
            <a:r>
              <a:rPr lang="ar-SA" sz="6000" b="1" dirty="0" smtClean="0">
                <a:solidFill>
                  <a:schemeClr val="bg1"/>
                </a:solidFill>
              </a:rPr>
              <a:t>التكاثر وجهاز الغدد الصماء</a:t>
            </a:r>
            <a:r>
              <a:rPr lang="ar-SA" dirty="0" smtClean="0">
                <a:solidFill>
                  <a:schemeClr val="bg1"/>
                </a:solidFill>
              </a:rPr>
              <a:t/>
            </a:r>
            <a:br>
              <a:rPr lang="ar-SA" dirty="0" smtClean="0">
                <a:solidFill>
                  <a:schemeClr val="bg1"/>
                </a:solidFill>
              </a:rPr>
            </a:b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9" name="عنصر نائب للمحتوى 8" descr="20150814-10341820212117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4143404" cy="4929222"/>
          </a:xfrm>
        </p:spPr>
      </p:pic>
      <p:pic>
        <p:nvPicPr>
          <p:cNvPr id="10" name="صورة 9" descr="13181269_1408324169193734_102195587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3714776" cy="48815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428596" y="785794"/>
            <a:ext cx="8072494" cy="47863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ملحوظة :  </a:t>
            </a:r>
          </a:p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عند تعرض الجلد للأشعة فوق البنفسجية فإنه يكوَن في الأدمة </a:t>
            </a:r>
          </a:p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(فيتامين </a:t>
            </a:r>
            <a:r>
              <a:rPr lang="ar-SA" sz="3200" b="1" dirty="0" err="1" smtClean="0">
                <a:solidFill>
                  <a:srgbClr val="002060"/>
                </a:solidFill>
              </a:rPr>
              <a:t>د</a:t>
            </a:r>
            <a:r>
              <a:rPr lang="ar-SA" sz="3200" b="1" dirty="0" smtClean="0">
                <a:solidFill>
                  <a:srgbClr val="002060"/>
                </a:solidFill>
              </a:rPr>
              <a:t>) الذي يساعد الجسم على امتصاص الكالسيوم من الأطعمة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215106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3900" b="1" dirty="0" smtClean="0"/>
              <a:t>التكاثر: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عملية إنتاج أفراد جديدة من نفس النوع وهي عملية مستمرة تحافظ على بقاء الحياة على الأرض واستمرارها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ar-SA" b="1" dirty="0" smtClean="0"/>
              <a:t>دور الهرمونات في الجهاز التناسلي</a:t>
            </a:r>
            <a:r>
              <a:rPr lang="en-US" b="1" dirty="0" smtClean="0"/>
              <a:t> :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002060"/>
                </a:solidFill>
              </a:rPr>
              <a:t>تقوم الهرمونات بدور أساسي في تنظيم عمل الأجهزة التناسلية ، مثل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1-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هرمون البروجسترون </a:t>
            </a:r>
            <a:r>
              <a:rPr lang="ar-SA" b="1" dirty="0" err="1" smtClean="0">
                <a:solidFill>
                  <a:srgbClr val="C00000"/>
                </a:solidFill>
              </a:rPr>
              <a:t>و</a:t>
            </a:r>
            <a:r>
              <a:rPr lang="ar-SA" b="1" dirty="0" smtClean="0">
                <a:solidFill>
                  <a:srgbClr val="C00000"/>
                </a:solidFill>
              </a:rPr>
              <a:t> الإستروجبن : </a:t>
            </a:r>
            <a:r>
              <a:rPr lang="ar-SA" b="1" dirty="0" smtClean="0">
                <a:solidFill>
                  <a:srgbClr val="002060"/>
                </a:solidFill>
              </a:rPr>
              <a:t>حيث يقومان بإنتاج الهرمونات الجنسية الأنثوية ، وتنبه المبيض لإنتاج البويضات وتساعد على نمو الثدي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2-هرمون التستوستيرون : </a:t>
            </a:r>
            <a:r>
              <a:rPr lang="ar-SA" b="1" dirty="0" smtClean="0">
                <a:solidFill>
                  <a:srgbClr val="002060"/>
                </a:solidFill>
              </a:rPr>
              <a:t>يقوم بإنتاج الهرمونات الجنسية الذكرية ،وتساعد على نمو شعر الوجه وتنبيه الخصيتين لإنتاج الحيوانات المنوية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ar-SA" b="1" dirty="0" smtClean="0"/>
              <a:t>الحيوانات المنوية والبويضات تنقل المادة الوراثية من جيل إلى جيل آخر.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35798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ar-SA" sz="11200" b="1" dirty="0" smtClean="0">
                <a:solidFill>
                  <a:srgbClr val="FF0000"/>
                </a:solidFill>
              </a:rPr>
              <a:t>الجهاز</a:t>
            </a:r>
            <a:r>
              <a:rPr lang="ar-SA" sz="8000" b="1" dirty="0" smtClean="0">
                <a:solidFill>
                  <a:srgbClr val="FF0000"/>
                </a:solidFill>
              </a:rPr>
              <a:t> </a:t>
            </a:r>
            <a:r>
              <a:rPr lang="ar-SA" sz="11200" b="1" dirty="0" smtClean="0">
                <a:solidFill>
                  <a:srgbClr val="FF0000"/>
                </a:solidFill>
              </a:rPr>
              <a:t>التناسلي الذكري</a:t>
            </a:r>
            <a:r>
              <a:rPr lang="en-US" sz="112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sz="9600" b="1" dirty="0" smtClean="0"/>
          </a:p>
          <a:p>
            <a:pPr>
              <a:buNone/>
            </a:pPr>
            <a:r>
              <a:rPr lang="ar-SA" sz="9600" b="1" dirty="0" smtClean="0">
                <a:solidFill>
                  <a:srgbClr val="002060"/>
                </a:solidFill>
              </a:rPr>
              <a:t>يقوم بعملية التكاثر ويتكون من :</a:t>
            </a:r>
          </a:p>
          <a:p>
            <a:pPr marL="742950" indent="-742950">
              <a:buNone/>
            </a:pPr>
            <a:r>
              <a:rPr lang="ar-SA" sz="9600" b="1" dirty="0" smtClean="0">
                <a:solidFill>
                  <a:srgbClr val="C00000"/>
                </a:solidFill>
              </a:rPr>
              <a:t>أ- </a:t>
            </a:r>
            <a:r>
              <a:rPr lang="ar-SA" sz="9600" b="1" dirty="0" err="1" smtClean="0">
                <a:solidFill>
                  <a:srgbClr val="C00000"/>
                </a:solidFill>
              </a:rPr>
              <a:t>أعضاء</a:t>
            </a:r>
            <a:r>
              <a:rPr lang="ar-SA" sz="9600" b="1" dirty="0" smtClean="0">
                <a:solidFill>
                  <a:srgbClr val="C00000"/>
                </a:solidFill>
              </a:rPr>
              <a:t> خارجية وهي:</a:t>
            </a:r>
          </a:p>
          <a:p>
            <a:pPr marL="742950" indent="-742950">
              <a:buNone/>
            </a:pPr>
            <a:endParaRPr lang="ar-SA" sz="9600" b="1" dirty="0" smtClean="0">
              <a:solidFill>
                <a:srgbClr val="C00000"/>
              </a:solidFill>
            </a:endParaRPr>
          </a:p>
          <a:p>
            <a:pPr marL="742950" indent="-742950"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1 </a:t>
            </a:r>
            <a:r>
              <a:rPr lang="ar-SA" sz="9600" b="1" dirty="0" smtClean="0">
                <a:solidFill>
                  <a:srgbClr val="002060"/>
                </a:solidFill>
              </a:rPr>
              <a:t>ـ كيس </a:t>
            </a:r>
            <a:r>
              <a:rPr lang="ar-SA" sz="9600" b="1" dirty="0" err="1" smtClean="0">
                <a:solidFill>
                  <a:srgbClr val="002060"/>
                </a:solidFill>
              </a:rPr>
              <a:t>الصفن</a:t>
            </a:r>
            <a:r>
              <a:rPr lang="ar-SA" sz="9600" b="1" dirty="0" smtClean="0">
                <a:solidFill>
                  <a:srgbClr val="002060"/>
                </a:solidFill>
              </a:rPr>
              <a:t> : يحوي الخصيتين</a:t>
            </a:r>
            <a:r>
              <a:rPr lang="en-US" sz="9600" b="1" dirty="0" smtClean="0">
                <a:solidFill>
                  <a:srgbClr val="002060"/>
                </a:solidFill>
              </a:rPr>
              <a:t> </a:t>
            </a:r>
            <a:r>
              <a:rPr lang="ar-SA" sz="9600" b="1" dirty="0" smtClean="0">
                <a:solidFill>
                  <a:srgbClr val="002060"/>
                </a:solidFill>
              </a:rPr>
              <a:t>ويقوم بحمايتها.</a:t>
            </a:r>
          </a:p>
          <a:p>
            <a:pPr marL="742950" indent="-742950"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2 </a:t>
            </a:r>
            <a:r>
              <a:rPr lang="ar-SA" sz="9600" b="1" dirty="0" smtClean="0">
                <a:solidFill>
                  <a:srgbClr val="002060"/>
                </a:solidFill>
              </a:rPr>
              <a:t>ـ القضيب.</a:t>
            </a:r>
          </a:p>
          <a:p>
            <a:pPr>
              <a:buNone/>
            </a:pPr>
            <a:r>
              <a:rPr lang="ar-SA" sz="9600" b="1" dirty="0" smtClean="0">
                <a:solidFill>
                  <a:srgbClr val="00B050"/>
                </a:solidFill>
              </a:rPr>
              <a:t>وظيفة الخصيتان عند البلوغ :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/>
            </a:r>
            <a:br>
              <a:rPr lang="en-US" sz="9600" b="1" dirty="0" smtClean="0">
                <a:solidFill>
                  <a:srgbClr val="002060"/>
                </a:solidFill>
              </a:rPr>
            </a:br>
            <a:r>
              <a:rPr lang="ar-SA" sz="9600" b="1" dirty="0" smtClean="0">
                <a:solidFill>
                  <a:srgbClr val="002060"/>
                </a:solidFill>
              </a:rPr>
              <a:t>1- إنتاج هرمون التستوستيرون</a:t>
            </a:r>
            <a:r>
              <a:rPr lang="en-US" sz="9600" b="1" dirty="0" smtClean="0">
                <a:solidFill>
                  <a:srgbClr val="002060"/>
                </a:solidFill>
              </a:rPr>
              <a:t> . </a:t>
            </a:r>
            <a:br>
              <a:rPr lang="en-US" sz="9600" b="1" dirty="0" smtClean="0">
                <a:solidFill>
                  <a:srgbClr val="002060"/>
                </a:solidFill>
              </a:rPr>
            </a:br>
            <a:r>
              <a:rPr lang="ar-SA" sz="9600" b="1" dirty="0" smtClean="0">
                <a:solidFill>
                  <a:srgbClr val="002060"/>
                </a:solidFill>
              </a:rPr>
              <a:t>2- إنتاج الحيوانات المنوية</a:t>
            </a:r>
            <a:r>
              <a:rPr lang="en-US" sz="9600" b="1" dirty="0" smtClean="0">
                <a:solidFill>
                  <a:srgbClr val="002060"/>
                </a:solidFill>
              </a:rPr>
              <a:t> . </a:t>
            </a:r>
            <a:endParaRPr lang="ar-SA" sz="9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9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9600" b="1" dirty="0" smtClean="0">
                <a:solidFill>
                  <a:srgbClr val="C00000"/>
                </a:solidFill>
              </a:rPr>
              <a:t>ب – أعضاء داخلية وهي :</a:t>
            </a:r>
            <a:endParaRPr lang="en-US" sz="9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/>
            </a:r>
            <a:br>
              <a:rPr lang="en-US" sz="9600" b="1" dirty="0" smtClean="0">
                <a:solidFill>
                  <a:srgbClr val="002060"/>
                </a:solidFill>
              </a:rPr>
            </a:br>
            <a:r>
              <a:rPr lang="ar-SA" sz="9600" b="1" dirty="0" smtClean="0"/>
              <a:t>1ـ القناة المنوية : </a:t>
            </a:r>
            <a:r>
              <a:rPr lang="ar-SA" sz="9600" b="1" dirty="0" smtClean="0">
                <a:solidFill>
                  <a:srgbClr val="002060"/>
                </a:solidFill>
              </a:rPr>
              <a:t>تقوم بنقل الحيوانات المنوية إلى الحوصلة المنوية</a:t>
            </a:r>
            <a:r>
              <a:rPr lang="en-US" sz="9600" b="1" dirty="0" smtClean="0">
                <a:solidFill>
                  <a:srgbClr val="002060"/>
                </a:solidFill>
              </a:rPr>
              <a:t> . </a:t>
            </a:r>
            <a:br>
              <a:rPr lang="en-US" sz="9600" b="1" dirty="0" smtClean="0">
                <a:solidFill>
                  <a:srgbClr val="002060"/>
                </a:solidFill>
              </a:rPr>
            </a:br>
            <a:r>
              <a:rPr lang="ar-SA" sz="9600" b="1" dirty="0" smtClean="0"/>
              <a:t>2ـ الحوصلة المنوية : </a:t>
            </a:r>
            <a:r>
              <a:rPr lang="ar-SA" sz="9600" b="1" dirty="0" smtClean="0">
                <a:solidFill>
                  <a:srgbClr val="002060"/>
                </a:solidFill>
              </a:rPr>
              <a:t>تقوم بتوفير السائل المنوي لتغذية الحيوانات المنوية.</a:t>
            </a:r>
            <a:r>
              <a:rPr lang="en-US" sz="9600" b="1" dirty="0" smtClean="0">
                <a:solidFill>
                  <a:srgbClr val="002060"/>
                </a:solidFill>
              </a:rPr>
              <a:t/>
            </a:r>
            <a:br>
              <a:rPr lang="en-US" sz="9600" b="1" dirty="0" smtClean="0">
                <a:solidFill>
                  <a:srgbClr val="002060"/>
                </a:solidFill>
              </a:rPr>
            </a:br>
            <a:r>
              <a:rPr lang="ar-SA" sz="9600" b="1" dirty="0" smtClean="0"/>
              <a:t>3- </a:t>
            </a:r>
            <a:r>
              <a:rPr lang="ar-SA" sz="9600" b="1" dirty="0" err="1" smtClean="0"/>
              <a:t>الإحليل</a:t>
            </a:r>
            <a:r>
              <a:rPr lang="en-US" sz="9600" b="1" dirty="0" smtClean="0"/>
              <a:t> </a:t>
            </a:r>
            <a:r>
              <a:rPr lang="en-US" sz="9600" b="1" dirty="0" smtClean="0">
                <a:solidFill>
                  <a:srgbClr val="002060"/>
                </a:solidFill>
              </a:rPr>
              <a:t>: </a:t>
            </a:r>
            <a:r>
              <a:rPr lang="ar-SA" sz="9600" b="1" dirty="0" smtClean="0">
                <a:solidFill>
                  <a:srgbClr val="002060"/>
                </a:solidFill>
              </a:rPr>
              <a:t>قناة تقوم بنقل البول أو السائل المنوي إلى خارج الجسم</a:t>
            </a:r>
            <a:r>
              <a:rPr lang="en-US" sz="9600" b="1" dirty="0" smtClean="0">
                <a:solidFill>
                  <a:srgbClr val="002060"/>
                </a:solidFill>
              </a:rPr>
              <a:t> . </a:t>
            </a:r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ar-SA" sz="4400" b="1" dirty="0" smtClean="0">
                <a:solidFill>
                  <a:srgbClr val="002060"/>
                </a:solidFill>
              </a:rPr>
              <a:t> </a:t>
            </a:r>
            <a:endParaRPr lang="ar-SA" sz="4400" b="1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CL51HarUEAABPB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3357586" cy="47149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الحيوان المنوي</a:t>
            </a:r>
            <a:r>
              <a:rPr lang="en-US" b="1" dirty="0" smtClean="0"/>
              <a:t> )</a:t>
            </a:r>
            <a:r>
              <a:rPr lang="ar-SA" b="1" dirty="0" smtClean="0"/>
              <a:t>الخلية التناسلية الذكرية):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C00000"/>
                </a:solidFill>
              </a:rPr>
              <a:t>مكوناته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1) </a:t>
            </a:r>
            <a:r>
              <a:rPr lang="ar-SA" b="1" dirty="0" smtClean="0">
                <a:solidFill>
                  <a:srgbClr val="002060"/>
                </a:solidFill>
              </a:rPr>
              <a:t>الرأس : ويوجد به المادة الوراثية داخل النواة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2) </a:t>
            </a:r>
            <a:r>
              <a:rPr lang="ar-SA" b="1" dirty="0" smtClean="0">
                <a:solidFill>
                  <a:srgbClr val="002060"/>
                </a:solidFill>
              </a:rPr>
              <a:t>الذيل : يقوم بتحريك الحيوان المنوي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endParaRPr lang="ar-SA" b="1" dirty="0" smtClean="0">
              <a:solidFill>
                <a:srgbClr val="002060"/>
              </a:solidFill>
            </a:endParaRPr>
          </a:p>
          <a:p>
            <a:endParaRPr lang="ar-SA" b="1" dirty="0" smtClean="0">
              <a:solidFill>
                <a:srgbClr val="002060"/>
              </a:solidFill>
            </a:endParaRPr>
          </a:p>
          <a:p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/>
              <a:t>السائل المنوي : خليط من الحيوانات المنوية والسائل معا.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spe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557341"/>
            <a:ext cx="5786478" cy="174331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درجة حرارة الخصيتين اقل من درجة حرارة الجسم (علل)؟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ar-SA" sz="3600" b="1" dirty="0" smtClean="0">
                <a:solidFill>
                  <a:srgbClr val="002060"/>
                </a:solidFill>
              </a:rPr>
              <a:t>لأن الخصيتين تقع خارج جسم الإنسان مما يساعدها على إنتاج حيوانات منوية كثيرة</a:t>
            </a:r>
            <a:r>
              <a:rPr lang="en-US" sz="36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ar-SA" sz="3600" b="1" dirty="0" smtClean="0">
                <a:solidFill>
                  <a:srgbClr val="C00000"/>
                </a:solidFill>
              </a:rPr>
              <a:t>السائل المنوي والبول لا يختلطان مع بعضها البعض في </a:t>
            </a:r>
            <a:r>
              <a:rPr lang="ar-SA" sz="3600" b="1" dirty="0" err="1" smtClean="0">
                <a:solidFill>
                  <a:srgbClr val="C00000"/>
                </a:solidFill>
              </a:rPr>
              <a:t>الإحليل</a:t>
            </a:r>
            <a:r>
              <a:rPr lang="ar-SA" sz="3600" b="1" dirty="0" smtClean="0">
                <a:solidFill>
                  <a:srgbClr val="C00000"/>
                </a:solidFill>
              </a:rPr>
              <a:t> (علل)؟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ar-SA" sz="3600" b="1" dirty="0" smtClean="0">
                <a:solidFill>
                  <a:srgbClr val="002060"/>
                </a:solidFill>
              </a:rPr>
              <a:t>بسبب وجود عضلات خلف المثانة تمنع البول من الخروج أثناء خروج السائل المنوي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372476" cy="6286544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sz="3800" b="1" dirty="0" smtClean="0"/>
              <a:t>الجهاز التناسلي الأنثوي: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معظم أعضاء الجهاز التناسلي الأنثوي توجد داخل جسم الأنثى.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* </a:t>
            </a:r>
            <a:r>
              <a:rPr lang="ar-SA" sz="4000" b="1" dirty="0" smtClean="0">
                <a:solidFill>
                  <a:srgbClr val="C00000"/>
                </a:solidFill>
              </a:rPr>
              <a:t>تركيبه</a:t>
            </a:r>
            <a:r>
              <a:rPr lang="en-US" sz="4000" b="1" dirty="0" smtClean="0">
                <a:solidFill>
                  <a:srgbClr val="C00000"/>
                </a:solidFill>
              </a:rPr>
              <a:t> :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1 </a:t>
            </a:r>
            <a:r>
              <a:rPr lang="ar-SA" b="1" dirty="0" smtClean="0"/>
              <a:t>ـ المبيضان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   حجمها مثل حبة اللوز تعمل على إنتاج البويضات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/>
              <a:t>2- قناتا البيض (قناتا </a:t>
            </a:r>
            <a:r>
              <a:rPr lang="ar-SA" b="1" dirty="0" err="1" smtClean="0"/>
              <a:t>فالوب</a:t>
            </a:r>
            <a:r>
              <a:rPr lang="ar-SA" b="1" dirty="0" smtClean="0"/>
              <a:t> 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تعمل على تحريك البويضة إلى الرحم بواسطة الأهداب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/>
              <a:t>3-الرحم</a:t>
            </a:r>
            <a:r>
              <a:rPr lang="en-US" b="1" dirty="0" smtClean="0"/>
              <a:t> :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هو كيس عضلي كمثري الشكل له جدار سميك وفيه تتطور البويضة المخصبة لنمو الجنين فيها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/>
              <a:t>4-المهبل</a:t>
            </a:r>
            <a:r>
              <a:rPr lang="en-US" b="1" dirty="0" smtClean="0"/>
              <a:t> :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هو أنبوب عضلي يصل بين عنق الرحم وخارج الجسم ويخرج المولود من خلاله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 لذلك يسمى المهبل قناة الولادة.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البويضة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هي الخلية التناسلية الأنثوية .ويتم إخصابها في قناة البيض عن طريق حيوان منوي واحد.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female_-300x2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642918"/>
            <a:ext cx="6357962" cy="4500594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286512" y="71435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357290" y="5500702"/>
            <a:ext cx="628654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None/>
            </a:pPr>
            <a:r>
              <a:rPr lang="ar-SA" sz="4400" b="1" dirty="0" smtClean="0">
                <a:solidFill>
                  <a:schemeClr val="tx1"/>
                </a:solidFill>
              </a:rPr>
              <a:t>    الجهاز التناسلي الأنثوي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5000636"/>
            <a:ext cx="50006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/س5, س6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sz="3800" b="1" dirty="0" smtClean="0"/>
              <a:t>دورة الحيض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التغيرات التي تحدث في الجهاز التناسلي الأنثوي وتكون مدتها حوالي 28 يوم.</a:t>
            </a:r>
          </a:p>
          <a:p>
            <a:pPr>
              <a:buNone/>
            </a:pPr>
            <a:r>
              <a:rPr lang="ar-SA" sz="3300" b="1" dirty="0" smtClean="0">
                <a:solidFill>
                  <a:srgbClr val="C00000"/>
                </a:solidFill>
              </a:rPr>
              <a:t>التغيرات </a:t>
            </a:r>
            <a:r>
              <a:rPr lang="ar-SA" sz="3300" b="1" dirty="0" err="1" smtClean="0">
                <a:solidFill>
                  <a:srgbClr val="C00000"/>
                </a:solidFill>
              </a:rPr>
              <a:t>الناتجه</a:t>
            </a:r>
            <a:r>
              <a:rPr lang="ar-SA" sz="3300" b="1" dirty="0" smtClean="0">
                <a:solidFill>
                  <a:srgbClr val="C00000"/>
                </a:solidFill>
              </a:rPr>
              <a:t> عنها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تنضج البويضة.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تحضير الرحم لاستقبال البويضة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إنتاج الهرمونات الجنسية الأنثوية.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الحيض.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أثر عدم تخصيب البويضة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يقلل مستوى الهرمونات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يبدأ طور الطمث من جديد.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تتمزق بطانة الرحم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الهرمونات تسيطر على الدورة الشهرية.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3500" b="1" dirty="0" smtClean="0"/>
              <a:t>التغيرات الشهرية في الجهاز التناسلي الأنثوي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الطور الأول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يتدفق الدم المحتوي على الخلايا التي زادت من سمك بطانة الرحم وتكون مدته من 4 إلى 6 أيام.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الطور الثاني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الهرمونات تزيد من سمك الرحم وتحدث فيه عملية </a:t>
            </a:r>
            <a:r>
              <a:rPr lang="ar-SA" b="1" dirty="0" err="1" smtClean="0">
                <a:solidFill>
                  <a:srgbClr val="002060"/>
                </a:solidFill>
              </a:rPr>
              <a:t>الإباضة</a:t>
            </a:r>
            <a:r>
              <a:rPr lang="ar-SA" b="1" dirty="0" smtClean="0">
                <a:solidFill>
                  <a:srgbClr val="002060"/>
                </a:solidFill>
              </a:rPr>
              <a:t> والتلقيح .</a:t>
            </a:r>
          </a:p>
          <a:p>
            <a:pPr>
              <a:buNone/>
            </a:pPr>
            <a:r>
              <a:rPr lang="ar-SA" b="1" dirty="0" err="1" smtClean="0">
                <a:solidFill>
                  <a:srgbClr val="002060"/>
                </a:solidFill>
              </a:rPr>
              <a:t>الإباضة</a:t>
            </a:r>
            <a:r>
              <a:rPr lang="ar-SA" b="1" dirty="0" smtClean="0">
                <a:solidFill>
                  <a:srgbClr val="002060"/>
                </a:solidFill>
              </a:rPr>
              <a:t> تحدث في اليوم 14 من بداية الدورة الشهرية وإذا لم تلقح البيضة بعد خروجها من المبيض فإنها تتحطم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الطور الثالث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تصل </a:t>
            </a:r>
            <a:r>
              <a:rPr lang="ar-SA" b="1" dirty="0" err="1" smtClean="0">
                <a:solidFill>
                  <a:srgbClr val="002060"/>
                </a:solidFill>
              </a:rPr>
              <a:t>البويضه</a:t>
            </a:r>
            <a:r>
              <a:rPr lang="ar-SA" b="1" dirty="0" smtClean="0">
                <a:solidFill>
                  <a:srgbClr val="002060"/>
                </a:solidFill>
              </a:rPr>
              <a:t> الملقحة إلى الرحم فيقوم بحماية الجنين ودعمه وتغذيته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7531</TotalTime>
  <Words>4071</Words>
  <Application>Microsoft Office PowerPoint</Application>
  <PresentationFormat>عرض على الشاشة (3:4)‏</PresentationFormat>
  <Paragraphs>822</Paragraphs>
  <Slides>141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141</vt:i4>
      </vt:variant>
    </vt:vector>
  </HeadingPairs>
  <TitlesOfParts>
    <vt:vector size="143" baseType="lpstr">
      <vt:lpstr>سمة Office</vt:lpstr>
      <vt:lpstr>Flow</vt:lpstr>
      <vt:lpstr>بسم الله الرحمن الرحيم  مادة العلوم   الصف الثاني متوسط (الفصل الدراسي الثاني )          الوحدة الرابعة إعداد الأستاذ /        صابر  دخيل الله علي السيالي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الفصل السابع الدرس الأول</vt:lpstr>
      <vt:lpstr>الفصل 7 تابع الدرس الاول</vt:lpstr>
      <vt:lpstr>الفصل السابع الدرس الثاني</vt:lpstr>
      <vt:lpstr>الفصل 7 تابع الدرس الثاني</vt:lpstr>
      <vt:lpstr>مراجعة الفصل السابع</vt:lpstr>
      <vt:lpstr> تابع مراجعة الفصل السابع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 التكاثر وجهاز الغدد الصماء 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  <vt:lpstr>الشريحة 103</vt:lpstr>
      <vt:lpstr>الشريحة 104</vt:lpstr>
      <vt:lpstr>الشريحة 105</vt:lpstr>
      <vt:lpstr>الشريحة 106</vt:lpstr>
      <vt:lpstr>الشريحة 107</vt:lpstr>
      <vt:lpstr>الشريحة 108</vt:lpstr>
      <vt:lpstr>الشريحة 109</vt:lpstr>
      <vt:lpstr>الشريحة 110</vt:lpstr>
      <vt:lpstr>الشريحة 111</vt:lpstr>
      <vt:lpstr>الشريحة 112</vt:lpstr>
      <vt:lpstr>الشريحة 113</vt:lpstr>
      <vt:lpstr>الشريحة 114</vt:lpstr>
      <vt:lpstr>الشريحة 115</vt:lpstr>
      <vt:lpstr>الشريحة 116</vt:lpstr>
      <vt:lpstr>الشريحة 117</vt:lpstr>
      <vt:lpstr>الشريحة 118</vt:lpstr>
      <vt:lpstr>الشريحة 119</vt:lpstr>
      <vt:lpstr>الشريحة 120</vt:lpstr>
      <vt:lpstr>الشريحة 121</vt:lpstr>
      <vt:lpstr>الشريحة 122</vt:lpstr>
      <vt:lpstr>الشريحة 123</vt:lpstr>
      <vt:lpstr>الشريحة 124</vt:lpstr>
      <vt:lpstr>الشريحة 125</vt:lpstr>
      <vt:lpstr>الشريحة 126</vt:lpstr>
      <vt:lpstr>الشريحة 127</vt:lpstr>
      <vt:lpstr>الشريحة 128</vt:lpstr>
      <vt:lpstr>الشريحة 129</vt:lpstr>
      <vt:lpstr>الشريحة 130</vt:lpstr>
      <vt:lpstr>الشريحة 131</vt:lpstr>
      <vt:lpstr>الشريحة 132</vt:lpstr>
      <vt:lpstr>الشريحة 133</vt:lpstr>
      <vt:lpstr>الشريحة 134</vt:lpstr>
      <vt:lpstr>الشريحة 135</vt:lpstr>
      <vt:lpstr>الشريحة 136</vt:lpstr>
      <vt:lpstr>الشريحة 137</vt:lpstr>
      <vt:lpstr>مراجعة الفصل  الثامن</vt:lpstr>
      <vt:lpstr>     تابع مراجعة الفصل  الثامن </vt:lpstr>
      <vt:lpstr>     تابع مراجعة الفصل  الثامن </vt:lpstr>
      <vt:lpstr>الشريحة 141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نماذج الذرة</dc:title>
  <dc:creator>vaio</dc:creator>
  <cp:lastModifiedBy>ASUS</cp:lastModifiedBy>
  <cp:revision>681</cp:revision>
  <dcterms:created xsi:type="dcterms:W3CDTF">2011-10-13T18:22:40Z</dcterms:created>
  <dcterms:modified xsi:type="dcterms:W3CDTF">2017-03-02T13:26:11Z</dcterms:modified>
</cp:coreProperties>
</file>