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B2F7-5DC5-45EF-9B68-6D2C5F533245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E803-09C5-4369-9DE5-772E3B32203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491880" y="548680"/>
            <a:ext cx="2520280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الفواكه</a:t>
            </a:r>
            <a:endParaRPr lang="ar-SA" sz="28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907704" y="1484784"/>
            <a:ext cx="5544616" cy="12241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نحن الفواكه نتمتع بمنظر وألوان جذابة وطعم لذيذ ونعتبر من مجموعات الغذاء الصحي اليومي لأننا مصدر  الاملاح المعدنية والفيتامينات كما اننا نمد الجسم بالماء و الالياف  الضرورية.</a:t>
            </a:r>
            <a:endParaRPr lang="ar-SA" sz="2000" b="1" dirty="0"/>
          </a:p>
        </p:txBody>
      </p:sp>
      <p:sp>
        <p:nvSpPr>
          <p:cNvPr id="4" name="مستطيل 3"/>
          <p:cNvSpPr/>
          <p:nvPr/>
        </p:nvSpPr>
        <p:spPr>
          <a:xfrm>
            <a:off x="1763688" y="2996952"/>
            <a:ext cx="576064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هل تعلمين  ؟</a:t>
            </a:r>
          </a:p>
          <a:p>
            <a:r>
              <a:rPr lang="ar-SA" sz="2000" b="1" dirty="0" smtClean="0"/>
              <a:t>ان الفواكه من طعام اهل الجنة قال تعالى : (وَفَاكِهَةٍ مِمَّا يَتَخَيَّرُونَ)   </a:t>
            </a:r>
            <a:endParaRPr lang="ar-SA" sz="2000" b="1" dirty="0"/>
          </a:p>
        </p:txBody>
      </p:sp>
      <p:sp>
        <p:nvSpPr>
          <p:cNvPr id="6" name="خماسي 5"/>
          <p:cNvSpPr/>
          <p:nvPr/>
        </p:nvSpPr>
        <p:spPr>
          <a:xfrm>
            <a:off x="6444208" y="4437112"/>
            <a:ext cx="2016224" cy="576064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اختيار الفواكه</a:t>
            </a:r>
            <a:endParaRPr lang="ar-SA" sz="20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043608" y="4509120"/>
            <a:ext cx="5400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FF00"/>
                </a:solidFill>
              </a:rPr>
              <a:t>يجب ان تكون الفواكه طازجة وخالية من العطب وناضجة.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8" name="مخطط انسيابي: مستند 7"/>
          <p:cNvSpPr/>
          <p:nvPr/>
        </p:nvSpPr>
        <p:spPr>
          <a:xfrm>
            <a:off x="1187624" y="5229200"/>
            <a:ext cx="7344816" cy="1368152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فائدة:</a:t>
            </a:r>
          </a:p>
          <a:p>
            <a:r>
              <a:rPr lang="ar-SA" sz="2000" b="1" dirty="0" smtClean="0"/>
              <a:t>احرصي على تناول الفواكه بين الوجبات كبديل للشوكولاتة و الحلويات لأنها تساعد على وقاية الجسم من الامراض بمشيئة الله.</a:t>
            </a:r>
            <a:endParaRPr lang="ar-SA" sz="20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عمودي 1"/>
          <p:cNvSpPr/>
          <p:nvPr/>
        </p:nvSpPr>
        <p:spPr>
          <a:xfrm>
            <a:off x="755576" y="548680"/>
            <a:ext cx="7848872" cy="5400600"/>
          </a:xfrm>
          <a:prstGeom prst="verticalScroll">
            <a:avLst>
              <a:gd name="adj" fmla="val 634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نفع النبات</a:t>
            </a:r>
          </a:p>
          <a:p>
            <a:pPr algn="ctr"/>
            <a:r>
              <a:rPr lang="ar-SA" sz="4000" dirty="0" smtClean="0"/>
              <a:t>بقدرة ربنا تنمو   لتنفعنا النباتات</a:t>
            </a:r>
          </a:p>
          <a:p>
            <a:pPr algn="ctr"/>
            <a:r>
              <a:rPr lang="ar-SA" sz="4000" dirty="0" smtClean="0"/>
              <a:t>بها اجسامنا تنمو   وتقوى حين نقتات</a:t>
            </a:r>
          </a:p>
          <a:p>
            <a:pPr algn="ctr"/>
            <a:r>
              <a:rPr lang="ar-SA" sz="4000" dirty="0" smtClean="0"/>
              <a:t>ارى في خلقها عجبا   فكم لون وكم نوع</a:t>
            </a:r>
          </a:p>
          <a:p>
            <a:pPr algn="ctr"/>
            <a:r>
              <a:rPr lang="ar-SA" sz="4000" dirty="0" smtClean="0"/>
              <a:t>تباين شكلها لكن   لنا بجميعها نفع</a:t>
            </a:r>
          </a:p>
          <a:p>
            <a:pPr algn="ctr"/>
            <a:r>
              <a:rPr lang="ar-SA" sz="4000" dirty="0" smtClean="0"/>
              <a:t>فواكه مالها عد   لذ كأنها الشهد</a:t>
            </a:r>
          </a:p>
          <a:p>
            <a:pPr algn="ctr"/>
            <a:r>
              <a:rPr lang="ar-SA" sz="4000" dirty="0" smtClean="0"/>
              <a:t>نقول اذا اكلناها   لفضلك ربنا الحمد</a:t>
            </a:r>
            <a:endParaRPr lang="ar-SA" sz="40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خماسي 1"/>
          <p:cNvSpPr/>
          <p:nvPr/>
        </p:nvSpPr>
        <p:spPr>
          <a:xfrm>
            <a:off x="6516216" y="332656"/>
            <a:ext cx="2016224" cy="57606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تنظيف الفواكه :</a:t>
            </a:r>
            <a:endParaRPr lang="ar-SA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1979712" y="1052736"/>
            <a:ext cx="655272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تغسل الفواكه بماء الصنبور وتختلف طريقة الغسل تبعا لنوعها.</a:t>
            </a:r>
            <a:endParaRPr lang="ar-SA" sz="2000" b="1" dirty="0"/>
          </a:p>
        </p:txBody>
      </p:sp>
      <p:pic>
        <p:nvPicPr>
          <p:cNvPr id="4" name="صورة 3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2286000" cy="1714500"/>
          </a:xfrm>
          <a:prstGeom prst="rect">
            <a:avLst/>
          </a:prstGeom>
        </p:spPr>
      </p:pic>
      <p:sp>
        <p:nvSpPr>
          <p:cNvPr id="5" name="سحابة 4"/>
          <p:cNvSpPr/>
          <p:nvPr/>
        </p:nvSpPr>
        <p:spPr>
          <a:xfrm>
            <a:off x="3419872" y="1772816"/>
            <a:ext cx="5040560" cy="252028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FF00"/>
                </a:solidFill>
              </a:rPr>
              <a:t>1- الفواكه اللينة: </a:t>
            </a:r>
            <a:r>
              <a:rPr lang="ar-SA" b="1" dirty="0" smtClean="0"/>
              <a:t>كالفراولة والتين و البلح و الرطب و غيرها توضع في وعاء كبير به ماء من الصنبور و ترفع باليدين باحتراس و تكرر العملية مرة ثانية للتخلص من الرمل او توضع في مصفاة تحت ماء الصنبور وهذه الفاكهة سريعة العطب يجب ان تغسل وقت تناولها مباشرة</a:t>
            </a:r>
            <a:endParaRPr lang="ar-SA" b="1" dirty="0"/>
          </a:p>
        </p:txBody>
      </p:sp>
      <p:pic>
        <p:nvPicPr>
          <p:cNvPr id="6" name="صورة 5" descr="PIC-125-13643440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509120"/>
            <a:ext cx="2182936" cy="2003227"/>
          </a:xfrm>
          <a:prstGeom prst="rect">
            <a:avLst/>
          </a:prstGeom>
        </p:spPr>
      </p:pic>
      <p:sp>
        <p:nvSpPr>
          <p:cNvPr id="7" name="سحابة 6"/>
          <p:cNvSpPr/>
          <p:nvPr/>
        </p:nvSpPr>
        <p:spPr>
          <a:xfrm>
            <a:off x="1331640" y="4365104"/>
            <a:ext cx="3744416" cy="216024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FF00"/>
                </a:solidFill>
              </a:rPr>
              <a:t>2- الفواكه الصلبة: </a:t>
            </a:r>
            <a:r>
              <a:rPr lang="ar-SA" b="1" dirty="0" smtClean="0"/>
              <a:t>كالتفاح و البرتقال و الخوخ و الكمثرى وغيرها تغسل جيدا بالماء و الفرشاة او لوفة نظيفة لإزالة كل ما يعلق عليها.</a:t>
            </a:r>
            <a:endParaRPr lang="ar-SA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ستند 1"/>
          <p:cNvSpPr/>
          <p:nvPr/>
        </p:nvSpPr>
        <p:spPr>
          <a:xfrm>
            <a:off x="6516216" y="1988840"/>
            <a:ext cx="1872208" cy="576064"/>
          </a:xfrm>
          <a:prstGeom prst="flowChartDocumen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حفظ الفواكه :</a:t>
            </a:r>
            <a:endParaRPr lang="ar-SA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827584" y="2924944"/>
            <a:ext cx="7560840" cy="15121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/>
              <a:t>1- تحفظ الفواكه الطازجة في درج الثلاجة و الرفوف السفلية.</a:t>
            </a:r>
          </a:p>
          <a:p>
            <a:r>
              <a:rPr lang="ar-SA" sz="2800" b="1" dirty="0" smtClean="0"/>
              <a:t>2- تحفظ الفواكه المجمدة في مجمد الثلاجة.</a:t>
            </a:r>
            <a:endParaRPr lang="ar-SA" sz="28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915816" y="188640"/>
            <a:ext cx="3528392" cy="7200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أصناف من السلطة</a:t>
            </a:r>
            <a:endParaRPr lang="ar-SA" sz="2800" b="1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6444208" y="764704"/>
            <a:ext cx="2448272" cy="864096"/>
          </a:xfrm>
          <a:prstGeom prst="leftArrow">
            <a:avLst>
              <a:gd name="adj1" fmla="val 52749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سلطة الفواكه</a:t>
            </a:r>
            <a:endParaRPr lang="ar-SA" sz="24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308304" y="1484784"/>
            <a:ext cx="158417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المقادير:</a:t>
            </a:r>
            <a:endParaRPr lang="ar-SA" sz="2400" b="1" dirty="0"/>
          </a:p>
        </p:txBody>
      </p:sp>
      <p:sp>
        <p:nvSpPr>
          <p:cNvPr id="5" name="مخطط انسيابي: بطاقة 4"/>
          <p:cNvSpPr/>
          <p:nvPr/>
        </p:nvSpPr>
        <p:spPr>
          <a:xfrm>
            <a:off x="4427984" y="2060848"/>
            <a:ext cx="4464496" cy="1080120"/>
          </a:xfrm>
          <a:prstGeom prst="flowChartPunchedCar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</a:pPr>
            <a:r>
              <a:rPr lang="ar-SA" b="1" dirty="0" smtClean="0"/>
              <a:t> كيلو فواكه منوعة (مشمش ، فراولة ، برتقال ، عنب ،موز، كمثرى).</a:t>
            </a:r>
          </a:p>
          <a:p>
            <a:pPr algn="ctr">
              <a:buFont typeface="Arial" pitchFamily="34" charset="0"/>
              <a:buChar char="•"/>
            </a:pPr>
            <a:r>
              <a:rPr lang="ar-SA" b="1" dirty="0" smtClean="0"/>
              <a:t> مقدار من العصير او الشراب السكري.</a:t>
            </a:r>
            <a:endParaRPr lang="ar-SA" b="1" dirty="0"/>
          </a:p>
        </p:txBody>
      </p:sp>
      <p:pic>
        <p:nvPicPr>
          <p:cNvPr id="6" name="صورة 5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2466975" cy="1847850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7308304" y="3212976"/>
            <a:ext cx="158417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الطريقة:</a:t>
            </a:r>
            <a:endParaRPr lang="ar-SA" sz="2400" b="1" dirty="0"/>
          </a:p>
        </p:txBody>
      </p:sp>
      <p:sp>
        <p:nvSpPr>
          <p:cNvPr id="8" name="مخطط انسيابي: بطاقة 7"/>
          <p:cNvSpPr/>
          <p:nvPr/>
        </p:nvSpPr>
        <p:spPr>
          <a:xfrm>
            <a:off x="395536" y="3789040"/>
            <a:ext cx="8496944" cy="2592288"/>
          </a:xfrm>
          <a:prstGeom prst="flowChartPunchedCar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/>
              <a:t>1- تختار الفواكه تامة النضج وتغسل جيدا حسب نوعها.</a:t>
            </a:r>
          </a:p>
          <a:p>
            <a:r>
              <a:rPr lang="ar-SA" b="1" dirty="0" smtClean="0"/>
              <a:t>2- تقطع حسب الرغبة أحجام (متساوية الشطل) مناسبة للاكل.</a:t>
            </a:r>
          </a:p>
          <a:p>
            <a:r>
              <a:rPr lang="ar-SA" b="1" dirty="0" smtClean="0"/>
              <a:t>3- ترتب الفواكه في طبق زجاجي عميق او اكواب صغيرة وعميقة.</a:t>
            </a:r>
          </a:p>
          <a:p>
            <a:r>
              <a:rPr lang="ar-SA" b="1" dirty="0" smtClean="0"/>
              <a:t>4- توضع بضع ملاعق من العصير او الشراب على الفواكه في كل كوب بحيث يصل لمنتصفه.</a:t>
            </a:r>
          </a:p>
          <a:p>
            <a:r>
              <a:rPr lang="ar-SA" b="1" dirty="0" smtClean="0"/>
              <a:t>5- تقدم وهي باردة وتؤكل مباشرة.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مقادير الشراب السكري: </a:t>
            </a:r>
            <a:r>
              <a:rPr lang="ar-SA" b="1" dirty="0" smtClean="0"/>
              <a:t>كوب ماء 3-4 ملاعق كبيرة سكر ملعقتان من عصير الليمون.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الطريقة: </a:t>
            </a:r>
            <a:r>
              <a:rPr lang="ar-SA" b="1" dirty="0" smtClean="0"/>
              <a:t>يرفع الشراب السكري على نار هادئة حتى يغلي مدة دقيقتين مع نزع الزبد ثم يضاف عصير الليمون ويترك حتى يبرد تماما.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6444208" y="404664"/>
            <a:ext cx="2448272" cy="864096"/>
          </a:xfrm>
          <a:prstGeom prst="leftArrow">
            <a:avLst>
              <a:gd name="adj1" fmla="val 52749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سلطة الفواكه بالجلي</a:t>
            </a:r>
            <a:endParaRPr lang="ar-SA" sz="20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7308304" y="1196752"/>
            <a:ext cx="158417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المقادير:</a:t>
            </a:r>
            <a:endParaRPr lang="ar-SA" sz="2400" b="1" dirty="0"/>
          </a:p>
        </p:txBody>
      </p:sp>
      <p:sp>
        <p:nvSpPr>
          <p:cNvPr id="4" name="مخطط انسيابي: بطاقة 3"/>
          <p:cNvSpPr/>
          <p:nvPr/>
        </p:nvSpPr>
        <p:spPr>
          <a:xfrm>
            <a:off x="4427984" y="1844824"/>
            <a:ext cx="4464496" cy="1656184"/>
          </a:xfrm>
          <a:prstGeom prst="flowChartPunchedCar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</a:pPr>
            <a:r>
              <a:rPr lang="ar-SA" sz="2000" b="1" dirty="0" smtClean="0"/>
              <a:t> تفاحة واحدة.</a:t>
            </a:r>
          </a:p>
          <a:p>
            <a:pPr algn="ctr">
              <a:buFont typeface="Arial" pitchFamily="34" charset="0"/>
              <a:buChar char="•"/>
            </a:pPr>
            <a:r>
              <a:rPr lang="ar-SA" sz="2000" b="1" dirty="0" smtClean="0"/>
              <a:t> حبة او حبتان من الموز.</a:t>
            </a:r>
          </a:p>
          <a:p>
            <a:pPr algn="ctr">
              <a:buFont typeface="Arial" pitchFamily="34" charset="0"/>
              <a:buChar char="•"/>
            </a:pPr>
            <a:r>
              <a:rPr lang="ar-SA" sz="2000" b="1" dirty="0" smtClean="0"/>
              <a:t> علبة جيلي.</a:t>
            </a:r>
          </a:p>
          <a:p>
            <a:pPr algn="ctr">
              <a:buFont typeface="Arial" pitchFamily="34" charset="0"/>
              <a:buChar char="•"/>
            </a:pPr>
            <a:r>
              <a:rPr lang="ar-SA" sz="2000" b="1" dirty="0" smtClean="0"/>
              <a:t> كوب ما ساخن وأخر بارد.</a:t>
            </a:r>
          </a:p>
          <a:p>
            <a:pPr algn="ctr">
              <a:buFont typeface="Arial" pitchFamily="34" charset="0"/>
              <a:buChar char="•"/>
            </a:pPr>
            <a:r>
              <a:rPr lang="ar-SA" sz="2000" b="1" dirty="0" smtClean="0"/>
              <a:t> فراولة و كريمة مخفوقة للتجميل.</a:t>
            </a:r>
          </a:p>
          <a:p>
            <a:pPr algn="ctr"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308304" y="3573016"/>
            <a:ext cx="158417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الطريقة :</a:t>
            </a:r>
            <a:endParaRPr lang="ar-SA" sz="2400" b="1" dirty="0"/>
          </a:p>
        </p:txBody>
      </p:sp>
      <p:sp>
        <p:nvSpPr>
          <p:cNvPr id="6" name="مخطط انسيابي: بطاقة 5"/>
          <p:cNvSpPr/>
          <p:nvPr/>
        </p:nvSpPr>
        <p:spPr>
          <a:xfrm>
            <a:off x="395536" y="4221088"/>
            <a:ext cx="8496944" cy="2088232"/>
          </a:xfrm>
          <a:prstGeom prst="flowChartPunchedCar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1- يذاب الجيلي في كوب ماء ساخن ثم يضاف اليه كوب آخر من الماء البارد ويترك ليبرد.</a:t>
            </a:r>
          </a:p>
          <a:p>
            <a:r>
              <a:rPr lang="ar-SA" sz="2000" b="1" dirty="0" smtClean="0"/>
              <a:t>2- تقطع الفواكه قطعا صغيرة مناسبة ثم توضع في اكواب او طبق من الزجاج.</a:t>
            </a:r>
          </a:p>
          <a:p>
            <a:r>
              <a:rPr lang="ar-SA" sz="2000" b="1" dirty="0" smtClean="0"/>
              <a:t>3- يصب عليها الجيلي البارد وتوضع في الثلاجة.</a:t>
            </a:r>
          </a:p>
          <a:p>
            <a:r>
              <a:rPr lang="ar-SA" sz="2000" b="1" dirty="0" smtClean="0"/>
              <a:t>4- يجمل السطح بالكريمة المخفوقة وحبات الفراولة.</a:t>
            </a:r>
            <a:endParaRPr lang="ar-SA" sz="2000" b="1" dirty="0"/>
          </a:p>
        </p:txBody>
      </p:sp>
      <p:pic>
        <p:nvPicPr>
          <p:cNvPr id="7" name="صورة 6" descr="371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915816" y="188640"/>
            <a:ext cx="3528392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العصائر</a:t>
            </a:r>
            <a:endParaRPr lang="ar-SA" sz="3600" dirty="0"/>
          </a:p>
        </p:txBody>
      </p:sp>
      <p:sp>
        <p:nvSpPr>
          <p:cNvPr id="6" name="مخطط انسيابي: مستند 5"/>
          <p:cNvSpPr/>
          <p:nvPr/>
        </p:nvSpPr>
        <p:spPr>
          <a:xfrm>
            <a:off x="3635896" y="1916832"/>
            <a:ext cx="4968552" cy="3600400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انا عصير الفواكه اقدم كمشروب طبيعي وخاصة في الجو الحار.</a:t>
            </a:r>
          </a:p>
          <a:p>
            <a:pPr algn="ctr"/>
            <a:r>
              <a:rPr lang="ar-SA" sz="3200" dirty="0" smtClean="0"/>
              <a:t>و يفضل تقديمي بعد الانتهاء من اعدادي مباشرة لكي احتفظ بفائدتي ونكهتي الطبيعية و لوني.</a:t>
            </a:r>
            <a:endParaRPr lang="ar-SA" sz="3200" dirty="0"/>
          </a:p>
        </p:txBody>
      </p:sp>
      <p:pic>
        <p:nvPicPr>
          <p:cNvPr id="7" name="صورة 6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2319139" cy="348504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915816" y="188640"/>
            <a:ext cx="3528392" cy="7200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اصناف من العصير</a:t>
            </a:r>
            <a:endParaRPr lang="ar-SA" sz="2800" dirty="0"/>
          </a:p>
        </p:txBody>
      </p:sp>
      <p:pic>
        <p:nvPicPr>
          <p:cNvPr id="3" name="صورة 2" descr="8b1cc932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2106234" cy="2808312"/>
          </a:xfrm>
          <a:prstGeom prst="rect">
            <a:avLst/>
          </a:prstGeom>
        </p:spPr>
      </p:pic>
      <p:sp>
        <p:nvSpPr>
          <p:cNvPr id="4" name="سهم إلى اليسار 3"/>
          <p:cNvSpPr/>
          <p:nvPr/>
        </p:nvSpPr>
        <p:spPr>
          <a:xfrm>
            <a:off x="6444208" y="764704"/>
            <a:ext cx="2448272" cy="864096"/>
          </a:xfrm>
          <a:prstGeom prst="leftArrow">
            <a:avLst>
              <a:gd name="adj1" fmla="val 52749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عصير الليمون</a:t>
            </a:r>
            <a:endParaRPr lang="ar-SA" sz="24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308304" y="1628800"/>
            <a:ext cx="158417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المقادير:</a:t>
            </a:r>
            <a:endParaRPr lang="ar-SA" sz="2400" b="1" dirty="0"/>
          </a:p>
        </p:txBody>
      </p:sp>
      <p:sp>
        <p:nvSpPr>
          <p:cNvPr id="6" name="مخطط انسيابي: بطاقة 5"/>
          <p:cNvSpPr/>
          <p:nvPr/>
        </p:nvSpPr>
        <p:spPr>
          <a:xfrm>
            <a:off x="4427984" y="2204864"/>
            <a:ext cx="4464496" cy="1296144"/>
          </a:xfrm>
          <a:prstGeom prst="flowChartPunchedCa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r>
              <a:rPr lang="ar-SA" sz="2000" b="1" dirty="0" smtClean="0"/>
              <a:t> ليمونتان كبيرتان او 4 حبات صغيرة.</a:t>
            </a:r>
          </a:p>
          <a:p>
            <a:pPr>
              <a:buFont typeface="Arial" pitchFamily="34" charset="0"/>
              <a:buChar char="•"/>
            </a:pPr>
            <a:r>
              <a:rPr lang="ar-SA" sz="2000" b="1" dirty="0" smtClean="0"/>
              <a:t> 4 اكواب ماء.</a:t>
            </a:r>
          </a:p>
          <a:p>
            <a:pPr>
              <a:buFont typeface="Arial" pitchFamily="34" charset="0"/>
              <a:buChar char="•"/>
            </a:pPr>
            <a:r>
              <a:rPr lang="ar-SA" sz="2000" b="1" dirty="0" smtClean="0"/>
              <a:t> 8 ملاعق كبيرة سكر او حسب الرغبة.</a:t>
            </a:r>
          </a:p>
          <a:p>
            <a:endParaRPr lang="ar-SA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308304" y="3573016"/>
            <a:ext cx="1584176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الطريقة:</a:t>
            </a:r>
            <a:endParaRPr lang="ar-SA" sz="2400" b="1" dirty="0"/>
          </a:p>
        </p:txBody>
      </p:sp>
      <p:sp>
        <p:nvSpPr>
          <p:cNvPr id="8" name="مخطط انسيابي: بطاقة 7"/>
          <p:cNvSpPr/>
          <p:nvPr/>
        </p:nvSpPr>
        <p:spPr>
          <a:xfrm>
            <a:off x="395536" y="4221088"/>
            <a:ext cx="8496944" cy="1944216"/>
          </a:xfrm>
          <a:prstGeom prst="flowChartPunchedCar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/>
              <a:t>1- يغسل الليمون جيدا.</a:t>
            </a:r>
          </a:p>
          <a:p>
            <a:r>
              <a:rPr lang="ar-SA" sz="2400" b="1" dirty="0" smtClean="0"/>
              <a:t>2- يشق نصفين عرضا ويعصر بالعصارة اليدوية او الكهربائية.</a:t>
            </a:r>
          </a:p>
          <a:p>
            <a:r>
              <a:rPr lang="ar-SA" sz="2400" b="1" dirty="0" smtClean="0"/>
              <a:t>3- يضاف له الماء و السكر حسب الرغبة و يصب في اكواب ثم يقدم باردا.</a:t>
            </a:r>
          </a:p>
          <a:p>
            <a:r>
              <a:rPr lang="ar-SA" sz="2400" b="1" dirty="0" smtClean="0"/>
              <a:t>يمكن اضافة النعناع الى عصير الليمون على ان يشرب طازجا.</a:t>
            </a:r>
          </a:p>
          <a:p>
            <a:endParaRPr lang="ar-S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1"/>
          <p:cNvSpPr/>
          <p:nvPr/>
        </p:nvSpPr>
        <p:spPr>
          <a:xfrm>
            <a:off x="6444208" y="764704"/>
            <a:ext cx="2448272" cy="864096"/>
          </a:xfrm>
          <a:prstGeom prst="leftArrow">
            <a:avLst>
              <a:gd name="adj1" fmla="val 52749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عصير البرتقال</a:t>
            </a:r>
            <a:endParaRPr lang="ar-SA" sz="24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7308304" y="1628800"/>
            <a:ext cx="158417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المقادير:</a:t>
            </a:r>
            <a:endParaRPr lang="ar-SA" sz="2400" b="1" dirty="0"/>
          </a:p>
        </p:txBody>
      </p:sp>
      <p:sp>
        <p:nvSpPr>
          <p:cNvPr id="4" name="مخطط انسيابي: بطاقة 3"/>
          <p:cNvSpPr/>
          <p:nvPr/>
        </p:nvSpPr>
        <p:spPr>
          <a:xfrm>
            <a:off x="4427984" y="2204864"/>
            <a:ext cx="4464496" cy="1296144"/>
          </a:xfrm>
          <a:prstGeom prst="flowChartPunchedCa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r>
              <a:rPr lang="ar-SA" sz="2800" b="1" dirty="0" smtClean="0"/>
              <a:t> 3 حبات من البرتقال.</a:t>
            </a:r>
          </a:p>
          <a:p>
            <a:pPr>
              <a:buFont typeface="Arial" pitchFamily="34" charset="0"/>
              <a:buChar char="•"/>
            </a:pPr>
            <a:r>
              <a:rPr lang="ar-SA" sz="2800" b="1" dirty="0" smtClean="0"/>
              <a:t> سكر عند الرغبة.</a:t>
            </a:r>
          </a:p>
          <a:p>
            <a:endParaRPr lang="ar-SA" dirty="0" smtClean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308304" y="3573016"/>
            <a:ext cx="1584176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الطريقة:</a:t>
            </a:r>
            <a:endParaRPr lang="ar-SA" sz="2400" b="1" dirty="0"/>
          </a:p>
        </p:txBody>
      </p:sp>
      <p:sp>
        <p:nvSpPr>
          <p:cNvPr id="6" name="مخطط انسيابي: بطاقة 5"/>
          <p:cNvSpPr/>
          <p:nvPr/>
        </p:nvSpPr>
        <p:spPr>
          <a:xfrm>
            <a:off x="395536" y="4221088"/>
            <a:ext cx="8496944" cy="1944216"/>
          </a:xfrm>
          <a:prstGeom prst="flowChartPunchedCar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/>
              <a:t>1- يغسل البرتقال جيدا ثم يجفف.</a:t>
            </a:r>
          </a:p>
          <a:p>
            <a:r>
              <a:rPr lang="ar-SA" sz="2400" b="1" dirty="0" smtClean="0"/>
              <a:t>2- تشق البرتقالة نصفين عرضا وتعصر بالعصارة اليدوية او الكهربائية.</a:t>
            </a:r>
          </a:p>
          <a:p>
            <a:r>
              <a:rPr lang="ar-SA" sz="2400" b="1" dirty="0" smtClean="0"/>
              <a:t>3- يفرغ العصير في ابريق خاص بعد تصفيته وقد يضاف اليه قليل من السكر حسب الرغبة.</a:t>
            </a:r>
          </a:p>
          <a:p>
            <a:r>
              <a:rPr lang="ar-SA" sz="2400" b="1" dirty="0" smtClean="0"/>
              <a:t>4- يصب العصير في اكواب الشراب يزين بشريحة برتقالة ويقدم باردا.</a:t>
            </a:r>
          </a:p>
          <a:p>
            <a:endParaRPr lang="ar-SA" dirty="0"/>
          </a:p>
        </p:txBody>
      </p:sp>
      <p:pic>
        <p:nvPicPr>
          <p:cNvPr id="7" name="صورة 6" descr="images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2664296" cy="3497742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807141913423aseer140708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3694176" cy="2999232"/>
          </a:xfrm>
          <a:prstGeom prst="rect">
            <a:avLst/>
          </a:prstGeom>
        </p:spPr>
      </p:pic>
      <p:sp>
        <p:nvSpPr>
          <p:cNvPr id="3" name="سهم إلى اليسار 2"/>
          <p:cNvSpPr/>
          <p:nvPr/>
        </p:nvSpPr>
        <p:spPr>
          <a:xfrm>
            <a:off x="6444208" y="764704"/>
            <a:ext cx="2448272" cy="864096"/>
          </a:xfrm>
          <a:prstGeom prst="leftArrow">
            <a:avLst>
              <a:gd name="adj1" fmla="val 52749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عصير الفواكه المشكلة</a:t>
            </a:r>
            <a:endParaRPr lang="ar-SA" sz="20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308304" y="1628800"/>
            <a:ext cx="158417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المقادير :</a:t>
            </a:r>
            <a:endParaRPr lang="ar-SA" sz="2400" b="1" dirty="0"/>
          </a:p>
        </p:txBody>
      </p:sp>
      <p:sp>
        <p:nvSpPr>
          <p:cNvPr id="5" name="مخطط انسيابي: بطاقة 4"/>
          <p:cNvSpPr/>
          <p:nvPr/>
        </p:nvSpPr>
        <p:spPr>
          <a:xfrm>
            <a:off x="4427984" y="2204864"/>
            <a:ext cx="4464496" cy="1296144"/>
          </a:xfrm>
          <a:prstGeom prst="flowChartPunchedCa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r>
              <a:rPr lang="ar-SA" sz="2000" b="1" dirty="0" smtClean="0"/>
              <a:t> كوبان من عصير البرتقال (السابق تحضيره).</a:t>
            </a:r>
          </a:p>
          <a:p>
            <a:pPr>
              <a:buFont typeface="Arial" pitchFamily="34" charset="0"/>
              <a:buChar char="•"/>
            </a:pPr>
            <a:r>
              <a:rPr lang="ar-SA" sz="2000" b="1" dirty="0" smtClean="0"/>
              <a:t> تفاحة ، موزة واحدة ، 4 شرائح أناناس  ، 10 فراولة ، او أي فواكه متوفرة.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308304" y="3573016"/>
            <a:ext cx="1584176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الطريقة :</a:t>
            </a:r>
            <a:endParaRPr lang="ar-SA" sz="2400" b="1" dirty="0"/>
          </a:p>
        </p:txBody>
      </p:sp>
      <p:sp>
        <p:nvSpPr>
          <p:cNvPr id="7" name="مخطط انسيابي: بطاقة 6"/>
          <p:cNvSpPr/>
          <p:nvPr/>
        </p:nvSpPr>
        <p:spPr>
          <a:xfrm>
            <a:off x="395536" y="4221088"/>
            <a:ext cx="8496944" cy="1944216"/>
          </a:xfrm>
          <a:prstGeom prst="flowChartPunchedCar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/>
              <a:t>1- تغسل التفاحة وتقشر ويزال بذرها.</a:t>
            </a:r>
          </a:p>
          <a:p>
            <a:r>
              <a:rPr lang="ar-SA" sz="2000" b="1" dirty="0" smtClean="0"/>
              <a:t>2- تغسل باقي الفواكه وتقطع.</a:t>
            </a:r>
          </a:p>
          <a:p>
            <a:r>
              <a:rPr lang="ar-SA" sz="2000" b="1" dirty="0" smtClean="0"/>
              <a:t>3- تخلط جميع المقادير معا بالخلاط .</a:t>
            </a:r>
          </a:p>
          <a:p>
            <a:r>
              <a:rPr lang="ar-SA" sz="2000" b="1" dirty="0" smtClean="0"/>
              <a:t>4- تصب في اكواب و تزين بالفراولة او حسب الرغبة، ثم تقدم.</a:t>
            </a:r>
          </a:p>
          <a:p>
            <a:r>
              <a:rPr lang="ar-SA" sz="2000" b="1" dirty="0" smtClean="0"/>
              <a:t> </a:t>
            </a:r>
          </a:p>
          <a:p>
            <a:r>
              <a:rPr lang="ar-SA" sz="2000" b="1" dirty="0" smtClean="0">
                <a:solidFill>
                  <a:srgbClr val="FFC000"/>
                </a:solidFill>
              </a:rPr>
              <a:t>يمكن اضافة الحليب الي العصير لزيادة القيمة الغذائية.</a:t>
            </a:r>
          </a:p>
          <a:p>
            <a:endParaRPr lang="ar-S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689</Words>
  <Application>Microsoft Office PowerPoint</Application>
  <PresentationFormat>عرض على الشاشة (3:4)‏</PresentationFormat>
  <Paragraphs>81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24</cp:revision>
  <dcterms:created xsi:type="dcterms:W3CDTF">2013-06-13T12:24:26Z</dcterms:created>
  <dcterms:modified xsi:type="dcterms:W3CDTF">2013-06-30T16:03:24Z</dcterms:modified>
</cp:coreProperties>
</file>