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AA0AB-F3CA-40C6-80AA-8B08082EE0E5}" type="datetimeFigureOut">
              <a:rPr lang="ar-SA" smtClean="0"/>
              <a:pPr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1F77-B6A6-4F40-B84E-DBCB87CC96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1691680" y="5229200"/>
            <a:ext cx="59766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إعداد </a:t>
            </a:r>
            <a:r>
              <a:rPr lang="ar-SA" sz="2400" dirty="0" err="1" smtClean="0">
                <a:solidFill>
                  <a:schemeClr val="tx1"/>
                </a:solidFill>
                <a:cs typeface="PT Bold Heading" pitchFamily="2" charset="-78"/>
              </a:rPr>
              <a:t>المعلمة </a:t>
            </a:r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: حصة </a:t>
            </a:r>
            <a:r>
              <a:rPr lang="ar-SA" sz="2400" dirty="0" err="1" smtClean="0">
                <a:solidFill>
                  <a:schemeClr val="tx1"/>
                </a:solidFill>
                <a:cs typeface="PT Bold Heading" pitchFamily="2" charset="-78"/>
              </a:rPr>
              <a:t>الخديدي</a:t>
            </a:r>
            <a:endParaRPr lang="ar-SA" sz="24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ورشة عمل عن عناصر التعلم النشط السبعة 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يوصل الطلاب إلى مستوى جيد من مهارات التفكير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العليا .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err="1" smtClean="0">
                <a:solidFill>
                  <a:schemeClr val="accent3">
                    <a:lumMod val="50000"/>
                  </a:schemeClr>
                </a:solidFill>
                <a:cs typeface="PT Bold Heading" pitchFamily="2" charset="-78"/>
              </a:rPr>
              <a:t>التركيب :</a:t>
            </a:r>
            <a:endParaRPr lang="ar-SA" sz="3200" dirty="0" smtClean="0">
              <a:solidFill>
                <a:schemeClr val="accent3">
                  <a:lumMod val="50000"/>
                </a:schemeClr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قدرةالمتعلم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على تجميع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الأجزاء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يستطيع الطالب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أن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(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يطور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يخطط-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يعد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يصمم- ينظم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استخدام الطلاب المخططات التنظيمية لإعادة صياغة معلومات الدرس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القدرة على بناء خريطة معرفية لمحتوى الدرس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قدرة الطالب على التأليف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والابتكار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يوصل الطلاب إلى مستوى جيد من مهارات التفكير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العليا .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err="1" smtClean="0">
                <a:solidFill>
                  <a:srgbClr val="0070C0"/>
                </a:solidFill>
                <a:cs typeface="PT Bold Heading" pitchFamily="2" charset="-78"/>
              </a:rPr>
              <a:t>التقويم :</a:t>
            </a:r>
            <a:endParaRPr lang="ar-SA" sz="3200" dirty="0" smtClean="0">
              <a:solidFill>
                <a:srgbClr val="0070C0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-قدرة المتعلم على إصدار أحكام وتقييم ذاته.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أن يستطيع المتعلم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أن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(يصدر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حكما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يبرهن- ينقد- يختار.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إبداء الطالب لرأيه في قضية ما مع تقديم المبررات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لذلك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4- إعداد الطلاب لتقارير عن موضوع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الدرس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136904" cy="5238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1547664" y="0"/>
            <a:ext cx="59766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بطاقة التعلم النشط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الدلالة التي تشير إلى معرفة الطالب بأهداف الدرس 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عرض الأهداف على وسيلة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إيضاح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عرض الصورة الكلية النهائية للدرس على شكل خارطة.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وضوح الأهداف في اسئلة المعلم وإجابات الطلاب أو من خلال الأفكار.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تفاعل الطلاب مع محتوى الدرس 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5-وصول الطلاب إلى مصادر معرفية مختلفة 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6- استنتاج أهداف الدرس من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الطلاب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وضح المعلم للطلاب دورهم في تحقيق الأهداف ومما يدل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ذلك .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استراتيجيات التدريس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المناسبة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توزيع الأدوار بين المتعلمين وممارستهم للأنشطة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بأنفسهم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تهيئة البيئة الصفية لتصميم وتنفيذ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الأنشطة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انهماك الطلاب في الدرس وتفاعلهم مع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المحتوى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5-تنفيذ المهمات الأدائية والأنشطة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الثرية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6- وجود جدول للمهام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والأنشطة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منح المعلم طلابه مساحة للنقاش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والمدخلات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تشجيع المعلم للطلاب وتحفيزهم ومساعدتهم في تكوين معلوماتهم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وإثرائهاوالتدرج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معهم في تحقيق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الأهداف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مراعاة الفروق الفردية في تنظيم الأنشطة التعليمية بحيث تتناسب مع طبيعة الدرس وأعمار الطلاب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وقدرتهم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تيسير أداء المهمة للطلاب مع توفير الأدوات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المساعدة 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5-التحفيز المستمر مع تقديم التغذية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الراجعة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6- التحفيز المستمر مع تقديم التغذية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الراجعة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ممايدل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 على أن دور المعلم كان موجها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وميسرا .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عدد الأسئلة التي سألها الطلاب للمعلم أو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الزملاء (</a:t>
            </a:r>
            <a:r>
              <a:rPr lang="ar-SA" sz="3600" dirty="0" err="1">
                <a:solidFill>
                  <a:schemeClr val="tx1"/>
                </a:solidFill>
                <a:cs typeface="PT Bold Heading" pitchFamily="2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) علما أن عدد طلاب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الفصل ( 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) وهذا يدل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على: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الاتصال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الأيجابي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بين المعلم والمتعلم والمتعلم وزميله.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أنشطة الدرس جعلت المتعلم يسأل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ويناقش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ترك الحرية للطلاب لإبداء الرأي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بشجاعة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تفاعل وحماس الطلاب أثناء طرح الأسئلة والإجابة عليها.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5-تقبل جميع الآراء ووجهات النظر وتقديم التغذية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الراجعة.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6- حوار متبادل بين الطلاب حول محاور الدرس.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يراعي المعلم التمايز بين الطلاب ومما يدل على استثمار هذا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التمايز:</a:t>
            </a:r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تنظيم الصف بين المعلم والمتعلم والمتعلم وزميله.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استخدام أساليب متعددة للطرح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والتقويم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تنويع الاستراتيجيات بحيث تناسب استعدادات وأنماط تعلم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الطلاب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تفعيل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سجل التقويم والمتابعة أولا بأول.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 مراعاة الفروق الفردية أثناء توزيع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المجموعات .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6- مراعاة التمايز في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الأنشطة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عدد المفاهيم التي أوجد لها الطلاب معنى   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تعبير الطالب عن المفاهيم بأسلوبه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الشخصي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تفعيل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المفاهيم القبلية لدى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الطلاب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الربط بين المفاهيم السابقة للوصول إلى نتائج تدل على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الفهم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تفاعل الطلاب مع المفاهيم عن طريق صياغتها من خلال الفهم والاستيعاب.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 ربط المفاهيم بواقع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الحياة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  <a:cs typeface="PT Bold Heading" pitchFamily="2" charset="-78"/>
              </a:rPr>
              <a:t>يوصل الطلاب إلى مستوى جيد من مهارات التفكير </a:t>
            </a:r>
            <a:r>
              <a:rPr lang="ar-SA" sz="3600" dirty="0" err="1" smtClean="0">
                <a:solidFill>
                  <a:schemeClr val="tx1"/>
                </a:solidFill>
                <a:cs typeface="PT Bold Heading" pitchFamily="2" charset="-78"/>
              </a:rPr>
              <a:t>العليا .</a:t>
            </a:r>
            <a:endParaRPr lang="ar-SA" sz="36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844824"/>
            <a:ext cx="9144000" cy="50131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dirty="0" err="1" smtClean="0">
                <a:solidFill>
                  <a:schemeClr val="accent2">
                    <a:lumMod val="75000"/>
                  </a:schemeClr>
                </a:solidFill>
                <a:cs typeface="PT Bold Heading" pitchFamily="2" charset="-78"/>
              </a:rPr>
              <a:t>التحليل :</a:t>
            </a:r>
            <a:endParaRPr lang="ar-SA" sz="3200" dirty="0" smtClean="0">
              <a:solidFill>
                <a:schemeClr val="accent2">
                  <a:lumMod val="75000"/>
                </a:schemeClr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1-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قدرةالطالب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على تجزئة وتحليل المادة إلى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عناصرها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2- يستطيع الطالب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أن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( يحلل-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يفرق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يميز-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يربط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يحدد-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يرتب </a:t>
            </a:r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–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يصنف 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3- قدرة الطالب على التمييز بين الحقائق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والاستنتاجات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4- تحليل الجمل إلى كلمات والكلمات إلى أصوات.</a:t>
            </a: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5- الخروج بمنتج جديد من خلال محتوى </a:t>
            </a:r>
            <a:r>
              <a:rPr lang="ar-SA" sz="3200" dirty="0" err="1" smtClean="0">
                <a:solidFill>
                  <a:schemeClr val="tx1"/>
                </a:solidFill>
                <a:cs typeface="PT Bold Heading" pitchFamily="2" charset="-78"/>
              </a:rPr>
              <a:t>الدرس .</a:t>
            </a:r>
            <a:endParaRPr lang="ar-SA" sz="3200" dirty="0" smtClean="0">
              <a:solidFill>
                <a:schemeClr val="tx1"/>
              </a:solidFill>
              <a:cs typeface="PT Bold Heading" pitchFamily="2" charset="-78"/>
            </a:endParaRPr>
          </a:p>
          <a:p>
            <a:r>
              <a:rPr lang="ar-SA" sz="3200" dirty="0" smtClean="0">
                <a:solidFill>
                  <a:schemeClr val="tx1"/>
                </a:solidFill>
                <a:cs typeface="PT Bold Heading" pitchFamily="2" charset="-78"/>
              </a:rPr>
              <a:t> 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PT Bold Heading" pitchFamily="2" charset="-78"/>
              </a:rPr>
              <a:t> </a:t>
            </a:r>
            <a:endParaRPr lang="ar-SA" sz="2400" dirty="0">
              <a:solidFill>
                <a:schemeClr val="tx1"/>
              </a:solidFill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586</Words>
  <Application>Microsoft Office PowerPoint</Application>
  <PresentationFormat>عرض على الشاشة (3:4)‏</PresentationFormat>
  <Paragraphs>76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VIP</dc:creator>
  <cp:lastModifiedBy>VIP</cp:lastModifiedBy>
  <cp:revision>9</cp:revision>
  <dcterms:created xsi:type="dcterms:W3CDTF">2017-03-15T14:53:09Z</dcterms:created>
  <dcterms:modified xsi:type="dcterms:W3CDTF">2017-03-15T16:14:22Z</dcterms:modified>
</cp:coreProperties>
</file>