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8" r:id="rId1"/>
  </p:sldMasterIdLst>
  <p:notesMasterIdLst>
    <p:notesMasterId r:id="rId88"/>
  </p:notesMasterIdLst>
  <p:sldIdLst>
    <p:sldId id="446" r:id="rId2"/>
    <p:sldId id="445" r:id="rId3"/>
    <p:sldId id="256" r:id="rId4"/>
    <p:sldId id="268" r:id="rId5"/>
    <p:sldId id="269" r:id="rId6"/>
    <p:sldId id="448" r:id="rId7"/>
    <p:sldId id="273" r:id="rId8"/>
    <p:sldId id="272" r:id="rId9"/>
    <p:sldId id="271" r:id="rId10"/>
    <p:sldId id="449" r:id="rId11"/>
    <p:sldId id="450" r:id="rId12"/>
    <p:sldId id="278" r:id="rId13"/>
    <p:sldId id="277" r:id="rId14"/>
    <p:sldId id="451" r:id="rId15"/>
    <p:sldId id="452" r:id="rId16"/>
    <p:sldId id="453" r:id="rId17"/>
    <p:sldId id="469" r:id="rId18"/>
    <p:sldId id="470" r:id="rId19"/>
    <p:sldId id="276" r:id="rId20"/>
    <p:sldId id="447" r:id="rId21"/>
    <p:sldId id="275" r:id="rId22"/>
    <p:sldId id="274" r:id="rId23"/>
    <p:sldId id="283" r:id="rId24"/>
    <p:sldId id="282" r:id="rId25"/>
    <p:sldId id="281" r:id="rId26"/>
    <p:sldId id="280" r:id="rId27"/>
    <p:sldId id="471" r:id="rId28"/>
    <p:sldId id="472" r:id="rId29"/>
    <p:sldId id="473" r:id="rId30"/>
    <p:sldId id="279" r:id="rId31"/>
    <p:sldId id="454" r:id="rId32"/>
    <p:sldId id="270" r:id="rId33"/>
    <p:sldId id="291" r:id="rId34"/>
    <p:sldId id="455" r:id="rId35"/>
    <p:sldId id="290" r:id="rId36"/>
    <p:sldId id="456" r:id="rId37"/>
    <p:sldId id="288" r:id="rId38"/>
    <p:sldId id="289" r:id="rId39"/>
    <p:sldId id="287" r:id="rId40"/>
    <p:sldId id="474" r:id="rId41"/>
    <p:sldId id="475" r:id="rId42"/>
    <p:sldId id="476" r:id="rId43"/>
    <p:sldId id="477" r:id="rId44"/>
    <p:sldId id="478" r:id="rId45"/>
    <p:sldId id="459" r:id="rId46"/>
    <p:sldId id="460" r:id="rId47"/>
    <p:sldId id="462" r:id="rId48"/>
    <p:sldId id="463" r:id="rId49"/>
    <p:sldId id="461" r:id="rId50"/>
    <p:sldId id="458" r:id="rId51"/>
    <p:sldId id="286" r:id="rId52"/>
    <p:sldId id="292" r:id="rId53"/>
    <p:sldId id="293" r:id="rId54"/>
    <p:sldId id="298" r:id="rId55"/>
    <p:sldId id="297" r:id="rId56"/>
    <p:sldId id="464" r:id="rId57"/>
    <p:sldId id="479" r:id="rId58"/>
    <p:sldId id="480" r:id="rId59"/>
    <p:sldId id="481" r:id="rId60"/>
    <p:sldId id="482" r:id="rId61"/>
    <p:sldId id="483" r:id="rId62"/>
    <p:sldId id="484" r:id="rId63"/>
    <p:sldId id="466" r:id="rId64"/>
    <p:sldId id="296" r:id="rId65"/>
    <p:sldId id="295" r:id="rId66"/>
    <p:sldId id="294" r:id="rId67"/>
    <p:sldId id="285" r:id="rId68"/>
    <p:sldId id="284" r:id="rId69"/>
    <p:sldId id="307" r:id="rId70"/>
    <p:sldId id="306" r:id="rId71"/>
    <p:sldId id="305" r:id="rId72"/>
    <p:sldId id="468" r:id="rId73"/>
    <p:sldId id="485" r:id="rId74"/>
    <p:sldId id="486" r:id="rId75"/>
    <p:sldId id="467" r:id="rId76"/>
    <p:sldId id="487" r:id="rId77"/>
    <p:sldId id="304" r:id="rId78"/>
    <p:sldId id="303" r:id="rId79"/>
    <p:sldId id="488" r:id="rId80"/>
    <p:sldId id="489" r:id="rId81"/>
    <p:sldId id="490" r:id="rId82"/>
    <p:sldId id="491" r:id="rId83"/>
    <p:sldId id="492" r:id="rId84"/>
    <p:sldId id="493" r:id="rId85"/>
    <p:sldId id="494" r:id="rId86"/>
    <p:sldId id="495" r:id="rId87"/>
  </p:sldIdLst>
  <p:sldSz cx="9144000" cy="6858000" type="screen4x3"/>
  <p:notesSz cx="6858000" cy="9144000"/>
  <p:custDataLst>
    <p:tags r:id="rId89"/>
  </p:custDataLst>
  <p:defaultTextStyle>
    <a:defPPr>
      <a:defRPr lang="ar-SA"/>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00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1" autoAdjust="0"/>
    <p:restoredTop sz="94709" autoAdjust="0"/>
  </p:normalViewPr>
  <p:slideViewPr>
    <p:cSldViewPr>
      <p:cViewPr varScale="1">
        <p:scale>
          <a:sx n="103" d="100"/>
          <a:sy n="103" d="100"/>
        </p:scale>
        <p:origin x="-113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73.wmf"/><Relationship Id="rId1" Type="http://schemas.openxmlformats.org/officeDocument/2006/relationships/image" Target="../media/image27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wmf"/><Relationship Id="rId1" Type="http://schemas.openxmlformats.org/officeDocument/2006/relationships/image" Target="../media/image15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85DF36C-A403-423E-AB19-FB3A3E3AD18C}" type="datetimeFigureOut">
              <a:rPr lang="ar-EG" smtClean="0"/>
              <a:pPr/>
              <a:t>29/02/1435</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0DD5B94-1636-4F63-9D2C-219219973998}" type="slidenum">
              <a:rPr lang="ar-EG" smtClean="0"/>
              <a:pPr/>
              <a:t>‹#›</a:t>
            </a:fld>
            <a:endParaRPr lang="ar-EG"/>
          </a:p>
        </p:txBody>
      </p:sp>
    </p:spTree>
    <p:extLst>
      <p:ext uri="{BB962C8B-B14F-4D97-AF65-F5344CB8AC3E}">
        <p14:creationId xmlns:p14="http://schemas.microsoft.com/office/powerpoint/2010/main" val="25475494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B0DD5B94-1636-4F63-9D2C-219219973998}" type="slidenum">
              <a:rPr lang="ar-EG" smtClean="0"/>
              <a:pPr/>
              <a:t>1</a:t>
            </a:fld>
            <a:endParaRPr lang="ar-E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B0DD5B94-1636-4F63-9D2C-219219973998}" type="slidenum">
              <a:rPr lang="ar-EG" smtClean="0"/>
              <a:pPr/>
              <a:t>2</a:t>
            </a:fld>
            <a:endParaRPr lang="ar-E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a:p>
        </p:txBody>
      </p:sp>
      <p:sp>
        <p:nvSpPr>
          <p:cNvPr id="4" name="عنصر نائب لرقم الشريحة 3"/>
          <p:cNvSpPr>
            <a:spLocks noGrp="1"/>
          </p:cNvSpPr>
          <p:nvPr>
            <p:ph type="sldNum" sz="quarter" idx="10"/>
          </p:nvPr>
        </p:nvSpPr>
        <p:spPr/>
        <p:txBody>
          <a:bodyPr/>
          <a:lstStyle/>
          <a:p>
            <a:fld id="{B0DD5B94-1636-4F63-9D2C-219219973998}" type="slidenum">
              <a:rPr lang="ar-EG" smtClean="0"/>
              <a:pPr/>
              <a:t>3</a:t>
            </a:fld>
            <a:endParaRPr lang="ar-E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B0DD5B94-1636-4F63-9D2C-219219973998}" type="slidenum">
              <a:rPr lang="ar-EG" smtClean="0"/>
              <a:pPr/>
              <a:t>7</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عنصر نائب للتاريخ 29"/>
          <p:cNvSpPr>
            <a:spLocks noGrp="1"/>
          </p:cNvSpPr>
          <p:nvPr>
            <p:ph type="dt" sz="half" idx="10"/>
          </p:nvPr>
        </p:nvSpPr>
        <p:spPr/>
        <p:txBody>
          <a:bodyPr/>
          <a:lstStyle/>
          <a:p>
            <a:pPr>
              <a:defRPr/>
            </a:pPr>
            <a:fld id="{25F7C029-94A2-446B-9628-1550A2272558}" type="datetimeFigureOut">
              <a:rPr lang="ar-SA" smtClean="0"/>
              <a:pPr>
                <a:defRPr/>
              </a:pPr>
              <a:t>29/02/35</a:t>
            </a:fld>
            <a:endParaRPr lang="ar-SA" dirty="0"/>
          </a:p>
        </p:txBody>
      </p:sp>
      <p:sp>
        <p:nvSpPr>
          <p:cNvPr id="19" name="عنصر نائب للتذييل 18"/>
          <p:cNvSpPr>
            <a:spLocks noGrp="1"/>
          </p:cNvSpPr>
          <p:nvPr>
            <p:ph type="ftr" sz="quarter" idx="11"/>
          </p:nvPr>
        </p:nvSpPr>
        <p:spPr/>
        <p:txBody>
          <a:bodyPr/>
          <a:lstStyle/>
          <a:p>
            <a:pPr>
              <a:defRPr/>
            </a:pPr>
            <a:endParaRPr lang="ar-SA" dirty="0"/>
          </a:p>
        </p:txBody>
      </p:sp>
      <p:sp>
        <p:nvSpPr>
          <p:cNvPr id="27" name="عنصر نائب لرقم الشريحة 26"/>
          <p:cNvSpPr>
            <a:spLocks noGrp="1"/>
          </p:cNvSpPr>
          <p:nvPr>
            <p:ph type="sldNum" sz="quarter" idx="12"/>
          </p:nvPr>
        </p:nvSpPr>
        <p:spPr/>
        <p:txBody>
          <a:bodyPr/>
          <a:lstStyle/>
          <a:p>
            <a:pPr>
              <a:defRPr/>
            </a:pPr>
            <a:fld id="{49F007AA-1546-4C80-92CE-ED0B8C73FB9A}" type="slidenum">
              <a:rPr lang="ar-SA" smtClean="0"/>
              <a:pPr>
                <a:defRPr/>
              </a:pPr>
              <a:t>‹#›</a:t>
            </a:fld>
            <a:endParaRPr lang="ar-SA"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en-US" smtClean="0"/>
              <a:t>Click to edit Master title style</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عنصر نائب للتاريخ 3"/>
          <p:cNvSpPr>
            <a:spLocks noGrp="1"/>
          </p:cNvSpPr>
          <p:nvPr>
            <p:ph type="dt" sz="half" idx="10"/>
          </p:nvPr>
        </p:nvSpPr>
        <p:spPr/>
        <p:txBody>
          <a:bodyPr/>
          <a:lstStyle/>
          <a:p>
            <a:pPr>
              <a:defRPr/>
            </a:pPr>
            <a:fld id="{1A754548-7339-4338-B7E7-FA23E09D7987}" type="datetimeFigureOut">
              <a:rPr lang="ar-SA" smtClean="0"/>
              <a:pPr>
                <a:defRPr/>
              </a:pPr>
              <a:t>29/02/35</a:t>
            </a:fld>
            <a:endParaRPr lang="ar-SA" dirty="0"/>
          </a:p>
        </p:txBody>
      </p:sp>
      <p:sp>
        <p:nvSpPr>
          <p:cNvPr id="5" name="عنصر نائب للتذييل 4"/>
          <p:cNvSpPr>
            <a:spLocks noGrp="1"/>
          </p:cNvSpPr>
          <p:nvPr>
            <p:ph type="ftr" sz="quarter" idx="11"/>
          </p:nvPr>
        </p:nvSpPr>
        <p:spPr/>
        <p:txBody>
          <a:bodyPr/>
          <a:lstStyle/>
          <a:p>
            <a:pPr>
              <a:defRPr/>
            </a:pPr>
            <a:endParaRPr lang="ar-SA" dirty="0"/>
          </a:p>
        </p:txBody>
      </p:sp>
      <p:sp>
        <p:nvSpPr>
          <p:cNvPr id="6" name="عنصر نائب لرقم الشريحة 5"/>
          <p:cNvSpPr>
            <a:spLocks noGrp="1"/>
          </p:cNvSpPr>
          <p:nvPr>
            <p:ph type="sldNum" sz="quarter" idx="12"/>
          </p:nvPr>
        </p:nvSpPr>
        <p:spPr/>
        <p:txBody>
          <a:bodyPr/>
          <a:lstStyle/>
          <a:p>
            <a:pPr>
              <a:defRPr/>
            </a:pPr>
            <a:fld id="{A0688DF4-F89E-4259-B1D2-37D508226BE9}" type="slidenum">
              <a:rPr lang="ar-SA" smtClean="0"/>
              <a:pPr>
                <a:defRPr/>
              </a:pPr>
              <a:t>‹#›</a:t>
            </a:fld>
            <a:endParaRPr lang="ar-S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عنصر نائب للتاريخ 3"/>
          <p:cNvSpPr>
            <a:spLocks noGrp="1"/>
          </p:cNvSpPr>
          <p:nvPr>
            <p:ph type="dt" sz="half" idx="10"/>
          </p:nvPr>
        </p:nvSpPr>
        <p:spPr/>
        <p:txBody>
          <a:bodyPr/>
          <a:lstStyle/>
          <a:p>
            <a:pPr>
              <a:defRPr/>
            </a:pPr>
            <a:fld id="{CB5FA32E-9F72-4C87-A5E4-50DE1AC62F71}" type="datetimeFigureOut">
              <a:rPr lang="ar-SA" smtClean="0"/>
              <a:pPr>
                <a:defRPr/>
              </a:pPr>
              <a:t>29/02/35</a:t>
            </a:fld>
            <a:endParaRPr lang="ar-SA" dirty="0"/>
          </a:p>
        </p:txBody>
      </p:sp>
      <p:sp>
        <p:nvSpPr>
          <p:cNvPr id="5" name="عنصر نائب للتذييل 4"/>
          <p:cNvSpPr>
            <a:spLocks noGrp="1"/>
          </p:cNvSpPr>
          <p:nvPr>
            <p:ph type="ftr" sz="quarter" idx="11"/>
          </p:nvPr>
        </p:nvSpPr>
        <p:spPr/>
        <p:txBody>
          <a:bodyPr/>
          <a:lstStyle/>
          <a:p>
            <a:pPr>
              <a:defRPr/>
            </a:pPr>
            <a:endParaRPr lang="ar-SA" dirty="0"/>
          </a:p>
        </p:txBody>
      </p:sp>
      <p:sp>
        <p:nvSpPr>
          <p:cNvPr id="6" name="عنصر نائب لرقم الشريحة 5"/>
          <p:cNvSpPr>
            <a:spLocks noGrp="1"/>
          </p:cNvSpPr>
          <p:nvPr>
            <p:ph type="sldNum" sz="quarter" idx="12"/>
          </p:nvPr>
        </p:nvSpPr>
        <p:spPr/>
        <p:txBody>
          <a:bodyPr/>
          <a:lstStyle/>
          <a:p>
            <a:pPr>
              <a:defRPr/>
            </a:pPr>
            <a:fld id="{45F280AC-B2C4-449D-8F44-207722787269}" type="slidenum">
              <a:rPr lang="ar-SA" smtClean="0"/>
              <a:pPr>
                <a:defRPr/>
              </a:pPr>
              <a:t>‹#›</a:t>
            </a:fld>
            <a:endParaRPr lang="ar-S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en-US" smtClean="0"/>
              <a:t>Click to edit Master title style</a:t>
            </a:r>
            <a:endParaRPr kumimoji="0" lang="en-US"/>
          </a:p>
        </p:txBody>
      </p:sp>
      <p:sp>
        <p:nvSpPr>
          <p:cNvPr id="3" name="عنصر نائب للمحتوى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عنصر نائب للتاريخ 3"/>
          <p:cNvSpPr>
            <a:spLocks noGrp="1"/>
          </p:cNvSpPr>
          <p:nvPr>
            <p:ph type="dt" sz="half" idx="10"/>
          </p:nvPr>
        </p:nvSpPr>
        <p:spPr/>
        <p:txBody>
          <a:bodyPr/>
          <a:lstStyle/>
          <a:p>
            <a:pPr>
              <a:defRPr/>
            </a:pPr>
            <a:fld id="{C296BA06-4D05-4E35-9710-0F4D9BF612DD}" type="datetimeFigureOut">
              <a:rPr lang="ar-SA" smtClean="0"/>
              <a:pPr>
                <a:defRPr/>
              </a:pPr>
              <a:t>29/02/35</a:t>
            </a:fld>
            <a:endParaRPr lang="ar-SA" dirty="0"/>
          </a:p>
        </p:txBody>
      </p:sp>
      <p:sp>
        <p:nvSpPr>
          <p:cNvPr id="5" name="عنصر نائب للتذييل 4"/>
          <p:cNvSpPr>
            <a:spLocks noGrp="1"/>
          </p:cNvSpPr>
          <p:nvPr>
            <p:ph type="ftr" sz="quarter" idx="11"/>
          </p:nvPr>
        </p:nvSpPr>
        <p:spPr/>
        <p:txBody>
          <a:bodyPr/>
          <a:lstStyle/>
          <a:p>
            <a:pPr>
              <a:defRPr/>
            </a:pPr>
            <a:endParaRPr lang="ar-SA" dirty="0"/>
          </a:p>
        </p:txBody>
      </p:sp>
      <p:sp>
        <p:nvSpPr>
          <p:cNvPr id="6" name="عنصر نائب لرقم الشريحة 5"/>
          <p:cNvSpPr>
            <a:spLocks noGrp="1"/>
          </p:cNvSpPr>
          <p:nvPr>
            <p:ph type="sldNum" sz="quarter" idx="12"/>
          </p:nvPr>
        </p:nvSpPr>
        <p:spPr/>
        <p:txBody>
          <a:bodyPr/>
          <a:lstStyle/>
          <a:p>
            <a:pPr>
              <a:defRPr/>
            </a:pPr>
            <a:fld id="{44B4B46E-9E2A-42E8-BC7A-D8133EC90B51}" type="slidenum">
              <a:rPr lang="ar-SA" smtClean="0"/>
              <a:pPr>
                <a:defRPr/>
              </a:pPr>
              <a:t>‹#›</a:t>
            </a:fld>
            <a:endParaRPr lang="ar-S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عنصر نائب للنص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عنصر نائب للتاريخ 3"/>
          <p:cNvSpPr>
            <a:spLocks noGrp="1"/>
          </p:cNvSpPr>
          <p:nvPr>
            <p:ph type="dt" sz="half" idx="10"/>
          </p:nvPr>
        </p:nvSpPr>
        <p:spPr/>
        <p:txBody>
          <a:bodyPr/>
          <a:lstStyle/>
          <a:p>
            <a:pPr>
              <a:defRPr/>
            </a:pPr>
            <a:fld id="{E0AFB48D-A38F-4934-90BE-8ECA26E998CD}" type="datetimeFigureOut">
              <a:rPr lang="ar-SA" smtClean="0"/>
              <a:pPr>
                <a:defRPr/>
              </a:pPr>
              <a:t>29/02/35</a:t>
            </a:fld>
            <a:endParaRPr lang="ar-SA" dirty="0"/>
          </a:p>
        </p:txBody>
      </p:sp>
      <p:sp>
        <p:nvSpPr>
          <p:cNvPr id="5" name="عنصر نائب للتذييل 4"/>
          <p:cNvSpPr>
            <a:spLocks noGrp="1"/>
          </p:cNvSpPr>
          <p:nvPr>
            <p:ph type="ftr" sz="quarter" idx="11"/>
          </p:nvPr>
        </p:nvSpPr>
        <p:spPr/>
        <p:txBody>
          <a:bodyPr/>
          <a:lstStyle/>
          <a:p>
            <a:pPr>
              <a:defRPr/>
            </a:pPr>
            <a:endParaRPr lang="ar-SA" dirty="0"/>
          </a:p>
        </p:txBody>
      </p:sp>
      <p:sp>
        <p:nvSpPr>
          <p:cNvPr id="6" name="عنصر نائب لرقم الشريحة 5"/>
          <p:cNvSpPr>
            <a:spLocks noGrp="1"/>
          </p:cNvSpPr>
          <p:nvPr>
            <p:ph type="sldNum" sz="quarter" idx="12"/>
          </p:nvPr>
        </p:nvSpPr>
        <p:spPr/>
        <p:txBody>
          <a:bodyPr/>
          <a:lstStyle/>
          <a:p>
            <a:pPr>
              <a:defRPr/>
            </a:pPr>
            <a:fld id="{45C9847F-8DEE-488C-87DC-40672F9CB4A8}" type="slidenum">
              <a:rPr lang="ar-SA" smtClean="0"/>
              <a:pPr>
                <a:defRPr/>
              </a:pPr>
              <a:t>‹#›</a:t>
            </a:fld>
            <a:endParaRPr lang="ar-SA"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عنصر نائب للتاريخ 4"/>
          <p:cNvSpPr>
            <a:spLocks noGrp="1"/>
          </p:cNvSpPr>
          <p:nvPr>
            <p:ph type="dt" sz="half" idx="10"/>
          </p:nvPr>
        </p:nvSpPr>
        <p:spPr/>
        <p:txBody>
          <a:bodyPr/>
          <a:lstStyle/>
          <a:p>
            <a:pPr>
              <a:defRPr/>
            </a:pPr>
            <a:fld id="{FA3B916B-05E3-48CA-960E-1B96FE34341C}" type="datetimeFigureOut">
              <a:rPr lang="ar-SA" smtClean="0"/>
              <a:pPr>
                <a:defRPr/>
              </a:pPr>
              <a:t>29/02/35</a:t>
            </a:fld>
            <a:endParaRPr lang="ar-SA" dirty="0"/>
          </a:p>
        </p:txBody>
      </p:sp>
      <p:sp>
        <p:nvSpPr>
          <p:cNvPr id="6" name="عنصر نائب للتذييل 5"/>
          <p:cNvSpPr>
            <a:spLocks noGrp="1"/>
          </p:cNvSpPr>
          <p:nvPr>
            <p:ph type="ftr" sz="quarter" idx="11"/>
          </p:nvPr>
        </p:nvSpPr>
        <p:spPr/>
        <p:txBody>
          <a:bodyPr/>
          <a:lstStyle/>
          <a:p>
            <a:pPr>
              <a:defRPr/>
            </a:pPr>
            <a:endParaRPr lang="ar-SA" dirty="0"/>
          </a:p>
        </p:txBody>
      </p:sp>
      <p:sp>
        <p:nvSpPr>
          <p:cNvPr id="7" name="عنصر نائب لرقم الشريحة 6"/>
          <p:cNvSpPr>
            <a:spLocks noGrp="1"/>
          </p:cNvSpPr>
          <p:nvPr>
            <p:ph type="sldNum" sz="quarter" idx="12"/>
          </p:nvPr>
        </p:nvSpPr>
        <p:spPr/>
        <p:txBody>
          <a:bodyPr/>
          <a:lstStyle/>
          <a:p>
            <a:pPr>
              <a:defRPr/>
            </a:pPr>
            <a:fld id="{50C4C230-9CE2-44F4-A623-1B576EEB9B11}" type="slidenum">
              <a:rPr lang="ar-SA" smtClean="0"/>
              <a:pPr>
                <a:defRPr/>
              </a:pPr>
              <a:t>‹#›</a:t>
            </a:fld>
            <a:endParaRPr lang="ar-S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عنصر نائب للتاريخ 6"/>
          <p:cNvSpPr>
            <a:spLocks noGrp="1"/>
          </p:cNvSpPr>
          <p:nvPr>
            <p:ph type="dt" sz="half" idx="10"/>
          </p:nvPr>
        </p:nvSpPr>
        <p:spPr/>
        <p:txBody>
          <a:bodyPr/>
          <a:lstStyle/>
          <a:p>
            <a:pPr>
              <a:defRPr/>
            </a:pPr>
            <a:fld id="{60501D8A-8101-4E0C-BBFE-A58A78CC9857}" type="datetimeFigureOut">
              <a:rPr lang="ar-SA" smtClean="0"/>
              <a:pPr>
                <a:defRPr/>
              </a:pPr>
              <a:t>29/02/35</a:t>
            </a:fld>
            <a:endParaRPr lang="ar-SA" dirty="0"/>
          </a:p>
        </p:txBody>
      </p:sp>
      <p:sp>
        <p:nvSpPr>
          <p:cNvPr id="8" name="عنصر نائب للتذييل 7"/>
          <p:cNvSpPr>
            <a:spLocks noGrp="1"/>
          </p:cNvSpPr>
          <p:nvPr>
            <p:ph type="ftr" sz="quarter" idx="11"/>
          </p:nvPr>
        </p:nvSpPr>
        <p:spPr/>
        <p:txBody>
          <a:bodyPr/>
          <a:lstStyle/>
          <a:p>
            <a:pPr>
              <a:defRPr/>
            </a:pPr>
            <a:endParaRPr lang="ar-SA" dirty="0"/>
          </a:p>
        </p:txBody>
      </p:sp>
      <p:sp>
        <p:nvSpPr>
          <p:cNvPr id="9" name="عنصر نائب لرقم الشريحة 8"/>
          <p:cNvSpPr>
            <a:spLocks noGrp="1"/>
          </p:cNvSpPr>
          <p:nvPr>
            <p:ph type="sldNum" sz="quarter" idx="12"/>
          </p:nvPr>
        </p:nvSpPr>
        <p:spPr/>
        <p:txBody>
          <a:bodyPr/>
          <a:lstStyle/>
          <a:p>
            <a:pPr>
              <a:defRPr/>
            </a:pPr>
            <a:fld id="{35EA978B-95BC-44FA-9007-796B6028C6CF}" type="slidenum">
              <a:rPr lang="ar-SA" smtClean="0"/>
              <a:pPr>
                <a:defRPr/>
              </a:pPr>
              <a:t>‹#›</a:t>
            </a:fld>
            <a:endParaRPr lang="ar-S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عنصر نائب للتاريخ 2"/>
          <p:cNvSpPr>
            <a:spLocks noGrp="1"/>
          </p:cNvSpPr>
          <p:nvPr>
            <p:ph type="dt" sz="half" idx="10"/>
          </p:nvPr>
        </p:nvSpPr>
        <p:spPr/>
        <p:txBody>
          <a:bodyPr/>
          <a:lstStyle/>
          <a:p>
            <a:pPr>
              <a:defRPr/>
            </a:pPr>
            <a:fld id="{9F19ED50-193B-4BAB-BEDB-9A84BBF841C5}" type="datetimeFigureOut">
              <a:rPr lang="ar-SA" smtClean="0"/>
              <a:pPr>
                <a:defRPr/>
              </a:pPr>
              <a:t>29/02/35</a:t>
            </a:fld>
            <a:endParaRPr lang="ar-SA" dirty="0"/>
          </a:p>
        </p:txBody>
      </p:sp>
      <p:sp>
        <p:nvSpPr>
          <p:cNvPr id="4" name="عنصر نائب للتذييل 3"/>
          <p:cNvSpPr>
            <a:spLocks noGrp="1"/>
          </p:cNvSpPr>
          <p:nvPr>
            <p:ph type="ftr" sz="quarter" idx="11"/>
          </p:nvPr>
        </p:nvSpPr>
        <p:spPr/>
        <p:txBody>
          <a:bodyPr/>
          <a:lstStyle/>
          <a:p>
            <a:pPr>
              <a:defRPr/>
            </a:pPr>
            <a:endParaRPr lang="ar-SA" dirty="0"/>
          </a:p>
        </p:txBody>
      </p:sp>
      <p:sp>
        <p:nvSpPr>
          <p:cNvPr id="5" name="عنصر نائب لرقم الشريحة 4"/>
          <p:cNvSpPr>
            <a:spLocks noGrp="1"/>
          </p:cNvSpPr>
          <p:nvPr>
            <p:ph type="sldNum" sz="quarter" idx="12"/>
          </p:nvPr>
        </p:nvSpPr>
        <p:spPr/>
        <p:txBody>
          <a:bodyPr/>
          <a:lstStyle/>
          <a:p>
            <a:pPr>
              <a:defRPr/>
            </a:pPr>
            <a:fld id="{30612225-C88D-4928-9BB2-BF2B5D419C55}" type="slidenum">
              <a:rPr lang="ar-SA" smtClean="0"/>
              <a:pPr>
                <a:defRPr/>
              </a:pPr>
              <a:t>‹#›</a:t>
            </a:fld>
            <a:endParaRPr lang="ar-S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fld id="{BFFEA133-2424-4CB4-8298-EC64A3585BFA}" type="datetimeFigureOut">
              <a:rPr lang="ar-SA" smtClean="0"/>
              <a:pPr>
                <a:defRPr/>
              </a:pPr>
              <a:t>29/02/35</a:t>
            </a:fld>
            <a:endParaRPr lang="ar-SA" dirty="0"/>
          </a:p>
        </p:txBody>
      </p:sp>
      <p:sp>
        <p:nvSpPr>
          <p:cNvPr id="3" name="عنصر نائب للتذييل 2"/>
          <p:cNvSpPr>
            <a:spLocks noGrp="1"/>
          </p:cNvSpPr>
          <p:nvPr>
            <p:ph type="ftr" sz="quarter" idx="11"/>
          </p:nvPr>
        </p:nvSpPr>
        <p:spPr/>
        <p:txBody>
          <a:bodyPr/>
          <a:lstStyle/>
          <a:p>
            <a:pPr>
              <a:defRPr/>
            </a:pPr>
            <a:endParaRPr lang="ar-SA" dirty="0"/>
          </a:p>
        </p:txBody>
      </p:sp>
      <p:sp>
        <p:nvSpPr>
          <p:cNvPr id="4" name="عنصر نائب لرقم الشريحة 3"/>
          <p:cNvSpPr>
            <a:spLocks noGrp="1"/>
          </p:cNvSpPr>
          <p:nvPr>
            <p:ph type="sldNum" sz="quarter" idx="12"/>
          </p:nvPr>
        </p:nvSpPr>
        <p:spPr/>
        <p:txBody>
          <a:bodyPr/>
          <a:lstStyle/>
          <a:p>
            <a:pPr>
              <a:defRPr/>
            </a:pPr>
            <a:fld id="{19033EA5-0D49-4CD8-B0D4-4340E43B89F3}" type="slidenum">
              <a:rPr lang="ar-SA" smtClean="0"/>
              <a:pPr>
                <a:defRPr/>
              </a:pPr>
              <a:t>‹#›</a:t>
            </a:fld>
            <a:endParaRPr lang="ar-S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عنصر نائب للتاريخ 4"/>
          <p:cNvSpPr>
            <a:spLocks noGrp="1"/>
          </p:cNvSpPr>
          <p:nvPr>
            <p:ph type="dt" sz="half" idx="10"/>
          </p:nvPr>
        </p:nvSpPr>
        <p:spPr/>
        <p:txBody>
          <a:bodyPr/>
          <a:lstStyle/>
          <a:p>
            <a:pPr>
              <a:defRPr/>
            </a:pPr>
            <a:fld id="{F55C62FF-AF0B-48D9-9ADC-4E40A2970CD3}" type="datetimeFigureOut">
              <a:rPr lang="ar-SA" smtClean="0"/>
              <a:pPr>
                <a:defRPr/>
              </a:pPr>
              <a:t>29/02/35</a:t>
            </a:fld>
            <a:endParaRPr lang="ar-SA" dirty="0"/>
          </a:p>
        </p:txBody>
      </p:sp>
      <p:sp>
        <p:nvSpPr>
          <p:cNvPr id="6" name="عنصر نائب للتذييل 5"/>
          <p:cNvSpPr>
            <a:spLocks noGrp="1"/>
          </p:cNvSpPr>
          <p:nvPr>
            <p:ph type="ftr" sz="quarter" idx="11"/>
          </p:nvPr>
        </p:nvSpPr>
        <p:spPr/>
        <p:txBody>
          <a:bodyPr/>
          <a:lstStyle/>
          <a:p>
            <a:pPr>
              <a:defRPr/>
            </a:pPr>
            <a:endParaRPr lang="ar-SA" dirty="0"/>
          </a:p>
        </p:txBody>
      </p:sp>
      <p:sp>
        <p:nvSpPr>
          <p:cNvPr id="7" name="عنصر نائب لرقم الشريحة 6"/>
          <p:cNvSpPr>
            <a:spLocks noGrp="1"/>
          </p:cNvSpPr>
          <p:nvPr>
            <p:ph type="sldNum" sz="quarter" idx="12"/>
          </p:nvPr>
        </p:nvSpPr>
        <p:spPr/>
        <p:txBody>
          <a:bodyPr/>
          <a:lstStyle/>
          <a:p>
            <a:pPr>
              <a:defRPr/>
            </a:pPr>
            <a:fld id="{565ECC88-A218-4415-9F78-EDFE5E2798C3}" type="slidenum">
              <a:rPr lang="ar-SA" smtClean="0"/>
              <a:pPr>
                <a:defRPr/>
              </a:pPr>
              <a:t>‹#›</a:t>
            </a:fld>
            <a:endParaRPr lang="ar-S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9" name="مستطيل ذو زاوية واحدة مخدوشة ودائرية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مثلث قائم الزاوية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عنصر نائب للنص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عنصر نائب للتاريخ 4"/>
          <p:cNvSpPr>
            <a:spLocks noGrp="1"/>
          </p:cNvSpPr>
          <p:nvPr>
            <p:ph type="dt" sz="half" idx="10"/>
          </p:nvPr>
        </p:nvSpPr>
        <p:spPr/>
        <p:txBody>
          <a:bodyPr/>
          <a:lstStyle/>
          <a:p>
            <a:pPr>
              <a:defRPr/>
            </a:pPr>
            <a:fld id="{FAABF80E-CA0C-4E39-AEF2-FA70315A3A29}" type="datetimeFigureOut">
              <a:rPr lang="ar-SA" smtClean="0"/>
              <a:pPr>
                <a:defRPr/>
              </a:pPr>
              <a:t>29/02/35</a:t>
            </a:fld>
            <a:endParaRPr lang="ar-SA" dirty="0"/>
          </a:p>
        </p:txBody>
      </p:sp>
      <p:sp>
        <p:nvSpPr>
          <p:cNvPr id="6" name="عنصر نائب للتذييل 5"/>
          <p:cNvSpPr>
            <a:spLocks noGrp="1"/>
          </p:cNvSpPr>
          <p:nvPr>
            <p:ph type="ftr" sz="quarter" idx="11"/>
          </p:nvPr>
        </p:nvSpPr>
        <p:spPr/>
        <p:txBody>
          <a:bodyPr/>
          <a:lstStyle/>
          <a:p>
            <a:pPr>
              <a:defRPr/>
            </a:pPr>
            <a:endParaRPr lang="ar-SA" dirty="0"/>
          </a:p>
        </p:txBody>
      </p:sp>
      <p:sp>
        <p:nvSpPr>
          <p:cNvPr id="7" name="عنصر نائب لرقم الشريحة 6"/>
          <p:cNvSpPr>
            <a:spLocks noGrp="1"/>
          </p:cNvSpPr>
          <p:nvPr>
            <p:ph type="sldNum" sz="quarter" idx="12"/>
          </p:nvPr>
        </p:nvSpPr>
        <p:spPr>
          <a:xfrm>
            <a:off x="8077200" y="6356350"/>
            <a:ext cx="609600" cy="365125"/>
          </a:xfrm>
        </p:spPr>
        <p:txBody>
          <a:bodyPr/>
          <a:lstStyle/>
          <a:p>
            <a:pPr>
              <a:defRPr/>
            </a:pPr>
            <a:fld id="{73C7B0FE-97C4-4EF7-8AFE-E86FDF9E4263}" type="slidenum">
              <a:rPr lang="ar-SA" smtClean="0"/>
              <a:pPr>
                <a:defRPr/>
              </a:pPr>
              <a:t>‹#›</a:t>
            </a:fld>
            <a:endParaRPr lang="ar-SA" dirty="0"/>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شكل حر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شكل حر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شكل حر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شكل حر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عنصر نائب للعنوان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3C14D26-EA6D-40C6-AB47-AB3D93953D8B}" type="datetimeFigureOut">
              <a:rPr lang="ar-SA" smtClean="0"/>
              <a:pPr>
                <a:defRPr/>
              </a:pPr>
              <a:t>29/02/35</a:t>
            </a:fld>
            <a:endParaRPr lang="ar-SA" dirty="0"/>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ar-SA" dirty="0"/>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1AFEDB15-EA90-484A-9977-71B1FA1E10FF}" type="slidenum">
              <a:rPr lang="ar-SA" smtClean="0"/>
              <a:pPr>
                <a:defRPr/>
              </a:pPr>
              <a:t>‹#›</a:t>
            </a:fld>
            <a:endParaRPr lang="ar-SA" dirty="0"/>
          </a:p>
        </p:txBody>
      </p:sp>
      <p:grpSp>
        <p:nvGrpSpPr>
          <p:cNvPr id="2" name="مجموعة 1"/>
          <p:cNvGrpSpPr/>
          <p:nvPr/>
        </p:nvGrpSpPr>
        <p:grpSpPr>
          <a:xfrm>
            <a:off x="-19017" y="202408"/>
            <a:ext cx="9180548" cy="649224"/>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63.xml"/><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slide" Target="slide7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audio" Target="../media/audio3.wav"/><Relationship Id="rId11" Type="http://schemas.openxmlformats.org/officeDocument/2006/relationships/slide" Target="slide19.xml"/><Relationship Id="rId5" Type="http://schemas.openxmlformats.org/officeDocument/2006/relationships/audio" Target="../media/audio2.wav"/><Relationship Id="rId10"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49.xml"/><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18" Type="http://schemas.openxmlformats.org/officeDocument/2006/relationships/image" Target="../media/image42.png"/><Relationship Id="rId3" Type="http://schemas.openxmlformats.org/officeDocument/2006/relationships/image" Target="../media/image3.png"/><Relationship Id="rId21" Type="http://schemas.openxmlformats.org/officeDocument/2006/relationships/image" Target="../media/image45.png"/><Relationship Id="rId7" Type="http://schemas.openxmlformats.org/officeDocument/2006/relationships/image" Target="../media/image4.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media/audio1.wav"/><Relationship Id="rId16" Type="http://schemas.openxmlformats.org/officeDocument/2006/relationships/image" Target="../media/image33.png"/><Relationship Id="rId20"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image" Target="../media/image32.png"/><Relationship Id="rId10" Type="http://schemas.openxmlformats.org/officeDocument/2006/relationships/image" Target="../media/image3410.png"/><Relationship Id="rId19"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8.png"/><Relationship Id="rId22"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8.wmf"/><Relationship Id="rId4" Type="http://schemas.openxmlformats.org/officeDocument/2006/relationships/image" Target="../media/image3.png"/><Relationship Id="rId9"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54.png"/><Relationship Id="rId2" Type="http://schemas.openxmlformats.org/officeDocument/2006/relationships/audio" Target="../media/audio1.wav"/><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3.png"/><Relationship Id="rId5" Type="http://schemas.openxmlformats.org/officeDocument/2006/relationships/audio" Target="../media/audio3.wav"/><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1.png"/><Relationship Id="rId5" Type="http://schemas.openxmlformats.org/officeDocument/2006/relationships/audio" Target="../media/audio3.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66.png"/><Relationship Id="rId3" Type="http://schemas.openxmlformats.org/officeDocument/2006/relationships/image" Target="../media/image3.png"/><Relationship Id="rId21" Type="http://schemas.openxmlformats.org/officeDocument/2006/relationships/image" Target="../media/image67.png"/><Relationship Id="rId7" Type="http://schemas.openxmlformats.org/officeDocument/2006/relationships/image" Target="../media/image4.png"/><Relationship Id="rId12" Type="http://schemas.openxmlformats.org/officeDocument/2006/relationships/image" Target="../media/image69.png"/><Relationship Id="rId17"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64.png"/><Relationship Id="rId20"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63.png"/><Relationship Id="rId24" Type="http://schemas.openxmlformats.org/officeDocument/2006/relationships/image" Target="../media/image81.png"/><Relationship Id="rId5" Type="http://schemas.openxmlformats.org/officeDocument/2006/relationships/audio" Target="../media/audio3.wav"/><Relationship Id="rId15" Type="http://schemas.openxmlformats.org/officeDocument/2006/relationships/image" Target="../media/image72.png"/><Relationship Id="rId23" Type="http://schemas.openxmlformats.org/officeDocument/2006/relationships/image" Target="../media/image68.png"/><Relationship Id="rId10" Type="http://schemas.openxmlformats.org/officeDocument/2006/relationships/image" Target="../media/image62.png"/><Relationship Id="rId19" Type="http://schemas.openxmlformats.org/officeDocument/2006/relationships/image" Target="../media/image76.png"/><Relationship Id="rId4" Type="http://schemas.openxmlformats.org/officeDocument/2006/relationships/audio" Target="../media/audio2.wav"/><Relationship Id="rId9" Type="http://schemas.openxmlformats.org/officeDocument/2006/relationships/image" Target="../media/image61.png"/><Relationship Id="rId14" Type="http://schemas.openxmlformats.org/officeDocument/2006/relationships/image" Target="../media/image71.png"/><Relationship Id="rId22"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78.png"/><Relationship Id="rId5" Type="http://schemas.openxmlformats.org/officeDocument/2006/relationships/audio" Target="../media/audio3.wav"/><Relationship Id="rId10"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audio" Target="../media/audio1.wav"/><Relationship Id="rId16"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4.png"/><Relationship Id="rId5" Type="http://schemas.openxmlformats.org/officeDocument/2006/relationships/audio" Target="../media/audio3.wav"/><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82.pn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94.png"/><Relationship Id="rId4" Type="http://schemas.openxmlformats.org/officeDocument/2006/relationships/audio" Target="../media/audio2.wav"/><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99.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audio" Target="../media/audio3.wav"/><Relationship Id="rId11" Type="http://schemas.openxmlformats.org/officeDocument/2006/relationships/oleObject" Target="../embeddings/oleObject9.bin"/><Relationship Id="rId5" Type="http://schemas.openxmlformats.org/officeDocument/2006/relationships/audio" Target="../media/audio2.wav"/><Relationship Id="rId10" Type="http://schemas.openxmlformats.org/officeDocument/2006/relationships/image" Target="../media/image98.wmf"/><Relationship Id="rId4" Type="http://schemas.openxmlformats.org/officeDocument/2006/relationships/image" Target="../media/image3.png"/><Relationship Id="rId9"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11.bin"/><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04.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audio" Target="../media/audio3.wav"/><Relationship Id="rId11" Type="http://schemas.openxmlformats.org/officeDocument/2006/relationships/oleObject" Target="../embeddings/oleObject10.bin"/><Relationship Id="rId5" Type="http://schemas.openxmlformats.org/officeDocument/2006/relationships/audio" Target="../media/audio2.wav"/><Relationship Id="rId10" Type="http://schemas.openxmlformats.org/officeDocument/2006/relationships/image" Target="../media/image107.png"/><Relationship Id="rId4" Type="http://schemas.openxmlformats.org/officeDocument/2006/relationships/image" Target="../media/image3.png"/><Relationship Id="rId9" Type="http://schemas.openxmlformats.org/officeDocument/2006/relationships/image" Target="../media/image106.png"/><Relationship Id="rId14" Type="http://schemas.openxmlformats.org/officeDocument/2006/relationships/image" Target="../media/image105.wmf"/></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audio" Target="../media/audio1.wav"/><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11.png"/><Relationship Id="rId5" Type="http://schemas.openxmlformats.org/officeDocument/2006/relationships/audio" Target="../media/audio3.wav"/><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audio" Target="../media/audio2.wav"/><Relationship Id="rId9" Type="http://schemas.openxmlformats.org/officeDocument/2006/relationships/image" Target="../media/image109.pn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3.png"/><Relationship Id="rId21" Type="http://schemas.openxmlformats.org/officeDocument/2006/relationships/image" Target="../media/image134.png"/><Relationship Id="rId7" Type="http://schemas.openxmlformats.org/officeDocument/2006/relationships/image" Target="../media/image4.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audio" Target="../media/audio1.wav"/><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24.png"/><Relationship Id="rId5" Type="http://schemas.openxmlformats.org/officeDocument/2006/relationships/audio" Target="../media/audio3.wav"/><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audio" Target="../media/audio2.wav"/><Relationship Id="rId9" Type="http://schemas.openxmlformats.org/officeDocument/2006/relationships/image" Target="../media/image122.png"/><Relationship Id="rId14"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3.png"/><Relationship Id="rId21" Type="http://schemas.openxmlformats.org/officeDocument/2006/relationships/image" Target="../media/image148.png"/><Relationship Id="rId7" Type="http://schemas.openxmlformats.org/officeDocument/2006/relationships/image" Target="../media/image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audio" Target="../media/audio1.wav"/><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38.png"/><Relationship Id="rId5" Type="http://schemas.openxmlformats.org/officeDocument/2006/relationships/audio" Target="../media/audio3.wav"/><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audio" Target="../media/audio2.wav"/><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51.png"/></Relationships>
</file>

<file path=ppt/slides/_rels/slide3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53.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14.bin"/><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55.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audio" Target="../media/audio3.wav"/><Relationship Id="rId11" Type="http://schemas.openxmlformats.org/officeDocument/2006/relationships/oleObject" Target="../embeddings/oleObject13.bin"/><Relationship Id="rId5" Type="http://schemas.openxmlformats.org/officeDocument/2006/relationships/audio" Target="../media/audio2.wav"/><Relationship Id="rId15" Type="http://schemas.openxmlformats.org/officeDocument/2006/relationships/image" Target="../media/image157.png"/><Relationship Id="rId10" Type="http://schemas.openxmlformats.org/officeDocument/2006/relationships/image" Target="../media/image154.wmf"/><Relationship Id="rId4" Type="http://schemas.openxmlformats.org/officeDocument/2006/relationships/image" Target="../media/image3.png"/><Relationship Id="rId9" Type="http://schemas.openxmlformats.org/officeDocument/2006/relationships/oleObject" Target="../embeddings/oleObject12.bin"/><Relationship Id="rId14" Type="http://schemas.openxmlformats.org/officeDocument/2006/relationships/image" Target="../media/image156.wmf"/></Relationships>
</file>

<file path=ppt/slides/_rels/slide3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1.wmf"/><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audio" Target="../media/audio3.wav"/><Relationship Id="rId11" Type="http://schemas.openxmlformats.org/officeDocument/2006/relationships/image" Target="../media/image162.png"/><Relationship Id="rId5" Type="http://schemas.openxmlformats.org/officeDocument/2006/relationships/audio" Target="../media/audio2.wav"/><Relationship Id="rId10" Type="http://schemas.openxmlformats.org/officeDocument/2006/relationships/image" Target="../media/image160.wmf"/><Relationship Id="rId4" Type="http://schemas.openxmlformats.org/officeDocument/2006/relationships/image" Target="../media/image3.png"/><Relationship Id="rId9"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65.png"/><Relationship Id="rId4" Type="http://schemas.openxmlformats.org/officeDocument/2006/relationships/audio" Target="../media/audio2.wav"/><Relationship Id="rId9" Type="http://schemas.openxmlformats.org/officeDocument/2006/relationships/image" Target="../media/image164.png"/></Relationships>
</file>

<file path=ppt/slides/_rels/slide3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9.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68.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audio" Target="../media/audio3.wav"/><Relationship Id="rId11" Type="http://schemas.openxmlformats.org/officeDocument/2006/relationships/oleObject" Target="../embeddings/oleObject18.bin"/><Relationship Id="rId5" Type="http://schemas.openxmlformats.org/officeDocument/2006/relationships/audio" Target="../media/audio2.wav"/><Relationship Id="rId10" Type="http://schemas.openxmlformats.org/officeDocument/2006/relationships/image" Target="../media/image167.wmf"/><Relationship Id="rId4" Type="http://schemas.openxmlformats.org/officeDocument/2006/relationships/image" Target="../media/image3.png"/><Relationship Id="rId9" Type="http://schemas.openxmlformats.org/officeDocument/2006/relationships/oleObject" Target="../embeddings/oleObject17.bin"/><Relationship Id="rId14" Type="http://schemas.openxmlformats.org/officeDocument/2006/relationships/image" Target="../media/image170.png"/></Relationships>
</file>

<file path=ppt/slides/_rels/slide3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74.png"/><Relationship Id="rId5" Type="http://schemas.openxmlformats.org/officeDocument/2006/relationships/audio" Target="../media/audio3.wav"/><Relationship Id="rId10" Type="http://schemas.openxmlformats.org/officeDocument/2006/relationships/image" Target="../media/image173.png"/><Relationship Id="rId4" Type="http://schemas.openxmlformats.org/officeDocument/2006/relationships/audio" Target="../media/audio2.wav"/><Relationship Id="rId9" Type="http://schemas.openxmlformats.org/officeDocument/2006/relationships/image" Target="../media/image17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3.bin"/><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audio" Target="../media/audio3.wav"/><Relationship Id="rId11" Type="http://schemas.openxmlformats.org/officeDocument/2006/relationships/oleObject" Target="../embeddings/oleObject2.bin"/><Relationship Id="rId5" Type="http://schemas.openxmlformats.org/officeDocument/2006/relationships/audio" Target="../media/audio2.wav"/><Relationship Id="rId10" Type="http://schemas.openxmlformats.org/officeDocument/2006/relationships/image" Target="../media/image10.wmf"/><Relationship Id="rId4" Type="http://schemas.openxmlformats.org/officeDocument/2006/relationships/image" Target="../media/image3.png"/><Relationship Id="rId9" Type="http://schemas.openxmlformats.org/officeDocument/2006/relationships/oleObject" Target="../embeddings/oleObject1.bin"/><Relationship Id="rId14" Type="http://schemas.openxmlformats.org/officeDocument/2006/relationships/image" Target="../media/image12.wmf"/></Relationships>
</file>

<file path=ppt/slides/_rels/slide4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3.png"/><Relationship Id="rId7" Type="http://schemas.openxmlformats.org/officeDocument/2006/relationships/image" Target="../media/image17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79.png"/><Relationship Id="rId5" Type="http://schemas.openxmlformats.org/officeDocument/2006/relationships/audio" Target="../media/audio3.wav"/><Relationship Id="rId10" Type="http://schemas.openxmlformats.org/officeDocument/2006/relationships/image" Target="../media/image178.png"/><Relationship Id="rId4" Type="http://schemas.openxmlformats.org/officeDocument/2006/relationships/audio" Target="../media/audio2.wav"/><Relationship Id="rId9" Type="http://schemas.openxmlformats.org/officeDocument/2006/relationships/image" Target="../media/image177.png"/></Relationships>
</file>

<file path=ppt/slides/_rels/slide4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3.png"/><Relationship Id="rId7" Type="http://schemas.openxmlformats.org/officeDocument/2006/relationships/image" Target="../media/image18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83.png"/><Relationship Id="rId4" Type="http://schemas.openxmlformats.org/officeDocument/2006/relationships/audio" Target="../media/audio2.wav"/><Relationship Id="rId9" Type="http://schemas.openxmlformats.org/officeDocument/2006/relationships/image" Target="../media/image182.png"/></Relationships>
</file>

<file path=ppt/slides/_rels/slide4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3.png"/><Relationship Id="rId7" Type="http://schemas.openxmlformats.org/officeDocument/2006/relationships/image" Target="../media/image18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87.png"/><Relationship Id="rId4" Type="http://schemas.openxmlformats.org/officeDocument/2006/relationships/audio" Target="../media/audio2.wav"/><Relationship Id="rId9" Type="http://schemas.openxmlformats.org/officeDocument/2006/relationships/image" Target="../media/image186.png"/></Relationships>
</file>

<file path=ppt/slides/_rels/slide4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3.png"/><Relationship Id="rId7" Type="http://schemas.openxmlformats.org/officeDocument/2006/relationships/image" Target="../media/image18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92.png"/><Relationship Id="rId5" Type="http://schemas.openxmlformats.org/officeDocument/2006/relationships/audio" Target="../media/audio3.wav"/><Relationship Id="rId10" Type="http://schemas.openxmlformats.org/officeDocument/2006/relationships/image" Target="../media/image191.png"/><Relationship Id="rId4" Type="http://schemas.openxmlformats.org/officeDocument/2006/relationships/audio" Target="../media/audio2.wav"/><Relationship Id="rId9" Type="http://schemas.openxmlformats.org/officeDocument/2006/relationships/image" Target="../media/image190.png"/></Relationships>
</file>

<file path=ppt/slides/_rels/slide4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3.png"/><Relationship Id="rId7" Type="http://schemas.openxmlformats.org/officeDocument/2006/relationships/image" Target="../media/image19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96.png"/><Relationship Id="rId4" Type="http://schemas.openxmlformats.org/officeDocument/2006/relationships/audio" Target="../media/audio2.wav"/><Relationship Id="rId9" Type="http://schemas.openxmlformats.org/officeDocument/2006/relationships/image" Target="../media/image195.png"/></Relationships>
</file>

<file path=ppt/slides/_rels/slide45.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18" Type="http://schemas.openxmlformats.org/officeDocument/2006/relationships/image" Target="../media/image1330.png"/><Relationship Id="rId3" Type="http://schemas.openxmlformats.org/officeDocument/2006/relationships/image" Target="../media/image3.png"/><Relationship Id="rId21" Type="http://schemas.openxmlformats.org/officeDocument/2006/relationships/image" Target="../media/image1360.png"/><Relationship Id="rId7" Type="http://schemas.openxmlformats.org/officeDocument/2006/relationships/image" Target="../media/image4.png"/><Relationship Id="rId12" Type="http://schemas.openxmlformats.org/officeDocument/2006/relationships/image" Target="../media/image201.png"/><Relationship Id="rId17" Type="http://schemas.openxmlformats.org/officeDocument/2006/relationships/image" Target="../media/image1320.png"/><Relationship Id="rId2" Type="http://schemas.openxmlformats.org/officeDocument/2006/relationships/audio" Target="../media/audio1.wav"/><Relationship Id="rId16" Type="http://schemas.openxmlformats.org/officeDocument/2006/relationships/image" Target="../media/image1310.png"/><Relationship Id="rId20" Type="http://schemas.openxmlformats.org/officeDocument/2006/relationships/image" Target="../media/image1350.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00.png"/><Relationship Id="rId24" Type="http://schemas.openxmlformats.org/officeDocument/2006/relationships/image" Target="../media/image1390.png"/><Relationship Id="rId5" Type="http://schemas.openxmlformats.org/officeDocument/2006/relationships/audio" Target="../media/audio3.wav"/><Relationship Id="rId15" Type="http://schemas.openxmlformats.org/officeDocument/2006/relationships/image" Target="../media/image1300.png"/><Relationship Id="rId23" Type="http://schemas.openxmlformats.org/officeDocument/2006/relationships/image" Target="../media/image1380.png"/><Relationship Id="rId10" Type="http://schemas.openxmlformats.org/officeDocument/2006/relationships/image" Target="../media/image199.png"/><Relationship Id="rId19" Type="http://schemas.openxmlformats.org/officeDocument/2006/relationships/image" Target="../media/image1340.png"/><Relationship Id="rId4" Type="http://schemas.openxmlformats.org/officeDocument/2006/relationships/audio" Target="../media/audio2.wav"/><Relationship Id="rId9" Type="http://schemas.openxmlformats.org/officeDocument/2006/relationships/image" Target="../media/image198.png"/><Relationship Id="rId14" Type="http://schemas.openxmlformats.org/officeDocument/2006/relationships/image" Target="../media/image1290.png"/><Relationship Id="rId22" Type="http://schemas.openxmlformats.org/officeDocument/2006/relationships/image" Target="../media/image203.png"/></Relationships>
</file>

<file path=ppt/slides/_rels/slide46.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0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06.png"/><Relationship Id="rId5" Type="http://schemas.openxmlformats.org/officeDocument/2006/relationships/audio" Target="../media/audio3.wav"/><Relationship Id="rId10" Type="http://schemas.openxmlformats.org/officeDocument/2006/relationships/image" Target="../media/image205.png"/><Relationship Id="rId4" Type="http://schemas.openxmlformats.org/officeDocument/2006/relationships/audio" Target="../media/audio2.wav"/><Relationship Id="rId9" Type="http://schemas.openxmlformats.org/officeDocument/2006/relationships/image" Target="../media/image204.png"/></Relationships>
</file>

<file path=ppt/slides/_rels/slide47.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1460.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450.png"/><Relationship Id="rId17" Type="http://schemas.openxmlformats.org/officeDocument/2006/relationships/image" Target="../media/image213.png"/><Relationship Id="rId2" Type="http://schemas.openxmlformats.org/officeDocument/2006/relationships/audio" Target="../media/audio1.wav"/><Relationship Id="rId16" Type="http://schemas.openxmlformats.org/officeDocument/2006/relationships/image" Target="../media/image212.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440.png"/><Relationship Id="rId5" Type="http://schemas.openxmlformats.org/officeDocument/2006/relationships/audio" Target="../media/audio3.wav"/><Relationship Id="rId15" Type="http://schemas.openxmlformats.org/officeDocument/2006/relationships/image" Target="../media/image211.png"/><Relationship Id="rId10" Type="http://schemas.openxmlformats.org/officeDocument/2006/relationships/image" Target="../media/image209.png"/><Relationship Id="rId4" Type="http://schemas.openxmlformats.org/officeDocument/2006/relationships/audio" Target="../media/audio2.wav"/><Relationship Id="rId9" Type="http://schemas.openxmlformats.org/officeDocument/2006/relationships/image" Target="../media/image208.png"/><Relationship Id="rId14" Type="http://schemas.openxmlformats.org/officeDocument/2006/relationships/image" Target="../media/image210.png"/></Relationships>
</file>

<file path=ppt/slides/_rels/slide4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17.png"/><Relationship Id="rId5" Type="http://schemas.openxmlformats.org/officeDocument/2006/relationships/audio" Target="../media/audio3.wav"/><Relationship Id="rId10" Type="http://schemas.openxmlformats.org/officeDocument/2006/relationships/image" Target="../media/image215.png"/><Relationship Id="rId4" Type="http://schemas.openxmlformats.org/officeDocument/2006/relationships/audio" Target="../media/audio2.wav"/><Relationship Id="rId9" Type="http://schemas.openxmlformats.org/officeDocument/2006/relationships/image" Target="../media/image214.png"/></Relationships>
</file>

<file path=ppt/slides/_rels/slide49.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1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13.wmf"/><Relationship Id="rId4" Type="http://schemas.openxmlformats.org/officeDocument/2006/relationships/image" Target="../media/image3.png"/><Relationship Id="rId9"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21.png"/></Relationships>
</file>

<file path=ppt/slides/_rels/slide51.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25.png"/><Relationship Id="rId4" Type="http://schemas.openxmlformats.org/officeDocument/2006/relationships/audio" Target="../media/audio2.wav"/><Relationship Id="rId9" Type="http://schemas.openxmlformats.org/officeDocument/2006/relationships/image" Target="../media/image224.png"/></Relationships>
</file>

<file path=ppt/slides/_rels/slide52.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28.png"/><Relationship Id="rId4" Type="http://schemas.openxmlformats.org/officeDocument/2006/relationships/audio" Target="../media/audio2.wav"/><Relationship Id="rId9" Type="http://schemas.openxmlformats.org/officeDocument/2006/relationships/image" Target="../media/image227.png"/></Relationships>
</file>

<file path=ppt/slides/_rels/slide53.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32.png"/></Relationships>
</file>

<file path=ppt/slides/_rels/slide56.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8.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36.png"/><Relationship Id="rId5" Type="http://schemas.openxmlformats.org/officeDocument/2006/relationships/audio" Target="../media/audio3.wav"/><Relationship Id="rId10" Type="http://schemas.openxmlformats.org/officeDocument/2006/relationships/image" Target="../media/image235.png"/><Relationship Id="rId4" Type="http://schemas.openxmlformats.org/officeDocument/2006/relationships/audio" Target="../media/audio2.wav"/><Relationship Id="rId9" Type="http://schemas.openxmlformats.org/officeDocument/2006/relationships/image" Target="../media/image234.png"/><Relationship Id="rId14" Type="http://schemas.openxmlformats.org/officeDocument/2006/relationships/image" Target="../media/image239.png"/></Relationships>
</file>

<file path=ppt/slides/_rels/slide57.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42.png"/><Relationship Id="rId5" Type="http://schemas.openxmlformats.org/officeDocument/2006/relationships/audio" Target="../media/audio3.wav"/><Relationship Id="rId10" Type="http://schemas.openxmlformats.org/officeDocument/2006/relationships/image" Target="../media/image247.png"/><Relationship Id="rId4" Type="http://schemas.openxmlformats.org/officeDocument/2006/relationships/audio" Target="../media/audio2.wav"/><Relationship Id="rId9" Type="http://schemas.openxmlformats.org/officeDocument/2006/relationships/image" Target="../media/image241.png"/></Relationships>
</file>

<file path=ppt/slides/_rels/slide58.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50.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4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48.png"/><Relationship Id="rId5" Type="http://schemas.openxmlformats.org/officeDocument/2006/relationships/audio" Target="../media/audio3.wav"/><Relationship Id="rId10" Type="http://schemas.openxmlformats.org/officeDocument/2006/relationships/image" Target="../media/image246.png"/><Relationship Id="rId4" Type="http://schemas.openxmlformats.org/officeDocument/2006/relationships/audio" Target="../media/audio2.wav"/><Relationship Id="rId9" Type="http://schemas.openxmlformats.org/officeDocument/2006/relationships/image" Target="../media/image245.png"/></Relationships>
</file>

<file path=ppt/slides/_rels/slide59.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54.png"/><Relationship Id="rId5" Type="http://schemas.openxmlformats.org/officeDocument/2006/relationships/audio" Target="../media/audio3.wav"/><Relationship Id="rId10" Type="http://schemas.openxmlformats.org/officeDocument/2006/relationships/image" Target="../media/image253.png"/><Relationship Id="rId4" Type="http://schemas.openxmlformats.org/officeDocument/2006/relationships/audio" Target="../media/audio2.wav"/><Relationship Id="rId9" Type="http://schemas.openxmlformats.org/officeDocument/2006/relationships/image" Target="../media/image25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22.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16.png"/></Relationships>
</file>

<file path=ppt/slides/_rels/slide60.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58.png"/><Relationship Id="rId5" Type="http://schemas.openxmlformats.org/officeDocument/2006/relationships/audio" Target="../media/audio3.wav"/><Relationship Id="rId10" Type="http://schemas.openxmlformats.org/officeDocument/2006/relationships/image" Target="../media/image257.png"/><Relationship Id="rId4" Type="http://schemas.openxmlformats.org/officeDocument/2006/relationships/audio" Target="../media/audio2.wav"/><Relationship Id="rId9" Type="http://schemas.openxmlformats.org/officeDocument/2006/relationships/image" Target="../media/image256.png"/></Relationships>
</file>

<file path=ppt/slides/_rels/slide61.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9.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6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62.png"/><Relationship Id="rId5" Type="http://schemas.openxmlformats.org/officeDocument/2006/relationships/audio" Target="../media/audio3.wav"/><Relationship Id="rId10" Type="http://schemas.openxmlformats.org/officeDocument/2006/relationships/image" Target="../media/image261.png"/><Relationship Id="rId4" Type="http://schemas.openxmlformats.org/officeDocument/2006/relationships/audio" Target="../media/audio2.wav"/><Relationship Id="rId9" Type="http://schemas.openxmlformats.org/officeDocument/2006/relationships/image" Target="../media/image260.png"/></Relationships>
</file>

<file path=ppt/slides/_rels/slide62.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6.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7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73.png"/><Relationship Id="rId5" Type="http://schemas.openxmlformats.org/officeDocument/2006/relationships/audio" Target="../media/audio3.wav"/><Relationship Id="rId10" Type="http://schemas.openxmlformats.org/officeDocument/2006/relationships/image" Target="../media/image265.png"/><Relationship Id="rId4" Type="http://schemas.openxmlformats.org/officeDocument/2006/relationships/audio" Target="../media/audio2.wav"/><Relationship Id="rId9" Type="http://schemas.openxmlformats.org/officeDocument/2006/relationships/image" Target="../media/image264.png"/></Relationships>
</file>

<file path=ppt/slides/_rels/slide63.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70.png"/></Relationships>
</file>

<file path=ppt/slides/_rels/slide6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273.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audio" Target="../media/audio3.wav"/><Relationship Id="rId11" Type="http://schemas.openxmlformats.org/officeDocument/2006/relationships/oleObject" Target="../embeddings/oleObject20.bin"/><Relationship Id="rId5" Type="http://schemas.openxmlformats.org/officeDocument/2006/relationships/audio" Target="../media/audio2.wav"/><Relationship Id="rId10" Type="http://schemas.openxmlformats.org/officeDocument/2006/relationships/image" Target="../media/image272.wmf"/><Relationship Id="rId4" Type="http://schemas.openxmlformats.org/officeDocument/2006/relationships/image" Target="../media/image3.png"/><Relationship Id="rId9" Type="http://schemas.openxmlformats.org/officeDocument/2006/relationships/oleObject" Target="../embeddings/oleObject19.bin"/></Relationships>
</file>

<file path=ppt/slides/_rels/slide6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76.png"/></Relationships>
</file>

<file path=ppt/slides/_rels/slide67.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79.png"/><Relationship Id="rId4" Type="http://schemas.openxmlformats.org/officeDocument/2006/relationships/audio" Target="../media/audio2.wav"/><Relationship Id="rId9" Type="http://schemas.openxmlformats.org/officeDocument/2006/relationships/image" Target="../media/image278.png"/></Relationships>
</file>

<file path=ppt/slides/_rels/slide68.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283.pn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audio" Target="../media/audio3.wav"/><Relationship Id="rId11" Type="http://schemas.openxmlformats.org/officeDocument/2006/relationships/image" Target="../media/image282.png"/><Relationship Id="rId5" Type="http://schemas.openxmlformats.org/officeDocument/2006/relationships/audio" Target="../media/audio2.wav"/><Relationship Id="rId10" Type="http://schemas.openxmlformats.org/officeDocument/2006/relationships/image" Target="../media/image281.wmf"/><Relationship Id="rId4" Type="http://schemas.openxmlformats.org/officeDocument/2006/relationships/image" Target="../media/image3.png"/><Relationship Id="rId9" Type="http://schemas.openxmlformats.org/officeDocument/2006/relationships/oleObject" Target="../embeddings/oleObject21.bin"/></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3.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85.png"/></Relationships>
</file>

<file path=ppt/slides/_rels/slide71.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1890.png"/><Relationship Id="rId18" Type="http://schemas.openxmlformats.org/officeDocument/2006/relationships/image" Target="../media/image1940.png"/><Relationship Id="rId3" Type="http://schemas.openxmlformats.org/officeDocument/2006/relationships/image" Target="../media/image3.png"/><Relationship Id="rId21" Type="http://schemas.openxmlformats.org/officeDocument/2006/relationships/image" Target="../media/image1970.png"/><Relationship Id="rId7" Type="http://schemas.openxmlformats.org/officeDocument/2006/relationships/image" Target="../media/image4.png"/><Relationship Id="rId12" Type="http://schemas.openxmlformats.org/officeDocument/2006/relationships/image" Target="../media/image1880.png"/><Relationship Id="rId17" Type="http://schemas.openxmlformats.org/officeDocument/2006/relationships/image" Target="../media/image1930.png"/><Relationship Id="rId2" Type="http://schemas.openxmlformats.org/officeDocument/2006/relationships/audio" Target="../media/audio1.wav"/><Relationship Id="rId16" Type="http://schemas.openxmlformats.org/officeDocument/2006/relationships/image" Target="../media/image1920.png"/><Relationship Id="rId20" Type="http://schemas.openxmlformats.org/officeDocument/2006/relationships/image" Target="../media/image292.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70.png"/><Relationship Id="rId5" Type="http://schemas.openxmlformats.org/officeDocument/2006/relationships/audio" Target="../media/audio3.wav"/><Relationship Id="rId15" Type="http://schemas.openxmlformats.org/officeDocument/2006/relationships/image" Target="../media/image290.png"/><Relationship Id="rId23" Type="http://schemas.openxmlformats.org/officeDocument/2006/relationships/image" Target="../media/image1990.png"/><Relationship Id="rId10" Type="http://schemas.openxmlformats.org/officeDocument/2006/relationships/image" Target="../media/image288.png"/><Relationship Id="rId19" Type="http://schemas.openxmlformats.org/officeDocument/2006/relationships/image" Target="../media/image291.png"/><Relationship Id="rId4" Type="http://schemas.openxmlformats.org/officeDocument/2006/relationships/audio" Target="../media/audio2.wav"/><Relationship Id="rId9" Type="http://schemas.openxmlformats.org/officeDocument/2006/relationships/image" Target="../media/image287.png"/><Relationship Id="rId14" Type="http://schemas.openxmlformats.org/officeDocument/2006/relationships/image" Target="../media/image289.png"/><Relationship Id="rId22" Type="http://schemas.openxmlformats.org/officeDocument/2006/relationships/image" Target="../media/image1980.png"/></Relationships>
</file>

<file path=ppt/slides/_rels/slide72.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8.png"/><Relationship Id="rId18" Type="http://schemas.openxmlformats.org/officeDocument/2006/relationships/image" Target="../media/image303.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297.png"/><Relationship Id="rId17" Type="http://schemas.openxmlformats.org/officeDocument/2006/relationships/image" Target="../media/image302.png"/><Relationship Id="rId2" Type="http://schemas.openxmlformats.org/officeDocument/2006/relationships/audio" Target="../media/audio1.wav"/><Relationship Id="rId16" Type="http://schemas.openxmlformats.org/officeDocument/2006/relationships/image" Target="../media/image301.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96.png"/><Relationship Id="rId5" Type="http://schemas.openxmlformats.org/officeDocument/2006/relationships/audio" Target="../media/audio3.wav"/><Relationship Id="rId15" Type="http://schemas.openxmlformats.org/officeDocument/2006/relationships/image" Target="../media/image300.png"/><Relationship Id="rId10" Type="http://schemas.openxmlformats.org/officeDocument/2006/relationships/image" Target="../media/image295.png"/><Relationship Id="rId19" Type="http://schemas.openxmlformats.org/officeDocument/2006/relationships/image" Target="../media/image304.png"/><Relationship Id="rId4" Type="http://schemas.openxmlformats.org/officeDocument/2006/relationships/audio" Target="../media/audio2.wav"/><Relationship Id="rId9" Type="http://schemas.openxmlformats.org/officeDocument/2006/relationships/image" Target="../media/image294.png"/><Relationship Id="rId14" Type="http://schemas.openxmlformats.org/officeDocument/2006/relationships/image" Target="../media/image299.png"/></Relationships>
</file>

<file path=ppt/slides/_rels/slide73.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310.png"/><Relationship Id="rId18" Type="http://schemas.openxmlformats.org/officeDocument/2006/relationships/image" Target="../media/image315.png"/><Relationship Id="rId3" Type="http://schemas.openxmlformats.org/officeDocument/2006/relationships/image" Target="../media/image3.png"/><Relationship Id="rId21" Type="http://schemas.openxmlformats.org/officeDocument/2006/relationships/image" Target="../media/image318.png"/><Relationship Id="rId7" Type="http://schemas.openxmlformats.org/officeDocument/2006/relationships/image" Target="../media/image4.png"/><Relationship Id="rId12" Type="http://schemas.openxmlformats.org/officeDocument/2006/relationships/image" Target="../media/image309.png"/><Relationship Id="rId17" Type="http://schemas.openxmlformats.org/officeDocument/2006/relationships/image" Target="../media/image314.png"/><Relationship Id="rId2" Type="http://schemas.openxmlformats.org/officeDocument/2006/relationships/audio" Target="../media/audio1.wav"/><Relationship Id="rId16" Type="http://schemas.openxmlformats.org/officeDocument/2006/relationships/image" Target="../media/image313.png"/><Relationship Id="rId20" Type="http://schemas.openxmlformats.org/officeDocument/2006/relationships/image" Target="../media/image317.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08.png"/><Relationship Id="rId5" Type="http://schemas.openxmlformats.org/officeDocument/2006/relationships/audio" Target="../media/audio3.wav"/><Relationship Id="rId15" Type="http://schemas.openxmlformats.org/officeDocument/2006/relationships/image" Target="../media/image312.png"/><Relationship Id="rId10" Type="http://schemas.openxmlformats.org/officeDocument/2006/relationships/image" Target="../media/image307.png"/><Relationship Id="rId19" Type="http://schemas.openxmlformats.org/officeDocument/2006/relationships/image" Target="../media/image316.png"/><Relationship Id="rId4" Type="http://schemas.openxmlformats.org/officeDocument/2006/relationships/audio" Target="../media/audio2.wav"/><Relationship Id="rId9" Type="http://schemas.openxmlformats.org/officeDocument/2006/relationships/image" Target="../media/image306.png"/><Relationship Id="rId14" Type="http://schemas.openxmlformats.org/officeDocument/2006/relationships/image" Target="../media/image311.png"/><Relationship Id="rId22" Type="http://schemas.openxmlformats.org/officeDocument/2006/relationships/image" Target="../media/image319.png"/></Relationships>
</file>

<file path=ppt/slides/_rels/slide74.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325.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23.png"/><Relationship Id="rId5" Type="http://schemas.openxmlformats.org/officeDocument/2006/relationships/audio" Target="../media/audio3.wav"/><Relationship Id="rId15" Type="http://schemas.openxmlformats.org/officeDocument/2006/relationships/image" Target="../media/image327.png"/><Relationship Id="rId10" Type="http://schemas.openxmlformats.org/officeDocument/2006/relationships/image" Target="../media/image322.png"/><Relationship Id="rId4" Type="http://schemas.openxmlformats.org/officeDocument/2006/relationships/audio" Target="../media/audio2.wav"/><Relationship Id="rId9" Type="http://schemas.openxmlformats.org/officeDocument/2006/relationships/image" Target="../media/image321.png"/><Relationship Id="rId14" Type="http://schemas.openxmlformats.org/officeDocument/2006/relationships/image" Target="../media/image326.png"/></Relationships>
</file>

<file path=ppt/slides/_rels/slide75.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29.png"/></Relationships>
</file>

<file path=ppt/slides/_rels/slide76.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31.png"/></Relationships>
</file>

<file path=ppt/slides/_rels/slide77.xml.rels><?xml version="1.0" encoding="UTF-8" standalone="yes"?>
<Relationships xmlns="http://schemas.openxmlformats.org/package/2006/relationships"><Relationship Id="rId8" Type="http://schemas.openxmlformats.org/officeDocument/2006/relationships/image" Target="../media/image33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34.png"/><Relationship Id="rId4" Type="http://schemas.openxmlformats.org/officeDocument/2006/relationships/audio" Target="../media/audio2.wav"/><Relationship Id="rId9" Type="http://schemas.openxmlformats.org/officeDocument/2006/relationships/image" Target="../media/image333.png"/></Relationships>
</file>

<file path=ppt/slides/_rels/slide78.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36.png"/></Relationships>
</file>

<file path=ppt/slides/_rels/slide79.xml.rels><?xml version="1.0" encoding="UTF-8" standalone="yes"?>
<Relationships xmlns="http://schemas.openxmlformats.org/package/2006/relationships"><Relationship Id="rId8" Type="http://schemas.openxmlformats.org/officeDocument/2006/relationships/image" Target="../media/image337.png"/><Relationship Id="rId13" Type="http://schemas.openxmlformats.org/officeDocument/2006/relationships/image" Target="../media/image342.png"/><Relationship Id="rId18" Type="http://schemas.openxmlformats.org/officeDocument/2006/relationships/image" Target="../media/image347.png"/><Relationship Id="rId3" Type="http://schemas.openxmlformats.org/officeDocument/2006/relationships/image" Target="../media/image3.png"/><Relationship Id="rId21" Type="http://schemas.openxmlformats.org/officeDocument/2006/relationships/image" Target="../media/image350.png"/><Relationship Id="rId7" Type="http://schemas.openxmlformats.org/officeDocument/2006/relationships/image" Target="../media/image4.png"/><Relationship Id="rId12" Type="http://schemas.openxmlformats.org/officeDocument/2006/relationships/image" Target="../media/image341.png"/><Relationship Id="rId17" Type="http://schemas.openxmlformats.org/officeDocument/2006/relationships/image" Target="../media/image346.png"/><Relationship Id="rId2" Type="http://schemas.openxmlformats.org/officeDocument/2006/relationships/audio" Target="../media/audio1.wav"/><Relationship Id="rId16" Type="http://schemas.openxmlformats.org/officeDocument/2006/relationships/image" Target="../media/image345.png"/><Relationship Id="rId20" Type="http://schemas.openxmlformats.org/officeDocument/2006/relationships/image" Target="../media/image349.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40.png"/><Relationship Id="rId24" Type="http://schemas.openxmlformats.org/officeDocument/2006/relationships/image" Target="../media/image353.png"/><Relationship Id="rId5" Type="http://schemas.openxmlformats.org/officeDocument/2006/relationships/audio" Target="../media/audio3.wav"/><Relationship Id="rId15" Type="http://schemas.openxmlformats.org/officeDocument/2006/relationships/image" Target="../media/image344.png"/><Relationship Id="rId23" Type="http://schemas.openxmlformats.org/officeDocument/2006/relationships/image" Target="../media/image352.png"/><Relationship Id="rId10" Type="http://schemas.openxmlformats.org/officeDocument/2006/relationships/image" Target="../media/image339.png"/><Relationship Id="rId19" Type="http://schemas.openxmlformats.org/officeDocument/2006/relationships/image" Target="../media/image348.png"/><Relationship Id="rId4" Type="http://schemas.openxmlformats.org/officeDocument/2006/relationships/audio" Target="../media/audio2.wav"/><Relationship Id="rId9" Type="http://schemas.openxmlformats.org/officeDocument/2006/relationships/image" Target="../media/image338.png"/><Relationship Id="rId14" Type="http://schemas.openxmlformats.org/officeDocument/2006/relationships/image" Target="../media/image343.png"/><Relationship Id="rId22" Type="http://schemas.openxmlformats.org/officeDocument/2006/relationships/image" Target="../media/image35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80.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359.png"/><Relationship Id="rId18" Type="http://schemas.openxmlformats.org/officeDocument/2006/relationships/image" Target="../media/image364.png"/><Relationship Id="rId3" Type="http://schemas.openxmlformats.org/officeDocument/2006/relationships/image" Target="../media/image3.png"/><Relationship Id="rId21" Type="http://schemas.openxmlformats.org/officeDocument/2006/relationships/image" Target="../media/image367.png"/><Relationship Id="rId7" Type="http://schemas.openxmlformats.org/officeDocument/2006/relationships/image" Target="../media/image4.png"/><Relationship Id="rId12" Type="http://schemas.openxmlformats.org/officeDocument/2006/relationships/image" Target="../media/image358.png"/><Relationship Id="rId17" Type="http://schemas.openxmlformats.org/officeDocument/2006/relationships/image" Target="../media/image363.png"/><Relationship Id="rId2" Type="http://schemas.openxmlformats.org/officeDocument/2006/relationships/audio" Target="../media/audio1.wav"/><Relationship Id="rId16" Type="http://schemas.openxmlformats.org/officeDocument/2006/relationships/image" Target="../media/image362.png"/><Relationship Id="rId20" Type="http://schemas.openxmlformats.org/officeDocument/2006/relationships/image" Target="../media/image366.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57.png"/><Relationship Id="rId5" Type="http://schemas.openxmlformats.org/officeDocument/2006/relationships/audio" Target="../media/audio3.wav"/><Relationship Id="rId15" Type="http://schemas.openxmlformats.org/officeDocument/2006/relationships/image" Target="../media/image361.png"/><Relationship Id="rId10" Type="http://schemas.openxmlformats.org/officeDocument/2006/relationships/image" Target="../media/image356.png"/><Relationship Id="rId19" Type="http://schemas.openxmlformats.org/officeDocument/2006/relationships/image" Target="../media/image365.png"/><Relationship Id="rId4" Type="http://schemas.openxmlformats.org/officeDocument/2006/relationships/audio" Target="../media/audio2.wav"/><Relationship Id="rId9" Type="http://schemas.openxmlformats.org/officeDocument/2006/relationships/image" Target="../media/image355.png"/><Relationship Id="rId14" Type="http://schemas.openxmlformats.org/officeDocument/2006/relationships/image" Target="../media/image360.png"/></Relationships>
</file>

<file path=ppt/slides/_rels/slide81.xml.rels><?xml version="1.0" encoding="UTF-8" standalone="yes"?>
<Relationships xmlns="http://schemas.openxmlformats.org/package/2006/relationships"><Relationship Id="rId8" Type="http://schemas.openxmlformats.org/officeDocument/2006/relationships/image" Target="../media/image368.png"/><Relationship Id="rId13" Type="http://schemas.openxmlformats.org/officeDocument/2006/relationships/image" Target="../media/image373.png"/><Relationship Id="rId18" Type="http://schemas.openxmlformats.org/officeDocument/2006/relationships/image" Target="../media/image378.png"/><Relationship Id="rId3" Type="http://schemas.openxmlformats.org/officeDocument/2006/relationships/image" Target="../media/image3.png"/><Relationship Id="rId21" Type="http://schemas.openxmlformats.org/officeDocument/2006/relationships/image" Target="../media/image381.png"/><Relationship Id="rId7" Type="http://schemas.openxmlformats.org/officeDocument/2006/relationships/image" Target="../media/image4.png"/><Relationship Id="rId12" Type="http://schemas.openxmlformats.org/officeDocument/2006/relationships/image" Target="../media/image372.png"/><Relationship Id="rId17" Type="http://schemas.openxmlformats.org/officeDocument/2006/relationships/image" Target="../media/image377.png"/><Relationship Id="rId2" Type="http://schemas.openxmlformats.org/officeDocument/2006/relationships/audio" Target="../media/audio1.wav"/><Relationship Id="rId16" Type="http://schemas.openxmlformats.org/officeDocument/2006/relationships/image" Target="../media/image376.png"/><Relationship Id="rId20" Type="http://schemas.openxmlformats.org/officeDocument/2006/relationships/image" Target="../media/image380.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71.png"/><Relationship Id="rId24" Type="http://schemas.openxmlformats.org/officeDocument/2006/relationships/image" Target="../media/image384.png"/><Relationship Id="rId5" Type="http://schemas.openxmlformats.org/officeDocument/2006/relationships/audio" Target="../media/audio3.wav"/><Relationship Id="rId15" Type="http://schemas.openxmlformats.org/officeDocument/2006/relationships/image" Target="../media/image375.png"/><Relationship Id="rId23" Type="http://schemas.openxmlformats.org/officeDocument/2006/relationships/image" Target="../media/image383.png"/><Relationship Id="rId10" Type="http://schemas.openxmlformats.org/officeDocument/2006/relationships/image" Target="../media/image370.png"/><Relationship Id="rId19" Type="http://schemas.openxmlformats.org/officeDocument/2006/relationships/image" Target="../media/image379.png"/><Relationship Id="rId4" Type="http://schemas.openxmlformats.org/officeDocument/2006/relationships/audio" Target="../media/audio2.wav"/><Relationship Id="rId9" Type="http://schemas.openxmlformats.org/officeDocument/2006/relationships/image" Target="../media/image369.png"/><Relationship Id="rId14" Type="http://schemas.openxmlformats.org/officeDocument/2006/relationships/image" Target="../media/image374.png"/><Relationship Id="rId22" Type="http://schemas.openxmlformats.org/officeDocument/2006/relationships/image" Target="../media/image382.png"/></Relationships>
</file>

<file path=ppt/slides/_rels/slide82.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8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87.png"/><Relationship Id="rId5" Type="http://schemas.openxmlformats.org/officeDocument/2006/relationships/audio" Target="../media/audio3.wav"/><Relationship Id="rId10" Type="http://schemas.openxmlformats.org/officeDocument/2006/relationships/image" Target="../media/image386.png"/><Relationship Id="rId4" Type="http://schemas.openxmlformats.org/officeDocument/2006/relationships/audio" Target="../media/audio2.wav"/><Relationship Id="rId9" Type="http://schemas.openxmlformats.org/officeDocument/2006/relationships/image" Target="../media/image385.png"/></Relationships>
</file>

<file path=ppt/slides/_rels/slide83.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90.png"/><Relationship Id="rId4" Type="http://schemas.openxmlformats.org/officeDocument/2006/relationships/audio" Target="../media/audio2.wav"/><Relationship Id="rId9" Type="http://schemas.openxmlformats.org/officeDocument/2006/relationships/image" Target="../media/image389.png"/></Relationships>
</file>

<file path=ppt/slides/_rels/slide84.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9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94.png"/><Relationship Id="rId5" Type="http://schemas.openxmlformats.org/officeDocument/2006/relationships/audio" Target="../media/audio3.wav"/><Relationship Id="rId10" Type="http://schemas.openxmlformats.org/officeDocument/2006/relationships/image" Target="../media/image393.png"/><Relationship Id="rId4" Type="http://schemas.openxmlformats.org/officeDocument/2006/relationships/audio" Target="../media/audio2.wav"/><Relationship Id="rId9" Type="http://schemas.openxmlformats.org/officeDocument/2006/relationships/image" Target="../media/image392.png"/></Relationships>
</file>

<file path=ppt/slides/_rels/slide85.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97.png"/><Relationship Id="rId4" Type="http://schemas.openxmlformats.org/officeDocument/2006/relationships/audio" Target="../media/audio2.wav"/><Relationship Id="rId9" Type="http://schemas.openxmlformats.org/officeDocument/2006/relationships/image" Target="../media/image396.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23.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audio" Target="../media/audio3.wav"/><Relationship Id="rId11" Type="http://schemas.openxmlformats.org/officeDocument/2006/relationships/oleObject" Target="../embeddings/oleObject6.bin"/><Relationship Id="rId5" Type="http://schemas.openxmlformats.org/officeDocument/2006/relationships/audio" Target="../media/audio2.wav"/><Relationship Id="rId10" Type="http://schemas.openxmlformats.org/officeDocument/2006/relationships/image" Target="../media/image22.wmf"/><Relationship Id="rId4" Type="http://schemas.openxmlformats.org/officeDocument/2006/relationships/image" Target="../media/image3.png"/><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sp>
        <p:nvSpPr>
          <p:cNvPr id="48" name="مستطيل مستدير الزوايا 47">
            <a:hlinkClick r:id="rId8" action="ppaction://hlinksldjump"/>
          </p:cNvPr>
          <p:cNvSpPr/>
          <p:nvPr/>
        </p:nvSpPr>
        <p:spPr>
          <a:xfrm>
            <a:off x="4800600" y="2245056"/>
            <a:ext cx="2428906" cy="785818"/>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EG" sz="2400" b="1" dirty="0" smtClean="0"/>
              <a:t>ضرب العبارات النسبية وقسمتها </a:t>
            </a:r>
            <a:endParaRPr lang="ar-EG" sz="2400" b="1" dirty="0"/>
          </a:p>
        </p:txBody>
      </p:sp>
      <p:sp>
        <p:nvSpPr>
          <p:cNvPr id="51" name="مستطيل مستدير الزوايا 50">
            <a:hlinkClick r:id="rId9" action="ppaction://hlinksldjump"/>
          </p:cNvPr>
          <p:cNvSpPr/>
          <p:nvPr/>
        </p:nvSpPr>
        <p:spPr>
          <a:xfrm>
            <a:off x="2133674" y="3162934"/>
            <a:ext cx="2428831" cy="785818"/>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EG" sz="2400" b="1" dirty="0" smtClean="0"/>
              <a:t>تمثيل الدوال النسبية بيانياً </a:t>
            </a:r>
            <a:endParaRPr lang="ar-EG" sz="2400" b="1" dirty="0"/>
          </a:p>
        </p:txBody>
      </p:sp>
      <p:sp>
        <p:nvSpPr>
          <p:cNvPr id="52" name="مستطيل مستدير الزوايا 51">
            <a:hlinkClick r:id="rId10" action="ppaction://hlinksldjump"/>
          </p:cNvPr>
          <p:cNvSpPr/>
          <p:nvPr/>
        </p:nvSpPr>
        <p:spPr>
          <a:xfrm>
            <a:off x="4808561" y="3162934"/>
            <a:ext cx="2428906" cy="785818"/>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EG" sz="2400" b="1" dirty="0" smtClean="0"/>
              <a:t>تمثيل دوال المقلوب </a:t>
            </a:r>
            <a:endParaRPr lang="ar-EG" sz="2400" b="1" dirty="0"/>
          </a:p>
        </p:txBody>
      </p:sp>
      <p:sp>
        <p:nvSpPr>
          <p:cNvPr id="53" name="مستطيل مستدير الزوايا 52">
            <a:hlinkClick r:id="rId11" action="ppaction://hlinksldjump"/>
          </p:cNvPr>
          <p:cNvSpPr/>
          <p:nvPr/>
        </p:nvSpPr>
        <p:spPr>
          <a:xfrm>
            <a:off x="2133623" y="2245056"/>
            <a:ext cx="2428882" cy="785818"/>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EG" sz="2400" b="1" dirty="0" smtClean="0"/>
              <a:t>جمع العبارات النسبية وطرحها </a:t>
            </a:r>
            <a:endParaRPr lang="ar-EG" sz="2400" b="1" dirty="0"/>
          </a:p>
        </p:txBody>
      </p:sp>
      <p:sp>
        <p:nvSpPr>
          <p:cNvPr id="54" name="مستطيل مستدير الزوايا 53">
            <a:hlinkClick r:id="rId12" action="ppaction://hlinksldjump"/>
          </p:cNvPr>
          <p:cNvSpPr/>
          <p:nvPr/>
        </p:nvSpPr>
        <p:spPr>
          <a:xfrm>
            <a:off x="3531555" y="5212084"/>
            <a:ext cx="2428906" cy="785818"/>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EG" sz="2400" b="1" dirty="0" smtClean="0"/>
              <a:t>حل المعادلات والمتباينات النسبية</a:t>
            </a:r>
            <a:endParaRPr lang="ar-EG" sz="2400" b="1" dirty="0"/>
          </a:p>
        </p:txBody>
      </p:sp>
      <p:sp>
        <p:nvSpPr>
          <p:cNvPr id="55" name="مستطيل مستدير الزوايا 54">
            <a:hlinkClick r:id="rId13" action="ppaction://hlinksldjump"/>
          </p:cNvPr>
          <p:cNvSpPr/>
          <p:nvPr/>
        </p:nvSpPr>
        <p:spPr>
          <a:xfrm>
            <a:off x="3531555" y="4150253"/>
            <a:ext cx="2428906" cy="785818"/>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EG" sz="2800" b="1" dirty="0" smtClean="0"/>
              <a:t>دوال التغير </a:t>
            </a:r>
            <a:endParaRPr lang="ar-EG" sz="2800" b="1" dirty="0"/>
          </a:p>
        </p:txBody>
      </p:sp>
      <p:sp>
        <p:nvSpPr>
          <p:cNvPr id="67" name="مستطيل مستدير الزوايا 66">
            <a:hlinkClick r:id="rId14" action="ppaction://hlinksldjump"/>
          </p:cNvPr>
          <p:cNvSpPr/>
          <p:nvPr/>
        </p:nvSpPr>
        <p:spPr>
          <a:xfrm>
            <a:off x="2764808" y="1150960"/>
            <a:ext cx="3962400" cy="990624"/>
          </a:xfrm>
          <a:prstGeom prst="roundRect">
            <a:avLst/>
          </a:prstGeom>
        </p:spPr>
        <p:style>
          <a:lnRef idx="0">
            <a:schemeClr val="dk1"/>
          </a:lnRef>
          <a:fillRef idx="3">
            <a:schemeClr val="dk1"/>
          </a:fillRef>
          <a:effectRef idx="3">
            <a:schemeClr val="dk1"/>
          </a:effectRef>
          <a:fontRef idx="minor">
            <a:schemeClr val="lt1"/>
          </a:fontRef>
        </p:style>
        <p:txBody>
          <a:bodyPr rtlCol="1" anchor="ctr"/>
          <a:lstStyle/>
          <a:p>
            <a:pPr algn="ctr"/>
            <a:r>
              <a:rPr lang="ar-EG" sz="3600" b="1" dirty="0" smtClean="0">
                <a:latin typeface="Arial" pitchFamily="34" charset="0"/>
                <a:cs typeface="Arial" pitchFamily="34" charset="0"/>
              </a:rPr>
              <a:t>العلاقات والدوال النسبية </a:t>
            </a:r>
            <a:endParaRPr lang="ar-EG" sz="36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7"/>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7"/>
                                        </p:tgtEl>
                                        <p:attrNameLst>
                                          <p:attrName>ppt_y</p:attrName>
                                        </p:attrNameLst>
                                      </p:cBhvr>
                                      <p:tavLst>
                                        <p:tav tm="0">
                                          <p:val>
                                            <p:strVal val="#ppt_y"/>
                                          </p:val>
                                        </p:tav>
                                        <p:tav tm="100000">
                                          <p:val>
                                            <p:strVal val="#ppt_y"/>
                                          </p:val>
                                        </p:tav>
                                      </p:tavLst>
                                    </p:anim>
                                    <p:animEffect transition="in" filter="fade">
                                      <p:cBhvr>
                                        <p:cTn id="10" dur="10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1000" fill="hold"/>
                                        <p:tgtEl>
                                          <p:spTgt spid="4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48"/>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48"/>
                                        </p:tgtEl>
                                        <p:attrNameLst>
                                          <p:attrName>ppt_y</p:attrName>
                                        </p:attrNameLst>
                                      </p:cBhvr>
                                      <p:tavLst>
                                        <p:tav tm="0">
                                          <p:val>
                                            <p:strVal val="#ppt_y"/>
                                          </p:val>
                                        </p:tav>
                                        <p:tav tm="100000">
                                          <p:val>
                                            <p:strVal val="#ppt_y"/>
                                          </p:val>
                                        </p:tav>
                                      </p:tavLst>
                                    </p:anim>
                                    <p:animEffect transition="in" filter="fade">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1000" fill="hold"/>
                                        <p:tgtEl>
                                          <p:spTgt spid="5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53"/>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53"/>
                                        </p:tgtEl>
                                        <p:attrNameLst>
                                          <p:attrName>ppt_y</p:attrName>
                                        </p:attrNameLst>
                                      </p:cBhvr>
                                      <p:tavLst>
                                        <p:tav tm="0">
                                          <p:val>
                                            <p:strVal val="#ppt_y"/>
                                          </p:val>
                                        </p:tav>
                                        <p:tav tm="100000">
                                          <p:val>
                                            <p:strVal val="#ppt_y"/>
                                          </p:val>
                                        </p:tav>
                                      </p:tavLst>
                                    </p:anim>
                                    <p:animEffect transition="in" filter="fade">
                                      <p:cBhvr>
                                        <p:cTn id="26" dur="10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52"/>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52"/>
                                        </p:tgtEl>
                                        <p:attrNameLst>
                                          <p:attrName>ppt_y</p:attrName>
                                        </p:attrNameLst>
                                      </p:cBhvr>
                                      <p:tavLst>
                                        <p:tav tm="0">
                                          <p:val>
                                            <p:strVal val="#ppt_y"/>
                                          </p:val>
                                        </p:tav>
                                        <p:tav tm="100000">
                                          <p:val>
                                            <p:strVal val="#ppt_y"/>
                                          </p:val>
                                        </p:tav>
                                      </p:tavLst>
                                    </p:anim>
                                    <p:animEffect transition="in" filter="fade">
                                      <p:cBhvr>
                                        <p:cTn id="34" dur="10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p:cTn id="39" dur="1000" fill="hold"/>
                                        <p:tgtEl>
                                          <p:spTgt spid="5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51"/>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51"/>
                                        </p:tgtEl>
                                        <p:attrNameLst>
                                          <p:attrName>ppt_y</p:attrName>
                                        </p:attrNameLst>
                                      </p:cBhvr>
                                      <p:tavLst>
                                        <p:tav tm="0">
                                          <p:val>
                                            <p:strVal val="#ppt_y"/>
                                          </p:val>
                                        </p:tav>
                                        <p:tav tm="100000">
                                          <p:val>
                                            <p:strVal val="#ppt_y"/>
                                          </p:val>
                                        </p:tav>
                                      </p:tavLst>
                                    </p:anim>
                                    <p:animEffect transition="in" filter="fade">
                                      <p:cBhvr>
                                        <p:cTn id="42" dur="10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1000" fill="hold"/>
                                        <p:tgtEl>
                                          <p:spTgt spid="5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55"/>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55"/>
                                        </p:tgtEl>
                                        <p:attrNameLst>
                                          <p:attrName>ppt_y</p:attrName>
                                        </p:attrNameLst>
                                      </p:cBhvr>
                                      <p:tavLst>
                                        <p:tav tm="0">
                                          <p:val>
                                            <p:strVal val="#ppt_y"/>
                                          </p:val>
                                        </p:tav>
                                        <p:tav tm="100000">
                                          <p:val>
                                            <p:strVal val="#ppt_y"/>
                                          </p:val>
                                        </p:tav>
                                      </p:tavLst>
                                    </p:anim>
                                    <p:animEffect transition="in" filter="fade">
                                      <p:cBhvr>
                                        <p:cTn id="50" dur="10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48" presetClass="entr" presetSubtype="0" accel="5000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1000" fill="hold"/>
                                        <p:tgtEl>
                                          <p:spTgt spid="5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54"/>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54"/>
                                        </p:tgtEl>
                                        <p:attrNameLst>
                                          <p:attrName>ppt_y</p:attrName>
                                        </p:attrNameLst>
                                      </p:cBhvr>
                                      <p:tavLst>
                                        <p:tav tm="0">
                                          <p:val>
                                            <p:strVal val="#ppt_y"/>
                                          </p:val>
                                        </p:tav>
                                        <p:tav tm="100000">
                                          <p:val>
                                            <p:strVal val="#ppt_y"/>
                                          </p:val>
                                        </p:tav>
                                      </p:tavLst>
                                    </p:anim>
                                    <p:animEffect transition="in" filter="fade">
                                      <p:cBhvr>
                                        <p:cTn id="5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2" grpId="0" animBg="1"/>
      <p:bldP spid="53" grpId="0" animBg="1"/>
      <p:bldP spid="54" grpId="0" animBg="1"/>
      <p:bldP spid="55" grpId="0" animBg="1"/>
      <p:bldP spid="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28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4249" y="838200"/>
            <a:ext cx="2394439" cy="83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628" y="1703696"/>
            <a:ext cx="7272745" cy="8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237" y="2667000"/>
            <a:ext cx="8200822" cy="67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384" y="3436960"/>
            <a:ext cx="8639549" cy="12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7744" y="4735088"/>
            <a:ext cx="5011614" cy="154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8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fade">
                                      <p:cBhvr>
                                        <p:cTn id="7" dur="500"/>
                                        <p:tgtEl>
                                          <p:spTgt spid="162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819"/>
                                        </p:tgtEl>
                                        <p:attrNameLst>
                                          <p:attrName>style.visibility</p:attrName>
                                        </p:attrNameLst>
                                      </p:cBhvr>
                                      <p:to>
                                        <p:strVal val="visible"/>
                                      </p:to>
                                    </p:set>
                                    <p:animEffect transition="in" filter="fade">
                                      <p:cBhvr>
                                        <p:cTn id="12" dur="500"/>
                                        <p:tgtEl>
                                          <p:spTgt spid="1628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820"/>
                                        </p:tgtEl>
                                        <p:attrNameLst>
                                          <p:attrName>style.visibility</p:attrName>
                                        </p:attrNameLst>
                                      </p:cBhvr>
                                      <p:to>
                                        <p:strVal val="visible"/>
                                      </p:to>
                                    </p:set>
                                    <p:animEffect transition="in" filter="fade">
                                      <p:cBhvr>
                                        <p:cTn id="17" dur="500"/>
                                        <p:tgtEl>
                                          <p:spTgt spid="1628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821"/>
                                        </p:tgtEl>
                                        <p:attrNameLst>
                                          <p:attrName>style.visibility</p:attrName>
                                        </p:attrNameLst>
                                      </p:cBhvr>
                                      <p:to>
                                        <p:strVal val="visible"/>
                                      </p:to>
                                    </p:set>
                                    <p:animEffect transition="in" filter="fade">
                                      <p:cBhvr>
                                        <p:cTn id="22" dur="500"/>
                                        <p:tgtEl>
                                          <p:spTgt spid="1628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822"/>
                                        </p:tgtEl>
                                        <p:attrNameLst>
                                          <p:attrName>style.visibility</p:attrName>
                                        </p:attrNameLst>
                                      </p:cBhvr>
                                      <p:to>
                                        <p:strVal val="visible"/>
                                      </p:to>
                                    </p:set>
                                    <p:animEffect transition="in" filter="fade">
                                      <p:cBhvr>
                                        <p:cTn id="27" dur="500"/>
                                        <p:tgtEl>
                                          <p:spTgt spid="162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38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5054" y="824552"/>
            <a:ext cx="2524146" cy="92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7152" y="1804699"/>
            <a:ext cx="2283069" cy="70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مربع نص 9"/>
              <p:cNvSpPr txBox="1"/>
              <p:nvPr/>
            </p:nvSpPr>
            <p:spPr>
              <a:xfrm>
                <a:off x="443552" y="1875851"/>
                <a:ext cx="2919389" cy="808811"/>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𝟑</m:t>
                        </m:r>
                        <m:r>
                          <a:rPr lang="en-US" sz="3200" b="1" i="1" smtClean="0">
                            <a:solidFill>
                              <a:srgbClr val="C00000"/>
                            </a:solidFill>
                            <a:latin typeface="Cambria Math"/>
                          </a:rPr>
                          <m:t> . </m:t>
                        </m:r>
                        <m:r>
                          <a:rPr lang="en-US" sz="3200" b="1" i="1" smtClean="0">
                            <a:solidFill>
                              <a:srgbClr val="C00000"/>
                            </a:solidFill>
                            <a:latin typeface="Cambria Math"/>
                          </a:rPr>
                          <m:t>𝟒</m:t>
                        </m:r>
                        <m:r>
                          <a:rPr lang="en-US" sz="3200" b="1" i="1" smtClean="0">
                            <a:solidFill>
                              <a:srgbClr val="C00000"/>
                            </a:solidFill>
                            <a:latin typeface="Cambria Math"/>
                          </a:rPr>
                          <m:t> .  </m:t>
                        </m:r>
                        <m:r>
                          <a:rPr lang="en-US" sz="3200" b="1" i="1" smtClean="0">
                            <a:solidFill>
                              <a:srgbClr val="C00000"/>
                            </a:solidFill>
                            <a:latin typeface="Cambria Math"/>
                          </a:rPr>
                          <m:t>𝒄</m:t>
                        </m:r>
                        <m:r>
                          <a:rPr lang="en-US" sz="3200" b="1" i="1" smtClean="0">
                            <a:solidFill>
                              <a:srgbClr val="C00000"/>
                            </a:solidFill>
                            <a:latin typeface="Cambria Math"/>
                          </a:rPr>
                          <m:t> . </m:t>
                        </m:r>
                        <m:r>
                          <a:rPr lang="en-US" sz="3200" b="1" i="1" smtClean="0">
                            <a:solidFill>
                              <a:srgbClr val="C00000"/>
                            </a:solidFill>
                            <a:latin typeface="Cambria Math"/>
                          </a:rPr>
                          <m:t>𝒄</m:t>
                        </m:r>
                        <m:r>
                          <a:rPr lang="en-US" sz="3200" b="1" i="1" smtClean="0">
                            <a:solidFill>
                              <a:srgbClr val="C00000"/>
                            </a:solidFill>
                            <a:latin typeface="Cambria Math"/>
                          </a:rPr>
                          <m:t> . </m:t>
                        </m:r>
                        <m:r>
                          <a:rPr lang="en-US" sz="3200" b="1" i="1" smtClean="0">
                            <a:solidFill>
                              <a:srgbClr val="C00000"/>
                            </a:solidFill>
                            <a:latin typeface="Cambria Math"/>
                          </a:rPr>
                          <m:t>𝒄</m:t>
                        </m:r>
                        <m:r>
                          <a:rPr lang="en-US" sz="3200" b="1" i="1" smtClean="0">
                            <a:solidFill>
                              <a:srgbClr val="C00000"/>
                            </a:solidFill>
                            <a:latin typeface="Cambria Math"/>
                          </a:rPr>
                          <m:t> .  </m:t>
                        </m:r>
                        <m:r>
                          <a:rPr lang="en-US" sz="3200" b="1" i="1" smtClean="0">
                            <a:solidFill>
                              <a:srgbClr val="C00000"/>
                            </a:solidFill>
                            <a:latin typeface="Cambria Math"/>
                          </a:rPr>
                          <m:t>𝒅</m:t>
                        </m:r>
                        <m:r>
                          <a:rPr lang="en-US" sz="3200" b="1" i="1" smtClean="0">
                            <a:solidFill>
                              <a:srgbClr val="C00000"/>
                            </a:solidFill>
                            <a:latin typeface="Cambria Math"/>
                          </a:rPr>
                          <m:t> . </m:t>
                        </m:r>
                        <m:r>
                          <a:rPr lang="en-US" sz="3200" b="1" i="1" smtClean="0">
                            <a:solidFill>
                              <a:srgbClr val="C00000"/>
                            </a:solidFill>
                            <a:latin typeface="Cambria Math"/>
                          </a:rPr>
                          <m:t>𝒅</m:t>
                        </m:r>
                        <m:r>
                          <a:rPr lang="en-US" sz="3200" b="1" i="1" smtClean="0">
                            <a:solidFill>
                              <a:srgbClr val="C00000"/>
                            </a:solidFill>
                            <a:latin typeface="Cambria Math"/>
                          </a:rPr>
                          <m:t> . </m:t>
                        </m:r>
                      </m:num>
                      <m:den>
                        <m:r>
                          <a:rPr lang="en-US" sz="3200" b="1" i="1" smtClean="0">
                            <a:solidFill>
                              <a:srgbClr val="C00000"/>
                            </a:solidFill>
                            <a:latin typeface="Cambria Math"/>
                          </a:rPr>
                          <m:t>𝟑</m:t>
                        </m:r>
                        <m:r>
                          <a:rPr lang="en-US" sz="3200" b="1" i="1" smtClean="0">
                            <a:solidFill>
                              <a:srgbClr val="C00000"/>
                            </a:solidFill>
                            <a:latin typeface="Cambria Math"/>
                          </a:rPr>
                          <m:t> . </m:t>
                        </m:r>
                        <m:r>
                          <a:rPr lang="en-US" sz="3200" b="1" i="1" smtClean="0">
                            <a:solidFill>
                              <a:srgbClr val="C00000"/>
                            </a:solidFill>
                            <a:latin typeface="Cambria Math"/>
                          </a:rPr>
                          <m:t>𝟕</m:t>
                        </m:r>
                        <m:r>
                          <a:rPr lang="en-US" sz="3200" b="1" i="1" smtClean="0">
                            <a:solidFill>
                              <a:srgbClr val="C00000"/>
                            </a:solidFill>
                            <a:latin typeface="Cambria Math"/>
                          </a:rPr>
                          <m:t> . </m:t>
                        </m:r>
                        <m:r>
                          <a:rPr lang="en-US" sz="3200" b="1" i="1" smtClean="0">
                            <a:solidFill>
                              <a:srgbClr val="C00000"/>
                            </a:solidFill>
                            <a:latin typeface="Cambria Math"/>
                          </a:rPr>
                          <m:t>𝒂</m:t>
                        </m:r>
                        <m:r>
                          <a:rPr lang="en-US" sz="3200" b="1" i="1" smtClean="0">
                            <a:solidFill>
                              <a:srgbClr val="C00000"/>
                            </a:solidFill>
                            <a:latin typeface="Cambria Math"/>
                          </a:rPr>
                          <m:t> . </m:t>
                        </m:r>
                        <m:r>
                          <a:rPr lang="en-US" sz="3200" b="1" i="1" smtClean="0">
                            <a:solidFill>
                              <a:srgbClr val="C00000"/>
                            </a:solidFill>
                            <a:latin typeface="Cambria Math"/>
                          </a:rPr>
                          <m:t>𝒃</m:t>
                        </m:r>
                        <m:r>
                          <a:rPr lang="en-US" sz="3200" b="1" i="1" smtClean="0">
                            <a:solidFill>
                              <a:srgbClr val="C00000"/>
                            </a:solidFill>
                            <a:latin typeface="Cambria Math"/>
                          </a:rPr>
                          <m:t> </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0" name="مربع نص 9"/>
              <p:cNvSpPr txBox="1">
                <a:spLocks noRot="1" noChangeAspect="1" noMove="1" noResize="1" noEditPoints="1" noAdjustHandles="1" noChangeArrowheads="1" noChangeShapeType="1" noTextEdit="1"/>
              </p:cNvSpPr>
              <p:nvPr/>
            </p:nvSpPr>
            <p:spPr>
              <a:xfrm>
                <a:off x="443552" y="1875851"/>
                <a:ext cx="2919389" cy="808811"/>
              </a:xfrm>
              <a:prstGeom prst="rect">
                <a:avLst/>
              </a:prstGeom>
              <a:blipFill rotWithShape="1">
                <a:blip r:embed="rId10"/>
                <a:stretch>
                  <a:fillRect r="-5428" b="-10606"/>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1" name="مربع نص 10"/>
              <p:cNvSpPr txBox="1"/>
              <p:nvPr/>
            </p:nvSpPr>
            <p:spPr>
              <a:xfrm>
                <a:off x="3096511" y="1856096"/>
                <a:ext cx="2196152" cy="811119"/>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r>
                          <a:rPr lang="en-US" sz="3200" b="1" i="1" smtClean="0">
                            <a:solidFill>
                              <a:srgbClr val="C00000"/>
                            </a:solidFill>
                            <a:latin typeface="Cambria Math"/>
                          </a:rPr>
                          <m:t> . </m:t>
                        </m:r>
                        <m:r>
                          <a:rPr lang="en-US" sz="3200" b="1" i="1" smtClean="0">
                            <a:solidFill>
                              <a:srgbClr val="C00000"/>
                            </a:solidFill>
                            <a:latin typeface="Cambria Math"/>
                          </a:rPr>
                          <m:t>𝟕</m:t>
                        </m:r>
                        <m:r>
                          <a:rPr lang="en-US" sz="3200" b="1" i="1" smtClean="0">
                            <a:solidFill>
                              <a:srgbClr val="C00000"/>
                            </a:solidFill>
                            <a:latin typeface="Cambria Math"/>
                          </a:rPr>
                          <m:t> . </m:t>
                        </m:r>
                        <m:r>
                          <a:rPr lang="en-US" sz="3200" b="1" i="1" smtClean="0">
                            <a:solidFill>
                              <a:srgbClr val="C00000"/>
                            </a:solidFill>
                            <a:latin typeface="Cambria Math"/>
                          </a:rPr>
                          <m:t>𝒂</m:t>
                        </m:r>
                        <m:r>
                          <a:rPr lang="en-US" sz="3200" b="1" i="1" smtClean="0">
                            <a:solidFill>
                              <a:srgbClr val="C00000"/>
                            </a:solidFill>
                            <a:latin typeface="Cambria Math"/>
                          </a:rPr>
                          <m:t> . </m:t>
                        </m:r>
                        <m:r>
                          <a:rPr lang="en-US" sz="3200" b="1" i="1" smtClean="0">
                            <a:solidFill>
                              <a:srgbClr val="C00000"/>
                            </a:solidFill>
                            <a:latin typeface="Cambria Math"/>
                          </a:rPr>
                          <m:t>𝒂</m:t>
                        </m:r>
                        <m:r>
                          <a:rPr lang="en-US" sz="3200" b="1" i="1" smtClean="0">
                            <a:solidFill>
                              <a:srgbClr val="C00000"/>
                            </a:solidFill>
                            <a:latin typeface="Cambria Math"/>
                          </a:rPr>
                          <m:t> . </m:t>
                        </m:r>
                        <m:r>
                          <a:rPr lang="en-US" sz="3200" b="1" i="1" smtClean="0">
                            <a:solidFill>
                              <a:srgbClr val="C00000"/>
                            </a:solidFill>
                            <a:latin typeface="Cambria Math"/>
                          </a:rPr>
                          <m:t>𝒃</m:t>
                        </m:r>
                      </m:num>
                      <m:den>
                        <m:r>
                          <a:rPr lang="en-US" sz="3200" b="1" i="1" smtClean="0">
                            <a:solidFill>
                              <a:srgbClr val="C00000"/>
                            </a:solidFill>
                            <a:latin typeface="Cambria Math"/>
                          </a:rPr>
                          <m:t>𝟐</m:t>
                        </m:r>
                        <m:r>
                          <a:rPr lang="en-US" sz="3200" b="1" i="1" smtClean="0">
                            <a:solidFill>
                              <a:srgbClr val="C00000"/>
                            </a:solidFill>
                            <a:latin typeface="Cambria Math"/>
                          </a:rPr>
                          <m:t> . </m:t>
                        </m:r>
                        <m:r>
                          <a:rPr lang="en-US" sz="3200" b="1" i="1" smtClean="0">
                            <a:solidFill>
                              <a:srgbClr val="C00000"/>
                            </a:solidFill>
                            <a:latin typeface="Cambria Math"/>
                          </a:rPr>
                          <m:t>𝟒</m:t>
                        </m:r>
                        <m:r>
                          <a:rPr lang="en-US" sz="3200" b="1" i="1" smtClean="0">
                            <a:solidFill>
                              <a:srgbClr val="C00000"/>
                            </a:solidFill>
                            <a:latin typeface="Cambria Math"/>
                          </a:rPr>
                          <m:t> . </m:t>
                        </m:r>
                        <m:r>
                          <a:rPr lang="en-US" sz="3200" b="1" i="1" smtClean="0">
                            <a:solidFill>
                              <a:srgbClr val="C00000"/>
                            </a:solidFill>
                            <a:latin typeface="Cambria Math"/>
                          </a:rPr>
                          <m:t>𝒄</m:t>
                        </m:r>
                        <m:r>
                          <a:rPr lang="en-US" sz="3200" b="1" i="1" smtClean="0">
                            <a:solidFill>
                              <a:srgbClr val="C00000"/>
                            </a:solidFill>
                            <a:latin typeface="Cambria Math"/>
                          </a:rPr>
                          <m:t> . </m:t>
                        </m:r>
                        <m:r>
                          <a:rPr lang="en-US" sz="3200" b="1" i="1" smtClean="0">
                            <a:solidFill>
                              <a:srgbClr val="C00000"/>
                            </a:solidFill>
                            <a:latin typeface="Cambria Math"/>
                          </a:rPr>
                          <m:t>𝒄</m:t>
                        </m:r>
                        <m:r>
                          <a:rPr lang="en-US" sz="3200" b="1" i="1" smtClean="0">
                            <a:solidFill>
                              <a:srgbClr val="C00000"/>
                            </a:solidFill>
                            <a:latin typeface="Cambria Math"/>
                          </a:rPr>
                          <m:t> . </m:t>
                        </m:r>
                        <m:r>
                          <a:rPr lang="en-US" sz="3200" b="1" i="1" smtClean="0">
                            <a:solidFill>
                              <a:srgbClr val="C00000"/>
                            </a:solidFill>
                            <a:latin typeface="Cambria Math"/>
                          </a:rPr>
                          <m:t>𝒅</m:t>
                        </m:r>
                      </m:den>
                    </m:f>
                  </m:oMath>
                </a14:m>
                <a:r>
                  <a:rPr lang="en-US" sz="3200" b="1" dirty="0" smtClean="0">
                    <a:solidFill>
                      <a:srgbClr val="C00000"/>
                    </a:solidFill>
                  </a:rPr>
                  <a:t> =</a:t>
                </a:r>
                <a:endParaRPr lang="ar-EG" sz="3200" b="1" dirty="0">
                  <a:solidFill>
                    <a:srgbClr val="C00000"/>
                  </a:solidFill>
                </a:endParaRPr>
              </a:p>
            </p:txBody>
          </p:sp>
        </mc:Choice>
        <mc:Fallback xmlns="">
          <p:sp>
            <p:nvSpPr>
              <p:cNvPr id="11" name="مربع نص 10"/>
              <p:cNvSpPr txBox="1">
                <a:spLocks noRot="1" noChangeAspect="1" noMove="1" noResize="1" noEditPoints="1" noAdjustHandles="1" noChangeArrowheads="1" noChangeShapeType="1" noTextEdit="1"/>
              </p:cNvSpPr>
              <p:nvPr/>
            </p:nvSpPr>
            <p:spPr>
              <a:xfrm>
                <a:off x="3096511" y="1856096"/>
                <a:ext cx="2196152" cy="811119"/>
              </a:xfrm>
              <a:prstGeom prst="rect">
                <a:avLst/>
              </a:prstGeom>
              <a:blipFill rotWithShape="1">
                <a:blip r:embed="rId11"/>
                <a:stretch>
                  <a:fillRect r="-7222" b="-8955"/>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2" name="مربع نص 11"/>
              <p:cNvSpPr txBox="1"/>
              <p:nvPr/>
            </p:nvSpPr>
            <p:spPr>
              <a:xfrm>
                <a:off x="5119048" y="1932296"/>
                <a:ext cx="1204176" cy="584775"/>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r>
                        <a:rPr lang="en-US" sz="3200" b="1" i="1">
                          <a:solidFill>
                            <a:srgbClr val="C00000"/>
                          </a:solidFill>
                          <a:latin typeface="Cambria Math"/>
                        </a:rPr>
                        <m:t>𝒄</m:t>
                      </m:r>
                      <m:r>
                        <a:rPr lang="en-US" sz="3200" b="1" i="1">
                          <a:solidFill>
                            <a:srgbClr val="C00000"/>
                          </a:solidFill>
                          <a:latin typeface="Cambria Math"/>
                        </a:rPr>
                        <m:t> </m:t>
                      </m:r>
                      <m:r>
                        <a:rPr lang="en-US" sz="3200" b="1" i="1">
                          <a:solidFill>
                            <a:srgbClr val="C00000"/>
                          </a:solidFill>
                          <a:latin typeface="Cambria Math"/>
                        </a:rPr>
                        <m:t>𝒅</m:t>
                      </m:r>
                      <m:r>
                        <a:rPr lang="en-US" sz="3200" b="1" i="1">
                          <a:solidFill>
                            <a:srgbClr val="C00000"/>
                          </a:solidFill>
                          <a:latin typeface="Cambria Math"/>
                        </a:rPr>
                        <m:t> </m:t>
                      </m:r>
                      <m:r>
                        <a:rPr lang="en-US" sz="3200" b="1" i="1">
                          <a:solidFill>
                            <a:srgbClr val="C00000"/>
                          </a:solidFill>
                          <a:latin typeface="Cambria Math"/>
                        </a:rPr>
                        <m:t>𝒂</m:t>
                      </m:r>
                    </m:oMath>
                  </m:oMathPara>
                </a14:m>
                <a:endParaRPr lang="ar-EG" sz="3200" b="1" dirty="0">
                  <a:solidFill>
                    <a:srgbClr val="C00000"/>
                  </a:solidFill>
                </a:endParaRPr>
              </a:p>
            </p:txBody>
          </p:sp>
        </mc:Choice>
        <mc:Fallback xmlns="">
          <p:sp>
            <p:nvSpPr>
              <p:cNvPr id="12" name="مربع نص 11"/>
              <p:cNvSpPr txBox="1">
                <a:spLocks noRot="1" noChangeAspect="1" noMove="1" noResize="1" noEditPoints="1" noAdjustHandles="1" noChangeArrowheads="1" noChangeShapeType="1" noTextEdit="1"/>
              </p:cNvSpPr>
              <p:nvPr/>
            </p:nvSpPr>
            <p:spPr>
              <a:xfrm>
                <a:off x="5119048" y="1932296"/>
                <a:ext cx="1204176" cy="584775"/>
              </a:xfrm>
              <a:prstGeom prst="rect">
                <a:avLst/>
              </a:prstGeom>
              <a:blipFill rotWithShape="1">
                <a:blip r:embed="rId12"/>
                <a:stretch>
                  <a:fillRect/>
                </a:stretch>
              </a:blipFill>
            </p:spPr>
            <p:txBody>
              <a:bodyPr/>
              <a:lstStyle/>
              <a:p>
                <a:r>
                  <a:rPr lang="ar-EG">
                    <a:noFill/>
                  </a:rPr>
                  <a:t> </a:t>
                </a:r>
              </a:p>
            </p:txBody>
          </p:sp>
        </mc:Fallback>
      </mc:AlternateContent>
      <p:pic>
        <p:nvPicPr>
          <p:cNvPr id="163844"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3709" y="3007056"/>
            <a:ext cx="2633883" cy="83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مربع نص 13"/>
              <p:cNvSpPr txBox="1"/>
              <p:nvPr/>
            </p:nvSpPr>
            <p:spPr>
              <a:xfrm>
                <a:off x="4065896" y="3075296"/>
                <a:ext cx="1434152" cy="801310"/>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 </m:t>
                        </m:r>
                        <m:r>
                          <a:rPr lang="en-US" sz="3200" b="1" i="1" smtClean="0">
                            <a:solidFill>
                              <a:srgbClr val="C00000"/>
                            </a:solidFill>
                            <a:latin typeface="Cambria Math"/>
                          </a:rPr>
                          <m:t>𝟕</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smtClean="0">
                            <a:solidFill>
                              <a:srgbClr val="C00000"/>
                            </a:solidFill>
                            <a:latin typeface="Cambria Math"/>
                          </a:rPr>
                          <m:t> </m:t>
                        </m:r>
                        <m:r>
                          <a:rPr lang="en-US" sz="3200" b="1" i="1" baseline="30000" smtClean="0">
                            <a:solidFill>
                              <a:srgbClr val="C00000"/>
                            </a:solidFill>
                            <a:latin typeface="Cambria Math"/>
                          </a:rPr>
                          <m:t>𝟐</m:t>
                        </m:r>
                        <m:r>
                          <a:rPr lang="en-US" sz="3200" b="1" i="1" baseline="30000" smtClean="0">
                            <a:solidFill>
                              <a:srgbClr val="C00000"/>
                            </a:solidFill>
                            <a:latin typeface="Cambria Math"/>
                          </a:rPr>
                          <m:t> </m:t>
                        </m:r>
                      </m:num>
                      <m:den>
                        <m:r>
                          <a:rPr lang="en-US" sz="3200" b="1" i="1" smtClean="0">
                            <a:solidFill>
                              <a:srgbClr val="C00000"/>
                            </a:solidFill>
                            <a:latin typeface="Cambria Math"/>
                          </a:rPr>
                          <m:t>𝟏𝟓</m:t>
                        </m:r>
                        <m:r>
                          <a:rPr lang="en-US" sz="3200" b="1" i="1" smtClean="0">
                            <a:solidFill>
                              <a:srgbClr val="C00000"/>
                            </a:solidFill>
                            <a:latin typeface="Cambria Math"/>
                          </a:rPr>
                          <m:t> </m:t>
                        </m:r>
                        <m:r>
                          <a:rPr lang="en-US" sz="3200" b="1" i="1" smtClean="0">
                            <a:solidFill>
                              <a:srgbClr val="C00000"/>
                            </a:solidFill>
                            <a:latin typeface="Cambria Math"/>
                          </a:rPr>
                          <m:t>𝒃</m:t>
                        </m:r>
                        <m:r>
                          <a:rPr lang="en-US" sz="3200" b="1" i="1" baseline="30000" smtClean="0">
                            <a:solidFill>
                              <a:srgbClr val="C00000"/>
                            </a:solidFill>
                            <a:latin typeface="Cambria Math"/>
                          </a:rPr>
                          <m:t>𝟐</m:t>
                        </m:r>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baseline="30000" smtClean="0">
                            <a:solidFill>
                              <a:srgbClr val="C00000"/>
                            </a:solidFill>
                            <a:latin typeface="Cambria Math"/>
                          </a:rPr>
                          <m:t>𝟑</m:t>
                        </m:r>
                      </m:den>
                    </m:f>
                  </m:oMath>
                </a14:m>
                <a:r>
                  <a:rPr lang="en-US" sz="3200" b="1" dirty="0" smtClean="0">
                    <a:solidFill>
                      <a:srgbClr val="C00000"/>
                    </a:solidFill>
                  </a:rPr>
                  <a:t> </a:t>
                </a:r>
                <a:endParaRPr lang="ar-EG" sz="3200" b="1" dirty="0">
                  <a:solidFill>
                    <a:srgbClr val="C00000"/>
                  </a:solidFill>
                </a:endParaRPr>
              </a:p>
            </p:txBody>
          </p:sp>
        </mc:Choice>
        <mc:Fallback xmlns="">
          <p:sp>
            <p:nvSpPr>
              <p:cNvPr id="14" name="مربع نص 13"/>
              <p:cNvSpPr txBox="1">
                <a:spLocks noRot="1" noChangeAspect="1" noMove="1" noResize="1" noEditPoints="1" noAdjustHandles="1" noChangeArrowheads="1" noChangeShapeType="1" noTextEdit="1"/>
              </p:cNvSpPr>
              <p:nvPr/>
            </p:nvSpPr>
            <p:spPr>
              <a:xfrm>
                <a:off x="4065896" y="3075296"/>
                <a:ext cx="1434152" cy="801310"/>
              </a:xfrm>
              <a:prstGeom prst="rect">
                <a:avLst/>
              </a:prstGeom>
              <a:blipFill rotWithShape="1">
                <a:blip r:embed="rId14"/>
                <a:stretch>
                  <a:fillRect/>
                </a:stretch>
              </a:blipFill>
            </p:spPr>
            <p:txBody>
              <a:bodyPr/>
              <a:lstStyle/>
              <a:p>
                <a:r>
                  <a:rPr lang="ar-EG">
                    <a:noFill/>
                  </a:rPr>
                  <a:t> </a:t>
                </a:r>
              </a:p>
            </p:txBody>
          </p:sp>
        </mc:Fallback>
      </mc:AlternateContent>
      <p:pic>
        <p:nvPicPr>
          <p:cNvPr id="16384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54088" y="4131377"/>
            <a:ext cx="2524369" cy="83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6"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15054" y="5334000"/>
            <a:ext cx="2396127" cy="79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مربع نص 17"/>
              <p:cNvSpPr txBox="1"/>
              <p:nvPr/>
            </p:nvSpPr>
            <p:spPr>
              <a:xfrm>
                <a:off x="672152" y="4093611"/>
                <a:ext cx="1737975" cy="803618"/>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𝟏𝟔</m:t>
                        </m:r>
                        <m:r>
                          <a:rPr lang="en-US" sz="3200" b="1" i="1" smtClean="0">
                            <a:solidFill>
                              <a:srgbClr val="C00000"/>
                            </a:solidFill>
                            <a:latin typeface="Cambria Math"/>
                          </a:rPr>
                          <m:t> </m:t>
                        </m:r>
                        <m:r>
                          <a:rPr lang="en-US" sz="3200" b="1" i="1" smtClean="0">
                            <a:solidFill>
                              <a:srgbClr val="C00000"/>
                            </a:solidFill>
                            <a:latin typeface="Cambria Math"/>
                          </a:rPr>
                          <m:t>𝒎</m:t>
                        </m:r>
                        <m:r>
                          <a:rPr lang="en-US" sz="3200" b="1" i="1" smtClean="0">
                            <a:solidFill>
                              <a:srgbClr val="C00000"/>
                            </a:solidFill>
                            <a:latin typeface="Cambria Math"/>
                          </a:rPr>
                          <m:t> </m:t>
                        </m:r>
                        <m:r>
                          <a:rPr lang="en-US" sz="3200" b="1" i="1" smtClean="0">
                            <a:solidFill>
                              <a:srgbClr val="C00000"/>
                            </a:solidFill>
                            <a:latin typeface="Cambria Math"/>
                          </a:rPr>
                          <m:t>𝒕</m:t>
                        </m:r>
                        <m:r>
                          <a:rPr lang="en-US" sz="3200" b="1" i="1" baseline="30000" smtClean="0">
                            <a:solidFill>
                              <a:srgbClr val="C00000"/>
                            </a:solidFill>
                            <a:latin typeface="Cambria Math"/>
                          </a:rPr>
                          <m:t>𝟐</m:t>
                        </m:r>
                        <m:r>
                          <a:rPr lang="en-US" sz="3200" b="1" i="1" smtClean="0">
                            <a:solidFill>
                              <a:srgbClr val="C00000"/>
                            </a:solidFill>
                            <a:latin typeface="Cambria Math"/>
                          </a:rPr>
                          <m:t> </m:t>
                        </m:r>
                      </m:num>
                      <m:den>
                        <m:r>
                          <a:rPr lang="en-US" sz="3200" b="1" i="1" smtClean="0">
                            <a:solidFill>
                              <a:srgbClr val="C00000"/>
                            </a:solidFill>
                            <a:latin typeface="Cambria Math"/>
                          </a:rPr>
                          <m:t>𝟐𝟏</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baseline="30000" smtClean="0">
                            <a:solidFill>
                              <a:srgbClr val="C00000"/>
                            </a:solidFill>
                            <a:latin typeface="Cambria Math"/>
                          </a:rPr>
                          <m:t>𝟒</m:t>
                        </m:r>
                        <m:r>
                          <a:rPr lang="en-US" sz="3200" b="1" i="1" smtClean="0">
                            <a:solidFill>
                              <a:srgbClr val="C00000"/>
                            </a:solidFill>
                            <a:latin typeface="Cambria Math"/>
                          </a:rPr>
                          <m:t> </m:t>
                        </m:r>
                        <m:r>
                          <a:rPr lang="en-US" sz="3200" b="1" i="1" smtClean="0">
                            <a:solidFill>
                              <a:srgbClr val="C00000"/>
                            </a:solidFill>
                            <a:latin typeface="Cambria Math"/>
                          </a:rPr>
                          <m:t>𝒃</m:t>
                        </m:r>
                        <m:r>
                          <a:rPr lang="en-US" sz="3200" b="1" i="1" baseline="30000" smtClean="0">
                            <a:solidFill>
                              <a:srgbClr val="C00000"/>
                            </a:solidFill>
                            <a:latin typeface="Cambria Math"/>
                          </a:rPr>
                          <m:t>𝟑</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8" name="مربع نص 17"/>
              <p:cNvSpPr txBox="1">
                <a:spLocks noRot="1" noChangeAspect="1" noMove="1" noResize="1" noEditPoints="1" noAdjustHandles="1" noChangeArrowheads="1" noChangeShapeType="1" noTextEdit="1"/>
              </p:cNvSpPr>
              <p:nvPr/>
            </p:nvSpPr>
            <p:spPr>
              <a:xfrm>
                <a:off x="672152" y="4093611"/>
                <a:ext cx="1737975" cy="803618"/>
              </a:xfrm>
              <a:prstGeom prst="rect">
                <a:avLst/>
              </a:prstGeom>
              <a:blipFill rotWithShape="1">
                <a:blip r:embed="rId17"/>
                <a:stretch>
                  <a:fillRect r="-9474" b="-10687"/>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9" name="مربع نص 18"/>
              <p:cNvSpPr txBox="1"/>
              <p:nvPr/>
            </p:nvSpPr>
            <p:spPr>
              <a:xfrm>
                <a:off x="2160895" y="4073856"/>
                <a:ext cx="1577313" cy="811119"/>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𝟕</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baseline="30000" smtClean="0">
                            <a:solidFill>
                              <a:srgbClr val="C00000"/>
                            </a:solidFill>
                            <a:latin typeface="Cambria Math"/>
                          </a:rPr>
                          <m:t>𝟐</m:t>
                        </m:r>
                        <m:r>
                          <a:rPr lang="en-US" sz="3200" b="1" i="1" smtClean="0">
                            <a:solidFill>
                              <a:srgbClr val="C00000"/>
                            </a:solidFill>
                            <a:latin typeface="Cambria Math"/>
                          </a:rPr>
                          <m:t> </m:t>
                        </m:r>
                        <m:r>
                          <a:rPr lang="en-US" sz="3200" b="1" i="1" smtClean="0">
                            <a:solidFill>
                              <a:srgbClr val="C00000"/>
                            </a:solidFill>
                            <a:latin typeface="Cambria Math"/>
                          </a:rPr>
                          <m:t>𝒃</m:t>
                        </m:r>
                        <m:r>
                          <a:rPr lang="en-US" sz="3200" b="1" i="1" baseline="30000" smtClean="0">
                            <a:solidFill>
                              <a:srgbClr val="C00000"/>
                            </a:solidFill>
                            <a:latin typeface="Cambria Math"/>
                          </a:rPr>
                          <m:t>𝟐</m:t>
                        </m:r>
                      </m:num>
                      <m:den>
                        <m:r>
                          <a:rPr lang="en-US" sz="3200" b="1" i="1" smtClean="0">
                            <a:solidFill>
                              <a:srgbClr val="C00000"/>
                            </a:solidFill>
                            <a:latin typeface="Cambria Math"/>
                          </a:rPr>
                          <m:t>𝟐𝟒</m:t>
                        </m:r>
                        <m:r>
                          <a:rPr lang="en-US" sz="3200" b="1" i="1" smtClean="0">
                            <a:solidFill>
                              <a:srgbClr val="C00000"/>
                            </a:solidFill>
                            <a:latin typeface="Cambria Math"/>
                          </a:rPr>
                          <m:t> </m:t>
                        </m:r>
                        <m:r>
                          <a:rPr lang="en-US" sz="3200" b="1" i="1" smtClean="0">
                            <a:solidFill>
                              <a:srgbClr val="C00000"/>
                            </a:solidFill>
                            <a:latin typeface="Cambria Math"/>
                          </a:rPr>
                          <m:t>𝒎</m:t>
                        </m:r>
                        <m:r>
                          <a:rPr lang="en-US" sz="3200" b="1" i="1" baseline="30000" smtClean="0">
                            <a:solidFill>
                              <a:srgbClr val="C00000"/>
                            </a:solidFill>
                            <a:latin typeface="Cambria Math"/>
                          </a:rPr>
                          <m:t>𝟑</m:t>
                        </m:r>
                      </m:den>
                    </m:f>
                  </m:oMath>
                </a14:m>
                <a:r>
                  <a:rPr lang="en-US" sz="3200" b="1" dirty="0" smtClean="0">
                    <a:solidFill>
                      <a:srgbClr val="C00000"/>
                    </a:solidFill>
                  </a:rPr>
                  <a:t> =</a:t>
                </a:r>
                <a:endParaRPr lang="ar-EG" sz="3200" b="1" dirty="0">
                  <a:solidFill>
                    <a:srgbClr val="C00000"/>
                  </a:solidFill>
                </a:endParaRPr>
              </a:p>
            </p:txBody>
          </p:sp>
        </mc:Choice>
        <mc:Fallback xmlns="">
          <p:sp>
            <p:nvSpPr>
              <p:cNvPr id="19" name="مربع نص 18"/>
              <p:cNvSpPr txBox="1">
                <a:spLocks noRot="1" noChangeAspect="1" noMove="1" noResize="1" noEditPoints="1" noAdjustHandles="1" noChangeArrowheads="1" noChangeShapeType="1" noTextEdit="1"/>
              </p:cNvSpPr>
              <p:nvPr/>
            </p:nvSpPr>
            <p:spPr>
              <a:xfrm>
                <a:off x="2160895" y="4073856"/>
                <a:ext cx="1577313" cy="811119"/>
              </a:xfrm>
              <a:prstGeom prst="rect">
                <a:avLst/>
              </a:prstGeom>
              <a:blipFill rotWithShape="1">
                <a:blip r:embed="rId18"/>
                <a:stretch>
                  <a:fillRect r="-10425" b="-9774"/>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0" name="مربع نص 19"/>
              <p:cNvSpPr txBox="1"/>
              <p:nvPr/>
            </p:nvSpPr>
            <p:spPr>
              <a:xfrm>
                <a:off x="3727045" y="4101152"/>
                <a:ext cx="2042547" cy="783356"/>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𝒕</m:t>
                        </m:r>
                        <m:r>
                          <a:rPr lang="en-US" sz="3200" b="1" i="1" baseline="30000" smtClean="0">
                            <a:solidFill>
                              <a:srgbClr val="C00000"/>
                            </a:solidFill>
                            <a:latin typeface="Cambria Math"/>
                          </a:rPr>
                          <m:t>𝟐</m:t>
                        </m:r>
                        <m:r>
                          <a:rPr lang="en-US" sz="3200" b="1" i="1" smtClean="0">
                            <a:solidFill>
                              <a:srgbClr val="C00000"/>
                            </a:solidFill>
                            <a:latin typeface="Cambria Math"/>
                          </a:rPr>
                          <m:t> </m:t>
                        </m:r>
                      </m:num>
                      <m:den>
                        <m:r>
                          <a:rPr lang="en-US" sz="3200" b="1" i="1" smtClean="0">
                            <a:solidFill>
                              <a:srgbClr val="C00000"/>
                            </a:solidFill>
                            <a:latin typeface="Cambria Math"/>
                          </a:rPr>
                          <m:t>𝟑</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baseline="30000" smtClean="0">
                            <a:solidFill>
                              <a:srgbClr val="C00000"/>
                            </a:solidFill>
                            <a:latin typeface="Cambria Math"/>
                          </a:rPr>
                          <m:t>𝟐</m:t>
                        </m:r>
                        <m:r>
                          <a:rPr lang="en-US" sz="3200" b="1" i="1" baseline="30000" smtClean="0">
                            <a:solidFill>
                              <a:srgbClr val="C00000"/>
                            </a:solidFill>
                            <a:latin typeface="Cambria Math"/>
                          </a:rPr>
                          <m:t> </m:t>
                        </m:r>
                        <m:r>
                          <a:rPr lang="en-US" sz="3200" b="1" i="1">
                            <a:solidFill>
                              <a:srgbClr val="C00000"/>
                            </a:solidFill>
                            <a:latin typeface="Cambria Math"/>
                          </a:rPr>
                          <m:t>𝒃</m:t>
                        </m:r>
                        <m:r>
                          <a:rPr lang="en-US" sz="3200" b="1" i="1" baseline="30000" smtClean="0">
                            <a:solidFill>
                              <a:srgbClr val="C00000"/>
                            </a:solidFill>
                            <a:latin typeface="Cambria Math"/>
                          </a:rPr>
                          <m:t>  </m:t>
                        </m:r>
                        <m:r>
                          <a:rPr lang="en-US" sz="3200" b="1" i="1" smtClean="0">
                            <a:solidFill>
                              <a:srgbClr val="C00000"/>
                            </a:solidFill>
                            <a:latin typeface="Cambria Math"/>
                          </a:rPr>
                          <m:t>𝒎</m:t>
                        </m:r>
                        <m:r>
                          <a:rPr lang="en-US" sz="3200" b="1" i="1" baseline="30000" smtClean="0">
                            <a:solidFill>
                              <a:srgbClr val="C00000"/>
                            </a:solidFill>
                            <a:latin typeface="Cambria Math"/>
                          </a:rPr>
                          <m:t>𝟐</m:t>
                        </m:r>
                        <m:r>
                          <a:rPr lang="en-US" sz="3200" b="1" i="1" smtClean="0">
                            <a:solidFill>
                              <a:srgbClr val="C00000"/>
                            </a:solidFill>
                            <a:latin typeface="Cambria Math"/>
                          </a:rPr>
                          <m:t> </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0" name="مربع نص 19"/>
              <p:cNvSpPr txBox="1">
                <a:spLocks noRot="1" noChangeAspect="1" noMove="1" noResize="1" noEditPoints="1" noAdjustHandles="1" noChangeArrowheads="1" noChangeShapeType="1" noTextEdit="1"/>
              </p:cNvSpPr>
              <p:nvPr/>
            </p:nvSpPr>
            <p:spPr>
              <a:xfrm>
                <a:off x="3727045" y="4101152"/>
                <a:ext cx="2042547" cy="783356"/>
              </a:xfrm>
              <a:prstGeom prst="rect">
                <a:avLst/>
              </a:prstGeom>
              <a:blipFill rotWithShape="1">
                <a:blip r:embed="rId19"/>
                <a:stretch>
                  <a:fillRect r="-8060" b="-10156"/>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1" name="مربع نص 20"/>
              <p:cNvSpPr txBox="1"/>
              <p:nvPr/>
            </p:nvSpPr>
            <p:spPr>
              <a:xfrm>
                <a:off x="651392" y="5341286"/>
                <a:ext cx="1848583" cy="803618"/>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𝟏𝟐</m:t>
                        </m:r>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baseline="30000" smtClean="0">
                            <a:solidFill>
                              <a:srgbClr val="C00000"/>
                            </a:solidFill>
                            <a:latin typeface="Cambria Math"/>
                          </a:rPr>
                          <m:t>𝟒</m:t>
                        </m:r>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baseline="30000" smtClean="0">
                            <a:solidFill>
                              <a:srgbClr val="C00000"/>
                            </a:solidFill>
                            <a:latin typeface="Cambria Math"/>
                          </a:rPr>
                          <m:t>𝟐</m:t>
                        </m:r>
                        <m:r>
                          <a:rPr lang="en-US" sz="3200" b="1" i="1" smtClean="0">
                            <a:solidFill>
                              <a:srgbClr val="C00000"/>
                            </a:solidFill>
                            <a:latin typeface="Cambria Math"/>
                          </a:rPr>
                          <m:t> </m:t>
                        </m:r>
                      </m:num>
                      <m:den>
                        <m:r>
                          <a:rPr lang="en-US" sz="3200" b="1" i="1" smtClean="0">
                            <a:solidFill>
                              <a:srgbClr val="C00000"/>
                            </a:solidFill>
                            <a:latin typeface="Cambria Math"/>
                          </a:rPr>
                          <m:t>𝟒𝟎</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baseline="30000" smtClean="0">
                            <a:solidFill>
                              <a:srgbClr val="C00000"/>
                            </a:solidFill>
                            <a:latin typeface="Cambria Math"/>
                          </a:rPr>
                          <m:t>𝟒</m:t>
                        </m:r>
                        <m:r>
                          <a:rPr lang="en-US" sz="3200" b="1" i="1" smtClean="0">
                            <a:solidFill>
                              <a:srgbClr val="C00000"/>
                            </a:solidFill>
                            <a:latin typeface="Cambria Math"/>
                          </a:rPr>
                          <m:t> </m:t>
                        </m:r>
                        <m:r>
                          <a:rPr lang="en-US" sz="3200" b="1" i="1" smtClean="0">
                            <a:solidFill>
                              <a:srgbClr val="C00000"/>
                            </a:solidFill>
                            <a:latin typeface="Cambria Math"/>
                          </a:rPr>
                          <m:t>𝒃</m:t>
                        </m:r>
                        <m:r>
                          <a:rPr lang="en-US" sz="3200" b="1" i="1" baseline="30000" smtClean="0">
                            <a:solidFill>
                              <a:srgbClr val="C00000"/>
                            </a:solidFill>
                            <a:latin typeface="Cambria Math"/>
                          </a:rPr>
                          <m:t>𝟒</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1" name="مربع نص 20"/>
              <p:cNvSpPr txBox="1">
                <a:spLocks noRot="1" noChangeAspect="1" noMove="1" noResize="1" noEditPoints="1" noAdjustHandles="1" noChangeArrowheads="1" noChangeShapeType="1" noTextEdit="1"/>
              </p:cNvSpPr>
              <p:nvPr/>
            </p:nvSpPr>
            <p:spPr>
              <a:xfrm>
                <a:off x="651392" y="5341286"/>
                <a:ext cx="1848583" cy="803618"/>
              </a:xfrm>
              <a:prstGeom prst="rect">
                <a:avLst/>
              </a:prstGeom>
              <a:blipFill rotWithShape="1">
                <a:blip r:embed="rId20"/>
                <a:stretch>
                  <a:fillRect r="-8581" b="-9848"/>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2" name="مربع نص 21"/>
              <p:cNvSpPr txBox="1"/>
              <p:nvPr/>
            </p:nvSpPr>
            <p:spPr>
              <a:xfrm>
                <a:off x="1631905" y="5321531"/>
                <a:ext cx="2196152" cy="86517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𝟏𝟔</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baseline="30000" smtClean="0">
                            <a:solidFill>
                              <a:srgbClr val="C00000"/>
                            </a:solidFill>
                            <a:latin typeface="Cambria Math"/>
                          </a:rPr>
                          <m:t>𝟐</m:t>
                        </m:r>
                        <m:r>
                          <a:rPr lang="en-US" sz="3200" b="1" i="1" smtClean="0">
                            <a:solidFill>
                              <a:srgbClr val="C00000"/>
                            </a:solidFill>
                            <a:latin typeface="Cambria Math"/>
                          </a:rPr>
                          <m:t> </m:t>
                        </m:r>
                        <m:r>
                          <a:rPr lang="en-US" sz="3200" b="1" i="1" smtClean="0">
                            <a:solidFill>
                              <a:srgbClr val="C00000"/>
                            </a:solidFill>
                            <a:latin typeface="Cambria Math"/>
                          </a:rPr>
                          <m:t>𝒙</m:t>
                        </m:r>
                      </m:num>
                      <m:den>
                        <m:r>
                          <a:rPr lang="en-US" sz="3200" b="1" i="1" smtClean="0">
                            <a:solidFill>
                              <a:srgbClr val="C00000"/>
                            </a:solidFill>
                            <a:latin typeface="Cambria Math"/>
                          </a:rPr>
                          <m:t>𝟔</m:t>
                        </m:r>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baseline="30000" smtClean="0">
                            <a:solidFill>
                              <a:srgbClr val="C00000"/>
                            </a:solidFill>
                            <a:latin typeface="Cambria Math"/>
                          </a:rPr>
                          <m:t>𝟐</m:t>
                        </m:r>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baseline="30000" smtClean="0">
                            <a:solidFill>
                              <a:srgbClr val="C00000"/>
                            </a:solidFill>
                            <a:latin typeface="Cambria Math"/>
                          </a:rPr>
                          <m:t>𝟒</m:t>
                        </m:r>
                      </m:den>
                    </m:f>
                  </m:oMath>
                </a14:m>
                <a:r>
                  <a:rPr lang="en-US" sz="3200" b="1" dirty="0" smtClean="0">
                    <a:solidFill>
                      <a:srgbClr val="C00000"/>
                    </a:solidFill>
                  </a:rPr>
                  <a:t> =</a:t>
                </a:r>
                <a:endParaRPr lang="ar-EG" sz="3200" b="1" dirty="0">
                  <a:solidFill>
                    <a:srgbClr val="C00000"/>
                  </a:solidFill>
                </a:endParaRPr>
              </a:p>
            </p:txBody>
          </p:sp>
        </mc:Choice>
        <mc:Fallback xmlns="">
          <p:sp>
            <p:nvSpPr>
              <p:cNvPr id="22" name="مربع نص 21"/>
              <p:cNvSpPr txBox="1">
                <a:spLocks noRot="1" noChangeAspect="1" noMove="1" noResize="1" noEditPoints="1" noAdjustHandles="1" noChangeArrowheads="1" noChangeShapeType="1" noTextEdit="1"/>
              </p:cNvSpPr>
              <p:nvPr/>
            </p:nvSpPr>
            <p:spPr>
              <a:xfrm>
                <a:off x="1631905" y="5321531"/>
                <a:ext cx="2196152" cy="865173"/>
              </a:xfrm>
              <a:prstGeom prst="rect">
                <a:avLst/>
              </a:prstGeom>
              <a:blipFill rotWithShape="1">
                <a:blip r:embed="rId21"/>
                <a:stretch>
                  <a:fillRect r="-7222" b="-2113"/>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3" name="مربع نص 22"/>
              <p:cNvSpPr txBox="1"/>
              <p:nvPr/>
            </p:nvSpPr>
            <p:spPr>
              <a:xfrm>
                <a:off x="3914677" y="5348827"/>
                <a:ext cx="1944763" cy="872483"/>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𝟓</m:t>
                        </m:r>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baseline="30000" smtClean="0">
                            <a:solidFill>
                              <a:srgbClr val="C00000"/>
                            </a:solidFill>
                            <a:latin typeface="Cambria Math"/>
                          </a:rPr>
                          <m:t>𝟐</m:t>
                        </m:r>
                        <m:r>
                          <a:rPr lang="en-US" sz="3200" b="1" i="1" smtClean="0">
                            <a:solidFill>
                              <a:srgbClr val="C00000"/>
                            </a:solidFill>
                            <a:latin typeface="Cambria Math"/>
                          </a:rPr>
                          <m:t> </m:t>
                        </m:r>
                      </m:num>
                      <m:den>
                        <m:r>
                          <a:rPr lang="en-US" sz="3200" b="1" i="1" smtClean="0">
                            <a:solidFill>
                              <a:srgbClr val="C00000"/>
                            </a:solidFill>
                            <a:latin typeface="Cambria Math"/>
                          </a:rPr>
                          <m:t>𝟒</m:t>
                        </m:r>
                        <m:r>
                          <a:rPr lang="en-US" sz="3200" b="1" i="1" smtClean="0">
                            <a:solidFill>
                              <a:srgbClr val="C00000"/>
                            </a:solidFill>
                            <a:latin typeface="Cambria Math"/>
                          </a:rPr>
                          <m:t> </m:t>
                        </m:r>
                        <m:r>
                          <a:rPr lang="en-US" sz="3200" b="1" i="1" smtClean="0">
                            <a:solidFill>
                              <a:srgbClr val="C00000"/>
                            </a:solidFill>
                            <a:latin typeface="Cambria Math"/>
                          </a:rPr>
                          <m:t>𝒂</m:t>
                        </m:r>
                        <m:r>
                          <a:rPr lang="en-US" sz="3200" b="1" i="1" baseline="30000" smtClean="0">
                            <a:solidFill>
                              <a:srgbClr val="C00000"/>
                            </a:solidFill>
                            <a:latin typeface="Cambria Math"/>
                          </a:rPr>
                          <m:t>𝟐</m:t>
                        </m:r>
                        <m:r>
                          <a:rPr lang="en-US" sz="3200" b="1" i="1" baseline="30000" smtClean="0">
                            <a:solidFill>
                              <a:srgbClr val="C00000"/>
                            </a:solidFill>
                            <a:latin typeface="Cambria Math"/>
                          </a:rPr>
                          <m:t> </m:t>
                        </m:r>
                        <m:r>
                          <a:rPr lang="en-US" sz="3200" b="1" i="1">
                            <a:solidFill>
                              <a:srgbClr val="C00000"/>
                            </a:solidFill>
                            <a:latin typeface="Cambria Math"/>
                          </a:rPr>
                          <m:t>𝒃</m:t>
                        </m:r>
                        <m:r>
                          <a:rPr lang="en-US" sz="3200" b="1" i="1" baseline="30000">
                            <a:solidFill>
                              <a:srgbClr val="C00000"/>
                            </a:solidFill>
                            <a:latin typeface="Cambria Math"/>
                          </a:rPr>
                          <m:t>𝟐</m:t>
                        </m:r>
                        <m:r>
                          <a:rPr lang="en-US" sz="3200" b="1" i="1" baseline="30000" smtClean="0">
                            <a:solidFill>
                              <a:srgbClr val="C00000"/>
                            </a:solidFill>
                            <a:latin typeface="Cambria Math"/>
                          </a:rPr>
                          <m:t> </m:t>
                        </m:r>
                        <m:r>
                          <a:rPr lang="en-US" sz="3200" b="1" i="1" smtClean="0">
                            <a:solidFill>
                              <a:srgbClr val="C00000"/>
                            </a:solidFill>
                            <a:latin typeface="Cambria Math"/>
                          </a:rPr>
                          <m:t>𝒚</m:t>
                        </m:r>
                        <m:r>
                          <a:rPr lang="en-US" sz="3200" b="1" i="1" baseline="30000" smtClean="0">
                            <a:solidFill>
                              <a:srgbClr val="C00000"/>
                            </a:solidFill>
                            <a:latin typeface="Cambria Math"/>
                          </a:rPr>
                          <m:t>𝟐</m:t>
                        </m:r>
                        <m:r>
                          <a:rPr lang="en-US" sz="3200" b="1" i="1" smtClean="0">
                            <a:solidFill>
                              <a:srgbClr val="C00000"/>
                            </a:solidFill>
                            <a:latin typeface="Cambria Math"/>
                          </a:rPr>
                          <m:t> </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3" name="مربع نص 22"/>
              <p:cNvSpPr txBox="1">
                <a:spLocks noRot="1" noChangeAspect="1" noMove="1" noResize="1" noEditPoints="1" noAdjustHandles="1" noChangeArrowheads="1" noChangeShapeType="1" noTextEdit="1"/>
              </p:cNvSpPr>
              <p:nvPr/>
            </p:nvSpPr>
            <p:spPr>
              <a:xfrm>
                <a:off x="3914677" y="5348827"/>
                <a:ext cx="1944763" cy="872483"/>
              </a:xfrm>
              <a:prstGeom prst="rect">
                <a:avLst/>
              </a:prstGeom>
              <a:blipFill rotWithShape="1">
                <a:blip r:embed="rId22"/>
                <a:stretch>
                  <a:fillRect r="-8464" b="-1389"/>
                </a:stretch>
              </a:blipFill>
            </p:spPr>
            <p:txBody>
              <a:bodyPr/>
              <a:lstStyle/>
              <a:p>
                <a:r>
                  <a:rPr lang="ar-EG">
                    <a:noFill/>
                  </a:rPr>
                  <a:t> </a:t>
                </a:r>
              </a:p>
            </p:txBody>
          </p:sp>
        </mc:Fallback>
      </mc:AlternateContent>
    </p:spTree>
    <p:extLst>
      <p:ext uri="{BB962C8B-B14F-4D97-AF65-F5344CB8AC3E}">
        <p14:creationId xmlns:p14="http://schemas.microsoft.com/office/powerpoint/2010/main" val="426792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500"/>
                                        <p:tgtEl>
                                          <p:spTgt spid="163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43"/>
                                        </p:tgtEl>
                                        <p:attrNameLst>
                                          <p:attrName>style.visibility</p:attrName>
                                        </p:attrNameLst>
                                      </p:cBhvr>
                                      <p:to>
                                        <p:strVal val="visible"/>
                                      </p:to>
                                    </p:set>
                                    <p:animEffect transition="in" filter="fade">
                                      <p:cBhvr>
                                        <p:cTn id="12" dur="500"/>
                                        <p:tgtEl>
                                          <p:spTgt spid="1638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844"/>
                                        </p:tgtEl>
                                        <p:attrNameLst>
                                          <p:attrName>style.visibility</p:attrName>
                                        </p:attrNameLst>
                                      </p:cBhvr>
                                      <p:to>
                                        <p:strVal val="visible"/>
                                      </p:to>
                                    </p:set>
                                    <p:animEffect transition="in" filter="fade">
                                      <p:cBhvr>
                                        <p:cTn id="32" dur="500"/>
                                        <p:tgtEl>
                                          <p:spTgt spid="1638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3845"/>
                                        </p:tgtEl>
                                        <p:attrNameLst>
                                          <p:attrName>style.visibility</p:attrName>
                                        </p:attrNameLst>
                                      </p:cBhvr>
                                      <p:to>
                                        <p:strVal val="visible"/>
                                      </p:to>
                                    </p:set>
                                    <p:animEffect transition="in" filter="fade">
                                      <p:cBhvr>
                                        <p:cTn id="42" dur="500"/>
                                        <p:tgtEl>
                                          <p:spTgt spid="1638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3846"/>
                                        </p:tgtEl>
                                        <p:attrNameLst>
                                          <p:attrName>style.visibility</p:attrName>
                                        </p:attrNameLst>
                                      </p:cBhvr>
                                      <p:to>
                                        <p:strVal val="visible"/>
                                      </p:to>
                                    </p:set>
                                    <p:animEffect transition="in" filter="fade">
                                      <p:cBhvr>
                                        <p:cTn id="62" dur="500"/>
                                        <p:tgtEl>
                                          <p:spTgt spid="16384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1" name="مستطيل 10"/>
          <p:cNvSpPr/>
          <p:nvPr/>
        </p:nvSpPr>
        <p:spPr>
          <a:xfrm>
            <a:off x="5643570" y="714356"/>
            <a:ext cx="3238387" cy="461665"/>
          </a:xfrm>
          <a:prstGeom prst="rect">
            <a:avLst/>
          </a:prstGeom>
        </p:spPr>
        <p:txBody>
          <a:bodyPr wrap="none">
            <a:spAutoFit/>
          </a:bodyPr>
          <a:lstStyle/>
          <a:p>
            <a:r>
              <a:rPr lang="ar-EG" sz="2400" b="1" dirty="0" smtClean="0">
                <a:solidFill>
                  <a:srgbClr val="FF0000"/>
                </a:solidFill>
              </a:rPr>
              <a:t>بسط كلا من العبارتين الآتيتين:</a:t>
            </a:r>
            <a:endParaRPr lang="ar-EG" sz="2400" dirty="0">
              <a:solidFill>
                <a:srgbClr val="FF0000"/>
              </a:solidFill>
            </a:endParaRPr>
          </a:p>
        </p:txBody>
      </p:sp>
      <p:pic>
        <p:nvPicPr>
          <p:cNvPr id="19459" name="Picture 3"/>
          <p:cNvPicPr>
            <a:picLocks noChangeAspect="1" noChangeArrowheads="1"/>
          </p:cNvPicPr>
          <p:nvPr/>
        </p:nvPicPr>
        <p:blipFill>
          <a:blip r:embed="rId8" cstate="print">
            <a:clrChange>
              <a:clrFrom>
                <a:srgbClr val="FFFFFF"/>
              </a:clrFrom>
              <a:clrTo>
                <a:srgbClr val="FFFFFF">
                  <a:alpha val="0"/>
                </a:srgbClr>
              </a:clrTo>
            </a:clrChange>
            <a:lum bright="-20000"/>
          </a:blip>
          <a:stretch>
            <a:fillRect/>
          </a:stretch>
        </p:blipFill>
        <p:spPr bwMode="auto">
          <a:xfrm>
            <a:off x="4429124" y="1214422"/>
            <a:ext cx="4179123" cy="928694"/>
          </a:xfrm>
          <a:prstGeom prst="rect">
            <a:avLst/>
          </a:prstGeom>
          <a:noFill/>
          <a:ln>
            <a:noFill/>
          </a:ln>
        </p:spPr>
      </p:pic>
      <p:pic>
        <p:nvPicPr>
          <p:cNvPr id="19460" name="Picture 4"/>
          <p:cNvPicPr>
            <a:picLocks noChangeAspect="1" noChangeArrowheads="1"/>
          </p:cNvPicPr>
          <p:nvPr/>
        </p:nvPicPr>
        <p:blipFill>
          <a:blip r:embed="rId9" cstate="print">
            <a:clrChange>
              <a:clrFrom>
                <a:srgbClr val="FFFFFF"/>
              </a:clrFrom>
              <a:clrTo>
                <a:srgbClr val="FFFFFF">
                  <a:alpha val="0"/>
                </a:srgbClr>
              </a:clrTo>
            </a:clrChange>
            <a:lum bright="-30000"/>
          </a:blip>
          <a:srcRect t="4545"/>
          <a:stretch>
            <a:fillRect/>
          </a:stretch>
        </p:blipFill>
        <p:spPr bwMode="auto">
          <a:xfrm>
            <a:off x="285720" y="2643182"/>
            <a:ext cx="8486837" cy="3571900"/>
          </a:xfrm>
          <a:prstGeom prst="rect">
            <a:avLst/>
          </a:prstGeom>
          <a:noFill/>
          <a:ln>
            <a:noFill/>
          </a:ln>
        </p:spPr>
      </p:pic>
      <p:sp>
        <p:nvSpPr>
          <p:cNvPr id="12" name="مربع نص 11"/>
          <p:cNvSpPr txBox="1"/>
          <p:nvPr/>
        </p:nvSpPr>
        <p:spPr>
          <a:xfrm>
            <a:off x="1214693" y="48260"/>
            <a:ext cx="7489551" cy="523220"/>
          </a:xfrm>
          <a:prstGeom prst="rect">
            <a:avLst/>
          </a:prstGeom>
          <a:noFill/>
        </p:spPr>
        <p:txBody>
          <a:bodyPr wrap="none" rtlCol="1">
            <a:spAutoFit/>
          </a:bodyPr>
          <a:lstStyle/>
          <a:p>
            <a:r>
              <a:rPr lang="ar-EG" sz="28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عبارات نسبية تتضمن كثيرات حدود في كل من بسطها ومقامها  </a:t>
            </a:r>
            <a:endParaRPr lang="ar-EG" sz="28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sp>
        <p:nvSpPr>
          <p:cNvPr id="13" name="مربع نص 12"/>
          <p:cNvSpPr txBox="1"/>
          <p:nvPr/>
        </p:nvSpPr>
        <p:spPr>
          <a:xfrm>
            <a:off x="7717081" y="2143116"/>
            <a:ext cx="998323" cy="523220"/>
          </a:xfrm>
          <a:prstGeom prst="rect">
            <a:avLst/>
          </a:prstGeom>
          <a:noFill/>
        </p:spPr>
        <p:txBody>
          <a:bodyPr wrap="square" rtlCol="1">
            <a:spAutoFit/>
          </a:bodyPr>
          <a:lstStyle/>
          <a:p>
            <a:r>
              <a:rPr lang="ar-EG" sz="2800" b="1" dirty="0" smtClean="0">
                <a:solidFill>
                  <a:srgbClr val="FF0000"/>
                </a:solidFill>
                <a:latin typeface="ae_Dimnah" pitchFamily="18" charset="-78"/>
                <a:cs typeface="ae_Dimnah" pitchFamily="18" charset="-78"/>
              </a:rPr>
              <a:t>الحل </a:t>
            </a:r>
            <a:endParaRPr lang="ar-EG" sz="2800" b="1" dirty="0">
              <a:solidFill>
                <a:srgbClr val="FF0000"/>
              </a:solidFill>
              <a:latin typeface="ae_Dimnah" pitchFamily="18" charset="-78"/>
              <a:cs typeface="ae_Dimnah"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9460"/>
                                        </p:tgtEl>
                                        <p:attrNameLst>
                                          <p:attrName>style.visibility</p:attrName>
                                        </p:attrNameLst>
                                      </p:cBhvr>
                                      <p:to>
                                        <p:strVal val="visible"/>
                                      </p:to>
                                    </p:set>
                                    <p:animEffect transition="in" filter="strips(downLeft)">
                                      <p:cBhvr>
                                        <p:cTn id="14" dur="500"/>
                                        <p:tgtEl>
                                          <p:spTgt spid="1946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animEffect transition="in" filter="strips(downLeft)">
                                      <p:cBhvr>
                                        <p:cTn id="19" dur="500"/>
                                        <p:tgtEl>
                                          <p:spTgt spid="19459"/>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3"/>
                                        </p:tgtEl>
                                        <p:attrNameLst>
                                          <p:attrName>style.visibility</p:attrName>
                                        </p:attrNameLst>
                                      </p:cBhvr>
                                      <p:to>
                                        <p:strVal val="visible"/>
                                      </p:to>
                                    </p:set>
                                    <p:anim calcmode="discrete" valueType="clr">
                                      <p:cBhvr override="childStyle">
                                        <p:cTn id="2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3"/>
                                        </p:tgtEl>
                                        <p:attrNameLst>
                                          <p:attrName>fillcolor</p:attrName>
                                        </p:attrNameLst>
                                      </p:cBhvr>
                                      <p:tavLst>
                                        <p:tav tm="0">
                                          <p:val>
                                            <p:clrVal>
                                              <a:schemeClr val="accent2"/>
                                            </p:clrVal>
                                          </p:val>
                                        </p:tav>
                                        <p:tav tm="50000">
                                          <p:val>
                                            <p:clrVal>
                                              <a:schemeClr val="hlink"/>
                                            </p:clrVal>
                                          </p:val>
                                        </p:tav>
                                      </p:tavLst>
                                    </p:anim>
                                    <p:set>
                                      <p:cBhvr>
                                        <p:cTn id="26"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b="1"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b="1"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785786" y="785794"/>
            <a:ext cx="7858180" cy="954107"/>
          </a:xfrm>
          <a:prstGeom prst="rect">
            <a:avLst/>
          </a:prstGeom>
        </p:spPr>
        <p:txBody>
          <a:bodyPr wrap="square">
            <a:spAutoFit/>
          </a:bodyPr>
          <a:lstStyle/>
          <a:p>
            <a:r>
              <a:rPr lang="ar-EG" sz="2800" b="1" dirty="0" smtClean="0">
                <a:solidFill>
                  <a:srgbClr val="FF0000"/>
                </a:solidFill>
              </a:rPr>
              <a:t>هو كسر بسطه ومقامه أو أحدهما عبارة نسبية، والعبارات الآتية</a:t>
            </a:r>
          </a:p>
          <a:p>
            <a:r>
              <a:rPr lang="ar-EG" sz="2800" b="1" dirty="0" smtClean="0">
                <a:solidFill>
                  <a:srgbClr val="FF0000"/>
                </a:solidFill>
              </a:rPr>
              <a:t>كسور مركبة:</a:t>
            </a:r>
            <a:endParaRPr lang="ar-EG" sz="2800" b="1" dirty="0">
              <a:solidFill>
                <a:srgbClr val="FF0000"/>
              </a:solidFill>
            </a:endParaRPr>
          </a:p>
        </p:txBody>
      </p:sp>
      <p:sp>
        <p:nvSpPr>
          <p:cNvPr id="11" name="مستطيل 10"/>
          <p:cNvSpPr/>
          <p:nvPr/>
        </p:nvSpPr>
        <p:spPr>
          <a:xfrm>
            <a:off x="500034" y="1214422"/>
            <a:ext cx="6429404" cy="461665"/>
          </a:xfrm>
          <a:prstGeom prst="rect">
            <a:avLst/>
          </a:prstGeom>
        </p:spPr>
        <p:txBody>
          <a:bodyPr wrap="square">
            <a:spAutoFit/>
          </a:bodyPr>
          <a:lstStyle/>
          <a:p>
            <a:r>
              <a:rPr lang="ar-EG" sz="2400" b="1" dirty="0" smtClean="0">
                <a:solidFill>
                  <a:srgbClr val="FF0000"/>
                </a:solidFill>
              </a:rPr>
              <a:t>ولتبسيط كسر مركب، اكتبه أولا على صورة قسمة عبارتين.</a:t>
            </a:r>
            <a:endParaRPr lang="ar-EG" sz="2400" b="1" dirty="0">
              <a:solidFill>
                <a:srgbClr val="FF0000"/>
              </a:solidFill>
            </a:endParaRPr>
          </a:p>
        </p:txBody>
      </p:sp>
      <p:graphicFrame>
        <p:nvGraphicFramePr>
          <p:cNvPr id="15" name="كائن 14"/>
          <p:cNvGraphicFramePr>
            <a:graphicFrameLocks noChangeAspect="1"/>
          </p:cNvGraphicFramePr>
          <p:nvPr>
            <p:extLst>
              <p:ext uri="{D42A27DB-BD31-4B8C-83A1-F6EECF244321}">
                <p14:modId xmlns:p14="http://schemas.microsoft.com/office/powerpoint/2010/main" val="3614932833"/>
              </p:ext>
            </p:extLst>
          </p:nvPr>
        </p:nvGraphicFramePr>
        <p:xfrm>
          <a:off x="666764" y="1649379"/>
          <a:ext cx="4833930" cy="4279951"/>
        </p:xfrm>
        <a:graphic>
          <a:graphicData uri="http://schemas.openxmlformats.org/presentationml/2006/ole">
            <mc:AlternateContent xmlns:mc="http://schemas.openxmlformats.org/markup-compatibility/2006">
              <mc:Choice xmlns:v="urn:schemas-microsoft-com:vml" Requires="v">
                <p:oleObj spid="_x0000_s20517" name="Equation" r:id="rId9" imgW="2031840" imgH="2882880" progId="Equation.3">
                  <p:embed/>
                </p:oleObj>
              </mc:Choice>
              <mc:Fallback>
                <p:oleObj name="Equation" r:id="rId9" imgW="2031840" imgH="288288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764" y="1649379"/>
                        <a:ext cx="4833930" cy="42799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مستطيل 16"/>
          <p:cNvSpPr/>
          <p:nvPr/>
        </p:nvSpPr>
        <p:spPr>
          <a:xfrm>
            <a:off x="5715008" y="1714488"/>
            <a:ext cx="2890535" cy="461665"/>
          </a:xfrm>
          <a:prstGeom prst="rect">
            <a:avLst/>
          </a:prstGeom>
        </p:spPr>
        <p:txBody>
          <a:bodyPr wrap="none">
            <a:spAutoFit/>
          </a:bodyPr>
          <a:lstStyle/>
          <a:p>
            <a:r>
              <a:rPr lang="ar-EG" sz="2400" b="1" dirty="0" smtClean="0">
                <a:solidFill>
                  <a:srgbClr val="FF0000"/>
                </a:solidFill>
              </a:rPr>
              <a:t>بسط كلا من العبارة الآتية :</a:t>
            </a:r>
            <a:endParaRPr lang="ar-EG" sz="2400" b="1" dirty="0">
              <a:solidFill>
                <a:srgbClr val="FF0000"/>
              </a:solidFill>
            </a:endParaRPr>
          </a:p>
        </p:txBody>
      </p:sp>
      <p:sp>
        <p:nvSpPr>
          <p:cNvPr id="19" name="مربع نص 18"/>
          <p:cNvSpPr txBox="1"/>
          <p:nvPr/>
        </p:nvSpPr>
        <p:spPr>
          <a:xfrm>
            <a:off x="3357554" y="2643182"/>
            <a:ext cx="5440977" cy="3108543"/>
          </a:xfrm>
          <a:prstGeom prst="rect">
            <a:avLst/>
          </a:prstGeom>
          <a:noFill/>
        </p:spPr>
        <p:txBody>
          <a:bodyPr wrap="none" rtlCol="1">
            <a:spAutoFit/>
          </a:bodyPr>
          <a:lstStyle/>
          <a:p>
            <a:r>
              <a:rPr lang="ar-EG" sz="2800" b="1" dirty="0" smtClean="0">
                <a:solidFill>
                  <a:srgbClr val="FF0000"/>
                </a:solidFill>
              </a:rPr>
              <a:t>يتم ذلك عن طريق جعل القيمة الأولى كما </a:t>
            </a:r>
            <a:r>
              <a:rPr lang="ar-EG" sz="2800" b="1" dirty="0" err="1" smtClean="0">
                <a:solidFill>
                  <a:srgbClr val="FF0000"/>
                </a:solidFill>
              </a:rPr>
              <a:t>هى</a:t>
            </a:r>
            <a:r>
              <a:rPr lang="ar-EG" sz="2800" b="1" dirty="0" smtClean="0">
                <a:solidFill>
                  <a:srgbClr val="FF0000"/>
                </a:solidFill>
              </a:rPr>
              <a:t> </a:t>
            </a:r>
          </a:p>
          <a:p>
            <a:r>
              <a:rPr lang="ar-EG" sz="2800" b="1" dirty="0" smtClean="0">
                <a:solidFill>
                  <a:srgbClr val="FF0000"/>
                </a:solidFill>
              </a:rPr>
              <a:t>وعلامة القسمة تقلب </a:t>
            </a:r>
            <a:r>
              <a:rPr lang="ar-EG" sz="2800" b="1" dirty="0" err="1" smtClean="0">
                <a:solidFill>
                  <a:srgbClr val="FF0000"/>
                </a:solidFill>
              </a:rPr>
              <a:t>الى</a:t>
            </a:r>
            <a:endParaRPr lang="ar-EG" sz="2800" b="1" dirty="0" smtClean="0">
              <a:solidFill>
                <a:srgbClr val="FF0000"/>
              </a:solidFill>
            </a:endParaRPr>
          </a:p>
          <a:p>
            <a:r>
              <a:rPr lang="ar-EG" sz="2800" b="1" dirty="0" smtClean="0">
                <a:solidFill>
                  <a:srgbClr val="FF0000"/>
                </a:solidFill>
              </a:rPr>
              <a:t> ضرب والقيمة الثانية تقلب</a:t>
            </a:r>
          </a:p>
          <a:p>
            <a:r>
              <a:rPr lang="ar-EG" sz="2800" b="1" dirty="0" err="1" smtClean="0">
                <a:solidFill>
                  <a:srgbClr val="FF0000"/>
                </a:solidFill>
              </a:rPr>
              <a:t>الى</a:t>
            </a:r>
            <a:r>
              <a:rPr lang="ar-EG" sz="2800" b="1" dirty="0" smtClean="0">
                <a:solidFill>
                  <a:srgbClr val="FF0000"/>
                </a:solidFill>
              </a:rPr>
              <a:t> المعكوس </a:t>
            </a:r>
            <a:r>
              <a:rPr lang="ar-EG" sz="2800" b="1" dirty="0" err="1" smtClean="0">
                <a:solidFill>
                  <a:srgbClr val="FF0000"/>
                </a:solidFill>
              </a:rPr>
              <a:t>الضربى</a:t>
            </a:r>
            <a:r>
              <a:rPr lang="ar-EG" sz="2800" b="1" dirty="0" smtClean="0">
                <a:solidFill>
                  <a:srgbClr val="FF0000"/>
                </a:solidFill>
              </a:rPr>
              <a:t> لها فتصبح </a:t>
            </a:r>
          </a:p>
          <a:p>
            <a:r>
              <a:rPr lang="ar-EG" sz="2800" b="1" dirty="0" smtClean="0">
                <a:solidFill>
                  <a:srgbClr val="FF0000"/>
                </a:solidFill>
              </a:rPr>
              <a:t>عبارة عن حاصل ضرب عددين نسبيين </a:t>
            </a:r>
          </a:p>
          <a:p>
            <a:r>
              <a:rPr lang="ar-EG" sz="2800" b="1" dirty="0" smtClean="0">
                <a:solidFill>
                  <a:srgbClr val="FF0000"/>
                </a:solidFill>
              </a:rPr>
              <a:t>ويتم اختزال القيم المتشابهة </a:t>
            </a:r>
          </a:p>
          <a:p>
            <a:r>
              <a:rPr lang="ar-EG" sz="2800" b="1" dirty="0" smtClean="0">
                <a:solidFill>
                  <a:srgbClr val="FF0000"/>
                </a:solidFill>
              </a:rPr>
              <a:t> </a:t>
            </a:r>
            <a:endParaRPr lang="ar-EG" sz="2800" b="1" dirty="0">
              <a:solidFill>
                <a:srgbClr val="FF0000"/>
              </a:solidFill>
            </a:endParaRPr>
          </a:p>
        </p:txBody>
      </p:sp>
      <p:sp>
        <p:nvSpPr>
          <p:cNvPr id="14" name="مربع نص 13"/>
          <p:cNvSpPr txBox="1"/>
          <p:nvPr/>
        </p:nvSpPr>
        <p:spPr>
          <a:xfrm>
            <a:off x="3162685" y="58143"/>
            <a:ext cx="3204724" cy="584775"/>
          </a:xfrm>
          <a:prstGeom prst="rect">
            <a:avLst/>
          </a:prstGeom>
          <a:noFill/>
        </p:spPr>
        <p:txBody>
          <a:bodyPr wrap="none" rtlCol="1">
            <a:spAutoFit/>
          </a:bodyPr>
          <a:lstStyle/>
          <a:p>
            <a:r>
              <a:rPr lang="ar-EG" sz="3200" b="1" dirty="0" smtClean="0">
                <a:solidFill>
                  <a:srgbClr val="FF0000"/>
                </a:solidFill>
                <a:latin typeface="ae_Dimnah" pitchFamily="18" charset="-78"/>
                <a:cs typeface="ae_Dimnah" pitchFamily="18" charset="-78"/>
              </a:rPr>
              <a:t>تبسيط الكسور المركبة </a:t>
            </a:r>
            <a:endParaRPr lang="ar-EG" sz="3200" b="1" dirty="0">
              <a:solidFill>
                <a:srgbClr val="FF0000"/>
              </a:solidFill>
              <a:latin typeface="ae_Dimnah" pitchFamily="18" charset="-78"/>
              <a:cs typeface="ae_Dimnah"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to="" calcmode="lin" valueType="num">
                                      <p:cBhvr>
                                        <p:cTn id="36" dur="1" fill="hold"/>
                                        <p:tgtEl>
                                          <p:spTgt spid="15"/>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9"/>
                                        </p:tgtEl>
                                        <p:attrNameLst>
                                          <p:attrName>style.visibility</p:attrName>
                                        </p:attrNameLst>
                                      </p:cBhvr>
                                      <p:to>
                                        <p:strVal val="visible"/>
                                      </p:to>
                                    </p:set>
                                    <p:anim calcmode="discrete" valueType="clr">
                                      <p:cBhvr override="childStyle">
                                        <p:cTn id="4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9"/>
                                        </p:tgtEl>
                                        <p:attrNameLst>
                                          <p:attrName>fillcolor</p:attrName>
                                        </p:attrNameLst>
                                      </p:cBhvr>
                                      <p:tavLst>
                                        <p:tav tm="0">
                                          <p:val>
                                            <p:clrVal>
                                              <a:schemeClr val="accent2"/>
                                            </p:clrVal>
                                          </p:val>
                                        </p:tav>
                                        <p:tav tm="50000">
                                          <p:val>
                                            <p:clrVal>
                                              <a:schemeClr val="hlink"/>
                                            </p:clrVal>
                                          </p:val>
                                        </p:tav>
                                      </p:tavLst>
                                    </p:anim>
                                    <p:set>
                                      <p:cBhvr>
                                        <p:cTn id="43"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48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9469" y="775648"/>
            <a:ext cx="2900675" cy="86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6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758" y="1649104"/>
            <a:ext cx="3026186" cy="59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مربع نص 9"/>
              <p:cNvSpPr txBox="1"/>
              <p:nvPr/>
            </p:nvSpPr>
            <p:spPr>
              <a:xfrm>
                <a:off x="304800" y="1828800"/>
                <a:ext cx="2353080" cy="86132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𝟒</m:t>
                          </m:r>
                          <m:r>
                            <a:rPr lang="en-US" sz="2400" b="1" i="1" smtClean="0">
                              <a:solidFill>
                                <a:srgbClr val="C00000"/>
                              </a:solidFill>
                              <a:latin typeface="Cambria Math"/>
                            </a:rPr>
                            <m:t>(</m:t>
                          </m:r>
                          <m:r>
                            <a:rPr lang="en-US" sz="2400" b="1" i="1" smtClean="0">
                              <a:solidFill>
                                <a:srgbClr val="C00000"/>
                              </a:solidFill>
                              <a:latin typeface="Cambria Math"/>
                            </a:rPr>
                            <m:t>𝟐</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 </m:t>
                          </m:r>
                        </m:num>
                        <m:den>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𝟕</m:t>
                          </m:r>
                          <m:r>
                            <a:rPr lang="en-US" sz="2400" b="1" i="1" smtClean="0">
                              <a:solidFill>
                                <a:srgbClr val="C00000"/>
                              </a:solidFill>
                              <a:latin typeface="Cambria Math"/>
                            </a:rPr>
                            <m:t>)</m:t>
                          </m:r>
                        </m:den>
                      </m:f>
                      <m:r>
                        <a:rPr lang="en-US" sz="2400" b="1" i="0" smtClean="0">
                          <a:solidFill>
                            <a:srgbClr val="C00000"/>
                          </a:solidFill>
                          <a:latin typeface="Cambria Math"/>
                        </a:rPr>
                        <m:t>.</m:t>
                      </m:r>
                    </m:oMath>
                  </m:oMathPara>
                </a14:m>
                <a:endParaRPr lang="ar-EG" sz="2400" b="1" dirty="0">
                  <a:solidFill>
                    <a:srgbClr val="C00000"/>
                  </a:solidFill>
                </a:endParaRPr>
              </a:p>
            </p:txBody>
          </p:sp>
        </mc:Choice>
        <mc:Fallback xmlns="">
          <p:sp>
            <p:nvSpPr>
              <p:cNvPr id="10" name="مربع نص 9"/>
              <p:cNvSpPr txBox="1">
                <a:spLocks noRot="1" noChangeAspect="1" noMove="1" noResize="1" noEditPoints="1" noAdjustHandles="1" noChangeArrowheads="1" noChangeShapeType="1" noTextEdit="1"/>
              </p:cNvSpPr>
              <p:nvPr/>
            </p:nvSpPr>
            <p:spPr>
              <a:xfrm>
                <a:off x="304800" y="1828800"/>
                <a:ext cx="2353080" cy="861326"/>
              </a:xfrm>
              <a:prstGeom prst="rect">
                <a:avLst/>
              </a:prstGeom>
              <a:blipFill rotWithShape="1">
                <a:blip r:embed="rId10"/>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1" name="مربع نص 10"/>
              <p:cNvSpPr txBox="1"/>
              <p:nvPr/>
            </p:nvSpPr>
            <p:spPr>
              <a:xfrm>
                <a:off x="2546782" y="1856096"/>
                <a:ext cx="2738314" cy="86132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𝟐</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 </m:t>
                          </m:r>
                        </m:num>
                        <m:den>
                          <m:r>
                            <a:rPr lang="en-US" sz="2400" b="1" i="1" smtClean="0">
                              <a:solidFill>
                                <a:srgbClr val="C00000"/>
                              </a:solidFill>
                              <a:latin typeface="Cambria Math"/>
                            </a:rPr>
                            <m:t>𝟒</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m:t>
                          </m:r>
                        </m:den>
                      </m:f>
                      <m:r>
                        <a:rPr lang="en-US" sz="2400" b="1" i="0" smtClean="0">
                          <a:solidFill>
                            <a:srgbClr val="C00000"/>
                          </a:solidFill>
                          <a:latin typeface="Cambria Math"/>
                        </a:rPr>
                        <m:t>=</m:t>
                      </m:r>
                    </m:oMath>
                  </m:oMathPara>
                </a14:m>
                <a:endParaRPr lang="ar-EG" sz="2400" b="1" dirty="0">
                  <a:solidFill>
                    <a:srgbClr val="C00000"/>
                  </a:solidFill>
                </a:endParaRPr>
              </a:p>
            </p:txBody>
          </p:sp>
        </mc:Choice>
        <mc:Fallback xmlns="">
          <p:sp>
            <p:nvSpPr>
              <p:cNvPr id="11" name="مربع نص 10"/>
              <p:cNvSpPr txBox="1">
                <a:spLocks noRot="1" noChangeAspect="1" noMove="1" noResize="1" noEditPoints="1" noAdjustHandles="1" noChangeArrowheads="1" noChangeShapeType="1" noTextEdit="1"/>
              </p:cNvSpPr>
              <p:nvPr/>
            </p:nvSpPr>
            <p:spPr>
              <a:xfrm>
                <a:off x="2546782" y="1856096"/>
                <a:ext cx="2738314" cy="861326"/>
              </a:xfrm>
              <a:prstGeom prst="rect">
                <a:avLst/>
              </a:prstGeom>
              <a:blipFill rotWithShape="1">
                <a:blip r:embed="rId11"/>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2" name="مربع نص 11"/>
              <p:cNvSpPr txBox="1"/>
              <p:nvPr/>
            </p:nvSpPr>
            <p:spPr>
              <a:xfrm>
                <a:off x="1628747" y="2886122"/>
                <a:ext cx="3337901" cy="86132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 (</m:t>
                          </m:r>
                          <m:r>
                            <a:rPr lang="en-US" sz="2400" b="1" i="1" smtClean="0">
                              <a:solidFill>
                                <a:srgbClr val="C00000"/>
                              </a:solidFill>
                              <a:latin typeface="Cambria Math"/>
                            </a:rPr>
                            <m:t>𝟐</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𝟐</m:t>
                          </m:r>
                          <m:r>
                            <a:rPr lang="en-US" sz="2400" b="1" i="1" smtClean="0">
                              <a:solidFill>
                                <a:srgbClr val="C00000"/>
                              </a:solidFill>
                              <a:latin typeface="Cambria Math"/>
                            </a:rPr>
                            <m:t>) </m:t>
                          </m:r>
                        </m:num>
                        <m:den>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𝟕</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m:t>
                          </m:r>
                        </m:den>
                      </m:f>
                      <m:r>
                        <a:rPr lang="en-US" sz="2400" b="1" i="0" smtClean="0">
                          <a:solidFill>
                            <a:srgbClr val="C00000"/>
                          </a:solidFill>
                          <a:latin typeface="Cambria Math"/>
                        </a:rPr>
                        <m:t>.</m:t>
                      </m:r>
                    </m:oMath>
                  </m:oMathPara>
                </a14:m>
                <a:endParaRPr lang="ar-EG" sz="2400" b="1" dirty="0">
                  <a:solidFill>
                    <a:srgbClr val="C00000"/>
                  </a:solidFill>
                </a:endParaRPr>
              </a:p>
            </p:txBody>
          </p:sp>
        </mc:Choice>
        <mc:Fallback xmlns="">
          <p:sp>
            <p:nvSpPr>
              <p:cNvPr id="12" name="مربع نص 11"/>
              <p:cNvSpPr txBox="1">
                <a:spLocks noRot="1" noChangeAspect="1" noMove="1" noResize="1" noEditPoints="1" noAdjustHandles="1" noChangeArrowheads="1" noChangeShapeType="1" noTextEdit="1"/>
              </p:cNvSpPr>
              <p:nvPr/>
            </p:nvSpPr>
            <p:spPr>
              <a:xfrm>
                <a:off x="1628747" y="2886122"/>
                <a:ext cx="3337901" cy="861326"/>
              </a:xfrm>
              <a:prstGeom prst="rect">
                <a:avLst/>
              </a:prstGeom>
              <a:blipFill rotWithShape="1">
                <a:blip r:embed="rId12"/>
                <a:stretch>
                  <a:fillRect/>
                </a:stretch>
              </a:blipFill>
            </p:spPr>
            <p:txBody>
              <a:bodyPr/>
              <a:lstStyle/>
              <a:p>
                <a:r>
                  <a:rPr lang="ar-EG">
                    <a:noFill/>
                  </a:rPr>
                  <a:t> </a:t>
                </a:r>
              </a:p>
            </p:txBody>
          </p:sp>
        </mc:Fallback>
      </mc:AlternateContent>
      <p:pic>
        <p:nvPicPr>
          <p:cNvPr id="16486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4756" y="3733800"/>
            <a:ext cx="3661686" cy="67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مربع نص 13"/>
              <p:cNvSpPr txBox="1"/>
              <p:nvPr/>
            </p:nvSpPr>
            <p:spPr>
              <a:xfrm>
                <a:off x="322548" y="4267200"/>
                <a:ext cx="2487732" cy="86132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 (</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 </m:t>
                          </m:r>
                        </m:num>
                        <m:den>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𝟑</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𝟕</m:t>
                          </m:r>
                          <m:r>
                            <a:rPr lang="en-US" sz="2400" b="1" i="1" smtClean="0">
                              <a:solidFill>
                                <a:srgbClr val="C00000"/>
                              </a:solidFill>
                              <a:latin typeface="Cambria Math"/>
                            </a:rPr>
                            <m:t>)</m:t>
                          </m:r>
                        </m:den>
                      </m:f>
                      <m:r>
                        <a:rPr lang="en-US" sz="2400" b="1" i="0" smtClean="0">
                          <a:solidFill>
                            <a:srgbClr val="C00000"/>
                          </a:solidFill>
                          <a:latin typeface="Cambria Math"/>
                        </a:rPr>
                        <m:t>.</m:t>
                      </m:r>
                    </m:oMath>
                  </m:oMathPara>
                </a14:m>
                <a:endParaRPr lang="ar-EG" sz="2400" b="1" dirty="0">
                  <a:solidFill>
                    <a:srgbClr val="C00000"/>
                  </a:solidFill>
                </a:endParaRPr>
              </a:p>
            </p:txBody>
          </p:sp>
        </mc:Choice>
        <mc:Fallback xmlns="">
          <p:sp>
            <p:nvSpPr>
              <p:cNvPr id="14" name="مربع نص 13"/>
              <p:cNvSpPr txBox="1">
                <a:spLocks noRot="1" noChangeAspect="1" noMove="1" noResize="1" noEditPoints="1" noAdjustHandles="1" noChangeArrowheads="1" noChangeShapeType="1" noTextEdit="1"/>
              </p:cNvSpPr>
              <p:nvPr/>
            </p:nvSpPr>
            <p:spPr>
              <a:xfrm>
                <a:off x="322548" y="4267200"/>
                <a:ext cx="2487732" cy="861326"/>
              </a:xfrm>
              <a:prstGeom prst="rect">
                <a:avLst/>
              </a:prstGeom>
              <a:blipFill rotWithShape="1">
                <a:blip r:embed="rId14"/>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5" name="مربع نص 14"/>
              <p:cNvSpPr txBox="1"/>
              <p:nvPr/>
            </p:nvSpPr>
            <p:spPr>
              <a:xfrm>
                <a:off x="2816202" y="4294496"/>
                <a:ext cx="2621294" cy="86132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𝟔</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𝟕</m:t>
                          </m:r>
                          <m:r>
                            <a:rPr lang="en-US" sz="2400" b="1" i="1" smtClean="0">
                              <a:solidFill>
                                <a:srgbClr val="C00000"/>
                              </a:solidFill>
                              <a:latin typeface="Cambria Math"/>
                            </a:rPr>
                            <m:t>) </m:t>
                          </m:r>
                        </m:num>
                        <m:den>
                          <m:r>
                            <a:rPr lang="en-US" sz="2400" b="1" i="1" smtClean="0">
                              <a:solidFill>
                                <a:srgbClr val="C00000"/>
                              </a:solidFill>
                              <a:latin typeface="Cambria Math"/>
                            </a:rPr>
                            <m:t> (</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𝟑</m:t>
                          </m:r>
                          <m:r>
                            <a:rPr lang="en-US" sz="2400" b="1" i="1" smtClean="0">
                              <a:solidFill>
                                <a:srgbClr val="C00000"/>
                              </a:solidFill>
                              <a:latin typeface="Cambria Math"/>
                            </a:rPr>
                            <m:t>)(</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m:t>
                          </m:r>
                        </m:den>
                      </m:f>
                      <m:r>
                        <a:rPr lang="en-US" sz="2400" b="1" i="0" smtClean="0">
                          <a:solidFill>
                            <a:srgbClr val="C00000"/>
                          </a:solidFill>
                          <a:latin typeface="Cambria Math"/>
                        </a:rPr>
                        <m:t>=</m:t>
                      </m:r>
                    </m:oMath>
                  </m:oMathPara>
                </a14:m>
                <a:endParaRPr lang="ar-EG" sz="2400" b="1" dirty="0">
                  <a:solidFill>
                    <a:srgbClr val="C00000"/>
                  </a:solidFill>
                </a:endParaRPr>
              </a:p>
            </p:txBody>
          </p:sp>
        </mc:Choice>
        <mc:Fallback xmlns="">
          <p:sp>
            <p:nvSpPr>
              <p:cNvPr id="15" name="مربع نص 14"/>
              <p:cNvSpPr txBox="1">
                <a:spLocks noRot="1" noChangeAspect="1" noMove="1" noResize="1" noEditPoints="1" noAdjustHandles="1" noChangeArrowheads="1" noChangeShapeType="1" noTextEdit="1"/>
              </p:cNvSpPr>
              <p:nvPr/>
            </p:nvSpPr>
            <p:spPr>
              <a:xfrm>
                <a:off x="2816202" y="4294496"/>
                <a:ext cx="2621294" cy="861326"/>
              </a:xfrm>
              <a:prstGeom prst="rect">
                <a:avLst/>
              </a:prstGeom>
              <a:blipFill rotWithShape="1">
                <a:blip r:embed="rId15"/>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6" name="مربع نص 15"/>
              <p:cNvSpPr txBox="1"/>
              <p:nvPr/>
            </p:nvSpPr>
            <p:spPr>
              <a:xfrm>
                <a:off x="5638800" y="4876800"/>
                <a:ext cx="1687257" cy="86132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𝟔</m:t>
                          </m:r>
                          <m:r>
                            <a:rPr lang="en-US" sz="2400" b="1" i="1" smtClean="0">
                              <a:solidFill>
                                <a:srgbClr val="C00000"/>
                              </a:solidFill>
                              <a:latin typeface="Cambria Math"/>
                            </a:rPr>
                            <m:t> (</m:t>
                          </m:r>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 </m:t>
                          </m:r>
                        </m:num>
                        <m:den>
                          <m:d>
                            <m:dPr>
                              <m:ctrlPr>
                                <a:rPr lang="en-US" sz="2400" b="1" i="1" smtClean="0">
                                  <a:solidFill>
                                    <a:srgbClr val="C00000"/>
                                  </a:solidFill>
                                  <a:latin typeface="Cambria Math"/>
                                </a:rPr>
                              </m:ctrlPr>
                            </m:dPr>
                            <m:e>
                              <m:r>
                                <a:rPr lang="en-US" sz="2400" b="1" i="1" smtClean="0">
                                  <a:solidFill>
                                    <a:srgbClr val="C00000"/>
                                  </a:solidFill>
                                  <a:latin typeface="Cambria Math"/>
                                </a:rPr>
                                <m:t>𝒙</m:t>
                              </m:r>
                              <m:r>
                                <a:rPr lang="en-US" sz="2400" b="1" i="1" smtClean="0">
                                  <a:solidFill>
                                    <a:srgbClr val="C00000"/>
                                  </a:solidFill>
                                  <a:latin typeface="Cambria Math"/>
                                </a:rPr>
                                <m:t>+</m:t>
                              </m:r>
                              <m:r>
                                <a:rPr lang="en-US" sz="2400" b="1" i="1" smtClean="0">
                                  <a:solidFill>
                                    <a:srgbClr val="C00000"/>
                                  </a:solidFill>
                                  <a:latin typeface="Cambria Math"/>
                                </a:rPr>
                                <m:t>𝟑</m:t>
                              </m:r>
                            </m:e>
                          </m:d>
                          <m:r>
                            <a:rPr lang="en-US" sz="2400" b="1" i="1" baseline="30000" smtClean="0">
                              <a:solidFill>
                                <a:srgbClr val="C00000"/>
                              </a:solidFill>
                              <a:latin typeface="Cambria Math"/>
                            </a:rPr>
                            <m:t>𝟐</m:t>
                          </m:r>
                        </m:den>
                      </m:f>
                      <m:r>
                        <a:rPr lang="en-US" sz="2400" b="1" i="0" smtClean="0">
                          <a:solidFill>
                            <a:srgbClr val="C00000"/>
                          </a:solidFill>
                          <a:latin typeface="Cambria Math"/>
                        </a:rPr>
                        <m:t>.</m:t>
                      </m:r>
                    </m:oMath>
                  </m:oMathPara>
                </a14:m>
                <a:endParaRPr lang="ar-EG" sz="2400" b="1" dirty="0">
                  <a:solidFill>
                    <a:srgbClr val="C00000"/>
                  </a:solidFill>
                </a:endParaRPr>
              </a:p>
            </p:txBody>
          </p:sp>
        </mc:Choice>
        <mc:Fallback xmlns="">
          <p:sp>
            <p:nvSpPr>
              <p:cNvPr id="16" name="مربع نص 15"/>
              <p:cNvSpPr txBox="1">
                <a:spLocks noRot="1" noChangeAspect="1" noMove="1" noResize="1" noEditPoints="1" noAdjustHandles="1" noChangeArrowheads="1" noChangeShapeType="1" noTextEdit="1"/>
              </p:cNvSpPr>
              <p:nvPr/>
            </p:nvSpPr>
            <p:spPr>
              <a:xfrm>
                <a:off x="5638800" y="4876800"/>
                <a:ext cx="1687257" cy="861326"/>
              </a:xfrm>
              <a:prstGeom prst="rect">
                <a:avLst/>
              </a:prstGeom>
              <a:blipFill rotWithShape="1">
                <a:blip r:embed="rId16"/>
                <a:stretch>
                  <a:fillRect/>
                </a:stretch>
              </a:blipFill>
            </p:spPr>
            <p:txBody>
              <a:bodyPr/>
              <a:lstStyle/>
              <a:p>
                <a:r>
                  <a:rPr lang="ar-EG">
                    <a:noFill/>
                  </a:rPr>
                  <a:t> </a:t>
                </a:r>
              </a:p>
            </p:txBody>
          </p:sp>
        </mc:Fallback>
      </mc:AlternateContent>
    </p:spTree>
    <p:extLst>
      <p:ext uri="{BB962C8B-B14F-4D97-AF65-F5344CB8AC3E}">
        <p14:creationId xmlns:p14="http://schemas.microsoft.com/office/powerpoint/2010/main" val="21237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500"/>
                                        <p:tgtEl>
                                          <p:spTgt spid="1648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7"/>
                                        </p:tgtEl>
                                        <p:attrNameLst>
                                          <p:attrName>style.visibility</p:attrName>
                                        </p:attrNameLst>
                                      </p:cBhvr>
                                      <p:to>
                                        <p:strVal val="visible"/>
                                      </p:to>
                                    </p:set>
                                    <p:animEffect transition="in" filter="fade">
                                      <p:cBhvr>
                                        <p:cTn id="12" dur="500"/>
                                        <p:tgtEl>
                                          <p:spTgt spid="1648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868"/>
                                        </p:tgtEl>
                                        <p:attrNameLst>
                                          <p:attrName>style.visibility</p:attrName>
                                        </p:attrNameLst>
                                      </p:cBhvr>
                                      <p:to>
                                        <p:strVal val="visible"/>
                                      </p:to>
                                    </p:set>
                                    <p:animEffect transition="in" filter="fade">
                                      <p:cBhvr>
                                        <p:cTn id="32" dur="500"/>
                                        <p:tgtEl>
                                          <p:spTgt spid="1648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58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705" y="748352"/>
            <a:ext cx="2500439" cy="41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552" y="838200"/>
            <a:ext cx="2607818" cy="41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3288" y="1317008"/>
            <a:ext cx="1365271" cy="105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100" y="1276064"/>
            <a:ext cx="5590900" cy="209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0" y="3359777"/>
            <a:ext cx="1257890" cy="11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3380096"/>
            <a:ext cx="5770109" cy="293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8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fade">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891"/>
                                        </p:tgtEl>
                                        <p:attrNameLst>
                                          <p:attrName>style.visibility</p:attrName>
                                        </p:attrNameLst>
                                      </p:cBhvr>
                                      <p:to>
                                        <p:strVal val="visible"/>
                                      </p:to>
                                    </p:set>
                                    <p:animEffect transition="in" filter="fade">
                                      <p:cBhvr>
                                        <p:cTn id="12" dur="500"/>
                                        <p:tgtEl>
                                          <p:spTgt spid="1658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892"/>
                                        </p:tgtEl>
                                        <p:attrNameLst>
                                          <p:attrName>style.visibility</p:attrName>
                                        </p:attrNameLst>
                                      </p:cBhvr>
                                      <p:to>
                                        <p:strVal val="visible"/>
                                      </p:to>
                                    </p:set>
                                    <p:animEffect transition="in" filter="fade">
                                      <p:cBhvr>
                                        <p:cTn id="17" dur="500"/>
                                        <p:tgtEl>
                                          <p:spTgt spid="1658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893"/>
                                        </p:tgtEl>
                                        <p:attrNameLst>
                                          <p:attrName>style.visibility</p:attrName>
                                        </p:attrNameLst>
                                      </p:cBhvr>
                                      <p:to>
                                        <p:strVal val="visible"/>
                                      </p:to>
                                    </p:set>
                                    <p:animEffect transition="in" filter="fade">
                                      <p:cBhvr>
                                        <p:cTn id="22" dur="500"/>
                                        <p:tgtEl>
                                          <p:spTgt spid="1658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894"/>
                                        </p:tgtEl>
                                        <p:attrNameLst>
                                          <p:attrName>style.visibility</p:attrName>
                                        </p:attrNameLst>
                                      </p:cBhvr>
                                      <p:to>
                                        <p:strVal val="visible"/>
                                      </p:to>
                                    </p:set>
                                    <p:animEffect transition="in" filter="fade">
                                      <p:cBhvr>
                                        <p:cTn id="27" dur="500"/>
                                        <p:tgtEl>
                                          <p:spTgt spid="1658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5895"/>
                                        </p:tgtEl>
                                        <p:attrNameLst>
                                          <p:attrName>style.visibility</p:attrName>
                                        </p:attrNameLst>
                                      </p:cBhvr>
                                      <p:to>
                                        <p:strVal val="visible"/>
                                      </p:to>
                                    </p:set>
                                    <p:animEffect transition="in" filter="fade">
                                      <p:cBhvr>
                                        <p:cTn id="32"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69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3849" y="761999"/>
            <a:ext cx="3469944"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8631" y="765319"/>
            <a:ext cx="3054217" cy="47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2946" y="1401168"/>
            <a:ext cx="2004646" cy="70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6323" y="2160896"/>
            <a:ext cx="1837592" cy="8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مربع نص 11"/>
              <p:cNvSpPr txBox="1"/>
              <p:nvPr/>
            </p:nvSpPr>
            <p:spPr>
              <a:xfrm>
                <a:off x="1284516" y="1317008"/>
                <a:ext cx="2444740"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num>
                      <m:den>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den>
                    </m:f>
                  </m:oMath>
                </a14:m>
                <a:r>
                  <a:rPr lang="en-US" sz="3200" b="1" dirty="0" smtClean="0">
                    <a:solidFill>
                      <a:srgbClr val="C00000"/>
                    </a:solidFill>
                  </a:rPr>
                  <a:t>  =</a:t>
                </a:r>
                <a:endParaRPr lang="ar-EG" sz="3200" b="1" dirty="0">
                  <a:solidFill>
                    <a:srgbClr val="C00000"/>
                  </a:solidFill>
                </a:endParaRPr>
              </a:p>
            </p:txBody>
          </p:sp>
        </mc:Choice>
        <mc:Fallback xmlns="">
          <p:sp>
            <p:nvSpPr>
              <p:cNvPr id="12" name="مربع نص 11"/>
              <p:cNvSpPr txBox="1">
                <a:spLocks noRot="1" noChangeAspect="1" noMove="1" noResize="1" noEditPoints="1" noAdjustHandles="1" noChangeArrowheads="1" noChangeShapeType="1" noTextEdit="1"/>
              </p:cNvSpPr>
              <p:nvPr/>
            </p:nvSpPr>
            <p:spPr>
              <a:xfrm>
                <a:off x="1284516" y="1317008"/>
                <a:ext cx="2444740" cy="876843"/>
              </a:xfrm>
              <a:prstGeom prst="rect">
                <a:avLst/>
              </a:prstGeom>
              <a:blipFill rotWithShape="1">
                <a:blip r:embed="rId12"/>
                <a:stretch>
                  <a:fillRect r="-6484" b="-1389"/>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3" name="مربع نص 12"/>
              <p:cNvSpPr txBox="1"/>
              <p:nvPr/>
            </p:nvSpPr>
            <p:spPr>
              <a:xfrm>
                <a:off x="3594396" y="1309048"/>
                <a:ext cx="1489396"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m:t>
                        </m:r>
                      </m:num>
                      <m:den>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den>
                    </m:f>
                  </m:oMath>
                </a14:m>
                <a:r>
                  <a:rPr lang="en-US" sz="3200" b="1" dirty="0" smtClean="0">
                    <a:solidFill>
                      <a:srgbClr val="C00000"/>
                    </a:solidFill>
                  </a:rPr>
                  <a:t>   </a:t>
                </a:r>
                <a:endParaRPr lang="ar-EG" sz="3200" b="1" dirty="0">
                  <a:solidFill>
                    <a:srgbClr val="C00000"/>
                  </a:solidFill>
                </a:endParaRPr>
              </a:p>
            </p:txBody>
          </p:sp>
        </mc:Choice>
        <mc:Fallback xmlns="">
          <p:sp>
            <p:nvSpPr>
              <p:cNvPr id="13" name="مربع نص 12"/>
              <p:cNvSpPr txBox="1">
                <a:spLocks noRot="1" noChangeAspect="1" noMove="1" noResize="1" noEditPoints="1" noAdjustHandles="1" noChangeArrowheads="1" noChangeShapeType="1" noTextEdit="1"/>
              </p:cNvSpPr>
              <p:nvPr/>
            </p:nvSpPr>
            <p:spPr>
              <a:xfrm>
                <a:off x="3594396" y="1309048"/>
                <a:ext cx="1489396" cy="876843"/>
              </a:xfrm>
              <a:prstGeom prst="rect">
                <a:avLst/>
              </a:prstGeom>
              <a:blipFill rotWithShape="1">
                <a:blip r:embed="rId13"/>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4" name="مربع نص 13"/>
              <p:cNvSpPr txBox="1"/>
              <p:nvPr/>
            </p:nvSpPr>
            <p:spPr>
              <a:xfrm>
                <a:off x="1054100" y="2239397"/>
                <a:ext cx="2686040"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𝒄</m:t>
                        </m:r>
                        <m:r>
                          <a:rPr lang="en-US" sz="3200" b="1" i="1" smtClean="0">
                            <a:solidFill>
                              <a:srgbClr val="C00000"/>
                            </a:solidFill>
                            <a:latin typeface="Cambria Math"/>
                          </a:rPr>
                          <m:t>+</m:t>
                        </m:r>
                        <m:r>
                          <a:rPr lang="en-US" sz="3200" b="1" i="1" smtClean="0">
                            <a:solidFill>
                              <a:srgbClr val="C00000"/>
                            </a:solidFill>
                            <a:latin typeface="Cambria Math"/>
                          </a:rPr>
                          <m:t>𝒅</m:t>
                        </m:r>
                        <m:r>
                          <a:rPr lang="en-US" sz="3200" b="1" i="1" smtClean="0">
                            <a:solidFill>
                              <a:srgbClr val="C00000"/>
                            </a:solidFill>
                            <a:latin typeface="Cambria Math"/>
                          </a:rPr>
                          <m:t>)</m:t>
                        </m:r>
                      </m:num>
                      <m:den>
                        <m:r>
                          <a:rPr lang="en-US" sz="3200" b="1" i="1" smtClean="0">
                            <a:solidFill>
                              <a:srgbClr val="C00000"/>
                            </a:solidFill>
                            <a:latin typeface="Cambria Math"/>
                          </a:rPr>
                          <m:t>𝟑</m:t>
                        </m:r>
                        <m:r>
                          <a:rPr lang="en-US" sz="3200" b="1" i="1" smtClean="0">
                            <a:solidFill>
                              <a:srgbClr val="C00000"/>
                            </a:solidFill>
                            <a:latin typeface="Cambria Math"/>
                          </a:rPr>
                          <m:t>(</m:t>
                        </m:r>
                        <m:r>
                          <a:rPr lang="en-US" sz="3200" b="1" i="1" smtClean="0">
                            <a:solidFill>
                              <a:srgbClr val="C00000"/>
                            </a:solidFill>
                            <a:latin typeface="Cambria Math"/>
                          </a:rPr>
                          <m:t>𝒄</m:t>
                        </m:r>
                        <m:r>
                          <a:rPr lang="en-US" sz="3200" b="1" i="1" smtClean="0">
                            <a:solidFill>
                              <a:srgbClr val="C00000"/>
                            </a:solidFill>
                            <a:latin typeface="Cambria Math"/>
                          </a:rPr>
                          <m:t>+</m:t>
                        </m:r>
                        <m:r>
                          <a:rPr lang="en-US" sz="3200" b="1" i="1" smtClean="0">
                            <a:solidFill>
                              <a:srgbClr val="C00000"/>
                            </a:solidFill>
                            <a:latin typeface="Cambria Math"/>
                          </a:rPr>
                          <m:t>𝒅</m:t>
                        </m:r>
                        <m:r>
                          <a:rPr lang="en-US" sz="3200" b="1" i="1" smtClean="0">
                            <a:solidFill>
                              <a:srgbClr val="C00000"/>
                            </a:solidFill>
                            <a:latin typeface="Cambria Math"/>
                          </a:rPr>
                          <m:t>)(</m:t>
                        </m:r>
                        <m:r>
                          <a:rPr lang="en-US" sz="3200" b="1" i="1" smtClean="0">
                            <a:solidFill>
                              <a:srgbClr val="C00000"/>
                            </a:solidFill>
                            <a:latin typeface="Cambria Math"/>
                          </a:rPr>
                          <m:t>𝒄</m:t>
                        </m:r>
                        <m:r>
                          <a:rPr lang="en-US" sz="3200" b="1" i="1" smtClean="0">
                            <a:solidFill>
                              <a:srgbClr val="C00000"/>
                            </a:solidFill>
                            <a:latin typeface="Cambria Math"/>
                          </a:rPr>
                          <m:t>−</m:t>
                        </m:r>
                        <m:r>
                          <a:rPr lang="en-US" sz="3200" b="1" i="1" smtClean="0">
                            <a:solidFill>
                              <a:srgbClr val="C00000"/>
                            </a:solidFill>
                            <a:latin typeface="Cambria Math"/>
                          </a:rPr>
                          <m:t>𝒅</m:t>
                        </m:r>
                        <m:r>
                          <a:rPr lang="en-US" sz="3200" b="1" i="1" smtClean="0">
                            <a:solidFill>
                              <a:srgbClr val="C00000"/>
                            </a:solidFill>
                            <a:latin typeface="Cambria Math"/>
                          </a:rPr>
                          <m:t>)</m:t>
                        </m:r>
                      </m:den>
                    </m:f>
                  </m:oMath>
                </a14:m>
                <a:r>
                  <a:rPr lang="en-US" sz="3200" b="1" dirty="0" smtClean="0">
                    <a:solidFill>
                      <a:srgbClr val="C00000"/>
                    </a:solidFill>
                  </a:rPr>
                  <a:t>  =</a:t>
                </a:r>
                <a:endParaRPr lang="ar-EG" sz="3200" b="1" dirty="0">
                  <a:solidFill>
                    <a:srgbClr val="C00000"/>
                  </a:solidFill>
                </a:endParaRPr>
              </a:p>
            </p:txBody>
          </p:sp>
        </mc:Choice>
        <mc:Fallback xmlns="">
          <p:sp>
            <p:nvSpPr>
              <p:cNvPr id="14" name="مربع نص 13"/>
              <p:cNvSpPr txBox="1">
                <a:spLocks noRot="1" noChangeAspect="1" noMove="1" noResize="1" noEditPoints="1" noAdjustHandles="1" noChangeArrowheads="1" noChangeShapeType="1" noTextEdit="1"/>
              </p:cNvSpPr>
              <p:nvPr/>
            </p:nvSpPr>
            <p:spPr>
              <a:xfrm>
                <a:off x="1054100" y="2239397"/>
                <a:ext cx="2686040" cy="876843"/>
              </a:xfrm>
              <a:prstGeom prst="rect">
                <a:avLst/>
              </a:prstGeom>
              <a:blipFill rotWithShape="1">
                <a:blip r:embed="rId14"/>
                <a:stretch>
                  <a:fillRect r="-5669" b="-1389"/>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5" name="مربع نص 14"/>
              <p:cNvSpPr txBox="1"/>
              <p:nvPr/>
            </p:nvSpPr>
            <p:spPr>
              <a:xfrm>
                <a:off x="3567752" y="2217789"/>
                <a:ext cx="1661536" cy="867482"/>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𝟏</m:t>
                        </m:r>
                      </m:num>
                      <m:den>
                        <m:r>
                          <a:rPr lang="en-US" sz="3200" b="1" i="1" smtClean="0">
                            <a:solidFill>
                              <a:srgbClr val="C00000"/>
                            </a:solidFill>
                            <a:latin typeface="Cambria Math"/>
                          </a:rPr>
                          <m:t>𝟑</m:t>
                        </m:r>
                        <m:r>
                          <a:rPr lang="en-US" sz="3200" b="1" i="1" smtClean="0">
                            <a:solidFill>
                              <a:srgbClr val="C00000"/>
                            </a:solidFill>
                            <a:latin typeface="Cambria Math"/>
                          </a:rPr>
                          <m:t>(</m:t>
                        </m:r>
                        <m:r>
                          <a:rPr lang="en-US" sz="3200" b="1" i="1" smtClean="0">
                            <a:solidFill>
                              <a:srgbClr val="C00000"/>
                            </a:solidFill>
                            <a:latin typeface="Cambria Math"/>
                          </a:rPr>
                          <m:t>𝒄</m:t>
                        </m:r>
                        <m:r>
                          <a:rPr lang="en-US" sz="3200" b="1" i="1" smtClean="0">
                            <a:solidFill>
                              <a:srgbClr val="C00000"/>
                            </a:solidFill>
                            <a:latin typeface="Cambria Math"/>
                          </a:rPr>
                          <m:t>−</m:t>
                        </m:r>
                        <m:r>
                          <a:rPr lang="en-US" sz="3200" b="1" i="1" smtClean="0">
                            <a:solidFill>
                              <a:srgbClr val="C00000"/>
                            </a:solidFill>
                            <a:latin typeface="Cambria Math"/>
                          </a:rPr>
                          <m:t>𝒅</m:t>
                        </m:r>
                        <m:r>
                          <a:rPr lang="en-US" sz="3200" b="1" i="1" smtClean="0">
                            <a:solidFill>
                              <a:srgbClr val="C00000"/>
                            </a:solidFill>
                            <a:latin typeface="Cambria Math"/>
                          </a:rPr>
                          <m:t>)</m:t>
                        </m:r>
                      </m:den>
                    </m:f>
                  </m:oMath>
                </a14:m>
                <a:r>
                  <a:rPr lang="en-US" sz="3200" b="1" dirty="0" smtClean="0">
                    <a:solidFill>
                      <a:srgbClr val="C00000"/>
                    </a:solidFill>
                  </a:rPr>
                  <a:t>   </a:t>
                </a:r>
                <a:endParaRPr lang="ar-EG" sz="3200" b="1" dirty="0">
                  <a:solidFill>
                    <a:srgbClr val="C00000"/>
                  </a:solidFill>
                </a:endParaRPr>
              </a:p>
            </p:txBody>
          </p:sp>
        </mc:Choice>
        <mc:Fallback xmlns="">
          <p:sp>
            <p:nvSpPr>
              <p:cNvPr id="15" name="مربع نص 14"/>
              <p:cNvSpPr txBox="1">
                <a:spLocks noRot="1" noChangeAspect="1" noMove="1" noResize="1" noEditPoints="1" noAdjustHandles="1" noChangeArrowheads="1" noChangeShapeType="1" noTextEdit="1"/>
              </p:cNvSpPr>
              <p:nvPr/>
            </p:nvSpPr>
            <p:spPr>
              <a:xfrm>
                <a:off x="3567752" y="2217789"/>
                <a:ext cx="1661536" cy="867482"/>
              </a:xfrm>
              <a:prstGeom prst="rect">
                <a:avLst/>
              </a:prstGeom>
              <a:blipFill rotWithShape="1">
                <a:blip r:embed="rId15"/>
                <a:stretch>
                  <a:fillRect/>
                </a:stretch>
              </a:blipFill>
            </p:spPr>
            <p:txBody>
              <a:bodyPr/>
              <a:lstStyle/>
              <a:p>
                <a:r>
                  <a:rPr lang="ar-EG">
                    <a:noFill/>
                  </a:rPr>
                  <a:t> </a:t>
                </a:r>
              </a:p>
            </p:txBody>
          </p:sp>
        </mc:Fallback>
      </mc:AlternateContent>
      <p:pic>
        <p:nvPicPr>
          <p:cNvPr id="16179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1700" y="3195215"/>
            <a:ext cx="7863340" cy="107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شكل بيضاوي 1"/>
          <p:cNvSpPr/>
          <p:nvPr/>
        </p:nvSpPr>
        <p:spPr>
          <a:xfrm>
            <a:off x="1054100" y="3735187"/>
            <a:ext cx="1155700" cy="5399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61795"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87929" y="4482038"/>
            <a:ext cx="2116015" cy="81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6"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3409" y="5285096"/>
            <a:ext cx="1878427" cy="89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مربع نص 19"/>
              <p:cNvSpPr txBox="1"/>
              <p:nvPr/>
            </p:nvSpPr>
            <p:spPr>
              <a:xfrm>
                <a:off x="5308323" y="4480166"/>
                <a:ext cx="1606541"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𝟏</m:t>
                        </m:r>
                        <m:r>
                          <a:rPr lang="en-US" sz="3200" b="1" i="1" smtClean="0">
                            <a:solidFill>
                              <a:srgbClr val="C00000"/>
                            </a:solidFill>
                            <a:latin typeface="Cambria Math"/>
                          </a:rPr>
                          <m:t>(</m:t>
                        </m:r>
                        <m:r>
                          <a:rPr lang="en-US" sz="3200" b="1" i="1" smtClean="0">
                            <a:solidFill>
                              <a:srgbClr val="C00000"/>
                            </a:solidFill>
                            <a:latin typeface="Cambria Math"/>
                          </a:rPr>
                          <m:t>𝒚</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smtClean="0">
                            <a:solidFill>
                              <a:srgbClr val="C00000"/>
                            </a:solidFill>
                            <a:latin typeface="Cambria Math"/>
                          </a:rPr>
                          <m:t>+</m:t>
                        </m:r>
                        <m:r>
                          <a:rPr lang="en-US" sz="3200" b="1" i="1" smtClean="0">
                            <a:solidFill>
                              <a:srgbClr val="C00000"/>
                            </a:solidFill>
                            <a:latin typeface="Cambria Math"/>
                          </a:rPr>
                          <m:t>𝟓</m:t>
                        </m:r>
                        <m:r>
                          <a:rPr lang="en-US" sz="3200" b="1" i="1" smtClean="0">
                            <a:solidFill>
                              <a:srgbClr val="C00000"/>
                            </a:solidFill>
                            <a:latin typeface="Cambria Math"/>
                          </a:rPr>
                          <m:t>)</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0" name="مربع نص 19"/>
              <p:cNvSpPr txBox="1">
                <a:spLocks noRot="1" noChangeAspect="1" noMove="1" noResize="1" noEditPoints="1" noAdjustHandles="1" noChangeArrowheads="1" noChangeShapeType="1" noTextEdit="1"/>
              </p:cNvSpPr>
              <p:nvPr/>
            </p:nvSpPr>
            <p:spPr>
              <a:xfrm>
                <a:off x="5308323" y="4480166"/>
                <a:ext cx="1606541" cy="876843"/>
              </a:xfrm>
              <a:prstGeom prst="rect">
                <a:avLst/>
              </a:prstGeom>
              <a:blipFill rotWithShape="1">
                <a:blip r:embed="rId19"/>
                <a:stretch>
                  <a:fillRect r="-9886" b="-1389"/>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1" name="مربع نص 20"/>
              <p:cNvSpPr txBox="1"/>
              <p:nvPr/>
            </p:nvSpPr>
            <p:spPr>
              <a:xfrm>
                <a:off x="5198029" y="5373865"/>
                <a:ext cx="1888571" cy="874535"/>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𝒂</m:t>
                        </m:r>
                        <m:r>
                          <a:rPr lang="en-US" sz="3200" b="1" i="1" smtClean="0">
                            <a:solidFill>
                              <a:srgbClr val="C00000"/>
                            </a:solidFill>
                            <a:latin typeface="Cambria Math"/>
                          </a:rPr>
                          <m:t>+</m:t>
                        </m:r>
                        <m:r>
                          <a:rPr lang="en-US" sz="3200" b="1" i="1" smtClean="0">
                            <a:solidFill>
                              <a:srgbClr val="C00000"/>
                            </a:solidFill>
                            <a:latin typeface="Cambria Math"/>
                          </a:rPr>
                          <m:t>𝒃</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𝒚</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1" name="مربع نص 20"/>
              <p:cNvSpPr txBox="1">
                <a:spLocks noRot="1" noChangeAspect="1" noMove="1" noResize="1" noEditPoints="1" noAdjustHandles="1" noChangeArrowheads="1" noChangeShapeType="1" noTextEdit="1"/>
              </p:cNvSpPr>
              <p:nvPr/>
            </p:nvSpPr>
            <p:spPr>
              <a:xfrm>
                <a:off x="5198029" y="5373865"/>
                <a:ext cx="1888571" cy="874535"/>
              </a:xfrm>
              <a:prstGeom prst="rect">
                <a:avLst/>
              </a:prstGeom>
              <a:blipFill rotWithShape="1">
                <a:blip r:embed="rId20"/>
                <a:stretch>
                  <a:fillRect r="-8387" b="-2098"/>
                </a:stretch>
              </a:blipFill>
            </p:spPr>
            <p:txBody>
              <a:bodyPr/>
              <a:lstStyle/>
              <a:p>
                <a:r>
                  <a:rPr lang="ar-EG">
                    <a:noFill/>
                  </a:rPr>
                  <a:t> </a:t>
                </a:r>
              </a:p>
            </p:txBody>
          </p:sp>
        </mc:Fallback>
      </mc:AlternateContent>
      <p:pic>
        <p:nvPicPr>
          <p:cNvPr id="161797"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1040" y="4462052"/>
            <a:ext cx="1503486" cy="74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3" name="مربع نص 22"/>
              <p:cNvSpPr txBox="1"/>
              <p:nvPr/>
            </p:nvSpPr>
            <p:spPr>
              <a:xfrm>
                <a:off x="1447800" y="4484453"/>
                <a:ext cx="1785938" cy="803682"/>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𝒙</m:t>
                        </m:r>
                        <m:r>
                          <a:rPr lang="en-US" sz="3200" b="1" i="1" baseline="30000" smtClean="0">
                            <a:solidFill>
                              <a:srgbClr val="C00000"/>
                            </a:solidFill>
                            <a:latin typeface="Cambria Math"/>
                          </a:rPr>
                          <m:t>𝟐</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𝟗</m:t>
                        </m:r>
                      </m:num>
                      <m:den>
                        <m:r>
                          <a:rPr lang="en-US" sz="3200" b="1" i="1" smtClean="0">
                            <a:solidFill>
                              <a:srgbClr val="C00000"/>
                            </a:solidFill>
                            <a:latin typeface="Cambria Math"/>
                          </a:rPr>
                          <m:t> </m:t>
                        </m:r>
                        <m:r>
                          <a:rPr lang="en-US" sz="3200" b="1" i="1" smtClean="0">
                            <a:solidFill>
                              <a:srgbClr val="C00000"/>
                            </a:solidFill>
                            <a:latin typeface="Cambria Math"/>
                          </a:rPr>
                          <m:t>𝟑</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3" name="مربع نص 22"/>
              <p:cNvSpPr txBox="1">
                <a:spLocks noRot="1" noChangeAspect="1" noMove="1" noResize="1" noEditPoints="1" noAdjustHandles="1" noChangeArrowheads="1" noChangeShapeType="1" noTextEdit="1"/>
              </p:cNvSpPr>
              <p:nvPr/>
            </p:nvSpPr>
            <p:spPr>
              <a:xfrm>
                <a:off x="1447800" y="4484453"/>
                <a:ext cx="1785938" cy="803682"/>
              </a:xfrm>
              <a:prstGeom prst="rect">
                <a:avLst/>
              </a:prstGeom>
              <a:blipFill rotWithShape="1">
                <a:blip r:embed="rId22"/>
                <a:stretch>
                  <a:fillRect r="-9247" b="-10687"/>
                </a:stretch>
              </a:blipFill>
            </p:spPr>
            <p:txBody>
              <a:bodyPr/>
              <a:lstStyle/>
              <a:p>
                <a:r>
                  <a:rPr lang="ar-EG">
                    <a:noFill/>
                  </a:rPr>
                  <a:t> </a:t>
                </a:r>
              </a:p>
            </p:txBody>
          </p:sp>
        </mc:Fallback>
      </mc:AlternateContent>
      <p:pic>
        <p:nvPicPr>
          <p:cNvPr id="161798" name="Picture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95600" y="5330235"/>
            <a:ext cx="1957397" cy="7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مربع نص 24"/>
              <p:cNvSpPr txBox="1"/>
              <p:nvPr/>
            </p:nvSpPr>
            <p:spPr>
              <a:xfrm>
                <a:off x="1143000" y="5368518"/>
                <a:ext cx="1785938" cy="832344"/>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r>
                          <a:rPr lang="en-US" sz="3200" b="1" i="1" smtClean="0">
                            <a:solidFill>
                              <a:srgbClr val="C00000"/>
                            </a:solidFill>
                            <a:latin typeface="Cambria Math"/>
                          </a:rPr>
                          <m:t>𝒙</m:t>
                        </m:r>
                      </m:num>
                      <m:den>
                        <m:r>
                          <a:rPr lang="en-US" sz="3200" b="1" i="1" smtClean="0">
                            <a:solidFill>
                              <a:srgbClr val="C00000"/>
                            </a:solidFill>
                            <a:latin typeface="Cambria Math"/>
                          </a:rPr>
                          <m:t>𝒛</m:t>
                        </m:r>
                        <m:r>
                          <a:rPr lang="en-US" sz="3200" b="1" i="1" baseline="30000">
                            <a:solidFill>
                              <a:srgbClr val="C00000"/>
                            </a:solidFill>
                            <a:latin typeface="Cambria Math"/>
                          </a:rPr>
                          <m:t>𝟐</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5" name="مربع نص 24"/>
              <p:cNvSpPr txBox="1">
                <a:spLocks noRot="1" noChangeAspect="1" noMove="1" noResize="1" noEditPoints="1" noAdjustHandles="1" noChangeArrowheads="1" noChangeShapeType="1" noTextEdit="1"/>
              </p:cNvSpPr>
              <p:nvPr/>
            </p:nvSpPr>
            <p:spPr>
              <a:xfrm>
                <a:off x="1143000" y="5368518"/>
                <a:ext cx="1785938" cy="832344"/>
              </a:xfrm>
              <a:prstGeom prst="rect">
                <a:avLst/>
              </a:prstGeom>
              <a:blipFill rotWithShape="1">
                <a:blip r:embed="rId24"/>
                <a:stretch>
                  <a:fillRect r="-9247" b="-6618"/>
                </a:stretch>
              </a:blipFill>
            </p:spPr>
            <p:txBody>
              <a:bodyPr/>
              <a:lstStyle/>
              <a:p>
                <a:r>
                  <a:rPr lang="ar-EG">
                    <a:noFill/>
                  </a:rPr>
                  <a:t> </a:t>
                </a:r>
              </a:p>
            </p:txBody>
          </p:sp>
        </mc:Fallback>
      </mc:AlternateContent>
    </p:spTree>
    <p:extLst>
      <p:ext uri="{BB962C8B-B14F-4D97-AF65-F5344CB8AC3E}">
        <p14:creationId xmlns:p14="http://schemas.microsoft.com/office/powerpoint/2010/main" val="246407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500"/>
                                        <p:tgtEl>
                                          <p:spTgt spid="166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915"/>
                                        </p:tgtEl>
                                        <p:attrNameLst>
                                          <p:attrName>style.visibility</p:attrName>
                                        </p:attrNameLst>
                                      </p:cBhvr>
                                      <p:to>
                                        <p:strVal val="visible"/>
                                      </p:to>
                                    </p:set>
                                    <p:animEffect transition="in" filter="fade">
                                      <p:cBhvr>
                                        <p:cTn id="12" dur="500"/>
                                        <p:tgtEl>
                                          <p:spTgt spid="1669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916"/>
                                        </p:tgtEl>
                                        <p:attrNameLst>
                                          <p:attrName>style.visibility</p:attrName>
                                        </p:attrNameLst>
                                      </p:cBhvr>
                                      <p:to>
                                        <p:strVal val="visible"/>
                                      </p:to>
                                    </p:set>
                                    <p:animEffect transition="in" filter="fade">
                                      <p:cBhvr>
                                        <p:cTn id="17" dur="500"/>
                                        <p:tgtEl>
                                          <p:spTgt spid="1669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6917"/>
                                        </p:tgtEl>
                                        <p:attrNameLst>
                                          <p:attrName>style.visibility</p:attrName>
                                        </p:attrNameLst>
                                      </p:cBhvr>
                                      <p:to>
                                        <p:strVal val="visible"/>
                                      </p:to>
                                    </p:set>
                                    <p:animEffect transition="in" filter="fade">
                                      <p:cBhvr>
                                        <p:cTn id="32" dur="500"/>
                                        <p:tgtEl>
                                          <p:spTgt spid="1669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1794"/>
                                        </p:tgtEl>
                                        <p:attrNameLst>
                                          <p:attrName>style.visibility</p:attrName>
                                        </p:attrNameLst>
                                      </p:cBhvr>
                                      <p:to>
                                        <p:strVal val="visible"/>
                                      </p:to>
                                    </p:set>
                                    <p:animEffect transition="in" filter="fade">
                                      <p:cBhvr>
                                        <p:cTn id="47" dur="500"/>
                                        <p:tgtEl>
                                          <p:spTgt spid="16179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heel(1)">
                                      <p:cBhvr>
                                        <p:cTn id="52" dur="2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1795"/>
                                        </p:tgtEl>
                                        <p:attrNameLst>
                                          <p:attrName>style.visibility</p:attrName>
                                        </p:attrNameLst>
                                      </p:cBhvr>
                                      <p:to>
                                        <p:strVal val="visible"/>
                                      </p:to>
                                    </p:set>
                                    <p:animEffect transition="in" filter="fade">
                                      <p:cBhvr>
                                        <p:cTn id="57" dur="500"/>
                                        <p:tgtEl>
                                          <p:spTgt spid="16179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1796"/>
                                        </p:tgtEl>
                                        <p:attrNameLst>
                                          <p:attrName>style.visibility</p:attrName>
                                        </p:attrNameLst>
                                      </p:cBhvr>
                                      <p:to>
                                        <p:strVal val="visible"/>
                                      </p:to>
                                    </p:set>
                                    <p:animEffect transition="in" filter="fade">
                                      <p:cBhvr>
                                        <p:cTn id="67" dur="500"/>
                                        <p:tgtEl>
                                          <p:spTgt spid="16179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1797"/>
                                        </p:tgtEl>
                                        <p:attrNameLst>
                                          <p:attrName>style.visibility</p:attrName>
                                        </p:attrNameLst>
                                      </p:cBhvr>
                                      <p:to>
                                        <p:strVal val="visible"/>
                                      </p:to>
                                    </p:set>
                                    <p:animEffect transition="in" filter="fade">
                                      <p:cBhvr>
                                        <p:cTn id="77" dur="500"/>
                                        <p:tgtEl>
                                          <p:spTgt spid="16179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1798"/>
                                        </p:tgtEl>
                                        <p:attrNameLst>
                                          <p:attrName>style.visibility</p:attrName>
                                        </p:attrNameLst>
                                      </p:cBhvr>
                                      <p:to>
                                        <p:strVal val="visible"/>
                                      </p:to>
                                    </p:set>
                                    <p:animEffect transition="in" filter="fade">
                                      <p:cBhvr>
                                        <p:cTn id="87" dur="500"/>
                                        <p:tgtEl>
                                          <p:spTgt spid="16179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 grpId="0" animBg="1"/>
      <p:bldP spid="20" grpId="0"/>
      <p:bldP spid="21"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98763" y="89848"/>
            <a:ext cx="1070578" cy="892149"/>
          </a:xfrm>
          <a:prstGeom prst="rect">
            <a:avLst/>
          </a:prstGeom>
          <a:noFill/>
          <a:ln w="9525">
            <a:noFill/>
            <a:miter lim="800000"/>
            <a:headEnd/>
            <a:tailEnd/>
          </a:ln>
        </p:spPr>
      </p:pic>
      <p:pic>
        <p:nvPicPr>
          <p:cNvPr id="1658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552" y="885825"/>
            <a:ext cx="481965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4565" y="851848"/>
            <a:ext cx="2829891" cy="96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2750" y="2680648"/>
            <a:ext cx="3693746" cy="79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648" y="3546144"/>
            <a:ext cx="7491413" cy="233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15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Effect transition="in" filter="fade">
                                      <p:cBhvr>
                                        <p:cTn id="7" dur="500"/>
                                        <p:tgtEl>
                                          <p:spTgt spid="1658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890"/>
                                        </p:tgtEl>
                                        <p:attrNameLst>
                                          <p:attrName>style.visibility</p:attrName>
                                        </p:attrNameLst>
                                      </p:cBhvr>
                                      <p:to>
                                        <p:strVal val="visible"/>
                                      </p:to>
                                    </p:set>
                                    <p:animEffect transition="in" filter="fade">
                                      <p:cBhvr>
                                        <p:cTn id="12" dur="500"/>
                                        <p:tgtEl>
                                          <p:spTgt spid="1658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892"/>
                                        </p:tgtEl>
                                        <p:attrNameLst>
                                          <p:attrName>style.visibility</p:attrName>
                                        </p:attrNameLst>
                                      </p:cBhvr>
                                      <p:to>
                                        <p:strVal val="visible"/>
                                      </p:to>
                                    </p:set>
                                    <p:animEffect transition="in" filter="fade">
                                      <p:cBhvr>
                                        <p:cTn id="17" dur="500"/>
                                        <p:tgtEl>
                                          <p:spTgt spid="1658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893"/>
                                        </p:tgtEl>
                                        <p:attrNameLst>
                                          <p:attrName>style.visibility</p:attrName>
                                        </p:attrNameLst>
                                      </p:cBhvr>
                                      <p:to>
                                        <p:strVal val="visible"/>
                                      </p:to>
                                    </p:set>
                                    <p:animEffect transition="in" filter="fade">
                                      <p:cBhvr>
                                        <p:cTn id="22"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98763" y="89848"/>
            <a:ext cx="1070578" cy="892149"/>
          </a:xfrm>
          <a:prstGeom prst="rect">
            <a:avLst/>
          </a:prstGeom>
          <a:noFill/>
          <a:ln w="9525">
            <a:noFill/>
            <a:miter lim="800000"/>
            <a:headEnd/>
            <a:tailEnd/>
          </a:ln>
        </p:spPr>
      </p:pic>
      <p:pic>
        <p:nvPicPr>
          <p:cNvPr id="1669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425" y="797256"/>
            <a:ext cx="26955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7807" y="784370"/>
            <a:ext cx="1617081" cy="175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904" y="997281"/>
            <a:ext cx="205359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5260" y="1916280"/>
            <a:ext cx="1173480" cy="82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7944" y="2514600"/>
            <a:ext cx="2368451" cy="157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9"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448" y="2845431"/>
            <a:ext cx="4788218" cy="119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817395"/>
            <a:ext cx="4788218" cy="119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2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99674" y="3991161"/>
            <a:ext cx="2766060" cy="88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21"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1783" y="4038600"/>
            <a:ext cx="33813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22"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32144" y="4923086"/>
            <a:ext cx="3054217" cy="65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23"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425" y="4950382"/>
            <a:ext cx="35337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24"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49968" y="5382904"/>
            <a:ext cx="17335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1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915"/>
                                        </p:tgtEl>
                                        <p:attrNameLst>
                                          <p:attrName>style.visibility</p:attrName>
                                        </p:attrNameLst>
                                      </p:cBhvr>
                                      <p:to>
                                        <p:strVal val="visible"/>
                                      </p:to>
                                    </p:set>
                                    <p:animEffect transition="in" filter="fade">
                                      <p:cBhvr>
                                        <p:cTn id="7" dur="500"/>
                                        <p:tgtEl>
                                          <p:spTgt spid="1669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914"/>
                                        </p:tgtEl>
                                        <p:attrNameLst>
                                          <p:attrName>style.visibility</p:attrName>
                                        </p:attrNameLst>
                                      </p:cBhvr>
                                      <p:to>
                                        <p:strVal val="visible"/>
                                      </p:to>
                                    </p:set>
                                    <p:animEffect transition="in" filter="fade">
                                      <p:cBhvr>
                                        <p:cTn id="12" dur="500"/>
                                        <p:tgtEl>
                                          <p:spTgt spid="1669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916"/>
                                        </p:tgtEl>
                                        <p:attrNameLst>
                                          <p:attrName>style.visibility</p:attrName>
                                        </p:attrNameLst>
                                      </p:cBhvr>
                                      <p:to>
                                        <p:strVal val="visible"/>
                                      </p:to>
                                    </p:set>
                                    <p:animEffect transition="in" filter="fade">
                                      <p:cBhvr>
                                        <p:cTn id="17" dur="500"/>
                                        <p:tgtEl>
                                          <p:spTgt spid="1669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917"/>
                                        </p:tgtEl>
                                        <p:attrNameLst>
                                          <p:attrName>style.visibility</p:attrName>
                                        </p:attrNameLst>
                                      </p:cBhvr>
                                      <p:to>
                                        <p:strVal val="visible"/>
                                      </p:to>
                                    </p:set>
                                    <p:animEffect transition="in" filter="fade">
                                      <p:cBhvr>
                                        <p:cTn id="22" dur="500"/>
                                        <p:tgtEl>
                                          <p:spTgt spid="1669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6918"/>
                                        </p:tgtEl>
                                        <p:attrNameLst>
                                          <p:attrName>style.visibility</p:attrName>
                                        </p:attrNameLst>
                                      </p:cBhvr>
                                      <p:to>
                                        <p:strVal val="visible"/>
                                      </p:to>
                                    </p:set>
                                    <p:animEffect transition="in" filter="fade">
                                      <p:cBhvr>
                                        <p:cTn id="27" dur="500"/>
                                        <p:tgtEl>
                                          <p:spTgt spid="1669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920"/>
                                        </p:tgtEl>
                                        <p:attrNameLst>
                                          <p:attrName>style.visibility</p:attrName>
                                        </p:attrNameLst>
                                      </p:cBhvr>
                                      <p:to>
                                        <p:strVal val="visible"/>
                                      </p:to>
                                    </p:set>
                                    <p:animEffect transition="in" filter="fade">
                                      <p:cBhvr>
                                        <p:cTn id="37" dur="500"/>
                                        <p:tgtEl>
                                          <p:spTgt spid="1669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6921"/>
                                        </p:tgtEl>
                                        <p:attrNameLst>
                                          <p:attrName>style.visibility</p:attrName>
                                        </p:attrNameLst>
                                      </p:cBhvr>
                                      <p:to>
                                        <p:strVal val="visible"/>
                                      </p:to>
                                    </p:set>
                                    <p:animEffect transition="in" filter="fade">
                                      <p:cBhvr>
                                        <p:cTn id="42" dur="500"/>
                                        <p:tgtEl>
                                          <p:spTgt spid="1669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6922"/>
                                        </p:tgtEl>
                                        <p:attrNameLst>
                                          <p:attrName>style.visibility</p:attrName>
                                        </p:attrNameLst>
                                      </p:cBhvr>
                                      <p:to>
                                        <p:strVal val="visible"/>
                                      </p:to>
                                    </p:set>
                                    <p:animEffect transition="in" filter="fade">
                                      <p:cBhvr>
                                        <p:cTn id="47" dur="500"/>
                                        <p:tgtEl>
                                          <p:spTgt spid="1669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6923"/>
                                        </p:tgtEl>
                                        <p:attrNameLst>
                                          <p:attrName>style.visibility</p:attrName>
                                        </p:attrNameLst>
                                      </p:cBhvr>
                                      <p:to>
                                        <p:strVal val="visible"/>
                                      </p:to>
                                    </p:set>
                                    <p:animEffect transition="in" filter="fade">
                                      <p:cBhvr>
                                        <p:cTn id="52" dur="500"/>
                                        <p:tgtEl>
                                          <p:spTgt spid="1669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6924"/>
                                        </p:tgtEl>
                                        <p:attrNameLst>
                                          <p:attrName>style.visibility</p:attrName>
                                        </p:attrNameLst>
                                      </p:cBhvr>
                                      <p:to>
                                        <p:strVal val="visible"/>
                                      </p:to>
                                    </p:set>
                                    <p:animEffect transition="in" filter="fade">
                                      <p:cBhvr>
                                        <p:cTn id="57" dur="500"/>
                                        <p:tgtEl>
                                          <p:spTgt spid="166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جمع العبارات النسبية وطرحها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28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6253" y="2051393"/>
            <a:ext cx="1871494" cy="92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7648" y="3140120"/>
            <a:ext cx="6329483" cy="75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5352" y="4177352"/>
            <a:ext cx="2429705" cy="85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2818"/>
                                        </p:tgtEl>
                                        <p:attrNameLst>
                                          <p:attrName>style.visibility</p:attrName>
                                        </p:attrNameLst>
                                      </p:cBhvr>
                                      <p:to>
                                        <p:strVal val="visible"/>
                                      </p:to>
                                    </p:set>
                                    <p:animEffect transition="in" filter="fade">
                                      <p:cBhvr>
                                        <p:cTn id="14" dur="500"/>
                                        <p:tgtEl>
                                          <p:spTgt spid="1628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2819"/>
                                        </p:tgtEl>
                                        <p:attrNameLst>
                                          <p:attrName>style.visibility</p:attrName>
                                        </p:attrNameLst>
                                      </p:cBhvr>
                                      <p:to>
                                        <p:strVal val="visible"/>
                                      </p:to>
                                    </p:set>
                                    <p:animEffect transition="in" filter="fade">
                                      <p:cBhvr>
                                        <p:cTn id="19" dur="500"/>
                                        <p:tgtEl>
                                          <p:spTgt spid="1628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2820"/>
                                        </p:tgtEl>
                                        <p:attrNameLst>
                                          <p:attrName>style.visibility</p:attrName>
                                        </p:attrNameLst>
                                      </p:cBhvr>
                                      <p:to>
                                        <p:strVal val="visible"/>
                                      </p:to>
                                    </p:set>
                                    <p:animEffect transition="in" filter="fade">
                                      <p:cBhvr>
                                        <p:cTn id="24" dur="5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0245"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pic>
        <p:nvPicPr>
          <p:cNvPr id="1607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100" y="2568048"/>
            <a:ext cx="714012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008" y="769960"/>
            <a:ext cx="1478230" cy="174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8657" y="4683456"/>
            <a:ext cx="6811008" cy="59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fade">
                                      <p:cBhvr>
                                        <p:cTn id="7" dur="500"/>
                                        <p:tgtEl>
                                          <p:spTgt spid="160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770"/>
                                        </p:tgtEl>
                                        <p:attrNameLst>
                                          <p:attrName>style.visibility</p:attrName>
                                        </p:attrNameLst>
                                      </p:cBhvr>
                                      <p:to>
                                        <p:strVal val="visible"/>
                                      </p:to>
                                    </p:set>
                                    <p:animEffect transition="in" filter="fade">
                                      <p:cBhvr>
                                        <p:cTn id="12" dur="500"/>
                                        <p:tgtEl>
                                          <p:spTgt spid="1607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0772"/>
                                        </p:tgtEl>
                                        <p:attrNameLst>
                                          <p:attrName>style.visibility</p:attrName>
                                        </p:attrNameLst>
                                      </p:cBhvr>
                                      <p:to>
                                        <p:strVal val="visible"/>
                                      </p:to>
                                    </p:set>
                                    <p:animEffect transition="in" filter="fade">
                                      <p:cBhvr>
                                        <p:cTn id="17" dur="5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جمع العبارات النسبية وطرحها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1" name="مربع نص 10"/>
          <p:cNvSpPr txBox="1"/>
          <p:nvPr/>
        </p:nvSpPr>
        <p:spPr>
          <a:xfrm>
            <a:off x="215200" y="1000108"/>
            <a:ext cx="8571642" cy="1938992"/>
          </a:xfrm>
          <a:prstGeom prst="rect">
            <a:avLst/>
          </a:prstGeom>
          <a:noFill/>
        </p:spPr>
        <p:txBody>
          <a:bodyPr wrap="none" rtlCol="1">
            <a:spAutoFit/>
          </a:bodyPr>
          <a:lstStyle/>
          <a:p>
            <a:r>
              <a:rPr lang="ar-EG" sz="2400" b="1" dirty="0" smtClean="0">
                <a:solidFill>
                  <a:srgbClr val="FF0000"/>
                </a:solidFill>
              </a:rPr>
              <a:t>عند جمع العبارات النسبية أو طرحها يجب أولا الحصول على المعامل </a:t>
            </a:r>
          </a:p>
          <a:p>
            <a:r>
              <a:rPr lang="ar-EG" sz="2400" b="1" dirty="0" smtClean="0">
                <a:solidFill>
                  <a:srgbClr val="FF0000"/>
                </a:solidFill>
              </a:rPr>
              <a:t>المشترك الأصغر للمقامين </a:t>
            </a:r>
            <a:endParaRPr lang="en-US" sz="2400" b="1" dirty="0" smtClean="0">
              <a:solidFill>
                <a:srgbClr val="FF0000"/>
              </a:solidFill>
            </a:endParaRPr>
          </a:p>
          <a:p>
            <a:r>
              <a:rPr lang="en-US" sz="2400" b="1" dirty="0" smtClean="0">
                <a:solidFill>
                  <a:srgbClr val="FF0000"/>
                </a:solidFill>
              </a:rPr>
              <a:t>  ( LCM ) </a:t>
            </a:r>
            <a:r>
              <a:rPr lang="ar-EG" sz="2400" b="1" dirty="0" smtClean="0">
                <a:solidFill>
                  <a:srgbClr val="FF0000"/>
                </a:solidFill>
              </a:rPr>
              <a:t>ولإيجاد </a:t>
            </a:r>
            <a:r>
              <a:rPr lang="en-US" sz="2400" b="1" dirty="0" smtClean="0">
                <a:solidFill>
                  <a:srgbClr val="FF0000"/>
                </a:solidFill>
              </a:rPr>
              <a:t>LCM ) </a:t>
            </a:r>
            <a:r>
              <a:rPr lang="ar-EG" sz="2400" b="1" dirty="0" smtClean="0">
                <a:solidFill>
                  <a:srgbClr val="FF0000"/>
                </a:solidFill>
              </a:rPr>
              <a:t>) لعددين أو لكثيرتي حدود أو أكثر يجب أن </a:t>
            </a:r>
            <a:r>
              <a:rPr lang="ar-EG" sz="2400" b="1" dirty="0" err="1" smtClean="0">
                <a:solidFill>
                  <a:srgbClr val="FF0000"/>
                </a:solidFill>
              </a:rPr>
              <a:t>ُ</a:t>
            </a:r>
            <a:r>
              <a:rPr lang="ar-EG" sz="2400" b="1" dirty="0" smtClean="0">
                <a:solidFill>
                  <a:srgbClr val="FF0000"/>
                </a:solidFill>
              </a:rPr>
              <a:t> تحلل</a:t>
            </a:r>
          </a:p>
          <a:p>
            <a:r>
              <a:rPr lang="ar-EG" sz="2400" b="1" dirty="0" smtClean="0">
                <a:solidFill>
                  <a:srgbClr val="FF0000"/>
                </a:solidFill>
              </a:rPr>
              <a:t> مقام كلا منها إلى عواملها الأولية أولا، ثم تضرب قوى العوامل التي لها الأس الأكبر.</a:t>
            </a:r>
          </a:p>
          <a:p>
            <a:endParaRPr lang="ar-EG" sz="2400" b="1" dirty="0">
              <a:solidFill>
                <a:srgbClr val="FF0000"/>
              </a:solidFill>
            </a:endParaRPr>
          </a:p>
        </p:txBody>
      </p:sp>
      <p:pic>
        <p:nvPicPr>
          <p:cNvPr id="21506" name="Picture 2"/>
          <p:cNvPicPr>
            <a:picLocks noChangeAspect="1" noChangeArrowheads="1"/>
          </p:cNvPicPr>
          <p:nvPr/>
        </p:nvPicPr>
        <p:blipFill>
          <a:blip r:embed="rId8" cstate="print">
            <a:clrChange>
              <a:clrFrom>
                <a:srgbClr val="FFFFFF"/>
              </a:clrFrom>
              <a:clrTo>
                <a:srgbClr val="FFFFFF">
                  <a:alpha val="0"/>
                </a:srgbClr>
              </a:clrTo>
            </a:clrChange>
            <a:duotone>
              <a:prstClr val="black"/>
              <a:schemeClr val="bg1">
                <a:tint val="45000"/>
                <a:satMod val="400000"/>
              </a:schemeClr>
            </a:duotone>
            <a:lum bright="-20000"/>
          </a:blip>
          <a:srcRect t="4545"/>
          <a:stretch>
            <a:fillRect/>
          </a:stretch>
        </p:blipFill>
        <p:spPr bwMode="auto">
          <a:xfrm>
            <a:off x="5357818" y="3071810"/>
            <a:ext cx="3079354" cy="3000396"/>
          </a:xfrm>
          <a:prstGeom prst="rect">
            <a:avLst/>
          </a:prstGeom>
          <a:noFill/>
          <a:ln w="9525">
            <a:noFill/>
            <a:miter lim="800000"/>
            <a:headEnd/>
            <a:tailEnd/>
          </a:ln>
          <a:effectLst/>
        </p:spPr>
      </p:pic>
      <p:pic>
        <p:nvPicPr>
          <p:cNvPr id="21507" name="Picture 3"/>
          <p:cNvPicPr>
            <a:picLocks noChangeAspect="1" noChangeArrowheads="1"/>
          </p:cNvPicPr>
          <p:nvPr/>
        </p:nvPicPr>
        <p:blipFill>
          <a:blip r:embed="rId9" cstate="print">
            <a:clrChange>
              <a:clrFrom>
                <a:srgbClr val="FFFFFF"/>
              </a:clrFrom>
              <a:clrTo>
                <a:srgbClr val="FFFFFF">
                  <a:alpha val="0"/>
                </a:srgbClr>
              </a:clrTo>
            </a:clrChange>
            <a:duotone>
              <a:prstClr val="black"/>
              <a:schemeClr val="accent6">
                <a:lumMod val="50000"/>
                <a:tint val="45000"/>
                <a:satMod val="400000"/>
              </a:schemeClr>
            </a:duotone>
          </a:blip>
          <a:srcRect/>
          <a:stretch>
            <a:fillRect/>
          </a:stretch>
        </p:blipFill>
        <p:spPr bwMode="auto">
          <a:xfrm>
            <a:off x="714348" y="2928934"/>
            <a:ext cx="4043369" cy="3286148"/>
          </a:xfrm>
          <a:prstGeom prst="rect">
            <a:avLst/>
          </a:prstGeom>
          <a:noFill/>
          <a:ln w="9525">
            <a:noFill/>
            <a:miter lim="800000"/>
            <a:headEnd/>
            <a:tailEnd/>
          </a:ln>
          <a:effectLst/>
        </p:spPr>
      </p:pic>
      <p:sp>
        <p:nvSpPr>
          <p:cNvPr id="14" name="شكل بيضاوي 13"/>
          <p:cNvSpPr/>
          <p:nvPr/>
        </p:nvSpPr>
        <p:spPr>
          <a:xfrm>
            <a:off x="4786314" y="2857496"/>
            <a:ext cx="357190" cy="3429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62613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21506"/>
                                        </p:tgtEl>
                                        <p:attrNameLst>
                                          <p:attrName>style.visibility</p:attrName>
                                        </p:attrNameLst>
                                      </p:cBhvr>
                                      <p:to>
                                        <p:strVal val="visible"/>
                                      </p:to>
                                    </p:set>
                                    <p:animEffect transition="in" filter="strips(downLeft)">
                                      <p:cBhvr>
                                        <p:cTn id="21" dur="500"/>
                                        <p:tgtEl>
                                          <p:spTgt spid="21506"/>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1507"/>
                                        </p:tgtEl>
                                        <p:attrNameLst>
                                          <p:attrName>style.visibility</p:attrName>
                                        </p:attrNameLst>
                                      </p:cBhvr>
                                      <p:to>
                                        <p:strVal val="visible"/>
                                      </p:to>
                                    </p:set>
                                    <p:animEffect transition="in" filter="strips(downLeft)">
                                      <p:cBhvr>
                                        <p:cTn id="34"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أمثلة</a:t>
            </a:r>
            <a:r>
              <a:rPr lang="ar-EG" sz="3200" b="1" dirty="0" smtClean="0">
                <a:solidFill>
                  <a:srgbClr val="C00000"/>
                </a:solidFill>
                <a:effectLst>
                  <a:outerShdw blurRad="38100" dist="38100" dir="2700000" algn="tl">
                    <a:srgbClr val="000000">
                      <a:alpha val="43137"/>
                    </a:srgbClr>
                  </a:outerShdw>
                </a:effectLst>
                <a:latin typeface="+mn-lt"/>
                <a:cs typeface="+mn-cs"/>
              </a:rPr>
              <a:t> </a:t>
            </a:r>
            <a:endParaRPr lang="ar-SA" sz="3200" b="1" dirty="0">
              <a:solidFill>
                <a:srgbClr val="C00000"/>
              </a:solidFill>
              <a:effectLst>
                <a:outerShdw blurRad="38100" dist="38100" dir="2700000" algn="tl">
                  <a:srgbClr val="000000">
                    <a:alpha val="43137"/>
                  </a:srgbClr>
                </a:outerShdw>
              </a:effectLst>
              <a:latin typeface="+mn-lt"/>
              <a:cs typeface="+mn-cs"/>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1357290" y="785794"/>
            <a:ext cx="7475123" cy="584775"/>
          </a:xfrm>
          <a:prstGeom prst="rect">
            <a:avLst/>
          </a:prstGeom>
        </p:spPr>
        <p:txBody>
          <a:bodyPr wrap="none">
            <a:spAutoFit/>
          </a:bodyPr>
          <a:lstStyle/>
          <a:p>
            <a:r>
              <a:rPr lang="ar-EG" sz="3200" b="1" dirty="0" smtClean="0">
                <a:solidFill>
                  <a:srgbClr val="FF0000"/>
                </a:solidFill>
              </a:rPr>
              <a:t>أوجد </a:t>
            </a:r>
            <a:r>
              <a:rPr lang="en-US" sz="3200" b="1" dirty="0" smtClean="0">
                <a:solidFill>
                  <a:srgbClr val="FF0000"/>
                </a:solidFill>
              </a:rPr>
              <a:t>LCM </a:t>
            </a:r>
            <a:r>
              <a:rPr lang="ar-EG" sz="3200" b="1" dirty="0" smtClean="0">
                <a:solidFill>
                  <a:srgbClr val="FF0000"/>
                </a:solidFill>
              </a:rPr>
              <a:t>لكل مجموعة من كثيرات الحدود مما يأتي:</a:t>
            </a:r>
            <a:endParaRPr lang="ar-EG" sz="3200" dirty="0">
              <a:solidFill>
                <a:srgbClr val="FF0000"/>
              </a:solidFill>
            </a:endParaRPr>
          </a:p>
        </p:txBody>
      </p:sp>
      <p:sp>
        <p:nvSpPr>
          <p:cNvPr id="11" name="مستطيل 10"/>
          <p:cNvSpPr/>
          <p:nvPr/>
        </p:nvSpPr>
        <p:spPr>
          <a:xfrm>
            <a:off x="5572132" y="1428736"/>
            <a:ext cx="3179653" cy="523220"/>
          </a:xfrm>
          <a:prstGeom prst="rect">
            <a:avLst/>
          </a:prstGeom>
        </p:spPr>
        <p:txBody>
          <a:bodyPr wrap="none">
            <a:spAutoFit/>
          </a:bodyPr>
          <a:lstStyle/>
          <a:p>
            <a:r>
              <a:rPr lang="en-US" sz="2800" b="1" dirty="0" smtClean="0">
                <a:solidFill>
                  <a:srgbClr val="FF0000"/>
                </a:solidFill>
              </a:rPr>
              <a:t>6</a:t>
            </a:r>
            <a:r>
              <a:rPr lang="en-US" sz="2800" b="1" i="1" dirty="0" smtClean="0">
                <a:solidFill>
                  <a:srgbClr val="FF0000"/>
                </a:solidFill>
              </a:rPr>
              <a:t>xy, 15x2, 9xy4 (a</a:t>
            </a:r>
            <a:endParaRPr lang="ar-EG" sz="2800" dirty="0">
              <a:solidFill>
                <a:srgbClr val="FF0000"/>
              </a:solidFill>
            </a:endParaRPr>
          </a:p>
        </p:txBody>
      </p:sp>
      <p:sp>
        <p:nvSpPr>
          <p:cNvPr id="13" name="مستطيل 12"/>
          <p:cNvSpPr/>
          <p:nvPr/>
        </p:nvSpPr>
        <p:spPr>
          <a:xfrm>
            <a:off x="4858658" y="2071678"/>
            <a:ext cx="2499402" cy="461665"/>
          </a:xfrm>
          <a:prstGeom prst="rect">
            <a:avLst/>
          </a:prstGeom>
        </p:spPr>
        <p:txBody>
          <a:bodyPr wrap="none">
            <a:spAutoFit/>
          </a:bodyPr>
          <a:lstStyle/>
          <a:p>
            <a:r>
              <a:rPr lang="es-ES" sz="2400" b="1" dirty="0" smtClean="0">
                <a:solidFill>
                  <a:srgbClr val="FF0000"/>
                </a:solidFill>
              </a:rPr>
              <a:t>6</a:t>
            </a:r>
            <a:r>
              <a:rPr lang="es-ES" sz="2400" b="1" i="1" dirty="0" smtClean="0">
                <a:solidFill>
                  <a:srgbClr val="FF0000"/>
                </a:solidFill>
              </a:rPr>
              <a:t>xy = 2 · 3 · x · y</a:t>
            </a:r>
            <a:endParaRPr lang="ar-EG" sz="2400" b="1" dirty="0">
              <a:solidFill>
                <a:srgbClr val="FF0000"/>
              </a:solidFill>
            </a:endParaRPr>
          </a:p>
        </p:txBody>
      </p:sp>
      <p:sp>
        <p:nvSpPr>
          <p:cNvPr id="14" name="مربع نص 13"/>
          <p:cNvSpPr txBox="1"/>
          <p:nvPr/>
        </p:nvSpPr>
        <p:spPr>
          <a:xfrm>
            <a:off x="7786710" y="2000240"/>
            <a:ext cx="894797" cy="584775"/>
          </a:xfrm>
          <a:prstGeom prst="rect">
            <a:avLst/>
          </a:prstGeom>
          <a:noFill/>
        </p:spPr>
        <p:txBody>
          <a:bodyPr wrap="none" rtlCol="1">
            <a:spAutoFit/>
          </a:bodyPr>
          <a:lstStyle/>
          <a:p>
            <a:r>
              <a:rPr lang="ar-EG" sz="3200" b="1" dirty="0" smtClean="0">
                <a:solidFill>
                  <a:srgbClr val="FF0000"/>
                </a:solidFill>
              </a:rPr>
              <a:t>الحل </a:t>
            </a:r>
            <a:endParaRPr lang="ar-EG" sz="3200" b="1" dirty="0">
              <a:solidFill>
                <a:srgbClr val="FF0000"/>
              </a:solidFill>
            </a:endParaRPr>
          </a:p>
        </p:txBody>
      </p:sp>
      <p:sp>
        <p:nvSpPr>
          <p:cNvPr id="15" name="مربع نص 14"/>
          <p:cNvSpPr txBox="1"/>
          <p:nvPr/>
        </p:nvSpPr>
        <p:spPr>
          <a:xfrm>
            <a:off x="2265379" y="2110079"/>
            <a:ext cx="949299" cy="461665"/>
          </a:xfrm>
          <a:prstGeom prst="rect">
            <a:avLst/>
          </a:prstGeom>
          <a:noFill/>
        </p:spPr>
        <p:txBody>
          <a:bodyPr wrap="none" rtlCol="1">
            <a:spAutoFit/>
          </a:bodyPr>
          <a:lstStyle/>
          <a:p>
            <a:r>
              <a:rPr lang="ar-EG" sz="2400" b="1" dirty="0" smtClean="0">
                <a:solidFill>
                  <a:srgbClr val="FF0000"/>
                </a:solidFill>
              </a:rPr>
              <a:t>التحليل </a:t>
            </a:r>
            <a:endParaRPr lang="ar-EG" sz="2400" b="1" dirty="0">
              <a:solidFill>
                <a:srgbClr val="FF0000"/>
              </a:solidFill>
            </a:endParaRPr>
          </a:p>
        </p:txBody>
      </p:sp>
      <p:sp>
        <p:nvSpPr>
          <p:cNvPr id="16" name="مستطيل 15"/>
          <p:cNvSpPr/>
          <p:nvPr/>
        </p:nvSpPr>
        <p:spPr>
          <a:xfrm>
            <a:off x="2928958" y="2551837"/>
            <a:ext cx="4572000" cy="1569660"/>
          </a:xfrm>
          <a:prstGeom prst="rect">
            <a:avLst/>
          </a:prstGeom>
        </p:spPr>
        <p:txBody>
          <a:bodyPr>
            <a:spAutoFit/>
          </a:bodyPr>
          <a:lstStyle/>
          <a:p>
            <a:r>
              <a:rPr lang="en-US" sz="2400" b="1" dirty="0" smtClean="0">
                <a:solidFill>
                  <a:srgbClr val="FF0000"/>
                </a:solidFill>
              </a:rPr>
              <a:t>15</a:t>
            </a:r>
            <a:r>
              <a:rPr lang="en-US" sz="2400" b="1" i="1" dirty="0" smtClean="0">
                <a:solidFill>
                  <a:srgbClr val="FF0000"/>
                </a:solidFill>
              </a:rPr>
              <a:t>x2 = 3 · 5 · x2</a:t>
            </a:r>
          </a:p>
          <a:p>
            <a:r>
              <a:rPr lang="es-ES" sz="2400" b="1" dirty="0" smtClean="0">
                <a:solidFill>
                  <a:srgbClr val="FF0000"/>
                </a:solidFill>
              </a:rPr>
              <a:t>9</a:t>
            </a:r>
            <a:r>
              <a:rPr lang="es-ES" sz="2400" b="1" i="1" dirty="0" smtClean="0">
                <a:solidFill>
                  <a:srgbClr val="FF0000"/>
                </a:solidFill>
              </a:rPr>
              <a:t>xy4 = 3 · 3 · x · y4</a:t>
            </a:r>
          </a:p>
          <a:p>
            <a:r>
              <a:rPr lang="en-US" sz="2400" dirty="0" smtClean="0">
                <a:solidFill>
                  <a:srgbClr val="FF0000"/>
                </a:solidFill>
              </a:rPr>
              <a:t>LCM </a:t>
            </a:r>
            <a:r>
              <a:rPr lang="ar-EG" sz="2400" dirty="0" smtClean="0">
                <a:solidFill>
                  <a:srgbClr val="FF0000"/>
                </a:solidFill>
              </a:rPr>
              <a:t>هو </a:t>
            </a:r>
            <a:r>
              <a:rPr lang="en-US" sz="2400" b="1" dirty="0" smtClean="0">
                <a:solidFill>
                  <a:srgbClr val="FF0000"/>
                </a:solidFill>
              </a:rPr>
              <a:t>2.3.3.5</a:t>
            </a:r>
            <a:r>
              <a:rPr lang="ar-EG" sz="2400" b="1" dirty="0" smtClean="0">
                <a:solidFill>
                  <a:srgbClr val="FF0000"/>
                </a:solidFill>
              </a:rPr>
              <a:t> · </a:t>
            </a:r>
            <a:r>
              <a:rPr lang="en-US" sz="2400" b="1" i="1" dirty="0" smtClean="0">
                <a:solidFill>
                  <a:srgbClr val="FF0000"/>
                </a:solidFill>
              </a:rPr>
              <a:t>x2 · y4</a:t>
            </a:r>
          </a:p>
          <a:p>
            <a:r>
              <a:rPr lang="ar-EG" sz="2400" dirty="0" smtClean="0">
                <a:solidFill>
                  <a:srgbClr val="FF0000"/>
                </a:solidFill>
              </a:rPr>
              <a:t>ويساوي </a:t>
            </a:r>
            <a:r>
              <a:rPr lang="en-US" sz="2400" b="1" dirty="0" smtClean="0">
                <a:solidFill>
                  <a:srgbClr val="FF0000"/>
                </a:solidFill>
              </a:rPr>
              <a:t>90</a:t>
            </a:r>
            <a:r>
              <a:rPr lang="en-US" sz="2400" b="1" i="1" dirty="0" smtClean="0">
                <a:solidFill>
                  <a:srgbClr val="FF0000"/>
                </a:solidFill>
              </a:rPr>
              <a:t>x2y</a:t>
            </a:r>
            <a:endParaRPr lang="ar-EG" sz="2400" dirty="0">
              <a:solidFill>
                <a:srgbClr val="FF0000"/>
              </a:solidFill>
            </a:endParaRPr>
          </a:p>
        </p:txBody>
      </p:sp>
      <p:sp>
        <p:nvSpPr>
          <p:cNvPr id="17" name="مربع نص 16"/>
          <p:cNvSpPr txBox="1"/>
          <p:nvPr/>
        </p:nvSpPr>
        <p:spPr>
          <a:xfrm>
            <a:off x="2265379" y="2500306"/>
            <a:ext cx="949299" cy="461665"/>
          </a:xfrm>
          <a:prstGeom prst="rect">
            <a:avLst/>
          </a:prstGeom>
          <a:noFill/>
        </p:spPr>
        <p:txBody>
          <a:bodyPr wrap="square" rtlCol="1">
            <a:spAutoFit/>
          </a:bodyPr>
          <a:lstStyle/>
          <a:p>
            <a:r>
              <a:rPr lang="ar-EG" sz="2400" b="1" dirty="0" smtClean="0">
                <a:solidFill>
                  <a:srgbClr val="FF0000"/>
                </a:solidFill>
              </a:rPr>
              <a:t>التحليل </a:t>
            </a:r>
            <a:endParaRPr lang="ar-EG" sz="2400" b="1" dirty="0">
              <a:solidFill>
                <a:srgbClr val="FF0000"/>
              </a:solidFill>
            </a:endParaRPr>
          </a:p>
        </p:txBody>
      </p:sp>
      <p:sp>
        <p:nvSpPr>
          <p:cNvPr id="18" name="مربع نص 17"/>
          <p:cNvSpPr txBox="1"/>
          <p:nvPr/>
        </p:nvSpPr>
        <p:spPr>
          <a:xfrm>
            <a:off x="2265379" y="2928934"/>
            <a:ext cx="949299" cy="461665"/>
          </a:xfrm>
          <a:prstGeom prst="rect">
            <a:avLst/>
          </a:prstGeom>
          <a:noFill/>
        </p:spPr>
        <p:txBody>
          <a:bodyPr wrap="none" rtlCol="1">
            <a:spAutoFit/>
          </a:bodyPr>
          <a:lstStyle/>
          <a:p>
            <a:r>
              <a:rPr lang="ar-EG" sz="2400" b="1" dirty="0" smtClean="0">
                <a:solidFill>
                  <a:srgbClr val="FF0000"/>
                </a:solidFill>
              </a:rPr>
              <a:t>التحليل </a:t>
            </a:r>
            <a:endParaRPr lang="ar-EG" sz="2400" b="1" dirty="0">
              <a:solidFill>
                <a:srgbClr val="FF0000"/>
              </a:solidFill>
            </a:endParaRPr>
          </a:p>
        </p:txBody>
      </p:sp>
      <p:sp>
        <p:nvSpPr>
          <p:cNvPr id="19" name="مربع نص 18"/>
          <p:cNvSpPr txBox="1"/>
          <p:nvPr/>
        </p:nvSpPr>
        <p:spPr>
          <a:xfrm>
            <a:off x="172275" y="3324525"/>
            <a:ext cx="3328155" cy="461665"/>
          </a:xfrm>
          <a:prstGeom prst="rect">
            <a:avLst/>
          </a:prstGeom>
          <a:noFill/>
        </p:spPr>
        <p:txBody>
          <a:bodyPr wrap="none" rtlCol="1">
            <a:spAutoFit/>
          </a:bodyPr>
          <a:lstStyle/>
          <a:p>
            <a:r>
              <a:rPr lang="ar-EG" sz="2400" b="1" dirty="0" smtClean="0">
                <a:solidFill>
                  <a:srgbClr val="FF0000"/>
                </a:solidFill>
              </a:rPr>
              <a:t>بضرب قوى العوامل في بعضها </a:t>
            </a:r>
            <a:endParaRPr lang="ar-EG" sz="2400" b="1" dirty="0">
              <a:solidFill>
                <a:srgbClr val="FF0000"/>
              </a:solidFill>
            </a:endParaRPr>
          </a:p>
        </p:txBody>
      </p:sp>
      <p:sp>
        <p:nvSpPr>
          <p:cNvPr id="20" name="مستطيل 19"/>
          <p:cNvSpPr/>
          <p:nvPr/>
        </p:nvSpPr>
        <p:spPr>
          <a:xfrm>
            <a:off x="4155447" y="4214818"/>
            <a:ext cx="4631396" cy="461665"/>
          </a:xfrm>
          <a:prstGeom prst="rect">
            <a:avLst/>
          </a:prstGeom>
        </p:spPr>
        <p:txBody>
          <a:bodyPr wrap="none">
            <a:spAutoFit/>
          </a:bodyPr>
          <a:lstStyle/>
          <a:p>
            <a:r>
              <a:rPr lang="es-ES" sz="2400" b="1" i="1" dirty="0" smtClean="0">
                <a:solidFill>
                  <a:srgbClr val="FF0000"/>
                </a:solidFill>
              </a:rPr>
              <a:t>y4 + 8y3 + 15y2 , y2 - 3y - 40 (b</a:t>
            </a:r>
            <a:endParaRPr lang="ar-EG" sz="2400" dirty="0">
              <a:solidFill>
                <a:srgbClr val="FF0000"/>
              </a:solidFill>
            </a:endParaRPr>
          </a:p>
        </p:txBody>
      </p:sp>
      <p:sp>
        <p:nvSpPr>
          <p:cNvPr id="21" name="مستطيل 20"/>
          <p:cNvSpPr/>
          <p:nvPr/>
        </p:nvSpPr>
        <p:spPr>
          <a:xfrm>
            <a:off x="7858149" y="4643446"/>
            <a:ext cx="857256" cy="523220"/>
          </a:xfrm>
          <a:prstGeom prst="rect">
            <a:avLst/>
          </a:prstGeom>
        </p:spPr>
        <p:txBody>
          <a:bodyPr wrap="square">
            <a:spAutoFit/>
          </a:bodyPr>
          <a:lstStyle/>
          <a:p>
            <a:r>
              <a:rPr lang="ar-EG" sz="2800" b="1" dirty="0" smtClean="0">
                <a:solidFill>
                  <a:srgbClr val="FF0000"/>
                </a:solidFill>
              </a:rPr>
              <a:t>الحل </a:t>
            </a:r>
            <a:endParaRPr lang="ar-EG" sz="2800" dirty="0"/>
          </a:p>
        </p:txBody>
      </p:sp>
      <p:sp>
        <p:nvSpPr>
          <p:cNvPr id="22" name="مستطيل 21"/>
          <p:cNvSpPr/>
          <p:nvPr/>
        </p:nvSpPr>
        <p:spPr>
          <a:xfrm>
            <a:off x="4143372" y="4786322"/>
            <a:ext cx="3730508" cy="369332"/>
          </a:xfrm>
          <a:prstGeom prst="rect">
            <a:avLst/>
          </a:prstGeom>
        </p:spPr>
        <p:txBody>
          <a:bodyPr wrap="none">
            <a:spAutoFit/>
          </a:bodyPr>
          <a:lstStyle/>
          <a:p>
            <a:r>
              <a:rPr lang="es-ES" b="1" i="1" dirty="0" smtClean="0">
                <a:solidFill>
                  <a:srgbClr val="FF0000"/>
                </a:solidFill>
              </a:rPr>
              <a:t>y4 + 8y3 + 15y2 = y2(y + 5)(y + 3)</a:t>
            </a:r>
            <a:endParaRPr lang="ar-EG" b="1" dirty="0">
              <a:solidFill>
                <a:srgbClr val="FF0000"/>
              </a:solidFill>
            </a:endParaRPr>
          </a:p>
        </p:txBody>
      </p:sp>
      <p:sp>
        <p:nvSpPr>
          <p:cNvPr id="23" name="مستطيل 22"/>
          <p:cNvSpPr/>
          <p:nvPr/>
        </p:nvSpPr>
        <p:spPr>
          <a:xfrm>
            <a:off x="4227586" y="5214950"/>
            <a:ext cx="2916183" cy="369332"/>
          </a:xfrm>
          <a:prstGeom prst="rect">
            <a:avLst/>
          </a:prstGeom>
        </p:spPr>
        <p:txBody>
          <a:bodyPr wrap="none">
            <a:spAutoFit/>
          </a:bodyPr>
          <a:lstStyle/>
          <a:p>
            <a:r>
              <a:rPr lang="es-ES" b="1" i="1" dirty="0" smtClean="0">
                <a:solidFill>
                  <a:srgbClr val="FF0000"/>
                </a:solidFill>
              </a:rPr>
              <a:t>y2 - 3y - 40 = (y + 5)(y - 8)</a:t>
            </a:r>
            <a:endParaRPr lang="ar-EG" b="1" dirty="0">
              <a:solidFill>
                <a:srgbClr val="FF0000"/>
              </a:solidFill>
            </a:endParaRPr>
          </a:p>
        </p:txBody>
      </p:sp>
      <p:sp>
        <p:nvSpPr>
          <p:cNvPr id="24" name="مستطيل 23"/>
          <p:cNvSpPr/>
          <p:nvPr/>
        </p:nvSpPr>
        <p:spPr>
          <a:xfrm>
            <a:off x="4217758" y="5643578"/>
            <a:ext cx="2783134" cy="400110"/>
          </a:xfrm>
          <a:prstGeom prst="rect">
            <a:avLst/>
          </a:prstGeom>
        </p:spPr>
        <p:txBody>
          <a:bodyPr wrap="none">
            <a:spAutoFit/>
          </a:bodyPr>
          <a:lstStyle/>
          <a:p>
            <a:r>
              <a:rPr lang="ar-EG" sz="2000" b="1" i="1" dirty="0" smtClean="0">
                <a:solidFill>
                  <a:srgbClr val="FF0000"/>
                </a:solidFill>
              </a:rPr>
              <a:t> ( </a:t>
            </a:r>
            <a:r>
              <a:rPr lang="es-ES" sz="2000" b="1" i="1" dirty="0" smtClean="0">
                <a:solidFill>
                  <a:srgbClr val="FF0000"/>
                </a:solidFill>
              </a:rPr>
              <a:t>y2(y + 5)(y + 3)(y - 8</a:t>
            </a:r>
            <a:endParaRPr lang="ar-EG" sz="2000" b="1" dirty="0">
              <a:solidFill>
                <a:srgbClr val="FF0000"/>
              </a:solidFill>
            </a:endParaRPr>
          </a:p>
        </p:txBody>
      </p:sp>
      <p:sp>
        <p:nvSpPr>
          <p:cNvPr id="25" name="مستطيل 24"/>
          <p:cNvSpPr/>
          <p:nvPr/>
        </p:nvSpPr>
        <p:spPr>
          <a:xfrm>
            <a:off x="7143768" y="5643578"/>
            <a:ext cx="1023037" cy="400110"/>
          </a:xfrm>
          <a:prstGeom prst="rect">
            <a:avLst/>
          </a:prstGeom>
        </p:spPr>
        <p:txBody>
          <a:bodyPr wrap="none">
            <a:spAutoFit/>
          </a:bodyPr>
          <a:lstStyle/>
          <a:p>
            <a:r>
              <a:rPr lang="en-US" sz="2000" dirty="0" smtClean="0">
                <a:solidFill>
                  <a:srgbClr val="FF0000"/>
                </a:solidFill>
              </a:rPr>
              <a:t>LCM </a:t>
            </a:r>
            <a:r>
              <a:rPr lang="ar-EG" sz="2000" dirty="0" smtClean="0">
                <a:solidFill>
                  <a:srgbClr val="FF0000"/>
                </a:solidFill>
              </a:rPr>
              <a:t>هو</a:t>
            </a:r>
            <a:endParaRPr lang="ar-EG" sz="2000" dirty="0">
              <a:solidFill>
                <a:srgbClr val="FF0000"/>
              </a:solidFill>
            </a:endParaRPr>
          </a:p>
        </p:txBody>
      </p:sp>
      <p:sp>
        <p:nvSpPr>
          <p:cNvPr id="26" name="مربع نص 25"/>
          <p:cNvSpPr txBox="1"/>
          <p:nvPr/>
        </p:nvSpPr>
        <p:spPr>
          <a:xfrm>
            <a:off x="2551131" y="4824723"/>
            <a:ext cx="949299" cy="461665"/>
          </a:xfrm>
          <a:prstGeom prst="rect">
            <a:avLst/>
          </a:prstGeom>
          <a:noFill/>
        </p:spPr>
        <p:txBody>
          <a:bodyPr wrap="none" rtlCol="1">
            <a:spAutoFit/>
          </a:bodyPr>
          <a:lstStyle/>
          <a:p>
            <a:r>
              <a:rPr lang="ar-EG" sz="2400" b="1" dirty="0" smtClean="0">
                <a:solidFill>
                  <a:srgbClr val="FF0000"/>
                </a:solidFill>
              </a:rPr>
              <a:t>التحليل </a:t>
            </a:r>
            <a:endParaRPr lang="ar-EG" sz="2400" b="1" dirty="0">
              <a:solidFill>
                <a:srgbClr val="FF0000"/>
              </a:solidFill>
            </a:endParaRPr>
          </a:p>
        </p:txBody>
      </p:sp>
      <p:sp>
        <p:nvSpPr>
          <p:cNvPr id="27" name="مربع نص 26"/>
          <p:cNvSpPr txBox="1"/>
          <p:nvPr/>
        </p:nvSpPr>
        <p:spPr>
          <a:xfrm>
            <a:off x="2622569" y="5253351"/>
            <a:ext cx="949299" cy="461665"/>
          </a:xfrm>
          <a:prstGeom prst="rect">
            <a:avLst/>
          </a:prstGeom>
          <a:noFill/>
        </p:spPr>
        <p:txBody>
          <a:bodyPr wrap="none" rtlCol="1">
            <a:spAutoFit/>
          </a:bodyPr>
          <a:lstStyle/>
          <a:p>
            <a:r>
              <a:rPr lang="ar-EG" sz="2400" b="1" dirty="0" smtClean="0">
                <a:solidFill>
                  <a:srgbClr val="FF0000"/>
                </a:solidFill>
              </a:rPr>
              <a:t>التحليل </a:t>
            </a:r>
            <a:endParaRPr lang="ar-EG" sz="2400" b="1" dirty="0">
              <a:solidFill>
                <a:srgbClr val="FF0000"/>
              </a:solidFill>
            </a:endParaRPr>
          </a:p>
        </p:txBody>
      </p:sp>
      <p:sp>
        <p:nvSpPr>
          <p:cNvPr id="28" name="مربع نص 27"/>
          <p:cNvSpPr txBox="1"/>
          <p:nvPr/>
        </p:nvSpPr>
        <p:spPr>
          <a:xfrm>
            <a:off x="571472" y="5539103"/>
            <a:ext cx="3328155" cy="461665"/>
          </a:xfrm>
          <a:prstGeom prst="rect">
            <a:avLst/>
          </a:prstGeom>
          <a:noFill/>
        </p:spPr>
        <p:txBody>
          <a:bodyPr wrap="none" rtlCol="1">
            <a:spAutoFit/>
          </a:bodyPr>
          <a:lstStyle/>
          <a:p>
            <a:r>
              <a:rPr lang="ar-EG" sz="2400" b="1" dirty="0" smtClean="0">
                <a:solidFill>
                  <a:srgbClr val="FF0000"/>
                </a:solidFill>
              </a:rPr>
              <a:t>بضرب قوى العوامل في بعضها </a:t>
            </a:r>
            <a:endParaRPr lang="ar-EG"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3"/>
                                        </p:tgtEl>
                                        <p:attrNameLst>
                                          <p:attrName>style.visibility</p:attrName>
                                        </p:attrNameLst>
                                      </p:cBhvr>
                                      <p:to>
                                        <p:strVal val="visible"/>
                                      </p:to>
                                    </p:set>
                                    <p:anim calcmode="discrete" valueType="clr">
                                      <p:cBhvr override="childStyle">
                                        <p:cTn id="26"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3"/>
                                        </p:tgtEl>
                                        <p:attrNameLst>
                                          <p:attrName>fillcolor</p:attrName>
                                        </p:attrNameLst>
                                      </p:cBhvr>
                                      <p:tavLst>
                                        <p:tav tm="0">
                                          <p:val>
                                            <p:clrVal>
                                              <a:schemeClr val="accent2"/>
                                            </p:clrVal>
                                          </p:val>
                                        </p:tav>
                                        <p:tav tm="50000">
                                          <p:val>
                                            <p:clrVal>
                                              <a:schemeClr val="hlink"/>
                                            </p:clrVal>
                                          </p:val>
                                        </p:tav>
                                      </p:tavLst>
                                    </p:anim>
                                    <p:set>
                                      <p:cBhvr>
                                        <p:cTn id="28" dur="80"/>
                                        <p:tgtEl>
                                          <p:spTgt spid="13"/>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5"/>
                                        </p:tgtEl>
                                        <p:attrNameLst>
                                          <p:attrName>style.visibility</p:attrName>
                                        </p:attrNameLst>
                                      </p:cBhvr>
                                      <p:to>
                                        <p:strVal val="visible"/>
                                      </p:to>
                                    </p:set>
                                    <p:anim calcmode="discrete" valueType="clr">
                                      <p:cBhvr override="childStyle">
                                        <p:cTn id="3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
                                        </p:tgtEl>
                                        <p:attrNameLst>
                                          <p:attrName>fillcolor</p:attrName>
                                        </p:attrNameLst>
                                      </p:cBhvr>
                                      <p:tavLst>
                                        <p:tav tm="0">
                                          <p:val>
                                            <p:clrVal>
                                              <a:schemeClr val="accent2"/>
                                            </p:clrVal>
                                          </p:val>
                                        </p:tav>
                                        <p:tav tm="50000">
                                          <p:val>
                                            <p:clrVal>
                                              <a:schemeClr val="hlink"/>
                                            </p:clrVal>
                                          </p:val>
                                        </p:tav>
                                      </p:tavLst>
                                    </p:anim>
                                    <p:set>
                                      <p:cBhvr>
                                        <p:cTn id="35" dur="80"/>
                                        <p:tgtEl>
                                          <p:spTgt spid="15"/>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6"/>
                                        </p:tgtEl>
                                        <p:attrNameLst>
                                          <p:attrName>style.visibility</p:attrName>
                                        </p:attrNameLst>
                                      </p:cBhvr>
                                      <p:to>
                                        <p:strVal val="visible"/>
                                      </p:to>
                                    </p:set>
                                    <p:anim calcmode="discrete" valueType="clr">
                                      <p:cBhvr override="childStyle">
                                        <p:cTn id="4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6"/>
                                        </p:tgtEl>
                                        <p:attrNameLst>
                                          <p:attrName>fillcolor</p:attrName>
                                        </p:attrNameLst>
                                      </p:cBhvr>
                                      <p:tavLst>
                                        <p:tav tm="0">
                                          <p:val>
                                            <p:clrVal>
                                              <a:schemeClr val="accent2"/>
                                            </p:clrVal>
                                          </p:val>
                                        </p:tav>
                                        <p:tav tm="50000">
                                          <p:val>
                                            <p:clrVal>
                                              <a:schemeClr val="hlink"/>
                                            </p:clrVal>
                                          </p:val>
                                        </p:tav>
                                      </p:tavLst>
                                    </p:anim>
                                    <p:set>
                                      <p:cBhvr>
                                        <p:cTn id="42" dur="80"/>
                                        <p:tgtEl>
                                          <p:spTgt spid="16"/>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7"/>
                                        </p:tgtEl>
                                        <p:attrNameLst>
                                          <p:attrName>style.visibility</p:attrName>
                                        </p:attrNameLst>
                                      </p:cBhvr>
                                      <p:to>
                                        <p:strVal val="visible"/>
                                      </p:to>
                                    </p:set>
                                    <p:anim calcmode="discrete" valueType="clr">
                                      <p:cBhvr override="childStyle">
                                        <p:cTn id="4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7"/>
                                        </p:tgtEl>
                                        <p:attrNameLst>
                                          <p:attrName>fillcolor</p:attrName>
                                        </p:attrNameLst>
                                      </p:cBhvr>
                                      <p:tavLst>
                                        <p:tav tm="0">
                                          <p:val>
                                            <p:clrVal>
                                              <a:schemeClr val="accent2"/>
                                            </p:clrVal>
                                          </p:val>
                                        </p:tav>
                                        <p:tav tm="50000">
                                          <p:val>
                                            <p:clrVal>
                                              <a:schemeClr val="hlink"/>
                                            </p:clrVal>
                                          </p:val>
                                        </p:tav>
                                      </p:tavLst>
                                    </p:anim>
                                    <p:set>
                                      <p:cBhvr>
                                        <p:cTn id="49" dur="80"/>
                                        <p:tgtEl>
                                          <p:spTgt spid="17"/>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8"/>
                                        </p:tgtEl>
                                        <p:attrNameLst>
                                          <p:attrName>style.visibility</p:attrName>
                                        </p:attrNameLst>
                                      </p:cBhvr>
                                      <p:to>
                                        <p:strVal val="visible"/>
                                      </p:to>
                                    </p:set>
                                    <p:anim calcmode="discrete" valueType="clr">
                                      <p:cBhvr override="childStyle">
                                        <p:cTn id="54"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8"/>
                                        </p:tgtEl>
                                        <p:attrNameLst>
                                          <p:attrName>fillcolor</p:attrName>
                                        </p:attrNameLst>
                                      </p:cBhvr>
                                      <p:tavLst>
                                        <p:tav tm="0">
                                          <p:val>
                                            <p:clrVal>
                                              <a:schemeClr val="accent2"/>
                                            </p:clrVal>
                                          </p:val>
                                        </p:tav>
                                        <p:tav tm="50000">
                                          <p:val>
                                            <p:clrVal>
                                              <a:schemeClr val="hlink"/>
                                            </p:clrVal>
                                          </p:val>
                                        </p:tav>
                                      </p:tavLst>
                                    </p:anim>
                                    <p:set>
                                      <p:cBhvr>
                                        <p:cTn id="56" dur="80"/>
                                        <p:tgtEl>
                                          <p:spTgt spid="18"/>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19"/>
                                        </p:tgtEl>
                                        <p:attrNameLst>
                                          <p:attrName>style.visibility</p:attrName>
                                        </p:attrNameLst>
                                      </p:cBhvr>
                                      <p:to>
                                        <p:strVal val="visible"/>
                                      </p:to>
                                    </p:set>
                                    <p:anim calcmode="discrete" valueType="clr">
                                      <p:cBhvr override="childStyle">
                                        <p:cTn id="6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9"/>
                                        </p:tgtEl>
                                        <p:attrNameLst>
                                          <p:attrName>fillcolor</p:attrName>
                                        </p:attrNameLst>
                                      </p:cBhvr>
                                      <p:tavLst>
                                        <p:tav tm="0">
                                          <p:val>
                                            <p:clrVal>
                                              <a:schemeClr val="accent2"/>
                                            </p:clrVal>
                                          </p:val>
                                        </p:tav>
                                        <p:tav tm="50000">
                                          <p:val>
                                            <p:clrVal>
                                              <a:schemeClr val="hlink"/>
                                            </p:clrVal>
                                          </p:val>
                                        </p:tav>
                                      </p:tavLst>
                                    </p:anim>
                                    <p:set>
                                      <p:cBhvr>
                                        <p:cTn id="63" dur="80"/>
                                        <p:tgtEl>
                                          <p:spTgt spid="19"/>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20"/>
                                        </p:tgtEl>
                                        <p:attrNameLst>
                                          <p:attrName>style.visibility</p:attrName>
                                        </p:attrNameLst>
                                      </p:cBhvr>
                                      <p:to>
                                        <p:strVal val="visible"/>
                                      </p:to>
                                    </p:set>
                                    <p:anim calcmode="discrete" valueType="clr">
                                      <p:cBhvr override="childStyle">
                                        <p:cTn id="68"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20"/>
                                        </p:tgtEl>
                                        <p:attrNameLst>
                                          <p:attrName>fillcolor</p:attrName>
                                        </p:attrNameLst>
                                      </p:cBhvr>
                                      <p:tavLst>
                                        <p:tav tm="0">
                                          <p:val>
                                            <p:clrVal>
                                              <a:schemeClr val="accent2"/>
                                            </p:clrVal>
                                          </p:val>
                                        </p:tav>
                                        <p:tav tm="50000">
                                          <p:val>
                                            <p:clrVal>
                                              <a:schemeClr val="hlink"/>
                                            </p:clrVal>
                                          </p:val>
                                        </p:tav>
                                      </p:tavLst>
                                    </p:anim>
                                    <p:set>
                                      <p:cBhvr>
                                        <p:cTn id="70" dur="80"/>
                                        <p:tgtEl>
                                          <p:spTgt spid="20"/>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2"/>
                                        </p:tgtEl>
                                        <p:attrNameLst>
                                          <p:attrName>style.visibility</p:attrName>
                                        </p:attrNameLst>
                                      </p:cBhvr>
                                      <p:to>
                                        <p:strVal val="visible"/>
                                      </p:to>
                                    </p:set>
                                    <p:anim calcmode="discrete" valueType="clr">
                                      <p:cBhvr override="childStyle">
                                        <p:cTn id="7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2"/>
                                        </p:tgtEl>
                                        <p:attrNameLst>
                                          <p:attrName>fillcolor</p:attrName>
                                        </p:attrNameLst>
                                      </p:cBhvr>
                                      <p:tavLst>
                                        <p:tav tm="0">
                                          <p:val>
                                            <p:clrVal>
                                              <a:schemeClr val="accent2"/>
                                            </p:clrVal>
                                          </p:val>
                                        </p:tav>
                                        <p:tav tm="50000">
                                          <p:val>
                                            <p:clrVal>
                                              <a:schemeClr val="hlink"/>
                                            </p:clrVal>
                                          </p:val>
                                        </p:tav>
                                      </p:tavLst>
                                    </p:anim>
                                    <p:set>
                                      <p:cBhvr>
                                        <p:cTn id="77" dur="80"/>
                                        <p:tgtEl>
                                          <p:spTgt spid="22"/>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27" presetClass="entr" presetSubtype="0" fill="hold" nodeType="clickEffect">
                                  <p:stCondLst>
                                    <p:cond delay="0"/>
                                  </p:stCondLst>
                                  <p:iterate type="lt">
                                    <p:tmPct val="50000"/>
                                  </p:iterate>
                                  <p:childTnLst>
                                    <p:set>
                                      <p:cBhvr>
                                        <p:cTn id="81" dur="1" fill="hold">
                                          <p:stCondLst>
                                            <p:cond delay="0"/>
                                          </p:stCondLst>
                                        </p:cTn>
                                        <p:tgtEl>
                                          <p:spTgt spid="26">
                                            <p:txEl>
                                              <p:pRg st="0" end="0"/>
                                            </p:txEl>
                                          </p:spTgt>
                                        </p:tgtEl>
                                        <p:attrNameLst>
                                          <p:attrName>style.visibility</p:attrName>
                                        </p:attrNameLst>
                                      </p:cBhvr>
                                      <p:to>
                                        <p:strVal val="visible"/>
                                      </p:to>
                                    </p:set>
                                    <p:anim calcmode="discrete" valueType="clr">
                                      <p:cBhvr override="childStyle">
                                        <p:cTn id="82" dur="80"/>
                                        <p:tgtEl>
                                          <p:spTgt spid="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26">
                                            <p:txEl>
                                              <p:pRg st="0" end="0"/>
                                            </p:txEl>
                                          </p:spTgt>
                                        </p:tgtEl>
                                        <p:attrNameLst>
                                          <p:attrName>fillcolor</p:attrName>
                                        </p:attrNameLst>
                                      </p:cBhvr>
                                      <p:tavLst>
                                        <p:tav tm="0">
                                          <p:val>
                                            <p:clrVal>
                                              <a:schemeClr val="accent2"/>
                                            </p:clrVal>
                                          </p:val>
                                        </p:tav>
                                        <p:tav tm="50000">
                                          <p:val>
                                            <p:clrVal>
                                              <a:schemeClr val="hlink"/>
                                            </p:clrVal>
                                          </p:val>
                                        </p:tav>
                                      </p:tavLst>
                                    </p:anim>
                                    <p:set>
                                      <p:cBhvr>
                                        <p:cTn id="84" dur="80"/>
                                        <p:tgtEl>
                                          <p:spTgt spid="26">
                                            <p:txEl>
                                              <p:pRg st="0" end="0"/>
                                            </p:txEl>
                                          </p:spTgt>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27" presetClass="entr" presetSubtype="0" fill="hold" grpId="0" nodeType="clickEffect">
                                  <p:stCondLst>
                                    <p:cond delay="0"/>
                                  </p:stCondLst>
                                  <p:iterate type="lt">
                                    <p:tmPct val="50000"/>
                                  </p:iterate>
                                  <p:childTnLst>
                                    <p:set>
                                      <p:cBhvr>
                                        <p:cTn id="88" dur="1" fill="hold">
                                          <p:stCondLst>
                                            <p:cond delay="0"/>
                                          </p:stCondLst>
                                        </p:cTn>
                                        <p:tgtEl>
                                          <p:spTgt spid="23"/>
                                        </p:tgtEl>
                                        <p:attrNameLst>
                                          <p:attrName>style.visibility</p:attrName>
                                        </p:attrNameLst>
                                      </p:cBhvr>
                                      <p:to>
                                        <p:strVal val="visible"/>
                                      </p:to>
                                    </p:set>
                                    <p:anim calcmode="discrete" valueType="clr">
                                      <p:cBhvr override="childStyle">
                                        <p:cTn id="89"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23"/>
                                        </p:tgtEl>
                                        <p:attrNameLst>
                                          <p:attrName>fillcolor</p:attrName>
                                        </p:attrNameLst>
                                      </p:cBhvr>
                                      <p:tavLst>
                                        <p:tav tm="0">
                                          <p:val>
                                            <p:clrVal>
                                              <a:schemeClr val="accent2"/>
                                            </p:clrVal>
                                          </p:val>
                                        </p:tav>
                                        <p:tav tm="50000">
                                          <p:val>
                                            <p:clrVal>
                                              <a:schemeClr val="hlink"/>
                                            </p:clrVal>
                                          </p:val>
                                        </p:tav>
                                      </p:tavLst>
                                    </p:anim>
                                    <p:set>
                                      <p:cBhvr>
                                        <p:cTn id="91" dur="80"/>
                                        <p:tgtEl>
                                          <p:spTgt spid="23"/>
                                        </p:tgtEl>
                                        <p:attrNameLst>
                                          <p:attrName>fill.type</p:attrName>
                                        </p:attrNameLst>
                                      </p:cBhvr>
                                      <p:to>
                                        <p:strVal val="solid"/>
                                      </p:to>
                                    </p:set>
                                  </p:childTnLst>
                                </p:cTn>
                              </p:par>
                            </p:childTnLst>
                          </p:cTn>
                        </p:par>
                      </p:childTnLst>
                    </p:cTn>
                  </p:par>
                  <p:par>
                    <p:cTn id="92" fill="hold">
                      <p:stCondLst>
                        <p:cond delay="indefinite"/>
                      </p:stCondLst>
                      <p:childTnLst>
                        <p:par>
                          <p:cTn id="93" fill="hold">
                            <p:stCondLst>
                              <p:cond delay="0"/>
                            </p:stCondLst>
                            <p:childTnLst>
                              <p:par>
                                <p:cTn id="94" presetID="27" presetClass="entr" presetSubtype="0" fill="hold" grpId="0" nodeType="clickEffect">
                                  <p:stCondLst>
                                    <p:cond delay="0"/>
                                  </p:stCondLst>
                                  <p:iterate type="lt">
                                    <p:tmPct val="50000"/>
                                  </p:iterate>
                                  <p:childTnLst>
                                    <p:set>
                                      <p:cBhvr>
                                        <p:cTn id="95" dur="1" fill="hold">
                                          <p:stCondLst>
                                            <p:cond delay="0"/>
                                          </p:stCondLst>
                                        </p:cTn>
                                        <p:tgtEl>
                                          <p:spTgt spid="27"/>
                                        </p:tgtEl>
                                        <p:attrNameLst>
                                          <p:attrName>style.visibility</p:attrName>
                                        </p:attrNameLst>
                                      </p:cBhvr>
                                      <p:to>
                                        <p:strVal val="visible"/>
                                      </p:to>
                                    </p:set>
                                    <p:anim calcmode="discrete" valueType="clr">
                                      <p:cBhvr override="childStyle">
                                        <p:cTn id="96"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27"/>
                                        </p:tgtEl>
                                        <p:attrNameLst>
                                          <p:attrName>fillcolor</p:attrName>
                                        </p:attrNameLst>
                                      </p:cBhvr>
                                      <p:tavLst>
                                        <p:tav tm="0">
                                          <p:val>
                                            <p:clrVal>
                                              <a:schemeClr val="accent2"/>
                                            </p:clrVal>
                                          </p:val>
                                        </p:tav>
                                        <p:tav tm="50000">
                                          <p:val>
                                            <p:clrVal>
                                              <a:schemeClr val="hlink"/>
                                            </p:clrVal>
                                          </p:val>
                                        </p:tav>
                                      </p:tavLst>
                                    </p:anim>
                                    <p:set>
                                      <p:cBhvr>
                                        <p:cTn id="98" dur="80"/>
                                        <p:tgtEl>
                                          <p:spTgt spid="27"/>
                                        </p:tgtEl>
                                        <p:attrNameLst>
                                          <p:attrName>fill.type</p:attrName>
                                        </p:attrNameLst>
                                      </p:cBhvr>
                                      <p:to>
                                        <p:strVal val="solid"/>
                                      </p:to>
                                    </p:set>
                                  </p:childTnLst>
                                </p:cTn>
                              </p:par>
                            </p:childTnLst>
                          </p:cTn>
                        </p:par>
                      </p:childTnLst>
                    </p:cTn>
                  </p:par>
                  <p:par>
                    <p:cTn id="99" fill="hold">
                      <p:stCondLst>
                        <p:cond delay="indefinite"/>
                      </p:stCondLst>
                      <p:childTnLst>
                        <p:par>
                          <p:cTn id="100" fill="hold">
                            <p:stCondLst>
                              <p:cond delay="0"/>
                            </p:stCondLst>
                            <p:childTnLst>
                              <p:par>
                                <p:cTn id="101" presetID="27" presetClass="entr" presetSubtype="0" fill="hold" grpId="0" nodeType="clickEffect">
                                  <p:stCondLst>
                                    <p:cond delay="0"/>
                                  </p:stCondLst>
                                  <p:iterate type="lt">
                                    <p:tmPct val="50000"/>
                                  </p:iterate>
                                  <p:childTnLst>
                                    <p:set>
                                      <p:cBhvr>
                                        <p:cTn id="102" dur="1" fill="hold">
                                          <p:stCondLst>
                                            <p:cond delay="0"/>
                                          </p:stCondLst>
                                        </p:cTn>
                                        <p:tgtEl>
                                          <p:spTgt spid="25"/>
                                        </p:tgtEl>
                                        <p:attrNameLst>
                                          <p:attrName>style.visibility</p:attrName>
                                        </p:attrNameLst>
                                      </p:cBhvr>
                                      <p:to>
                                        <p:strVal val="visible"/>
                                      </p:to>
                                    </p:set>
                                    <p:anim calcmode="discrete" valueType="clr">
                                      <p:cBhvr override="childStyle">
                                        <p:cTn id="103"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104" dur="80"/>
                                        <p:tgtEl>
                                          <p:spTgt spid="25"/>
                                        </p:tgtEl>
                                        <p:attrNameLst>
                                          <p:attrName>fillcolor</p:attrName>
                                        </p:attrNameLst>
                                      </p:cBhvr>
                                      <p:tavLst>
                                        <p:tav tm="0">
                                          <p:val>
                                            <p:clrVal>
                                              <a:schemeClr val="accent2"/>
                                            </p:clrVal>
                                          </p:val>
                                        </p:tav>
                                        <p:tav tm="50000">
                                          <p:val>
                                            <p:clrVal>
                                              <a:schemeClr val="hlink"/>
                                            </p:clrVal>
                                          </p:val>
                                        </p:tav>
                                      </p:tavLst>
                                    </p:anim>
                                    <p:set>
                                      <p:cBhvr>
                                        <p:cTn id="105" dur="80"/>
                                        <p:tgtEl>
                                          <p:spTgt spid="25"/>
                                        </p:tgtEl>
                                        <p:attrNameLst>
                                          <p:attrName>fill.type</p:attrName>
                                        </p:attrNameLst>
                                      </p:cBhvr>
                                      <p:to>
                                        <p:strVal val="solid"/>
                                      </p:to>
                                    </p:set>
                                  </p:childTnLst>
                                </p:cTn>
                              </p:par>
                            </p:childTnLst>
                          </p:cTn>
                        </p:par>
                      </p:childTnLst>
                    </p:cTn>
                  </p:par>
                  <p:par>
                    <p:cTn id="106" fill="hold">
                      <p:stCondLst>
                        <p:cond delay="indefinite"/>
                      </p:stCondLst>
                      <p:childTnLst>
                        <p:par>
                          <p:cTn id="107" fill="hold">
                            <p:stCondLst>
                              <p:cond delay="0"/>
                            </p:stCondLst>
                            <p:childTnLst>
                              <p:par>
                                <p:cTn id="108" presetID="27" presetClass="entr" presetSubtype="0" fill="hold" grpId="0" nodeType="clickEffect">
                                  <p:stCondLst>
                                    <p:cond delay="0"/>
                                  </p:stCondLst>
                                  <p:iterate type="lt">
                                    <p:tmPct val="50000"/>
                                  </p:iterate>
                                  <p:childTnLst>
                                    <p:set>
                                      <p:cBhvr>
                                        <p:cTn id="109" dur="1" fill="hold">
                                          <p:stCondLst>
                                            <p:cond delay="0"/>
                                          </p:stCondLst>
                                        </p:cTn>
                                        <p:tgtEl>
                                          <p:spTgt spid="24"/>
                                        </p:tgtEl>
                                        <p:attrNameLst>
                                          <p:attrName>style.visibility</p:attrName>
                                        </p:attrNameLst>
                                      </p:cBhvr>
                                      <p:to>
                                        <p:strVal val="visible"/>
                                      </p:to>
                                    </p:set>
                                    <p:anim calcmode="discrete" valueType="clr">
                                      <p:cBhvr override="childStyle">
                                        <p:cTn id="11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11" dur="80"/>
                                        <p:tgtEl>
                                          <p:spTgt spid="24"/>
                                        </p:tgtEl>
                                        <p:attrNameLst>
                                          <p:attrName>fillcolor</p:attrName>
                                        </p:attrNameLst>
                                      </p:cBhvr>
                                      <p:tavLst>
                                        <p:tav tm="0">
                                          <p:val>
                                            <p:clrVal>
                                              <a:schemeClr val="accent2"/>
                                            </p:clrVal>
                                          </p:val>
                                        </p:tav>
                                        <p:tav tm="50000">
                                          <p:val>
                                            <p:clrVal>
                                              <a:schemeClr val="hlink"/>
                                            </p:clrVal>
                                          </p:val>
                                        </p:tav>
                                      </p:tavLst>
                                    </p:anim>
                                    <p:set>
                                      <p:cBhvr>
                                        <p:cTn id="112" dur="80"/>
                                        <p:tgtEl>
                                          <p:spTgt spid="24"/>
                                        </p:tgtEl>
                                        <p:attrNameLst>
                                          <p:attrName>fill.type</p:attrName>
                                        </p:attrNameLst>
                                      </p:cBhvr>
                                      <p:to>
                                        <p:strVal val="solid"/>
                                      </p:to>
                                    </p:set>
                                  </p:childTnLst>
                                </p:cTn>
                              </p:par>
                            </p:childTnLst>
                          </p:cTn>
                        </p:par>
                      </p:childTnLst>
                    </p:cTn>
                  </p:par>
                  <p:par>
                    <p:cTn id="113" fill="hold">
                      <p:stCondLst>
                        <p:cond delay="indefinite"/>
                      </p:stCondLst>
                      <p:childTnLst>
                        <p:par>
                          <p:cTn id="114" fill="hold">
                            <p:stCondLst>
                              <p:cond delay="0"/>
                            </p:stCondLst>
                            <p:childTnLst>
                              <p:par>
                                <p:cTn id="115" presetID="27" presetClass="entr" presetSubtype="0" fill="hold" grpId="0" nodeType="clickEffect">
                                  <p:stCondLst>
                                    <p:cond delay="0"/>
                                  </p:stCondLst>
                                  <p:iterate type="lt">
                                    <p:tmPct val="50000"/>
                                  </p:iterate>
                                  <p:childTnLst>
                                    <p:set>
                                      <p:cBhvr>
                                        <p:cTn id="116" dur="1" fill="hold">
                                          <p:stCondLst>
                                            <p:cond delay="0"/>
                                          </p:stCondLst>
                                        </p:cTn>
                                        <p:tgtEl>
                                          <p:spTgt spid="28"/>
                                        </p:tgtEl>
                                        <p:attrNameLst>
                                          <p:attrName>style.visibility</p:attrName>
                                        </p:attrNameLst>
                                      </p:cBhvr>
                                      <p:to>
                                        <p:strVal val="visible"/>
                                      </p:to>
                                    </p:set>
                                    <p:anim calcmode="discrete" valueType="clr">
                                      <p:cBhvr override="childStyle">
                                        <p:cTn id="117"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118" dur="80"/>
                                        <p:tgtEl>
                                          <p:spTgt spid="28"/>
                                        </p:tgtEl>
                                        <p:attrNameLst>
                                          <p:attrName>fillcolor</p:attrName>
                                        </p:attrNameLst>
                                      </p:cBhvr>
                                      <p:tavLst>
                                        <p:tav tm="0">
                                          <p:val>
                                            <p:clrVal>
                                              <a:schemeClr val="accent2"/>
                                            </p:clrVal>
                                          </p:val>
                                        </p:tav>
                                        <p:tav tm="50000">
                                          <p:val>
                                            <p:clrVal>
                                              <a:schemeClr val="hlink"/>
                                            </p:clrVal>
                                          </p:val>
                                        </p:tav>
                                      </p:tavLst>
                                    </p:anim>
                                    <p:set>
                                      <p:cBhvr>
                                        <p:cTn id="119" dur="80"/>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3" grpId="0"/>
      <p:bldP spid="15" grpId="0"/>
      <p:bldP spid="16" grpId="0"/>
      <p:bldP spid="17" grpId="0"/>
      <p:bldP spid="18" grpId="0"/>
      <p:bldP spid="19" grpId="0"/>
      <p:bldP spid="20" grpId="0"/>
      <p:bldP spid="22" grpId="0"/>
      <p:bldP spid="23" grpId="0"/>
      <p:bldP spid="24" grpId="0"/>
      <p:bldP spid="25"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جمع العبارات النسبية وطرحها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642910" y="857232"/>
            <a:ext cx="8143900" cy="830997"/>
          </a:xfrm>
          <a:prstGeom prst="rect">
            <a:avLst/>
          </a:prstGeom>
        </p:spPr>
        <p:txBody>
          <a:bodyPr wrap="square">
            <a:spAutoFit/>
          </a:bodyPr>
          <a:lstStyle/>
          <a:p>
            <a:r>
              <a:rPr lang="ar-EG" sz="2400" b="1" dirty="0" smtClean="0">
                <a:solidFill>
                  <a:srgbClr val="FF0000"/>
                </a:solidFill>
              </a:rPr>
              <a:t>عند جمع عبارتين نسبيتين أو طرحهما يجب أن نوحد مقاميهما، تماما كما</a:t>
            </a:r>
          </a:p>
          <a:p>
            <a:r>
              <a:rPr lang="ar-EG" sz="2400" b="1" dirty="0" smtClean="0">
                <a:solidFill>
                  <a:srgbClr val="FF0000"/>
                </a:solidFill>
              </a:rPr>
              <a:t>في جمع الكسور وطرحها.</a:t>
            </a:r>
            <a:endParaRPr lang="ar-EG" sz="2400" b="1" dirty="0">
              <a:solidFill>
                <a:srgbClr val="FF0000"/>
              </a:solidFill>
            </a:endParaRPr>
          </a:p>
        </p:txBody>
      </p:sp>
      <p:pic>
        <p:nvPicPr>
          <p:cNvPr id="23554" name="Picture 2"/>
          <p:cNvPicPr>
            <a:picLocks noChangeAspect="1" noChangeArrowheads="1"/>
          </p:cNvPicPr>
          <p:nvPr/>
        </p:nvPicPr>
        <p:blipFill>
          <a:blip r:embed="rId8" cstate="print"/>
          <a:srcRect/>
          <a:stretch>
            <a:fillRect/>
          </a:stretch>
        </p:blipFill>
        <p:spPr bwMode="auto">
          <a:xfrm>
            <a:off x="285720" y="1556212"/>
            <a:ext cx="8715436" cy="473030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23554"/>
                                        </p:tgtEl>
                                        <p:attrNameLst>
                                          <p:attrName>style.visibility</p:attrName>
                                        </p:attrNameLst>
                                      </p:cBhvr>
                                      <p:to>
                                        <p:strVal val="visible"/>
                                      </p:to>
                                    </p:set>
                                    <p:animEffect transition="in" filter="strips(downLeft)">
                                      <p:cBhvr>
                                        <p:cTn id="21"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جمع عبارات مقاماتها وحيدات حد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0" name="مربع نص 9"/>
          <p:cNvSpPr txBox="1"/>
          <p:nvPr/>
        </p:nvSpPr>
        <p:spPr>
          <a:xfrm>
            <a:off x="4286248" y="1000108"/>
            <a:ext cx="1741182" cy="523220"/>
          </a:xfrm>
          <a:prstGeom prst="rect">
            <a:avLst/>
          </a:prstGeom>
          <a:noFill/>
        </p:spPr>
        <p:txBody>
          <a:bodyPr wrap="none" rtlCol="1">
            <a:spAutoFit/>
          </a:bodyPr>
          <a:lstStyle/>
          <a:p>
            <a:r>
              <a:rPr lang="ar-EG" sz="2800" b="1" dirty="0" smtClean="0">
                <a:solidFill>
                  <a:srgbClr val="FF0000"/>
                </a:solidFill>
              </a:rPr>
              <a:t>بسط العبارة  </a:t>
            </a:r>
            <a:endParaRPr lang="ar-EG" sz="2800" b="1" dirty="0">
              <a:solidFill>
                <a:srgbClr val="FF0000"/>
              </a:solidFill>
            </a:endParaRPr>
          </a:p>
        </p:txBody>
      </p:sp>
      <p:graphicFrame>
        <p:nvGraphicFramePr>
          <p:cNvPr id="11" name="كائن 10"/>
          <p:cNvGraphicFramePr>
            <a:graphicFrameLocks noChangeAspect="1"/>
          </p:cNvGraphicFramePr>
          <p:nvPr/>
        </p:nvGraphicFramePr>
        <p:xfrm>
          <a:off x="1000100" y="928670"/>
          <a:ext cx="7500990" cy="5204828"/>
        </p:xfrm>
        <a:graphic>
          <a:graphicData uri="http://schemas.openxmlformats.org/presentationml/2006/ole">
            <mc:AlternateContent xmlns:mc="http://schemas.openxmlformats.org/markup-compatibility/2006">
              <mc:Choice xmlns:v="urn:schemas-microsoft-com:vml" Requires="v">
                <p:oleObj spid="_x0000_s24641" name="معادلة" r:id="rId9" imgW="1854000" imgH="1879560" progId="Equation.3">
                  <p:embed/>
                </p:oleObj>
              </mc:Choice>
              <mc:Fallback>
                <p:oleObj name="معادلة" r:id="rId9" imgW="1854000" imgH="18795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100" y="928670"/>
                        <a:ext cx="7500990" cy="52048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كائن 11"/>
          <p:cNvGraphicFramePr>
            <a:graphicFrameLocks noChangeAspect="1"/>
          </p:cNvGraphicFramePr>
          <p:nvPr/>
        </p:nvGraphicFramePr>
        <p:xfrm>
          <a:off x="2071671" y="2500306"/>
          <a:ext cx="3214709" cy="733792"/>
        </p:xfrm>
        <a:graphic>
          <a:graphicData uri="http://schemas.openxmlformats.org/presentationml/2006/ole">
            <mc:AlternateContent xmlns:mc="http://schemas.openxmlformats.org/markup-compatibility/2006">
              <mc:Choice xmlns:v="urn:schemas-microsoft-com:vml" Requires="v">
                <p:oleObj spid="_x0000_s24642" name="معادلة" r:id="rId11" imgW="1168200" imgH="266400" progId="Equation.3">
                  <p:embed/>
                </p:oleObj>
              </mc:Choice>
              <mc:Fallback>
                <p:oleObj name="معادلة" r:id="rId11" imgW="1168200" imgH="266400"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1671" y="2500306"/>
                        <a:ext cx="3214709" cy="7337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عبارات مقامها كثيرات حدود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25602" name="Picture 2"/>
          <p:cNvPicPr>
            <a:picLocks noChangeAspect="1" noChangeArrowheads="1"/>
          </p:cNvPicPr>
          <p:nvPr/>
        </p:nvPicPr>
        <p:blipFill>
          <a:blip r:embed="rId8" cstate="print">
            <a:clrChange>
              <a:clrFrom>
                <a:srgbClr val="FFFFFF"/>
              </a:clrFrom>
              <a:clrTo>
                <a:srgbClr val="FFFFFF">
                  <a:alpha val="0"/>
                </a:srgbClr>
              </a:clrTo>
            </a:clrChange>
            <a:lum bright="-20000"/>
          </a:blip>
          <a:stretch>
            <a:fillRect/>
          </a:stretch>
        </p:blipFill>
        <p:spPr bwMode="auto">
          <a:xfrm>
            <a:off x="3071802" y="1000108"/>
            <a:ext cx="5357850" cy="889360"/>
          </a:xfrm>
          <a:prstGeom prst="rect">
            <a:avLst/>
          </a:prstGeom>
          <a:noFill/>
          <a:ln>
            <a:noFill/>
          </a:ln>
        </p:spPr>
      </p:pic>
      <p:pic>
        <p:nvPicPr>
          <p:cNvPr id="25603" name="Picture 3"/>
          <p:cNvPicPr>
            <a:picLocks noChangeAspect="1" noChangeArrowheads="1"/>
          </p:cNvPicPr>
          <p:nvPr/>
        </p:nvPicPr>
        <p:blipFill>
          <a:blip r:embed="rId9" cstate="print">
            <a:clrChange>
              <a:clrFrom>
                <a:srgbClr val="FFFFFF"/>
              </a:clrFrom>
              <a:clrTo>
                <a:srgbClr val="FFFFFF">
                  <a:alpha val="0"/>
                </a:srgbClr>
              </a:clrTo>
            </a:clrChange>
            <a:duotone>
              <a:prstClr val="black"/>
              <a:schemeClr val="accent6">
                <a:lumMod val="75000"/>
                <a:tint val="45000"/>
                <a:satMod val="400000"/>
              </a:schemeClr>
            </a:duotone>
            <a:lum bright="-20000" contrast="40000"/>
          </a:blip>
          <a:srcRect/>
          <a:stretch>
            <a:fillRect/>
          </a:stretch>
        </p:blipFill>
        <p:spPr bwMode="auto">
          <a:xfrm>
            <a:off x="857224" y="1928802"/>
            <a:ext cx="7422483" cy="3571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25602"/>
                                        </p:tgtEl>
                                        <p:attrNameLst>
                                          <p:attrName>style.visibility</p:attrName>
                                        </p:attrNameLst>
                                      </p:cBhvr>
                                      <p:to>
                                        <p:strVal val="visible"/>
                                      </p:to>
                                    </p:set>
                                    <p:animEffect transition="in" filter="strips(downLeft)">
                                      <p:cBhvr>
                                        <p:cTn id="14" dur="500"/>
                                        <p:tgtEl>
                                          <p:spTgt spid="2560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strips(downLeft)">
                                      <p:cBhvr>
                                        <p:cTn id="19"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42976" y="99932"/>
            <a:ext cx="7929618" cy="523220"/>
          </a:xfrm>
          <a:prstGeom prst="rect">
            <a:avLst/>
          </a:prstGeom>
          <a:noFill/>
        </p:spPr>
        <p:txBody>
          <a:bodyPr wrap="square" rtlCol="1">
            <a:spAutoFit/>
          </a:bodyPr>
          <a:lstStyle/>
          <a:p>
            <a:pPr algn="ctr" fontAlgn="auto">
              <a:spcBef>
                <a:spcPts val="0"/>
              </a:spcBef>
              <a:spcAft>
                <a:spcPts val="0"/>
              </a:spcAft>
              <a:defRPr/>
            </a:pPr>
            <a:r>
              <a:rPr lang="ar-EG" sz="28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تبسيط الكسور المركبة بتبسيط كل من البسط والمقام على حدة </a:t>
            </a:r>
            <a:endParaRPr lang="ar-SA" sz="28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26627" name="Picture 3"/>
          <p:cNvPicPr>
            <a:picLocks noChangeAspect="1" noChangeArrowheads="1"/>
          </p:cNvPicPr>
          <p:nvPr/>
        </p:nvPicPr>
        <p:blipFill>
          <a:blip r:embed="rId8" cstate="print">
            <a:clrChange>
              <a:clrFrom>
                <a:srgbClr val="FFFFFF"/>
              </a:clrFrom>
              <a:clrTo>
                <a:srgbClr val="FFFFFF">
                  <a:alpha val="0"/>
                </a:srgbClr>
              </a:clrTo>
            </a:clrChange>
            <a:lum bright="-20000"/>
          </a:blip>
          <a:stretch>
            <a:fillRect/>
          </a:stretch>
        </p:blipFill>
        <p:spPr bwMode="auto">
          <a:xfrm>
            <a:off x="6215074" y="785794"/>
            <a:ext cx="2428892" cy="1096375"/>
          </a:xfrm>
          <a:prstGeom prst="rect">
            <a:avLst/>
          </a:prstGeom>
          <a:noFill/>
          <a:ln>
            <a:noFill/>
          </a:ln>
        </p:spPr>
      </p:pic>
      <p:pic>
        <p:nvPicPr>
          <p:cNvPr id="26628" name="Picture 4"/>
          <p:cNvPicPr>
            <a:picLocks noChangeAspect="1" noChangeArrowheads="1"/>
          </p:cNvPicPr>
          <p:nvPr/>
        </p:nvPicPr>
        <p:blipFill>
          <a:blip r:embed="rId9" cstate="print">
            <a:clrChange>
              <a:clrFrom>
                <a:srgbClr val="FFFFFF"/>
              </a:clrFrom>
              <a:clrTo>
                <a:srgbClr val="FFFFFF">
                  <a:alpha val="0"/>
                </a:srgbClr>
              </a:clrTo>
            </a:clrChange>
            <a:duotone>
              <a:prstClr val="black"/>
              <a:schemeClr val="bg2">
                <a:tint val="45000"/>
                <a:satMod val="400000"/>
              </a:schemeClr>
            </a:duotone>
            <a:lum bright="-20000" contrast="40000"/>
          </a:blip>
          <a:srcRect/>
          <a:stretch>
            <a:fillRect/>
          </a:stretch>
        </p:blipFill>
        <p:spPr bwMode="auto">
          <a:xfrm>
            <a:off x="428596" y="2071678"/>
            <a:ext cx="8215370" cy="4214842"/>
          </a:xfrm>
          <a:prstGeom prst="rect">
            <a:avLst/>
          </a:prstGeom>
          <a:noFill/>
          <a:ln w="9525">
            <a:noFill/>
            <a:miter lim="800000"/>
            <a:headEnd/>
            <a:tailEnd/>
          </a:ln>
          <a:effectLst/>
        </p:spPr>
      </p:pic>
      <p:sp>
        <p:nvSpPr>
          <p:cNvPr id="12" name="مربع نص 11"/>
          <p:cNvSpPr txBox="1"/>
          <p:nvPr/>
        </p:nvSpPr>
        <p:spPr>
          <a:xfrm>
            <a:off x="7820607" y="1986969"/>
            <a:ext cx="894797" cy="584775"/>
          </a:xfrm>
          <a:prstGeom prst="rect">
            <a:avLst/>
          </a:prstGeom>
          <a:noFill/>
        </p:spPr>
        <p:txBody>
          <a:bodyPr wrap="none" rtlCol="1">
            <a:spAutoFit/>
          </a:bodyPr>
          <a:lstStyle/>
          <a:p>
            <a:r>
              <a:rPr lang="ar-EG" sz="3200" b="1" dirty="0" smtClean="0">
                <a:solidFill>
                  <a:srgbClr val="FF0000"/>
                </a:solidFill>
              </a:rPr>
              <a:t>الحل </a:t>
            </a:r>
            <a:endParaRPr lang="ar-EG" sz="3200" b="1" dirty="0">
              <a:solidFill>
                <a:srgbClr val="FF0000"/>
              </a:solidFill>
            </a:endParaRPr>
          </a:p>
        </p:txBody>
      </p:sp>
      <p:cxnSp>
        <p:nvCxnSpPr>
          <p:cNvPr id="14" name="رابط مستقيم 13"/>
          <p:cNvCxnSpPr/>
          <p:nvPr/>
        </p:nvCxnSpPr>
        <p:spPr>
          <a:xfrm rot="10800000">
            <a:off x="428596" y="1928802"/>
            <a:ext cx="8072494" cy="1588"/>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26627"/>
                                        </p:tgtEl>
                                        <p:attrNameLst>
                                          <p:attrName>style.visibility</p:attrName>
                                        </p:attrNameLst>
                                      </p:cBhvr>
                                      <p:to>
                                        <p:strVal val="visible"/>
                                      </p:to>
                                    </p:set>
                                    <p:animEffect transition="in" filter="strips(downLeft)">
                                      <p:cBhvr>
                                        <p:cTn id="14" dur="500"/>
                                        <p:tgtEl>
                                          <p:spTgt spid="26627"/>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anim calcmode="lin" valueType="num">
                                      <p:cBhvr>
                                        <p:cTn id="20" dur="2000" fill="hold"/>
                                        <p:tgtEl>
                                          <p:spTgt spid="14"/>
                                        </p:tgtEl>
                                        <p:attrNameLst>
                                          <p:attrName>style.rotation</p:attrName>
                                        </p:attrNameLst>
                                      </p:cBhvr>
                                      <p:tavLst>
                                        <p:tav tm="0">
                                          <p:val>
                                            <p:fltVal val="720"/>
                                          </p:val>
                                        </p:tav>
                                        <p:tav tm="100000">
                                          <p:val>
                                            <p:fltVal val="0"/>
                                          </p:val>
                                        </p:tav>
                                      </p:tavLst>
                                    </p:anim>
                                    <p:anim calcmode="lin" valueType="num">
                                      <p:cBhvr>
                                        <p:cTn id="21" dur="2000" fill="hold"/>
                                        <p:tgtEl>
                                          <p:spTgt spid="14"/>
                                        </p:tgtEl>
                                        <p:attrNameLst>
                                          <p:attrName>ppt_h</p:attrName>
                                        </p:attrNameLst>
                                      </p:cBhvr>
                                      <p:tavLst>
                                        <p:tav tm="0">
                                          <p:val>
                                            <p:fltVal val="0"/>
                                          </p:val>
                                        </p:tav>
                                        <p:tav tm="100000">
                                          <p:val>
                                            <p:strVal val="#ppt_h"/>
                                          </p:val>
                                        </p:tav>
                                      </p:tavLst>
                                    </p:anim>
                                    <p:anim calcmode="lin" valueType="num">
                                      <p:cBhvr>
                                        <p:cTn id="22"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6628"/>
                                        </p:tgtEl>
                                        <p:attrNameLst>
                                          <p:attrName>style.visibility</p:attrName>
                                        </p:attrNameLst>
                                      </p:cBhvr>
                                      <p:to>
                                        <p:strVal val="visible"/>
                                      </p:to>
                                    </p:set>
                                    <p:animEffect transition="in" filter="strips(downLeft)">
                                      <p:cBhvr>
                                        <p:cTn id="27"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pic>
        <p:nvPicPr>
          <p:cNvPr id="27651" name="Picture 3"/>
          <p:cNvPicPr>
            <a:picLocks noChangeAspect="1" noChangeArrowheads="1"/>
          </p:cNvPicPr>
          <p:nvPr/>
        </p:nvPicPr>
        <p:blipFill>
          <a:blip r:embed="rId9" cstate="print">
            <a:clrChange>
              <a:clrFrom>
                <a:srgbClr val="FFFFFF"/>
              </a:clrFrom>
              <a:clrTo>
                <a:srgbClr val="FFFFFF">
                  <a:alpha val="0"/>
                </a:srgbClr>
              </a:clrTo>
            </a:clrChange>
            <a:lum bright="-10000"/>
          </a:blip>
          <a:stretch>
            <a:fillRect/>
          </a:stretch>
        </p:blipFill>
        <p:spPr bwMode="auto">
          <a:xfrm>
            <a:off x="6215074" y="785794"/>
            <a:ext cx="2500330" cy="1036321"/>
          </a:xfrm>
          <a:prstGeom prst="rect">
            <a:avLst/>
          </a:prstGeom>
          <a:noFill/>
          <a:ln>
            <a:noFill/>
          </a:ln>
        </p:spPr>
      </p:pic>
      <p:sp>
        <p:nvSpPr>
          <p:cNvPr id="11" name="مربع نص 10"/>
          <p:cNvSpPr txBox="1"/>
          <p:nvPr/>
        </p:nvSpPr>
        <p:spPr>
          <a:xfrm>
            <a:off x="7786710" y="1928802"/>
            <a:ext cx="760099"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1">
            <a:spAutoFit/>
          </a:bodyPr>
          <a:lstStyle/>
          <a:p>
            <a:r>
              <a:rPr lang="ar-EG" sz="2800" dirty="0" smtClean="0">
                <a:solidFill>
                  <a:srgbClr val="FF0000"/>
                </a:solidFill>
                <a:cs typeface="AGA Battouta Regular" pitchFamily="2" charset="-78"/>
              </a:rPr>
              <a:t>الحل </a:t>
            </a:r>
            <a:endParaRPr lang="ar-EG" sz="2800" dirty="0">
              <a:solidFill>
                <a:srgbClr val="FF0000"/>
              </a:solidFill>
              <a:cs typeface="AGA Battouta Regular" pitchFamily="2" charset="-78"/>
            </a:endParaRPr>
          </a:p>
        </p:txBody>
      </p:sp>
      <p:pic>
        <p:nvPicPr>
          <p:cNvPr id="27652" name="Picture 4"/>
          <p:cNvPicPr>
            <a:picLocks noChangeAspect="1" noChangeArrowheads="1"/>
          </p:cNvPicPr>
          <p:nvPr/>
        </p:nvPicPr>
        <p:blipFill>
          <a:blip r:embed="rId10" cstate="print">
            <a:clrChange>
              <a:clrFrom>
                <a:srgbClr val="FFFFFF"/>
              </a:clrFrom>
              <a:clrTo>
                <a:srgbClr val="FFFFFF">
                  <a:alpha val="0"/>
                </a:srgbClr>
              </a:clrTo>
            </a:clrChange>
            <a:lum bright="-20000"/>
          </a:blip>
          <a:stretch>
            <a:fillRect/>
          </a:stretch>
        </p:blipFill>
        <p:spPr bwMode="auto">
          <a:xfrm>
            <a:off x="3942772" y="1714488"/>
            <a:ext cx="3843938" cy="1452548"/>
          </a:xfrm>
          <a:prstGeom prst="rect">
            <a:avLst/>
          </a:prstGeom>
          <a:noFill/>
          <a:ln>
            <a:noFill/>
          </a:ln>
        </p:spPr>
      </p:pic>
      <p:sp>
        <p:nvSpPr>
          <p:cNvPr id="17" name="مستطيل 16"/>
          <p:cNvSpPr/>
          <p:nvPr/>
        </p:nvSpPr>
        <p:spPr>
          <a:xfrm>
            <a:off x="968800" y="5105400"/>
            <a:ext cx="7643866" cy="1200329"/>
          </a:xfrm>
          <a:prstGeom prst="rect">
            <a:avLst/>
          </a:prstGeom>
        </p:spPr>
        <p:txBody>
          <a:bodyPr wrap="square">
            <a:spAutoFit/>
          </a:bodyPr>
          <a:lstStyle/>
          <a:p>
            <a:r>
              <a:rPr lang="ar-EG" sz="2400" b="1" dirty="0" smtClean="0">
                <a:solidFill>
                  <a:schemeClr val="bg1"/>
                </a:solidFill>
              </a:rPr>
              <a:t>لاحظ أنه تم حل المسألة نفسها في المثالين 5 , 4 بطريقتين مختلفتين،</a:t>
            </a:r>
          </a:p>
          <a:p>
            <a:r>
              <a:rPr lang="ar-EG" sz="2400" b="1" dirty="0" smtClean="0">
                <a:solidFill>
                  <a:schemeClr val="bg1"/>
                </a:solidFill>
              </a:rPr>
              <a:t>وكانت النتيجة واحدة. لذا، يمكنك استعمال الطريقة التي تناسبك لحل المسائل المشابهة.</a:t>
            </a:r>
            <a:endParaRPr lang="ar-EG" sz="2400" b="1" dirty="0">
              <a:solidFill>
                <a:schemeClr val="bg1"/>
              </a:solidFill>
            </a:endParaRPr>
          </a:p>
        </p:txBody>
      </p:sp>
      <p:sp>
        <p:nvSpPr>
          <p:cNvPr id="16" name="مربع نص 15"/>
          <p:cNvSpPr txBox="1"/>
          <p:nvPr/>
        </p:nvSpPr>
        <p:spPr>
          <a:xfrm>
            <a:off x="1714480" y="109815"/>
            <a:ext cx="6086924" cy="523220"/>
          </a:xfrm>
          <a:prstGeom prst="rect">
            <a:avLst/>
          </a:prstGeom>
          <a:noFill/>
        </p:spPr>
        <p:txBody>
          <a:bodyPr wrap="none" rtlCol="1">
            <a:spAutoFit/>
          </a:bodyPr>
          <a:lstStyle/>
          <a:p>
            <a:r>
              <a:rPr lang="ar-EG" sz="2800" b="1" dirty="0" smtClean="0">
                <a:solidFill>
                  <a:srgbClr val="FF0000"/>
                </a:solidFill>
                <a:latin typeface="ae_Dimnah" pitchFamily="18" charset="-78"/>
                <a:cs typeface="ae_Dimnah" pitchFamily="18" charset="-78"/>
              </a:rPr>
              <a:t>تبسيط الكسور المركبة بإيجاد (</a:t>
            </a:r>
            <a:r>
              <a:rPr lang="en-US" sz="2800" b="1" dirty="0" smtClean="0">
                <a:solidFill>
                  <a:srgbClr val="FF0000"/>
                </a:solidFill>
                <a:latin typeface="ae_Dimnah" pitchFamily="18" charset="-78"/>
                <a:cs typeface="ae_Dimnah" pitchFamily="18" charset="-78"/>
              </a:rPr>
              <a:t>LCM </a:t>
            </a:r>
            <a:r>
              <a:rPr lang="ar-EG" sz="2800" b="1" dirty="0" smtClean="0">
                <a:solidFill>
                  <a:srgbClr val="FF0000"/>
                </a:solidFill>
                <a:latin typeface="ae_Dimnah" pitchFamily="18" charset="-78"/>
                <a:cs typeface="ae_Dimnah" pitchFamily="18" charset="-78"/>
              </a:rPr>
              <a:t>) للمقامات </a:t>
            </a:r>
            <a:endParaRPr lang="ar-EG" sz="2800" b="1" dirty="0">
              <a:solidFill>
                <a:srgbClr val="FF0000"/>
              </a:solidFill>
              <a:latin typeface="ae_Dimnah" pitchFamily="18" charset="-78"/>
              <a:cs typeface="ae_Dimnah" pitchFamily="18" charset="-78"/>
            </a:endParaRPr>
          </a:p>
        </p:txBody>
      </p:sp>
      <p:sp>
        <p:nvSpPr>
          <p:cNvPr id="18" name="مربع نص 17"/>
          <p:cNvSpPr txBox="1"/>
          <p:nvPr/>
        </p:nvSpPr>
        <p:spPr>
          <a:xfrm>
            <a:off x="1571604" y="3143248"/>
            <a:ext cx="7162538" cy="523220"/>
          </a:xfrm>
          <a:prstGeom prst="rect">
            <a:avLst/>
          </a:prstGeom>
          <a:noFill/>
        </p:spPr>
        <p:txBody>
          <a:bodyPr wrap="none" rtlCol="1">
            <a:spAutoFit/>
          </a:bodyPr>
          <a:lstStyle/>
          <a:p>
            <a:r>
              <a:rPr lang="en-US" sz="2800" b="1" dirty="0" smtClean="0">
                <a:solidFill>
                  <a:srgbClr val="FF0000"/>
                </a:solidFill>
              </a:rPr>
              <a:t>Lcm </a:t>
            </a:r>
            <a:r>
              <a:rPr lang="ar-EG" sz="2800" b="1" dirty="0" smtClean="0">
                <a:solidFill>
                  <a:srgbClr val="FF0000"/>
                </a:solidFill>
              </a:rPr>
              <a:t> لمقامات البسط والمقام هو </a:t>
            </a:r>
            <a:r>
              <a:rPr lang="en-US" sz="2800" b="1" dirty="0" err="1" smtClean="0">
                <a:solidFill>
                  <a:srgbClr val="FF0000"/>
                </a:solidFill>
              </a:rPr>
              <a:t>xy</a:t>
            </a:r>
            <a:r>
              <a:rPr lang="en-US" sz="2800" b="1" dirty="0" smtClean="0">
                <a:solidFill>
                  <a:srgbClr val="FF0000"/>
                </a:solidFill>
              </a:rPr>
              <a:t> </a:t>
            </a:r>
            <a:r>
              <a:rPr lang="ar-EG" sz="2800" b="1" dirty="0" smtClean="0">
                <a:solidFill>
                  <a:srgbClr val="FF0000"/>
                </a:solidFill>
              </a:rPr>
              <a:t>, بضرب العبارة في  </a:t>
            </a:r>
            <a:endParaRPr lang="ar-EG" sz="2800" b="1" dirty="0">
              <a:solidFill>
                <a:srgbClr val="FF0000"/>
              </a:solidFill>
            </a:endParaRPr>
          </a:p>
        </p:txBody>
      </p:sp>
      <p:graphicFrame>
        <p:nvGraphicFramePr>
          <p:cNvPr id="19" name="كائن 18"/>
          <p:cNvGraphicFramePr>
            <a:graphicFrameLocks noChangeAspect="1"/>
          </p:cNvGraphicFramePr>
          <p:nvPr/>
        </p:nvGraphicFramePr>
        <p:xfrm>
          <a:off x="1071538" y="2643182"/>
          <a:ext cx="714380" cy="1428760"/>
        </p:xfrm>
        <a:graphic>
          <a:graphicData uri="http://schemas.openxmlformats.org/presentationml/2006/ole">
            <mc:AlternateContent xmlns:mc="http://schemas.openxmlformats.org/markup-compatibility/2006">
              <mc:Choice xmlns:v="urn:schemas-microsoft-com:vml" Requires="v">
                <p:oleObj spid="_x0000_s31811" name="معادلة" r:id="rId11" imgW="253800" imgH="507960" progId="Equation.3">
                  <p:embed/>
                </p:oleObj>
              </mc:Choice>
              <mc:Fallback>
                <p:oleObj name="معادلة" r:id="rId11" imgW="253800" imgH="507960" progId="Equation.3">
                  <p:embed/>
                  <p:pic>
                    <p:nvPicPr>
                      <p:cNvPr id="0"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538" y="2643182"/>
                        <a:ext cx="714380" cy="1428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كائن 19"/>
          <p:cNvGraphicFramePr>
            <a:graphicFrameLocks noChangeAspect="1"/>
          </p:cNvGraphicFramePr>
          <p:nvPr/>
        </p:nvGraphicFramePr>
        <p:xfrm>
          <a:off x="6143636" y="4000504"/>
          <a:ext cx="1227144" cy="1044378"/>
        </p:xfrm>
        <a:graphic>
          <a:graphicData uri="http://schemas.openxmlformats.org/presentationml/2006/ole">
            <mc:AlternateContent xmlns:mc="http://schemas.openxmlformats.org/markup-compatibility/2006">
              <mc:Choice xmlns:v="urn:schemas-microsoft-com:vml" Requires="v">
                <p:oleObj spid="_x0000_s31812" name="معادلة" r:id="rId13" imgW="596880" imgH="507960" progId="Equation.3">
                  <p:embed/>
                </p:oleObj>
              </mc:Choice>
              <mc:Fallback>
                <p:oleObj name="معادلة" r:id="rId13" imgW="596880" imgH="50796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3636" y="4000504"/>
                        <a:ext cx="1227144" cy="10443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مربع نص 20"/>
          <p:cNvSpPr txBox="1"/>
          <p:nvPr/>
        </p:nvSpPr>
        <p:spPr>
          <a:xfrm>
            <a:off x="3064902" y="4214818"/>
            <a:ext cx="2549096" cy="646331"/>
          </a:xfrm>
          <a:prstGeom prst="rect">
            <a:avLst/>
          </a:prstGeom>
          <a:noFill/>
        </p:spPr>
        <p:txBody>
          <a:bodyPr wrap="none" rtlCol="1">
            <a:spAutoFit/>
          </a:bodyPr>
          <a:lstStyle/>
          <a:p>
            <a:r>
              <a:rPr lang="ar-EG" sz="3600" b="1" dirty="0" smtClean="0">
                <a:solidFill>
                  <a:srgbClr val="FF0000"/>
                </a:solidFill>
              </a:rPr>
              <a:t>خاصية التوزيع </a:t>
            </a:r>
            <a:endParaRPr lang="ar-EG"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27651"/>
                                        </p:tgtEl>
                                        <p:attrNameLst>
                                          <p:attrName>style.visibility</p:attrName>
                                        </p:attrNameLst>
                                      </p:cBhvr>
                                      <p:to>
                                        <p:strVal val="visible"/>
                                      </p:to>
                                    </p:set>
                                    <p:animEffect transition="in" filter="strips(downLeft)">
                                      <p:cBhvr>
                                        <p:cTn id="14" dur="500"/>
                                        <p:tgtEl>
                                          <p:spTgt spid="27651"/>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7652"/>
                                        </p:tgtEl>
                                        <p:attrNameLst>
                                          <p:attrName>style.visibility</p:attrName>
                                        </p:attrNameLst>
                                      </p:cBhvr>
                                      <p:to>
                                        <p:strVal val="visible"/>
                                      </p:to>
                                    </p:set>
                                    <p:animEffect transition="in" filter="strips(downLeft)">
                                      <p:cBhvr>
                                        <p:cTn id="26" dur="500"/>
                                        <p:tgtEl>
                                          <p:spTgt spid="27652"/>
                                        </p:tgtEl>
                                      </p:cBhvr>
                                    </p:animEffec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to="" calcmode="lin" valueType="num">
                                      <p:cBhvr>
                                        <p:cTn id="31" dur="1" fill="hold"/>
                                        <p:tgtEl>
                                          <p:spTgt spid="18"/>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strips(down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strips(down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21"/>
                                        </p:tgtEl>
                                        <p:attrNameLst>
                                          <p:attrName>style.visibility</p:attrName>
                                        </p:attrNameLst>
                                      </p:cBhvr>
                                      <p:to>
                                        <p:strVal val="visible"/>
                                      </p:to>
                                    </p:set>
                                    <p:anim calcmode="discrete" valueType="clr">
                                      <p:cBhvr override="childStyle">
                                        <p:cTn id="46"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21"/>
                                        </p:tgtEl>
                                        <p:attrNameLst>
                                          <p:attrName>fillcolor</p:attrName>
                                        </p:attrNameLst>
                                      </p:cBhvr>
                                      <p:tavLst>
                                        <p:tav tm="0">
                                          <p:val>
                                            <p:clrVal>
                                              <a:schemeClr val="accent2"/>
                                            </p:clrVal>
                                          </p:val>
                                        </p:tav>
                                        <p:tav tm="50000">
                                          <p:val>
                                            <p:clrVal>
                                              <a:schemeClr val="hlink"/>
                                            </p:clrVal>
                                          </p:val>
                                        </p:tav>
                                      </p:tavLst>
                                    </p:anim>
                                    <p:set>
                                      <p:cBhvr>
                                        <p:cTn id="48" dur="80"/>
                                        <p:tgtEl>
                                          <p:spTgt spid="21"/>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7"/>
                                        </p:tgtEl>
                                        <p:attrNameLst>
                                          <p:attrName>style.visibility</p:attrName>
                                        </p:attrNameLst>
                                      </p:cBhvr>
                                      <p:to>
                                        <p:strVal val="visible"/>
                                      </p:to>
                                    </p:set>
                                    <p:anim calcmode="discrete" valueType="clr">
                                      <p:cBhvr override="childStyle">
                                        <p:cTn id="5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7"/>
                                        </p:tgtEl>
                                        <p:attrNameLst>
                                          <p:attrName>fillcolor</p:attrName>
                                        </p:attrNameLst>
                                      </p:cBhvr>
                                      <p:tavLst>
                                        <p:tav tm="0">
                                          <p:val>
                                            <p:clrVal>
                                              <a:schemeClr val="accent2"/>
                                            </p:clrVal>
                                          </p:val>
                                        </p:tav>
                                        <p:tav tm="50000">
                                          <p:val>
                                            <p:clrVal>
                                              <a:schemeClr val="hlink"/>
                                            </p:clrVal>
                                          </p:val>
                                        </p:tav>
                                      </p:tavLst>
                                    </p:anim>
                                    <p:set>
                                      <p:cBhvr>
                                        <p:cTn id="55"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6" grpId="0"/>
      <p:bldP spid="18"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79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130" y="775648"/>
            <a:ext cx="1470622" cy="43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3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3572" y="758328"/>
            <a:ext cx="2716735" cy="47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9842" y="1295400"/>
            <a:ext cx="2858262"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4763928" y="1261966"/>
            <a:ext cx="1252266" cy="523220"/>
          </a:xfrm>
          <a:prstGeom prst="rect">
            <a:avLst/>
          </a:prstGeom>
          <a:noFill/>
        </p:spPr>
        <p:txBody>
          <a:bodyPr wrap="none" rtlCol="1">
            <a:spAutoFit/>
          </a:bodyPr>
          <a:lstStyle/>
          <a:p>
            <a:r>
              <a:rPr lang="en-US" sz="2800" b="1" dirty="0" smtClean="0">
                <a:solidFill>
                  <a:srgbClr val="FF0000"/>
                </a:solidFill>
              </a:rPr>
              <a:t>80x</a:t>
            </a:r>
            <a:r>
              <a:rPr lang="en-US" sz="2800" b="1" baseline="30000" dirty="0" smtClean="0">
                <a:solidFill>
                  <a:srgbClr val="FF0000"/>
                </a:solidFill>
              </a:rPr>
              <a:t>3</a:t>
            </a:r>
            <a:r>
              <a:rPr lang="en-US" sz="2800" b="1" dirty="0" smtClean="0">
                <a:solidFill>
                  <a:srgbClr val="FF0000"/>
                </a:solidFill>
              </a:rPr>
              <a:t>y</a:t>
            </a:r>
            <a:r>
              <a:rPr lang="en-US" sz="2800" b="1" baseline="30000" dirty="0">
                <a:solidFill>
                  <a:srgbClr val="FF0000"/>
                </a:solidFill>
              </a:rPr>
              <a:t>3</a:t>
            </a:r>
            <a:endParaRPr lang="ar-EG" sz="2800" b="1" baseline="30000" dirty="0">
              <a:solidFill>
                <a:srgbClr val="FF0000"/>
              </a:solidFill>
            </a:endParaRPr>
          </a:p>
        </p:txBody>
      </p:sp>
      <p:pic>
        <p:nvPicPr>
          <p:cNvPr id="16794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1504" y="1266042"/>
            <a:ext cx="2961990"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212907" y="1246496"/>
            <a:ext cx="2018501" cy="523220"/>
          </a:xfrm>
          <a:prstGeom prst="rect">
            <a:avLst/>
          </a:prstGeom>
          <a:noFill/>
        </p:spPr>
        <p:txBody>
          <a:bodyPr wrap="none" rtlCol="1">
            <a:spAutoFit/>
          </a:bodyPr>
          <a:lstStyle/>
          <a:p>
            <a:r>
              <a:rPr lang="en-US" sz="2800" b="1" dirty="0" smtClean="0">
                <a:solidFill>
                  <a:srgbClr val="FF0000"/>
                </a:solidFill>
              </a:rPr>
              <a:t>63 a</a:t>
            </a:r>
            <a:r>
              <a:rPr lang="en-US" sz="3600" b="1" baseline="30000" dirty="0">
                <a:solidFill>
                  <a:srgbClr val="FF0000"/>
                </a:solidFill>
              </a:rPr>
              <a:t>2</a:t>
            </a:r>
            <a:r>
              <a:rPr lang="en-US" sz="2800" b="1" dirty="0" smtClean="0">
                <a:solidFill>
                  <a:srgbClr val="FF0000"/>
                </a:solidFill>
              </a:rPr>
              <a:t> b</a:t>
            </a:r>
            <a:r>
              <a:rPr lang="en-US" sz="3600" b="1" baseline="30000" dirty="0">
                <a:solidFill>
                  <a:srgbClr val="FF0000"/>
                </a:solidFill>
              </a:rPr>
              <a:t>3</a:t>
            </a:r>
            <a:r>
              <a:rPr lang="en-US" sz="2800" b="1" dirty="0" smtClean="0">
                <a:solidFill>
                  <a:srgbClr val="FF0000"/>
                </a:solidFill>
              </a:rPr>
              <a:t> c</a:t>
            </a:r>
            <a:r>
              <a:rPr lang="en-US" sz="3600" b="1" baseline="30000" dirty="0">
                <a:solidFill>
                  <a:srgbClr val="FF0000"/>
                </a:solidFill>
              </a:rPr>
              <a:t>4</a:t>
            </a:r>
            <a:endParaRPr lang="ar-EG" sz="3600" b="1" baseline="30000" dirty="0">
              <a:solidFill>
                <a:srgbClr val="FF0000"/>
              </a:solidFill>
            </a:endParaRPr>
          </a:p>
        </p:txBody>
      </p:sp>
      <p:pic>
        <p:nvPicPr>
          <p:cNvPr id="167943"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2569" y="1959592"/>
            <a:ext cx="3895535"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مربع نص 24"/>
          <p:cNvSpPr txBox="1"/>
          <p:nvPr/>
        </p:nvSpPr>
        <p:spPr>
          <a:xfrm>
            <a:off x="962141" y="1999215"/>
            <a:ext cx="3565400" cy="523220"/>
          </a:xfrm>
          <a:prstGeom prst="rect">
            <a:avLst/>
          </a:prstGeom>
          <a:noFill/>
        </p:spPr>
        <p:txBody>
          <a:bodyPr wrap="none" rtlCol="1">
            <a:spAutoFit/>
          </a:bodyPr>
          <a:lstStyle/>
          <a:p>
            <a:r>
              <a:rPr lang="en-US" sz="2800" b="1" dirty="0">
                <a:solidFill>
                  <a:srgbClr val="FF0000"/>
                </a:solidFill>
              </a:rPr>
              <a:t>3y(y-3</a:t>
            </a:r>
            <a:r>
              <a:rPr lang="en-US" sz="2800" b="1" dirty="0" smtClean="0">
                <a:solidFill>
                  <a:srgbClr val="FF0000"/>
                </a:solidFill>
              </a:rPr>
              <a:t>)   ,   (y-5)(y-3)</a:t>
            </a:r>
            <a:endParaRPr lang="ar-EG" sz="2800" b="1" dirty="0">
              <a:solidFill>
                <a:srgbClr val="FF0000"/>
              </a:solidFill>
            </a:endParaRPr>
          </a:p>
        </p:txBody>
      </p:sp>
      <p:sp>
        <p:nvSpPr>
          <p:cNvPr id="27" name="مربع نص 26"/>
          <p:cNvSpPr txBox="1"/>
          <p:nvPr/>
        </p:nvSpPr>
        <p:spPr>
          <a:xfrm>
            <a:off x="2387531" y="2600980"/>
            <a:ext cx="2108269" cy="523220"/>
          </a:xfrm>
          <a:prstGeom prst="rect">
            <a:avLst/>
          </a:prstGeom>
          <a:noFill/>
        </p:spPr>
        <p:txBody>
          <a:bodyPr wrap="none" rtlCol="1">
            <a:spAutoFit/>
          </a:bodyPr>
          <a:lstStyle/>
          <a:p>
            <a:r>
              <a:rPr lang="en-US" sz="2800" b="1" dirty="0">
                <a:solidFill>
                  <a:srgbClr val="FF0000"/>
                </a:solidFill>
              </a:rPr>
              <a:t>3y(y-3</a:t>
            </a:r>
            <a:r>
              <a:rPr lang="en-US" sz="2800" b="1" dirty="0" smtClean="0">
                <a:solidFill>
                  <a:srgbClr val="FF0000"/>
                </a:solidFill>
              </a:rPr>
              <a:t>)(y-5)</a:t>
            </a:r>
            <a:endParaRPr lang="ar-EG" sz="2800" b="1" dirty="0">
              <a:solidFill>
                <a:srgbClr val="FF0000"/>
              </a:solidFill>
            </a:endParaRPr>
          </a:p>
        </p:txBody>
      </p:sp>
      <p:pic>
        <p:nvPicPr>
          <p:cNvPr id="167945"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3340" y="3318804"/>
            <a:ext cx="3837909" cy="46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6"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6110" y="3490109"/>
            <a:ext cx="2598420" cy="37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7"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865" y="3962400"/>
            <a:ext cx="3722656" cy="56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8"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0629" y="4086664"/>
            <a:ext cx="3745707" cy="42643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9"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5072" y="4696264"/>
            <a:ext cx="3157919"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50"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59714" y="5321874"/>
            <a:ext cx="2155222" cy="86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51" name="Picture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8246" y="5206549"/>
            <a:ext cx="2944178" cy="80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52" name="Picture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20216" y="5324416"/>
            <a:ext cx="2143697" cy="88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9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fade">
                                      <p:cBhvr>
                                        <p:cTn id="7" dur="500"/>
                                        <p:tgtEl>
                                          <p:spTgt spid="167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939"/>
                                        </p:tgtEl>
                                        <p:attrNameLst>
                                          <p:attrName>style.visibility</p:attrName>
                                        </p:attrNameLst>
                                      </p:cBhvr>
                                      <p:to>
                                        <p:strVal val="visible"/>
                                      </p:to>
                                    </p:set>
                                    <p:animEffect transition="in" filter="fade">
                                      <p:cBhvr>
                                        <p:cTn id="12" dur="500"/>
                                        <p:tgtEl>
                                          <p:spTgt spid="1679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940"/>
                                        </p:tgtEl>
                                        <p:attrNameLst>
                                          <p:attrName>style.visibility</p:attrName>
                                        </p:attrNameLst>
                                      </p:cBhvr>
                                      <p:to>
                                        <p:strVal val="visible"/>
                                      </p:to>
                                    </p:set>
                                    <p:animEffect transition="in" filter="fade">
                                      <p:cBhvr>
                                        <p:cTn id="17" dur="500"/>
                                        <p:tgtEl>
                                          <p:spTgt spid="167940"/>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7941"/>
                                        </p:tgtEl>
                                        <p:attrNameLst>
                                          <p:attrName>style.visibility</p:attrName>
                                        </p:attrNameLst>
                                      </p:cBhvr>
                                      <p:to>
                                        <p:strVal val="visible"/>
                                      </p:to>
                                    </p:set>
                                    <p:animEffect transition="in" filter="fade">
                                      <p:cBhvr>
                                        <p:cTn id="29" dur="500"/>
                                        <p:tgtEl>
                                          <p:spTgt spid="167941"/>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3"/>
                                        </p:tgtEl>
                                        <p:attrNameLst>
                                          <p:attrName>style.visibility</p:attrName>
                                        </p:attrNameLst>
                                      </p:cBhvr>
                                      <p:to>
                                        <p:strVal val="visible"/>
                                      </p:to>
                                    </p:set>
                                    <p:anim calcmode="discrete" valueType="clr">
                                      <p:cBhvr override="childStyle">
                                        <p:cTn id="3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3"/>
                                        </p:tgtEl>
                                        <p:attrNameLst>
                                          <p:attrName>fillcolor</p:attrName>
                                        </p:attrNameLst>
                                      </p:cBhvr>
                                      <p:tavLst>
                                        <p:tav tm="0">
                                          <p:val>
                                            <p:clrVal>
                                              <a:schemeClr val="accent2"/>
                                            </p:clrVal>
                                          </p:val>
                                        </p:tav>
                                        <p:tav tm="50000">
                                          <p:val>
                                            <p:clrVal>
                                              <a:schemeClr val="hlink"/>
                                            </p:clrVal>
                                          </p:val>
                                        </p:tav>
                                      </p:tavLst>
                                    </p:anim>
                                    <p:set>
                                      <p:cBhvr>
                                        <p:cTn id="36" dur="80"/>
                                        <p:tgtEl>
                                          <p:spTgt spid="2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7943"/>
                                        </p:tgtEl>
                                        <p:attrNameLst>
                                          <p:attrName>style.visibility</p:attrName>
                                        </p:attrNameLst>
                                      </p:cBhvr>
                                      <p:to>
                                        <p:strVal val="visible"/>
                                      </p:to>
                                    </p:set>
                                    <p:animEffect transition="in" filter="fade">
                                      <p:cBhvr>
                                        <p:cTn id="41" dur="500"/>
                                        <p:tgtEl>
                                          <p:spTgt spid="167943"/>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25"/>
                                        </p:tgtEl>
                                        <p:attrNameLst>
                                          <p:attrName>style.visibility</p:attrName>
                                        </p:attrNameLst>
                                      </p:cBhvr>
                                      <p:to>
                                        <p:strVal val="visible"/>
                                      </p:to>
                                    </p:set>
                                    <p:anim calcmode="discrete" valueType="clr">
                                      <p:cBhvr override="childStyle">
                                        <p:cTn id="46"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25"/>
                                        </p:tgtEl>
                                        <p:attrNameLst>
                                          <p:attrName>fillcolor</p:attrName>
                                        </p:attrNameLst>
                                      </p:cBhvr>
                                      <p:tavLst>
                                        <p:tav tm="0">
                                          <p:val>
                                            <p:clrVal>
                                              <a:schemeClr val="accent2"/>
                                            </p:clrVal>
                                          </p:val>
                                        </p:tav>
                                        <p:tav tm="50000">
                                          <p:val>
                                            <p:clrVal>
                                              <a:schemeClr val="hlink"/>
                                            </p:clrVal>
                                          </p:val>
                                        </p:tav>
                                      </p:tavLst>
                                    </p:anim>
                                    <p:set>
                                      <p:cBhvr>
                                        <p:cTn id="48" dur="80"/>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27"/>
                                        </p:tgtEl>
                                        <p:attrNameLst>
                                          <p:attrName>style.visibility</p:attrName>
                                        </p:attrNameLst>
                                      </p:cBhvr>
                                      <p:to>
                                        <p:strVal val="visible"/>
                                      </p:to>
                                    </p:set>
                                    <p:anim calcmode="discrete" valueType="clr">
                                      <p:cBhvr override="childStyle">
                                        <p:cTn id="53"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27"/>
                                        </p:tgtEl>
                                        <p:attrNameLst>
                                          <p:attrName>fillcolor</p:attrName>
                                        </p:attrNameLst>
                                      </p:cBhvr>
                                      <p:tavLst>
                                        <p:tav tm="0">
                                          <p:val>
                                            <p:clrVal>
                                              <a:schemeClr val="accent2"/>
                                            </p:clrVal>
                                          </p:val>
                                        </p:tav>
                                        <p:tav tm="50000">
                                          <p:val>
                                            <p:clrVal>
                                              <a:schemeClr val="hlink"/>
                                            </p:clrVal>
                                          </p:val>
                                        </p:tav>
                                      </p:tavLst>
                                    </p:anim>
                                    <p:set>
                                      <p:cBhvr>
                                        <p:cTn id="55" dur="80"/>
                                        <p:tgtEl>
                                          <p:spTgt spid="27"/>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67945"/>
                                        </p:tgtEl>
                                        <p:attrNameLst>
                                          <p:attrName>style.visibility</p:attrName>
                                        </p:attrNameLst>
                                      </p:cBhvr>
                                      <p:to>
                                        <p:strVal val="visible"/>
                                      </p:to>
                                    </p:set>
                                    <p:animEffect transition="in" filter="fade">
                                      <p:cBhvr>
                                        <p:cTn id="60" dur="500"/>
                                        <p:tgtEl>
                                          <p:spTgt spid="1679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7946"/>
                                        </p:tgtEl>
                                        <p:attrNameLst>
                                          <p:attrName>style.visibility</p:attrName>
                                        </p:attrNameLst>
                                      </p:cBhvr>
                                      <p:to>
                                        <p:strVal val="visible"/>
                                      </p:to>
                                    </p:set>
                                    <p:animEffect transition="in" filter="fade">
                                      <p:cBhvr>
                                        <p:cTn id="65" dur="500"/>
                                        <p:tgtEl>
                                          <p:spTgt spid="1679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7947"/>
                                        </p:tgtEl>
                                        <p:attrNameLst>
                                          <p:attrName>style.visibility</p:attrName>
                                        </p:attrNameLst>
                                      </p:cBhvr>
                                      <p:to>
                                        <p:strVal val="visible"/>
                                      </p:to>
                                    </p:set>
                                    <p:animEffect transition="in" filter="fade">
                                      <p:cBhvr>
                                        <p:cTn id="70" dur="500"/>
                                        <p:tgtEl>
                                          <p:spTgt spid="1679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67948"/>
                                        </p:tgtEl>
                                        <p:attrNameLst>
                                          <p:attrName>style.visibility</p:attrName>
                                        </p:attrNameLst>
                                      </p:cBhvr>
                                      <p:to>
                                        <p:strVal val="visible"/>
                                      </p:to>
                                    </p:set>
                                    <p:animEffect transition="in" filter="fade">
                                      <p:cBhvr>
                                        <p:cTn id="75" dur="500"/>
                                        <p:tgtEl>
                                          <p:spTgt spid="1679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7949"/>
                                        </p:tgtEl>
                                        <p:attrNameLst>
                                          <p:attrName>style.visibility</p:attrName>
                                        </p:attrNameLst>
                                      </p:cBhvr>
                                      <p:to>
                                        <p:strVal val="visible"/>
                                      </p:to>
                                    </p:set>
                                    <p:animEffect transition="in" filter="fade">
                                      <p:cBhvr>
                                        <p:cTn id="80" dur="500"/>
                                        <p:tgtEl>
                                          <p:spTgt spid="16794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67950"/>
                                        </p:tgtEl>
                                        <p:attrNameLst>
                                          <p:attrName>style.visibility</p:attrName>
                                        </p:attrNameLst>
                                      </p:cBhvr>
                                      <p:to>
                                        <p:strVal val="visible"/>
                                      </p:to>
                                    </p:set>
                                    <p:animEffect transition="in" filter="fade">
                                      <p:cBhvr>
                                        <p:cTn id="85" dur="500"/>
                                        <p:tgtEl>
                                          <p:spTgt spid="16795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7951"/>
                                        </p:tgtEl>
                                        <p:attrNameLst>
                                          <p:attrName>style.visibility</p:attrName>
                                        </p:attrNameLst>
                                      </p:cBhvr>
                                      <p:to>
                                        <p:strVal val="visible"/>
                                      </p:to>
                                    </p:set>
                                    <p:animEffect transition="in" filter="fade">
                                      <p:cBhvr>
                                        <p:cTn id="90" dur="500"/>
                                        <p:tgtEl>
                                          <p:spTgt spid="16795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67952"/>
                                        </p:tgtEl>
                                        <p:attrNameLst>
                                          <p:attrName>style.visibility</p:attrName>
                                        </p:attrNameLst>
                                      </p:cBhvr>
                                      <p:to>
                                        <p:strVal val="visible"/>
                                      </p:to>
                                    </p:set>
                                    <p:animEffect transition="in" filter="fade">
                                      <p:cBhvr>
                                        <p:cTn id="95" dur="500"/>
                                        <p:tgtEl>
                                          <p:spTgt spid="167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89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5770" y="775648"/>
            <a:ext cx="2224374" cy="81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5238" y="914400"/>
            <a:ext cx="343662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4248" y="858687"/>
            <a:ext cx="1739265" cy="76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1697" y="1891352"/>
            <a:ext cx="2351151" cy="77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399" y="1973240"/>
            <a:ext cx="3352800" cy="77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7"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8321" y="2013585"/>
            <a:ext cx="14763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8"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75696" y="2894790"/>
            <a:ext cx="2593182" cy="88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9"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761" y="3048000"/>
            <a:ext cx="4002405" cy="7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0"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0848" y="3015095"/>
            <a:ext cx="19240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1"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28948" y="4060834"/>
            <a:ext cx="3237548" cy="71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2"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 y="3948752"/>
            <a:ext cx="3059430" cy="7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3"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7504" y="4800600"/>
            <a:ext cx="3619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4"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01152" y="4842823"/>
            <a:ext cx="18002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75"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71034" y="5150168"/>
            <a:ext cx="2179320" cy="69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45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fade">
                                      <p:cBhvr>
                                        <p:cTn id="7" dur="500"/>
                                        <p:tgtEl>
                                          <p:spTgt spid="168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fade">
                                      <p:cBhvr>
                                        <p:cTn id="12" dur="500"/>
                                        <p:tgtEl>
                                          <p:spTgt spid="1689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964"/>
                                        </p:tgtEl>
                                        <p:attrNameLst>
                                          <p:attrName>style.visibility</p:attrName>
                                        </p:attrNameLst>
                                      </p:cBhvr>
                                      <p:to>
                                        <p:strVal val="visible"/>
                                      </p:to>
                                    </p:set>
                                    <p:animEffect transition="in" filter="fade">
                                      <p:cBhvr>
                                        <p:cTn id="17" dur="500"/>
                                        <p:tgtEl>
                                          <p:spTgt spid="1689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965"/>
                                        </p:tgtEl>
                                        <p:attrNameLst>
                                          <p:attrName>style.visibility</p:attrName>
                                        </p:attrNameLst>
                                      </p:cBhvr>
                                      <p:to>
                                        <p:strVal val="visible"/>
                                      </p:to>
                                    </p:set>
                                    <p:animEffect transition="in" filter="fade">
                                      <p:cBhvr>
                                        <p:cTn id="22" dur="500"/>
                                        <p:tgtEl>
                                          <p:spTgt spid="1689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966"/>
                                        </p:tgtEl>
                                        <p:attrNameLst>
                                          <p:attrName>style.visibility</p:attrName>
                                        </p:attrNameLst>
                                      </p:cBhvr>
                                      <p:to>
                                        <p:strVal val="visible"/>
                                      </p:to>
                                    </p:set>
                                    <p:animEffect transition="in" filter="fade">
                                      <p:cBhvr>
                                        <p:cTn id="27" dur="500"/>
                                        <p:tgtEl>
                                          <p:spTgt spid="1689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8967"/>
                                        </p:tgtEl>
                                        <p:attrNameLst>
                                          <p:attrName>style.visibility</p:attrName>
                                        </p:attrNameLst>
                                      </p:cBhvr>
                                      <p:to>
                                        <p:strVal val="visible"/>
                                      </p:to>
                                    </p:set>
                                    <p:animEffect transition="in" filter="fade">
                                      <p:cBhvr>
                                        <p:cTn id="32" dur="500"/>
                                        <p:tgtEl>
                                          <p:spTgt spid="1689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8968"/>
                                        </p:tgtEl>
                                        <p:attrNameLst>
                                          <p:attrName>style.visibility</p:attrName>
                                        </p:attrNameLst>
                                      </p:cBhvr>
                                      <p:to>
                                        <p:strVal val="visible"/>
                                      </p:to>
                                    </p:set>
                                    <p:animEffect transition="in" filter="fade">
                                      <p:cBhvr>
                                        <p:cTn id="37" dur="500"/>
                                        <p:tgtEl>
                                          <p:spTgt spid="1689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8969"/>
                                        </p:tgtEl>
                                        <p:attrNameLst>
                                          <p:attrName>style.visibility</p:attrName>
                                        </p:attrNameLst>
                                      </p:cBhvr>
                                      <p:to>
                                        <p:strVal val="visible"/>
                                      </p:to>
                                    </p:set>
                                    <p:animEffect transition="in" filter="fade">
                                      <p:cBhvr>
                                        <p:cTn id="42" dur="500"/>
                                        <p:tgtEl>
                                          <p:spTgt spid="1689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8970"/>
                                        </p:tgtEl>
                                        <p:attrNameLst>
                                          <p:attrName>style.visibility</p:attrName>
                                        </p:attrNameLst>
                                      </p:cBhvr>
                                      <p:to>
                                        <p:strVal val="visible"/>
                                      </p:to>
                                    </p:set>
                                    <p:animEffect transition="in" filter="fade">
                                      <p:cBhvr>
                                        <p:cTn id="47" dur="500"/>
                                        <p:tgtEl>
                                          <p:spTgt spid="1689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8971"/>
                                        </p:tgtEl>
                                        <p:attrNameLst>
                                          <p:attrName>style.visibility</p:attrName>
                                        </p:attrNameLst>
                                      </p:cBhvr>
                                      <p:to>
                                        <p:strVal val="visible"/>
                                      </p:to>
                                    </p:set>
                                    <p:animEffect transition="in" filter="fade">
                                      <p:cBhvr>
                                        <p:cTn id="52" dur="500"/>
                                        <p:tgtEl>
                                          <p:spTgt spid="16897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8972"/>
                                        </p:tgtEl>
                                        <p:attrNameLst>
                                          <p:attrName>style.visibility</p:attrName>
                                        </p:attrNameLst>
                                      </p:cBhvr>
                                      <p:to>
                                        <p:strVal val="visible"/>
                                      </p:to>
                                    </p:set>
                                    <p:animEffect transition="in" filter="fade">
                                      <p:cBhvr>
                                        <p:cTn id="57" dur="500"/>
                                        <p:tgtEl>
                                          <p:spTgt spid="16897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8973"/>
                                        </p:tgtEl>
                                        <p:attrNameLst>
                                          <p:attrName>style.visibility</p:attrName>
                                        </p:attrNameLst>
                                      </p:cBhvr>
                                      <p:to>
                                        <p:strVal val="visible"/>
                                      </p:to>
                                    </p:set>
                                    <p:animEffect transition="in" filter="fade">
                                      <p:cBhvr>
                                        <p:cTn id="62" dur="500"/>
                                        <p:tgtEl>
                                          <p:spTgt spid="16897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8974"/>
                                        </p:tgtEl>
                                        <p:attrNameLst>
                                          <p:attrName>style.visibility</p:attrName>
                                        </p:attrNameLst>
                                      </p:cBhvr>
                                      <p:to>
                                        <p:strVal val="visible"/>
                                      </p:to>
                                    </p:set>
                                    <p:animEffect transition="in" filter="fade">
                                      <p:cBhvr>
                                        <p:cTn id="67" dur="500"/>
                                        <p:tgtEl>
                                          <p:spTgt spid="16897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8975"/>
                                        </p:tgtEl>
                                        <p:attrNameLst>
                                          <p:attrName>style.visibility</p:attrName>
                                        </p:attrNameLst>
                                      </p:cBhvr>
                                      <p:to>
                                        <p:strVal val="visible"/>
                                      </p:to>
                                    </p:set>
                                    <p:animEffect transition="in" filter="fade">
                                      <p:cBhvr>
                                        <p:cTn id="72" dur="500"/>
                                        <p:tgtEl>
                                          <p:spTgt spid="168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12411" y="76200"/>
            <a:ext cx="1070578" cy="892149"/>
          </a:xfrm>
          <a:prstGeom prst="rect">
            <a:avLst/>
          </a:prstGeom>
          <a:noFill/>
          <a:ln w="9525">
            <a:noFill/>
            <a:miter lim="800000"/>
            <a:headEnd/>
            <a:tailEnd/>
          </a:ln>
        </p:spPr>
      </p:pic>
      <p:pic>
        <p:nvPicPr>
          <p:cNvPr id="1699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7648" y="748352"/>
            <a:ext cx="3520440" cy="76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0169" y="797256"/>
            <a:ext cx="2686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608" y="1601479"/>
            <a:ext cx="36957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3021" y="1615127"/>
            <a:ext cx="20574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1615127"/>
            <a:ext cx="18002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7596" y="2577152"/>
            <a:ext cx="2766060" cy="72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3040" y="2626029"/>
            <a:ext cx="3268980" cy="69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3"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1152" y="3461711"/>
            <a:ext cx="4264343" cy="70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4"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64677" y="3475359"/>
            <a:ext cx="19145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5"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5783" y="3461711"/>
            <a:ext cx="195262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6"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32144" y="4329752"/>
            <a:ext cx="3027998" cy="66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7"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9625" y="4482152"/>
            <a:ext cx="30765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8"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2353" y="5317155"/>
            <a:ext cx="39624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9"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68401" y="5366059"/>
            <a:ext cx="24765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000" name="Picture 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28395" y="5375584"/>
            <a:ext cx="20955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45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fade">
                                      <p:cBhvr>
                                        <p:cTn id="7" dur="500"/>
                                        <p:tgtEl>
                                          <p:spTgt spid="169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987"/>
                                        </p:tgtEl>
                                        <p:attrNameLst>
                                          <p:attrName>style.visibility</p:attrName>
                                        </p:attrNameLst>
                                      </p:cBhvr>
                                      <p:to>
                                        <p:strVal val="visible"/>
                                      </p:to>
                                    </p:set>
                                    <p:animEffect transition="in" filter="fade">
                                      <p:cBhvr>
                                        <p:cTn id="12" dur="500"/>
                                        <p:tgtEl>
                                          <p:spTgt spid="1699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988"/>
                                        </p:tgtEl>
                                        <p:attrNameLst>
                                          <p:attrName>style.visibility</p:attrName>
                                        </p:attrNameLst>
                                      </p:cBhvr>
                                      <p:to>
                                        <p:strVal val="visible"/>
                                      </p:to>
                                    </p:set>
                                    <p:animEffect transition="in" filter="fade">
                                      <p:cBhvr>
                                        <p:cTn id="17" dur="500"/>
                                        <p:tgtEl>
                                          <p:spTgt spid="1699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989"/>
                                        </p:tgtEl>
                                        <p:attrNameLst>
                                          <p:attrName>style.visibility</p:attrName>
                                        </p:attrNameLst>
                                      </p:cBhvr>
                                      <p:to>
                                        <p:strVal val="visible"/>
                                      </p:to>
                                    </p:set>
                                    <p:animEffect transition="in" filter="fade">
                                      <p:cBhvr>
                                        <p:cTn id="22" dur="500"/>
                                        <p:tgtEl>
                                          <p:spTgt spid="1699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990"/>
                                        </p:tgtEl>
                                        <p:attrNameLst>
                                          <p:attrName>style.visibility</p:attrName>
                                        </p:attrNameLst>
                                      </p:cBhvr>
                                      <p:to>
                                        <p:strVal val="visible"/>
                                      </p:to>
                                    </p:set>
                                    <p:animEffect transition="in" filter="fade">
                                      <p:cBhvr>
                                        <p:cTn id="27" dur="500"/>
                                        <p:tgtEl>
                                          <p:spTgt spid="1699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991"/>
                                        </p:tgtEl>
                                        <p:attrNameLst>
                                          <p:attrName>style.visibility</p:attrName>
                                        </p:attrNameLst>
                                      </p:cBhvr>
                                      <p:to>
                                        <p:strVal val="visible"/>
                                      </p:to>
                                    </p:set>
                                    <p:animEffect transition="in" filter="fade">
                                      <p:cBhvr>
                                        <p:cTn id="32" dur="500"/>
                                        <p:tgtEl>
                                          <p:spTgt spid="16999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9992"/>
                                        </p:tgtEl>
                                        <p:attrNameLst>
                                          <p:attrName>style.visibility</p:attrName>
                                        </p:attrNameLst>
                                      </p:cBhvr>
                                      <p:to>
                                        <p:strVal val="visible"/>
                                      </p:to>
                                    </p:set>
                                    <p:animEffect transition="in" filter="fade">
                                      <p:cBhvr>
                                        <p:cTn id="37" dur="500"/>
                                        <p:tgtEl>
                                          <p:spTgt spid="16999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9993"/>
                                        </p:tgtEl>
                                        <p:attrNameLst>
                                          <p:attrName>style.visibility</p:attrName>
                                        </p:attrNameLst>
                                      </p:cBhvr>
                                      <p:to>
                                        <p:strVal val="visible"/>
                                      </p:to>
                                    </p:set>
                                    <p:animEffect transition="in" filter="fade">
                                      <p:cBhvr>
                                        <p:cTn id="42" dur="500"/>
                                        <p:tgtEl>
                                          <p:spTgt spid="1699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9994"/>
                                        </p:tgtEl>
                                        <p:attrNameLst>
                                          <p:attrName>style.visibility</p:attrName>
                                        </p:attrNameLst>
                                      </p:cBhvr>
                                      <p:to>
                                        <p:strVal val="visible"/>
                                      </p:to>
                                    </p:set>
                                    <p:animEffect transition="in" filter="fade">
                                      <p:cBhvr>
                                        <p:cTn id="47" dur="500"/>
                                        <p:tgtEl>
                                          <p:spTgt spid="16999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9995"/>
                                        </p:tgtEl>
                                        <p:attrNameLst>
                                          <p:attrName>style.visibility</p:attrName>
                                        </p:attrNameLst>
                                      </p:cBhvr>
                                      <p:to>
                                        <p:strVal val="visible"/>
                                      </p:to>
                                    </p:set>
                                    <p:animEffect transition="in" filter="fade">
                                      <p:cBhvr>
                                        <p:cTn id="52" dur="500"/>
                                        <p:tgtEl>
                                          <p:spTgt spid="16999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9996"/>
                                        </p:tgtEl>
                                        <p:attrNameLst>
                                          <p:attrName>style.visibility</p:attrName>
                                        </p:attrNameLst>
                                      </p:cBhvr>
                                      <p:to>
                                        <p:strVal val="visible"/>
                                      </p:to>
                                    </p:set>
                                    <p:animEffect transition="in" filter="fade">
                                      <p:cBhvr>
                                        <p:cTn id="57" dur="500"/>
                                        <p:tgtEl>
                                          <p:spTgt spid="16999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997"/>
                                        </p:tgtEl>
                                        <p:attrNameLst>
                                          <p:attrName>style.visibility</p:attrName>
                                        </p:attrNameLst>
                                      </p:cBhvr>
                                      <p:to>
                                        <p:strVal val="visible"/>
                                      </p:to>
                                    </p:set>
                                    <p:animEffect transition="in" filter="fade">
                                      <p:cBhvr>
                                        <p:cTn id="62" dur="500"/>
                                        <p:tgtEl>
                                          <p:spTgt spid="16999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9998"/>
                                        </p:tgtEl>
                                        <p:attrNameLst>
                                          <p:attrName>style.visibility</p:attrName>
                                        </p:attrNameLst>
                                      </p:cBhvr>
                                      <p:to>
                                        <p:strVal val="visible"/>
                                      </p:to>
                                    </p:set>
                                    <p:animEffect transition="in" filter="fade">
                                      <p:cBhvr>
                                        <p:cTn id="67" dur="500"/>
                                        <p:tgtEl>
                                          <p:spTgt spid="16999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9999"/>
                                        </p:tgtEl>
                                        <p:attrNameLst>
                                          <p:attrName>style.visibility</p:attrName>
                                        </p:attrNameLst>
                                      </p:cBhvr>
                                      <p:to>
                                        <p:strVal val="visible"/>
                                      </p:to>
                                    </p:set>
                                    <p:animEffect transition="in" filter="fade">
                                      <p:cBhvr>
                                        <p:cTn id="72" dur="500"/>
                                        <p:tgtEl>
                                          <p:spTgt spid="16999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0000"/>
                                        </p:tgtEl>
                                        <p:attrNameLst>
                                          <p:attrName>style.visibility</p:attrName>
                                        </p:attrNameLst>
                                      </p:cBhvr>
                                      <p:to>
                                        <p:strVal val="visible"/>
                                      </p:to>
                                    </p:set>
                                    <p:animEffect transition="in" filter="fade">
                                      <p:cBhvr>
                                        <p:cTn id="77" dur="500"/>
                                        <p:tgtEl>
                                          <p:spTgt spid="170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rPr>
              <a:t>ضرب العبارات النسبية وقسمتها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8195"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8196"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8197"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8198" name="مستطيل 11"/>
          <p:cNvSpPr>
            <a:spLocks noChangeArrowheads="1"/>
          </p:cNvSpPr>
          <p:nvPr/>
        </p:nvSpPr>
        <p:spPr bwMode="auto">
          <a:xfrm>
            <a:off x="1357313" y="701675"/>
            <a:ext cx="7643812" cy="584200"/>
          </a:xfrm>
          <a:prstGeom prst="rect">
            <a:avLst/>
          </a:prstGeom>
          <a:noFill/>
          <a:ln w="9525">
            <a:noFill/>
            <a:miter lim="800000"/>
            <a:headEnd/>
            <a:tailEnd/>
          </a:ln>
        </p:spPr>
        <p:txBody>
          <a:bodyPr>
            <a:spAutoFit/>
          </a:bodyPr>
          <a:lstStyle/>
          <a:p>
            <a:r>
              <a:rPr lang="ar-EG" sz="3200" b="1" dirty="0">
                <a:solidFill>
                  <a:srgbClr val="FF0000"/>
                </a:solidFill>
              </a:rPr>
              <a:t> تبسيط العبارات النسبية </a:t>
            </a:r>
            <a:r>
              <a:rPr lang="ar-SA" sz="3200" b="1" dirty="0">
                <a:solidFill>
                  <a:srgbClr val="FF0000"/>
                </a:solidFill>
              </a:rPr>
              <a:t>تسمى النسبة بين كثيرتي حدود</a:t>
            </a:r>
            <a:endParaRPr lang="en-US" sz="3200" b="1" dirty="0">
              <a:solidFill>
                <a:srgbClr val="FF0000"/>
              </a:solidFill>
            </a:endParaRPr>
          </a:p>
        </p:txBody>
      </p:sp>
      <p:sp>
        <p:nvSpPr>
          <p:cNvPr id="8199" name="مستطيل 14"/>
          <p:cNvSpPr>
            <a:spLocks noChangeArrowheads="1"/>
          </p:cNvSpPr>
          <p:nvPr/>
        </p:nvSpPr>
        <p:spPr bwMode="auto">
          <a:xfrm>
            <a:off x="285750" y="1357313"/>
            <a:ext cx="8429625" cy="2554287"/>
          </a:xfrm>
          <a:prstGeom prst="rect">
            <a:avLst/>
          </a:prstGeom>
          <a:noFill/>
          <a:ln w="9525">
            <a:noFill/>
            <a:miter lim="800000"/>
            <a:headEnd/>
            <a:tailEnd/>
          </a:ln>
        </p:spPr>
        <p:txBody>
          <a:bodyPr>
            <a:spAutoFit/>
          </a:bodyPr>
          <a:lstStyle/>
          <a:p>
            <a:r>
              <a:rPr lang="ar-EG" sz="3200" b="1" dirty="0">
                <a:solidFill>
                  <a:srgbClr val="FF0000"/>
                </a:solidFill>
              </a:rPr>
              <a:t>بما أن المتغيرات </a:t>
            </a:r>
            <a:r>
              <a:rPr lang="ar-EG" sz="3200" b="1" dirty="0" smtClean="0">
                <a:solidFill>
                  <a:srgbClr val="FF0000"/>
                </a:solidFill>
              </a:rPr>
              <a:t>في </a:t>
            </a:r>
            <a:r>
              <a:rPr lang="ar-EG" sz="3200" b="1" dirty="0">
                <a:solidFill>
                  <a:srgbClr val="FF0000"/>
                </a:solidFill>
              </a:rPr>
              <a:t>الجبر تمثل أعداداً حقيقية في أغلب الأحيان، فإن العمليات على العبارات النسبية تشبه</a:t>
            </a:r>
          </a:p>
          <a:p>
            <a:r>
              <a:rPr lang="ar-EG" sz="3200" b="1" dirty="0">
                <a:solidFill>
                  <a:srgbClr val="FF0000"/>
                </a:solidFill>
              </a:rPr>
              <a:t>العمليات على الأعداد النسبية. وكما في تبسيط الكسور فإنه عند تبسيط العبارات النسبية يتم قسمة كل من البسط والمقام على العامل المشترك الأكبر </a:t>
            </a:r>
            <a:r>
              <a:rPr lang="en-US" sz="3200" b="1" dirty="0" smtClean="0">
                <a:solidFill>
                  <a:srgbClr val="FF0000"/>
                </a:solidFill>
              </a:rPr>
              <a:t>GCF </a:t>
            </a:r>
            <a:r>
              <a:rPr lang="en-US" sz="3200" b="1" dirty="0">
                <a:solidFill>
                  <a:srgbClr val="FF0000"/>
                </a:solidFill>
              </a:rPr>
              <a:t>) </a:t>
            </a:r>
            <a:r>
              <a:rPr lang="ar-EG" sz="3200" b="1" dirty="0" smtClean="0">
                <a:solidFill>
                  <a:srgbClr val="FF0000"/>
                </a:solidFill>
              </a:rPr>
              <a:t> لهما ).</a:t>
            </a:r>
            <a:endParaRPr lang="ar-EG" sz="3200" b="1" dirty="0">
              <a:solidFill>
                <a:srgbClr val="FF0000"/>
              </a:solidFill>
            </a:endParaRPr>
          </a:p>
        </p:txBody>
      </p:sp>
      <p:pic>
        <p:nvPicPr>
          <p:cNvPr id="2062" name="Picture 14"/>
          <p:cNvPicPr>
            <a:picLocks noChangeAspect="1" noChangeArrowheads="1"/>
          </p:cNvPicPr>
          <p:nvPr/>
        </p:nvPicPr>
        <p:blipFill>
          <a:blip r:embed="rId9" cstate="print">
            <a:clrChange>
              <a:clrFrom>
                <a:srgbClr val="FFFFFF"/>
              </a:clrFrom>
              <a:clrTo>
                <a:srgbClr val="FFFFFF">
                  <a:alpha val="0"/>
                </a:srgbClr>
              </a:clrTo>
            </a:clrChange>
            <a:lum bright="-40000" contrast="10000"/>
          </a:blip>
          <a:stretch>
            <a:fillRect/>
          </a:stretch>
        </p:blipFill>
        <p:spPr bwMode="auto">
          <a:xfrm>
            <a:off x="3786182" y="3929066"/>
            <a:ext cx="4556157" cy="2000264"/>
          </a:xfrm>
          <a:prstGeom prst="rect">
            <a:avLst/>
          </a:prstGeom>
          <a:noFill/>
          <a:ln>
            <a:noFill/>
          </a:ln>
        </p:spPr>
      </p:pic>
      <p:pic>
        <p:nvPicPr>
          <p:cNvPr id="2063" name="Picture 15"/>
          <p:cNvPicPr>
            <a:picLocks noChangeAspect="1" noChangeArrowheads="1"/>
          </p:cNvPicPr>
          <p:nvPr/>
        </p:nvPicPr>
        <p:blipFill>
          <a:blip r:embed="rId10" cstate="print">
            <a:clrChange>
              <a:clrFrom>
                <a:srgbClr val="FFFFFF"/>
              </a:clrFrom>
              <a:clrTo>
                <a:srgbClr val="FFFFFF">
                  <a:alpha val="0"/>
                </a:srgbClr>
              </a:clrTo>
            </a:clrChange>
            <a:lum bright="-40000" contrast="20000"/>
          </a:blip>
          <a:stretch>
            <a:fillRect/>
          </a:stretch>
        </p:blipFill>
        <p:spPr bwMode="auto">
          <a:xfrm>
            <a:off x="357158" y="3500438"/>
            <a:ext cx="3643338" cy="26723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8"/>
                                        </p:tgtEl>
                                        <p:attrNameLst>
                                          <p:attrName>style.visibility</p:attrName>
                                        </p:attrNameLst>
                                      </p:cBhvr>
                                      <p:to>
                                        <p:strVal val="visible"/>
                                      </p:to>
                                    </p:set>
                                    <p:anim calcmode="discrete" valueType="clr">
                                      <p:cBhvr override="childStyle">
                                        <p:cTn id="14" dur="80"/>
                                        <p:tgtEl>
                                          <p:spTgt spid="819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8"/>
                                        </p:tgtEl>
                                        <p:attrNameLst>
                                          <p:attrName>fillcolor</p:attrName>
                                        </p:attrNameLst>
                                      </p:cBhvr>
                                      <p:tavLst>
                                        <p:tav tm="0">
                                          <p:val>
                                            <p:clrVal>
                                              <a:schemeClr val="accent2"/>
                                            </p:clrVal>
                                          </p:val>
                                        </p:tav>
                                        <p:tav tm="50000">
                                          <p:val>
                                            <p:clrVal>
                                              <a:schemeClr val="hlink"/>
                                            </p:clrVal>
                                          </p:val>
                                        </p:tav>
                                      </p:tavLst>
                                    </p:anim>
                                    <p:set>
                                      <p:cBhvr>
                                        <p:cTn id="16" dur="80"/>
                                        <p:tgtEl>
                                          <p:spTgt spid="819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9"/>
                                        </p:tgtEl>
                                        <p:attrNameLst>
                                          <p:attrName>style.visibility</p:attrName>
                                        </p:attrNameLst>
                                      </p:cBhvr>
                                      <p:to>
                                        <p:strVal val="visible"/>
                                      </p:to>
                                    </p:set>
                                    <p:anim calcmode="discrete" valueType="clr">
                                      <p:cBhvr override="childStyle">
                                        <p:cTn id="21" dur="80"/>
                                        <p:tgtEl>
                                          <p:spTgt spid="819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9"/>
                                        </p:tgtEl>
                                        <p:attrNameLst>
                                          <p:attrName>fillcolor</p:attrName>
                                        </p:attrNameLst>
                                      </p:cBhvr>
                                      <p:tavLst>
                                        <p:tav tm="0">
                                          <p:val>
                                            <p:clrVal>
                                              <a:schemeClr val="accent2"/>
                                            </p:clrVal>
                                          </p:val>
                                        </p:tav>
                                        <p:tav tm="50000">
                                          <p:val>
                                            <p:clrVal>
                                              <a:schemeClr val="hlink"/>
                                            </p:clrVal>
                                          </p:val>
                                        </p:tav>
                                      </p:tavLst>
                                    </p:anim>
                                    <p:set>
                                      <p:cBhvr>
                                        <p:cTn id="23" dur="80"/>
                                        <p:tgtEl>
                                          <p:spTgt spid="8199"/>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062"/>
                                        </p:tgtEl>
                                        <p:attrNameLst>
                                          <p:attrName>style.visibility</p:attrName>
                                        </p:attrNameLst>
                                      </p:cBhvr>
                                      <p:to>
                                        <p:strVal val="visible"/>
                                      </p:to>
                                    </p:set>
                                    <p:animEffect transition="in" filter="strips(downLeft)">
                                      <p:cBhvr>
                                        <p:cTn id="28" dur="500"/>
                                        <p:tgtEl>
                                          <p:spTgt spid="2062"/>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2063"/>
                                        </p:tgtEl>
                                        <p:attrNameLst>
                                          <p:attrName>style.visibility</p:attrName>
                                        </p:attrNameLst>
                                      </p:cBhvr>
                                      <p:to>
                                        <p:strVal val="visible"/>
                                      </p:to>
                                    </p:set>
                                    <p:animEffect transition="in" filter="strips(downLeft)">
                                      <p:cBhvr>
                                        <p:cTn id="33"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19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تمثيل دوال المقلوب بيانياً </a:t>
            </a:r>
            <a:endParaRPr lang="ar-SA"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38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9348" y="1779896"/>
            <a:ext cx="1779452" cy="88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029" y="2807006"/>
            <a:ext cx="5905942" cy="141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3842"/>
                                        </p:tgtEl>
                                        <p:attrNameLst>
                                          <p:attrName>style.visibility</p:attrName>
                                        </p:attrNameLst>
                                      </p:cBhvr>
                                      <p:to>
                                        <p:strVal val="visible"/>
                                      </p:to>
                                    </p:set>
                                    <p:animEffect transition="in" filter="fade">
                                      <p:cBhvr>
                                        <p:cTn id="14" dur="500"/>
                                        <p:tgtEl>
                                          <p:spTgt spid="1638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3843"/>
                                        </p:tgtEl>
                                        <p:attrNameLst>
                                          <p:attrName>style.visibility</p:attrName>
                                        </p:attrNameLst>
                                      </p:cBhvr>
                                      <p:to>
                                        <p:strVal val="visible"/>
                                      </p:to>
                                    </p:set>
                                    <p:animEffect transition="in" filter="fade">
                                      <p:cBhvr>
                                        <p:cTn id="19" dur="500"/>
                                        <p:tgtEl>
                                          <p:spTgt spid="163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تمثيل دوال المقلوب بيانياً </a:t>
            </a:r>
            <a:endParaRPr lang="ar-SA"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28674" name="Picture 2"/>
          <p:cNvPicPr>
            <a:picLocks noChangeAspect="1" noChangeArrowheads="1"/>
          </p:cNvPicPr>
          <p:nvPr/>
        </p:nvPicPr>
        <p:blipFill>
          <a:blip r:embed="rId8" cstate="print"/>
          <a:srcRect/>
          <a:stretch>
            <a:fillRect/>
          </a:stretch>
        </p:blipFill>
        <p:spPr bwMode="auto">
          <a:xfrm>
            <a:off x="1142976" y="785794"/>
            <a:ext cx="7515258" cy="3786214"/>
          </a:xfrm>
          <a:prstGeom prst="rect">
            <a:avLst/>
          </a:prstGeom>
          <a:ln>
            <a:noFill/>
          </a:ln>
          <a:effectLst>
            <a:softEdge rad="112500"/>
          </a:effectLst>
        </p:spPr>
      </p:pic>
      <p:pic>
        <p:nvPicPr>
          <p:cNvPr id="28676" name="Picture 4"/>
          <p:cNvPicPr>
            <a:picLocks noChangeAspect="1" noChangeArrowheads="1"/>
          </p:cNvPicPr>
          <p:nvPr/>
        </p:nvPicPr>
        <p:blipFill>
          <a:blip r:embed="rId9" cstate="print">
            <a:duotone>
              <a:prstClr val="black"/>
              <a:schemeClr val="accent3">
                <a:lumMod val="75000"/>
                <a:tint val="45000"/>
                <a:satMod val="400000"/>
              </a:schemeClr>
            </a:duotone>
          </a:blip>
          <a:srcRect/>
          <a:stretch>
            <a:fillRect/>
          </a:stretch>
        </p:blipFill>
        <p:spPr bwMode="auto">
          <a:xfrm>
            <a:off x="1223977" y="4610785"/>
            <a:ext cx="7491427" cy="1461421"/>
          </a:xfrm>
          <a:prstGeom prst="rect">
            <a:avLst/>
          </a:prstGeom>
          <a:ln>
            <a:noFill/>
          </a:ln>
          <a:effectLst>
            <a:softEdge rad="112500"/>
          </a:effectLst>
        </p:spPr>
      </p:pic>
    </p:spTree>
    <p:extLst>
      <p:ext uri="{BB962C8B-B14F-4D97-AF65-F5344CB8AC3E}">
        <p14:creationId xmlns:p14="http://schemas.microsoft.com/office/powerpoint/2010/main" val="34006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28674"/>
                                        </p:tgtEl>
                                        <p:attrNameLst>
                                          <p:attrName>style.visibility</p:attrName>
                                        </p:attrNameLst>
                                      </p:cBhvr>
                                      <p:to>
                                        <p:strVal val="visible"/>
                                      </p:to>
                                    </p:set>
                                    <p:animEffect transition="in" filter="strips(downLeft)">
                                      <p:cBhvr>
                                        <p:cTn id="14" dur="500"/>
                                        <p:tgtEl>
                                          <p:spTgt spid="2867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animEffect transition="in" filter="strips(downLeft)">
                                      <p:cBhvr>
                                        <p:cTn id="19"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130710"/>
            <a:ext cx="6553200" cy="461665"/>
          </a:xfrm>
          <a:prstGeom prst="rect">
            <a:avLst/>
          </a:prstGeom>
          <a:noFill/>
        </p:spPr>
        <p:txBody>
          <a:bodyPr rtlCol="1">
            <a:spAutoFit/>
          </a:bodyPr>
          <a:lstStyle/>
          <a:p>
            <a:pPr algn="ctr" fontAlgn="auto">
              <a:spcBef>
                <a:spcPts val="0"/>
              </a:spcBef>
              <a:spcAft>
                <a:spcPts val="0"/>
              </a:spcAft>
              <a:defRPr/>
            </a:pPr>
            <a:r>
              <a:rPr lang="ar-EG" sz="24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القيود على المجال ( القيم التي عندها الدالة غير معرفة )</a:t>
            </a:r>
            <a:endParaRPr lang="ar-SA" sz="24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13316"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2" name="مستطيل 11"/>
          <p:cNvSpPr/>
          <p:nvPr/>
        </p:nvSpPr>
        <p:spPr>
          <a:xfrm>
            <a:off x="1264404" y="1071546"/>
            <a:ext cx="7488012" cy="954107"/>
          </a:xfrm>
          <a:prstGeom prst="rect">
            <a:avLst/>
          </a:prstGeom>
        </p:spPr>
        <p:txBody>
          <a:bodyPr wrap="none">
            <a:spAutoFit/>
          </a:bodyPr>
          <a:lstStyle/>
          <a:p>
            <a:r>
              <a:rPr lang="ar-EG" sz="2800" b="1" dirty="0" smtClean="0">
                <a:solidFill>
                  <a:schemeClr val="bg1"/>
                </a:solidFill>
              </a:rPr>
              <a:t>حدد قيمة </a:t>
            </a:r>
            <a:r>
              <a:rPr lang="en-US" sz="2800" b="1" dirty="0" smtClean="0">
                <a:solidFill>
                  <a:schemeClr val="bg1"/>
                </a:solidFill>
              </a:rPr>
              <a:t>x </a:t>
            </a:r>
            <a:r>
              <a:rPr lang="ar-EG" sz="2800" b="1" dirty="0" smtClean="0">
                <a:solidFill>
                  <a:schemeClr val="bg1"/>
                </a:solidFill>
              </a:rPr>
              <a:t>التي تجعل الدالة                           غير معرفة </a:t>
            </a:r>
          </a:p>
          <a:p>
            <a:r>
              <a:rPr lang="ar-EG" sz="2800" b="1" dirty="0" smtClean="0">
                <a:solidFill>
                  <a:schemeClr val="bg1"/>
                </a:solidFill>
              </a:rPr>
              <a:t>أو أوجد قيمة </a:t>
            </a:r>
            <a:r>
              <a:rPr lang="en-US" sz="2800" b="1" dirty="0" smtClean="0">
                <a:solidFill>
                  <a:schemeClr val="bg1"/>
                </a:solidFill>
              </a:rPr>
              <a:t>x </a:t>
            </a:r>
            <a:r>
              <a:rPr lang="ar-EG" sz="2800" b="1" dirty="0" smtClean="0">
                <a:solidFill>
                  <a:schemeClr val="bg1"/>
                </a:solidFill>
              </a:rPr>
              <a:t> التي تجعل المقام = صفراً </a:t>
            </a:r>
            <a:endParaRPr lang="ar-EG" sz="2800" dirty="0">
              <a:solidFill>
                <a:schemeClr val="bg1"/>
              </a:solidFill>
            </a:endParaRPr>
          </a:p>
        </p:txBody>
      </p:sp>
      <p:graphicFrame>
        <p:nvGraphicFramePr>
          <p:cNvPr id="13" name="كائن 12"/>
          <p:cNvGraphicFramePr>
            <a:graphicFrameLocks noChangeAspect="1"/>
          </p:cNvGraphicFramePr>
          <p:nvPr/>
        </p:nvGraphicFramePr>
        <p:xfrm>
          <a:off x="2928926" y="1071546"/>
          <a:ext cx="2325698" cy="1071570"/>
        </p:xfrm>
        <a:graphic>
          <a:graphicData uri="http://schemas.openxmlformats.org/presentationml/2006/ole">
            <mc:AlternateContent xmlns:mc="http://schemas.openxmlformats.org/markup-compatibility/2006">
              <mc:Choice xmlns:v="urn:schemas-microsoft-com:vml" Requires="v">
                <p:oleObj spid="_x0000_s29792" name="Equation" r:id="rId9" imgW="825480" imgH="520560" progId="Equation.3">
                  <p:embed/>
                </p:oleObj>
              </mc:Choice>
              <mc:Fallback>
                <p:oleObj name="Equation" r:id="rId9" imgW="825480" imgH="5205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26" y="1071546"/>
                        <a:ext cx="2325698" cy="10715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مربع نص 13"/>
          <p:cNvSpPr txBox="1"/>
          <p:nvPr/>
        </p:nvSpPr>
        <p:spPr>
          <a:xfrm>
            <a:off x="8118248" y="2000240"/>
            <a:ext cx="710451" cy="461665"/>
          </a:xfrm>
          <a:prstGeom prst="rect">
            <a:avLst/>
          </a:prstGeom>
          <a:noFill/>
        </p:spPr>
        <p:txBody>
          <a:bodyPr wrap="none" rtlCol="1">
            <a:spAutoFit/>
          </a:bodyPr>
          <a:lstStyle/>
          <a:p>
            <a:r>
              <a:rPr lang="ar-EG" sz="2400" b="1" dirty="0" smtClean="0"/>
              <a:t>الحل </a:t>
            </a:r>
            <a:endParaRPr lang="ar-EG" sz="2400" b="1" dirty="0"/>
          </a:p>
        </p:txBody>
      </p:sp>
      <p:sp>
        <p:nvSpPr>
          <p:cNvPr id="15" name="مربع نص 14"/>
          <p:cNvSpPr txBox="1"/>
          <p:nvPr/>
        </p:nvSpPr>
        <p:spPr>
          <a:xfrm>
            <a:off x="4334126" y="2428868"/>
            <a:ext cx="3780202" cy="523220"/>
          </a:xfrm>
          <a:prstGeom prst="rect">
            <a:avLst/>
          </a:prstGeom>
          <a:noFill/>
        </p:spPr>
        <p:txBody>
          <a:bodyPr wrap="none" rtlCol="1">
            <a:spAutoFit/>
          </a:bodyPr>
          <a:lstStyle/>
          <a:p>
            <a:r>
              <a:rPr lang="ar-EG" sz="2800" b="1" dirty="0" smtClean="0">
                <a:solidFill>
                  <a:schemeClr val="bg1"/>
                </a:solidFill>
              </a:rPr>
              <a:t>نأخذ المقام = صفر حيث يكون </a:t>
            </a:r>
            <a:endParaRPr lang="ar-EG" sz="2800" b="1" dirty="0">
              <a:solidFill>
                <a:schemeClr val="bg1"/>
              </a:solidFill>
            </a:endParaRPr>
          </a:p>
        </p:txBody>
      </p:sp>
      <p:graphicFrame>
        <p:nvGraphicFramePr>
          <p:cNvPr id="29700" name="Object 4"/>
          <p:cNvGraphicFramePr>
            <a:graphicFrameLocks noChangeAspect="1"/>
          </p:cNvGraphicFramePr>
          <p:nvPr/>
        </p:nvGraphicFramePr>
        <p:xfrm>
          <a:off x="500034" y="2500306"/>
          <a:ext cx="4243387" cy="2071701"/>
        </p:xfrm>
        <a:graphic>
          <a:graphicData uri="http://schemas.openxmlformats.org/presentationml/2006/ole">
            <mc:AlternateContent xmlns:mc="http://schemas.openxmlformats.org/markup-compatibility/2006">
              <mc:Choice xmlns:v="urn:schemas-microsoft-com:vml" Requires="v">
                <p:oleObj spid="_x0000_s29793" name="Equation" r:id="rId11" imgW="609480" imgH="774360" progId="Equation.3">
                  <p:embed/>
                </p:oleObj>
              </mc:Choice>
              <mc:Fallback>
                <p:oleObj name="Equation" r:id="rId11" imgW="609480" imgH="774360"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034" y="2500306"/>
                        <a:ext cx="4243387" cy="207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مربع نص 16"/>
          <p:cNvSpPr txBox="1"/>
          <p:nvPr/>
        </p:nvSpPr>
        <p:spPr>
          <a:xfrm>
            <a:off x="3992482" y="3143248"/>
            <a:ext cx="4676344" cy="1569660"/>
          </a:xfrm>
          <a:prstGeom prst="rect">
            <a:avLst/>
          </a:prstGeom>
          <a:noFill/>
        </p:spPr>
        <p:txBody>
          <a:bodyPr wrap="none" rtlCol="1">
            <a:spAutoFit/>
          </a:bodyPr>
          <a:lstStyle/>
          <a:p>
            <a:r>
              <a:rPr lang="ar-EG" sz="2400" b="1" dirty="0" smtClean="0">
                <a:solidFill>
                  <a:schemeClr val="bg1"/>
                </a:solidFill>
              </a:rPr>
              <a:t>فنجد أن قيم </a:t>
            </a:r>
            <a:r>
              <a:rPr lang="en-US" sz="2400" b="1" dirty="0" smtClean="0">
                <a:solidFill>
                  <a:schemeClr val="bg1"/>
                </a:solidFill>
              </a:rPr>
              <a:t> x  </a:t>
            </a:r>
            <a:r>
              <a:rPr lang="ar-EG" sz="2400" b="1" dirty="0" smtClean="0">
                <a:solidFill>
                  <a:schemeClr val="bg1"/>
                </a:solidFill>
              </a:rPr>
              <a:t>التي تجعل المقام = صفر هي</a:t>
            </a:r>
          </a:p>
          <a:p>
            <a:endParaRPr lang="ar-EG" sz="2400" b="1" dirty="0" smtClean="0">
              <a:solidFill>
                <a:schemeClr val="bg1"/>
              </a:solidFill>
            </a:endParaRPr>
          </a:p>
          <a:p>
            <a:r>
              <a:rPr lang="ar-EG" sz="2400" b="1" dirty="0" smtClean="0">
                <a:solidFill>
                  <a:schemeClr val="bg1"/>
                </a:solidFill>
              </a:rPr>
              <a:t> </a:t>
            </a:r>
          </a:p>
          <a:p>
            <a:endParaRPr lang="ar-EG" sz="2400" b="1" dirty="0">
              <a:solidFill>
                <a:schemeClr val="bg1"/>
              </a:solidFill>
            </a:endParaRPr>
          </a:p>
        </p:txBody>
      </p:sp>
      <p:graphicFrame>
        <p:nvGraphicFramePr>
          <p:cNvPr id="18" name="كائن 17"/>
          <p:cNvGraphicFramePr>
            <a:graphicFrameLocks noChangeAspect="1"/>
          </p:cNvGraphicFramePr>
          <p:nvPr/>
        </p:nvGraphicFramePr>
        <p:xfrm>
          <a:off x="6215074" y="3571876"/>
          <a:ext cx="1165232" cy="1214446"/>
        </p:xfrm>
        <a:graphic>
          <a:graphicData uri="http://schemas.openxmlformats.org/presentationml/2006/ole">
            <mc:AlternateContent xmlns:mc="http://schemas.openxmlformats.org/markup-compatibility/2006">
              <mc:Choice xmlns:v="urn:schemas-microsoft-com:vml" Requires="v">
                <p:oleObj spid="_x0000_s29794" name="Equation" r:id="rId13" imgW="164880" imgH="342720" progId="Equation.3">
                  <p:embed/>
                </p:oleObj>
              </mc:Choice>
              <mc:Fallback>
                <p:oleObj name="Equation" r:id="rId13" imgW="164880" imgH="342720" progId="Equation.3">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5074" y="3571876"/>
                        <a:ext cx="1165232" cy="1214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مربع نص 18"/>
          <p:cNvSpPr txBox="1"/>
          <p:nvPr/>
        </p:nvSpPr>
        <p:spPr>
          <a:xfrm>
            <a:off x="3214678" y="4357694"/>
            <a:ext cx="5514651" cy="584775"/>
          </a:xfrm>
          <a:prstGeom prst="rect">
            <a:avLst/>
          </a:prstGeom>
          <a:noFill/>
        </p:spPr>
        <p:txBody>
          <a:bodyPr wrap="none" rtlCol="1">
            <a:spAutoFit/>
          </a:bodyPr>
          <a:lstStyle/>
          <a:p>
            <a:r>
              <a:rPr lang="ar-EG" sz="3200" b="1" dirty="0" smtClean="0">
                <a:solidFill>
                  <a:schemeClr val="bg1"/>
                </a:solidFill>
              </a:rPr>
              <a:t>أي أن الدالة غير معرفة عند هذه النقطة </a:t>
            </a:r>
            <a:endParaRPr lang="ar-EG" sz="3200" b="1" dirty="0">
              <a:solidFill>
                <a:schemeClr val="bg1"/>
              </a:solidFill>
            </a:endParaRPr>
          </a:p>
        </p:txBody>
      </p:sp>
      <p:pic>
        <p:nvPicPr>
          <p:cNvPr id="29702" name="Picture 6"/>
          <p:cNvPicPr>
            <a:picLocks noChangeAspect="1" noChangeArrowheads="1"/>
          </p:cNvPicPr>
          <p:nvPr/>
        </p:nvPicPr>
        <p:blipFill>
          <a:blip r:embed="rId15" cstate="print"/>
          <a:srcRect/>
          <a:stretch>
            <a:fillRect/>
          </a:stretch>
        </p:blipFill>
        <p:spPr bwMode="auto">
          <a:xfrm>
            <a:off x="1428728" y="5000636"/>
            <a:ext cx="7029469" cy="121037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14"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2">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26"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2">
                                            <p:txEl>
                                              <p:pRg st="0" end="0"/>
                                            </p:txEl>
                                          </p:spTgt>
                                        </p:tgtEl>
                                        <p:attrNameLst>
                                          <p:attrName>fill.type</p:attrName>
                                        </p:attrNameLst>
                                      </p:cBhvr>
                                      <p:to>
                                        <p:strVal val="solid"/>
                                      </p:to>
                                    </p:set>
                                  </p:childTnLst>
                                </p:cTn>
                              </p:par>
                              <p:par>
                                <p:cTn id="29" presetID="27" presetClass="entr" presetSubtype="0" fill="hold" nodeType="withEffect">
                                  <p:stCondLst>
                                    <p:cond delay="0"/>
                                  </p:stCondLst>
                                  <p:iterate type="lt">
                                    <p:tmPct val="50000"/>
                                  </p:iterate>
                                  <p:childTnLst>
                                    <p:set>
                                      <p:cBhvr>
                                        <p:cTn id="30" dur="1" fill="hold">
                                          <p:stCondLst>
                                            <p:cond delay="0"/>
                                          </p:stCondLst>
                                        </p:cTn>
                                        <p:tgtEl>
                                          <p:spTgt spid="12">
                                            <p:txEl>
                                              <p:pRg st="1" end="1"/>
                                            </p:txEl>
                                          </p:spTgt>
                                        </p:tgtEl>
                                        <p:attrNameLst>
                                          <p:attrName>style.visibility</p:attrName>
                                        </p:attrNameLst>
                                      </p:cBhvr>
                                      <p:to>
                                        <p:strVal val="visible"/>
                                      </p:to>
                                    </p:set>
                                    <p:anim calcmode="discrete" valueType="clr">
                                      <p:cBhvr override="childStyle">
                                        <p:cTn id="31" dur="80"/>
                                        <p:tgtEl>
                                          <p:spTgt spid="1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2">
                                            <p:txEl>
                                              <p:pRg st="1" end="1"/>
                                            </p:txEl>
                                          </p:spTgt>
                                        </p:tgtEl>
                                        <p:attrNameLst>
                                          <p:attrName>fillcolor</p:attrName>
                                        </p:attrNameLst>
                                      </p:cBhvr>
                                      <p:tavLst>
                                        <p:tav tm="0">
                                          <p:val>
                                            <p:clrVal>
                                              <a:schemeClr val="accent2"/>
                                            </p:clrVal>
                                          </p:val>
                                        </p:tav>
                                        <p:tav tm="50000">
                                          <p:val>
                                            <p:clrVal>
                                              <a:schemeClr val="hlink"/>
                                            </p:clrVal>
                                          </p:val>
                                        </p:tav>
                                      </p:tavLst>
                                    </p:anim>
                                    <p:set>
                                      <p:cBhvr>
                                        <p:cTn id="33" dur="80"/>
                                        <p:tgtEl>
                                          <p:spTgt spid="12">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38"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40" dur="80"/>
                                        <p:tgtEl>
                                          <p:spTgt spid="15">
                                            <p:txEl>
                                              <p:pRg st="0" end="0"/>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17"/>
                                        </p:tgtEl>
                                        <p:attrNameLst>
                                          <p:attrName>style.visibility</p:attrName>
                                        </p:attrNameLst>
                                      </p:cBhvr>
                                      <p:to>
                                        <p:strVal val="visible"/>
                                      </p:to>
                                    </p:set>
                                    <p:anim calcmode="discrete" valueType="clr">
                                      <p:cBhvr override="childStyle">
                                        <p:cTn id="45"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7"/>
                                        </p:tgtEl>
                                        <p:attrNameLst>
                                          <p:attrName>fillcolor</p:attrName>
                                        </p:attrNameLst>
                                      </p:cBhvr>
                                      <p:tavLst>
                                        <p:tav tm="0">
                                          <p:val>
                                            <p:clrVal>
                                              <a:schemeClr val="accent2"/>
                                            </p:clrVal>
                                          </p:val>
                                        </p:tav>
                                        <p:tav tm="50000">
                                          <p:val>
                                            <p:clrVal>
                                              <a:schemeClr val="hlink"/>
                                            </p:clrVal>
                                          </p:val>
                                        </p:tav>
                                      </p:tavLst>
                                    </p:anim>
                                    <p:set>
                                      <p:cBhvr>
                                        <p:cTn id="47" dur="80"/>
                                        <p:tgtEl>
                                          <p:spTgt spid="17"/>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9"/>
                                        </p:tgtEl>
                                        <p:attrNameLst>
                                          <p:attrName>style.visibility</p:attrName>
                                        </p:attrNameLst>
                                      </p:cBhvr>
                                      <p:to>
                                        <p:strVal val="visible"/>
                                      </p:to>
                                    </p:set>
                                    <p:anim calcmode="discrete" valueType="clr">
                                      <p:cBhvr override="childStyle">
                                        <p:cTn id="5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9"/>
                                        </p:tgtEl>
                                        <p:attrNameLst>
                                          <p:attrName>fillcolor</p:attrName>
                                        </p:attrNameLst>
                                      </p:cBhvr>
                                      <p:tavLst>
                                        <p:tav tm="0">
                                          <p:val>
                                            <p:clrVal>
                                              <a:schemeClr val="accent2"/>
                                            </p:clrVal>
                                          </p:val>
                                        </p:tav>
                                        <p:tav tm="50000">
                                          <p:val>
                                            <p:clrVal>
                                              <a:schemeClr val="hlink"/>
                                            </p:clrVal>
                                          </p:val>
                                        </p:tav>
                                      </p:tavLst>
                                    </p:anim>
                                    <p:set>
                                      <p:cBhvr>
                                        <p:cTn id="54" dur="80"/>
                                        <p:tgtEl>
                                          <p:spTgt spid="19"/>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29700"/>
                                        </p:tgtEl>
                                        <p:attrNameLst>
                                          <p:attrName>style.visibility</p:attrName>
                                        </p:attrNameLst>
                                      </p:cBhvr>
                                      <p:to>
                                        <p:strVal val="visible"/>
                                      </p:to>
                                    </p:set>
                                    <p:animEffect transition="in" filter="strips(downLeft)">
                                      <p:cBhvr>
                                        <p:cTn id="59" dur="500"/>
                                        <p:tgtEl>
                                          <p:spTgt spid="29700"/>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29702"/>
                                        </p:tgtEl>
                                        <p:attrNameLst>
                                          <p:attrName>style.visibility</p:attrName>
                                        </p:attrNameLst>
                                      </p:cBhvr>
                                      <p:to>
                                        <p:strVal val="visible"/>
                                      </p:to>
                                    </p:set>
                                    <p:animEffect transition="in" filter="strips(downLeft)">
                                      <p:cBhvr>
                                        <p:cTn id="64" dur="5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775"/>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التمثيل البياني لمقلوبات الدالة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34922"/>
            <a:ext cx="1295400" cy="865186"/>
          </a:xfrm>
          <a:prstGeom prst="rect">
            <a:avLst/>
          </a:prstGeom>
          <a:noFill/>
          <a:ln w="9525">
            <a:noFill/>
            <a:miter lim="800000"/>
            <a:headEnd/>
            <a:tailEnd/>
          </a:ln>
        </p:spPr>
      </p:pic>
      <p:pic>
        <p:nvPicPr>
          <p:cNvPr id="34841"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824552"/>
            <a:ext cx="5230977" cy="108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4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706" y="2049440"/>
            <a:ext cx="7238998" cy="67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ستطيل 17"/>
          <p:cNvSpPr/>
          <p:nvPr/>
        </p:nvSpPr>
        <p:spPr>
          <a:xfrm>
            <a:off x="6729612" y="2895600"/>
            <a:ext cx="1423788" cy="461665"/>
          </a:xfrm>
          <a:prstGeom prst="rect">
            <a:avLst/>
          </a:prstGeom>
        </p:spPr>
        <p:txBody>
          <a:bodyPr wrap="none">
            <a:spAutoFit/>
          </a:bodyPr>
          <a:lstStyle/>
          <a:p>
            <a:r>
              <a:rPr lang="es-ES" sz="2400" b="1" dirty="0" smtClean="0">
                <a:solidFill>
                  <a:srgbClr val="FF0000"/>
                </a:solidFill>
              </a:rPr>
              <a:t>X – 1 = 0</a:t>
            </a:r>
            <a:endParaRPr lang="ar-EG" sz="2400" b="1" dirty="0">
              <a:solidFill>
                <a:srgbClr val="FF0000"/>
              </a:solidFill>
            </a:endParaRPr>
          </a:p>
        </p:txBody>
      </p:sp>
      <p:sp>
        <p:nvSpPr>
          <p:cNvPr id="19" name="مستطيل 18"/>
          <p:cNvSpPr/>
          <p:nvPr/>
        </p:nvSpPr>
        <p:spPr>
          <a:xfrm>
            <a:off x="7059304" y="3514383"/>
            <a:ext cx="910827" cy="461665"/>
          </a:xfrm>
          <a:prstGeom prst="rect">
            <a:avLst/>
          </a:prstGeom>
        </p:spPr>
        <p:txBody>
          <a:bodyPr wrap="none">
            <a:spAutoFit/>
          </a:bodyPr>
          <a:lstStyle/>
          <a:p>
            <a:r>
              <a:rPr lang="es-ES" sz="2400" b="1" dirty="0" smtClean="0">
                <a:solidFill>
                  <a:srgbClr val="FF0000"/>
                </a:solidFill>
              </a:rPr>
              <a:t>X = 1</a:t>
            </a:r>
            <a:endParaRPr lang="ar-EG" sz="2400" b="1" dirty="0">
              <a:solidFill>
                <a:srgbClr val="FF0000"/>
              </a:solidFill>
            </a:endParaRPr>
          </a:p>
        </p:txBody>
      </p:sp>
      <p:sp>
        <p:nvSpPr>
          <p:cNvPr id="20" name="مستطيل 19"/>
          <p:cNvSpPr/>
          <p:nvPr/>
        </p:nvSpPr>
        <p:spPr>
          <a:xfrm>
            <a:off x="6275429" y="4177352"/>
            <a:ext cx="2286267" cy="830997"/>
          </a:xfrm>
          <a:prstGeom prst="rect">
            <a:avLst/>
          </a:prstGeom>
        </p:spPr>
        <p:txBody>
          <a:bodyPr wrap="none">
            <a:spAutoFit/>
          </a:bodyPr>
          <a:lstStyle/>
          <a:p>
            <a:r>
              <a:rPr lang="ar-EG" sz="2400" b="1" dirty="0" smtClean="0">
                <a:solidFill>
                  <a:srgbClr val="FF0000"/>
                </a:solidFill>
              </a:rPr>
              <a:t>الدالة غير معرفة عند</a:t>
            </a:r>
          </a:p>
          <a:p>
            <a:r>
              <a:rPr lang="en-US" sz="2400" b="1" dirty="0" smtClean="0">
                <a:solidFill>
                  <a:srgbClr val="FF0000"/>
                </a:solidFill>
              </a:rPr>
              <a:t>X = 1</a:t>
            </a:r>
            <a:endParaRPr lang="ar-EG" sz="2400" b="1" dirty="0">
              <a:solidFill>
                <a:srgbClr val="FF0000"/>
              </a:solidFill>
            </a:endParaRPr>
          </a:p>
        </p:txBody>
      </p:sp>
      <p:sp>
        <p:nvSpPr>
          <p:cNvPr id="21" name="مستطيل 20"/>
          <p:cNvSpPr/>
          <p:nvPr/>
        </p:nvSpPr>
        <p:spPr>
          <a:xfrm>
            <a:off x="1245966" y="2999096"/>
            <a:ext cx="1595309" cy="461665"/>
          </a:xfrm>
          <a:prstGeom prst="rect">
            <a:avLst/>
          </a:prstGeom>
        </p:spPr>
        <p:txBody>
          <a:bodyPr wrap="none">
            <a:spAutoFit/>
          </a:bodyPr>
          <a:lstStyle/>
          <a:p>
            <a:r>
              <a:rPr lang="es-ES" sz="2400" b="1" dirty="0" smtClean="0">
                <a:solidFill>
                  <a:srgbClr val="FF0000"/>
                </a:solidFill>
              </a:rPr>
              <a:t>3X + 2 = 0</a:t>
            </a:r>
            <a:endParaRPr lang="ar-EG" sz="2400" b="1" dirty="0">
              <a:solidFill>
                <a:srgbClr val="FF0000"/>
              </a:solidFill>
            </a:endParaRPr>
          </a:p>
        </p:txBody>
      </p:sp>
      <p:sp>
        <p:nvSpPr>
          <p:cNvPr id="22" name="مستطيل 21"/>
          <p:cNvSpPr/>
          <p:nvPr/>
        </p:nvSpPr>
        <p:spPr>
          <a:xfrm>
            <a:off x="1575658" y="3617879"/>
            <a:ext cx="1082348" cy="461665"/>
          </a:xfrm>
          <a:prstGeom prst="rect">
            <a:avLst/>
          </a:prstGeom>
        </p:spPr>
        <p:txBody>
          <a:bodyPr wrap="none">
            <a:spAutoFit/>
          </a:bodyPr>
          <a:lstStyle/>
          <a:p>
            <a:r>
              <a:rPr lang="es-ES" sz="2400" b="1" dirty="0" smtClean="0">
                <a:solidFill>
                  <a:srgbClr val="FF0000"/>
                </a:solidFill>
              </a:rPr>
              <a:t>3X = 2</a:t>
            </a:r>
            <a:endParaRPr lang="ar-EG" sz="2400" b="1" dirty="0">
              <a:solidFill>
                <a:srgbClr val="FF0000"/>
              </a:solidFill>
            </a:endParaRPr>
          </a:p>
        </p:txBody>
      </p:sp>
      <p:sp>
        <p:nvSpPr>
          <p:cNvPr id="23" name="مستطيل 22"/>
          <p:cNvSpPr/>
          <p:nvPr/>
        </p:nvSpPr>
        <p:spPr>
          <a:xfrm>
            <a:off x="1447800" y="4191000"/>
            <a:ext cx="1337226" cy="461665"/>
          </a:xfrm>
          <a:prstGeom prst="rect">
            <a:avLst/>
          </a:prstGeom>
        </p:spPr>
        <p:txBody>
          <a:bodyPr wrap="none">
            <a:spAutoFit/>
          </a:bodyPr>
          <a:lstStyle/>
          <a:p>
            <a:r>
              <a:rPr lang="en-US" sz="2400" b="1" dirty="0" smtClean="0">
                <a:solidFill>
                  <a:srgbClr val="FF0000"/>
                </a:solidFill>
              </a:rPr>
              <a:t>X = 2 / 3</a:t>
            </a:r>
            <a:endParaRPr lang="ar-EG" sz="2400" b="1" dirty="0">
              <a:solidFill>
                <a:srgbClr val="FF0000"/>
              </a:solidFill>
            </a:endParaRPr>
          </a:p>
        </p:txBody>
      </p:sp>
      <p:sp>
        <p:nvSpPr>
          <p:cNvPr id="24" name="مستطيل 23"/>
          <p:cNvSpPr/>
          <p:nvPr/>
        </p:nvSpPr>
        <p:spPr>
          <a:xfrm>
            <a:off x="990397" y="4800600"/>
            <a:ext cx="2286203" cy="830997"/>
          </a:xfrm>
          <a:prstGeom prst="rect">
            <a:avLst/>
          </a:prstGeom>
        </p:spPr>
        <p:txBody>
          <a:bodyPr wrap="none">
            <a:spAutoFit/>
          </a:bodyPr>
          <a:lstStyle/>
          <a:p>
            <a:r>
              <a:rPr lang="ar-EG" sz="2400" b="1" dirty="0" smtClean="0">
                <a:solidFill>
                  <a:srgbClr val="FF0000"/>
                </a:solidFill>
              </a:rPr>
              <a:t>الدالة غير معرفة عند</a:t>
            </a:r>
          </a:p>
          <a:p>
            <a:r>
              <a:rPr lang="en-US" sz="2400" b="1" dirty="0" smtClean="0">
                <a:solidFill>
                  <a:srgbClr val="FF0000"/>
                </a:solidFill>
              </a:rPr>
              <a:t>X = 2 / 3 </a:t>
            </a:r>
            <a:endParaRPr lang="ar-EG"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4841"/>
                                        </p:tgtEl>
                                        <p:attrNameLst>
                                          <p:attrName>style.visibility</p:attrName>
                                        </p:attrNameLst>
                                      </p:cBhvr>
                                      <p:to>
                                        <p:strVal val="visible"/>
                                      </p:to>
                                    </p:set>
                                    <p:animEffect transition="in" filter="fade">
                                      <p:cBhvr>
                                        <p:cTn id="14" dur="500"/>
                                        <p:tgtEl>
                                          <p:spTgt spid="348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842"/>
                                        </p:tgtEl>
                                        <p:attrNameLst>
                                          <p:attrName>style.visibility</p:attrName>
                                        </p:attrNameLst>
                                      </p:cBhvr>
                                      <p:to>
                                        <p:strVal val="visible"/>
                                      </p:to>
                                    </p:set>
                                    <p:animEffect transition="in" filter="fade">
                                      <p:cBhvr>
                                        <p:cTn id="19" dur="500"/>
                                        <p:tgtEl>
                                          <p:spTgt spid="34842"/>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8"/>
                                        </p:tgtEl>
                                        <p:attrNameLst>
                                          <p:attrName>style.visibility</p:attrName>
                                        </p:attrNameLst>
                                      </p:cBhvr>
                                      <p:to>
                                        <p:strVal val="visible"/>
                                      </p:to>
                                    </p:set>
                                    <p:anim calcmode="discrete" valueType="clr">
                                      <p:cBhvr override="childStyle">
                                        <p:cTn id="24"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8"/>
                                        </p:tgtEl>
                                        <p:attrNameLst>
                                          <p:attrName>fillcolor</p:attrName>
                                        </p:attrNameLst>
                                      </p:cBhvr>
                                      <p:tavLst>
                                        <p:tav tm="0">
                                          <p:val>
                                            <p:clrVal>
                                              <a:schemeClr val="accent2"/>
                                            </p:clrVal>
                                          </p:val>
                                        </p:tav>
                                        <p:tav tm="50000">
                                          <p:val>
                                            <p:clrVal>
                                              <a:schemeClr val="hlink"/>
                                            </p:clrVal>
                                          </p:val>
                                        </p:tav>
                                      </p:tavLst>
                                    </p:anim>
                                    <p:set>
                                      <p:cBhvr>
                                        <p:cTn id="26" dur="80"/>
                                        <p:tgtEl>
                                          <p:spTgt spid="18"/>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9"/>
                                        </p:tgtEl>
                                        <p:attrNameLst>
                                          <p:attrName>style.visibility</p:attrName>
                                        </p:attrNameLst>
                                      </p:cBhvr>
                                      <p:to>
                                        <p:strVal val="visible"/>
                                      </p:to>
                                    </p:set>
                                    <p:anim calcmode="discrete" valueType="clr">
                                      <p:cBhvr override="childStyle">
                                        <p:cTn id="3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9"/>
                                        </p:tgtEl>
                                        <p:attrNameLst>
                                          <p:attrName>fillcolor</p:attrName>
                                        </p:attrNameLst>
                                      </p:cBhvr>
                                      <p:tavLst>
                                        <p:tav tm="0">
                                          <p:val>
                                            <p:clrVal>
                                              <a:schemeClr val="accent2"/>
                                            </p:clrVal>
                                          </p:val>
                                        </p:tav>
                                        <p:tav tm="50000">
                                          <p:val>
                                            <p:clrVal>
                                              <a:schemeClr val="hlink"/>
                                            </p:clrVal>
                                          </p:val>
                                        </p:tav>
                                      </p:tavLst>
                                    </p:anim>
                                    <p:set>
                                      <p:cBhvr>
                                        <p:cTn id="33" dur="80"/>
                                        <p:tgtEl>
                                          <p:spTgt spid="19"/>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20"/>
                                        </p:tgtEl>
                                        <p:attrNameLst>
                                          <p:attrName>style.visibility</p:attrName>
                                        </p:attrNameLst>
                                      </p:cBhvr>
                                      <p:to>
                                        <p:strVal val="visible"/>
                                      </p:to>
                                    </p:set>
                                    <p:anim calcmode="discrete" valueType="clr">
                                      <p:cBhvr override="childStyle">
                                        <p:cTn id="38"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20"/>
                                        </p:tgtEl>
                                        <p:attrNameLst>
                                          <p:attrName>fillcolor</p:attrName>
                                        </p:attrNameLst>
                                      </p:cBhvr>
                                      <p:tavLst>
                                        <p:tav tm="0">
                                          <p:val>
                                            <p:clrVal>
                                              <a:schemeClr val="accent2"/>
                                            </p:clrVal>
                                          </p:val>
                                        </p:tav>
                                        <p:tav tm="50000">
                                          <p:val>
                                            <p:clrVal>
                                              <a:schemeClr val="hlink"/>
                                            </p:clrVal>
                                          </p:val>
                                        </p:tav>
                                      </p:tavLst>
                                    </p:anim>
                                    <p:set>
                                      <p:cBhvr>
                                        <p:cTn id="40" dur="80"/>
                                        <p:tgtEl>
                                          <p:spTgt spid="20"/>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21"/>
                                        </p:tgtEl>
                                        <p:attrNameLst>
                                          <p:attrName>style.visibility</p:attrName>
                                        </p:attrNameLst>
                                      </p:cBhvr>
                                      <p:to>
                                        <p:strVal val="visible"/>
                                      </p:to>
                                    </p:set>
                                    <p:anim calcmode="discrete" valueType="clr">
                                      <p:cBhvr override="childStyle">
                                        <p:cTn id="45"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1"/>
                                        </p:tgtEl>
                                        <p:attrNameLst>
                                          <p:attrName>fillcolor</p:attrName>
                                        </p:attrNameLst>
                                      </p:cBhvr>
                                      <p:tavLst>
                                        <p:tav tm="0">
                                          <p:val>
                                            <p:clrVal>
                                              <a:schemeClr val="accent2"/>
                                            </p:clrVal>
                                          </p:val>
                                        </p:tav>
                                        <p:tav tm="50000">
                                          <p:val>
                                            <p:clrVal>
                                              <a:schemeClr val="hlink"/>
                                            </p:clrVal>
                                          </p:val>
                                        </p:tav>
                                      </p:tavLst>
                                    </p:anim>
                                    <p:set>
                                      <p:cBhvr>
                                        <p:cTn id="47" dur="80"/>
                                        <p:tgtEl>
                                          <p:spTgt spid="21"/>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22"/>
                                        </p:tgtEl>
                                        <p:attrNameLst>
                                          <p:attrName>style.visibility</p:attrName>
                                        </p:attrNameLst>
                                      </p:cBhvr>
                                      <p:to>
                                        <p:strVal val="visible"/>
                                      </p:to>
                                    </p:set>
                                    <p:anim calcmode="discrete" valueType="clr">
                                      <p:cBhvr override="childStyle">
                                        <p:cTn id="5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22"/>
                                        </p:tgtEl>
                                        <p:attrNameLst>
                                          <p:attrName>fillcolor</p:attrName>
                                        </p:attrNameLst>
                                      </p:cBhvr>
                                      <p:tavLst>
                                        <p:tav tm="0">
                                          <p:val>
                                            <p:clrVal>
                                              <a:schemeClr val="accent2"/>
                                            </p:clrVal>
                                          </p:val>
                                        </p:tav>
                                        <p:tav tm="50000">
                                          <p:val>
                                            <p:clrVal>
                                              <a:schemeClr val="hlink"/>
                                            </p:clrVal>
                                          </p:val>
                                        </p:tav>
                                      </p:tavLst>
                                    </p:anim>
                                    <p:set>
                                      <p:cBhvr>
                                        <p:cTn id="54" dur="80"/>
                                        <p:tgtEl>
                                          <p:spTgt spid="22"/>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grpId="0" nodeType="clickEffect">
                                  <p:stCondLst>
                                    <p:cond delay="0"/>
                                  </p:stCondLst>
                                  <p:iterate type="lt">
                                    <p:tmPct val="50000"/>
                                  </p:iterate>
                                  <p:childTnLst>
                                    <p:set>
                                      <p:cBhvr>
                                        <p:cTn id="58" dur="1" fill="hold">
                                          <p:stCondLst>
                                            <p:cond delay="0"/>
                                          </p:stCondLst>
                                        </p:cTn>
                                        <p:tgtEl>
                                          <p:spTgt spid="23"/>
                                        </p:tgtEl>
                                        <p:attrNameLst>
                                          <p:attrName>style.visibility</p:attrName>
                                        </p:attrNameLst>
                                      </p:cBhvr>
                                      <p:to>
                                        <p:strVal val="visible"/>
                                      </p:to>
                                    </p:set>
                                    <p:anim calcmode="discrete" valueType="clr">
                                      <p:cBhvr override="childStyle">
                                        <p:cTn id="59"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23"/>
                                        </p:tgtEl>
                                        <p:attrNameLst>
                                          <p:attrName>fillcolor</p:attrName>
                                        </p:attrNameLst>
                                      </p:cBhvr>
                                      <p:tavLst>
                                        <p:tav tm="0">
                                          <p:val>
                                            <p:clrVal>
                                              <a:schemeClr val="accent2"/>
                                            </p:clrVal>
                                          </p:val>
                                        </p:tav>
                                        <p:tav tm="50000">
                                          <p:val>
                                            <p:clrVal>
                                              <a:schemeClr val="hlink"/>
                                            </p:clrVal>
                                          </p:val>
                                        </p:tav>
                                      </p:tavLst>
                                    </p:anim>
                                    <p:set>
                                      <p:cBhvr>
                                        <p:cTn id="61" dur="80"/>
                                        <p:tgtEl>
                                          <p:spTgt spid="23"/>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4"/>
                                        </p:tgtEl>
                                        <p:attrNameLst>
                                          <p:attrName>style.visibility</p:attrName>
                                        </p:attrNameLst>
                                      </p:cBhvr>
                                      <p:to>
                                        <p:strVal val="visible"/>
                                      </p:to>
                                    </p:set>
                                    <p:anim calcmode="discrete" valueType="clr">
                                      <p:cBhvr override="childStyle">
                                        <p:cTn id="66"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4"/>
                                        </p:tgtEl>
                                        <p:attrNameLst>
                                          <p:attrName>fillcolor</p:attrName>
                                        </p:attrNameLst>
                                      </p:cBhvr>
                                      <p:tavLst>
                                        <p:tav tm="0">
                                          <p:val>
                                            <p:clrVal>
                                              <a:schemeClr val="accent2"/>
                                            </p:clrVal>
                                          </p:val>
                                        </p:tav>
                                        <p:tav tm="50000">
                                          <p:val>
                                            <p:clrVal>
                                              <a:schemeClr val="hlink"/>
                                            </p:clrVal>
                                          </p:val>
                                        </p:tav>
                                      </p:tavLst>
                                    </p:anim>
                                    <p:set>
                                      <p:cBhvr>
                                        <p:cTn id="68"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775"/>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التمثيل البياني لمقلوبات الدالة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34922"/>
            <a:ext cx="1295400" cy="865186"/>
          </a:xfrm>
          <a:prstGeom prst="rect">
            <a:avLst/>
          </a:prstGeom>
          <a:noFill/>
          <a:ln w="9525">
            <a:noFill/>
            <a:miter lim="800000"/>
            <a:headEnd/>
            <a:tailEnd/>
          </a:ln>
        </p:spPr>
      </p:pic>
      <p:sp>
        <p:nvSpPr>
          <p:cNvPr id="10" name="مستطيل 9"/>
          <p:cNvSpPr/>
          <p:nvPr/>
        </p:nvSpPr>
        <p:spPr>
          <a:xfrm>
            <a:off x="285720" y="714357"/>
            <a:ext cx="8643998" cy="1815882"/>
          </a:xfrm>
          <a:prstGeom prst="rect">
            <a:avLst/>
          </a:prstGeom>
        </p:spPr>
        <p:txBody>
          <a:bodyPr wrap="square">
            <a:spAutoFit/>
          </a:bodyPr>
          <a:lstStyle/>
          <a:p>
            <a:r>
              <a:rPr lang="ar-EG" sz="2800" b="1" dirty="0" smtClean="0">
                <a:solidFill>
                  <a:srgbClr val="FF0000"/>
                </a:solidFill>
              </a:rPr>
              <a:t>خط التقارب لدالة: </a:t>
            </a:r>
          </a:p>
          <a:p>
            <a:r>
              <a:rPr lang="ar-EG" sz="2800" b="1" dirty="0" smtClean="0">
                <a:solidFill>
                  <a:srgbClr val="FF0000"/>
                </a:solidFill>
              </a:rPr>
              <a:t>هو مستقيم يقترب منه التمثيل البياني للدالة. ولدالة المقلوب</a:t>
            </a:r>
          </a:p>
          <a:p>
            <a:r>
              <a:rPr lang="ar-EG" sz="2800" b="1" dirty="0" smtClean="0">
                <a:solidFill>
                  <a:srgbClr val="CC66FF"/>
                </a:solidFill>
              </a:rPr>
              <a:t>خط تقارب رأسي </a:t>
            </a:r>
            <a:r>
              <a:rPr lang="ar-EG" sz="2800" b="1" dirty="0" smtClean="0">
                <a:solidFill>
                  <a:srgbClr val="FF0000"/>
                </a:solidFill>
              </a:rPr>
              <a:t>عند القيمة المستثناة من مجالها، </a:t>
            </a:r>
          </a:p>
          <a:p>
            <a:r>
              <a:rPr lang="ar-EG" sz="2800" b="1" dirty="0" smtClean="0">
                <a:solidFill>
                  <a:srgbClr val="CC66FF"/>
                </a:solidFill>
              </a:rPr>
              <a:t>وخط تقارب أفقي </a:t>
            </a:r>
            <a:r>
              <a:rPr lang="ar-EG" sz="2800" b="1" dirty="0" smtClean="0">
                <a:solidFill>
                  <a:srgbClr val="FF0000"/>
                </a:solidFill>
              </a:rPr>
              <a:t>يبين سلوك طرفي التمثيل البياني للدالة</a:t>
            </a:r>
            <a:endParaRPr lang="ar-EG" sz="2800" b="1" dirty="0" smtClean="0">
              <a:solidFill>
                <a:srgbClr val="FFFF00"/>
              </a:solidFill>
            </a:endParaRPr>
          </a:p>
        </p:txBody>
      </p:sp>
      <p:graphicFrame>
        <p:nvGraphicFramePr>
          <p:cNvPr id="11" name="كائن 10"/>
          <p:cNvGraphicFramePr>
            <a:graphicFrameLocks noChangeAspect="1"/>
          </p:cNvGraphicFramePr>
          <p:nvPr/>
        </p:nvGraphicFramePr>
        <p:xfrm>
          <a:off x="142844" y="1142984"/>
          <a:ext cx="1928826" cy="1143008"/>
        </p:xfrm>
        <a:graphic>
          <a:graphicData uri="http://schemas.openxmlformats.org/presentationml/2006/ole">
            <mc:AlternateContent xmlns:mc="http://schemas.openxmlformats.org/markup-compatibility/2006">
              <mc:Choice xmlns:v="urn:schemas-microsoft-com:vml" Requires="v">
                <p:oleObj spid="_x0000_s164906" name="Equation" r:id="rId9" imgW="812520" imgH="533160" progId="Equation.3">
                  <p:embed/>
                </p:oleObj>
              </mc:Choice>
              <mc:Fallback>
                <p:oleObj name="Equation" r:id="rId9" imgW="812520" imgH="5331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844" y="1142984"/>
                        <a:ext cx="1928826" cy="11430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مستطيل 11"/>
          <p:cNvSpPr/>
          <p:nvPr/>
        </p:nvSpPr>
        <p:spPr>
          <a:xfrm>
            <a:off x="1428728" y="2477152"/>
            <a:ext cx="6357982" cy="523220"/>
          </a:xfrm>
          <a:prstGeom prst="rect">
            <a:avLst/>
          </a:prstGeom>
          <a:solidFill>
            <a:srgbClr val="002060"/>
          </a:solidFill>
        </p:spPr>
        <p:txBody>
          <a:bodyPr wrap="square">
            <a:spAutoFit/>
          </a:bodyPr>
          <a:lstStyle/>
          <a:p>
            <a:r>
              <a:rPr lang="ar-EG" sz="2800" b="1" dirty="0" smtClean="0">
                <a:solidFill>
                  <a:schemeClr val="accent5"/>
                </a:solidFill>
              </a:rPr>
              <a:t>حدد خطوط التقارب، والمجال، والمدى للدالة الآتية</a:t>
            </a:r>
            <a:endParaRPr lang="ar-EG" sz="2800" dirty="0">
              <a:solidFill>
                <a:schemeClr val="accent5"/>
              </a:solidFill>
            </a:endParaRPr>
          </a:p>
        </p:txBody>
      </p:sp>
      <p:pic>
        <p:nvPicPr>
          <p:cNvPr id="34819" name="Picture 3"/>
          <p:cNvPicPr>
            <a:picLocks noChangeAspect="1" noChangeArrowheads="1"/>
          </p:cNvPicPr>
          <p:nvPr/>
        </p:nvPicPr>
        <p:blipFill>
          <a:blip r:embed="rId11" cstate="print"/>
          <a:srcRect/>
          <a:stretch>
            <a:fillRect/>
          </a:stretch>
        </p:blipFill>
        <p:spPr bwMode="auto">
          <a:xfrm>
            <a:off x="500034" y="3071810"/>
            <a:ext cx="3571900" cy="3161486"/>
          </a:xfrm>
          <a:prstGeom prst="rect">
            <a:avLst/>
          </a:prstGeom>
          <a:ln>
            <a:noFill/>
          </a:ln>
          <a:effectLst>
            <a:softEdge rad="112500"/>
          </a:effectLst>
        </p:spPr>
      </p:pic>
      <p:graphicFrame>
        <p:nvGraphicFramePr>
          <p:cNvPr id="14" name="كائن 13"/>
          <p:cNvGraphicFramePr>
            <a:graphicFrameLocks noChangeAspect="1"/>
          </p:cNvGraphicFramePr>
          <p:nvPr/>
        </p:nvGraphicFramePr>
        <p:xfrm>
          <a:off x="5786446" y="3143248"/>
          <a:ext cx="1992825" cy="620716"/>
        </p:xfrm>
        <a:graphic>
          <a:graphicData uri="http://schemas.openxmlformats.org/presentationml/2006/ole">
            <mc:AlternateContent xmlns:mc="http://schemas.openxmlformats.org/markup-compatibility/2006">
              <mc:Choice xmlns:v="urn:schemas-microsoft-com:vml" Requires="v">
                <p:oleObj spid="_x0000_s164907" name="Equation" r:id="rId12" imgW="774360" imgH="241200" progId="Equation.3">
                  <p:embed/>
                </p:oleObj>
              </mc:Choice>
              <mc:Fallback>
                <p:oleObj name="Equation" r:id="rId12" imgW="77436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6446" y="3143248"/>
                        <a:ext cx="1992825" cy="6207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مربع نص 14"/>
          <p:cNvSpPr txBox="1"/>
          <p:nvPr/>
        </p:nvSpPr>
        <p:spPr>
          <a:xfrm>
            <a:off x="7805943" y="3214686"/>
            <a:ext cx="665567" cy="584775"/>
          </a:xfrm>
          <a:prstGeom prst="rect">
            <a:avLst/>
          </a:prstGeom>
          <a:noFill/>
        </p:spPr>
        <p:txBody>
          <a:bodyPr wrap="none" rtlCol="1">
            <a:spAutoFit/>
          </a:bodyPr>
          <a:lstStyle/>
          <a:p>
            <a:r>
              <a:rPr lang="ar-EG" sz="3200" b="1" dirty="0" smtClean="0">
                <a:solidFill>
                  <a:schemeClr val="bg1"/>
                </a:solidFill>
              </a:rPr>
              <a:t>1- </a:t>
            </a:r>
            <a:endParaRPr lang="ar-EG" sz="3200" b="1" dirty="0">
              <a:solidFill>
                <a:schemeClr val="bg1"/>
              </a:solidFill>
            </a:endParaRPr>
          </a:p>
        </p:txBody>
      </p:sp>
      <p:sp>
        <p:nvSpPr>
          <p:cNvPr id="16" name="مستطيل 15"/>
          <p:cNvSpPr/>
          <p:nvPr/>
        </p:nvSpPr>
        <p:spPr>
          <a:xfrm>
            <a:off x="4383769" y="3857628"/>
            <a:ext cx="4331635" cy="954107"/>
          </a:xfrm>
          <a:prstGeom prst="rect">
            <a:avLst/>
          </a:prstGeom>
        </p:spPr>
        <p:txBody>
          <a:bodyPr wrap="none">
            <a:spAutoFit/>
          </a:bodyPr>
          <a:lstStyle/>
          <a:p>
            <a:r>
              <a:rPr lang="ar-EG" sz="2800" b="1" dirty="0" smtClean="0">
                <a:solidFill>
                  <a:schemeClr val="bg1"/>
                </a:solidFill>
              </a:rPr>
              <a:t>حدد قيمة </a:t>
            </a:r>
            <a:r>
              <a:rPr lang="en-US" sz="2800" b="1" dirty="0" smtClean="0">
                <a:solidFill>
                  <a:schemeClr val="bg1"/>
                </a:solidFill>
              </a:rPr>
              <a:t>x </a:t>
            </a:r>
            <a:r>
              <a:rPr lang="ar-EG" sz="2800" b="1" dirty="0" smtClean="0">
                <a:solidFill>
                  <a:schemeClr val="bg1"/>
                </a:solidFill>
              </a:rPr>
              <a:t>التي تكون الدالة ( </a:t>
            </a:r>
            <a:r>
              <a:rPr lang="en-US" sz="2800" b="1" dirty="0" smtClean="0">
                <a:solidFill>
                  <a:schemeClr val="bg1"/>
                </a:solidFill>
              </a:rPr>
              <a:t>f(x </a:t>
            </a:r>
            <a:endParaRPr lang="ar-EG" sz="2800" b="1" dirty="0" smtClean="0">
              <a:solidFill>
                <a:schemeClr val="bg1"/>
              </a:solidFill>
            </a:endParaRPr>
          </a:p>
          <a:p>
            <a:r>
              <a:rPr lang="ar-EG" sz="2800" b="1" dirty="0" smtClean="0">
                <a:solidFill>
                  <a:schemeClr val="bg1"/>
                </a:solidFill>
              </a:rPr>
              <a:t>عندها غير معرفة.</a:t>
            </a:r>
            <a:endParaRPr lang="ar-EG" sz="2800" b="1" dirty="0">
              <a:solidFill>
                <a:schemeClr val="bg1"/>
              </a:solidFill>
            </a:endParaRPr>
          </a:p>
        </p:txBody>
      </p:sp>
    </p:spTree>
    <p:extLst>
      <p:ext uri="{BB962C8B-B14F-4D97-AF65-F5344CB8AC3E}">
        <p14:creationId xmlns:p14="http://schemas.microsoft.com/office/powerpoint/2010/main" val="269878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par>
                                <p:cTn id="18" presetID="18" presetClass="entr" presetSubtype="1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par>
                                <p:cTn id="24" presetID="18" presetClass="entr" presetSubtype="12" fill="hold" nodeType="withEffect">
                                  <p:stCondLst>
                                    <p:cond delay="0"/>
                                  </p:stCondLst>
                                  <p:childTnLst>
                                    <p:set>
                                      <p:cBhvr>
                                        <p:cTn id="25" dur="1" fill="hold">
                                          <p:stCondLst>
                                            <p:cond delay="0"/>
                                          </p:stCondLst>
                                        </p:cTn>
                                        <p:tgtEl>
                                          <p:spTgt spid="34819"/>
                                        </p:tgtEl>
                                        <p:attrNameLst>
                                          <p:attrName>style.visibility</p:attrName>
                                        </p:attrNameLst>
                                      </p:cBhvr>
                                      <p:to>
                                        <p:strVal val="visible"/>
                                      </p:to>
                                    </p:set>
                                    <p:animEffect transition="in" filter="strips(downLeft)">
                                      <p:cBhvr>
                                        <p:cTn id="26"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حل المثال </a:t>
            </a:r>
            <a:endParaRPr lang="ar-SA"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6643702" y="928670"/>
            <a:ext cx="1857372" cy="954107"/>
          </a:xfrm>
          <a:prstGeom prst="rect">
            <a:avLst/>
          </a:prstGeom>
        </p:spPr>
        <p:txBody>
          <a:bodyPr wrap="square">
            <a:spAutoFit/>
          </a:bodyPr>
          <a:lstStyle/>
          <a:p>
            <a:r>
              <a:rPr lang="en-US" sz="2800" b="1" i="1" dirty="0" smtClean="0">
                <a:solidFill>
                  <a:schemeClr val="bg1"/>
                </a:solidFill>
              </a:rPr>
              <a:t>x - 3 = 0</a:t>
            </a:r>
          </a:p>
          <a:p>
            <a:r>
              <a:rPr lang="en-US" sz="2800" b="1" i="1" dirty="0" smtClean="0">
                <a:solidFill>
                  <a:schemeClr val="bg1"/>
                </a:solidFill>
              </a:rPr>
              <a:t>x = 3</a:t>
            </a:r>
            <a:endParaRPr lang="ar-EG" sz="2800" b="1" dirty="0">
              <a:solidFill>
                <a:schemeClr val="bg1"/>
              </a:solidFill>
            </a:endParaRPr>
          </a:p>
        </p:txBody>
      </p:sp>
      <p:sp>
        <p:nvSpPr>
          <p:cNvPr id="11" name="مستطيل 10"/>
          <p:cNvSpPr/>
          <p:nvPr/>
        </p:nvSpPr>
        <p:spPr>
          <a:xfrm>
            <a:off x="285720" y="2104148"/>
            <a:ext cx="8572560" cy="3539430"/>
          </a:xfrm>
          <a:prstGeom prst="rect">
            <a:avLst/>
          </a:prstGeom>
        </p:spPr>
        <p:txBody>
          <a:bodyPr wrap="square">
            <a:spAutoFit/>
          </a:bodyPr>
          <a:lstStyle/>
          <a:p>
            <a:r>
              <a:rPr lang="ar-EG" sz="3200" b="1" dirty="0" smtClean="0">
                <a:solidFill>
                  <a:schemeClr val="bg1"/>
                </a:solidFill>
              </a:rPr>
              <a:t>( </a:t>
            </a:r>
            <a:r>
              <a:rPr lang="en-US" sz="3200" b="1" dirty="0" smtClean="0">
                <a:solidFill>
                  <a:schemeClr val="bg1"/>
                </a:solidFill>
              </a:rPr>
              <a:t>f(x </a:t>
            </a:r>
            <a:r>
              <a:rPr lang="ar-EG" sz="3200" b="1" dirty="0" smtClean="0">
                <a:solidFill>
                  <a:schemeClr val="bg1"/>
                </a:solidFill>
              </a:rPr>
              <a:t>غير معرفة عند </a:t>
            </a:r>
            <a:r>
              <a:rPr lang="en-US" sz="3200" b="1" dirty="0" smtClean="0">
                <a:solidFill>
                  <a:schemeClr val="bg1"/>
                </a:solidFill>
              </a:rPr>
              <a:t> x = 3 . </a:t>
            </a:r>
            <a:r>
              <a:rPr lang="ar-EG" sz="3200" b="1" dirty="0" smtClean="0">
                <a:solidFill>
                  <a:schemeClr val="bg1"/>
                </a:solidFill>
              </a:rPr>
              <a:t>وهذا يعني وجود خط تقارب رأسي عند . </a:t>
            </a:r>
            <a:r>
              <a:rPr lang="en-US" sz="3200" b="1" dirty="0" smtClean="0">
                <a:solidFill>
                  <a:schemeClr val="bg1"/>
                </a:solidFill>
              </a:rPr>
              <a:t>x = 3</a:t>
            </a:r>
          </a:p>
          <a:p>
            <a:r>
              <a:rPr lang="ar-EG" sz="3200" b="1" dirty="0" smtClean="0">
                <a:solidFill>
                  <a:schemeClr val="bg1"/>
                </a:solidFill>
              </a:rPr>
              <a:t>كلما زادت قيم </a:t>
            </a:r>
            <a:r>
              <a:rPr lang="en-US" sz="3200" b="1" dirty="0" smtClean="0">
                <a:solidFill>
                  <a:schemeClr val="bg1"/>
                </a:solidFill>
              </a:rPr>
              <a:t>x </a:t>
            </a:r>
            <a:r>
              <a:rPr lang="ar-EG" sz="3200" b="1" dirty="0" smtClean="0">
                <a:solidFill>
                  <a:schemeClr val="bg1"/>
                </a:solidFill>
              </a:rPr>
              <a:t>الأكبر من 3، تقترب قيم ( </a:t>
            </a:r>
            <a:r>
              <a:rPr lang="en-US" sz="3200" b="1" dirty="0" smtClean="0">
                <a:solidFill>
                  <a:schemeClr val="bg1"/>
                </a:solidFill>
              </a:rPr>
              <a:t>f (x </a:t>
            </a:r>
            <a:r>
              <a:rPr lang="ar-EG" sz="3200" b="1" dirty="0" smtClean="0">
                <a:solidFill>
                  <a:schemeClr val="bg1"/>
                </a:solidFill>
              </a:rPr>
              <a:t>من الصفر، وكلما قلت قيم </a:t>
            </a:r>
            <a:r>
              <a:rPr lang="en-US" sz="3200" b="1" dirty="0" smtClean="0">
                <a:solidFill>
                  <a:schemeClr val="bg1"/>
                </a:solidFill>
              </a:rPr>
              <a:t>x </a:t>
            </a:r>
            <a:r>
              <a:rPr lang="ar-EG" sz="3200" b="1" dirty="0" smtClean="0">
                <a:solidFill>
                  <a:schemeClr val="bg1"/>
                </a:solidFill>
              </a:rPr>
              <a:t>الأقل من 3 تقترب قيم ( </a:t>
            </a:r>
            <a:r>
              <a:rPr lang="en-US" sz="3200" b="1" dirty="0" smtClean="0">
                <a:solidFill>
                  <a:schemeClr val="bg1"/>
                </a:solidFill>
              </a:rPr>
              <a:t>f(x</a:t>
            </a:r>
          </a:p>
          <a:p>
            <a:r>
              <a:rPr lang="ar-EG" sz="3200" b="1" dirty="0" smtClean="0">
                <a:solidFill>
                  <a:schemeClr val="bg1"/>
                </a:solidFill>
              </a:rPr>
              <a:t>من الصفر أيضا. وهذا يعني وجود خط تقارب أفقي عند . </a:t>
            </a:r>
            <a:r>
              <a:rPr lang="en-US" sz="3200" b="1" dirty="0" smtClean="0">
                <a:solidFill>
                  <a:schemeClr val="bg1"/>
                </a:solidFill>
              </a:rPr>
              <a:t>y = 0</a:t>
            </a:r>
          </a:p>
          <a:p>
            <a:r>
              <a:rPr lang="ar-EG" sz="3200" b="1" dirty="0" smtClean="0">
                <a:solidFill>
                  <a:schemeClr val="bg1"/>
                </a:solidFill>
              </a:rPr>
              <a:t>مجال الدالة هو جميع الأعداد الحقيقية ما عدا 3 . أما المدى فهو جميع الأعداد الحقيقية ما عدا الصفر.</a:t>
            </a:r>
            <a:endParaRPr lang="ar-EG"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775"/>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التمثيل البياني لمقلوبات الدالة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34922"/>
            <a:ext cx="1295400" cy="865186"/>
          </a:xfrm>
          <a:prstGeom prst="rect">
            <a:avLst/>
          </a:prstGeom>
          <a:noFill/>
          <a:ln w="9525">
            <a:noFill/>
            <a:miter lim="800000"/>
            <a:headEnd/>
            <a:tailEnd/>
          </a:ln>
        </p:spPr>
      </p:pic>
      <p:pic>
        <p:nvPicPr>
          <p:cNvPr id="1658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9552" y="748352"/>
            <a:ext cx="6120704" cy="78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3647" y="1600200"/>
            <a:ext cx="2547081" cy="197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1649104" y="1434152"/>
            <a:ext cx="4289415" cy="523220"/>
          </a:xfrm>
          <a:prstGeom prst="rect">
            <a:avLst/>
          </a:prstGeom>
          <a:noFill/>
        </p:spPr>
        <p:txBody>
          <a:bodyPr wrap="square" rtlCol="1">
            <a:spAutoFit/>
          </a:bodyPr>
          <a:lstStyle/>
          <a:p>
            <a:r>
              <a:rPr lang="ar-EG" sz="2800" b="1" dirty="0" smtClean="0">
                <a:solidFill>
                  <a:srgbClr val="FF0000"/>
                </a:solidFill>
              </a:rPr>
              <a:t>الدالة غير معرفة عند</a:t>
            </a:r>
            <a:r>
              <a:rPr lang="en-US" sz="2800" b="1" dirty="0" smtClean="0">
                <a:solidFill>
                  <a:srgbClr val="FF0000"/>
                </a:solidFill>
              </a:rPr>
              <a:t>x – 3 = 0  </a:t>
            </a:r>
            <a:endParaRPr lang="ar-EG" sz="2800" b="1" dirty="0" smtClean="0">
              <a:solidFill>
                <a:srgbClr val="FF0000"/>
              </a:solidFill>
            </a:endParaRPr>
          </a:p>
        </p:txBody>
      </p:sp>
      <p:sp>
        <p:nvSpPr>
          <p:cNvPr id="12" name="مربع نص 11"/>
          <p:cNvSpPr txBox="1"/>
          <p:nvPr/>
        </p:nvSpPr>
        <p:spPr>
          <a:xfrm>
            <a:off x="1383988" y="1877704"/>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3</a:t>
            </a:r>
            <a:endParaRPr lang="ar-EG" sz="2800" b="1" dirty="0">
              <a:solidFill>
                <a:srgbClr val="FF0000"/>
              </a:solidFill>
            </a:endParaRPr>
          </a:p>
        </p:txBody>
      </p:sp>
      <p:sp>
        <p:nvSpPr>
          <p:cNvPr id="13" name="مربع نص 12"/>
          <p:cNvSpPr txBox="1"/>
          <p:nvPr/>
        </p:nvSpPr>
        <p:spPr>
          <a:xfrm>
            <a:off x="1419244" y="2358732"/>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- 2 </a:t>
            </a:r>
            <a:endParaRPr lang="ar-EG" sz="2800" b="1" dirty="0">
              <a:solidFill>
                <a:srgbClr val="FF0000"/>
              </a:solidFill>
            </a:endParaRPr>
          </a:p>
        </p:txBody>
      </p:sp>
      <p:sp>
        <p:nvSpPr>
          <p:cNvPr id="14" name="مربع نص 13"/>
          <p:cNvSpPr txBox="1"/>
          <p:nvPr/>
        </p:nvSpPr>
        <p:spPr>
          <a:xfrm>
            <a:off x="1454500" y="2819400"/>
            <a:ext cx="4426548" cy="523220"/>
          </a:xfrm>
          <a:prstGeom prst="rect">
            <a:avLst/>
          </a:prstGeom>
          <a:noFill/>
        </p:spPr>
        <p:txBody>
          <a:bodyPr wrap="square" rtlCol="1">
            <a:spAutoFit/>
          </a:bodyPr>
          <a:lstStyle/>
          <a:p>
            <a:r>
              <a:rPr lang="ar-EG" sz="2800" b="1" dirty="0" smtClean="0">
                <a:solidFill>
                  <a:srgbClr val="FF0000"/>
                </a:solidFill>
              </a:rPr>
              <a:t>المجال كل الأعداد الحقيقية عدا  </a:t>
            </a:r>
            <a:r>
              <a:rPr lang="en-US" sz="2800" b="1" dirty="0" smtClean="0">
                <a:solidFill>
                  <a:srgbClr val="FF0000"/>
                </a:solidFill>
              </a:rPr>
              <a:t>3</a:t>
            </a:r>
            <a:endParaRPr lang="ar-EG" sz="2800" b="1" dirty="0">
              <a:solidFill>
                <a:srgbClr val="FF0000"/>
              </a:solidFill>
            </a:endParaRPr>
          </a:p>
        </p:txBody>
      </p:sp>
      <p:sp>
        <p:nvSpPr>
          <p:cNvPr id="15" name="مربع نص 14"/>
          <p:cNvSpPr txBox="1"/>
          <p:nvPr/>
        </p:nvSpPr>
        <p:spPr>
          <a:xfrm>
            <a:off x="1383988" y="3286780"/>
            <a:ext cx="4426548" cy="523220"/>
          </a:xfrm>
          <a:prstGeom prst="rect">
            <a:avLst/>
          </a:prstGeom>
          <a:noFill/>
        </p:spPr>
        <p:txBody>
          <a:bodyPr wrap="square" rtlCol="1">
            <a:spAutoFit/>
          </a:bodyPr>
          <a:lstStyle/>
          <a:p>
            <a:r>
              <a:rPr lang="ar-EG" sz="2800" b="1" dirty="0" smtClean="0">
                <a:solidFill>
                  <a:srgbClr val="FF0000"/>
                </a:solidFill>
              </a:rPr>
              <a:t>المدى كل الأعداد الحقيقية عدا  </a:t>
            </a:r>
            <a:r>
              <a:rPr lang="en-US" sz="2800" b="1" dirty="0" smtClean="0">
                <a:solidFill>
                  <a:srgbClr val="FF0000"/>
                </a:solidFill>
              </a:rPr>
              <a:t>- 2</a:t>
            </a:r>
            <a:endParaRPr lang="ar-EG" sz="2800" b="1" dirty="0">
              <a:solidFill>
                <a:srgbClr val="FF0000"/>
              </a:solidFill>
            </a:endParaRPr>
          </a:p>
        </p:txBody>
      </p:sp>
      <p:pic>
        <p:nvPicPr>
          <p:cNvPr id="16589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0896" y="4065896"/>
            <a:ext cx="2814467" cy="210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1501785" y="3976048"/>
            <a:ext cx="4289415" cy="523220"/>
          </a:xfrm>
          <a:prstGeom prst="rect">
            <a:avLst/>
          </a:prstGeom>
          <a:noFill/>
        </p:spPr>
        <p:txBody>
          <a:bodyPr wrap="square" rtlCol="1">
            <a:spAutoFit/>
          </a:bodyPr>
          <a:lstStyle/>
          <a:p>
            <a:r>
              <a:rPr lang="ar-EG" sz="2800" b="1" dirty="0" smtClean="0">
                <a:solidFill>
                  <a:srgbClr val="FF0000"/>
                </a:solidFill>
              </a:rPr>
              <a:t>الدالة غير معرفة عند</a:t>
            </a:r>
            <a:r>
              <a:rPr lang="en-US" sz="2800" b="1" dirty="0" smtClean="0">
                <a:solidFill>
                  <a:srgbClr val="FF0000"/>
                </a:solidFill>
              </a:rPr>
              <a:t>x + 1 = 0  </a:t>
            </a:r>
            <a:endParaRPr lang="ar-EG" sz="2800" b="1" dirty="0" smtClean="0">
              <a:solidFill>
                <a:srgbClr val="FF0000"/>
              </a:solidFill>
            </a:endParaRPr>
          </a:p>
        </p:txBody>
      </p:sp>
      <p:sp>
        <p:nvSpPr>
          <p:cNvPr id="18" name="مربع نص 17"/>
          <p:cNvSpPr txBox="1"/>
          <p:nvPr/>
        </p:nvSpPr>
        <p:spPr>
          <a:xfrm>
            <a:off x="1236669" y="4419600"/>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-1</a:t>
            </a:r>
            <a:endParaRPr lang="ar-EG" sz="2800" b="1" dirty="0">
              <a:solidFill>
                <a:srgbClr val="FF0000"/>
              </a:solidFill>
            </a:endParaRPr>
          </a:p>
        </p:txBody>
      </p:sp>
      <p:sp>
        <p:nvSpPr>
          <p:cNvPr id="19" name="مربع نص 18"/>
          <p:cNvSpPr txBox="1"/>
          <p:nvPr/>
        </p:nvSpPr>
        <p:spPr>
          <a:xfrm>
            <a:off x="1271925" y="4900628"/>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5 </a:t>
            </a:r>
            <a:endParaRPr lang="ar-EG" sz="2800" b="1" dirty="0">
              <a:solidFill>
                <a:srgbClr val="FF0000"/>
              </a:solidFill>
            </a:endParaRPr>
          </a:p>
        </p:txBody>
      </p:sp>
      <p:sp>
        <p:nvSpPr>
          <p:cNvPr id="20" name="مربع نص 19"/>
          <p:cNvSpPr txBox="1"/>
          <p:nvPr/>
        </p:nvSpPr>
        <p:spPr>
          <a:xfrm>
            <a:off x="1307181" y="5361296"/>
            <a:ext cx="4426548" cy="523220"/>
          </a:xfrm>
          <a:prstGeom prst="rect">
            <a:avLst/>
          </a:prstGeom>
          <a:noFill/>
        </p:spPr>
        <p:txBody>
          <a:bodyPr wrap="square" rtlCol="1">
            <a:spAutoFit/>
          </a:bodyPr>
          <a:lstStyle/>
          <a:p>
            <a:r>
              <a:rPr lang="ar-EG" sz="2800" b="1" dirty="0" smtClean="0">
                <a:solidFill>
                  <a:srgbClr val="FF0000"/>
                </a:solidFill>
              </a:rPr>
              <a:t>المجال كل الأعداد الحقيقية عدا  </a:t>
            </a:r>
            <a:r>
              <a:rPr lang="en-US" sz="2800" b="1" dirty="0" smtClean="0">
                <a:solidFill>
                  <a:srgbClr val="FF0000"/>
                </a:solidFill>
              </a:rPr>
              <a:t>-1</a:t>
            </a:r>
            <a:endParaRPr lang="ar-EG" sz="2800" b="1" dirty="0">
              <a:solidFill>
                <a:srgbClr val="FF0000"/>
              </a:solidFill>
            </a:endParaRPr>
          </a:p>
        </p:txBody>
      </p:sp>
      <p:sp>
        <p:nvSpPr>
          <p:cNvPr id="21" name="مربع نص 20"/>
          <p:cNvSpPr txBox="1"/>
          <p:nvPr/>
        </p:nvSpPr>
        <p:spPr>
          <a:xfrm>
            <a:off x="1236669" y="5828676"/>
            <a:ext cx="4426548" cy="523220"/>
          </a:xfrm>
          <a:prstGeom prst="rect">
            <a:avLst/>
          </a:prstGeom>
          <a:noFill/>
        </p:spPr>
        <p:txBody>
          <a:bodyPr wrap="square" rtlCol="1">
            <a:spAutoFit/>
          </a:bodyPr>
          <a:lstStyle/>
          <a:p>
            <a:r>
              <a:rPr lang="ar-EG" sz="2800" b="1" dirty="0" smtClean="0">
                <a:solidFill>
                  <a:srgbClr val="FF0000"/>
                </a:solidFill>
              </a:rPr>
              <a:t>المدى كل الأعداد الحقيقية عدا  </a:t>
            </a:r>
            <a:r>
              <a:rPr lang="en-US" sz="2800" b="1" dirty="0" smtClean="0">
                <a:solidFill>
                  <a:srgbClr val="FF0000"/>
                </a:solidFill>
              </a:rPr>
              <a:t>5</a:t>
            </a:r>
            <a:endParaRPr lang="ar-EG" sz="2800" b="1" dirty="0">
              <a:solidFill>
                <a:srgbClr val="FF0000"/>
              </a:solidFill>
            </a:endParaRPr>
          </a:p>
        </p:txBody>
      </p:sp>
    </p:spTree>
    <p:extLst>
      <p:ext uri="{BB962C8B-B14F-4D97-AF65-F5344CB8AC3E}">
        <p14:creationId xmlns:p14="http://schemas.microsoft.com/office/powerpoint/2010/main" val="35130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5890"/>
                                        </p:tgtEl>
                                        <p:attrNameLst>
                                          <p:attrName>style.visibility</p:attrName>
                                        </p:attrNameLst>
                                      </p:cBhvr>
                                      <p:to>
                                        <p:strVal val="visible"/>
                                      </p:to>
                                    </p:set>
                                    <p:animEffect transition="in" filter="fade">
                                      <p:cBhvr>
                                        <p:cTn id="14" dur="500"/>
                                        <p:tgtEl>
                                          <p:spTgt spid="16589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animEffect transition="in" filter="fade">
                                      <p:cBhvr>
                                        <p:cTn id="19" dur="500"/>
                                        <p:tgtEl>
                                          <p:spTgt spid="165891"/>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
                                        </p:tgtEl>
                                        <p:attrNameLst>
                                          <p:attrName>fillcolor</p:attrName>
                                        </p:attrNameLst>
                                      </p:cBhvr>
                                      <p:tavLst>
                                        <p:tav tm="0">
                                          <p:val>
                                            <p:clrVal>
                                              <a:schemeClr val="accent2"/>
                                            </p:clrVal>
                                          </p:val>
                                        </p:tav>
                                        <p:tav tm="50000">
                                          <p:val>
                                            <p:clrVal>
                                              <a:schemeClr val="hlink"/>
                                            </p:clrVal>
                                          </p:val>
                                        </p:tav>
                                      </p:tavLst>
                                    </p:anim>
                                    <p:set>
                                      <p:cBhvr>
                                        <p:cTn id="26" dur="80"/>
                                        <p:tgtEl>
                                          <p:spTgt spid="1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2"/>
                                        </p:tgtEl>
                                        <p:attrNameLst>
                                          <p:attrName>style.visibility</p:attrName>
                                        </p:attrNameLst>
                                      </p:cBhvr>
                                      <p:to>
                                        <p:strVal val="visible"/>
                                      </p:to>
                                    </p:set>
                                    <p:anim calcmode="discrete" valueType="clr">
                                      <p:cBhvr override="childStyle">
                                        <p:cTn id="31"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2"/>
                                        </p:tgtEl>
                                        <p:attrNameLst>
                                          <p:attrName>fillcolor</p:attrName>
                                        </p:attrNameLst>
                                      </p:cBhvr>
                                      <p:tavLst>
                                        <p:tav tm="0">
                                          <p:val>
                                            <p:clrVal>
                                              <a:schemeClr val="accent2"/>
                                            </p:clrVal>
                                          </p:val>
                                        </p:tav>
                                        <p:tav tm="50000">
                                          <p:val>
                                            <p:clrVal>
                                              <a:schemeClr val="hlink"/>
                                            </p:clrVal>
                                          </p:val>
                                        </p:tav>
                                      </p:tavLst>
                                    </p:anim>
                                    <p:set>
                                      <p:cBhvr>
                                        <p:cTn id="33" dur="80"/>
                                        <p:tgtEl>
                                          <p:spTgt spid="12"/>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3"/>
                                        </p:tgtEl>
                                        <p:attrNameLst>
                                          <p:attrName>style.visibility</p:attrName>
                                        </p:attrNameLst>
                                      </p:cBhvr>
                                      <p:to>
                                        <p:strVal val="visible"/>
                                      </p:to>
                                    </p:set>
                                    <p:anim calcmode="discrete" valueType="clr">
                                      <p:cBhvr override="childStyle">
                                        <p:cTn id="38"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3"/>
                                        </p:tgtEl>
                                        <p:attrNameLst>
                                          <p:attrName>fillcolor</p:attrName>
                                        </p:attrNameLst>
                                      </p:cBhvr>
                                      <p:tavLst>
                                        <p:tav tm="0">
                                          <p:val>
                                            <p:clrVal>
                                              <a:schemeClr val="accent2"/>
                                            </p:clrVal>
                                          </p:val>
                                        </p:tav>
                                        <p:tav tm="50000">
                                          <p:val>
                                            <p:clrVal>
                                              <a:schemeClr val="hlink"/>
                                            </p:clrVal>
                                          </p:val>
                                        </p:tav>
                                      </p:tavLst>
                                    </p:anim>
                                    <p:set>
                                      <p:cBhvr>
                                        <p:cTn id="40" dur="80"/>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14"/>
                                        </p:tgtEl>
                                        <p:attrNameLst>
                                          <p:attrName>style.visibility</p:attrName>
                                        </p:attrNameLst>
                                      </p:cBhvr>
                                      <p:to>
                                        <p:strVal val="visible"/>
                                      </p:to>
                                    </p:set>
                                    <p:anim calcmode="discrete" valueType="clr">
                                      <p:cBhvr override="childStyle">
                                        <p:cTn id="4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4"/>
                                        </p:tgtEl>
                                        <p:attrNameLst>
                                          <p:attrName>fillcolor</p:attrName>
                                        </p:attrNameLst>
                                      </p:cBhvr>
                                      <p:tavLst>
                                        <p:tav tm="0">
                                          <p:val>
                                            <p:clrVal>
                                              <a:schemeClr val="accent2"/>
                                            </p:clrVal>
                                          </p:val>
                                        </p:tav>
                                        <p:tav tm="50000">
                                          <p:val>
                                            <p:clrVal>
                                              <a:schemeClr val="hlink"/>
                                            </p:clrVal>
                                          </p:val>
                                        </p:tav>
                                      </p:tavLst>
                                    </p:anim>
                                    <p:set>
                                      <p:cBhvr>
                                        <p:cTn id="47" dur="80"/>
                                        <p:tgtEl>
                                          <p:spTgt spid="14"/>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5"/>
                                        </p:tgtEl>
                                        <p:attrNameLst>
                                          <p:attrName>style.visibility</p:attrName>
                                        </p:attrNameLst>
                                      </p:cBhvr>
                                      <p:to>
                                        <p:strVal val="visible"/>
                                      </p:to>
                                    </p:set>
                                    <p:anim calcmode="discrete" valueType="clr">
                                      <p:cBhvr override="childStyle">
                                        <p:cTn id="5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5"/>
                                        </p:tgtEl>
                                        <p:attrNameLst>
                                          <p:attrName>fillcolor</p:attrName>
                                        </p:attrNameLst>
                                      </p:cBhvr>
                                      <p:tavLst>
                                        <p:tav tm="0">
                                          <p:val>
                                            <p:clrVal>
                                              <a:schemeClr val="accent2"/>
                                            </p:clrVal>
                                          </p:val>
                                        </p:tav>
                                        <p:tav tm="50000">
                                          <p:val>
                                            <p:clrVal>
                                              <a:schemeClr val="hlink"/>
                                            </p:clrVal>
                                          </p:val>
                                        </p:tav>
                                      </p:tavLst>
                                    </p:anim>
                                    <p:set>
                                      <p:cBhvr>
                                        <p:cTn id="54" dur="80"/>
                                        <p:tgtEl>
                                          <p:spTgt spid="15"/>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5892"/>
                                        </p:tgtEl>
                                        <p:attrNameLst>
                                          <p:attrName>style.visibility</p:attrName>
                                        </p:attrNameLst>
                                      </p:cBhvr>
                                      <p:to>
                                        <p:strVal val="visible"/>
                                      </p:to>
                                    </p:set>
                                    <p:animEffect transition="in" filter="fade">
                                      <p:cBhvr>
                                        <p:cTn id="59" dur="500"/>
                                        <p:tgtEl>
                                          <p:spTgt spid="165892"/>
                                        </p:tgtEl>
                                      </p:cBhvr>
                                    </p:animEffect>
                                  </p:childTnLst>
                                </p:cTn>
                              </p:par>
                            </p:childTnLst>
                          </p:cTn>
                        </p:par>
                      </p:childTnLst>
                    </p:cTn>
                  </p:par>
                  <p:par>
                    <p:cTn id="60" fill="hold">
                      <p:stCondLst>
                        <p:cond delay="indefinite"/>
                      </p:stCondLst>
                      <p:childTnLst>
                        <p:par>
                          <p:cTn id="61" fill="hold">
                            <p:stCondLst>
                              <p:cond delay="0"/>
                            </p:stCondLst>
                            <p:childTnLst>
                              <p:par>
                                <p:cTn id="62" presetID="27" presetClass="entr" presetSubtype="0" fill="hold" grpId="0" nodeType="clickEffect">
                                  <p:stCondLst>
                                    <p:cond delay="0"/>
                                  </p:stCondLst>
                                  <p:iterate type="lt">
                                    <p:tmPct val="50000"/>
                                  </p:iterate>
                                  <p:childTnLst>
                                    <p:set>
                                      <p:cBhvr>
                                        <p:cTn id="63" dur="1" fill="hold">
                                          <p:stCondLst>
                                            <p:cond delay="0"/>
                                          </p:stCondLst>
                                        </p:cTn>
                                        <p:tgtEl>
                                          <p:spTgt spid="17"/>
                                        </p:tgtEl>
                                        <p:attrNameLst>
                                          <p:attrName>style.visibility</p:attrName>
                                        </p:attrNameLst>
                                      </p:cBhvr>
                                      <p:to>
                                        <p:strVal val="visible"/>
                                      </p:to>
                                    </p:set>
                                    <p:anim calcmode="discrete" valueType="clr">
                                      <p:cBhvr override="childStyle">
                                        <p:cTn id="6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17"/>
                                        </p:tgtEl>
                                        <p:attrNameLst>
                                          <p:attrName>fillcolor</p:attrName>
                                        </p:attrNameLst>
                                      </p:cBhvr>
                                      <p:tavLst>
                                        <p:tav tm="0">
                                          <p:val>
                                            <p:clrVal>
                                              <a:schemeClr val="accent2"/>
                                            </p:clrVal>
                                          </p:val>
                                        </p:tav>
                                        <p:tav tm="50000">
                                          <p:val>
                                            <p:clrVal>
                                              <a:schemeClr val="hlink"/>
                                            </p:clrVal>
                                          </p:val>
                                        </p:tav>
                                      </p:tavLst>
                                    </p:anim>
                                    <p:set>
                                      <p:cBhvr>
                                        <p:cTn id="66" dur="80"/>
                                        <p:tgtEl>
                                          <p:spTgt spid="17"/>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27" presetClass="entr" presetSubtype="0" fill="hold" grpId="0" nodeType="clickEffect">
                                  <p:stCondLst>
                                    <p:cond delay="0"/>
                                  </p:stCondLst>
                                  <p:iterate type="lt">
                                    <p:tmPct val="50000"/>
                                  </p:iterate>
                                  <p:childTnLst>
                                    <p:set>
                                      <p:cBhvr>
                                        <p:cTn id="70" dur="1" fill="hold">
                                          <p:stCondLst>
                                            <p:cond delay="0"/>
                                          </p:stCondLst>
                                        </p:cTn>
                                        <p:tgtEl>
                                          <p:spTgt spid="18"/>
                                        </p:tgtEl>
                                        <p:attrNameLst>
                                          <p:attrName>style.visibility</p:attrName>
                                        </p:attrNameLst>
                                      </p:cBhvr>
                                      <p:to>
                                        <p:strVal val="visible"/>
                                      </p:to>
                                    </p:set>
                                    <p:anim calcmode="discrete" valueType="clr">
                                      <p:cBhvr override="childStyle">
                                        <p:cTn id="7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18"/>
                                        </p:tgtEl>
                                        <p:attrNameLst>
                                          <p:attrName>fillcolor</p:attrName>
                                        </p:attrNameLst>
                                      </p:cBhvr>
                                      <p:tavLst>
                                        <p:tav tm="0">
                                          <p:val>
                                            <p:clrVal>
                                              <a:schemeClr val="accent2"/>
                                            </p:clrVal>
                                          </p:val>
                                        </p:tav>
                                        <p:tav tm="50000">
                                          <p:val>
                                            <p:clrVal>
                                              <a:schemeClr val="hlink"/>
                                            </p:clrVal>
                                          </p:val>
                                        </p:tav>
                                      </p:tavLst>
                                    </p:anim>
                                    <p:set>
                                      <p:cBhvr>
                                        <p:cTn id="73" dur="80"/>
                                        <p:tgtEl>
                                          <p:spTgt spid="18"/>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27" presetClass="entr" presetSubtype="0" fill="hold" grpId="0" nodeType="clickEffect">
                                  <p:stCondLst>
                                    <p:cond delay="0"/>
                                  </p:stCondLst>
                                  <p:iterate type="lt">
                                    <p:tmPct val="50000"/>
                                  </p:iterate>
                                  <p:childTnLst>
                                    <p:set>
                                      <p:cBhvr>
                                        <p:cTn id="77" dur="1" fill="hold">
                                          <p:stCondLst>
                                            <p:cond delay="0"/>
                                          </p:stCondLst>
                                        </p:cTn>
                                        <p:tgtEl>
                                          <p:spTgt spid="19"/>
                                        </p:tgtEl>
                                        <p:attrNameLst>
                                          <p:attrName>style.visibility</p:attrName>
                                        </p:attrNameLst>
                                      </p:cBhvr>
                                      <p:to>
                                        <p:strVal val="visible"/>
                                      </p:to>
                                    </p:set>
                                    <p:anim calcmode="discrete" valueType="clr">
                                      <p:cBhvr override="childStyle">
                                        <p:cTn id="78"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19"/>
                                        </p:tgtEl>
                                        <p:attrNameLst>
                                          <p:attrName>fillcolor</p:attrName>
                                        </p:attrNameLst>
                                      </p:cBhvr>
                                      <p:tavLst>
                                        <p:tav tm="0">
                                          <p:val>
                                            <p:clrVal>
                                              <a:schemeClr val="accent2"/>
                                            </p:clrVal>
                                          </p:val>
                                        </p:tav>
                                        <p:tav tm="50000">
                                          <p:val>
                                            <p:clrVal>
                                              <a:schemeClr val="hlink"/>
                                            </p:clrVal>
                                          </p:val>
                                        </p:tav>
                                      </p:tavLst>
                                    </p:anim>
                                    <p:set>
                                      <p:cBhvr>
                                        <p:cTn id="80" dur="80"/>
                                        <p:tgtEl>
                                          <p:spTgt spid="19"/>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27" presetClass="entr" presetSubtype="0" fill="hold" grpId="0" nodeType="clickEffect">
                                  <p:stCondLst>
                                    <p:cond delay="0"/>
                                  </p:stCondLst>
                                  <p:iterate type="lt">
                                    <p:tmPct val="50000"/>
                                  </p:iterate>
                                  <p:childTnLst>
                                    <p:set>
                                      <p:cBhvr>
                                        <p:cTn id="84" dur="1" fill="hold">
                                          <p:stCondLst>
                                            <p:cond delay="0"/>
                                          </p:stCondLst>
                                        </p:cTn>
                                        <p:tgtEl>
                                          <p:spTgt spid="20"/>
                                        </p:tgtEl>
                                        <p:attrNameLst>
                                          <p:attrName>style.visibility</p:attrName>
                                        </p:attrNameLst>
                                      </p:cBhvr>
                                      <p:to>
                                        <p:strVal val="visible"/>
                                      </p:to>
                                    </p:set>
                                    <p:anim calcmode="discrete" valueType="clr">
                                      <p:cBhvr override="childStyle">
                                        <p:cTn id="8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6" dur="80"/>
                                        <p:tgtEl>
                                          <p:spTgt spid="20"/>
                                        </p:tgtEl>
                                        <p:attrNameLst>
                                          <p:attrName>fillcolor</p:attrName>
                                        </p:attrNameLst>
                                      </p:cBhvr>
                                      <p:tavLst>
                                        <p:tav tm="0">
                                          <p:val>
                                            <p:clrVal>
                                              <a:schemeClr val="accent2"/>
                                            </p:clrVal>
                                          </p:val>
                                        </p:tav>
                                        <p:tav tm="50000">
                                          <p:val>
                                            <p:clrVal>
                                              <a:schemeClr val="hlink"/>
                                            </p:clrVal>
                                          </p:val>
                                        </p:tav>
                                      </p:tavLst>
                                    </p:anim>
                                    <p:set>
                                      <p:cBhvr>
                                        <p:cTn id="87" dur="80"/>
                                        <p:tgtEl>
                                          <p:spTgt spid="20"/>
                                        </p:tgtEl>
                                        <p:attrNameLst>
                                          <p:attrName>fill.type</p:attrName>
                                        </p:attrNameLst>
                                      </p:cBhvr>
                                      <p:to>
                                        <p:strVal val="solid"/>
                                      </p:to>
                                    </p:set>
                                  </p:childTnLst>
                                </p:cTn>
                              </p:par>
                            </p:childTnLst>
                          </p:cTn>
                        </p:par>
                      </p:childTnLst>
                    </p:cTn>
                  </p:par>
                  <p:par>
                    <p:cTn id="88" fill="hold">
                      <p:stCondLst>
                        <p:cond delay="indefinite"/>
                      </p:stCondLst>
                      <p:childTnLst>
                        <p:par>
                          <p:cTn id="89" fill="hold">
                            <p:stCondLst>
                              <p:cond delay="0"/>
                            </p:stCondLst>
                            <p:childTnLst>
                              <p:par>
                                <p:cTn id="90" presetID="27" presetClass="entr" presetSubtype="0" fill="hold" grpId="0" nodeType="clickEffect">
                                  <p:stCondLst>
                                    <p:cond delay="0"/>
                                  </p:stCondLst>
                                  <p:iterate type="lt">
                                    <p:tmPct val="50000"/>
                                  </p:iterate>
                                  <p:childTnLst>
                                    <p:set>
                                      <p:cBhvr>
                                        <p:cTn id="91" dur="1" fill="hold">
                                          <p:stCondLst>
                                            <p:cond delay="0"/>
                                          </p:stCondLst>
                                        </p:cTn>
                                        <p:tgtEl>
                                          <p:spTgt spid="21"/>
                                        </p:tgtEl>
                                        <p:attrNameLst>
                                          <p:attrName>style.visibility</p:attrName>
                                        </p:attrNameLst>
                                      </p:cBhvr>
                                      <p:to>
                                        <p:strVal val="visible"/>
                                      </p:to>
                                    </p:set>
                                    <p:anim calcmode="discrete" valueType="clr">
                                      <p:cBhvr override="childStyle">
                                        <p:cTn id="9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21"/>
                                        </p:tgtEl>
                                        <p:attrNameLst>
                                          <p:attrName>fillcolor</p:attrName>
                                        </p:attrNameLst>
                                      </p:cBhvr>
                                      <p:tavLst>
                                        <p:tav tm="0">
                                          <p:val>
                                            <p:clrVal>
                                              <a:schemeClr val="accent2"/>
                                            </p:clrVal>
                                          </p:val>
                                        </p:tav>
                                        <p:tav tm="50000">
                                          <p:val>
                                            <p:clrVal>
                                              <a:schemeClr val="hlink"/>
                                            </p:clrVal>
                                          </p:val>
                                        </p:tav>
                                      </p:tavLst>
                                    </p:anim>
                                    <p:set>
                                      <p:cBhvr>
                                        <p:cTn id="94"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8" grpId="0"/>
      <p:bldP spid="19"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تحويل </a:t>
            </a:r>
            <a:r>
              <a:rPr lang="ar-EG" sz="3200" b="1" dirty="0" err="1"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التمثيلات</a:t>
            </a: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 البيانية لمقلوبات الدوال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71470" y="-25401"/>
            <a:ext cx="1295400" cy="811195"/>
          </a:xfrm>
          <a:prstGeom prst="rect">
            <a:avLst/>
          </a:prstGeom>
          <a:noFill/>
          <a:ln w="9525">
            <a:noFill/>
            <a:miter lim="800000"/>
            <a:headEnd/>
            <a:tailEnd/>
          </a:ln>
        </p:spPr>
      </p:pic>
      <p:pic>
        <p:nvPicPr>
          <p:cNvPr id="35842" name="Picture 2"/>
          <p:cNvPicPr>
            <a:picLocks noChangeAspect="1" noChangeArrowheads="1"/>
          </p:cNvPicPr>
          <p:nvPr/>
        </p:nvPicPr>
        <p:blipFill>
          <a:blip r:embed="rId8" cstate="print">
            <a:lum contrast="30000"/>
          </a:blip>
          <a:srcRect/>
          <a:stretch>
            <a:fillRect/>
          </a:stretch>
        </p:blipFill>
        <p:spPr bwMode="auto">
          <a:xfrm>
            <a:off x="285720" y="714356"/>
            <a:ext cx="8689103" cy="550072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35842"/>
                                        </p:tgtEl>
                                        <p:attrNameLst>
                                          <p:attrName>style.visibility</p:attrName>
                                        </p:attrNameLst>
                                      </p:cBhvr>
                                      <p:to>
                                        <p:strVal val="visible"/>
                                      </p:to>
                                    </p:set>
                                    <p:animEffect transition="in" filter="strips(downLeft)">
                                      <p:cBhvr>
                                        <p:cTn id="14"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أمثلة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2143108" y="714356"/>
            <a:ext cx="6643734" cy="461665"/>
          </a:xfrm>
          <a:prstGeom prst="rect">
            <a:avLst/>
          </a:prstGeom>
        </p:spPr>
        <p:txBody>
          <a:bodyPr wrap="square">
            <a:spAutoFit/>
          </a:bodyPr>
          <a:lstStyle/>
          <a:p>
            <a:r>
              <a:rPr lang="ar-EG" sz="2400" b="1" dirty="0" smtClean="0">
                <a:solidFill>
                  <a:schemeClr val="bg1"/>
                </a:solidFill>
              </a:rPr>
              <a:t>مثل الدالة بيانيا وحدد مجال ومدى كلٍّ منهما:</a:t>
            </a:r>
            <a:endParaRPr lang="ar-EG" sz="2400" dirty="0">
              <a:solidFill>
                <a:schemeClr val="bg1"/>
              </a:solidFill>
            </a:endParaRPr>
          </a:p>
        </p:txBody>
      </p:sp>
      <p:graphicFrame>
        <p:nvGraphicFramePr>
          <p:cNvPr id="12" name="كائن 11"/>
          <p:cNvGraphicFramePr>
            <a:graphicFrameLocks noChangeAspect="1"/>
          </p:cNvGraphicFramePr>
          <p:nvPr>
            <p:extLst>
              <p:ext uri="{D42A27DB-BD31-4B8C-83A1-F6EECF244321}">
                <p14:modId xmlns:p14="http://schemas.microsoft.com/office/powerpoint/2010/main" val="3504589634"/>
              </p:ext>
            </p:extLst>
          </p:nvPr>
        </p:nvGraphicFramePr>
        <p:xfrm>
          <a:off x="6000750" y="1308100"/>
          <a:ext cx="2284413" cy="812800"/>
        </p:xfrm>
        <a:graphic>
          <a:graphicData uri="http://schemas.openxmlformats.org/presentationml/2006/ole">
            <mc:AlternateContent xmlns:mc="http://schemas.openxmlformats.org/markup-compatibility/2006">
              <mc:Choice xmlns:v="urn:schemas-microsoft-com:vml" Requires="v">
                <p:oleObj spid="_x0000_s36931" name="معادلة" r:id="rId9" imgW="876240" imgH="228600" progId="Equation.3">
                  <p:embed/>
                </p:oleObj>
              </mc:Choice>
              <mc:Fallback>
                <p:oleObj name="معادلة" r:id="rId9" imgW="876240" imgH="228600" progId="Equation.3">
                  <p:embed/>
                  <p:pic>
                    <p:nvPicPr>
                      <p:cNvPr id="0" name="Picture 3"/>
                      <p:cNvPicPr>
                        <a:picLocks noChangeAspect="1" noChangeArrowheads="1"/>
                      </p:cNvPicPr>
                      <p:nvPr/>
                    </p:nvPicPr>
                    <p:blipFill>
                      <a:blip r:embed="rId10"/>
                      <a:srcRect/>
                      <a:stretch>
                        <a:fillRect/>
                      </a:stretch>
                    </p:blipFill>
                    <p:spPr bwMode="auto">
                      <a:xfrm>
                        <a:off x="6000750" y="1308100"/>
                        <a:ext cx="2284413"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مستطيل 12"/>
          <p:cNvSpPr/>
          <p:nvPr/>
        </p:nvSpPr>
        <p:spPr>
          <a:xfrm>
            <a:off x="2643174" y="2049370"/>
            <a:ext cx="6215106" cy="2308324"/>
          </a:xfrm>
          <a:prstGeom prst="rect">
            <a:avLst/>
          </a:prstGeom>
        </p:spPr>
        <p:txBody>
          <a:bodyPr wrap="square">
            <a:spAutoFit/>
          </a:bodyPr>
          <a:lstStyle/>
          <a:p>
            <a:r>
              <a:rPr lang="ar-EG" sz="2400" b="1" dirty="0" smtClean="0">
                <a:solidFill>
                  <a:schemeClr val="bg1"/>
                </a:solidFill>
              </a:rPr>
              <a:t>التمثيل البياني للدالة المعطاة هو تحويل للتمثيل البياني للدالة</a:t>
            </a:r>
          </a:p>
          <a:p>
            <a:r>
              <a:rPr lang="en-US" sz="2400" b="1" dirty="0" smtClean="0">
                <a:solidFill>
                  <a:schemeClr val="bg1"/>
                </a:solidFill>
              </a:rPr>
              <a:t>a = 2 : </a:t>
            </a:r>
            <a:r>
              <a:rPr lang="ar-EG" sz="2400" b="1" dirty="0" smtClean="0">
                <a:solidFill>
                  <a:schemeClr val="bg1"/>
                </a:solidFill>
              </a:rPr>
              <a:t> يتسع التمثيل البياني رأسياً</a:t>
            </a:r>
          </a:p>
          <a:p>
            <a:r>
              <a:rPr lang="en-US" sz="2400" b="1" dirty="0" smtClean="0">
                <a:solidFill>
                  <a:schemeClr val="bg1"/>
                </a:solidFill>
              </a:rPr>
              <a:t>h = 4 : </a:t>
            </a:r>
            <a:r>
              <a:rPr lang="ar-EG" sz="2400" b="1" dirty="0" smtClean="0">
                <a:solidFill>
                  <a:schemeClr val="bg1"/>
                </a:solidFill>
              </a:rPr>
              <a:t> إزاحة التمثيل البياني 4 وحدات إلى اليمين.</a:t>
            </a:r>
          </a:p>
          <a:p>
            <a:r>
              <a:rPr lang="ar-EG" sz="2400" b="1" dirty="0" smtClean="0">
                <a:solidFill>
                  <a:schemeClr val="bg1"/>
                </a:solidFill>
              </a:rPr>
              <a:t>يوجد خط تقارب رأسي عند . </a:t>
            </a:r>
            <a:r>
              <a:rPr lang="en-US" sz="2400" b="1" dirty="0" smtClean="0">
                <a:solidFill>
                  <a:schemeClr val="bg1"/>
                </a:solidFill>
              </a:rPr>
              <a:t>x = 4</a:t>
            </a:r>
          </a:p>
          <a:p>
            <a:r>
              <a:rPr lang="en-US" sz="2400" b="1" dirty="0" smtClean="0">
                <a:solidFill>
                  <a:schemeClr val="bg1"/>
                </a:solidFill>
              </a:rPr>
              <a:t>k = 2 : </a:t>
            </a:r>
            <a:r>
              <a:rPr lang="ar-EG" sz="2400" b="1" dirty="0" smtClean="0">
                <a:solidFill>
                  <a:schemeClr val="bg1"/>
                </a:solidFill>
              </a:rPr>
              <a:t> إزاحة التمثيل البياني وحدتين إلى أعلى.</a:t>
            </a:r>
          </a:p>
          <a:p>
            <a:r>
              <a:rPr lang="ar-EG" sz="2400" b="1" dirty="0" smtClean="0">
                <a:solidFill>
                  <a:schemeClr val="bg1"/>
                </a:solidFill>
              </a:rPr>
              <a:t>يوجد خط تقارب أفقي عند . </a:t>
            </a:r>
            <a:r>
              <a:rPr lang="en-US" sz="2400" b="1" dirty="0" smtClean="0">
                <a:solidFill>
                  <a:schemeClr val="bg1"/>
                </a:solidFill>
              </a:rPr>
              <a:t>y = 2</a:t>
            </a:r>
          </a:p>
        </p:txBody>
      </p:sp>
      <p:graphicFrame>
        <p:nvGraphicFramePr>
          <p:cNvPr id="15" name="كائن 14"/>
          <p:cNvGraphicFramePr>
            <a:graphicFrameLocks noChangeAspect="1"/>
          </p:cNvGraphicFramePr>
          <p:nvPr/>
        </p:nvGraphicFramePr>
        <p:xfrm>
          <a:off x="285720" y="2071678"/>
          <a:ext cx="2387612" cy="1000132"/>
        </p:xfrm>
        <a:graphic>
          <a:graphicData uri="http://schemas.openxmlformats.org/presentationml/2006/ole">
            <mc:AlternateContent xmlns:mc="http://schemas.openxmlformats.org/markup-compatibility/2006">
              <mc:Choice xmlns:v="urn:schemas-microsoft-com:vml" Requires="v">
                <p:oleObj spid="_x0000_s36932" name="Equation" r:id="rId11" imgW="672840" imgH="520560" progId="Equation.3">
                  <p:embed/>
                </p:oleObj>
              </mc:Choice>
              <mc:Fallback>
                <p:oleObj name="Equation" r:id="rId11" imgW="672840" imgH="520560"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20" y="2071678"/>
                        <a:ext cx="2387612" cy="1000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69" name="Picture 5"/>
          <p:cNvPicPr>
            <a:picLocks noChangeAspect="1" noChangeArrowheads="1"/>
          </p:cNvPicPr>
          <p:nvPr/>
        </p:nvPicPr>
        <p:blipFill>
          <a:blip r:embed="rId13" cstate="print"/>
          <a:srcRect/>
          <a:stretch>
            <a:fillRect/>
          </a:stretch>
        </p:blipFill>
        <p:spPr bwMode="auto">
          <a:xfrm>
            <a:off x="500054" y="2743213"/>
            <a:ext cx="2857500" cy="2543175"/>
          </a:xfrm>
          <a:prstGeom prst="rect">
            <a:avLst/>
          </a:prstGeom>
          <a:ln>
            <a:noFill/>
          </a:ln>
          <a:effectLst>
            <a:softEdge rad="112500"/>
          </a:effectLst>
        </p:spPr>
      </p:pic>
      <p:pic>
        <p:nvPicPr>
          <p:cNvPr id="36870" name="Picture 6"/>
          <p:cNvPicPr>
            <a:picLocks noChangeAspect="1" noChangeArrowheads="1"/>
          </p:cNvPicPr>
          <p:nvPr/>
        </p:nvPicPr>
        <p:blipFill>
          <a:blip r:embed="rId14" cstate="print"/>
          <a:srcRect/>
          <a:stretch>
            <a:fillRect/>
          </a:stretch>
        </p:blipFill>
        <p:spPr bwMode="auto">
          <a:xfrm>
            <a:off x="3357554" y="4429132"/>
            <a:ext cx="5488820" cy="71438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to="" calcmode="lin" valueType="num">
                                      <p:cBhvr>
                                        <p:cTn id="19" dur="1" fill="hold"/>
                                        <p:tgtEl>
                                          <p:spTgt spid="12"/>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to="" calcmode="lin" valueType="num">
                                      <p:cBhvr>
                                        <p:cTn id="24" dur="1" fill="hold"/>
                                        <p:tgtEl>
                                          <p:spTgt spid="13"/>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to="" calcmode="lin" valueType="num">
                                      <p:cBhvr>
                                        <p:cTn id="29" dur="1" fill="hold"/>
                                        <p:tgtEl>
                                          <p:spTgt spid="15"/>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36870"/>
                                        </p:tgtEl>
                                        <p:attrNameLst>
                                          <p:attrName>style.visibility</p:attrName>
                                        </p:attrNameLst>
                                      </p:cBhvr>
                                      <p:to>
                                        <p:strVal val="visible"/>
                                      </p:to>
                                    </p:set>
                                    <p:anim to="" calcmode="lin" valueType="num">
                                      <p:cBhvr>
                                        <p:cTn id="34" dur="1" fill="hold"/>
                                        <p:tgtEl>
                                          <p:spTgt spid="36870"/>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36869"/>
                                        </p:tgtEl>
                                        <p:attrNameLst>
                                          <p:attrName>style.visibility</p:attrName>
                                        </p:attrNameLst>
                                      </p:cBhvr>
                                      <p:to>
                                        <p:strVal val="visible"/>
                                      </p:to>
                                    </p:set>
                                    <p:anim to="" calcmode="lin" valueType="num">
                                      <p:cBhvr>
                                        <p:cTn id="39" dur="1" fill="hold"/>
                                        <p:tgtEl>
                                          <p:spTgt spid="3686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80986" y="142852"/>
            <a:ext cx="1295400" cy="1079500"/>
          </a:xfrm>
          <a:prstGeom prst="rect">
            <a:avLst/>
          </a:prstGeom>
          <a:noFill/>
          <a:ln w="9525">
            <a:noFill/>
            <a:miter lim="800000"/>
            <a:headEnd/>
            <a:tailEnd/>
          </a:ln>
        </p:spPr>
      </p:pic>
      <p:pic>
        <p:nvPicPr>
          <p:cNvPr id="1669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7063" y="760816"/>
            <a:ext cx="1865308" cy="60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0715" y="990600"/>
            <a:ext cx="5752541" cy="41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6152" y="1447216"/>
            <a:ext cx="2858840" cy="2370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1615108" y="1461448"/>
            <a:ext cx="4289415" cy="523220"/>
          </a:xfrm>
          <a:prstGeom prst="rect">
            <a:avLst/>
          </a:prstGeom>
          <a:noFill/>
        </p:spPr>
        <p:txBody>
          <a:bodyPr wrap="square" rtlCol="1">
            <a:spAutoFit/>
          </a:bodyPr>
          <a:lstStyle/>
          <a:p>
            <a:r>
              <a:rPr lang="ar-EG" sz="2800" b="1" dirty="0" smtClean="0">
                <a:solidFill>
                  <a:srgbClr val="FF0000"/>
                </a:solidFill>
              </a:rPr>
              <a:t>الدالة غير معرفة عند</a:t>
            </a:r>
            <a:r>
              <a:rPr lang="en-US" sz="2800" b="1" dirty="0" smtClean="0">
                <a:solidFill>
                  <a:srgbClr val="FF0000"/>
                </a:solidFill>
              </a:rPr>
              <a:t>x – 1 = 0  </a:t>
            </a:r>
            <a:endParaRPr lang="ar-EG" sz="2800" b="1" dirty="0" smtClean="0">
              <a:solidFill>
                <a:srgbClr val="FF0000"/>
              </a:solidFill>
            </a:endParaRPr>
          </a:p>
        </p:txBody>
      </p:sp>
      <p:sp>
        <p:nvSpPr>
          <p:cNvPr id="15" name="مربع نص 14"/>
          <p:cNvSpPr txBox="1"/>
          <p:nvPr/>
        </p:nvSpPr>
        <p:spPr>
          <a:xfrm>
            <a:off x="1349992" y="1905000"/>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1</a:t>
            </a:r>
            <a:endParaRPr lang="ar-EG" sz="2800" b="1" dirty="0">
              <a:solidFill>
                <a:srgbClr val="FF0000"/>
              </a:solidFill>
            </a:endParaRPr>
          </a:p>
        </p:txBody>
      </p:sp>
      <p:sp>
        <p:nvSpPr>
          <p:cNvPr id="16" name="مربع نص 15"/>
          <p:cNvSpPr txBox="1"/>
          <p:nvPr/>
        </p:nvSpPr>
        <p:spPr>
          <a:xfrm>
            <a:off x="1385248" y="2386028"/>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0 </a:t>
            </a:r>
            <a:endParaRPr lang="ar-EG" sz="2800" b="1" dirty="0">
              <a:solidFill>
                <a:srgbClr val="FF0000"/>
              </a:solidFill>
            </a:endParaRPr>
          </a:p>
        </p:txBody>
      </p:sp>
      <p:sp>
        <p:nvSpPr>
          <p:cNvPr id="17" name="مربع نص 16"/>
          <p:cNvSpPr txBox="1"/>
          <p:nvPr/>
        </p:nvSpPr>
        <p:spPr>
          <a:xfrm>
            <a:off x="1420504" y="2846696"/>
            <a:ext cx="4426548" cy="523220"/>
          </a:xfrm>
          <a:prstGeom prst="rect">
            <a:avLst/>
          </a:prstGeom>
          <a:noFill/>
        </p:spPr>
        <p:txBody>
          <a:bodyPr wrap="square" rtlCol="1">
            <a:spAutoFit/>
          </a:bodyPr>
          <a:lstStyle/>
          <a:p>
            <a:r>
              <a:rPr lang="ar-EG" sz="2800" b="1" dirty="0" smtClean="0">
                <a:solidFill>
                  <a:srgbClr val="FF0000"/>
                </a:solidFill>
              </a:rPr>
              <a:t>المجال كل الأعداد الحقيقية عدا  </a:t>
            </a:r>
            <a:r>
              <a:rPr lang="en-US" sz="2800" b="1" dirty="0" smtClean="0">
                <a:solidFill>
                  <a:srgbClr val="FF0000"/>
                </a:solidFill>
              </a:rPr>
              <a:t>1</a:t>
            </a:r>
            <a:endParaRPr lang="ar-EG" sz="2800" b="1" dirty="0">
              <a:solidFill>
                <a:srgbClr val="FF0000"/>
              </a:solidFill>
            </a:endParaRPr>
          </a:p>
        </p:txBody>
      </p:sp>
      <p:sp>
        <p:nvSpPr>
          <p:cNvPr id="18" name="مربع نص 17"/>
          <p:cNvSpPr txBox="1"/>
          <p:nvPr/>
        </p:nvSpPr>
        <p:spPr>
          <a:xfrm>
            <a:off x="1349992" y="3314076"/>
            <a:ext cx="4426548" cy="523220"/>
          </a:xfrm>
          <a:prstGeom prst="rect">
            <a:avLst/>
          </a:prstGeom>
          <a:noFill/>
        </p:spPr>
        <p:txBody>
          <a:bodyPr wrap="square" rtlCol="1">
            <a:spAutoFit/>
          </a:bodyPr>
          <a:lstStyle/>
          <a:p>
            <a:r>
              <a:rPr lang="ar-EG" sz="2800" b="1" dirty="0" smtClean="0">
                <a:solidFill>
                  <a:srgbClr val="FF0000"/>
                </a:solidFill>
              </a:rPr>
              <a:t>المدى كل الأعداد الحقيقية عدا  </a:t>
            </a:r>
            <a:r>
              <a:rPr lang="en-US" sz="2800" b="1" dirty="0" smtClean="0">
                <a:solidFill>
                  <a:srgbClr val="FF0000"/>
                </a:solidFill>
              </a:rPr>
              <a:t>0</a:t>
            </a:r>
            <a:endParaRPr lang="ar-EG" sz="2800" b="1" dirty="0">
              <a:solidFill>
                <a:srgbClr val="FF0000"/>
              </a:solidFill>
            </a:endParaRPr>
          </a:p>
        </p:txBody>
      </p:sp>
      <p:pic>
        <p:nvPicPr>
          <p:cNvPr id="16691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5978" y="3858904"/>
            <a:ext cx="2928566" cy="23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مربع نص 19"/>
          <p:cNvSpPr txBox="1"/>
          <p:nvPr/>
        </p:nvSpPr>
        <p:spPr>
          <a:xfrm>
            <a:off x="1484316" y="3886200"/>
            <a:ext cx="4289415" cy="523220"/>
          </a:xfrm>
          <a:prstGeom prst="rect">
            <a:avLst/>
          </a:prstGeom>
          <a:noFill/>
        </p:spPr>
        <p:txBody>
          <a:bodyPr wrap="square" rtlCol="1">
            <a:spAutoFit/>
          </a:bodyPr>
          <a:lstStyle/>
          <a:p>
            <a:r>
              <a:rPr lang="ar-EG" sz="2800" b="1" dirty="0" smtClean="0">
                <a:solidFill>
                  <a:srgbClr val="FF0000"/>
                </a:solidFill>
              </a:rPr>
              <a:t>الدالة غير معرفة عند</a:t>
            </a:r>
            <a:r>
              <a:rPr lang="en-US" sz="2800" b="1" dirty="0" smtClean="0">
                <a:solidFill>
                  <a:srgbClr val="FF0000"/>
                </a:solidFill>
              </a:rPr>
              <a:t>x + 2 = 0  </a:t>
            </a:r>
            <a:endParaRPr lang="ar-EG" sz="2800" b="1" dirty="0" smtClean="0">
              <a:solidFill>
                <a:srgbClr val="FF0000"/>
              </a:solidFill>
            </a:endParaRPr>
          </a:p>
        </p:txBody>
      </p:sp>
      <p:sp>
        <p:nvSpPr>
          <p:cNvPr id="21" name="مربع نص 20"/>
          <p:cNvSpPr txBox="1"/>
          <p:nvPr/>
        </p:nvSpPr>
        <p:spPr>
          <a:xfrm>
            <a:off x="1219200" y="4329752"/>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-2</a:t>
            </a:r>
            <a:endParaRPr lang="ar-EG" sz="2800" b="1" dirty="0">
              <a:solidFill>
                <a:srgbClr val="FF0000"/>
              </a:solidFill>
            </a:endParaRPr>
          </a:p>
        </p:txBody>
      </p:sp>
      <p:sp>
        <p:nvSpPr>
          <p:cNvPr id="22" name="مربع نص 21"/>
          <p:cNvSpPr txBox="1"/>
          <p:nvPr/>
        </p:nvSpPr>
        <p:spPr>
          <a:xfrm>
            <a:off x="1254456" y="4810780"/>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1 </a:t>
            </a:r>
            <a:endParaRPr lang="ar-EG" sz="2800" b="1" dirty="0">
              <a:solidFill>
                <a:srgbClr val="FF0000"/>
              </a:solidFill>
            </a:endParaRPr>
          </a:p>
        </p:txBody>
      </p:sp>
      <p:sp>
        <p:nvSpPr>
          <p:cNvPr id="23" name="مربع نص 22"/>
          <p:cNvSpPr txBox="1"/>
          <p:nvPr/>
        </p:nvSpPr>
        <p:spPr>
          <a:xfrm>
            <a:off x="1289712" y="5271448"/>
            <a:ext cx="4426548" cy="523220"/>
          </a:xfrm>
          <a:prstGeom prst="rect">
            <a:avLst/>
          </a:prstGeom>
          <a:noFill/>
        </p:spPr>
        <p:txBody>
          <a:bodyPr wrap="square" rtlCol="1">
            <a:spAutoFit/>
          </a:bodyPr>
          <a:lstStyle/>
          <a:p>
            <a:r>
              <a:rPr lang="ar-EG" sz="2800" b="1" dirty="0" smtClean="0">
                <a:solidFill>
                  <a:srgbClr val="FF0000"/>
                </a:solidFill>
              </a:rPr>
              <a:t>المجال كل الأعداد الحقيقية عدا  </a:t>
            </a:r>
            <a:r>
              <a:rPr lang="en-US" sz="2800" b="1" dirty="0" smtClean="0">
                <a:solidFill>
                  <a:srgbClr val="FF0000"/>
                </a:solidFill>
              </a:rPr>
              <a:t>- 2</a:t>
            </a:r>
            <a:endParaRPr lang="ar-EG" sz="2800" b="1" dirty="0">
              <a:solidFill>
                <a:srgbClr val="FF0000"/>
              </a:solidFill>
            </a:endParaRPr>
          </a:p>
        </p:txBody>
      </p:sp>
      <p:sp>
        <p:nvSpPr>
          <p:cNvPr id="24" name="مربع نص 23"/>
          <p:cNvSpPr txBox="1"/>
          <p:nvPr/>
        </p:nvSpPr>
        <p:spPr>
          <a:xfrm>
            <a:off x="1219200" y="5738828"/>
            <a:ext cx="4426548" cy="523220"/>
          </a:xfrm>
          <a:prstGeom prst="rect">
            <a:avLst/>
          </a:prstGeom>
          <a:noFill/>
        </p:spPr>
        <p:txBody>
          <a:bodyPr wrap="square" rtlCol="1">
            <a:spAutoFit/>
          </a:bodyPr>
          <a:lstStyle/>
          <a:p>
            <a:r>
              <a:rPr lang="ar-EG" sz="2800" b="1" dirty="0" smtClean="0">
                <a:solidFill>
                  <a:srgbClr val="FF0000"/>
                </a:solidFill>
              </a:rPr>
              <a:t>المدى كل الأعداد الحقيقية عدا  </a:t>
            </a:r>
            <a:r>
              <a:rPr lang="en-US" sz="2800" b="1" dirty="0" smtClean="0">
                <a:solidFill>
                  <a:srgbClr val="FF0000"/>
                </a:solidFill>
              </a:rPr>
              <a:t>1</a:t>
            </a:r>
            <a:endParaRPr lang="ar-EG"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500"/>
                                        <p:tgtEl>
                                          <p:spTgt spid="166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915"/>
                                        </p:tgtEl>
                                        <p:attrNameLst>
                                          <p:attrName>style.visibility</p:attrName>
                                        </p:attrNameLst>
                                      </p:cBhvr>
                                      <p:to>
                                        <p:strVal val="visible"/>
                                      </p:to>
                                    </p:set>
                                    <p:animEffect transition="in" filter="fade">
                                      <p:cBhvr>
                                        <p:cTn id="12" dur="500"/>
                                        <p:tgtEl>
                                          <p:spTgt spid="1669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916"/>
                                        </p:tgtEl>
                                        <p:attrNameLst>
                                          <p:attrName>style.visibility</p:attrName>
                                        </p:attrNameLst>
                                      </p:cBhvr>
                                      <p:to>
                                        <p:strVal val="visible"/>
                                      </p:to>
                                    </p:set>
                                    <p:animEffect transition="in" filter="fade">
                                      <p:cBhvr>
                                        <p:cTn id="17" dur="500"/>
                                        <p:tgtEl>
                                          <p:spTgt spid="16691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4"/>
                                        </p:tgtEl>
                                        <p:attrNameLst>
                                          <p:attrName>style.visibility</p:attrName>
                                        </p:attrNameLst>
                                      </p:cBhvr>
                                      <p:to>
                                        <p:strVal val="visible"/>
                                      </p:to>
                                    </p:set>
                                    <p:anim calcmode="discrete" valueType="clr">
                                      <p:cBhvr override="childStyle">
                                        <p:cTn id="2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4"/>
                                        </p:tgtEl>
                                        <p:attrNameLst>
                                          <p:attrName>fillcolor</p:attrName>
                                        </p:attrNameLst>
                                      </p:cBhvr>
                                      <p:tavLst>
                                        <p:tav tm="0">
                                          <p:val>
                                            <p:clrVal>
                                              <a:schemeClr val="accent2"/>
                                            </p:clrVal>
                                          </p:val>
                                        </p:tav>
                                        <p:tav tm="50000">
                                          <p:val>
                                            <p:clrVal>
                                              <a:schemeClr val="hlink"/>
                                            </p:clrVal>
                                          </p:val>
                                        </p:tav>
                                      </p:tavLst>
                                    </p:anim>
                                    <p:set>
                                      <p:cBhvr>
                                        <p:cTn id="24" dur="80"/>
                                        <p:tgtEl>
                                          <p:spTgt spid="1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5"/>
                                        </p:tgtEl>
                                        <p:attrNameLst>
                                          <p:attrName>style.visibility</p:attrName>
                                        </p:attrNameLst>
                                      </p:cBhvr>
                                      <p:to>
                                        <p:strVal val="visible"/>
                                      </p:to>
                                    </p:set>
                                    <p:anim calcmode="discrete" valueType="clr">
                                      <p:cBhvr override="childStyle">
                                        <p:cTn id="2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5"/>
                                        </p:tgtEl>
                                        <p:attrNameLst>
                                          <p:attrName>fillcolor</p:attrName>
                                        </p:attrNameLst>
                                      </p:cBhvr>
                                      <p:tavLst>
                                        <p:tav tm="0">
                                          <p:val>
                                            <p:clrVal>
                                              <a:schemeClr val="accent2"/>
                                            </p:clrVal>
                                          </p:val>
                                        </p:tav>
                                        <p:tav tm="50000">
                                          <p:val>
                                            <p:clrVal>
                                              <a:schemeClr val="hlink"/>
                                            </p:clrVal>
                                          </p:val>
                                        </p:tav>
                                      </p:tavLst>
                                    </p:anim>
                                    <p:set>
                                      <p:cBhvr>
                                        <p:cTn id="31" dur="80"/>
                                        <p:tgtEl>
                                          <p:spTgt spid="15"/>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6"/>
                                        </p:tgtEl>
                                        <p:attrNameLst>
                                          <p:attrName>style.visibility</p:attrName>
                                        </p:attrNameLst>
                                      </p:cBhvr>
                                      <p:to>
                                        <p:strVal val="visible"/>
                                      </p:to>
                                    </p:set>
                                    <p:anim calcmode="discrete" valueType="clr">
                                      <p:cBhvr override="childStyle">
                                        <p:cTn id="3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6"/>
                                        </p:tgtEl>
                                        <p:attrNameLst>
                                          <p:attrName>fillcolor</p:attrName>
                                        </p:attrNameLst>
                                      </p:cBhvr>
                                      <p:tavLst>
                                        <p:tav tm="0">
                                          <p:val>
                                            <p:clrVal>
                                              <a:schemeClr val="accent2"/>
                                            </p:clrVal>
                                          </p:val>
                                        </p:tav>
                                        <p:tav tm="50000">
                                          <p:val>
                                            <p:clrVal>
                                              <a:schemeClr val="hlink"/>
                                            </p:clrVal>
                                          </p:val>
                                        </p:tav>
                                      </p:tavLst>
                                    </p:anim>
                                    <p:set>
                                      <p:cBhvr>
                                        <p:cTn id="38" dur="80"/>
                                        <p:tgtEl>
                                          <p:spTgt spid="16"/>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7"/>
                                        </p:tgtEl>
                                        <p:attrNameLst>
                                          <p:attrName>style.visibility</p:attrName>
                                        </p:attrNameLst>
                                      </p:cBhvr>
                                      <p:to>
                                        <p:strVal val="visible"/>
                                      </p:to>
                                    </p:set>
                                    <p:anim calcmode="discrete" valueType="clr">
                                      <p:cBhvr override="childStyle">
                                        <p:cTn id="4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7"/>
                                        </p:tgtEl>
                                        <p:attrNameLst>
                                          <p:attrName>fillcolor</p:attrName>
                                        </p:attrNameLst>
                                      </p:cBhvr>
                                      <p:tavLst>
                                        <p:tav tm="0">
                                          <p:val>
                                            <p:clrVal>
                                              <a:schemeClr val="accent2"/>
                                            </p:clrVal>
                                          </p:val>
                                        </p:tav>
                                        <p:tav tm="50000">
                                          <p:val>
                                            <p:clrVal>
                                              <a:schemeClr val="hlink"/>
                                            </p:clrVal>
                                          </p:val>
                                        </p:tav>
                                      </p:tavLst>
                                    </p:anim>
                                    <p:set>
                                      <p:cBhvr>
                                        <p:cTn id="45" dur="80"/>
                                        <p:tgtEl>
                                          <p:spTgt spid="17"/>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18"/>
                                        </p:tgtEl>
                                        <p:attrNameLst>
                                          <p:attrName>style.visibility</p:attrName>
                                        </p:attrNameLst>
                                      </p:cBhvr>
                                      <p:to>
                                        <p:strVal val="visible"/>
                                      </p:to>
                                    </p:set>
                                    <p:anim calcmode="discrete" valueType="clr">
                                      <p:cBhvr override="childStyle">
                                        <p:cTn id="50"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8"/>
                                        </p:tgtEl>
                                        <p:attrNameLst>
                                          <p:attrName>fillcolor</p:attrName>
                                        </p:attrNameLst>
                                      </p:cBhvr>
                                      <p:tavLst>
                                        <p:tav tm="0">
                                          <p:val>
                                            <p:clrVal>
                                              <a:schemeClr val="accent2"/>
                                            </p:clrVal>
                                          </p:val>
                                        </p:tav>
                                        <p:tav tm="50000">
                                          <p:val>
                                            <p:clrVal>
                                              <a:schemeClr val="hlink"/>
                                            </p:clrVal>
                                          </p:val>
                                        </p:tav>
                                      </p:tavLst>
                                    </p:anim>
                                    <p:set>
                                      <p:cBhvr>
                                        <p:cTn id="52" dur="80"/>
                                        <p:tgtEl>
                                          <p:spTgt spid="18"/>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6917"/>
                                        </p:tgtEl>
                                        <p:attrNameLst>
                                          <p:attrName>style.visibility</p:attrName>
                                        </p:attrNameLst>
                                      </p:cBhvr>
                                      <p:to>
                                        <p:strVal val="visible"/>
                                      </p:to>
                                    </p:set>
                                    <p:animEffect transition="in" filter="fade">
                                      <p:cBhvr>
                                        <p:cTn id="57" dur="500"/>
                                        <p:tgtEl>
                                          <p:spTgt spid="166917"/>
                                        </p:tgtEl>
                                      </p:cBhvr>
                                    </p:animEffec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20"/>
                                        </p:tgtEl>
                                        <p:attrNameLst>
                                          <p:attrName>style.visibility</p:attrName>
                                        </p:attrNameLst>
                                      </p:cBhvr>
                                      <p:to>
                                        <p:strVal val="visible"/>
                                      </p:to>
                                    </p:set>
                                    <p:anim calcmode="discrete" valueType="clr">
                                      <p:cBhvr override="childStyle">
                                        <p:cTn id="6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20"/>
                                        </p:tgtEl>
                                        <p:attrNameLst>
                                          <p:attrName>fillcolor</p:attrName>
                                        </p:attrNameLst>
                                      </p:cBhvr>
                                      <p:tavLst>
                                        <p:tav tm="0">
                                          <p:val>
                                            <p:clrVal>
                                              <a:schemeClr val="accent2"/>
                                            </p:clrVal>
                                          </p:val>
                                        </p:tav>
                                        <p:tav tm="50000">
                                          <p:val>
                                            <p:clrVal>
                                              <a:schemeClr val="hlink"/>
                                            </p:clrVal>
                                          </p:val>
                                        </p:tav>
                                      </p:tavLst>
                                    </p:anim>
                                    <p:set>
                                      <p:cBhvr>
                                        <p:cTn id="64" dur="80"/>
                                        <p:tgtEl>
                                          <p:spTgt spid="20"/>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ntr" presetSubtype="0" fill="hold" grpId="0" nodeType="clickEffect">
                                  <p:stCondLst>
                                    <p:cond delay="0"/>
                                  </p:stCondLst>
                                  <p:iterate type="lt">
                                    <p:tmPct val="50000"/>
                                  </p:iterate>
                                  <p:childTnLst>
                                    <p:set>
                                      <p:cBhvr>
                                        <p:cTn id="68" dur="1" fill="hold">
                                          <p:stCondLst>
                                            <p:cond delay="0"/>
                                          </p:stCondLst>
                                        </p:cTn>
                                        <p:tgtEl>
                                          <p:spTgt spid="21"/>
                                        </p:tgtEl>
                                        <p:attrNameLst>
                                          <p:attrName>style.visibility</p:attrName>
                                        </p:attrNameLst>
                                      </p:cBhvr>
                                      <p:to>
                                        <p:strVal val="visible"/>
                                      </p:to>
                                    </p:set>
                                    <p:anim calcmode="discrete" valueType="clr">
                                      <p:cBhvr override="childStyle">
                                        <p:cTn id="69"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21"/>
                                        </p:tgtEl>
                                        <p:attrNameLst>
                                          <p:attrName>fillcolor</p:attrName>
                                        </p:attrNameLst>
                                      </p:cBhvr>
                                      <p:tavLst>
                                        <p:tav tm="0">
                                          <p:val>
                                            <p:clrVal>
                                              <a:schemeClr val="accent2"/>
                                            </p:clrVal>
                                          </p:val>
                                        </p:tav>
                                        <p:tav tm="50000">
                                          <p:val>
                                            <p:clrVal>
                                              <a:schemeClr val="hlink"/>
                                            </p:clrVal>
                                          </p:val>
                                        </p:tav>
                                      </p:tavLst>
                                    </p:anim>
                                    <p:set>
                                      <p:cBhvr>
                                        <p:cTn id="71" dur="80"/>
                                        <p:tgtEl>
                                          <p:spTgt spid="21"/>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7" presetClass="entr" presetSubtype="0" fill="hold" grpId="0" nodeType="clickEffect">
                                  <p:stCondLst>
                                    <p:cond delay="0"/>
                                  </p:stCondLst>
                                  <p:iterate type="lt">
                                    <p:tmPct val="50000"/>
                                  </p:iterate>
                                  <p:childTnLst>
                                    <p:set>
                                      <p:cBhvr>
                                        <p:cTn id="75" dur="1" fill="hold">
                                          <p:stCondLst>
                                            <p:cond delay="0"/>
                                          </p:stCondLst>
                                        </p:cTn>
                                        <p:tgtEl>
                                          <p:spTgt spid="22"/>
                                        </p:tgtEl>
                                        <p:attrNameLst>
                                          <p:attrName>style.visibility</p:attrName>
                                        </p:attrNameLst>
                                      </p:cBhvr>
                                      <p:to>
                                        <p:strVal val="visible"/>
                                      </p:to>
                                    </p:set>
                                    <p:anim calcmode="discrete" valueType="clr">
                                      <p:cBhvr override="childStyle">
                                        <p:cTn id="76"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77" dur="80"/>
                                        <p:tgtEl>
                                          <p:spTgt spid="22"/>
                                        </p:tgtEl>
                                        <p:attrNameLst>
                                          <p:attrName>fillcolor</p:attrName>
                                        </p:attrNameLst>
                                      </p:cBhvr>
                                      <p:tavLst>
                                        <p:tav tm="0">
                                          <p:val>
                                            <p:clrVal>
                                              <a:schemeClr val="accent2"/>
                                            </p:clrVal>
                                          </p:val>
                                        </p:tav>
                                        <p:tav tm="50000">
                                          <p:val>
                                            <p:clrVal>
                                              <a:schemeClr val="hlink"/>
                                            </p:clrVal>
                                          </p:val>
                                        </p:tav>
                                      </p:tavLst>
                                    </p:anim>
                                    <p:set>
                                      <p:cBhvr>
                                        <p:cTn id="78" dur="80"/>
                                        <p:tgtEl>
                                          <p:spTgt spid="22"/>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27" presetClass="entr" presetSubtype="0" fill="hold" grpId="0" nodeType="clickEffect">
                                  <p:stCondLst>
                                    <p:cond delay="0"/>
                                  </p:stCondLst>
                                  <p:iterate type="lt">
                                    <p:tmPct val="50000"/>
                                  </p:iterate>
                                  <p:childTnLst>
                                    <p:set>
                                      <p:cBhvr>
                                        <p:cTn id="82" dur="1" fill="hold">
                                          <p:stCondLst>
                                            <p:cond delay="0"/>
                                          </p:stCondLst>
                                        </p:cTn>
                                        <p:tgtEl>
                                          <p:spTgt spid="23"/>
                                        </p:tgtEl>
                                        <p:attrNameLst>
                                          <p:attrName>style.visibility</p:attrName>
                                        </p:attrNameLst>
                                      </p:cBhvr>
                                      <p:to>
                                        <p:strVal val="visible"/>
                                      </p:to>
                                    </p:set>
                                    <p:anim calcmode="discrete" valueType="clr">
                                      <p:cBhvr override="childStyle">
                                        <p:cTn id="8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4" dur="80"/>
                                        <p:tgtEl>
                                          <p:spTgt spid="23"/>
                                        </p:tgtEl>
                                        <p:attrNameLst>
                                          <p:attrName>fillcolor</p:attrName>
                                        </p:attrNameLst>
                                      </p:cBhvr>
                                      <p:tavLst>
                                        <p:tav tm="0">
                                          <p:val>
                                            <p:clrVal>
                                              <a:schemeClr val="accent2"/>
                                            </p:clrVal>
                                          </p:val>
                                        </p:tav>
                                        <p:tav tm="50000">
                                          <p:val>
                                            <p:clrVal>
                                              <a:schemeClr val="hlink"/>
                                            </p:clrVal>
                                          </p:val>
                                        </p:tav>
                                      </p:tavLst>
                                    </p:anim>
                                    <p:set>
                                      <p:cBhvr>
                                        <p:cTn id="85" dur="80"/>
                                        <p:tgtEl>
                                          <p:spTgt spid="23"/>
                                        </p:tgtEl>
                                        <p:attrNameLst>
                                          <p:attrName>fill.type</p:attrName>
                                        </p:attrNameLst>
                                      </p:cBhvr>
                                      <p:to>
                                        <p:strVal val="solid"/>
                                      </p:to>
                                    </p:set>
                                  </p:childTnLst>
                                </p:cTn>
                              </p:par>
                            </p:childTnLst>
                          </p:cTn>
                        </p:par>
                      </p:childTnLst>
                    </p:cTn>
                  </p:par>
                  <p:par>
                    <p:cTn id="86" fill="hold">
                      <p:stCondLst>
                        <p:cond delay="indefinite"/>
                      </p:stCondLst>
                      <p:childTnLst>
                        <p:par>
                          <p:cTn id="87" fill="hold">
                            <p:stCondLst>
                              <p:cond delay="0"/>
                            </p:stCondLst>
                            <p:childTnLst>
                              <p:par>
                                <p:cTn id="88" presetID="27" presetClass="entr" presetSubtype="0" fill="hold" grpId="0" nodeType="clickEffect">
                                  <p:stCondLst>
                                    <p:cond delay="0"/>
                                  </p:stCondLst>
                                  <p:iterate type="lt">
                                    <p:tmPct val="50000"/>
                                  </p:iterate>
                                  <p:childTnLst>
                                    <p:set>
                                      <p:cBhvr>
                                        <p:cTn id="89" dur="1" fill="hold">
                                          <p:stCondLst>
                                            <p:cond delay="0"/>
                                          </p:stCondLst>
                                        </p:cTn>
                                        <p:tgtEl>
                                          <p:spTgt spid="24"/>
                                        </p:tgtEl>
                                        <p:attrNameLst>
                                          <p:attrName>style.visibility</p:attrName>
                                        </p:attrNameLst>
                                      </p:cBhvr>
                                      <p:to>
                                        <p:strVal val="visible"/>
                                      </p:to>
                                    </p:set>
                                    <p:anim calcmode="discrete" valueType="clr">
                                      <p:cBhvr override="childStyle">
                                        <p:cTn id="9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91" dur="80"/>
                                        <p:tgtEl>
                                          <p:spTgt spid="24"/>
                                        </p:tgtEl>
                                        <p:attrNameLst>
                                          <p:attrName>fillcolor</p:attrName>
                                        </p:attrNameLst>
                                      </p:cBhvr>
                                      <p:tavLst>
                                        <p:tav tm="0">
                                          <p:val>
                                            <p:clrVal>
                                              <a:schemeClr val="accent2"/>
                                            </p:clrVal>
                                          </p:val>
                                        </p:tav>
                                        <p:tav tm="50000">
                                          <p:val>
                                            <p:clrVal>
                                              <a:schemeClr val="hlink"/>
                                            </p:clrVal>
                                          </p:val>
                                        </p:tav>
                                      </p:tavLst>
                                    </p:anim>
                                    <p:set>
                                      <p:cBhvr>
                                        <p:cTn id="92"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rPr>
              <a:t>مثال 1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031"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103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033"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034" name="مستطيل 10"/>
          <p:cNvSpPr>
            <a:spLocks noChangeArrowheads="1"/>
          </p:cNvSpPr>
          <p:nvPr/>
        </p:nvSpPr>
        <p:spPr bwMode="auto">
          <a:xfrm>
            <a:off x="5583238" y="714375"/>
            <a:ext cx="3346450" cy="584200"/>
          </a:xfrm>
          <a:prstGeom prst="rect">
            <a:avLst/>
          </a:prstGeom>
          <a:noFill/>
          <a:ln w="9525">
            <a:noFill/>
            <a:miter lim="800000"/>
            <a:headEnd/>
            <a:tailEnd/>
          </a:ln>
        </p:spPr>
        <p:txBody>
          <a:bodyPr wrap="none">
            <a:spAutoFit/>
          </a:bodyPr>
          <a:lstStyle/>
          <a:p>
            <a:r>
              <a:rPr lang="ar-EG" sz="3200" b="1" dirty="0">
                <a:solidFill>
                  <a:srgbClr val="FF0000"/>
                </a:solidFill>
              </a:rPr>
              <a:t>تبسيط العبارات النسبية </a:t>
            </a:r>
            <a:endParaRPr lang="ar-EG" sz="3200" dirty="0"/>
          </a:p>
        </p:txBody>
      </p:sp>
      <p:graphicFrame>
        <p:nvGraphicFramePr>
          <p:cNvPr id="1026" name="Object 2"/>
          <p:cNvGraphicFramePr>
            <a:graphicFrameLocks noChangeAspect="1"/>
          </p:cNvGraphicFramePr>
          <p:nvPr/>
        </p:nvGraphicFramePr>
        <p:xfrm>
          <a:off x="4508500" y="3302000"/>
          <a:ext cx="127000" cy="254000"/>
        </p:xfrm>
        <a:graphic>
          <a:graphicData uri="http://schemas.openxmlformats.org/presentationml/2006/ole">
            <mc:AlternateContent xmlns:mc="http://schemas.openxmlformats.org/markup-compatibility/2006">
              <mc:Choice xmlns:v="urn:schemas-microsoft-com:vml" Requires="v">
                <p:oleObj spid="_x0000_s1119" name="Equation" r:id="rId9" imgW="126720" imgH="253800" progId="Equation.3">
                  <p:embed/>
                </p:oleObj>
              </mc:Choice>
              <mc:Fallback>
                <p:oleObj name="Equation" r:id="rId9" imgW="126720" imgH="253800" progId="Equation.3">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8500" y="3302000"/>
                        <a:ext cx="1270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785813" y="1343025"/>
          <a:ext cx="4572000" cy="2728913"/>
        </p:xfrm>
        <a:graphic>
          <a:graphicData uri="http://schemas.openxmlformats.org/presentationml/2006/ole">
            <mc:AlternateContent xmlns:mc="http://schemas.openxmlformats.org/markup-compatibility/2006">
              <mc:Choice xmlns:v="urn:schemas-microsoft-com:vml" Requires="v">
                <p:oleObj spid="_x0000_s1120" name="Equation" r:id="rId11" imgW="736560" imgH="863280" progId="Equation.3">
                  <p:embed/>
                </p:oleObj>
              </mc:Choice>
              <mc:Fallback>
                <p:oleObj name="Equation" r:id="rId11" imgW="736560" imgH="863280" progId="Equation.3">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5813" y="1343025"/>
                        <a:ext cx="4572000" cy="2728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5"/>
          <p:cNvGraphicFramePr>
            <a:graphicFrameLocks noChangeAspect="1"/>
          </p:cNvGraphicFramePr>
          <p:nvPr/>
        </p:nvGraphicFramePr>
        <p:xfrm>
          <a:off x="4508500" y="3302000"/>
          <a:ext cx="127000" cy="254000"/>
        </p:xfrm>
        <a:graphic>
          <a:graphicData uri="http://schemas.openxmlformats.org/presentationml/2006/ole">
            <mc:AlternateContent xmlns:mc="http://schemas.openxmlformats.org/markup-compatibility/2006">
              <mc:Choice xmlns:v="urn:schemas-microsoft-com:vml" Requires="v">
                <p:oleObj spid="_x0000_s1121" name="Equation" r:id="rId13" imgW="126720" imgH="253800" progId="Equation.3">
                  <p:embed/>
                </p:oleObj>
              </mc:Choice>
              <mc:Fallback>
                <p:oleObj name="Equation" r:id="rId13" imgW="126720" imgH="253800" progId="Equation.3">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8500" y="3302000"/>
                        <a:ext cx="1270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5" name="مربع نص 14"/>
          <p:cNvSpPr txBox="1">
            <a:spLocks noChangeArrowheads="1"/>
          </p:cNvSpPr>
          <p:nvPr/>
        </p:nvSpPr>
        <p:spPr bwMode="auto">
          <a:xfrm>
            <a:off x="5413375" y="1428750"/>
            <a:ext cx="3200400" cy="461963"/>
          </a:xfrm>
          <a:prstGeom prst="rect">
            <a:avLst/>
          </a:prstGeom>
          <a:noFill/>
          <a:ln w="9525">
            <a:noFill/>
            <a:miter lim="800000"/>
            <a:headEnd/>
            <a:tailEnd/>
          </a:ln>
        </p:spPr>
        <p:txBody>
          <a:bodyPr wrap="none">
            <a:spAutoFit/>
          </a:bodyPr>
          <a:lstStyle/>
          <a:p>
            <a:r>
              <a:rPr lang="ar-EG" sz="2400" b="1" dirty="0">
                <a:solidFill>
                  <a:srgbClr val="FF0000"/>
                </a:solidFill>
              </a:rPr>
              <a:t>المطلوب تبسيط  النسبة الآتية </a:t>
            </a:r>
          </a:p>
        </p:txBody>
      </p:sp>
      <p:sp>
        <p:nvSpPr>
          <p:cNvPr id="1036" name="مربع نص 15"/>
          <p:cNvSpPr txBox="1">
            <a:spLocks noChangeArrowheads="1"/>
          </p:cNvSpPr>
          <p:nvPr/>
        </p:nvSpPr>
        <p:spPr bwMode="auto">
          <a:xfrm>
            <a:off x="5892800" y="2357438"/>
            <a:ext cx="2759075" cy="830262"/>
          </a:xfrm>
          <a:prstGeom prst="rect">
            <a:avLst/>
          </a:prstGeom>
          <a:noFill/>
          <a:ln w="9525">
            <a:noFill/>
            <a:miter lim="800000"/>
            <a:headEnd/>
            <a:tailEnd/>
          </a:ln>
        </p:spPr>
        <p:txBody>
          <a:bodyPr wrap="none">
            <a:spAutoFit/>
          </a:bodyPr>
          <a:lstStyle/>
          <a:p>
            <a:r>
              <a:rPr lang="ar-EG" sz="2400" b="1" dirty="0">
                <a:solidFill>
                  <a:srgbClr val="FF0000"/>
                </a:solidFill>
              </a:rPr>
              <a:t>نقوم تحليل البسط والمقام </a:t>
            </a:r>
          </a:p>
          <a:p>
            <a:r>
              <a:rPr lang="ar-EG" sz="2400" b="1" dirty="0" err="1">
                <a:solidFill>
                  <a:srgbClr val="FF0000"/>
                </a:solidFill>
              </a:rPr>
              <a:t>التى</a:t>
            </a:r>
            <a:r>
              <a:rPr lang="ar-EG" sz="2400" b="1" dirty="0">
                <a:solidFill>
                  <a:srgbClr val="FF0000"/>
                </a:solidFill>
              </a:rPr>
              <a:t> يمكن تحليلها </a:t>
            </a:r>
          </a:p>
        </p:txBody>
      </p:sp>
      <p:sp>
        <p:nvSpPr>
          <p:cNvPr id="1037" name="مربع نص 16"/>
          <p:cNvSpPr txBox="1">
            <a:spLocks noChangeArrowheads="1"/>
          </p:cNvSpPr>
          <p:nvPr/>
        </p:nvSpPr>
        <p:spPr bwMode="auto">
          <a:xfrm>
            <a:off x="4857750" y="3214688"/>
            <a:ext cx="3930650" cy="830262"/>
          </a:xfrm>
          <a:prstGeom prst="rect">
            <a:avLst/>
          </a:prstGeom>
          <a:noFill/>
          <a:ln w="9525">
            <a:noFill/>
            <a:miter lim="800000"/>
            <a:headEnd/>
            <a:tailEnd/>
          </a:ln>
        </p:spPr>
        <p:txBody>
          <a:bodyPr wrap="none">
            <a:spAutoFit/>
          </a:bodyPr>
          <a:lstStyle/>
          <a:p>
            <a:r>
              <a:rPr lang="ar-EG" sz="2400" b="1" dirty="0">
                <a:solidFill>
                  <a:srgbClr val="FF0000"/>
                </a:solidFill>
              </a:rPr>
              <a:t>يتم اختصار البسط مع المقام واختصار</a:t>
            </a:r>
          </a:p>
          <a:p>
            <a:r>
              <a:rPr lang="ar-EG" sz="2400" b="1" dirty="0">
                <a:solidFill>
                  <a:srgbClr val="FF0000"/>
                </a:solidFill>
              </a:rPr>
              <a:t> القيم المتشابهة </a:t>
            </a:r>
          </a:p>
        </p:txBody>
      </p:sp>
      <p:sp>
        <p:nvSpPr>
          <p:cNvPr id="1038" name="مستطيل 17"/>
          <p:cNvSpPr>
            <a:spLocks noChangeArrowheads="1"/>
          </p:cNvSpPr>
          <p:nvPr/>
        </p:nvSpPr>
        <p:spPr bwMode="auto">
          <a:xfrm>
            <a:off x="4716463" y="4243388"/>
            <a:ext cx="4070350" cy="400050"/>
          </a:xfrm>
          <a:prstGeom prst="rect">
            <a:avLst/>
          </a:prstGeom>
          <a:noFill/>
          <a:ln w="9525">
            <a:noFill/>
            <a:miter lim="800000"/>
            <a:headEnd/>
            <a:tailEnd/>
          </a:ln>
        </p:spPr>
        <p:txBody>
          <a:bodyPr wrap="none">
            <a:spAutoFit/>
          </a:bodyPr>
          <a:lstStyle/>
          <a:p>
            <a:r>
              <a:rPr lang="en-US" sz="2000" dirty="0">
                <a:solidFill>
                  <a:srgbClr val="FF0000"/>
                </a:solidFill>
              </a:rPr>
              <a:t>) </a:t>
            </a:r>
            <a:r>
              <a:rPr lang="ar-SA" sz="2000" b="1" dirty="0">
                <a:solidFill>
                  <a:srgbClr val="FF0000"/>
                </a:solidFill>
              </a:rPr>
              <a:t>متى تكون العبارة في الفرع</a:t>
            </a:r>
            <a:r>
              <a:rPr lang="en-US" sz="2000" b="1" dirty="0">
                <a:solidFill>
                  <a:srgbClr val="FF0000"/>
                </a:solidFill>
              </a:rPr>
              <a:t> ( a) </a:t>
            </a:r>
            <a:r>
              <a:rPr lang="ar-SA" sz="2000" b="1" dirty="0">
                <a:solidFill>
                  <a:srgbClr val="FF0000"/>
                </a:solidFill>
              </a:rPr>
              <a:t>غير معرفة؟</a:t>
            </a:r>
            <a:endParaRPr lang="en-US" sz="2000" dirty="0">
              <a:solidFill>
                <a:srgbClr val="FF0000"/>
              </a:solidFill>
            </a:endParaRPr>
          </a:p>
        </p:txBody>
      </p:sp>
      <p:sp>
        <p:nvSpPr>
          <p:cNvPr id="1039" name="مستطيل 18"/>
          <p:cNvSpPr>
            <a:spLocks noChangeArrowheads="1"/>
          </p:cNvSpPr>
          <p:nvPr/>
        </p:nvSpPr>
        <p:spPr bwMode="auto">
          <a:xfrm>
            <a:off x="428625" y="4572000"/>
            <a:ext cx="8072438" cy="1016000"/>
          </a:xfrm>
          <a:prstGeom prst="rect">
            <a:avLst/>
          </a:prstGeom>
          <a:noFill/>
          <a:ln w="9525">
            <a:noFill/>
            <a:miter lim="800000"/>
            <a:headEnd/>
            <a:tailEnd/>
          </a:ln>
        </p:spPr>
        <p:txBody>
          <a:bodyPr>
            <a:spAutoFit/>
          </a:bodyPr>
          <a:lstStyle/>
          <a:p>
            <a:r>
              <a:rPr lang="ar-EG" sz="2000" b="1" dirty="0">
                <a:solidFill>
                  <a:srgbClr val="FF0000"/>
                </a:solidFill>
              </a:rPr>
              <a:t>بما أن مقام العبارة في الفرع ( </a:t>
            </a:r>
            <a:r>
              <a:rPr lang="en-US" sz="2000" b="1" dirty="0">
                <a:solidFill>
                  <a:srgbClr val="FF0000"/>
                </a:solidFill>
              </a:rPr>
              <a:t>a) </a:t>
            </a:r>
            <a:r>
              <a:rPr lang="ar-EG" sz="2000" b="1" dirty="0">
                <a:solidFill>
                  <a:srgbClr val="FF0000"/>
                </a:solidFill>
              </a:rPr>
              <a:t>يحلَّل إلى العوامل بالشكل: (</a:t>
            </a:r>
            <a:r>
              <a:rPr lang="en-US" sz="2000" b="1" dirty="0">
                <a:solidFill>
                  <a:srgbClr val="FF0000"/>
                </a:solidFill>
              </a:rPr>
              <a:t>(x - 6)(x + 3)(x – 3</a:t>
            </a:r>
          </a:p>
          <a:p>
            <a:r>
              <a:rPr lang="ar-EG" sz="2000" b="1" dirty="0">
                <a:solidFill>
                  <a:srgbClr val="FF0000"/>
                </a:solidFill>
              </a:rPr>
              <a:t>فإن قيم </a:t>
            </a:r>
            <a:r>
              <a:rPr lang="en-US" sz="2000" b="1" dirty="0">
                <a:solidFill>
                  <a:srgbClr val="FF0000"/>
                </a:solidFill>
              </a:rPr>
              <a:t>x </a:t>
            </a:r>
            <a:r>
              <a:rPr lang="ar-EG" sz="2000" b="1" dirty="0">
                <a:solidFill>
                  <a:srgbClr val="FF0000"/>
                </a:solidFill>
              </a:rPr>
              <a:t>التي تجعل المقام صفرا هي 3 , 3- , 6.</a:t>
            </a:r>
          </a:p>
          <a:p>
            <a:r>
              <a:rPr lang="ar-EG" sz="2000" b="1" dirty="0">
                <a:solidFill>
                  <a:srgbClr val="FF0000"/>
                </a:solidFill>
              </a:rPr>
              <a:t>و لذا تكون العبارة غير معرَّفة عند . </a:t>
            </a:r>
            <a:r>
              <a:rPr lang="en-US" sz="2000" b="1" dirty="0">
                <a:solidFill>
                  <a:srgbClr val="FF0000"/>
                </a:solidFill>
              </a:rPr>
              <a:t>x = 6 , x = -3 , x = 3</a:t>
            </a:r>
            <a:endParaRPr lang="ar-EG"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34"/>
                                        </p:tgtEl>
                                        <p:attrNameLst>
                                          <p:attrName>style.visibility</p:attrName>
                                        </p:attrNameLst>
                                      </p:cBhvr>
                                      <p:to>
                                        <p:strVal val="visible"/>
                                      </p:to>
                                    </p:set>
                                    <p:anim calcmode="discrete" valueType="clr">
                                      <p:cBhvr override="childStyle">
                                        <p:cTn id="14" dur="80"/>
                                        <p:tgtEl>
                                          <p:spTgt spid="103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34"/>
                                        </p:tgtEl>
                                        <p:attrNameLst>
                                          <p:attrName>fillcolor</p:attrName>
                                        </p:attrNameLst>
                                      </p:cBhvr>
                                      <p:tavLst>
                                        <p:tav tm="0">
                                          <p:val>
                                            <p:clrVal>
                                              <a:schemeClr val="accent2"/>
                                            </p:clrVal>
                                          </p:val>
                                        </p:tav>
                                        <p:tav tm="50000">
                                          <p:val>
                                            <p:clrVal>
                                              <a:schemeClr val="hlink"/>
                                            </p:clrVal>
                                          </p:val>
                                        </p:tav>
                                      </p:tavLst>
                                    </p:anim>
                                    <p:set>
                                      <p:cBhvr>
                                        <p:cTn id="16" dur="80"/>
                                        <p:tgtEl>
                                          <p:spTgt spid="103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035"/>
                                        </p:tgtEl>
                                        <p:attrNameLst>
                                          <p:attrName>style.visibility</p:attrName>
                                        </p:attrNameLst>
                                      </p:cBhvr>
                                      <p:to>
                                        <p:strVal val="visible"/>
                                      </p:to>
                                    </p:set>
                                    <p:anim calcmode="discrete" valueType="clr">
                                      <p:cBhvr override="childStyle">
                                        <p:cTn id="21" dur="80"/>
                                        <p:tgtEl>
                                          <p:spTgt spid="103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35"/>
                                        </p:tgtEl>
                                        <p:attrNameLst>
                                          <p:attrName>fillcolor</p:attrName>
                                        </p:attrNameLst>
                                      </p:cBhvr>
                                      <p:tavLst>
                                        <p:tav tm="0">
                                          <p:val>
                                            <p:clrVal>
                                              <a:schemeClr val="accent2"/>
                                            </p:clrVal>
                                          </p:val>
                                        </p:tav>
                                        <p:tav tm="50000">
                                          <p:val>
                                            <p:clrVal>
                                              <a:schemeClr val="hlink"/>
                                            </p:clrVal>
                                          </p:val>
                                        </p:tav>
                                      </p:tavLst>
                                    </p:anim>
                                    <p:set>
                                      <p:cBhvr>
                                        <p:cTn id="23" dur="80"/>
                                        <p:tgtEl>
                                          <p:spTgt spid="103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strips(downLeft)">
                                      <p:cBhvr>
                                        <p:cTn id="28" dur="5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036"/>
                                        </p:tgtEl>
                                        <p:attrNameLst>
                                          <p:attrName>style.visibility</p:attrName>
                                        </p:attrNameLst>
                                      </p:cBhvr>
                                      <p:to>
                                        <p:strVal val="visible"/>
                                      </p:to>
                                    </p:set>
                                    <p:anim calcmode="discrete" valueType="clr">
                                      <p:cBhvr override="childStyle">
                                        <p:cTn id="33" dur="80"/>
                                        <p:tgtEl>
                                          <p:spTgt spid="103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36"/>
                                        </p:tgtEl>
                                        <p:attrNameLst>
                                          <p:attrName>fillcolor</p:attrName>
                                        </p:attrNameLst>
                                      </p:cBhvr>
                                      <p:tavLst>
                                        <p:tav tm="0">
                                          <p:val>
                                            <p:clrVal>
                                              <a:schemeClr val="accent2"/>
                                            </p:clrVal>
                                          </p:val>
                                        </p:tav>
                                        <p:tav tm="50000">
                                          <p:val>
                                            <p:clrVal>
                                              <a:schemeClr val="hlink"/>
                                            </p:clrVal>
                                          </p:val>
                                        </p:tav>
                                      </p:tavLst>
                                    </p:anim>
                                    <p:set>
                                      <p:cBhvr>
                                        <p:cTn id="35" dur="80"/>
                                        <p:tgtEl>
                                          <p:spTgt spid="1036"/>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037"/>
                                        </p:tgtEl>
                                        <p:attrNameLst>
                                          <p:attrName>style.visibility</p:attrName>
                                        </p:attrNameLst>
                                      </p:cBhvr>
                                      <p:to>
                                        <p:strVal val="visible"/>
                                      </p:to>
                                    </p:set>
                                    <p:anim calcmode="discrete" valueType="clr">
                                      <p:cBhvr override="childStyle">
                                        <p:cTn id="40" dur="80"/>
                                        <p:tgtEl>
                                          <p:spTgt spid="1037"/>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037"/>
                                        </p:tgtEl>
                                        <p:attrNameLst>
                                          <p:attrName>fillcolor</p:attrName>
                                        </p:attrNameLst>
                                      </p:cBhvr>
                                      <p:tavLst>
                                        <p:tav tm="0">
                                          <p:val>
                                            <p:clrVal>
                                              <a:schemeClr val="accent2"/>
                                            </p:clrVal>
                                          </p:val>
                                        </p:tav>
                                        <p:tav tm="50000">
                                          <p:val>
                                            <p:clrVal>
                                              <a:schemeClr val="hlink"/>
                                            </p:clrVal>
                                          </p:val>
                                        </p:tav>
                                      </p:tavLst>
                                    </p:anim>
                                    <p:set>
                                      <p:cBhvr>
                                        <p:cTn id="42" dur="80"/>
                                        <p:tgtEl>
                                          <p:spTgt spid="1037"/>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038"/>
                                        </p:tgtEl>
                                        <p:attrNameLst>
                                          <p:attrName>style.visibility</p:attrName>
                                        </p:attrNameLst>
                                      </p:cBhvr>
                                      <p:to>
                                        <p:strVal val="visible"/>
                                      </p:to>
                                    </p:set>
                                    <p:anim calcmode="discrete" valueType="clr">
                                      <p:cBhvr override="childStyle">
                                        <p:cTn id="47" dur="80"/>
                                        <p:tgtEl>
                                          <p:spTgt spid="1038"/>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038"/>
                                        </p:tgtEl>
                                        <p:attrNameLst>
                                          <p:attrName>fillcolor</p:attrName>
                                        </p:attrNameLst>
                                      </p:cBhvr>
                                      <p:tavLst>
                                        <p:tav tm="0">
                                          <p:val>
                                            <p:clrVal>
                                              <a:schemeClr val="accent2"/>
                                            </p:clrVal>
                                          </p:val>
                                        </p:tav>
                                        <p:tav tm="50000">
                                          <p:val>
                                            <p:clrVal>
                                              <a:schemeClr val="hlink"/>
                                            </p:clrVal>
                                          </p:val>
                                        </p:tav>
                                      </p:tavLst>
                                    </p:anim>
                                    <p:set>
                                      <p:cBhvr>
                                        <p:cTn id="49" dur="80"/>
                                        <p:tgtEl>
                                          <p:spTgt spid="1038"/>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039"/>
                                        </p:tgtEl>
                                        <p:attrNameLst>
                                          <p:attrName>style.visibility</p:attrName>
                                        </p:attrNameLst>
                                      </p:cBhvr>
                                      <p:to>
                                        <p:strVal val="visible"/>
                                      </p:to>
                                    </p:set>
                                    <p:anim calcmode="discrete" valueType="clr">
                                      <p:cBhvr override="childStyle">
                                        <p:cTn id="54" dur="80"/>
                                        <p:tgtEl>
                                          <p:spTgt spid="1039"/>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039"/>
                                        </p:tgtEl>
                                        <p:attrNameLst>
                                          <p:attrName>fillcolor</p:attrName>
                                        </p:attrNameLst>
                                      </p:cBhvr>
                                      <p:tavLst>
                                        <p:tav tm="0">
                                          <p:val>
                                            <p:clrVal>
                                              <a:schemeClr val="accent2"/>
                                            </p:clrVal>
                                          </p:val>
                                        </p:tav>
                                        <p:tav tm="50000">
                                          <p:val>
                                            <p:clrVal>
                                              <a:schemeClr val="hlink"/>
                                            </p:clrVal>
                                          </p:val>
                                        </p:tav>
                                      </p:tavLst>
                                    </p:anim>
                                    <p:set>
                                      <p:cBhvr>
                                        <p:cTn id="56" dur="80"/>
                                        <p:tgtEl>
                                          <p:spTgt spid="10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34" grpId="0"/>
      <p:bldP spid="1035" grpId="0"/>
      <p:bldP spid="1036" grpId="0"/>
      <p:bldP spid="1037" grpId="0"/>
      <p:bldP spid="1038" grpId="0"/>
      <p:bldP spid="10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710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759918"/>
            <a:ext cx="5349098" cy="57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287" y="1357952"/>
            <a:ext cx="1809465" cy="73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808709"/>
            <a:ext cx="2867025" cy="252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مربع نص 24"/>
          <p:cNvSpPr txBox="1"/>
          <p:nvPr/>
        </p:nvSpPr>
        <p:spPr>
          <a:xfrm>
            <a:off x="3451868" y="2045972"/>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0 }</a:t>
            </a:r>
            <a:endParaRPr lang="ar-EG" sz="2800" b="1" dirty="0" smtClean="0">
              <a:solidFill>
                <a:srgbClr val="FF0000"/>
              </a:solidFill>
            </a:endParaRPr>
          </a:p>
        </p:txBody>
      </p:sp>
      <p:sp>
        <p:nvSpPr>
          <p:cNvPr id="26" name="مربع نص 25"/>
          <p:cNvSpPr txBox="1"/>
          <p:nvPr/>
        </p:nvSpPr>
        <p:spPr>
          <a:xfrm>
            <a:off x="3186752" y="2489524"/>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0 }</a:t>
            </a:r>
            <a:endParaRPr lang="ar-EG" sz="2800" b="1" dirty="0">
              <a:solidFill>
                <a:srgbClr val="FF0000"/>
              </a:solidFill>
            </a:endParaRPr>
          </a:p>
        </p:txBody>
      </p:sp>
      <p:pic>
        <p:nvPicPr>
          <p:cNvPr id="17101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8758" y="3137848"/>
            <a:ext cx="2305050" cy="76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704" y="3493117"/>
            <a:ext cx="29718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مربع نص 28"/>
          <p:cNvSpPr txBox="1"/>
          <p:nvPr/>
        </p:nvSpPr>
        <p:spPr>
          <a:xfrm>
            <a:off x="3863985" y="4367228"/>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- 3 }</a:t>
            </a:r>
            <a:endParaRPr lang="ar-EG" sz="2800" b="1" dirty="0" smtClean="0">
              <a:solidFill>
                <a:srgbClr val="FF0000"/>
              </a:solidFill>
            </a:endParaRPr>
          </a:p>
        </p:txBody>
      </p:sp>
      <p:sp>
        <p:nvSpPr>
          <p:cNvPr id="30" name="مربع نص 29"/>
          <p:cNvSpPr txBox="1"/>
          <p:nvPr/>
        </p:nvSpPr>
        <p:spPr>
          <a:xfrm>
            <a:off x="3598869" y="4810780"/>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0 }</a:t>
            </a:r>
            <a:endParaRPr lang="ar-EG" sz="2800" b="1" dirty="0">
              <a:solidFill>
                <a:srgbClr val="FF0000"/>
              </a:solidFill>
            </a:endParaRPr>
          </a:p>
        </p:txBody>
      </p:sp>
    </p:spTree>
    <p:extLst>
      <p:ext uri="{BB962C8B-B14F-4D97-AF65-F5344CB8AC3E}">
        <p14:creationId xmlns:p14="http://schemas.microsoft.com/office/powerpoint/2010/main" val="3606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fade">
                                      <p:cBhvr>
                                        <p:cTn id="7" dur="500"/>
                                        <p:tgtEl>
                                          <p:spTgt spid="1710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011"/>
                                        </p:tgtEl>
                                        <p:attrNameLst>
                                          <p:attrName>style.visibility</p:attrName>
                                        </p:attrNameLst>
                                      </p:cBhvr>
                                      <p:to>
                                        <p:strVal val="visible"/>
                                      </p:to>
                                    </p:set>
                                    <p:animEffect transition="in" filter="fade">
                                      <p:cBhvr>
                                        <p:cTn id="12" dur="500"/>
                                        <p:tgtEl>
                                          <p:spTgt spid="1710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1012"/>
                                        </p:tgtEl>
                                        <p:attrNameLst>
                                          <p:attrName>style.visibility</p:attrName>
                                        </p:attrNameLst>
                                      </p:cBhvr>
                                      <p:to>
                                        <p:strVal val="visible"/>
                                      </p:to>
                                    </p:set>
                                    <p:animEffect transition="in" filter="fade">
                                      <p:cBhvr>
                                        <p:cTn id="17" dur="500"/>
                                        <p:tgtEl>
                                          <p:spTgt spid="171012"/>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5"/>
                                        </p:tgtEl>
                                        <p:attrNameLst>
                                          <p:attrName>style.visibility</p:attrName>
                                        </p:attrNameLst>
                                      </p:cBhvr>
                                      <p:to>
                                        <p:strVal val="visible"/>
                                      </p:to>
                                    </p:set>
                                    <p:anim calcmode="discrete" valueType="clr">
                                      <p:cBhvr override="childStyle">
                                        <p:cTn id="22"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5"/>
                                        </p:tgtEl>
                                        <p:attrNameLst>
                                          <p:attrName>fillcolor</p:attrName>
                                        </p:attrNameLst>
                                      </p:cBhvr>
                                      <p:tavLst>
                                        <p:tav tm="0">
                                          <p:val>
                                            <p:clrVal>
                                              <a:schemeClr val="accent2"/>
                                            </p:clrVal>
                                          </p:val>
                                        </p:tav>
                                        <p:tav tm="50000">
                                          <p:val>
                                            <p:clrVal>
                                              <a:schemeClr val="hlink"/>
                                            </p:clrVal>
                                          </p:val>
                                        </p:tav>
                                      </p:tavLst>
                                    </p:anim>
                                    <p:set>
                                      <p:cBhvr>
                                        <p:cTn id="24" dur="80"/>
                                        <p:tgtEl>
                                          <p:spTgt spid="2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6"/>
                                        </p:tgtEl>
                                        <p:attrNameLst>
                                          <p:attrName>style.visibility</p:attrName>
                                        </p:attrNameLst>
                                      </p:cBhvr>
                                      <p:to>
                                        <p:strVal val="visible"/>
                                      </p:to>
                                    </p:set>
                                    <p:anim calcmode="discrete" valueType="clr">
                                      <p:cBhvr override="childStyle">
                                        <p:cTn id="29"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6"/>
                                        </p:tgtEl>
                                        <p:attrNameLst>
                                          <p:attrName>fillcolor</p:attrName>
                                        </p:attrNameLst>
                                      </p:cBhvr>
                                      <p:tavLst>
                                        <p:tav tm="0">
                                          <p:val>
                                            <p:clrVal>
                                              <a:schemeClr val="accent2"/>
                                            </p:clrVal>
                                          </p:val>
                                        </p:tav>
                                        <p:tav tm="50000">
                                          <p:val>
                                            <p:clrVal>
                                              <a:schemeClr val="hlink"/>
                                            </p:clrVal>
                                          </p:val>
                                        </p:tav>
                                      </p:tavLst>
                                    </p:anim>
                                    <p:set>
                                      <p:cBhvr>
                                        <p:cTn id="31" dur="80"/>
                                        <p:tgtEl>
                                          <p:spTgt spid="26"/>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1013"/>
                                        </p:tgtEl>
                                        <p:attrNameLst>
                                          <p:attrName>style.visibility</p:attrName>
                                        </p:attrNameLst>
                                      </p:cBhvr>
                                      <p:to>
                                        <p:strVal val="visible"/>
                                      </p:to>
                                    </p:set>
                                    <p:animEffect transition="in" filter="fade">
                                      <p:cBhvr>
                                        <p:cTn id="36" dur="500"/>
                                        <p:tgtEl>
                                          <p:spTgt spid="1710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1014"/>
                                        </p:tgtEl>
                                        <p:attrNameLst>
                                          <p:attrName>style.visibility</p:attrName>
                                        </p:attrNameLst>
                                      </p:cBhvr>
                                      <p:to>
                                        <p:strVal val="visible"/>
                                      </p:to>
                                    </p:set>
                                    <p:animEffect transition="in" filter="fade">
                                      <p:cBhvr>
                                        <p:cTn id="41" dur="500"/>
                                        <p:tgtEl>
                                          <p:spTgt spid="171014"/>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29"/>
                                        </p:tgtEl>
                                        <p:attrNameLst>
                                          <p:attrName>style.visibility</p:attrName>
                                        </p:attrNameLst>
                                      </p:cBhvr>
                                      <p:to>
                                        <p:strVal val="visible"/>
                                      </p:to>
                                    </p:set>
                                    <p:anim calcmode="discrete" valueType="clr">
                                      <p:cBhvr override="childStyle">
                                        <p:cTn id="46"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29"/>
                                        </p:tgtEl>
                                        <p:attrNameLst>
                                          <p:attrName>fillcolor</p:attrName>
                                        </p:attrNameLst>
                                      </p:cBhvr>
                                      <p:tavLst>
                                        <p:tav tm="0">
                                          <p:val>
                                            <p:clrVal>
                                              <a:schemeClr val="accent2"/>
                                            </p:clrVal>
                                          </p:val>
                                        </p:tav>
                                        <p:tav tm="50000">
                                          <p:val>
                                            <p:clrVal>
                                              <a:schemeClr val="hlink"/>
                                            </p:clrVal>
                                          </p:val>
                                        </p:tav>
                                      </p:tavLst>
                                    </p:anim>
                                    <p:set>
                                      <p:cBhvr>
                                        <p:cTn id="48" dur="80"/>
                                        <p:tgtEl>
                                          <p:spTgt spid="2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30"/>
                                        </p:tgtEl>
                                        <p:attrNameLst>
                                          <p:attrName>style.visibility</p:attrName>
                                        </p:attrNameLst>
                                      </p:cBhvr>
                                      <p:to>
                                        <p:strVal val="visible"/>
                                      </p:to>
                                    </p:set>
                                    <p:anim calcmode="discrete" valueType="clr">
                                      <p:cBhvr override="childStyle">
                                        <p:cTn id="53"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30"/>
                                        </p:tgtEl>
                                        <p:attrNameLst>
                                          <p:attrName>fillcolor</p:attrName>
                                        </p:attrNameLst>
                                      </p:cBhvr>
                                      <p:tavLst>
                                        <p:tav tm="0">
                                          <p:val>
                                            <p:clrVal>
                                              <a:schemeClr val="accent2"/>
                                            </p:clrVal>
                                          </p:val>
                                        </p:tav>
                                        <p:tav tm="50000">
                                          <p:val>
                                            <p:clrVal>
                                              <a:schemeClr val="hlink"/>
                                            </p:clrVal>
                                          </p:val>
                                        </p:tav>
                                      </p:tavLst>
                                    </p:anim>
                                    <p:set>
                                      <p:cBhvr>
                                        <p:cTn id="55"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720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527" y="810904"/>
            <a:ext cx="2713673"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3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828" y="762001"/>
            <a:ext cx="316056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4397385" y="1616068"/>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2 }</a:t>
            </a:r>
            <a:endParaRPr lang="ar-EG" sz="2800" b="1" dirty="0" smtClean="0">
              <a:solidFill>
                <a:srgbClr val="FF0000"/>
              </a:solidFill>
            </a:endParaRPr>
          </a:p>
        </p:txBody>
      </p:sp>
      <p:sp>
        <p:nvSpPr>
          <p:cNvPr id="11" name="مربع نص 10"/>
          <p:cNvSpPr txBox="1"/>
          <p:nvPr/>
        </p:nvSpPr>
        <p:spPr>
          <a:xfrm>
            <a:off x="4132269" y="2059620"/>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a:t>
            </a:r>
            <a:r>
              <a:rPr lang="en-US" sz="2800" b="1" dirty="0" smtClean="0">
                <a:solidFill>
                  <a:srgbClr val="FF0000"/>
                </a:solidFill>
              </a:rPr>
              <a:t> 4 </a:t>
            </a:r>
            <a:r>
              <a:rPr lang="en-US" sz="2800" b="1" dirty="0">
                <a:solidFill>
                  <a:srgbClr val="FF0000"/>
                </a:solidFill>
              </a:rPr>
              <a:t>}</a:t>
            </a:r>
            <a:endParaRPr lang="ar-EG" sz="2800" b="1" dirty="0">
              <a:solidFill>
                <a:srgbClr val="FF0000"/>
              </a:solidFill>
            </a:endParaRPr>
          </a:p>
        </p:txBody>
      </p:sp>
      <p:pic>
        <p:nvPicPr>
          <p:cNvPr id="17203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1" y="3083256"/>
            <a:ext cx="7364104" cy="195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37"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t="22229" r="31901"/>
          <a:stretch/>
        </p:blipFill>
        <p:spPr bwMode="auto">
          <a:xfrm>
            <a:off x="487695" y="3816029"/>
            <a:ext cx="3132600" cy="244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0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fade">
                                      <p:cBhvr>
                                        <p:cTn id="7" dur="500"/>
                                        <p:tgtEl>
                                          <p:spTgt spid="172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35"/>
                                        </p:tgtEl>
                                        <p:attrNameLst>
                                          <p:attrName>style.visibility</p:attrName>
                                        </p:attrNameLst>
                                      </p:cBhvr>
                                      <p:to>
                                        <p:strVal val="visible"/>
                                      </p:to>
                                    </p:set>
                                    <p:animEffect transition="in" filter="fade">
                                      <p:cBhvr>
                                        <p:cTn id="12" dur="500"/>
                                        <p:tgtEl>
                                          <p:spTgt spid="172035"/>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
                                        </p:tgtEl>
                                        <p:attrNameLst>
                                          <p:attrName>fillcolor</p:attrName>
                                        </p:attrNameLst>
                                      </p:cBhvr>
                                      <p:tavLst>
                                        <p:tav tm="0">
                                          <p:val>
                                            <p:clrVal>
                                              <a:schemeClr val="accent2"/>
                                            </p:clrVal>
                                          </p:val>
                                        </p:tav>
                                        <p:tav tm="50000">
                                          <p:val>
                                            <p:clrVal>
                                              <a:schemeClr val="hlink"/>
                                            </p:clrVal>
                                          </p:val>
                                        </p:tav>
                                      </p:tavLst>
                                    </p:anim>
                                    <p:set>
                                      <p:cBhvr>
                                        <p:cTn id="26" dur="80"/>
                                        <p:tgtEl>
                                          <p:spTgt spid="1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2036"/>
                                        </p:tgtEl>
                                        <p:attrNameLst>
                                          <p:attrName>style.visibility</p:attrName>
                                        </p:attrNameLst>
                                      </p:cBhvr>
                                      <p:to>
                                        <p:strVal val="visible"/>
                                      </p:to>
                                    </p:set>
                                    <p:animEffect transition="in" filter="fade">
                                      <p:cBhvr>
                                        <p:cTn id="31" dur="500"/>
                                        <p:tgtEl>
                                          <p:spTgt spid="1720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2037"/>
                                        </p:tgtEl>
                                        <p:attrNameLst>
                                          <p:attrName>style.visibility</p:attrName>
                                        </p:attrNameLst>
                                      </p:cBhvr>
                                      <p:to>
                                        <p:strVal val="visible"/>
                                      </p:to>
                                    </p:set>
                                    <p:animEffect transition="in" filter="fade">
                                      <p:cBhvr>
                                        <p:cTn id="36" dur="5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730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375" y="89848"/>
            <a:ext cx="36290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145" y="758503"/>
            <a:ext cx="7585710" cy="3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6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3250" y="1232848"/>
            <a:ext cx="2888987" cy="247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6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6170" y="3808623"/>
            <a:ext cx="2936219" cy="244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13140" y="1309048"/>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-4</a:t>
            </a:r>
            <a:endParaRPr lang="ar-EG" sz="2800" b="1" dirty="0">
              <a:solidFill>
                <a:srgbClr val="FF0000"/>
              </a:solidFill>
            </a:endParaRPr>
          </a:p>
        </p:txBody>
      </p:sp>
      <p:sp>
        <p:nvSpPr>
          <p:cNvPr id="12" name="مربع نص 11"/>
          <p:cNvSpPr txBox="1"/>
          <p:nvPr/>
        </p:nvSpPr>
        <p:spPr>
          <a:xfrm>
            <a:off x="948396" y="1790076"/>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0 </a:t>
            </a:r>
            <a:endParaRPr lang="ar-EG" sz="2800" b="1" dirty="0">
              <a:solidFill>
                <a:srgbClr val="FF0000"/>
              </a:solidFill>
            </a:endParaRPr>
          </a:p>
        </p:txBody>
      </p:sp>
      <p:sp>
        <p:nvSpPr>
          <p:cNvPr id="13" name="مربع نص 12"/>
          <p:cNvSpPr txBox="1"/>
          <p:nvPr/>
        </p:nvSpPr>
        <p:spPr>
          <a:xfrm>
            <a:off x="983652" y="2250744"/>
            <a:ext cx="4426548" cy="523220"/>
          </a:xfrm>
          <a:prstGeom prst="rect">
            <a:avLst/>
          </a:prstGeom>
          <a:noFill/>
        </p:spPr>
        <p:txBody>
          <a:bodyPr wrap="square" rtlCol="1">
            <a:spAutoFit/>
          </a:bodyPr>
          <a:lstStyle/>
          <a:p>
            <a:pPr algn="ctr"/>
            <a:r>
              <a:rPr lang="ar-EG" sz="2800" b="1" dirty="0">
                <a:solidFill>
                  <a:srgbClr val="FF0000"/>
                </a:solidFill>
              </a:rPr>
              <a:t>المجال = </a:t>
            </a:r>
            <a:r>
              <a:rPr lang="en-US" sz="2800" b="1" dirty="0">
                <a:solidFill>
                  <a:srgbClr val="FF0000"/>
                </a:solidFill>
              </a:rPr>
              <a:t>{ x I x ≠ </a:t>
            </a:r>
            <a:r>
              <a:rPr lang="en-US" sz="2800" b="1" dirty="0" smtClean="0">
                <a:solidFill>
                  <a:srgbClr val="FF0000"/>
                </a:solidFill>
              </a:rPr>
              <a:t>-4 </a:t>
            </a:r>
            <a:r>
              <a:rPr lang="en-US" sz="2800" b="1" dirty="0">
                <a:solidFill>
                  <a:srgbClr val="FF0000"/>
                </a:solidFill>
              </a:rPr>
              <a:t>}</a:t>
            </a:r>
            <a:endParaRPr lang="ar-EG" sz="2800" b="1" dirty="0">
              <a:solidFill>
                <a:srgbClr val="FF0000"/>
              </a:solidFill>
            </a:endParaRPr>
          </a:p>
        </p:txBody>
      </p:sp>
      <p:sp>
        <p:nvSpPr>
          <p:cNvPr id="14" name="مربع نص 13"/>
          <p:cNvSpPr txBox="1"/>
          <p:nvPr/>
        </p:nvSpPr>
        <p:spPr>
          <a:xfrm>
            <a:off x="913140" y="2718124"/>
            <a:ext cx="4426548" cy="523220"/>
          </a:xfrm>
          <a:prstGeom prst="rect">
            <a:avLst/>
          </a:prstGeom>
          <a:noFill/>
        </p:spPr>
        <p:txBody>
          <a:bodyPr wrap="square" rtlCol="1">
            <a:spAutoFit/>
          </a:bodyPr>
          <a:lstStyle/>
          <a:p>
            <a:pPr algn="ctr"/>
            <a:r>
              <a:rPr lang="ar-EG" sz="2800" b="1" dirty="0">
                <a:solidFill>
                  <a:srgbClr val="FF0000"/>
                </a:solidFill>
              </a:rPr>
              <a:t>المدى = </a:t>
            </a:r>
            <a:r>
              <a:rPr lang="en-US" sz="2800" b="1" dirty="0">
                <a:solidFill>
                  <a:srgbClr val="FF0000"/>
                </a:solidFill>
              </a:rPr>
              <a:t>{ f(x) I f(x)  ≠ 0 }</a:t>
            </a:r>
            <a:endParaRPr lang="ar-EG" sz="2800" b="1" dirty="0">
              <a:solidFill>
                <a:srgbClr val="FF0000"/>
              </a:solidFill>
            </a:endParaRPr>
          </a:p>
        </p:txBody>
      </p:sp>
      <p:sp>
        <p:nvSpPr>
          <p:cNvPr id="15" name="مربع نص 14"/>
          <p:cNvSpPr txBox="1"/>
          <p:nvPr/>
        </p:nvSpPr>
        <p:spPr>
          <a:xfrm>
            <a:off x="838200" y="3935104"/>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0</a:t>
            </a:r>
            <a:endParaRPr lang="ar-EG" sz="2800" b="1" dirty="0">
              <a:solidFill>
                <a:srgbClr val="FF0000"/>
              </a:solidFill>
            </a:endParaRPr>
          </a:p>
        </p:txBody>
      </p:sp>
      <p:sp>
        <p:nvSpPr>
          <p:cNvPr id="16" name="مربع نص 15"/>
          <p:cNvSpPr txBox="1"/>
          <p:nvPr/>
        </p:nvSpPr>
        <p:spPr>
          <a:xfrm>
            <a:off x="873456" y="4416132"/>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-3 </a:t>
            </a:r>
            <a:endParaRPr lang="ar-EG" sz="2800" b="1" dirty="0">
              <a:solidFill>
                <a:srgbClr val="FF0000"/>
              </a:solidFill>
            </a:endParaRPr>
          </a:p>
        </p:txBody>
      </p:sp>
      <p:sp>
        <p:nvSpPr>
          <p:cNvPr id="17" name="مربع نص 16"/>
          <p:cNvSpPr txBox="1"/>
          <p:nvPr/>
        </p:nvSpPr>
        <p:spPr>
          <a:xfrm>
            <a:off x="908712" y="4876800"/>
            <a:ext cx="4426548" cy="523220"/>
          </a:xfrm>
          <a:prstGeom prst="rect">
            <a:avLst/>
          </a:prstGeom>
          <a:noFill/>
        </p:spPr>
        <p:txBody>
          <a:bodyPr wrap="square" rtlCol="1">
            <a:spAutoFit/>
          </a:bodyPr>
          <a:lstStyle/>
          <a:p>
            <a:pPr algn="ctr"/>
            <a:r>
              <a:rPr lang="ar-EG" sz="2800" b="1" dirty="0">
                <a:solidFill>
                  <a:srgbClr val="FF0000"/>
                </a:solidFill>
              </a:rPr>
              <a:t>المجال = </a:t>
            </a:r>
            <a:r>
              <a:rPr lang="en-US" sz="2800" b="1" dirty="0">
                <a:solidFill>
                  <a:srgbClr val="FF0000"/>
                </a:solidFill>
              </a:rPr>
              <a:t>{ x I x ≠ </a:t>
            </a:r>
            <a:r>
              <a:rPr lang="en-US" sz="2800" b="1" dirty="0" smtClean="0">
                <a:solidFill>
                  <a:srgbClr val="FF0000"/>
                </a:solidFill>
              </a:rPr>
              <a:t>0}</a:t>
            </a:r>
            <a:endParaRPr lang="ar-EG" sz="2800" b="1" dirty="0">
              <a:solidFill>
                <a:srgbClr val="FF0000"/>
              </a:solidFill>
            </a:endParaRPr>
          </a:p>
        </p:txBody>
      </p:sp>
      <p:sp>
        <p:nvSpPr>
          <p:cNvPr id="18" name="مربع نص 17"/>
          <p:cNvSpPr txBox="1"/>
          <p:nvPr/>
        </p:nvSpPr>
        <p:spPr>
          <a:xfrm>
            <a:off x="838200" y="5344180"/>
            <a:ext cx="4426548" cy="523220"/>
          </a:xfrm>
          <a:prstGeom prst="rect">
            <a:avLst/>
          </a:prstGeom>
          <a:noFill/>
        </p:spPr>
        <p:txBody>
          <a:bodyPr wrap="square" rtlCol="1">
            <a:spAutoFit/>
          </a:bodyPr>
          <a:lstStyle/>
          <a:p>
            <a:pPr algn="ctr"/>
            <a:r>
              <a:rPr lang="ar-EG" sz="2800" b="1" dirty="0">
                <a:solidFill>
                  <a:srgbClr val="FF0000"/>
                </a:solidFill>
              </a:rPr>
              <a:t>المدى = </a:t>
            </a:r>
            <a:r>
              <a:rPr lang="en-US" sz="2800" b="1" dirty="0">
                <a:solidFill>
                  <a:srgbClr val="FF0000"/>
                </a:solidFill>
              </a:rPr>
              <a:t>{ f(x) I f(x)  ≠ </a:t>
            </a:r>
            <a:r>
              <a:rPr lang="en-US" sz="2800" b="1" dirty="0" smtClean="0">
                <a:solidFill>
                  <a:srgbClr val="FF0000"/>
                </a:solidFill>
              </a:rPr>
              <a:t>-3 </a:t>
            </a:r>
            <a:r>
              <a:rPr lang="en-US" sz="2800" b="1" dirty="0">
                <a:solidFill>
                  <a:srgbClr val="FF0000"/>
                </a:solidFill>
              </a:rPr>
              <a:t>}</a:t>
            </a:r>
            <a:endParaRPr lang="ar-EG" sz="2800" b="1" dirty="0">
              <a:solidFill>
                <a:srgbClr val="FF0000"/>
              </a:solidFill>
            </a:endParaRPr>
          </a:p>
        </p:txBody>
      </p:sp>
    </p:spTree>
    <p:extLst>
      <p:ext uri="{BB962C8B-B14F-4D97-AF65-F5344CB8AC3E}">
        <p14:creationId xmlns:p14="http://schemas.microsoft.com/office/powerpoint/2010/main" val="382913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fade">
                                      <p:cBhvr>
                                        <p:cTn id="7" dur="500"/>
                                        <p:tgtEl>
                                          <p:spTgt spid="173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059"/>
                                        </p:tgtEl>
                                        <p:attrNameLst>
                                          <p:attrName>style.visibility</p:attrName>
                                        </p:attrNameLst>
                                      </p:cBhvr>
                                      <p:to>
                                        <p:strVal val="visible"/>
                                      </p:to>
                                    </p:set>
                                    <p:animEffect transition="in" filter="fade">
                                      <p:cBhvr>
                                        <p:cTn id="12" dur="500"/>
                                        <p:tgtEl>
                                          <p:spTgt spid="1730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060"/>
                                        </p:tgtEl>
                                        <p:attrNameLst>
                                          <p:attrName>style.visibility</p:attrName>
                                        </p:attrNameLst>
                                      </p:cBhvr>
                                      <p:to>
                                        <p:strVal val="visible"/>
                                      </p:to>
                                    </p:set>
                                    <p:animEffect transition="in" filter="fade">
                                      <p:cBhvr>
                                        <p:cTn id="17" dur="500"/>
                                        <p:tgtEl>
                                          <p:spTgt spid="173060"/>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1"/>
                                        </p:tgtEl>
                                        <p:attrNameLst>
                                          <p:attrName>style.visibility</p:attrName>
                                        </p:attrNameLst>
                                      </p:cBhvr>
                                      <p:to>
                                        <p:strVal val="visible"/>
                                      </p:to>
                                    </p:set>
                                    <p:anim calcmode="discrete" valueType="clr">
                                      <p:cBhvr override="childStyle">
                                        <p:cTn id="2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1"/>
                                        </p:tgtEl>
                                        <p:attrNameLst>
                                          <p:attrName>fillcolor</p:attrName>
                                        </p:attrNameLst>
                                      </p:cBhvr>
                                      <p:tavLst>
                                        <p:tav tm="0">
                                          <p:val>
                                            <p:clrVal>
                                              <a:schemeClr val="accent2"/>
                                            </p:clrVal>
                                          </p:val>
                                        </p:tav>
                                        <p:tav tm="50000">
                                          <p:val>
                                            <p:clrVal>
                                              <a:schemeClr val="hlink"/>
                                            </p:clrVal>
                                          </p:val>
                                        </p:tav>
                                      </p:tavLst>
                                    </p:anim>
                                    <p:set>
                                      <p:cBhvr>
                                        <p:cTn id="24" dur="80"/>
                                        <p:tgtEl>
                                          <p:spTgt spid="1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
                                        </p:tgtEl>
                                        <p:attrNameLst>
                                          <p:attrName>fillcolor</p:attrName>
                                        </p:attrNameLst>
                                      </p:cBhvr>
                                      <p:tavLst>
                                        <p:tav tm="0">
                                          <p:val>
                                            <p:clrVal>
                                              <a:schemeClr val="accent2"/>
                                            </p:clrVal>
                                          </p:val>
                                        </p:tav>
                                        <p:tav tm="50000">
                                          <p:val>
                                            <p:clrVal>
                                              <a:schemeClr val="hlink"/>
                                            </p:clrVal>
                                          </p:val>
                                        </p:tav>
                                      </p:tavLst>
                                    </p:anim>
                                    <p:set>
                                      <p:cBhvr>
                                        <p:cTn id="31" dur="80"/>
                                        <p:tgtEl>
                                          <p:spTgt spid="12"/>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3"/>
                                        </p:tgtEl>
                                        <p:attrNameLst>
                                          <p:attrName>style.visibility</p:attrName>
                                        </p:attrNameLst>
                                      </p:cBhvr>
                                      <p:to>
                                        <p:strVal val="visible"/>
                                      </p:to>
                                    </p:set>
                                    <p:anim calcmode="discrete" valueType="clr">
                                      <p:cBhvr override="childStyle">
                                        <p:cTn id="36"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3"/>
                                        </p:tgtEl>
                                        <p:attrNameLst>
                                          <p:attrName>fillcolor</p:attrName>
                                        </p:attrNameLst>
                                      </p:cBhvr>
                                      <p:tavLst>
                                        <p:tav tm="0">
                                          <p:val>
                                            <p:clrVal>
                                              <a:schemeClr val="accent2"/>
                                            </p:clrVal>
                                          </p:val>
                                        </p:tav>
                                        <p:tav tm="50000">
                                          <p:val>
                                            <p:clrVal>
                                              <a:schemeClr val="hlink"/>
                                            </p:clrVal>
                                          </p:val>
                                        </p:tav>
                                      </p:tavLst>
                                    </p:anim>
                                    <p:set>
                                      <p:cBhvr>
                                        <p:cTn id="38" dur="80"/>
                                        <p:tgtEl>
                                          <p:spTgt spid="13"/>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4"/>
                                        </p:tgtEl>
                                        <p:attrNameLst>
                                          <p:attrName>style.visibility</p:attrName>
                                        </p:attrNameLst>
                                      </p:cBhvr>
                                      <p:to>
                                        <p:strVal val="visible"/>
                                      </p:to>
                                    </p:set>
                                    <p:anim calcmode="discrete" valueType="clr">
                                      <p:cBhvr override="childStyle">
                                        <p:cTn id="4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4"/>
                                        </p:tgtEl>
                                        <p:attrNameLst>
                                          <p:attrName>fillcolor</p:attrName>
                                        </p:attrNameLst>
                                      </p:cBhvr>
                                      <p:tavLst>
                                        <p:tav tm="0">
                                          <p:val>
                                            <p:clrVal>
                                              <a:schemeClr val="accent2"/>
                                            </p:clrVal>
                                          </p:val>
                                        </p:tav>
                                        <p:tav tm="50000">
                                          <p:val>
                                            <p:clrVal>
                                              <a:schemeClr val="hlink"/>
                                            </p:clrVal>
                                          </p:val>
                                        </p:tav>
                                      </p:tavLst>
                                    </p:anim>
                                    <p:set>
                                      <p:cBhvr>
                                        <p:cTn id="45" dur="80"/>
                                        <p:tgtEl>
                                          <p:spTgt spid="14"/>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3061"/>
                                        </p:tgtEl>
                                        <p:attrNameLst>
                                          <p:attrName>style.visibility</p:attrName>
                                        </p:attrNameLst>
                                      </p:cBhvr>
                                      <p:to>
                                        <p:strVal val="visible"/>
                                      </p:to>
                                    </p:set>
                                    <p:animEffect transition="in" filter="fade">
                                      <p:cBhvr>
                                        <p:cTn id="50" dur="500"/>
                                        <p:tgtEl>
                                          <p:spTgt spid="173061"/>
                                        </p:tgtEl>
                                      </p:cBhvr>
                                    </p:animEffec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15"/>
                                        </p:tgtEl>
                                        <p:attrNameLst>
                                          <p:attrName>style.visibility</p:attrName>
                                        </p:attrNameLst>
                                      </p:cBhvr>
                                      <p:to>
                                        <p:strVal val="visible"/>
                                      </p:to>
                                    </p:set>
                                    <p:anim calcmode="discrete" valueType="clr">
                                      <p:cBhvr override="childStyle">
                                        <p:cTn id="5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5"/>
                                        </p:tgtEl>
                                        <p:attrNameLst>
                                          <p:attrName>fillcolor</p:attrName>
                                        </p:attrNameLst>
                                      </p:cBhvr>
                                      <p:tavLst>
                                        <p:tav tm="0">
                                          <p:val>
                                            <p:clrVal>
                                              <a:schemeClr val="accent2"/>
                                            </p:clrVal>
                                          </p:val>
                                        </p:tav>
                                        <p:tav tm="50000">
                                          <p:val>
                                            <p:clrVal>
                                              <a:schemeClr val="hlink"/>
                                            </p:clrVal>
                                          </p:val>
                                        </p:tav>
                                      </p:tavLst>
                                    </p:anim>
                                    <p:set>
                                      <p:cBhvr>
                                        <p:cTn id="57" dur="80"/>
                                        <p:tgtEl>
                                          <p:spTgt spid="15"/>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16"/>
                                        </p:tgtEl>
                                        <p:attrNameLst>
                                          <p:attrName>style.visibility</p:attrName>
                                        </p:attrNameLst>
                                      </p:cBhvr>
                                      <p:to>
                                        <p:strVal val="visible"/>
                                      </p:to>
                                    </p:set>
                                    <p:anim calcmode="discrete" valueType="clr">
                                      <p:cBhvr override="childStyle">
                                        <p:cTn id="6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6"/>
                                        </p:tgtEl>
                                        <p:attrNameLst>
                                          <p:attrName>fillcolor</p:attrName>
                                        </p:attrNameLst>
                                      </p:cBhvr>
                                      <p:tavLst>
                                        <p:tav tm="0">
                                          <p:val>
                                            <p:clrVal>
                                              <a:schemeClr val="accent2"/>
                                            </p:clrVal>
                                          </p:val>
                                        </p:tav>
                                        <p:tav tm="50000">
                                          <p:val>
                                            <p:clrVal>
                                              <a:schemeClr val="hlink"/>
                                            </p:clrVal>
                                          </p:val>
                                        </p:tav>
                                      </p:tavLst>
                                    </p:anim>
                                    <p:set>
                                      <p:cBhvr>
                                        <p:cTn id="64" dur="80"/>
                                        <p:tgtEl>
                                          <p:spTgt spid="16"/>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ntr" presetSubtype="0" fill="hold" grpId="0" nodeType="clickEffect">
                                  <p:stCondLst>
                                    <p:cond delay="0"/>
                                  </p:stCondLst>
                                  <p:iterate type="lt">
                                    <p:tmPct val="50000"/>
                                  </p:iterate>
                                  <p:childTnLst>
                                    <p:set>
                                      <p:cBhvr>
                                        <p:cTn id="68" dur="1" fill="hold">
                                          <p:stCondLst>
                                            <p:cond delay="0"/>
                                          </p:stCondLst>
                                        </p:cTn>
                                        <p:tgtEl>
                                          <p:spTgt spid="17"/>
                                        </p:tgtEl>
                                        <p:attrNameLst>
                                          <p:attrName>style.visibility</p:attrName>
                                        </p:attrNameLst>
                                      </p:cBhvr>
                                      <p:to>
                                        <p:strVal val="visible"/>
                                      </p:to>
                                    </p:set>
                                    <p:anim calcmode="discrete" valueType="clr">
                                      <p:cBhvr override="childStyle">
                                        <p:cTn id="69"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17"/>
                                        </p:tgtEl>
                                        <p:attrNameLst>
                                          <p:attrName>fillcolor</p:attrName>
                                        </p:attrNameLst>
                                      </p:cBhvr>
                                      <p:tavLst>
                                        <p:tav tm="0">
                                          <p:val>
                                            <p:clrVal>
                                              <a:schemeClr val="accent2"/>
                                            </p:clrVal>
                                          </p:val>
                                        </p:tav>
                                        <p:tav tm="50000">
                                          <p:val>
                                            <p:clrVal>
                                              <a:schemeClr val="hlink"/>
                                            </p:clrVal>
                                          </p:val>
                                        </p:tav>
                                      </p:tavLst>
                                    </p:anim>
                                    <p:set>
                                      <p:cBhvr>
                                        <p:cTn id="71" dur="80"/>
                                        <p:tgtEl>
                                          <p:spTgt spid="17"/>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7" presetClass="entr" presetSubtype="0" fill="hold" grpId="0" nodeType="clickEffect">
                                  <p:stCondLst>
                                    <p:cond delay="0"/>
                                  </p:stCondLst>
                                  <p:iterate type="lt">
                                    <p:tmPct val="50000"/>
                                  </p:iterate>
                                  <p:childTnLst>
                                    <p:set>
                                      <p:cBhvr>
                                        <p:cTn id="75" dur="1" fill="hold">
                                          <p:stCondLst>
                                            <p:cond delay="0"/>
                                          </p:stCondLst>
                                        </p:cTn>
                                        <p:tgtEl>
                                          <p:spTgt spid="18"/>
                                        </p:tgtEl>
                                        <p:attrNameLst>
                                          <p:attrName>style.visibility</p:attrName>
                                        </p:attrNameLst>
                                      </p:cBhvr>
                                      <p:to>
                                        <p:strVal val="visible"/>
                                      </p:to>
                                    </p:set>
                                    <p:anim calcmode="discrete" valueType="clr">
                                      <p:cBhvr override="childStyle">
                                        <p:cTn id="76"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7" dur="80"/>
                                        <p:tgtEl>
                                          <p:spTgt spid="18"/>
                                        </p:tgtEl>
                                        <p:attrNameLst>
                                          <p:attrName>fillcolor</p:attrName>
                                        </p:attrNameLst>
                                      </p:cBhvr>
                                      <p:tavLst>
                                        <p:tav tm="0">
                                          <p:val>
                                            <p:clrVal>
                                              <a:schemeClr val="accent2"/>
                                            </p:clrVal>
                                          </p:val>
                                        </p:tav>
                                        <p:tav tm="50000">
                                          <p:val>
                                            <p:clrVal>
                                              <a:schemeClr val="hlink"/>
                                            </p:clrVal>
                                          </p:val>
                                        </p:tav>
                                      </p:tavLst>
                                    </p:anim>
                                    <p:set>
                                      <p:cBhvr>
                                        <p:cTn id="78"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740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9350" y="125104"/>
            <a:ext cx="6496050"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0855" y="1300475"/>
            <a:ext cx="1707833" cy="61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069" y="762000"/>
            <a:ext cx="27146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3581400"/>
            <a:ext cx="2895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3787785" y="2045972"/>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0 }</a:t>
            </a:r>
            <a:endParaRPr lang="ar-EG" sz="2800" b="1" dirty="0" smtClean="0">
              <a:solidFill>
                <a:srgbClr val="FF0000"/>
              </a:solidFill>
            </a:endParaRPr>
          </a:p>
        </p:txBody>
      </p:sp>
      <p:sp>
        <p:nvSpPr>
          <p:cNvPr id="13" name="مربع نص 12"/>
          <p:cNvSpPr txBox="1"/>
          <p:nvPr/>
        </p:nvSpPr>
        <p:spPr>
          <a:xfrm>
            <a:off x="3522669" y="2489524"/>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0 }</a:t>
            </a:r>
            <a:endParaRPr lang="ar-EG" sz="2800" b="1" dirty="0">
              <a:solidFill>
                <a:srgbClr val="FF0000"/>
              </a:solidFill>
            </a:endParaRPr>
          </a:p>
        </p:txBody>
      </p:sp>
      <p:pic>
        <p:nvPicPr>
          <p:cNvPr id="17408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493" y="3581400"/>
            <a:ext cx="2604707" cy="67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3940185" y="4672028"/>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- 2 }</a:t>
            </a:r>
            <a:endParaRPr lang="ar-EG" sz="2800" b="1" dirty="0" smtClean="0">
              <a:solidFill>
                <a:srgbClr val="FF0000"/>
              </a:solidFill>
            </a:endParaRPr>
          </a:p>
        </p:txBody>
      </p:sp>
      <p:sp>
        <p:nvSpPr>
          <p:cNvPr id="16" name="مربع نص 15"/>
          <p:cNvSpPr txBox="1"/>
          <p:nvPr/>
        </p:nvSpPr>
        <p:spPr>
          <a:xfrm>
            <a:off x="3675069" y="5115580"/>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0 }</a:t>
            </a:r>
            <a:endParaRPr lang="ar-EG" sz="2800" b="1" dirty="0">
              <a:solidFill>
                <a:srgbClr val="FF0000"/>
              </a:solidFill>
            </a:endParaRPr>
          </a:p>
        </p:txBody>
      </p:sp>
    </p:spTree>
    <p:extLst>
      <p:ext uri="{BB962C8B-B14F-4D97-AF65-F5344CB8AC3E}">
        <p14:creationId xmlns:p14="http://schemas.microsoft.com/office/powerpoint/2010/main" val="369791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500"/>
                                        <p:tgtEl>
                                          <p:spTgt spid="1740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083"/>
                                        </p:tgtEl>
                                        <p:attrNameLst>
                                          <p:attrName>style.visibility</p:attrName>
                                        </p:attrNameLst>
                                      </p:cBhvr>
                                      <p:to>
                                        <p:strVal val="visible"/>
                                      </p:to>
                                    </p:set>
                                    <p:animEffect transition="in" filter="fade">
                                      <p:cBhvr>
                                        <p:cTn id="12" dur="500"/>
                                        <p:tgtEl>
                                          <p:spTgt spid="1740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084"/>
                                        </p:tgtEl>
                                        <p:attrNameLst>
                                          <p:attrName>style.visibility</p:attrName>
                                        </p:attrNameLst>
                                      </p:cBhvr>
                                      <p:to>
                                        <p:strVal val="visible"/>
                                      </p:to>
                                    </p:set>
                                    <p:animEffect transition="in" filter="fade">
                                      <p:cBhvr>
                                        <p:cTn id="17" dur="500"/>
                                        <p:tgtEl>
                                          <p:spTgt spid="17408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2"/>
                                        </p:tgtEl>
                                        <p:attrNameLst>
                                          <p:attrName>style.visibility</p:attrName>
                                        </p:attrNameLst>
                                      </p:cBhvr>
                                      <p:to>
                                        <p:strVal val="visible"/>
                                      </p:to>
                                    </p:set>
                                    <p:anim calcmode="discrete" valueType="clr">
                                      <p:cBhvr override="childStyle">
                                        <p:cTn id="2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2"/>
                                        </p:tgtEl>
                                        <p:attrNameLst>
                                          <p:attrName>fillcolor</p:attrName>
                                        </p:attrNameLst>
                                      </p:cBhvr>
                                      <p:tavLst>
                                        <p:tav tm="0">
                                          <p:val>
                                            <p:clrVal>
                                              <a:schemeClr val="accent2"/>
                                            </p:clrVal>
                                          </p:val>
                                        </p:tav>
                                        <p:tav tm="50000">
                                          <p:val>
                                            <p:clrVal>
                                              <a:schemeClr val="hlink"/>
                                            </p:clrVal>
                                          </p:val>
                                        </p:tav>
                                      </p:tavLst>
                                    </p:anim>
                                    <p:set>
                                      <p:cBhvr>
                                        <p:cTn id="24" dur="80"/>
                                        <p:tgtEl>
                                          <p:spTgt spid="1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3"/>
                                        </p:tgtEl>
                                        <p:attrNameLst>
                                          <p:attrName>style.visibility</p:attrName>
                                        </p:attrNameLst>
                                      </p:cBhvr>
                                      <p:to>
                                        <p:strVal val="visible"/>
                                      </p:to>
                                    </p:set>
                                    <p:anim calcmode="discrete" valueType="clr">
                                      <p:cBhvr override="childStyle">
                                        <p:cTn id="2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3"/>
                                        </p:tgtEl>
                                        <p:attrNameLst>
                                          <p:attrName>fillcolor</p:attrName>
                                        </p:attrNameLst>
                                      </p:cBhvr>
                                      <p:tavLst>
                                        <p:tav tm="0">
                                          <p:val>
                                            <p:clrVal>
                                              <a:schemeClr val="accent2"/>
                                            </p:clrVal>
                                          </p:val>
                                        </p:tav>
                                        <p:tav tm="50000">
                                          <p:val>
                                            <p:clrVal>
                                              <a:schemeClr val="hlink"/>
                                            </p:clrVal>
                                          </p:val>
                                        </p:tav>
                                      </p:tavLst>
                                    </p:anim>
                                    <p:set>
                                      <p:cBhvr>
                                        <p:cTn id="31" dur="80"/>
                                        <p:tgtEl>
                                          <p:spTgt spid="13"/>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4086"/>
                                        </p:tgtEl>
                                        <p:attrNameLst>
                                          <p:attrName>style.visibility</p:attrName>
                                        </p:attrNameLst>
                                      </p:cBhvr>
                                      <p:to>
                                        <p:strVal val="visible"/>
                                      </p:to>
                                    </p:set>
                                    <p:animEffect transition="in" filter="fade">
                                      <p:cBhvr>
                                        <p:cTn id="36" dur="500"/>
                                        <p:tgtEl>
                                          <p:spTgt spid="1740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4085"/>
                                        </p:tgtEl>
                                        <p:attrNameLst>
                                          <p:attrName>style.visibility</p:attrName>
                                        </p:attrNameLst>
                                      </p:cBhvr>
                                      <p:to>
                                        <p:strVal val="visible"/>
                                      </p:to>
                                    </p:set>
                                    <p:animEffect transition="in" filter="fade">
                                      <p:cBhvr>
                                        <p:cTn id="41" dur="500"/>
                                        <p:tgtEl>
                                          <p:spTgt spid="174085"/>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5"/>
                                        </p:tgtEl>
                                        <p:attrNameLst>
                                          <p:attrName>style.visibility</p:attrName>
                                        </p:attrNameLst>
                                      </p:cBhvr>
                                      <p:to>
                                        <p:strVal val="visible"/>
                                      </p:to>
                                    </p:set>
                                    <p:anim calcmode="discrete" valueType="clr">
                                      <p:cBhvr override="childStyle">
                                        <p:cTn id="46"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5"/>
                                        </p:tgtEl>
                                        <p:attrNameLst>
                                          <p:attrName>fillcolor</p:attrName>
                                        </p:attrNameLst>
                                      </p:cBhvr>
                                      <p:tavLst>
                                        <p:tav tm="0">
                                          <p:val>
                                            <p:clrVal>
                                              <a:schemeClr val="accent2"/>
                                            </p:clrVal>
                                          </p:val>
                                        </p:tav>
                                        <p:tav tm="50000">
                                          <p:val>
                                            <p:clrVal>
                                              <a:schemeClr val="hlink"/>
                                            </p:clrVal>
                                          </p:val>
                                        </p:tav>
                                      </p:tavLst>
                                    </p:anim>
                                    <p:set>
                                      <p:cBhvr>
                                        <p:cTn id="48" dur="80"/>
                                        <p:tgtEl>
                                          <p:spTgt spid="1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6"/>
                                        </p:tgtEl>
                                        <p:attrNameLst>
                                          <p:attrName>style.visibility</p:attrName>
                                        </p:attrNameLst>
                                      </p:cBhvr>
                                      <p:to>
                                        <p:strVal val="visible"/>
                                      </p:to>
                                    </p:set>
                                    <p:anim calcmode="discrete" valueType="clr">
                                      <p:cBhvr override="childStyle">
                                        <p:cTn id="5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6"/>
                                        </p:tgtEl>
                                        <p:attrNameLst>
                                          <p:attrName>fillcolor</p:attrName>
                                        </p:attrNameLst>
                                      </p:cBhvr>
                                      <p:tavLst>
                                        <p:tav tm="0">
                                          <p:val>
                                            <p:clrVal>
                                              <a:schemeClr val="accent2"/>
                                            </p:clrVal>
                                          </p:val>
                                        </p:tav>
                                        <p:tav tm="50000">
                                          <p:val>
                                            <p:clrVal>
                                              <a:schemeClr val="hlink"/>
                                            </p:clrVal>
                                          </p:val>
                                        </p:tav>
                                      </p:tavLst>
                                    </p:anim>
                                    <p:set>
                                      <p:cBhvr>
                                        <p:cTn id="55"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751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751" y="789296"/>
            <a:ext cx="2912745" cy="63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0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1281" y="3640359"/>
            <a:ext cx="3157919" cy="70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0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762000"/>
            <a:ext cx="38989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0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073" y="3567287"/>
            <a:ext cx="37369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4625985" y="1752600"/>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7 }</a:t>
            </a:r>
            <a:endParaRPr lang="ar-EG" sz="2800" b="1" dirty="0" smtClean="0">
              <a:solidFill>
                <a:srgbClr val="FF0000"/>
              </a:solidFill>
            </a:endParaRPr>
          </a:p>
        </p:txBody>
      </p:sp>
      <p:sp>
        <p:nvSpPr>
          <p:cNvPr id="12" name="مربع نص 11"/>
          <p:cNvSpPr txBox="1"/>
          <p:nvPr/>
        </p:nvSpPr>
        <p:spPr>
          <a:xfrm>
            <a:off x="4360869" y="2196152"/>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a:t>
            </a:r>
            <a:r>
              <a:rPr lang="en-US" sz="2800" b="1" dirty="0" smtClean="0">
                <a:solidFill>
                  <a:srgbClr val="FF0000"/>
                </a:solidFill>
              </a:rPr>
              <a:t> -8 </a:t>
            </a:r>
            <a:r>
              <a:rPr lang="en-US" sz="2800" b="1" dirty="0">
                <a:solidFill>
                  <a:srgbClr val="FF0000"/>
                </a:solidFill>
              </a:rPr>
              <a:t>}</a:t>
            </a:r>
            <a:endParaRPr lang="ar-EG" sz="2800" b="1" dirty="0">
              <a:solidFill>
                <a:srgbClr val="FF0000"/>
              </a:solidFill>
            </a:endParaRPr>
          </a:p>
        </p:txBody>
      </p:sp>
      <p:sp>
        <p:nvSpPr>
          <p:cNvPr id="13" name="مربع نص 12"/>
          <p:cNvSpPr txBox="1"/>
          <p:nvPr/>
        </p:nvSpPr>
        <p:spPr>
          <a:xfrm>
            <a:off x="4473585" y="4648200"/>
            <a:ext cx="4289415" cy="523220"/>
          </a:xfrm>
          <a:prstGeom prst="rect">
            <a:avLst/>
          </a:prstGeom>
          <a:noFill/>
        </p:spPr>
        <p:txBody>
          <a:bodyPr wrap="square" rtlCol="1">
            <a:spAutoFit/>
          </a:bodyPr>
          <a:lstStyle/>
          <a:p>
            <a:pPr algn="ctr"/>
            <a:r>
              <a:rPr lang="ar-EG" sz="2800" b="1" dirty="0" smtClean="0">
                <a:solidFill>
                  <a:srgbClr val="FF0000"/>
                </a:solidFill>
              </a:rPr>
              <a:t>المجال = </a:t>
            </a:r>
            <a:r>
              <a:rPr lang="en-US" sz="2800" b="1" dirty="0" smtClean="0">
                <a:solidFill>
                  <a:srgbClr val="FF0000"/>
                </a:solidFill>
              </a:rPr>
              <a:t>{ x I x ≠  -3 }</a:t>
            </a:r>
            <a:endParaRPr lang="ar-EG" sz="2800" b="1" dirty="0" smtClean="0">
              <a:solidFill>
                <a:srgbClr val="FF0000"/>
              </a:solidFill>
            </a:endParaRPr>
          </a:p>
        </p:txBody>
      </p:sp>
      <p:sp>
        <p:nvSpPr>
          <p:cNvPr id="14" name="مربع نص 13"/>
          <p:cNvSpPr txBox="1"/>
          <p:nvPr/>
        </p:nvSpPr>
        <p:spPr>
          <a:xfrm>
            <a:off x="4208469" y="5091752"/>
            <a:ext cx="4426548" cy="523220"/>
          </a:xfrm>
          <a:prstGeom prst="rect">
            <a:avLst/>
          </a:prstGeom>
          <a:noFill/>
        </p:spPr>
        <p:txBody>
          <a:bodyPr wrap="square" rtlCol="1">
            <a:spAutoFit/>
          </a:bodyPr>
          <a:lstStyle/>
          <a:p>
            <a:pPr algn="ctr"/>
            <a:r>
              <a:rPr lang="ar-EG" sz="2800" b="1" dirty="0" smtClean="0">
                <a:solidFill>
                  <a:srgbClr val="FF0000"/>
                </a:solidFill>
              </a:rPr>
              <a:t>المدى </a:t>
            </a:r>
            <a:r>
              <a:rPr lang="ar-EG" sz="2800" b="1" dirty="0">
                <a:solidFill>
                  <a:srgbClr val="FF0000"/>
                </a:solidFill>
              </a:rPr>
              <a:t>= </a:t>
            </a:r>
            <a:r>
              <a:rPr lang="en-US" sz="2800" b="1" dirty="0">
                <a:solidFill>
                  <a:srgbClr val="FF0000"/>
                </a:solidFill>
              </a:rPr>
              <a:t>{ </a:t>
            </a:r>
            <a:r>
              <a:rPr lang="en-US" sz="2800" b="1" dirty="0" smtClean="0">
                <a:solidFill>
                  <a:srgbClr val="FF0000"/>
                </a:solidFill>
              </a:rPr>
              <a:t>f(x) </a:t>
            </a:r>
            <a:r>
              <a:rPr lang="en-US" sz="2800" b="1" dirty="0">
                <a:solidFill>
                  <a:srgbClr val="FF0000"/>
                </a:solidFill>
              </a:rPr>
              <a:t>I </a:t>
            </a:r>
            <a:r>
              <a:rPr lang="en-US" sz="2800" b="1" dirty="0" smtClean="0">
                <a:solidFill>
                  <a:srgbClr val="FF0000"/>
                </a:solidFill>
              </a:rPr>
              <a:t>f(x)  </a:t>
            </a:r>
            <a:r>
              <a:rPr lang="en-US" sz="2800" b="1" dirty="0">
                <a:solidFill>
                  <a:srgbClr val="FF0000"/>
                </a:solidFill>
              </a:rPr>
              <a:t>≠ </a:t>
            </a:r>
            <a:r>
              <a:rPr lang="en-US" sz="2800" b="1" dirty="0" smtClean="0">
                <a:solidFill>
                  <a:srgbClr val="FF0000"/>
                </a:solidFill>
              </a:rPr>
              <a:t> 6 </a:t>
            </a:r>
            <a:r>
              <a:rPr lang="en-US" sz="2800" b="1" dirty="0">
                <a:solidFill>
                  <a:srgbClr val="FF0000"/>
                </a:solidFill>
              </a:rPr>
              <a:t>}</a:t>
            </a:r>
            <a:endParaRPr lang="ar-EG" sz="2800" b="1" dirty="0">
              <a:solidFill>
                <a:srgbClr val="FF0000"/>
              </a:solidFill>
            </a:endParaRPr>
          </a:p>
        </p:txBody>
      </p:sp>
    </p:spTree>
    <p:extLst>
      <p:ext uri="{BB962C8B-B14F-4D97-AF65-F5344CB8AC3E}">
        <p14:creationId xmlns:p14="http://schemas.microsoft.com/office/powerpoint/2010/main" val="9719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fade">
                                      <p:cBhvr>
                                        <p:cTn id="7" dur="500"/>
                                        <p:tgtEl>
                                          <p:spTgt spid="175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108"/>
                                        </p:tgtEl>
                                        <p:attrNameLst>
                                          <p:attrName>style.visibility</p:attrName>
                                        </p:attrNameLst>
                                      </p:cBhvr>
                                      <p:to>
                                        <p:strVal val="visible"/>
                                      </p:to>
                                    </p:set>
                                    <p:animEffect transition="in" filter="fade">
                                      <p:cBhvr>
                                        <p:cTn id="12" dur="500"/>
                                        <p:tgtEl>
                                          <p:spTgt spid="175108"/>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
                                        </p:tgtEl>
                                        <p:attrNameLst>
                                          <p:attrName>fillcolor</p:attrName>
                                        </p:attrNameLst>
                                      </p:cBhvr>
                                      <p:tavLst>
                                        <p:tav tm="0">
                                          <p:val>
                                            <p:clrVal>
                                              <a:schemeClr val="accent2"/>
                                            </p:clrVal>
                                          </p:val>
                                        </p:tav>
                                        <p:tav tm="50000">
                                          <p:val>
                                            <p:clrVal>
                                              <a:schemeClr val="hlink"/>
                                            </p:clrVal>
                                          </p:val>
                                        </p:tav>
                                      </p:tavLst>
                                    </p:anim>
                                    <p:set>
                                      <p:cBhvr>
                                        <p:cTn id="19" dur="80"/>
                                        <p:tgtEl>
                                          <p:spTgt spid="11"/>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2"/>
                                        </p:tgtEl>
                                        <p:attrNameLst>
                                          <p:attrName>style.visibility</p:attrName>
                                        </p:attrNameLst>
                                      </p:cBhvr>
                                      <p:to>
                                        <p:strVal val="visible"/>
                                      </p:to>
                                    </p:set>
                                    <p:anim calcmode="discrete" valueType="clr">
                                      <p:cBhvr override="childStyle">
                                        <p:cTn id="2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2"/>
                                        </p:tgtEl>
                                        <p:attrNameLst>
                                          <p:attrName>fillcolor</p:attrName>
                                        </p:attrNameLst>
                                      </p:cBhvr>
                                      <p:tavLst>
                                        <p:tav tm="0">
                                          <p:val>
                                            <p:clrVal>
                                              <a:schemeClr val="accent2"/>
                                            </p:clrVal>
                                          </p:val>
                                        </p:tav>
                                        <p:tav tm="50000">
                                          <p:val>
                                            <p:clrVal>
                                              <a:schemeClr val="hlink"/>
                                            </p:clrVal>
                                          </p:val>
                                        </p:tav>
                                      </p:tavLst>
                                    </p:anim>
                                    <p:set>
                                      <p:cBhvr>
                                        <p:cTn id="26" dur="80"/>
                                        <p:tgtEl>
                                          <p:spTgt spid="12"/>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5107"/>
                                        </p:tgtEl>
                                        <p:attrNameLst>
                                          <p:attrName>style.visibility</p:attrName>
                                        </p:attrNameLst>
                                      </p:cBhvr>
                                      <p:to>
                                        <p:strVal val="visible"/>
                                      </p:to>
                                    </p:set>
                                    <p:animEffect transition="in" filter="fade">
                                      <p:cBhvr>
                                        <p:cTn id="31" dur="500"/>
                                        <p:tgtEl>
                                          <p:spTgt spid="17510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5109"/>
                                        </p:tgtEl>
                                        <p:attrNameLst>
                                          <p:attrName>style.visibility</p:attrName>
                                        </p:attrNameLst>
                                      </p:cBhvr>
                                      <p:to>
                                        <p:strVal val="visible"/>
                                      </p:to>
                                    </p:set>
                                    <p:animEffect transition="in" filter="fade">
                                      <p:cBhvr>
                                        <p:cTn id="36" dur="500"/>
                                        <p:tgtEl>
                                          <p:spTgt spid="175109"/>
                                        </p:tgtEl>
                                      </p:cBhvr>
                                    </p:animEffec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3"/>
                                        </p:tgtEl>
                                        <p:attrNameLst>
                                          <p:attrName>style.visibility</p:attrName>
                                        </p:attrNameLst>
                                      </p:cBhvr>
                                      <p:to>
                                        <p:strVal val="visible"/>
                                      </p:to>
                                    </p:set>
                                    <p:anim calcmode="discrete" valueType="clr">
                                      <p:cBhvr override="childStyle">
                                        <p:cTn id="4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3"/>
                                        </p:tgtEl>
                                        <p:attrNameLst>
                                          <p:attrName>fillcolor</p:attrName>
                                        </p:attrNameLst>
                                      </p:cBhvr>
                                      <p:tavLst>
                                        <p:tav tm="0">
                                          <p:val>
                                            <p:clrVal>
                                              <a:schemeClr val="accent2"/>
                                            </p:clrVal>
                                          </p:val>
                                        </p:tav>
                                        <p:tav tm="50000">
                                          <p:val>
                                            <p:clrVal>
                                              <a:schemeClr val="hlink"/>
                                            </p:clrVal>
                                          </p:val>
                                        </p:tav>
                                      </p:tavLst>
                                    </p:anim>
                                    <p:set>
                                      <p:cBhvr>
                                        <p:cTn id="43" dur="80"/>
                                        <p:tgtEl>
                                          <p:spTgt spid="13"/>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14"/>
                                        </p:tgtEl>
                                        <p:attrNameLst>
                                          <p:attrName>style.visibility</p:attrName>
                                        </p:attrNameLst>
                                      </p:cBhvr>
                                      <p:to>
                                        <p:strVal val="visible"/>
                                      </p:to>
                                    </p:set>
                                    <p:anim calcmode="discrete" valueType="clr">
                                      <p:cBhvr override="childStyle">
                                        <p:cTn id="48"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4"/>
                                        </p:tgtEl>
                                        <p:attrNameLst>
                                          <p:attrName>fillcolor</p:attrName>
                                        </p:attrNameLst>
                                      </p:cBhvr>
                                      <p:tavLst>
                                        <p:tav tm="0">
                                          <p:val>
                                            <p:clrVal>
                                              <a:schemeClr val="accent2"/>
                                            </p:clrVal>
                                          </p:val>
                                        </p:tav>
                                        <p:tav tm="50000">
                                          <p:val>
                                            <p:clrVal>
                                              <a:schemeClr val="hlink"/>
                                            </p:clrVal>
                                          </p:val>
                                        </p:tav>
                                      </p:tavLst>
                                    </p:anim>
                                    <p:set>
                                      <p:cBhvr>
                                        <p:cTn id="50"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66440" y="46764"/>
            <a:ext cx="973253" cy="811045"/>
          </a:xfrm>
          <a:prstGeom prst="rect">
            <a:avLst/>
          </a:prstGeom>
          <a:noFill/>
          <a:ln w="9525">
            <a:noFill/>
            <a:miter lim="800000"/>
            <a:headEnd/>
            <a:tailEnd/>
          </a:ln>
        </p:spPr>
      </p:pic>
      <p:pic>
        <p:nvPicPr>
          <p:cNvPr id="1689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352" y="775648"/>
            <a:ext cx="2480496" cy="52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41494"/>
          <a:stretch/>
        </p:blipFill>
        <p:spPr bwMode="auto">
          <a:xfrm>
            <a:off x="2509209" y="39514"/>
            <a:ext cx="4218530" cy="55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0952" y="1293533"/>
            <a:ext cx="2245946" cy="81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6096" y="1254456"/>
            <a:ext cx="2613464" cy="8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2371911"/>
            <a:ext cx="2877038" cy="77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6"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5897" y="3262952"/>
            <a:ext cx="3573095" cy="77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مربع نص 14"/>
              <p:cNvSpPr txBox="1"/>
              <p:nvPr/>
            </p:nvSpPr>
            <p:spPr>
              <a:xfrm>
                <a:off x="4800600" y="1288797"/>
                <a:ext cx="1606541" cy="8130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r>
                          <a:rPr lang="en-US" sz="3200" b="1" i="1" smtClean="0">
                            <a:solidFill>
                              <a:srgbClr val="C00000"/>
                            </a:solidFill>
                            <a:latin typeface="Cambria Math"/>
                          </a:rPr>
                          <m:t>𝒚</m:t>
                        </m:r>
                        <m:r>
                          <a:rPr lang="en-US" sz="3200" b="1" i="1" baseline="30000" smtClean="0">
                            <a:solidFill>
                              <a:srgbClr val="C00000"/>
                            </a:solidFill>
                            <a:latin typeface="Cambria Math"/>
                          </a:rPr>
                          <m:t>𝟒</m:t>
                        </m:r>
                        <m:r>
                          <a:rPr lang="en-US" sz="3200" b="1" i="1" smtClean="0">
                            <a:solidFill>
                              <a:srgbClr val="C00000"/>
                            </a:solidFill>
                            <a:latin typeface="Cambria Math"/>
                          </a:rPr>
                          <m:t>𝒛</m:t>
                        </m:r>
                      </m:num>
                      <m:den>
                        <m:r>
                          <a:rPr lang="en-US" sz="3200" b="1" i="1" smtClean="0">
                            <a:solidFill>
                              <a:srgbClr val="C00000"/>
                            </a:solidFill>
                            <a:latin typeface="Cambria Math"/>
                          </a:rPr>
                          <m:t> </m:t>
                        </m:r>
                        <m:r>
                          <a:rPr lang="en-US" sz="3200" b="1" i="1" smtClean="0">
                            <a:solidFill>
                              <a:srgbClr val="C00000"/>
                            </a:solidFill>
                            <a:latin typeface="Cambria Math"/>
                          </a:rPr>
                          <m:t>𝟗</m:t>
                        </m:r>
                        <m:r>
                          <a:rPr lang="en-US" sz="3200" b="1" i="1" smtClean="0">
                            <a:solidFill>
                              <a:srgbClr val="C00000"/>
                            </a:solidFill>
                            <a:latin typeface="Cambria Math"/>
                          </a:rPr>
                          <m:t>𝒙</m:t>
                        </m:r>
                        <m:r>
                          <a:rPr lang="en-US" sz="3200" b="1" i="1" baseline="30000" smtClean="0">
                            <a:solidFill>
                              <a:srgbClr val="C00000"/>
                            </a:solidFill>
                            <a:latin typeface="Cambria Math"/>
                          </a:rPr>
                          <m:t>𝟒</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5" name="مربع نص 14"/>
              <p:cNvSpPr txBox="1">
                <a:spLocks noRot="1" noChangeAspect="1" noMove="1" noResize="1" noEditPoints="1" noAdjustHandles="1" noChangeArrowheads="1" noChangeShapeType="1" noTextEdit="1"/>
              </p:cNvSpPr>
              <p:nvPr/>
            </p:nvSpPr>
            <p:spPr>
              <a:xfrm>
                <a:off x="4800600" y="1288797"/>
                <a:ext cx="1606541" cy="813043"/>
              </a:xfrm>
              <a:prstGeom prst="rect">
                <a:avLst/>
              </a:prstGeom>
              <a:blipFill rotWithShape="1">
                <a:blip r:embed="rId14"/>
                <a:stretch>
                  <a:fillRect r="-9886" b="-8209"/>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6" name="مربع نص 15"/>
              <p:cNvSpPr txBox="1"/>
              <p:nvPr/>
            </p:nvSpPr>
            <p:spPr>
              <a:xfrm>
                <a:off x="546395" y="1268104"/>
                <a:ext cx="1606541" cy="8130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r>
                          <a:rPr lang="en-US" sz="3200" b="1" i="1" smtClean="0">
                            <a:solidFill>
                              <a:srgbClr val="C00000"/>
                            </a:solidFill>
                            <a:latin typeface="Cambria Math"/>
                          </a:rPr>
                          <m:t>𝒂</m:t>
                        </m:r>
                        <m:r>
                          <a:rPr lang="en-US" sz="3200" b="1" i="1" baseline="30000" smtClean="0">
                            <a:solidFill>
                              <a:srgbClr val="C00000"/>
                            </a:solidFill>
                            <a:latin typeface="Cambria Math"/>
                          </a:rPr>
                          <m:t>𝟒</m:t>
                        </m:r>
                        <m:r>
                          <a:rPr lang="en-US" sz="3200" b="1" i="1" smtClean="0">
                            <a:solidFill>
                              <a:srgbClr val="C00000"/>
                            </a:solidFill>
                            <a:latin typeface="Cambria Math"/>
                          </a:rPr>
                          <m:t>𝒃</m:t>
                        </m:r>
                        <m:r>
                          <a:rPr lang="en-US" sz="3200" b="1" i="1" baseline="30000" smtClean="0">
                            <a:solidFill>
                              <a:srgbClr val="C00000"/>
                            </a:solidFill>
                            <a:latin typeface="Cambria Math"/>
                          </a:rPr>
                          <m:t>𝟐</m:t>
                        </m:r>
                      </m:num>
                      <m:den>
                        <m:r>
                          <a:rPr lang="en-US" sz="3200" b="1" i="1" smtClean="0">
                            <a:solidFill>
                              <a:srgbClr val="C00000"/>
                            </a:solidFill>
                            <a:latin typeface="Cambria Math"/>
                          </a:rPr>
                          <m:t> </m:t>
                        </m:r>
                        <m:r>
                          <a:rPr lang="en-US" sz="3200" b="1" i="1" smtClean="0">
                            <a:solidFill>
                              <a:srgbClr val="C00000"/>
                            </a:solidFill>
                            <a:latin typeface="Cambria Math"/>
                          </a:rPr>
                          <m:t>𝟓</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6" name="مربع نص 15"/>
              <p:cNvSpPr txBox="1">
                <a:spLocks noRot="1" noChangeAspect="1" noMove="1" noResize="1" noEditPoints="1" noAdjustHandles="1" noChangeArrowheads="1" noChangeShapeType="1" noTextEdit="1"/>
              </p:cNvSpPr>
              <p:nvPr/>
            </p:nvSpPr>
            <p:spPr>
              <a:xfrm>
                <a:off x="546395" y="1268104"/>
                <a:ext cx="1606541" cy="813043"/>
              </a:xfrm>
              <a:prstGeom prst="rect">
                <a:avLst/>
              </a:prstGeom>
              <a:blipFill rotWithShape="1">
                <a:blip r:embed="rId15"/>
                <a:stretch>
                  <a:fillRect r="-9886" b="-9774"/>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7" name="مربع نص 16"/>
              <p:cNvSpPr txBox="1"/>
              <p:nvPr/>
            </p:nvSpPr>
            <p:spPr>
              <a:xfrm>
                <a:off x="-89848" y="2350853"/>
                <a:ext cx="2547938"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𝟑</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𝟏</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𝟏</m:t>
                        </m:r>
                        <m:r>
                          <a:rPr lang="en-US" sz="3200" b="1" i="1" smtClean="0">
                            <a:solidFill>
                              <a:srgbClr val="C00000"/>
                            </a:solidFill>
                            <a:latin typeface="Cambria Math"/>
                          </a:rPr>
                          <m:t>)</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7" name="مربع نص 16"/>
              <p:cNvSpPr txBox="1">
                <a:spLocks noRot="1" noChangeAspect="1" noMove="1" noResize="1" noEditPoints="1" noAdjustHandles="1" noChangeArrowheads="1" noChangeShapeType="1" noTextEdit="1"/>
              </p:cNvSpPr>
              <p:nvPr/>
            </p:nvSpPr>
            <p:spPr>
              <a:xfrm>
                <a:off x="-89848" y="2350853"/>
                <a:ext cx="2547938" cy="876843"/>
              </a:xfrm>
              <a:prstGeom prst="rect">
                <a:avLst/>
              </a:prstGeom>
              <a:blipFill rotWithShape="1">
                <a:blip r:embed="rId16"/>
                <a:stretch>
                  <a:fillRect r="-6459" b="-2098"/>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8" name="مربع نص 17"/>
              <p:cNvSpPr txBox="1"/>
              <p:nvPr/>
            </p:nvSpPr>
            <p:spPr>
              <a:xfrm>
                <a:off x="2119952" y="2375848"/>
                <a:ext cx="1823510"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𝟒</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𝟔</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8" name="مربع نص 17"/>
              <p:cNvSpPr txBox="1">
                <a:spLocks noRot="1" noChangeAspect="1" noMove="1" noResize="1" noEditPoints="1" noAdjustHandles="1" noChangeArrowheads="1" noChangeShapeType="1" noTextEdit="1"/>
              </p:cNvSpPr>
              <p:nvPr/>
            </p:nvSpPr>
            <p:spPr>
              <a:xfrm>
                <a:off x="2119952" y="2375848"/>
                <a:ext cx="1823510" cy="876843"/>
              </a:xfrm>
              <a:prstGeom prst="rect">
                <a:avLst/>
              </a:prstGeom>
              <a:blipFill rotWithShape="1">
                <a:blip r:embed="rId17"/>
                <a:stretch>
                  <a:fillRect r="-8696" b="-1389"/>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9" name="مربع نص 18"/>
              <p:cNvSpPr txBox="1"/>
              <p:nvPr/>
            </p:nvSpPr>
            <p:spPr>
              <a:xfrm>
                <a:off x="3554104" y="2362200"/>
                <a:ext cx="1442510" cy="898516"/>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m:t>
                        </m:r>
                      </m:den>
                    </m:f>
                  </m:oMath>
                </a14:m>
                <a:r>
                  <a:rPr lang="en-US" sz="3200" b="1" dirty="0" smtClean="0">
                    <a:solidFill>
                      <a:srgbClr val="C00000"/>
                    </a:solidFill>
                  </a:rPr>
                  <a:t> </a:t>
                </a:r>
                <a:endParaRPr lang="ar-EG" sz="3200" b="1" dirty="0">
                  <a:solidFill>
                    <a:srgbClr val="C00000"/>
                  </a:solidFill>
                </a:endParaRPr>
              </a:p>
            </p:txBody>
          </p:sp>
        </mc:Choice>
        <mc:Fallback xmlns="">
          <p:sp>
            <p:nvSpPr>
              <p:cNvPr id="19" name="مربع نص 18"/>
              <p:cNvSpPr txBox="1">
                <a:spLocks noRot="1" noChangeAspect="1" noMove="1" noResize="1" noEditPoints="1" noAdjustHandles="1" noChangeArrowheads="1" noChangeShapeType="1" noTextEdit="1"/>
              </p:cNvSpPr>
              <p:nvPr/>
            </p:nvSpPr>
            <p:spPr>
              <a:xfrm>
                <a:off x="3554104" y="2362200"/>
                <a:ext cx="1442510" cy="898516"/>
              </a:xfrm>
              <a:prstGeom prst="rect">
                <a:avLst/>
              </a:prstGeom>
              <a:blipFill rotWithShape="1">
                <a:blip r:embed="rId18"/>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0" name="مربع نص 19"/>
              <p:cNvSpPr txBox="1"/>
              <p:nvPr/>
            </p:nvSpPr>
            <p:spPr>
              <a:xfrm>
                <a:off x="76200" y="3962400"/>
                <a:ext cx="2547938" cy="810799"/>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𝒎</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r>
                          <a:rPr lang="en-US" sz="3200" b="1" i="1" smtClean="0">
                            <a:solidFill>
                              <a:srgbClr val="C00000"/>
                            </a:solidFill>
                            <a:latin typeface="Cambria Math"/>
                          </a:rPr>
                          <m:t>𝒎</m:t>
                        </m:r>
                        <m:r>
                          <a:rPr lang="en-US" sz="3200" b="1" i="1" smtClean="0">
                            <a:solidFill>
                              <a:srgbClr val="C00000"/>
                            </a:solidFill>
                            <a:latin typeface="Cambria Math"/>
                          </a:rPr>
                          <m:t>+</m:t>
                        </m:r>
                        <m:r>
                          <a:rPr lang="en-US" sz="3200" b="1" i="1" smtClean="0">
                            <a:solidFill>
                              <a:srgbClr val="C00000"/>
                            </a:solidFill>
                            <a:latin typeface="Cambria Math"/>
                          </a:rPr>
                          <m:t>𝟏</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𝟗</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0" name="مربع نص 19"/>
              <p:cNvSpPr txBox="1">
                <a:spLocks noRot="1" noChangeAspect="1" noMove="1" noResize="1" noEditPoints="1" noAdjustHandles="1" noChangeArrowheads="1" noChangeShapeType="1" noTextEdit="1"/>
              </p:cNvSpPr>
              <p:nvPr/>
            </p:nvSpPr>
            <p:spPr>
              <a:xfrm>
                <a:off x="76200" y="3962400"/>
                <a:ext cx="2547938" cy="810799"/>
              </a:xfrm>
              <a:prstGeom prst="rect">
                <a:avLst/>
              </a:prstGeom>
              <a:blipFill rotWithShape="1">
                <a:blip r:embed="rId19"/>
                <a:stretch>
                  <a:fillRect r="-6475" b="-9774"/>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1" name="مربع نص 20"/>
              <p:cNvSpPr txBox="1"/>
              <p:nvPr/>
            </p:nvSpPr>
            <p:spPr>
              <a:xfrm>
                <a:off x="2286000" y="3987395"/>
                <a:ext cx="1823510" cy="8768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𝟑</m:t>
                        </m:r>
                        <m:r>
                          <a:rPr lang="en-US" sz="3200" b="1" i="1" smtClean="0">
                            <a:solidFill>
                              <a:srgbClr val="C00000"/>
                            </a:solidFill>
                            <a:latin typeface="Cambria Math"/>
                          </a:rPr>
                          <m:t>(</m:t>
                        </m:r>
                        <m:r>
                          <a:rPr lang="en-US" sz="3200" b="1" i="1" smtClean="0">
                            <a:solidFill>
                              <a:srgbClr val="C00000"/>
                            </a:solidFill>
                            <a:latin typeface="Cambria Math"/>
                          </a:rPr>
                          <m:t>𝒎</m:t>
                        </m:r>
                        <m:r>
                          <a:rPr lang="en-US" sz="3200" b="1" i="1" smtClean="0">
                            <a:solidFill>
                              <a:srgbClr val="C00000"/>
                            </a:solidFill>
                            <a:latin typeface="Cambria Math"/>
                          </a:rPr>
                          <m:t>+</m:t>
                        </m:r>
                        <m:r>
                          <a:rPr lang="en-US" sz="3200" b="1" i="1" smtClean="0">
                            <a:solidFill>
                              <a:srgbClr val="C00000"/>
                            </a:solidFill>
                            <a:latin typeface="Cambria Math"/>
                          </a:rPr>
                          <m:t>𝟓</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𝒎</m:t>
                        </m:r>
                        <m:r>
                          <a:rPr lang="en-US" sz="3200" b="1" i="1" smtClean="0">
                            <a:solidFill>
                              <a:srgbClr val="C00000"/>
                            </a:solidFill>
                            <a:latin typeface="Cambria Math"/>
                          </a:rPr>
                          <m:t>+</m:t>
                        </m:r>
                        <m:r>
                          <a:rPr lang="en-US" sz="3200" b="1" i="1" smtClean="0">
                            <a:solidFill>
                              <a:srgbClr val="C00000"/>
                            </a:solidFill>
                            <a:latin typeface="Cambria Math"/>
                          </a:rPr>
                          <m:t>𝟏</m:t>
                        </m:r>
                        <m:r>
                          <a:rPr lang="en-US" sz="3200" b="1" i="1" smtClean="0">
                            <a:solidFill>
                              <a:srgbClr val="C00000"/>
                            </a:solidFill>
                            <a:latin typeface="Cambria Math"/>
                          </a:rPr>
                          <m:t>)</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1" name="مربع نص 20"/>
              <p:cNvSpPr txBox="1">
                <a:spLocks noRot="1" noChangeAspect="1" noMove="1" noResize="1" noEditPoints="1" noAdjustHandles="1" noChangeArrowheads="1" noChangeShapeType="1" noTextEdit="1"/>
              </p:cNvSpPr>
              <p:nvPr/>
            </p:nvSpPr>
            <p:spPr>
              <a:xfrm>
                <a:off x="2286000" y="3987395"/>
                <a:ext cx="1823510" cy="876843"/>
              </a:xfrm>
              <a:prstGeom prst="rect">
                <a:avLst/>
              </a:prstGeom>
              <a:blipFill rotWithShape="1">
                <a:blip r:embed="rId20"/>
                <a:stretch>
                  <a:fillRect r="-8696" b="-1389"/>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2" name="مربع نص 21"/>
              <p:cNvSpPr txBox="1"/>
              <p:nvPr/>
            </p:nvSpPr>
            <p:spPr>
              <a:xfrm>
                <a:off x="3720152" y="4001205"/>
                <a:ext cx="2458389" cy="813043"/>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𝒎</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r>
                          <a:rPr lang="en-US" sz="3200" b="1" i="1" smtClean="0">
                            <a:solidFill>
                              <a:srgbClr val="C00000"/>
                            </a:solidFill>
                            <a:latin typeface="Cambria Math"/>
                          </a:rPr>
                          <m:t>𝒎</m:t>
                        </m:r>
                        <m:r>
                          <a:rPr lang="en-US" sz="3200" b="1" i="1" smtClean="0">
                            <a:solidFill>
                              <a:srgbClr val="C00000"/>
                            </a:solidFill>
                            <a:latin typeface="Cambria Math"/>
                          </a:rPr>
                          <m:t>+</m:t>
                        </m:r>
                        <m:r>
                          <a:rPr lang="en-US" sz="3200" b="1" i="1" smtClean="0">
                            <a:solidFill>
                              <a:srgbClr val="C00000"/>
                            </a:solidFill>
                            <a:latin typeface="Cambria Math"/>
                          </a:rPr>
                          <m:t>𝟓</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𝟑</m:t>
                        </m:r>
                      </m:den>
                    </m:f>
                  </m:oMath>
                </a14:m>
                <a:r>
                  <a:rPr lang="en-US" sz="3200" b="1" dirty="0" smtClean="0">
                    <a:solidFill>
                      <a:srgbClr val="C00000"/>
                    </a:solidFill>
                  </a:rPr>
                  <a:t> </a:t>
                </a:r>
                <a:endParaRPr lang="ar-EG" sz="3200" b="1" dirty="0">
                  <a:solidFill>
                    <a:srgbClr val="C00000"/>
                  </a:solidFill>
                </a:endParaRPr>
              </a:p>
            </p:txBody>
          </p:sp>
        </mc:Choice>
        <mc:Fallback xmlns="">
          <p:sp>
            <p:nvSpPr>
              <p:cNvPr id="22" name="مربع نص 21"/>
              <p:cNvSpPr txBox="1">
                <a:spLocks noRot="1" noChangeAspect="1" noMove="1" noResize="1" noEditPoints="1" noAdjustHandles="1" noChangeArrowheads="1" noChangeShapeType="1" noTextEdit="1"/>
              </p:cNvSpPr>
              <p:nvPr/>
            </p:nvSpPr>
            <p:spPr>
              <a:xfrm>
                <a:off x="3720152" y="4001205"/>
                <a:ext cx="2458389" cy="813043"/>
              </a:xfrm>
              <a:prstGeom prst="rect">
                <a:avLst/>
              </a:prstGeom>
              <a:blipFill rotWithShape="1">
                <a:blip r:embed="rId21"/>
                <a:stretch>
                  <a:fillRect/>
                </a:stretch>
              </a:blipFill>
            </p:spPr>
            <p:txBody>
              <a:bodyPr/>
              <a:lstStyle/>
              <a:p>
                <a:r>
                  <a:rPr lang="ar-EG">
                    <a:noFill/>
                  </a:rPr>
                  <a:t> </a:t>
                </a:r>
              </a:p>
            </p:txBody>
          </p:sp>
        </mc:Fallback>
      </mc:AlternateContent>
      <p:pic>
        <p:nvPicPr>
          <p:cNvPr id="168967"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62800" y="4891453"/>
            <a:ext cx="1596293" cy="128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4" name="مربع نص 23"/>
              <p:cNvSpPr txBox="1"/>
              <p:nvPr/>
            </p:nvSpPr>
            <p:spPr>
              <a:xfrm>
                <a:off x="367352" y="5215770"/>
                <a:ext cx="1516217" cy="810799"/>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𝒓</m:t>
                        </m:r>
                        <m:r>
                          <a:rPr lang="en-US" sz="3200" b="1" i="1" smtClean="0">
                            <a:solidFill>
                              <a:srgbClr val="C00000"/>
                            </a:solidFill>
                            <a:latin typeface="Cambria Math"/>
                          </a:rPr>
                          <m:t>(</m:t>
                        </m:r>
                        <m:r>
                          <a:rPr lang="en-US" sz="3200" b="1" i="1" smtClean="0">
                            <a:solidFill>
                              <a:srgbClr val="C00000"/>
                            </a:solidFill>
                            <a:latin typeface="Cambria Math"/>
                          </a:rPr>
                          <m:t>𝒓</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𝒓</m:t>
                        </m:r>
                        <m:r>
                          <a:rPr lang="en-US" sz="3200" b="1" i="1" smtClean="0">
                            <a:solidFill>
                              <a:srgbClr val="C00000"/>
                            </a:solidFill>
                            <a:latin typeface="Cambria Math"/>
                          </a:rPr>
                          <m:t>+</m:t>
                        </m:r>
                        <m:r>
                          <a:rPr lang="en-US" sz="3200" b="1" i="1" smtClean="0">
                            <a:solidFill>
                              <a:srgbClr val="C00000"/>
                            </a:solidFill>
                            <a:latin typeface="Cambria Math"/>
                          </a:rPr>
                          <m:t>𝟏</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4" name="مربع نص 23"/>
              <p:cNvSpPr txBox="1">
                <a:spLocks noRot="1" noChangeAspect="1" noMove="1" noResize="1" noEditPoints="1" noAdjustHandles="1" noChangeArrowheads="1" noChangeShapeType="1" noTextEdit="1"/>
              </p:cNvSpPr>
              <p:nvPr/>
            </p:nvSpPr>
            <p:spPr>
              <a:xfrm>
                <a:off x="367352" y="5215770"/>
                <a:ext cx="1516217" cy="810799"/>
              </a:xfrm>
              <a:prstGeom prst="rect">
                <a:avLst/>
              </a:prstGeom>
              <a:blipFill rotWithShape="1">
                <a:blip r:embed="rId23"/>
                <a:stretch>
                  <a:fillRect r="-10442" b="-9774"/>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5" name="مربع نص 24"/>
              <p:cNvSpPr txBox="1"/>
              <p:nvPr/>
            </p:nvSpPr>
            <p:spPr>
              <a:xfrm>
                <a:off x="1545432" y="5240765"/>
                <a:ext cx="1823510" cy="810799"/>
              </a:xfrm>
              <a:prstGeom prst="rect">
                <a:avLst/>
              </a:prstGeom>
              <a:noFill/>
            </p:spPr>
            <p:txBody>
              <a:bodyPr wrap="squar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𝟑</m:t>
                        </m:r>
                        <m:r>
                          <a:rPr lang="en-US" sz="3200" b="1" i="1" smtClean="0">
                            <a:solidFill>
                              <a:srgbClr val="C00000"/>
                            </a:solidFill>
                            <a:latin typeface="Cambria Math"/>
                          </a:rPr>
                          <m:t>(</m:t>
                        </m:r>
                        <m:r>
                          <a:rPr lang="en-US" sz="3200" b="1" i="1" smtClean="0">
                            <a:solidFill>
                              <a:srgbClr val="C00000"/>
                            </a:solidFill>
                            <a:latin typeface="Cambria Math"/>
                          </a:rPr>
                          <m:t>𝒓</m:t>
                        </m:r>
                        <m:r>
                          <a:rPr lang="en-US" sz="3200" b="1" i="1" smtClean="0">
                            <a:solidFill>
                              <a:srgbClr val="C00000"/>
                            </a:solidFill>
                            <a:latin typeface="Cambria Math"/>
                          </a:rPr>
                          <m:t>+</m:t>
                        </m:r>
                        <m:r>
                          <a:rPr lang="en-US" sz="3200" b="1" i="1" smtClean="0">
                            <a:solidFill>
                              <a:srgbClr val="C00000"/>
                            </a:solidFill>
                            <a:latin typeface="Cambria Math"/>
                          </a:rPr>
                          <m:t>𝟏</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𝟑</m:t>
                        </m:r>
                        <m:r>
                          <a:rPr lang="en-US" sz="3200" b="1" i="1" smtClean="0">
                            <a:solidFill>
                              <a:srgbClr val="C00000"/>
                            </a:solidFill>
                            <a:latin typeface="Cambria Math"/>
                          </a:rPr>
                          <m:t>𝒓</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5" name="مربع نص 24"/>
              <p:cNvSpPr txBox="1">
                <a:spLocks noRot="1" noChangeAspect="1" noMove="1" noResize="1" noEditPoints="1" noAdjustHandles="1" noChangeArrowheads="1" noChangeShapeType="1" noTextEdit="1"/>
              </p:cNvSpPr>
              <p:nvPr/>
            </p:nvSpPr>
            <p:spPr>
              <a:xfrm>
                <a:off x="1545432" y="5240765"/>
                <a:ext cx="1823510" cy="810799"/>
              </a:xfrm>
              <a:prstGeom prst="rect">
                <a:avLst/>
              </a:prstGeom>
              <a:blipFill rotWithShape="1">
                <a:blip r:embed="rId24"/>
                <a:stretch>
                  <a:fillRect r="-8696" b="-9774"/>
                </a:stretch>
              </a:blipFill>
            </p:spPr>
            <p:txBody>
              <a:bodyPr/>
              <a:lstStyle/>
              <a:p>
                <a:r>
                  <a:rPr lang="ar-EG">
                    <a:noFill/>
                  </a:rPr>
                  <a:t> </a:t>
                </a:r>
              </a:p>
            </p:txBody>
          </p:sp>
        </mc:Fallback>
      </mc:AlternateContent>
      <p:sp>
        <p:nvSpPr>
          <p:cNvPr id="26" name="مربع نص 25"/>
          <p:cNvSpPr txBox="1"/>
          <p:nvPr/>
        </p:nvSpPr>
        <p:spPr>
          <a:xfrm>
            <a:off x="3420841" y="5378439"/>
            <a:ext cx="998759" cy="461665"/>
          </a:xfrm>
          <a:prstGeom prst="rect">
            <a:avLst/>
          </a:prstGeom>
          <a:noFill/>
        </p:spPr>
        <p:txBody>
          <a:bodyPr wrap="square" rtlCol="1">
            <a:spAutoFit/>
          </a:bodyPr>
          <a:lstStyle/>
          <a:p>
            <a:pPr algn="l"/>
            <a:r>
              <a:rPr lang="en-US" sz="2400" b="1" dirty="0" smtClean="0">
                <a:solidFill>
                  <a:srgbClr val="C00000"/>
                </a:solidFill>
              </a:rPr>
              <a:t>r +3 </a:t>
            </a:r>
            <a:endParaRPr lang="ar-EG" sz="2400" b="1" dirty="0">
              <a:solidFill>
                <a:srgbClr val="C00000"/>
              </a:solidFill>
            </a:endParaRPr>
          </a:p>
        </p:txBody>
      </p:sp>
    </p:spTree>
    <p:extLst>
      <p:ext uri="{BB962C8B-B14F-4D97-AF65-F5344CB8AC3E}">
        <p14:creationId xmlns:p14="http://schemas.microsoft.com/office/powerpoint/2010/main" val="22865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fade">
                                      <p:cBhvr>
                                        <p:cTn id="7" dur="500"/>
                                        <p:tgtEl>
                                          <p:spTgt spid="168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fade">
                                      <p:cBhvr>
                                        <p:cTn id="12" dur="500"/>
                                        <p:tgtEl>
                                          <p:spTgt spid="1689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964"/>
                                        </p:tgtEl>
                                        <p:attrNameLst>
                                          <p:attrName>style.visibility</p:attrName>
                                        </p:attrNameLst>
                                      </p:cBhvr>
                                      <p:to>
                                        <p:strVal val="visible"/>
                                      </p:to>
                                    </p:set>
                                    <p:animEffect transition="in" filter="fade">
                                      <p:cBhvr>
                                        <p:cTn id="22" dur="500"/>
                                        <p:tgtEl>
                                          <p:spTgt spid="1689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8965"/>
                                        </p:tgtEl>
                                        <p:attrNameLst>
                                          <p:attrName>style.visibility</p:attrName>
                                        </p:attrNameLst>
                                      </p:cBhvr>
                                      <p:to>
                                        <p:strVal val="visible"/>
                                      </p:to>
                                    </p:set>
                                    <p:animEffect transition="in" filter="fade">
                                      <p:cBhvr>
                                        <p:cTn id="32" dur="500"/>
                                        <p:tgtEl>
                                          <p:spTgt spid="1689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8966"/>
                                        </p:tgtEl>
                                        <p:attrNameLst>
                                          <p:attrName>style.visibility</p:attrName>
                                        </p:attrNameLst>
                                      </p:cBhvr>
                                      <p:to>
                                        <p:strVal val="visible"/>
                                      </p:to>
                                    </p:set>
                                    <p:animEffect transition="in" filter="fade">
                                      <p:cBhvr>
                                        <p:cTn id="52" dur="500"/>
                                        <p:tgtEl>
                                          <p:spTgt spid="1689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8967"/>
                                        </p:tgtEl>
                                        <p:attrNameLst>
                                          <p:attrName>style.visibility</p:attrName>
                                        </p:attrNameLst>
                                      </p:cBhvr>
                                      <p:to>
                                        <p:strVal val="visible"/>
                                      </p:to>
                                    </p:set>
                                    <p:animEffect transition="in" filter="fade">
                                      <p:cBhvr>
                                        <p:cTn id="72" dur="500"/>
                                        <p:tgtEl>
                                          <p:spTgt spid="16896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4" grpId="0"/>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66440" y="46764"/>
            <a:ext cx="973253" cy="811045"/>
          </a:xfrm>
          <a:prstGeom prst="rect">
            <a:avLst/>
          </a:prstGeom>
          <a:noFill/>
          <a:ln w="9525">
            <a:noFill/>
            <a:miter lim="800000"/>
            <a:headEnd/>
            <a:tailEnd/>
          </a:ln>
        </p:spPr>
      </p:pic>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41494"/>
          <a:stretch/>
        </p:blipFill>
        <p:spPr bwMode="auto">
          <a:xfrm>
            <a:off x="2509209" y="66810"/>
            <a:ext cx="4218530" cy="55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5133" y="812189"/>
            <a:ext cx="7289115" cy="215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9725" y="2971800"/>
            <a:ext cx="7199267" cy="216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شكل بيضاوي 2"/>
          <p:cNvSpPr/>
          <p:nvPr/>
        </p:nvSpPr>
        <p:spPr>
          <a:xfrm>
            <a:off x="7766712" y="2438400"/>
            <a:ext cx="460626" cy="4156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2" name="شكل بيضاوي 11"/>
          <p:cNvSpPr/>
          <p:nvPr/>
        </p:nvSpPr>
        <p:spPr>
          <a:xfrm>
            <a:off x="3433945" y="4142095"/>
            <a:ext cx="460626"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solidFill>
                <a:srgbClr val="FF0000"/>
              </a:solidFill>
            </a:endParaRPr>
          </a:p>
        </p:txBody>
      </p:sp>
      <p:pic>
        <p:nvPicPr>
          <p:cNvPr id="17613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1438" y="5410200"/>
            <a:ext cx="5045362" cy="57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3938" y="5627892"/>
            <a:ext cx="1927022" cy="48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fade">
                                      <p:cBhvr>
                                        <p:cTn id="7" dur="500"/>
                                        <p:tgtEl>
                                          <p:spTgt spid="169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987"/>
                                        </p:tgtEl>
                                        <p:attrNameLst>
                                          <p:attrName>style.visibility</p:attrName>
                                        </p:attrNameLst>
                                      </p:cBhvr>
                                      <p:to>
                                        <p:strVal val="visible"/>
                                      </p:to>
                                    </p:set>
                                    <p:animEffect transition="in" filter="fade">
                                      <p:cBhvr>
                                        <p:cTn id="12" dur="500"/>
                                        <p:tgtEl>
                                          <p:spTgt spid="16998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130"/>
                                        </p:tgtEl>
                                        <p:attrNameLst>
                                          <p:attrName>style.visibility</p:attrName>
                                        </p:attrNameLst>
                                      </p:cBhvr>
                                      <p:to>
                                        <p:strVal val="visible"/>
                                      </p:to>
                                    </p:set>
                                    <p:animEffect transition="in" filter="fade">
                                      <p:cBhvr>
                                        <p:cTn id="27" dur="500"/>
                                        <p:tgtEl>
                                          <p:spTgt spid="1761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6131"/>
                                        </p:tgtEl>
                                        <p:attrNameLst>
                                          <p:attrName>style.visibility</p:attrName>
                                        </p:attrNameLst>
                                      </p:cBhvr>
                                      <p:to>
                                        <p:strVal val="visible"/>
                                      </p:to>
                                    </p:set>
                                    <p:animEffect transition="in" filter="fade">
                                      <p:cBhvr>
                                        <p:cTn id="32" dur="500"/>
                                        <p:tgtEl>
                                          <p:spTgt spid="17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66440" y="46764"/>
            <a:ext cx="973253" cy="811045"/>
          </a:xfrm>
          <a:prstGeom prst="rect">
            <a:avLst/>
          </a:prstGeom>
          <a:noFill/>
          <a:ln w="9525">
            <a:noFill/>
            <a:miter lim="800000"/>
            <a:headEnd/>
            <a:tailEnd/>
          </a:ln>
        </p:spPr>
      </p:pic>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41494"/>
          <a:stretch/>
        </p:blipFill>
        <p:spPr bwMode="auto">
          <a:xfrm>
            <a:off x="2509209" y="66810"/>
            <a:ext cx="4218530" cy="55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756312"/>
            <a:ext cx="2765670" cy="53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7766" y="1295400"/>
            <a:ext cx="4001866"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1" name="مربع نص 10"/>
              <p:cNvSpPr txBox="1"/>
              <p:nvPr/>
            </p:nvSpPr>
            <p:spPr>
              <a:xfrm>
                <a:off x="381000" y="1295400"/>
                <a:ext cx="1676400" cy="865173"/>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𝟔</m:t>
                        </m:r>
                        <m:r>
                          <a:rPr lang="en-US" sz="3200" b="1" i="1" smtClean="0">
                            <a:solidFill>
                              <a:srgbClr val="C00000"/>
                            </a:solidFill>
                            <a:latin typeface="Cambria Math"/>
                          </a:rPr>
                          <m:t>𝒙𝒚</m:t>
                        </m:r>
                        <m:r>
                          <a:rPr lang="en-US" sz="3200" b="1" i="1" baseline="30000" smtClean="0">
                            <a:solidFill>
                              <a:srgbClr val="C00000"/>
                            </a:solidFill>
                            <a:latin typeface="Cambria Math"/>
                          </a:rPr>
                          <m:t>𝟐</m:t>
                        </m:r>
                      </m:num>
                      <m:den>
                        <m:r>
                          <a:rPr lang="en-US" sz="3200" b="1" i="1" smtClean="0">
                            <a:solidFill>
                              <a:srgbClr val="C00000"/>
                            </a:solidFill>
                            <a:latin typeface="Cambria Math"/>
                          </a:rPr>
                          <m:t> </m:t>
                        </m:r>
                        <m:r>
                          <a:rPr lang="en-US" sz="3200" b="1" i="1" smtClean="0">
                            <a:solidFill>
                              <a:srgbClr val="C00000"/>
                            </a:solidFill>
                            <a:latin typeface="Cambria Math"/>
                          </a:rPr>
                          <m:t>𝟏𝟐</m:t>
                        </m:r>
                        <m:r>
                          <a:rPr lang="en-US" sz="3200" b="1" i="1" smtClean="0">
                            <a:solidFill>
                              <a:srgbClr val="C00000"/>
                            </a:solidFill>
                            <a:latin typeface="Cambria Math"/>
                          </a:rPr>
                          <m:t>𝒙</m:t>
                        </m:r>
                        <m:r>
                          <a:rPr lang="en-US" sz="3200" b="1" i="1" baseline="30000" smtClean="0">
                            <a:solidFill>
                              <a:srgbClr val="C00000"/>
                            </a:solidFill>
                            <a:latin typeface="Cambria Math"/>
                          </a:rPr>
                          <m:t>𝟐</m:t>
                        </m:r>
                        <m:r>
                          <a:rPr lang="en-US" sz="3200" b="1" i="1" smtClean="0">
                            <a:solidFill>
                              <a:srgbClr val="C00000"/>
                            </a:solidFill>
                            <a:latin typeface="Cambria Math"/>
                          </a:rPr>
                          <m:t>𝒚</m:t>
                        </m:r>
                        <m:r>
                          <a:rPr lang="en-US" sz="3200" b="1" i="1" baseline="30000" smtClean="0">
                            <a:solidFill>
                              <a:srgbClr val="C00000"/>
                            </a:solidFill>
                            <a:latin typeface="Cambria Math"/>
                          </a:rPr>
                          <m:t>𝟑</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1" name="مربع نص 10"/>
              <p:cNvSpPr txBox="1">
                <a:spLocks noRot="1" noChangeAspect="1" noMove="1" noResize="1" noEditPoints="1" noAdjustHandles="1" noChangeArrowheads="1" noChangeShapeType="1" noTextEdit="1"/>
              </p:cNvSpPr>
              <p:nvPr/>
            </p:nvSpPr>
            <p:spPr>
              <a:xfrm>
                <a:off x="381000" y="1295400"/>
                <a:ext cx="1676400" cy="865173"/>
              </a:xfrm>
              <a:prstGeom prst="rect">
                <a:avLst/>
              </a:prstGeom>
              <a:blipFill rotWithShape="1">
                <a:blip r:embed="rId11"/>
                <a:stretch>
                  <a:fillRect r="-8000" b="-2128"/>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3" name="مربع نص 12"/>
              <p:cNvSpPr txBox="1"/>
              <p:nvPr/>
            </p:nvSpPr>
            <p:spPr>
              <a:xfrm>
                <a:off x="1834488" y="1276064"/>
                <a:ext cx="1676400" cy="865173"/>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𝟒</m:t>
                        </m:r>
                        <m:r>
                          <a:rPr lang="en-US" sz="3200" b="1" i="1" smtClean="0">
                            <a:solidFill>
                              <a:srgbClr val="C00000"/>
                            </a:solidFill>
                            <a:latin typeface="Cambria Math"/>
                          </a:rPr>
                          <m:t>𝒙</m:t>
                        </m:r>
                        <m:r>
                          <a:rPr lang="en-US" sz="3200" b="1" i="1" baseline="30000" smtClean="0">
                            <a:solidFill>
                              <a:srgbClr val="C00000"/>
                            </a:solidFill>
                            <a:latin typeface="Cambria Math"/>
                          </a:rPr>
                          <m:t>𝟐</m:t>
                        </m:r>
                      </m:num>
                      <m:den>
                        <m:r>
                          <a:rPr lang="en-US" sz="3200" b="1" i="1" smtClean="0">
                            <a:solidFill>
                              <a:srgbClr val="C00000"/>
                            </a:solidFill>
                            <a:latin typeface="Cambria Math"/>
                          </a:rPr>
                          <m:t> </m:t>
                        </m:r>
                        <m:r>
                          <a:rPr lang="en-US" sz="3200" b="1" i="1" smtClean="0">
                            <a:solidFill>
                              <a:srgbClr val="C00000"/>
                            </a:solidFill>
                            <a:latin typeface="Cambria Math"/>
                          </a:rPr>
                          <m:t>𝟏𝟐</m:t>
                        </m:r>
                        <m:r>
                          <a:rPr lang="en-US" sz="3200" b="1" i="1" smtClean="0">
                            <a:solidFill>
                              <a:srgbClr val="C00000"/>
                            </a:solidFill>
                            <a:latin typeface="Cambria Math"/>
                          </a:rPr>
                          <m:t>𝒙</m:t>
                        </m:r>
                        <m:r>
                          <a:rPr lang="en-US" sz="3200" b="1" i="1" baseline="30000" smtClean="0">
                            <a:solidFill>
                              <a:srgbClr val="C00000"/>
                            </a:solidFill>
                            <a:latin typeface="Cambria Math"/>
                          </a:rPr>
                          <m:t>𝟐</m:t>
                        </m:r>
                        <m:r>
                          <a:rPr lang="en-US" sz="3200" b="1" i="1" smtClean="0">
                            <a:solidFill>
                              <a:srgbClr val="C00000"/>
                            </a:solidFill>
                            <a:latin typeface="Cambria Math"/>
                          </a:rPr>
                          <m:t>𝒚</m:t>
                        </m:r>
                        <m:r>
                          <a:rPr lang="en-US" sz="3200" b="1" i="1" baseline="30000" smtClean="0">
                            <a:solidFill>
                              <a:srgbClr val="C00000"/>
                            </a:solidFill>
                            <a:latin typeface="Cambria Math"/>
                          </a:rPr>
                          <m:t>𝟑</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3" name="مربع نص 12"/>
              <p:cNvSpPr txBox="1">
                <a:spLocks noRot="1" noChangeAspect="1" noMove="1" noResize="1" noEditPoints="1" noAdjustHandles="1" noChangeArrowheads="1" noChangeShapeType="1" noTextEdit="1"/>
              </p:cNvSpPr>
              <p:nvPr/>
            </p:nvSpPr>
            <p:spPr>
              <a:xfrm>
                <a:off x="1834488" y="1276064"/>
                <a:ext cx="1676400" cy="865173"/>
              </a:xfrm>
              <a:prstGeom prst="rect">
                <a:avLst/>
              </a:prstGeom>
              <a:blipFill rotWithShape="1">
                <a:blip r:embed="rId12"/>
                <a:stretch>
                  <a:fillRect r="-8000" b="-1408"/>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4" name="مربع نص 13"/>
              <p:cNvSpPr txBox="1"/>
              <p:nvPr/>
            </p:nvSpPr>
            <p:spPr>
              <a:xfrm>
                <a:off x="3438104" y="1270376"/>
                <a:ext cx="1676400" cy="865173"/>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𝒚</m:t>
                        </m:r>
                        <m:r>
                          <a:rPr lang="en-US" sz="3200" b="1" i="1" baseline="30000" smtClean="0">
                            <a:solidFill>
                              <a:srgbClr val="C00000"/>
                            </a:solidFill>
                            <a:latin typeface="Cambria Math"/>
                          </a:rPr>
                          <m:t>𝟐</m:t>
                        </m:r>
                        <m:r>
                          <a:rPr lang="en-US" sz="3200" b="1" i="1" baseline="30000" smtClean="0">
                            <a:solidFill>
                              <a:srgbClr val="C00000"/>
                            </a:solidFill>
                            <a:latin typeface="Cambria Math"/>
                          </a:rPr>
                          <m:t> </m:t>
                        </m:r>
                      </m:num>
                      <m:den>
                        <m:r>
                          <a:rPr lang="en-US" sz="3200" b="1" i="1" smtClean="0">
                            <a:solidFill>
                              <a:srgbClr val="C00000"/>
                            </a:solidFill>
                            <a:latin typeface="Cambria Math"/>
                          </a:rPr>
                          <m:t> </m:t>
                        </m:r>
                        <m:r>
                          <a:rPr lang="en-US" sz="3200" b="1" i="1" smtClean="0">
                            <a:solidFill>
                              <a:srgbClr val="C00000"/>
                            </a:solidFill>
                            <a:latin typeface="Cambria Math"/>
                          </a:rPr>
                          <m:t>𝟔</m:t>
                        </m:r>
                        <m:r>
                          <a:rPr lang="en-US" sz="3200" b="1" i="1" smtClean="0">
                            <a:solidFill>
                              <a:srgbClr val="C00000"/>
                            </a:solidFill>
                            <a:latin typeface="Cambria Math"/>
                          </a:rPr>
                          <m:t>𝒙𝒚</m:t>
                        </m:r>
                        <m:r>
                          <a:rPr lang="en-US" sz="3200" b="1" i="1" baseline="30000" smtClean="0">
                            <a:solidFill>
                              <a:srgbClr val="C00000"/>
                            </a:solidFill>
                            <a:latin typeface="Cambria Math"/>
                          </a:rPr>
                          <m:t>𝟑</m:t>
                        </m:r>
                      </m:den>
                    </m:f>
                  </m:oMath>
                </a14:m>
                <a:r>
                  <a:rPr lang="en-US" sz="3200" b="1" dirty="0" smtClean="0">
                    <a:solidFill>
                      <a:srgbClr val="C00000"/>
                    </a:solidFill>
                  </a:rPr>
                  <a:t>   </a:t>
                </a:r>
                <a:endParaRPr lang="ar-EG" sz="3200" b="1" dirty="0">
                  <a:solidFill>
                    <a:srgbClr val="C00000"/>
                  </a:solidFill>
                </a:endParaRPr>
              </a:p>
            </p:txBody>
          </p:sp>
        </mc:Choice>
        <mc:Fallback xmlns="">
          <p:sp>
            <p:nvSpPr>
              <p:cNvPr id="14" name="مربع نص 13"/>
              <p:cNvSpPr txBox="1">
                <a:spLocks noRot="1" noChangeAspect="1" noMove="1" noResize="1" noEditPoints="1" noAdjustHandles="1" noChangeArrowheads="1" noChangeShapeType="1" noTextEdit="1"/>
              </p:cNvSpPr>
              <p:nvPr/>
            </p:nvSpPr>
            <p:spPr>
              <a:xfrm>
                <a:off x="3438104" y="1270376"/>
                <a:ext cx="1676400" cy="865173"/>
              </a:xfrm>
              <a:prstGeom prst="rect">
                <a:avLst/>
              </a:prstGeom>
              <a:blipFill rotWithShape="1">
                <a:blip r:embed="rId13"/>
                <a:stretch>
                  <a:fillRect/>
                </a:stretch>
              </a:blipFill>
            </p:spPr>
            <p:txBody>
              <a:bodyPr/>
              <a:lstStyle/>
              <a:p>
                <a:r>
                  <a:rPr lang="ar-EG">
                    <a:noFill/>
                  </a:rPr>
                  <a:t> </a:t>
                </a:r>
              </a:p>
            </p:txBody>
          </p:sp>
        </mc:Fallback>
      </mc:AlternateContent>
      <p:pic>
        <p:nvPicPr>
          <p:cNvPr id="17715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75396" y="2307608"/>
            <a:ext cx="21431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3276600"/>
            <a:ext cx="2745105" cy="66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6"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9194" y="4343400"/>
            <a:ext cx="942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7"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3194" y="5266195"/>
            <a:ext cx="20002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31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fade">
                                      <p:cBhvr>
                                        <p:cTn id="7" dur="500"/>
                                        <p:tgtEl>
                                          <p:spTgt spid="1710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011"/>
                                        </p:tgtEl>
                                        <p:attrNameLst>
                                          <p:attrName>style.visibility</p:attrName>
                                        </p:attrNameLst>
                                      </p:cBhvr>
                                      <p:to>
                                        <p:strVal val="visible"/>
                                      </p:to>
                                    </p:set>
                                    <p:animEffect transition="in" filter="fade">
                                      <p:cBhvr>
                                        <p:cTn id="12" dur="500"/>
                                        <p:tgtEl>
                                          <p:spTgt spid="1710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154"/>
                                        </p:tgtEl>
                                        <p:attrNameLst>
                                          <p:attrName>style.visibility</p:attrName>
                                        </p:attrNameLst>
                                      </p:cBhvr>
                                      <p:to>
                                        <p:strVal val="visible"/>
                                      </p:to>
                                    </p:set>
                                    <p:animEffect transition="in" filter="fade">
                                      <p:cBhvr>
                                        <p:cTn id="32" dur="500"/>
                                        <p:tgtEl>
                                          <p:spTgt spid="1771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7155"/>
                                        </p:tgtEl>
                                        <p:attrNameLst>
                                          <p:attrName>style.visibility</p:attrName>
                                        </p:attrNameLst>
                                      </p:cBhvr>
                                      <p:to>
                                        <p:strVal val="visible"/>
                                      </p:to>
                                    </p:set>
                                    <p:animEffect transition="in" filter="fade">
                                      <p:cBhvr>
                                        <p:cTn id="37" dur="500"/>
                                        <p:tgtEl>
                                          <p:spTgt spid="1771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7156"/>
                                        </p:tgtEl>
                                        <p:attrNameLst>
                                          <p:attrName>style.visibility</p:attrName>
                                        </p:attrNameLst>
                                      </p:cBhvr>
                                      <p:to>
                                        <p:strVal val="visible"/>
                                      </p:to>
                                    </p:set>
                                    <p:animEffect transition="in" filter="fade">
                                      <p:cBhvr>
                                        <p:cTn id="42" dur="500"/>
                                        <p:tgtEl>
                                          <p:spTgt spid="1771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7157"/>
                                        </p:tgtEl>
                                        <p:attrNameLst>
                                          <p:attrName>style.visibility</p:attrName>
                                        </p:attrNameLst>
                                      </p:cBhvr>
                                      <p:to>
                                        <p:strVal val="visible"/>
                                      </p:to>
                                    </p:set>
                                    <p:animEffect transition="in" filter="fade">
                                      <p:cBhvr>
                                        <p:cTn id="47" dur="500"/>
                                        <p:tgtEl>
                                          <p:spTgt spid="17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66440" y="46764"/>
            <a:ext cx="973253" cy="811045"/>
          </a:xfrm>
          <a:prstGeom prst="rect">
            <a:avLst/>
          </a:prstGeom>
          <a:noFill/>
          <a:ln w="9525">
            <a:noFill/>
            <a:miter lim="800000"/>
            <a:headEnd/>
            <a:tailEnd/>
          </a:ln>
        </p:spPr>
      </p:pic>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41494"/>
          <a:stretch/>
        </p:blipFill>
        <p:spPr bwMode="auto">
          <a:xfrm>
            <a:off x="2509209" y="66810"/>
            <a:ext cx="4218530" cy="55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4430" y="775648"/>
            <a:ext cx="6378418" cy="48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0896" y="1281752"/>
            <a:ext cx="2830948" cy="231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1066800" y="1662752"/>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-3</a:t>
            </a:r>
            <a:endParaRPr lang="ar-EG" sz="2800" b="1" dirty="0">
              <a:solidFill>
                <a:srgbClr val="FF0000"/>
              </a:solidFill>
            </a:endParaRPr>
          </a:p>
        </p:txBody>
      </p:sp>
      <p:sp>
        <p:nvSpPr>
          <p:cNvPr id="13" name="مربع نص 12"/>
          <p:cNvSpPr txBox="1"/>
          <p:nvPr/>
        </p:nvSpPr>
        <p:spPr>
          <a:xfrm>
            <a:off x="1102056" y="2143780"/>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0 </a:t>
            </a:r>
            <a:endParaRPr lang="ar-EG" sz="2800" b="1" dirty="0">
              <a:solidFill>
                <a:srgbClr val="FF0000"/>
              </a:solidFill>
            </a:endParaRPr>
          </a:p>
        </p:txBody>
      </p:sp>
      <p:sp>
        <p:nvSpPr>
          <p:cNvPr id="14" name="مربع نص 13"/>
          <p:cNvSpPr txBox="1"/>
          <p:nvPr/>
        </p:nvSpPr>
        <p:spPr>
          <a:xfrm>
            <a:off x="1137312" y="2604448"/>
            <a:ext cx="4426548" cy="523220"/>
          </a:xfrm>
          <a:prstGeom prst="rect">
            <a:avLst/>
          </a:prstGeom>
          <a:noFill/>
        </p:spPr>
        <p:txBody>
          <a:bodyPr wrap="square" rtlCol="1">
            <a:spAutoFit/>
          </a:bodyPr>
          <a:lstStyle/>
          <a:p>
            <a:pPr algn="ctr"/>
            <a:r>
              <a:rPr lang="ar-EG" sz="2800" b="1" dirty="0">
                <a:solidFill>
                  <a:srgbClr val="FF0000"/>
                </a:solidFill>
              </a:rPr>
              <a:t>المجال = </a:t>
            </a:r>
            <a:r>
              <a:rPr lang="en-US" sz="2800" b="1" dirty="0">
                <a:solidFill>
                  <a:srgbClr val="FF0000"/>
                </a:solidFill>
              </a:rPr>
              <a:t>{ x I x ≠ </a:t>
            </a:r>
            <a:r>
              <a:rPr lang="en-US" sz="2800" b="1" dirty="0" smtClean="0">
                <a:solidFill>
                  <a:srgbClr val="FF0000"/>
                </a:solidFill>
              </a:rPr>
              <a:t>-3 </a:t>
            </a:r>
            <a:r>
              <a:rPr lang="en-US" sz="2800" b="1" dirty="0">
                <a:solidFill>
                  <a:srgbClr val="FF0000"/>
                </a:solidFill>
              </a:rPr>
              <a:t>}</a:t>
            </a:r>
            <a:endParaRPr lang="ar-EG" sz="2800" b="1" dirty="0">
              <a:solidFill>
                <a:srgbClr val="FF0000"/>
              </a:solidFill>
            </a:endParaRPr>
          </a:p>
        </p:txBody>
      </p:sp>
      <p:sp>
        <p:nvSpPr>
          <p:cNvPr id="15" name="مربع نص 14"/>
          <p:cNvSpPr txBox="1"/>
          <p:nvPr/>
        </p:nvSpPr>
        <p:spPr>
          <a:xfrm>
            <a:off x="1066800" y="3071828"/>
            <a:ext cx="4426548" cy="523220"/>
          </a:xfrm>
          <a:prstGeom prst="rect">
            <a:avLst/>
          </a:prstGeom>
          <a:noFill/>
        </p:spPr>
        <p:txBody>
          <a:bodyPr wrap="square" rtlCol="1">
            <a:spAutoFit/>
          </a:bodyPr>
          <a:lstStyle/>
          <a:p>
            <a:pPr algn="ctr"/>
            <a:r>
              <a:rPr lang="ar-EG" sz="2800" b="1" dirty="0">
                <a:solidFill>
                  <a:srgbClr val="FF0000"/>
                </a:solidFill>
              </a:rPr>
              <a:t>المدى = </a:t>
            </a:r>
            <a:r>
              <a:rPr lang="en-US" sz="2800" b="1" dirty="0">
                <a:solidFill>
                  <a:srgbClr val="FF0000"/>
                </a:solidFill>
              </a:rPr>
              <a:t>{ f(x) I f(x)  ≠ 0 }</a:t>
            </a:r>
            <a:endParaRPr lang="ar-EG" sz="2800" b="1" dirty="0">
              <a:solidFill>
                <a:srgbClr val="FF0000"/>
              </a:solidFill>
            </a:endParaRPr>
          </a:p>
        </p:txBody>
      </p:sp>
      <p:pic>
        <p:nvPicPr>
          <p:cNvPr id="16589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1697" y="3747448"/>
            <a:ext cx="2789111" cy="231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1156648" y="4150056"/>
            <a:ext cx="4426548" cy="523220"/>
          </a:xfrm>
          <a:prstGeom prst="rect">
            <a:avLst/>
          </a:prstGeom>
          <a:noFill/>
        </p:spPr>
        <p:txBody>
          <a:bodyPr wrap="square" rtlCol="1">
            <a:spAutoFit/>
          </a:bodyPr>
          <a:lstStyle/>
          <a:p>
            <a:r>
              <a:rPr lang="ar-EG" sz="2800" b="1" dirty="0" smtClean="0">
                <a:solidFill>
                  <a:srgbClr val="FF0000"/>
                </a:solidFill>
              </a:rPr>
              <a:t>يوجد خط تقارب رأسي عند  </a:t>
            </a:r>
            <a:r>
              <a:rPr lang="en-US" sz="2800" b="1" dirty="0" smtClean="0">
                <a:solidFill>
                  <a:srgbClr val="FF0000"/>
                </a:solidFill>
              </a:rPr>
              <a:t>x = 6</a:t>
            </a:r>
            <a:endParaRPr lang="ar-EG" sz="2800" b="1" dirty="0">
              <a:solidFill>
                <a:srgbClr val="FF0000"/>
              </a:solidFill>
            </a:endParaRPr>
          </a:p>
        </p:txBody>
      </p:sp>
      <p:sp>
        <p:nvSpPr>
          <p:cNvPr id="19" name="مربع نص 18"/>
          <p:cNvSpPr txBox="1"/>
          <p:nvPr/>
        </p:nvSpPr>
        <p:spPr>
          <a:xfrm>
            <a:off x="1191904" y="4631084"/>
            <a:ext cx="4426548" cy="523220"/>
          </a:xfrm>
          <a:prstGeom prst="rect">
            <a:avLst/>
          </a:prstGeom>
          <a:noFill/>
        </p:spPr>
        <p:txBody>
          <a:bodyPr wrap="square" rtlCol="1">
            <a:spAutoFit/>
          </a:bodyPr>
          <a:lstStyle/>
          <a:p>
            <a:r>
              <a:rPr lang="ar-EG" sz="2800" b="1" dirty="0" smtClean="0">
                <a:solidFill>
                  <a:srgbClr val="FF0000"/>
                </a:solidFill>
              </a:rPr>
              <a:t>يوجد خط تقارب أفقي عند  </a:t>
            </a:r>
            <a:r>
              <a:rPr lang="en-US" sz="2800" b="1" dirty="0" smtClean="0">
                <a:solidFill>
                  <a:srgbClr val="FF0000"/>
                </a:solidFill>
              </a:rPr>
              <a:t>y = 4 </a:t>
            </a:r>
            <a:endParaRPr lang="ar-EG" sz="2800" b="1" dirty="0">
              <a:solidFill>
                <a:srgbClr val="FF0000"/>
              </a:solidFill>
            </a:endParaRPr>
          </a:p>
        </p:txBody>
      </p:sp>
      <p:sp>
        <p:nvSpPr>
          <p:cNvPr id="20" name="مربع نص 19"/>
          <p:cNvSpPr txBox="1"/>
          <p:nvPr/>
        </p:nvSpPr>
        <p:spPr>
          <a:xfrm>
            <a:off x="1227160" y="5091752"/>
            <a:ext cx="4426548" cy="523220"/>
          </a:xfrm>
          <a:prstGeom prst="rect">
            <a:avLst/>
          </a:prstGeom>
          <a:noFill/>
        </p:spPr>
        <p:txBody>
          <a:bodyPr wrap="square" rtlCol="1">
            <a:spAutoFit/>
          </a:bodyPr>
          <a:lstStyle/>
          <a:p>
            <a:pPr algn="ctr"/>
            <a:r>
              <a:rPr lang="ar-EG" sz="2800" b="1" dirty="0">
                <a:solidFill>
                  <a:srgbClr val="FF0000"/>
                </a:solidFill>
              </a:rPr>
              <a:t>المجال = </a:t>
            </a:r>
            <a:r>
              <a:rPr lang="en-US" sz="2800" b="1" dirty="0">
                <a:solidFill>
                  <a:srgbClr val="FF0000"/>
                </a:solidFill>
              </a:rPr>
              <a:t>{ x I x ≠ </a:t>
            </a:r>
            <a:r>
              <a:rPr lang="en-US" sz="2800" b="1" dirty="0" smtClean="0">
                <a:solidFill>
                  <a:srgbClr val="FF0000"/>
                </a:solidFill>
              </a:rPr>
              <a:t>6 }</a:t>
            </a:r>
            <a:endParaRPr lang="ar-EG" sz="2800" b="1" dirty="0">
              <a:solidFill>
                <a:srgbClr val="FF0000"/>
              </a:solidFill>
            </a:endParaRPr>
          </a:p>
        </p:txBody>
      </p:sp>
      <p:sp>
        <p:nvSpPr>
          <p:cNvPr id="21" name="مربع نص 20"/>
          <p:cNvSpPr txBox="1"/>
          <p:nvPr/>
        </p:nvSpPr>
        <p:spPr>
          <a:xfrm>
            <a:off x="1156648" y="5559132"/>
            <a:ext cx="4426548" cy="523220"/>
          </a:xfrm>
          <a:prstGeom prst="rect">
            <a:avLst/>
          </a:prstGeom>
          <a:noFill/>
        </p:spPr>
        <p:txBody>
          <a:bodyPr wrap="square" rtlCol="1">
            <a:spAutoFit/>
          </a:bodyPr>
          <a:lstStyle/>
          <a:p>
            <a:pPr algn="ctr"/>
            <a:r>
              <a:rPr lang="ar-EG" sz="2800" b="1" dirty="0">
                <a:solidFill>
                  <a:srgbClr val="FF0000"/>
                </a:solidFill>
              </a:rPr>
              <a:t>المدى = </a:t>
            </a:r>
            <a:r>
              <a:rPr lang="en-US" sz="2800" b="1" dirty="0">
                <a:solidFill>
                  <a:srgbClr val="FF0000"/>
                </a:solidFill>
              </a:rPr>
              <a:t>{ f(x) I f(x)  ≠ </a:t>
            </a:r>
            <a:r>
              <a:rPr lang="en-US" sz="2800" b="1" dirty="0" smtClean="0">
                <a:solidFill>
                  <a:srgbClr val="FF0000"/>
                </a:solidFill>
              </a:rPr>
              <a:t>4 </a:t>
            </a:r>
            <a:r>
              <a:rPr lang="en-US" sz="2800" b="1" dirty="0">
                <a:solidFill>
                  <a:srgbClr val="FF0000"/>
                </a:solidFill>
              </a:rPr>
              <a:t>}</a:t>
            </a:r>
            <a:endParaRPr lang="ar-EG" sz="2800" b="1" dirty="0">
              <a:solidFill>
                <a:srgbClr val="FF0000"/>
              </a:solidFill>
            </a:endParaRPr>
          </a:p>
        </p:txBody>
      </p:sp>
    </p:spTree>
    <p:extLst>
      <p:ext uri="{BB962C8B-B14F-4D97-AF65-F5344CB8AC3E}">
        <p14:creationId xmlns:p14="http://schemas.microsoft.com/office/powerpoint/2010/main" val="11075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fade">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891"/>
                                        </p:tgtEl>
                                        <p:attrNameLst>
                                          <p:attrName>style.visibility</p:attrName>
                                        </p:attrNameLst>
                                      </p:cBhvr>
                                      <p:to>
                                        <p:strVal val="visible"/>
                                      </p:to>
                                    </p:set>
                                    <p:anim calcmode="lin" valueType="num">
                                      <p:cBhvr additive="base">
                                        <p:cTn id="12" dur="500" fill="hold"/>
                                        <p:tgtEl>
                                          <p:spTgt spid="165891"/>
                                        </p:tgtEl>
                                        <p:attrNameLst>
                                          <p:attrName>ppt_x</p:attrName>
                                        </p:attrNameLst>
                                      </p:cBhvr>
                                      <p:tavLst>
                                        <p:tav tm="0">
                                          <p:val>
                                            <p:strVal val="#ppt_x"/>
                                          </p:val>
                                        </p:tav>
                                        <p:tav tm="100000">
                                          <p:val>
                                            <p:strVal val="#ppt_x"/>
                                          </p:val>
                                        </p:tav>
                                      </p:tavLst>
                                    </p:anim>
                                    <p:anim calcmode="lin" valueType="num">
                                      <p:cBhvr additive="base">
                                        <p:cTn id="13" dur="500" fill="hold"/>
                                        <p:tgtEl>
                                          <p:spTgt spid="1658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
                                        </p:tgtEl>
                                        <p:attrNameLst>
                                          <p:attrName>style.visibility</p:attrName>
                                        </p:attrNameLst>
                                      </p:cBhvr>
                                      <p:to>
                                        <p:strVal val="visible"/>
                                      </p:to>
                                    </p:set>
                                    <p:anim calcmode="discrete" valueType="clr">
                                      <p:cBhvr override="childStyle">
                                        <p:cTn id="1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
                                        </p:tgtEl>
                                        <p:attrNameLst>
                                          <p:attrName>fillcolor</p:attrName>
                                        </p:attrNameLst>
                                      </p:cBhvr>
                                      <p:tavLst>
                                        <p:tav tm="0">
                                          <p:val>
                                            <p:clrVal>
                                              <a:schemeClr val="accent2"/>
                                            </p:clrVal>
                                          </p:val>
                                        </p:tav>
                                        <p:tav tm="50000">
                                          <p:val>
                                            <p:clrVal>
                                              <a:schemeClr val="hlink"/>
                                            </p:clrVal>
                                          </p:val>
                                        </p:tav>
                                      </p:tavLst>
                                    </p:anim>
                                    <p:set>
                                      <p:cBhvr>
                                        <p:cTn id="20" dur="80"/>
                                        <p:tgtEl>
                                          <p:spTgt spid="1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3"/>
                                        </p:tgtEl>
                                        <p:attrNameLst>
                                          <p:attrName>style.visibility</p:attrName>
                                        </p:attrNameLst>
                                      </p:cBhvr>
                                      <p:to>
                                        <p:strVal val="visible"/>
                                      </p:to>
                                    </p:set>
                                    <p:anim calcmode="discrete" valueType="clr">
                                      <p:cBhvr override="childStyle">
                                        <p:cTn id="25"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3"/>
                                        </p:tgtEl>
                                        <p:attrNameLst>
                                          <p:attrName>fillcolor</p:attrName>
                                        </p:attrNameLst>
                                      </p:cBhvr>
                                      <p:tavLst>
                                        <p:tav tm="0">
                                          <p:val>
                                            <p:clrVal>
                                              <a:schemeClr val="accent2"/>
                                            </p:clrVal>
                                          </p:val>
                                        </p:tav>
                                        <p:tav tm="50000">
                                          <p:val>
                                            <p:clrVal>
                                              <a:schemeClr val="hlink"/>
                                            </p:clrVal>
                                          </p:val>
                                        </p:tav>
                                      </p:tavLst>
                                    </p:anim>
                                    <p:set>
                                      <p:cBhvr>
                                        <p:cTn id="27" dur="80"/>
                                        <p:tgtEl>
                                          <p:spTgt spid="1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5"/>
                                        </p:tgtEl>
                                        <p:attrNameLst>
                                          <p:attrName>style.visibility</p:attrName>
                                        </p:attrNameLst>
                                      </p:cBhvr>
                                      <p:to>
                                        <p:strVal val="visible"/>
                                      </p:to>
                                    </p:set>
                                    <p:anim calcmode="discrete" valueType="clr">
                                      <p:cBhvr override="childStyle">
                                        <p:cTn id="3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5"/>
                                        </p:tgtEl>
                                        <p:attrNameLst>
                                          <p:attrName>fillcolor</p:attrName>
                                        </p:attrNameLst>
                                      </p:cBhvr>
                                      <p:tavLst>
                                        <p:tav tm="0">
                                          <p:val>
                                            <p:clrVal>
                                              <a:schemeClr val="accent2"/>
                                            </p:clrVal>
                                          </p:val>
                                        </p:tav>
                                        <p:tav tm="50000">
                                          <p:val>
                                            <p:clrVal>
                                              <a:schemeClr val="hlink"/>
                                            </p:clrVal>
                                          </p:val>
                                        </p:tav>
                                      </p:tavLst>
                                    </p:anim>
                                    <p:set>
                                      <p:cBhvr>
                                        <p:cTn id="41" dur="80"/>
                                        <p:tgtEl>
                                          <p:spTgt spid="15"/>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5892"/>
                                        </p:tgtEl>
                                        <p:attrNameLst>
                                          <p:attrName>style.visibility</p:attrName>
                                        </p:attrNameLst>
                                      </p:cBhvr>
                                      <p:to>
                                        <p:strVal val="visible"/>
                                      </p:to>
                                    </p:set>
                                    <p:animEffect transition="in" filter="fade">
                                      <p:cBhvr>
                                        <p:cTn id="46" dur="500"/>
                                        <p:tgtEl>
                                          <p:spTgt spid="165892"/>
                                        </p:tgtEl>
                                      </p:cBhvr>
                                    </p:animEffec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18"/>
                                        </p:tgtEl>
                                        <p:attrNameLst>
                                          <p:attrName>style.visibility</p:attrName>
                                        </p:attrNameLst>
                                      </p:cBhvr>
                                      <p:to>
                                        <p:strVal val="visible"/>
                                      </p:to>
                                    </p:set>
                                    <p:anim calcmode="discrete" valueType="clr">
                                      <p:cBhvr override="childStyle">
                                        <p:cTn id="5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18"/>
                                        </p:tgtEl>
                                        <p:attrNameLst>
                                          <p:attrName>fillcolor</p:attrName>
                                        </p:attrNameLst>
                                      </p:cBhvr>
                                      <p:tavLst>
                                        <p:tav tm="0">
                                          <p:val>
                                            <p:clrVal>
                                              <a:schemeClr val="accent2"/>
                                            </p:clrVal>
                                          </p:val>
                                        </p:tav>
                                        <p:tav tm="50000">
                                          <p:val>
                                            <p:clrVal>
                                              <a:schemeClr val="hlink"/>
                                            </p:clrVal>
                                          </p:val>
                                        </p:tav>
                                      </p:tavLst>
                                    </p:anim>
                                    <p:set>
                                      <p:cBhvr>
                                        <p:cTn id="53" dur="80"/>
                                        <p:tgtEl>
                                          <p:spTgt spid="18"/>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19"/>
                                        </p:tgtEl>
                                        <p:attrNameLst>
                                          <p:attrName>style.visibility</p:attrName>
                                        </p:attrNameLst>
                                      </p:cBhvr>
                                      <p:to>
                                        <p:strVal val="visible"/>
                                      </p:to>
                                    </p:set>
                                    <p:anim calcmode="discrete" valueType="clr">
                                      <p:cBhvr override="childStyle">
                                        <p:cTn id="58"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19"/>
                                        </p:tgtEl>
                                        <p:attrNameLst>
                                          <p:attrName>fillcolor</p:attrName>
                                        </p:attrNameLst>
                                      </p:cBhvr>
                                      <p:tavLst>
                                        <p:tav tm="0">
                                          <p:val>
                                            <p:clrVal>
                                              <a:schemeClr val="accent2"/>
                                            </p:clrVal>
                                          </p:val>
                                        </p:tav>
                                        <p:tav tm="50000">
                                          <p:val>
                                            <p:clrVal>
                                              <a:schemeClr val="hlink"/>
                                            </p:clrVal>
                                          </p:val>
                                        </p:tav>
                                      </p:tavLst>
                                    </p:anim>
                                    <p:set>
                                      <p:cBhvr>
                                        <p:cTn id="60" dur="80"/>
                                        <p:tgtEl>
                                          <p:spTgt spid="19"/>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20"/>
                                        </p:tgtEl>
                                        <p:attrNameLst>
                                          <p:attrName>style.visibility</p:attrName>
                                        </p:attrNameLst>
                                      </p:cBhvr>
                                      <p:to>
                                        <p:strVal val="visible"/>
                                      </p:to>
                                    </p:set>
                                    <p:anim calcmode="discrete" valueType="clr">
                                      <p:cBhvr override="childStyle">
                                        <p:cTn id="6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20"/>
                                        </p:tgtEl>
                                        <p:attrNameLst>
                                          <p:attrName>fillcolor</p:attrName>
                                        </p:attrNameLst>
                                      </p:cBhvr>
                                      <p:tavLst>
                                        <p:tav tm="0">
                                          <p:val>
                                            <p:clrVal>
                                              <a:schemeClr val="accent2"/>
                                            </p:clrVal>
                                          </p:val>
                                        </p:tav>
                                        <p:tav tm="50000">
                                          <p:val>
                                            <p:clrVal>
                                              <a:schemeClr val="hlink"/>
                                            </p:clrVal>
                                          </p:val>
                                        </p:tav>
                                      </p:tavLst>
                                    </p:anim>
                                    <p:set>
                                      <p:cBhvr>
                                        <p:cTn id="67" dur="80"/>
                                        <p:tgtEl>
                                          <p:spTgt spid="20"/>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21"/>
                                        </p:tgtEl>
                                        <p:attrNameLst>
                                          <p:attrName>style.visibility</p:attrName>
                                        </p:attrNameLst>
                                      </p:cBhvr>
                                      <p:to>
                                        <p:strVal val="visible"/>
                                      </p:to>
                                    </p:set>
                                    <p:anim calcmode="discrete" valueType="clr">
                                      <p:cBhvr override="childStyle">
                                        <p:cTn id="7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21"/>
                                        </p:tgtEl>
                                        <p:attrNameLst>
                                          <p:attrName>fillcolor</p:attrName>
                                        </p:attrNameLst>
                                      </p:cBhvr>
                                      <p:tavLst>
                                        <p:tav tm="0">
                                          <p:val>
                                            <p:clrVal>
                                              <a:schemeClr val="accent2"/>
                                            </p:clrVal>
                                          </p:val>
                                        </p:tav>
                                        <p:tav tm="50000">
                                          <p:val>
                                            <p:clrVal>
                                              <a:schemeClr val="hlink"/>
                                            </p:clrVal>
                                          </p:val>
                                        </p:tav>
                                      </p:tavLst>
                                    </p:anim>
                                    <p:set>
                                      <p:cBhvr>
                                        <p:cTn id="74"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P spid="20"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66440" y="46764"/>
            <a:ext cx="973253" cy="811045"/>
          </a:xfrm>
          <a:prstGeom prst="rect">
            <a:avLst/>
          </a:prstGeom>
          <a:noFill/>
          <a:ln w="9525">
            <a:noFill/>
            <a:miter lim="800000"/>
            <a:headEnd/>
            <a:tailEnd/>
          </a:ln>
        </p:spPr>
      </p:pic>
      <p:pic>
        <p:nvPicPr>
          <p:cNvPr id="1669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927" y="1806952"/>
            <a:ext cx="1974273" cy="101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2654" y="2878759"/>
            <a:ext cx="6513410" cy="143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500"/>
                                        <p:tgtEl>
                                          <p:spTgt spid="166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915"/>
                                        </p:tgtEl>
                                        <p:attrNameLst>
                                          <p:attrName>style.visibility</p:attrName>
                                        </p:attrNameLst>
                                      </p:cBhvr>
                                      <p:to>
                                        <p:strVal val="visible"/>
                                      </p:to>
                                    </p:set>
                                    <p:animEffect transition="in" filter="fade">
                                      <p:cBhvr>
                                        <p:cTn id="12" dur="500"/>
                                        <p:tgtEl>
                                          <p:spTgt spid="166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مثال 2</a:t>
            </a:r>
            <a:r>
              <a:rPr lang="ar-EG" sz="3200" b="1" dirty="0" smtClean="0">
                <a:solidFill>
                  <a:srgbClr val="C00000"/>
                </a:solidFill>
                <a:effectLst>
                  <a:outerShdw blurRad="38100" dist="38100" dir="2700000" algn="tl">
                    <a:srgbClr val="000000">
                      <a:alpha val="43137"/>
                    </a:srgbClr>
                  </a:outerShdw>
                </a:effectLst>
                <a:latin typeface="+mn-lt"/>
                <a:cs typeface="+mn-cs"/>
              </a:rPr>
              <a:t> </a:t>
            </a:r>
            <a:endParaRPr lang="ar-SA" sz="3200" b="1" dirty="0">
              <a:solidFill>
                <a:srgbClr val="C00000"/>
              </a:solidFill>
              <a:effectLst>
                <a:outerShdw blurRad="38100" dist="38100" dir="2700000" algn="tl">
                  <a:srgbClr val="000000">
                    <a:alpha val="43137"/>
                  </a:srgbClr>
                </a:outerShdw>
              </a:effectLst>
              <a:latin typeface="+mn-lt"/>
              <a:cs typeface="+mn-cs"/>
            </a:endParaRPr>
          </a:p>
        </p:txBody>
      </p:sp>
      <p:pic>
        <p:nvPicPr>
          <p:cNvPr id="9219"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9220"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9221"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0" name="مربع نص 9"/>
          <p:cNvSpPr txBox="1"/>
          <p:nvPr/>
        </p:nvSpPr>
        <p:spPr>
          <a:xfrm>
            <a:off x="2071670" y="928670"/>
            <a:ext cx="6595075" cy="461665"/>
          </a:xfrm>
          <a:prstGeom prst="rect">
            <a:avLst/>
          </a:prstGeom>
          <a:noFill/>
        </p:spPr>
        <p:txBody>
          <a:bodyPr wrap="none" rtlCol="1">
            <a:spAutoFit/>
          </a:bodyPr>
          <a:lstStyle/>
          <a:p>
            <a:r>
              <a:rPr lang="ar-EG" sz="2400" b="1" dirty="0" smtClean="0">
                <a:solidFill>
                  <a:srgbClr val="FF0000"/>
                </a:solidFill>
              </a:rPr>
              <a:t>ما قيم </a:t>
            </a:r>
            <a:r>
              <a:rPr lang="en-US" sz="2400" b="1" dirty="0" smtClean="0">
                <a:solidFill>
                  <a:srgbClr val="FF0000"/>
                </a:solidFill>
              </a:rPr>
              <a:t>x </a:t>
            </a:r>
            <a:r>
              <a:rPr lang="ar-EG" sz="2400" b="1" dirty="0" smtClean="0">
                <a:solidFill>
                  <a:srgbClr val="FF0000"/>
                </a:solidFill>
              </a:rPr>
              <a:t> </a:t>
            </a:r>
            <a:r>
              <a:rPr lang="ar-EG" sz="2400" b="1" dirty="0" err="1" smtClean="0">
                <a:solidFill>
                  <a:srgbClr val="FF0000"/>
                </a:solidFill>
              </a:rPr>
              <a:t>التى</a:t>
            </a:r>
            <a:r>
              <a:rPr lang="ar-EG" sz="2400" b="1" dirty="0" smtClean="0">
                <a:solidFill>
                  <a:srgbClr val="FF0000"/>
                </a:solidFill>
              </a:rPr>
              <a:t> تجعل المقدار                          غير معرف ؟   </a:t>
            </a:r>
            <a:endParaRPr lang="ar-EG" sz="2400" b="1" dirty="0">
              <a:solidFill>
                <a:srgbClr val="FF0000"/>
              </a:solidFill>
            </a:endParaRPr>
          </a:p>
        </p:txBody>
      </p:sp>
      <p:graphicFrame>
        <p:nvGraphicFramePr>
          <p:cNvPr id="11" name="كائن 10"/>
          <p:cNvGraphicFramePr>
            <a:graphicFrameLocks noChangeAspect="1"/>
          </p:cNvGraphicFramePr>
          <p:nvPr/>
        </p:nvGraphicFramePr>
        <p:xfrm>
          <a:off x="3643306" y="785794"/>
          <a:ext cx="2362212" cy="904692"/>
        </p:xfrm>
        <a:graphic>
          <a:graphicData uri="http://schemas.openxmlformats.org/presentationml/2006/ole">
            <mc:AlternateContent xmlns:mc="http://schemas.openxmlformats.org/markup-compatibility/2006">
              <mc:Choice xmlns:v="urn:schemas-microsoft-com:vml" Requires="v">
                <p:oleObj spid="_x0000_s9262" name="Equation" r:id="rId9" imgW="647640" imgH="355320" progId="Equation.3">
                  <p:embed/>
                </p:oleObj>
              </mc:Choice>
              <mc:Fallback>
                <p:oleObj name="Equation" r:id="rId9" imgW="647640" imgH="355320" progId="Equation.3">
                  <p:embed/>
                  <p:pic>
                    <p:nvPicPr>
                      <p:cNvPr id="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06" y="785794"/>
                        <a:ext cx="2362212" cy="904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مستطيل 14"/>
          <p:cNvSpPr/>
          <p:nvPr/>
        </p:nvSpPr>
        <p:spPr>
          <a:xfrm>
            <a:off x="47929" y="1617637"/>
            <a:ext cx="8693405" cy="954107"/>
          </a:xfrm>
          <a:prstGeom prst="rect">
            <a:avLst/>
          </a:prstGeom>
        </p:spPr>
        <p:txBody>
          <a:bodyPr wrap="none">
            <a:spAutoFit/>
          </a:bodyPr>
          <a:lstStyle/>
          <a:p>
            <a:r>
              <a:rPr lang="ar-EG" sz="2800" b="1" dirty="0" smtClean="0">
                <a:solidFill>
                  <a:srgbClr val="FF0000"/>
                </a:solidFill>
              </a:rPr>
              <a:t> حتى يكون المقدار غير معرف يجب إيجاد </a:t>
            </a:r>
            <a:r>
              <a:rPr lang="ar-EG" sz="2800" b="1" dirty="0">
                <a:solidFill>
                  <a:srgbClr val="FF0000"/>
                </a:solidFill>
              </a:rPr>
              <a:t>قيم </a:t>
            </a:r>
            <a:r>
              <a:rPr lang="en-US" sz="2800" b="1" dirty="0">
                <a:solidFill>
                  <a:srgbClr val="FF0000"/>
                </a:solidFill>
              </a:rPr>
              <a:t>x </a:t>
            </a:r>
            <a:r>
              <a:rPr lang="ar-EG" sz="2800" b="1" dirty="0">
                <a:solidFill>
                  <a:srgbClr val="FF0000"/>
                </a:solidFill>
              </a:rPr>
              <a:t>التي تجعل المقام </a:t>
            </a:r>
            <a:r>
              <a:rPr lang="ar-EG" sz="2800" b="1" dirty="0" smtClean="0">
                <a:solidFill>
                  <a:srgbClr val="FF0000"/>
                </a:solidFill>
              </a:rPr>
              <a:t>صفرا.</a:t>
            </a:r>
          </a:p>
          <a:p>
            <a:r>
              <a:rPr lang="ar-EG" sz="2800" b="1" dirty="0" smtClean="0">
                <a:solidFill>
                  <a:srgbClr val="FF0000"/>
                </a:solidFill>
              </a:rPr>
              <a:t>ولذلك نقوم بتحليل المقام ونحسب قيم  </a:t>
            </a:r>
            <a:r>
              <a:rPr lang="en-US" sz="2800" b="1" dirty="0" smtClean="0">
                <a:solidFill>
                  <a:srgbClr val="FF0000"/>
                </a:solidFill>
              </a:rPr>
              <a:t>x</a:t>
            </a:r>
            <a:r>
              <a:rPr lang="ar-EG" sz="2800" b="1" dirty="0" smtClean="0">
                <a:solidFill>
                  <a:srgbClr val="FF0000"/>
                </a:solidFill>
              </a:rPr>
              <a:t> التي تجعل المقدار يساوى صفراً </a:t>
            </a:r>
            <a:endParaRPr lang="ar-EG" sz="2800" b="1" dirty="0">
              <a:solidFill>
                <a:srgbClr val="FF0000"/>
              </a:solidFill>
            </a:endParaRPr>
          </a:p>
        </p:txBody>
      </p:sp>
      <p:sp>
        <p:nvSpPr>
          <p:cNvPr id="16" name="مستطيل 15"/>
          <p:cNvSpPr/>
          <p:nvPr/>
        </p:nvSpPr>
        <p:spPr>
          <a:xfrm>
            <a:off x="428596" y="2882342"/>
            <a:ext cx="8215370" cy="3046988"/>
          </a:xfrm>
          <a:prstGeom prst="rect">
            <a:avLst/>
          </a:prstGeom>
        </p:spPr>
        <p:txBody>
          <a:bodyPr wrap="square">
            <a:spAutoFit/>
          </a:bodyPr>
          <a:lstStyle/>
          <a:p>
            <a:r>
              <a:rPr lang="ar-EG" sz="2400" b="1" dirty="0" smtClean="0">
                <a:solidFill>
                  <a:srgbClr val="FF0000"/>
                </a:solidFill>
              </a:rPr>
              <a:t>أحد القيم </a:t>
            </a:r>
            <a:r>
              <a:rPr lang="ar-EG" sz="2400" b="1" dirty="0">
                <a:solidFill>
                  <a:srgbClr val="FF0000"/>
                </a:solidFill>
              </a:rPr>
              <a:t>التي تجعل المقام </a:t>
            </a:r>
            <a:r>
              <a:rPr lang="ar-EG" sz="2400" b="1" dirty="0" smtClean="0">
                <a:solidFill>
                  <a:srgbClr val="FF0000"/>
                </a:solidFill>
              </a:rPr>
              <a:t>(</a:t>
            </a:r>
            <a:r>
              <a:rPr lang="en-US" sz="2400" b="1" dirty="0" smtClean="0">
                <a:solidFill>
                  <a:srgbClr val="FF0000"/>
                </a:solidFill>
              </a:rPr>
              <a:t>   4x ( x2 + 6x + 8  </a:t>
            </a:r>
            <a:r>
              <a:rPr lang="ar-EG" sz="2400" b="1" dirty="0" smtClean="0">
                <a:solidFill>
                  <a:srgbClr val="FF0000"/>
                </a:solidFill>
              </a:rPr>
              <a:t>يساوي صفرا هي</a:t>
            </a:r>
          </a:p>
          <a:p>
            <a:r>
              <a:rPr lang="ar-EG" sz="2400" b="1" dirty="0" smtClean="0">
                <a:solidFill>
                  <a:srgbClr val="FF0000"/>
                </a:solidFill>
              </a:rPr>
              <a:t> </a:t>
            </a:r>
            <a:r>
              <a:rPr lang="en-US" sz="2400" b="1" dirty="0">
                <a:solidFill>
                  <a:srgbClr val="FF0000"/>
                </a:solidFill>
              </a:rPr>
              <a:t>x = 0 ، </a:t>
            </a:r>
            <a:r>
              <a:rPr lang="ar-EG" sz="2400" b="1" dirty="0" smtClean="0">
                <a:solidFill>
                  <a:srgbClr val="FF0000"/>
                </a:solidFill>
              </a:rPr>
              <a:t>والآن</a:t>
            </a:r>
            <a:r>
              <a:rPr lang="ar-EG" sz="2400" b="1" dirty="0">
                <a:solidFill>
                  <a:srgbClr val="FF0000"/>
                </a:solidFill>
              </a:rPr>
              <a:t>، </a:t>
            </a:r>
            <a:r>
              <a:rPr lang="ar-EG" sz="2400" b="1" dirty="0" smtClean="0">
                <a:solidFill>
                  <a:srgbClr val="FF0000"/>
                </a:solidFill>
              </a:rPr>
              <a:t>حلل </a:t>
            </a:r>
            <a:r>
              <a:rPr lang="ar-EG" sz="2400" b="1" dirty="0">
                <a:solidFill>
                  <a:srgbClr val="FF0000"/>
                </a:solidFill>
              </a:rPr>
              <a:t>المقام إلى العوامل.</a:t>
            </a:r>
          </a:p>
          <a:p>
            <a:r>
              <a:rPr lang="en-US" sz="2400" b="1" dirty="0">
                <a:solidFill>
                  <a:srgbClr val="FF0000"/>
                </a:solidFill>
              </a:rPr>
              <a:t>x2 + 6x + 8 = (x + 2)(x + 4) ، </a:t>
            </a:r>
            <a:r>
              <a:rPr lang="ar-EG" sz="2400" b="1" dirty="0">
                <a:solidFill>
                  <a:srgbClr val="FF0000"/>
                </a:solidFill>
              </a:rPr>
              <a:t>إذن المقام </a:t>
            </a:r>
            <a:r>
              <a:rPr lang="ar-EG" sz="2400" b="1" dirty="0" smtClean="0">
                <a:solidFill>
                  <a:srgbClr val="FF0000"/>
                </a:solidFill>
              </a:rPr>
              <a:t>يساوي(  </a:t>
            </a:r>
            <a:r>
              <a:rPr lang="en-US" sz="2400" b="1" dirty="0" smtClean="0">
                <a:solidFill>
                  <a:srgbClr val="FF0000"/>
                </a:solidFill>
              </a:rPr>
              <a:t>x(x </a:t>
            </a:r>
            <a:r>
              <a:rPr lang="en-US" sz="2400" b="1" dirty="0">
                <a:solidFill>
                  <a:srgbClr val="FF0000"/>
                </a:solidFill>
              </a:rPr>
              <a:t>+ 2)(x + 4</a:t>
            </a:r>
            <a:r>
              <a:rPr lang="en-US" sz="2400" b="1" dirty="0" smtClean="0">
                <a:solidFill>
                  <a:srgbClr val="FF0000"/>
                </a:solidFill>
              </a:rPr>
              <a:t>.</a:t>
            </a:r>
            <a:endParaRPr lang="en-US" sz="2400" b="1" dirty="0">
              <a:solidFill>
                <a:srgbClr val="FF0000"/>
              </a:solidFill>
            </a:endParaRPr>
          </a:p>
          <a:p>
            <a:r>
              <a:rPr lang="ar-EG" sz="2400" b="1" dirty="0">
                <a:solidFill>
                  <a:srgbClr val="FF0000"/>
                </a:solidFill>
              </a:rPr>
              <a:t>وبما أن المقام يساوي </a:t>
            </a:r>
            <a:r>
              <a:rPr lang="ar-EG" sz="2400" b="1" dirty="0" smtClean="0">
                <a:solidFill>
                  <a:srgbClr val="FF0000"/>
                </a:solidFill>
              </a:rPr>
              <a:t>صفرا </a:t>
            </a:r>
            <a:r>
              <a:rPr lang="ar-EG" sz="2400" b="1" dirty="0">
                <a:solidFill>
                  <a:srgbClr val="FF0000"/>
                </a:solidFill>
              </a:rPr>
              <a:t>عندما </a:t>
            </a:r>
            <a:r>
              <a:rPr lang="en-US" sz="2400" b="1" dirty="0">
                <a:solidFill>
                  <a:srgbClr val="FF0000"/>
                </a:solidFill>
              </a:rPr>
              <a:t>x = 0 ، </a:t>
            </a:r>
            <a:r>
              <a:rPr lang="ar-EG" sz="2400" b="1" dirty="0">
                <a:solidFill>
                  <a:srgbClr val="FF0000"/>
                </a:solidFill>
              </a:rPr>
              <a:t>أو </a:t>
            </a:r>
            <a:r>
              <a:rPr lang="en-US" sz="2400" b="1" dirty="0">
                <a:solidFill>
                  <a:srgbClr val="FF0000"/>
                </a:solidFill>
              </a:rPr>
              <a:t>x = -2 </a:t>
            </a:r>
            <a:r>
              <a:rPr lang="ar-EG" sz="2400" b="1" dirty="0">
                <a:solidFill>
                  <a:srgbClr val="FF0000"/>
                </a:solidFill>
              </a:rPr>
              <a:t>أو </a:t>
            </a:r>
            <a:r>
              <a:rPr lang="en-US" sz="2400" b="1" dirty="0">
                <a:solidFill>
                  <a:srgbClr val="FF0000"/>
                </a:solidFill>
              </a:rPr>
              <a:t>x = -4 </a:t>
            </a:r>
            <a:endParaRPr lang="ar-EG" sz="2400" b="1" dirty="0" smtClean="0">
              <a:solidFill>
                <a:srgbClr val="FF0000"/>
              </a:solidFill>
            </a:endParaRPr>
          </a:p>
          <a:p>
            <a:r>
              <a:rPr lang="ar-EG" sz="2400" b="1" dirty="0" smtClean="0">
                <a:solidFill>
                  <a:srgbClr val="FF0000"/>
                </a:solidFill>
              </a:rPr>
              <a:t>فإن </a:t>
            </a:r>
            <a:r>
              <a:rPr lang="ar-EG" sz="2400" b="1" dirty="0">
                <a:solidFill>
                  <a:srgbClr val="FF0000"/>
                </a:solidFill>
              </a:rPr>
              <a:t>الإجابة الصحيحة </a:t>
            </a:r>
          </a:p>
          <a:p>
            <a:r>
              <a:rPr lang="ar-EG" sz="2400" b="1" dirty="0" err="1" smtClean="0">
                <a:solidFill>
                  <a:srgbClr val="FF0000"/>
                </a:solidFill>
              </a:rPr>
              <a:t>هى</a:t>
            </a:r>
            <a:r>
              <a:rPr lang="ar-EG" sz="2400" b="1" dirty="0" smtClean="0">
                <a:solidFill>
                  <a:srgbClr val="FF0000"/>
                </a:solidFill>
              </a:rPr>
              <a:t> أن القيم </a:t>
            </a:r>
            <a:r>
              <a:rPr lang="ar-EG" sz="2400" b="1" dirty="0" err="1" smtClean="0">
                <a:solidFill>
                  <a:srgbClr val="FF0000"/>
                </a:solidFill>
              </a:rPr>
              <a:t>التى</a:t>
            </a:r>
            <a:r>
              <a:rPr lang="ar-EG" sz="2400" b="1" dirty="0" smtClean="0">
                <a:solidFill>
                  <a:srgbClr val="FF0000"/>
                </a:solidFill>
              </a:rPr>
              <a:t> تجعل المقدار غير معرف </a:t>
            </a:r>
            <a:r>
              <a:rPr lang="ar-EG" sz="2400" b="1" dirty="0" err="1" smtClean="0">
                <a:solidFill>
                  <a:srgbClr val="FF0000"/>
                </a:solidFill>
              </a:rPr>
              <a:t>هى</a:t>
            </a:r>
            <a:r>
              <a:rPr lang="ar-EG" sz="2400" b="1" dirty="0" smtClean="0">
                <a:solidFill>
                  <a:srgbClr val="FF0000"/>
                </a:solidFill>
              </a:rPr>
              <a:t> </a:t>
            </a:r>
            <a:r>
              <a:rPr lang="en-US" sz="2400" b="1" dirty="0" smtClean="0">
                <a:solidFill>
                  <a:srgbClr val="FF0000"/>
                </a:solidFill>
              </a:rPr>
              <a:t>x= 0 </a:t>
            </a:r>
            <a:r>
              <a:rPr lang="ar-EG" sz="2400" b="1" dirty="0" smtClean="0">
                <a:solidFill>
                  <a:srgbClr val="FF0000"/>
                </a:solidFill>
              </a:rPr>
              <a:t>    أو </a:t>
            </a:r>
            <a:r>
              <a:rPr lang="en-US" sz="2400" b="1" dirty="0" smtClean="0">
                <a:solidFill>
                  <a:srgbClr val="FF0000"/>
                </a:solidFill>
              </a:rPr>
              <a:t>x = -2 </a:t>
            </a:r>
            <a:r>
              <a:rPr lang="ar-EG" sz="2400" b="1" dirty="0" smtClean="0">
                <a:solidFill>
                  <a:srgbClr val="FF0000"/>
                </a:solidFill>
              </a:rPr>
              <a:t>أو </a:t>
            </a:r>
            <a:r>
              <a:rPr lang="en-US" sz="2400" b="1" dirty="0" smtClean="0">
                <a:solidFill>
                  <a:srgbClr val="FF0000"/>
                </a:solidFill>
              </a:rPr>
              <a:t>x = -4</a:t>
            </a:r>
            <a:endParaRPr lang="ar-EG" sz="2400" b="1" dirty="0" smtClean="0">
              <a:solidFill>
                <a:srgbClr val="FF0000"/>
              </a:solidFill>
            </a:endParaRPr>
          </a:p>
          <a:p>
            <a:endParaRPr lang="ar-EG" sz="2400" b="1" dirty="0" smtClean="0">
              <a:solidFill>
                <a:srgbClr val="FF0000"/>
              </a:solidFill>
            </a:endParaRPr>
          </a:p>
          <a:p>
            <a:endParaRPr lang="ar-EG"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strips(down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
                                        </p:tgtEl>
                                        <p:attrNameLst>
                                          <p:attrName>fillcolor</p:attrName>
                                        </p:attrNameLst>
                                      </p:cBhvr>
                                      <p:tavLst>
                                        <p:tav tm="0">
                                          <p:val>
                                            <p:clrVal>
                                              <a:schemeClr val="accent2"/>
                                            </p:clrVal>
                                          </p:val>
                                        </p:tav>
                                        <p:tav tm="50000">
                                          <p:val>
                                            <p:clrVal>
                                              <a:schemeClr val="hlink"/>
                                            </p:clrVal>
                                          </p:val>
                                        </p:tav>
                                      </p:tavLst>
                                    </p:anim>
                                    <p:set>
                                      <p:cBhvr>
                                        <p:cTn id="21" dur="80"/>
                                        <p:tgtEl>
                                          <p:spTgt spid="1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6"/>
                                        </p:tgtEl>
                                        <p:attrNameLst>
                                          <p:attrName>style.visibility</p:attrName>
                                        </p:attrNameLst>
                                      </p:cBhvr>
                                      <p:to>
                                        <p:strVal val="visible"/>
                                      </p:to>
                                    </p:set>
                                    <p:anim calcmode="discrete" valueType="clr">
                                      <p:cBhvr override="childStyle">
                                        <p:cTn id="2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6"/>
                                        </p:tgtEl>
                                        <p:attrNameLst>
                                          <p:attrName>fillcolor</p:attrName>
                                        </p:attrNameLst>
                                      </p:cBhvr>
                                      <p:tavLst>
                                        <p:tav tm="0">
                                          <p:val>
                                            <p:clrVal>
                                              <a:schemeClr val="accent2"/>
                                            </p:clrVal>
                                          </p:val>
                                        </p:tav>
                                        <p:tav tm="50000">
                                          <p:val>
                                            <p:clrVal>
                                              <a:schemeClr val="hlink"/>
                                            </p:clrVal>
                                          </p:val>
                                        </p:tav>
                                      </p:tavLst>
                                    </p:anim>
                                    <p:set>
                                      <p:cBhvr>
                                        <p:cTn id="28"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تمثيل الدوال النسبية بيانياً</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80986" y="142852"/>
            <a:ext cx="1295400" cy="1079500"/>
          </a:xfrm>
          <a:prstGeom prst="rect">
            <a:avLst/>
          </a:prstGeom>
          <a:noFill/>
          <a:ln w="9525">
            <a:noFill/>
            <a:miter lim="800000"/>
            <a:headEnd/>
            <a:tailEnd/>
          </a:ln>
        </p:spPr>
      </p:pic>
      <p:pic>
        <p:nvPicPr>
          <p:cNvPr id="37890" name="Picture 2"/>
          <p:cNvPicPr>
            <a:picLocks noChangeAspect="1" noChangeArrowheads="1"/>
          </p:cNvPicPr>
          <p:nvPr/>
        </p:nvPicPr>
        <p:blipFill>
          <a:blip r:embed="rId8" cstate="print"/>
          <a:srcRect/>
          <a:stretch>
            <a:fillRect/>
          </a:stretch>
        </p:blipFill>
        <p:spPr bwMode="auto">
          <a:xfrm>
            <a:off x="1156180" y="714356"/>
            <a:ext cx="7773538" cy="1643074"/>
          </a:xfrm>
          <a:prstGeom prst="rect">
            <a:avLst/>
          </a:prstGeom>
          <a:ln>
            <a:noFill/>
          </a:ln>
          <a:effectLst>
            <a:softEdge rad="112500"/>
          </a:effectLst>
        </p:spPr>
      </p:pic>
      <p:pic>
        <p:nvPicPr>
          <p:cNvPr id="37891" name="Picture 3"/>
          <p:cNvPicPr>
            <a:picLocks noChangeAspect="1" noChangeArrowheads="1"/>
          </p:cNvPicPr>
          <p:nvPr/>
        </p:nvPicPr>
        <p:blipFill>
          <a:blip r:embed="rId9" cstate="print"/>
          <a:srcRect/>
          <a:stretch>
            <a:fillRect/>
          </a:stretch>
        </p:blipFill>
        <p:spPr bwMode="auto">
          <a:xfrm>
            <a:off x="1000100" y="2214554"/>
            <a:ext cx="7786742" cy="4071966"/>
          </a:xfrm>
          <a:prstGeom prst="rect">
            <a:avLst/>
          </a:prstGeom>
          <a:ln>
            <a:noFill/>
          </a:ln>
          <a:effectLst>
            <a:softEdge rad="112500"/>
          </a:effectLst>
        </p:spPr>
      </p:pic>
    </p:spTree>
    <p:extLst>
      <p:ext uri="{BB962C8B-B14F-4D97-AF65-F5344CB8AC3E}">
        <p14:creationId xmlns:p14="http://schemas.microsoft.com/office/powerpoint/2010/main" val="67976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37890"/>
                                        </p:tgtEl>
                                        <p:attrNameLst>
                                          <p:attrName>style.visibility</p:attrName>
                                        </p:attrNameLst>
                                      </p:cBhvr>
                                      <p:to>
                                        <p:strVal val="visible"/>
                                      </p:to>
                                    </p:set>
                                    <p:animEffect transition="in" filter="strips(downLeft)">
                                      <p:cBhvr>
                                        <p:cTn id="14" dur="500"/>
                                        <p:tgtEl>
                                          <p:spTgt spid="37890"/>
                                        </p:tgtEl>
                                      </p:cBhvr>
                                    </p:animEffect>
                                  </p:childTnLst>
                                </p:cTn>
                              </p:par>
                              <p:par>
                                <p:cTn id="15" presetID="18" presetClass="entr" presetSubtype="12" fill="hold" nodeType="withEffect">
                                  <p:stCondLst>
                                    <p:cond delay="0"/>
                                  </p:stCondLst>
                                  <p:childTnLst>
                                    <p:set>
                                      <p:cBhvr>
                                        <p:cTn id="16" dur="1" fill="hold">
                                          <p:stCondLst>
                                            <p:cond delay="0"/>
                                          </p:stCondLst>
                                        </p:cTn>
                                        <p:tgtEl>
                                          <p:spTgt spid="37891"/>
                                        </p:tgtEl>
                                        <p:attrNameLst>
                                          <p:attrName>style.visibility</p:attrName>
                                        </p:attrNameLst>
                                      </p:cBhvr>
                                      <p:to>
                                        <p:strVal val="visible"/>
                                      </p:to>
                                    </p:set>
                                    <p:animEffect transition="in" filter="strips(downLeft)">
                                      <p:cBhvr>
                                        <p:cTn id="17"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أمثلة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38914" name="Picture 2"/>
          <p:cNvPicPr>
            <a:picLocks noChangeAspect="1" noChangeArrowheads="1"/>
          </p:cNvPicPr>
          <p:nvPr/>
        </p:nvPicPr>
        <p:blipFill>
          <a:blip r:embed="rId8" cstate="print"/>
          <a:srcRect/>
          <a:stretch>
            <a:fillRect/>
          </a:stretch>
        </p:blipFill>
        <p:spPr bwMode="auto">
          <a:xfrm>
            <a:off x="5786446" y="1357298"/>
            <a:ext cx="2900376" cy="2605099"/>
          </a:xfrm>
          <a:prstGeom prst="rect">
            <a:avLst/>
          </a:prstGeom>
          <a:ln>
            <a:noFill/>
          </a:ln>
          <a:effectLst>
            <a:softEdge rad="112500"/>
          </a:effectLst>
        </p:spPr>
      </p:pic>
      <p:pic>
        <p:nvPicPr>
          <p:cNvPr id="38915" name="Picture 3"/>
          <p:cNvPicPr>
            <a:picLocks noChangeAspect="1" noChangeArrowheads="1"/>
          </p:cNvPicPr>
          <p:nvPr/>
        </p:nvPicPr>
        <p:blipFill>
          <a:blip r:embed="rId9" cstate="print"/>
          <a:srcRect/>
          <a:stretch>
            <a:fillRect/>
          </a:stretch>
        </p:blipFill>
        <p:spPr bwMode="auto">
          <a:xfrm>
            <a:off x="3086105" y="1428736"/>
            <a:ext cx="2700341" cy="2500330"/>
          </a:xfrm>
          <a:prstGeom prst="rect">
            <a:avLst/>
          </a:prstGeom>
          <a:noFill/>
          <a:ln w="9525">
            <a:noFill/>
            <a:miter lim="800000"/>
            <a:headEnd/>
            <a:tailEnd/>
          </a:ln>
          <a:effectLst/>
        </p:spPr>
      </p:pic>
      <p:pic>
        <p:nvPicPr>
          <p:cNvPr id="38916" name="Picture 4"/>
          <p:cNvPicPr>
            <a:picLocks noChangeAspect="1" noChangeArrowheads="1"/>
          </p:cNvPicPr>
          <p:nvPr/>
        </p:nvPicPr>
        <p:blipFill>
          <a:blip r:embed="rId10" cstate="print"/>
          <a:srcRect/>
          <a:stretch>
            <a:fillRect/>
          </a:stretch>
        </p:blipFill>
        <p:spPr bwMode="auto">
          <a:xfrm>
            <a:off x="500034" y="1428736"/>
            <a:ext cx="2490791" cy="2500330"/>
          </a:xfrm>
          <a:prstGeom prst="rect">
            <a:avLst/>
          </a:prstGeom>
          <a:noFill/>
          <a:ln w="9525">
            <a:noFill/>
            <a:miter lim="800000"/>
            <a:headEnd/>
            <a:tailEnd/>
          </a:ln>
          <a:effectLst/>
        </p:spPr>
      </p:pic>
      <p:sp>
        <p:nvSpPr>
          <p:cNvPr id="14" name="مربع نص 13"/>
          <p:cNvSpPr txBox="1"/>
          <p:nvPr/>
        </p:nvSpPr>
        <p:spPr>
          <a:xfrm>
            <a:off x="5900698" y="895633"/>
            <a:ext cx="2600392" cy="461665"/>
          </a:xfrm>
          <a:prstGeom prst="rect">
            <a:avLst/>
          </a:prstGeom>
          <a:noFill/>
        </p:spPr>
        <p:txBody>
          <a:bodyPr wrap="none" rtlCol="1">
            <a:spAutoFit/>
          </a:bodyPr>
          <a:lstStyle/>
          <a:p>
            <a:r>
              <a:rPr lang="ar-EG" sz="2400" b="1" dirty="0" smtClean="0">
                <a:solidFill>
                  <a:schemeClr val="bg1"/>
                </a:solidFill>
              </a:rPr>
              <a:t>لا يوجد خط تقارب أفقي </a:t>
            </a:r>
            <a:endParaRPr lang="ar-EG" sz="2400" b="1" dirty="0">
              <a:solidFill>
                <a:schemeClr val="bg1"/>
              </a:solidFill>
            </a:endParaRPr>
          </a:p>
        </p:txBody>
      </p:sp>
      <p:sp>
        <p:nvSpPr>
          <p:cNvPr id="15" name="مربع نص 14"/>
          <p:cNvSpPr txBox="1"/>
          <p:nvPr/>
        </p:nvSpPr>
        <p:spPr>
          <a:xfrm>
            <a:off x="1214414" y="905516"/>
            <a:ext cx="3576620" cy="523220"/>
          </a:xfrm>
          <a:prstGeom prst="rect">
            <a:avLst/>
          </a:prstGeom>
          <a:noFill/>
        </p:spPr>
        <p:txBody>
          <a:bodyPr wrap="none" rtlCol="1">
            <a:spAutoFit/>
          </a:bodyPr>
          <a:lstStyle/>
          <a:p>
            <a:r>
              <a:rPr lang="ar-EG" sz="2800" b="1" dirty="0" smtClean="0">
                <a:solidFill>
                  <a:schemeClr val="bg1"/>
                </a:solidFill>
              </a:rPr>
              <a:t> يوجد خط تقارب أفقي  واحد </a:t>
            </a:r>
            <a:endParaRPr lang="ar-EG" sz="2800" b="1" dirty="0">
              <a:solidFill>
                <a:schemeClr val="bg1"/>
              </a:solidFill>
            </a:endParaRPr>
          </a:p>
        </p:txBody>
      </p:sp>
      <p:sp>
        <p:nvSpPr>
          <p:cNvPr id="16" name="مربع نص 15"/>
          <p:cNvSpPr txBox="1"/>
          <p:nvPr/>
        </p:nvSpPr>
        <p:spPr>
          <a:xfrm>
            <a:off x="6545087" y="4071942"/>
            <a:ext cx="1854995" cy="707886"/>
          </a:xfrm>
          <a:prstGeom prst="rect">
            <a:avLst/>
          </a:prstGeom>
          <a:noFill/>
        </p:spPr>
        <p:txBody>
          <a:bodyPr wrap="none" rtlCol="1">
            <a:spAutoFit/>
          </a:bodyPr>
          <a:lstStyle/>
          <a:p>
            <a:r>
              <a:rPr lang="ar-EG" sz="2000" b="1" dirty="0" smtClean="0">
                <a:solidFill>
                  <a:schemeClr val="bg1"/>
                </a:solidFill>
              </a:rPr>
              <a:t>خط التقارب الرأسي </a:t>
            </a:r>
          </a:p>
          <a:p>
            <a:r>
              <a:rPr lang="en-US" sz="2000" b="1" dirty="0" smtClean="0">
                <a:solidFill>
                  <a:schemeClr val="bg1"/>
                </a:solidFill>
              </a:rPr>
              <a:t>X = -1</a:t>
            </a:r>
            <a:r>
              <a:rPr lang="en-US" sz="2000" dirty="0" smtClean="0">
                <a:solidFill>
                  <a:schemeClr val="bg1"/>
                </a:solidFill>
              </a:rPr>
              <a:t> </a:t>
            </a:r>
            <a:endParaRPr lang="ar-EG" sz="2000" dirty="0">
              <a:solidFill>
                <a:schemeClr val="bg1"/>
              </a:solidFill>
            </a:endParaRPr>
          </a:p>
        </p:txBody>
      </p:sp>
      <p:sp>
        <p:nvSpPr>
          <p:cNvPr id="17" name="مربع نص 16"/>
          <p:cNvSpPr txBox="1"/>
          <p:nvPr/>
        </p:nvSpPr>
        <p:spPr>
          <a:xfrm>
            <a:off x="3366687" y="4143380"/>
            <a:ext cx="2060179" cy="1631216"/>
          </a:xfrm>
          <a:prstGeom prst="rect">
            <a:avLst/>
          </a:prstGeom>
          <a:noFill/>
        </p:spPr>
        <p:txBody>
          <a:bodyPr wrap="none" rtlCol="1">
            <a:spAutoFit/>
          </a:bodyPr>
          <a:lstStyle/>
          <a:p>
            <a:r>
              <a:rPr lang="ar-EG" sz="2000" b="1" dirty="0" smtClean="0">
                <a:solidFill>
                  <a:schemeClr val="bg1"/>
                </a:solidFill>
              </a:rPr>
              <a:t>خطا التقارب الرأسي </a:t>
            </a:r>
          </a:p>
          <a:p>
            <a:r>
              <a:rPr lang="en-US" sz="2000" b="1" dirty="0" smtClean="0">
                <a:solidFill>
                  <a:schemeClr val="bg1"/>
                </a:solidFill>
              </a:rPr>
              <a:t>X = -1</a:t>
            </a:r>
          </a:p>
          <a:p>
            <a:r>
              <a:rPr lang="en-US" sz="2000" b="1" dirty="0" smtClean="0">
                <a:solidFill>
                  <a:schemeClr val="bg1"/>
                </a:solidFill>
              </a:rPr>
              <a:t>X = 1</a:t>
            </a:r>
          </a:p>
          <a:p>
            <a:r>
              <a:rPr lang="ar-EG" sz="2000" b="1" dirty="0" smtClean="0">
                <a:solidFill>
                  <a:schemeClr val="bg1"/>
                </a:solidFill>
              </a:rPr>
              <a:t>خط التقارب الافقى هو </a:t>
            </a:r>
          </a:p>
          <a:p>
            <a:r>
              <a:rPr lang="en-US" sz="2000" b="1" dirty="0" smtClean="0">
                <a:solidFill>
                  <a:schemeClr val="bg1"/>
                </a:solidFill>
              </a:rPr>
              <a:t>Y = 0  </a:t>
            </a:r>
            <a:endParaRPr lang="ar-EG" sz="2000" b="1" dirty="0">
              <a:solidFill>
                <a:schemeClr val="bg1"/>
              </a:solidFill>
            </a:endParaRPr>
          </a:p>
        </p:txBody>
      </p:sp>
      <p:sp>
        <p:nvSpPr>
          <p:cNvPr id="18" name="مربع نص 17"/>
          <p:cNvSpPr txBox="1"/>
          <p:nvPr/>
        </p:nvSpPr>
        <p:spPr>
          <a:xfrm>
            <a:off x="337642" y="4143380"/>
            <a:ext cx="2436886" cy="1569660"/>
          </a:xfrm>
          <a:prstGeom prst="rect">
            <a:avLst/>
          </a:prstGeom>
          <a:noFill/>
        </p:spPr>
        <p:txBody>
          <a:bodyPr wrap="none" rtlCol="1">
            <a:spAutoFit/>
          </a:bodyPr>
          <a:lstStyle/>
          <a:p>
            <a:r>
              <a:rPr lang="ar-EG" sz="2400" b="1" dirty="0" smtClean="0">
                <a:solidFill>
                  <a:schemeClr val="bg1"/>
                </a:solidFill>
              </a:rPr>
              <a:t>خطا التقارب الرأسي </a:t>
            </a:r>
          </a:p>
          <a:p>
            <a:r>
              <a:rPr lang="en-US" sz="2400" b="1" dirty="0" smtClean="0">
                <a:solidFill>
                  <a:schemeClr val="bg1"/>
                </a:solidFill>
              </a:rPr>
              <a:t>X = 3</a:t>
            </a:r>
          </a:p>
          <a:p>
            <a:r>
              <a:rPr lang="ar-EG" sz="2400" b="1" dirty="0" smtClean="0">
                <a:solidFill>
                  <a:schemeClr val="bg1"/>
                </a:solidFill>
              </a:rPr>
              <a:t>خط التقارب الافقى هو </a:t>
            </a:r>
          </a:p>
          <a:p>
            <a:r>
              <a:rPr lang="en-US" sz="2400" b="1" dirty="0" smtClean="0">
                <a:solidFill>
                  <a:schemeClr val="bg1"/>
                </a:solidFill>
              </a:rPr>
              <a:t>Y = 2  </a:t>
            </a:r>
            <a:endParaRPr lang="ar-EG"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to="" calcmode="lin" valueType="num">
                                      <p:cBhvr>
                                        <p:cTn id="14" dur="1" fill="hold"/>
                                        <p:tgtEl>
                                          <p:spTgt spid="14"/>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38914"/>
                                        </p:tgtEl>
                                        <p:attrNameLst>
                                          <p:attrName>style.visibility</p:attrName>
                                        </p:attrNameLst>
                                      </p:cBhvr>
                                      <p:to>
                                        <p:strVal val="visible"/>
                                      </p:to>
                                    </p:set>
                                    <p:anim to="" calcmode="lin" valueType="num">
                                      <p:cBhvr>
                                        <p:cTn id="19" dur="1" fill="hold"/>
                                        <p:tgtEl>
                                          <p:spTgt spid="38914"/>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to="" calcmode="lin" valueType="num">
                                      <p:cBhvr>
                                        <p:cTn id="24" dur="1" fill="hold"/>
                                        <p:tgtEl>
                                          <p:spTgt spid="16"/>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to="" calcmode="lin" valueType="num">
                                      <p:cBhvr>
                                        <p:cTn id="29" dur="1" fill="hold"/>
                                        <p:tgtEl>
                                          <p:spTgt spid="15"/>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38915"/>
                                        </p:tgtEl>
                                        <p:attrNameLst>
                                          <p:attrName>style.visibility</p:attrName>
                                        </p:attrNameLst>
                                      </p:cBhvr>
                                      <p:to>
                                        <p:strVal val="visible"/>
                                      </p:to>
                                    </p:set>
                                    <p:anim to="" calcmode="lin" valueType="num">
                                      <p:cBhvr>
                                        <p:cTn id="34" dur="1" fill="hold"/>
                                        <p:tgtEl>
                                          <p:spTgt spid="38915"/>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to="" calcmode="lin" valueType="num">
                                      <p:cBhvr>
                                        <p:cTn id="39" dur="1" fill="hold"/>
                                        <p:tgtEl>
                                          <p:spTgt spid="17"/>
                                        </p:tgtEl>
                                        <p:attrNameLst>
                                          <p:attrName/>
                                        </p:attrNameLst>
                                      </p:cBhvr>
                                    </p:anim>
                                  </p:childTnLst>
                                </p:cTn>
                              </p:par>
                            </p:childTnLst>
                          </p:cTn>
                        </p:par>
                      </p:childTnLst>
                    </p:cTn>
                  </p:par>
                  <p:par>
                    <p:cTn id="40" fill="hold">
                      <p:stCondLst>
                        <p:cond delay="indefinite"/>
                      </p:stCondLst>
                      <p:childTnLst>
                        <p:par>
                          <p:cTn id="41" fill="hold">
                            <p:stCondLst>
                              <p:cond delay="0"/>
                            </p:stCondLst>
                            <p:childTnLst>
                              <p:par>
                                <p:cTn id="42" presetID="24" presetClass="entr" presetSubtype="0" fill="hold" nodeType="clickEffect">
                                  <p:stCondLst>
                                    <p:cond delay="0"/>
                                  </p:stCondLst>
                                  <p:childTnLst>
                                    <p:set>
                                      <p:cBhvr>
                                        <p:cTn id="43" dur="1" fill="hold">
                                          <p:stCondLst>
                                            <p:cond delay="0"/>
                                          </p:stCondLst>
                                        </p:cTn>
                                        <p:tgtEl>
                                          <p:spTgt spid="38916"/>
                                        </p:tgtEl>
                                        <p:attrNameLst>
                                          <p:attrName>style.visibility</p:attrName>
                                        </p:attrNameLst>
                                      </p:cBhvr>
                                      <p:to>
                                        <p:strVal val="visible"/>
                                      </p:to>
                                    </p:set>
                                    <p:anim to="" calcmode="lin" valueType="num">
                                      <p:cBhvr>
                                        <p:cTn id="44" dur="1" fill="hold"/>
                                        <p:tgtEl>
                                          <p:spTgt spid="38916"/>
                                        </p:tgtEl>
                                        <p:attrNameLst>
                                          <p:attrName/>
                                        </p:attrNameLst>
                                      </p:cBhvr>
                                    </p:anim>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to="" calcmode="lin" valueType="num">
                                      <p:cBhvr>
                                        <p:cTn id="49"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أمثلة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39938" name="Picture 2"/>
          <p:cNvPicPr>
            <a:picLocks noChangeAspect="1" noChangeArrowheads="1"/>
          </p:cNvPicPr>
          <p:nvPr/>
        </p:nvPicPr>
        <p:blipFill>
          <a:blip r:embed="rId8" cstate="print"/>
          <a:srcRect/>
          <a:stretch>
            <a:fillRect/>
          </a:stretch>
        </p:blipFill>
        <p:spPr bwMode="auto">
          <a:xfrm>
            <a:off x="285720" y="1428736"/>
            <a:ext cx="2982901" cy="785818"/>
          </a:xfrm>
          <a:prstGeom prst="rect">
            <a:avLst/>
          </a:prstGeom>
          <a:ln>
            <a:noFill/>
          </a:ln>
          <a:effectLst>
            <a:softEdge rad="112500"/>
          </a:effectLst>
        </p:spPr>
      </p:pic>
      <p:pic>
        <p:nvPicPr>
          <p:cNvPr id="39939" name="Picture 3"/>
          <p:cNvPicPr>
            <a:picLocks noChangeAspect="1" noChangeArrowheads="1"/>
          </p:cNvPicPr>
          <p:nvPr/>
        </p:nvPicPr>
        <p:blipFill>
          <a:blip r:embed="rId9" cstate="print">
            <a:clrChange>
              <a:clrFrom>
                <a:srgbClr val="FFFFFF"/>
              </a:clrFrom>
              <a:clrTo>
                <a:srgbClr val="FFFFFF">
                  <a:alpha val="0"/>
                </a:srgbClr>
              </a:clrTo>
            </a:clrChange>
            <a:lum bright="-40000" contrast="10000"/>
          </a:blip>
          <a:srcRect/>
          <a:stretch>
            <a:fillRect/>
          </a:stretch>
        </p:blipFill>
        <p:spPr bwMode="auto">
          <a:xfrm>
            <a:off x="1357290" y="1357298"/>
            <a:ext cx="7358114" cy="1857388"/>
          </a:xfrm>
          <a:prstGeom prst="rect">
            <a:avLst/>
          </a:prstGeom>
          <a:noFill/>
          <a:ln w="9525">
            <a:noFill/>
            <a:miter lim="800000"/>
            <a:headEnd/>
            <a:tailEnd/>
          </a:ln>
          <a:effectLst/>
        </p:spPr>
      </p:pic>
      <p:pic>
        <p:nvPicPr>
          <p:cNvPr id="39940" name="Picture 4"/>
          <p:cNvPicPr>
            <a:picLocks noChangeAspect="1" noChangeArrowheads="1"/>
          </p:cNvPicPr>
          <p:nvPr/>
        </p:nvPicPr>
        <p:blipFill>
          <a:blip r:embed="rId10" cstate="print">
            <a:clrChange>
              <a:clrFrom>
                <a:srgbClr val="FFFFFF"/>
              </a:clrFrom>
              <a:clrTo>
                <a:srgbClr val="FFFFFF">
                  <a:alpha val="0"/>
                </a:srgbClr>
              </a:clrTo>
            </a:clrChange>
            <a:lum bright="-40000" contrast="20000"/>
          </a:blip>
          <a:srcRect/>
          <a:stretch>
            <a:fillRect/>
          </a:stretch>
        </p:blipFill>
        <p:spPr bwMode="auto">
          <a:xfrm>
            <a:off x="1357290" y="3214686"/>
            <a:ext cx="7358114" cy="30003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تابع حل المثال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40962" name="Picture 2"/>
          <p:cNvPicPr>
            <a:picLocks noChangeAspect="1" noChangeArrowheads="1"/>
          </p:cNvPicPr>
          <p:nvPr/>
        </p:nvPicPr>
        <p:blipFill>
          <a:blip r:embed="rId8" cstate="print">
            <a:clrChange>
              <a:clrFrom>
                <a:srgbClr val="FFFFFF"/>
              </a:clrFrom>
              <a:clrTo>
                <a:srgbClr val="FFFFFF">
                  <a:alpha val="0"/>
                </a:srgbClr>
              </a:clrTo>
            </a:clrChange>
            <a:lum bright="-40000" contrast="10000"/>
          </a:blip>
          <a:srcRect/>
          <a:stretch>
            <a:fillRect/>
          </a:stretch>
        </p:blipFill>
        <p:spPr bwMode="auto">
          <a:xfrm>
            <a:off x="428596" y="928670"/>
            <a:ext cx="8429684" cy="52864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0962"/>
                                        </p:tgtEl>
                                        <p:attrNameLst>
                                          <p:attrName>style.visibility</p:attrName>
                                        </p:attrNameLst>
                                      </p:cBhvr>
                                      <p:to>
                                        <p:strVal val="visible"/>
                                      </p:to>
                                    </p:set>
                                    <p:animEffect transition="in" filter="strips(downLeft)">
                                      <p:cBhvr>
                                        <p:cTn id="14"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775"/>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نقطة انفصال</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285720" y="714356"/>
            <a:ext cx="8643998" cy="1200329"/>
          </a:xfrm>
          <a:prstGeom prst="rect">
            <a:avLst/>
          </a:prstGeom>
        </p:spPr>
        <p:txBody>
          <a:bodyPr wrap="square">
            <a:spAutoFit/>
          </a:bodyPr>
          <a:lstStyle/>
          <a:p>
            <a:r>
              <a:rPr lang="ar-EG" sz="2400" b="1" dirty="0" smtClean="0">
                <a:solidFill>
                  <a:schemeClr val="bg1"/>
                </a:solidFill>
              </a:rPr>
              <a:t>يوجد في بعض الأحيان نقط انفصال في التمثيل البياني للدالة النسبية،</a:t>
            </a:r>
          </a:p>
          <a:p>
            <a:r>
              <a:rPr lang="ar-EG" sz="2400" b="1" dirty="0" smtClean="0">
                <a:solidFill>
                  <a:schemeClr val="bg1"/>
                </a:solidFill>
              </a:rPr>
              <a:t> وتظهر هذه النقط على شكل فجوات في التمثيل البياني للدالة؛ لأن الدالة تكون</a:t>
            </a:r>
          </a:p>
          <a:p>
            <a:r>
              <a:rPr lang="ar-EG" sz="2400" b="1" dirty="0" smtClean="0">
                <a:solidFill>
                  <a:schemeClr val="bg1"/>
                </a:solidFill>
              </a:rPr>
              <a:t> غير معرفة عند تلك النقاط ومعرفة حولها.</a:t>
            </a:r>
            <a:endParaRPr lang="ar-EG" sz="2400" b="1" dirty="0">
              <a:solidFill>
                <a:schemeClr val="bg1"/>
              </a:solidFill>
            </a:endParaRPr>
          </a:p>
        </p:txBody>
      </p:sp>
      <p:pic>
        <p:nvPicPr>
          <p:cNvPr id="41986" name="Picture 2"/>
          <p:cNvPicPr>
            <a:picLocks noChangeAspect="1" noChangeArrowheads="1"/>
          </p:cNvPicPr>
          <p:nvPr/>
        </p:nvPicPr>
        <p:blipFill>
          <a:blip r:embed="rId8" cstate="print">
            <a:duotone>
              <a:prstClr val="black"/>
              <a:schemeClr val="accent5">
                <a:tint val="45000"/>
                <a:satMod val="400000"/>
              </a:schemeClr>
            </a:duotone>
            <a:lum bright="-40000" contrast="40000"/>
          </a:blip>
          <a:srcRect/>
          <a:stretch>
            <a:fillRect/>
          </a:stretch>
        </p:blipFill>
        <p:spPr bwMode="auto">
          <a:xfrm>
            <a:off x="285720" y="1785926"/>
            <a:ext cx="8643998" cy="435771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attrNameLst>
                                          <p:attrName/>
                                        </p:attrNameLst>
                                      </p:cBhvr>
                                    </p:anim>
                                  </p:childTnLst>
                                </p:cTn>
                              </p:par>
                              <p:par>
                                <p:cTn id="15" presetID="24" presetClass="entr" presetSubtype="0" fill="hold" nodeType="withEffect">
                                  <p:stCondLst>
                                    <p:cond delay="0"/>
                                  </p:stCondLst>
                                  <p:childTnLst>
                                    <p:set>
                                      <p:cBhvr>
                                        <p:cTn id="16" dur="1" fill="hold">
                                          <p:stCondLst>
                                            <p:cond delay="0"/>
                                          </p:stCondLst>
                                        </p:cTn>
                                        <p:tgtEl>
                                          <p:spTgt spid="41986"/>
                                        </p:tgtEl>
                                        <p:attrNameLst>
                                          <p:attrName>style.visibility</p:attrName>
                                        </p:attrNameLst>
                                      </p:cBhvr>
                                      <p:to>
                                        <p:strVal val="visible"/>
                                      </p:to>
                                    </p:set>
                                    <p:anim to="" calcmode="lin" valueType="num">
                                      <p:cBhvr>
                                        <p:cTn id="17" dur="1" fill="hold"/>
                                        <p:tgtEl>
                                          <p:spTgt spid="419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مثال</a:t>
            </a:r>
            <a:r>
              <a:rPr lang="ar-EG" sz="3200" b="1" dirty="0" smtClean="0">
                <a:solidFill>
                  <a:srgbClr val="C00000"/>
                </a:solidFill>
                <a:effectLst>
                  <a:outerShdw blurRad="38100" dist="38100" dir="2700000" algn="tl">
                    <a:srgbClr val="000000">
                      <a:alpha val="43137"/>
                    </a:srgbClr>
                  </a:outerShdw>
                </a:effectLst>
                <a:latin typeface="+mn-lt"/>
                <a:cs typeface="+mn-cs"/>
              </a:rPr>
              <a:t> </a:t>
            </a:r>
            <a:endParaRPr lang="ar-SA" sz="3200" b="1" dirty="0">
              <a:solidFill>
                <a:srgbClr val="C00000"/>
              </a:solidFill>
              <a:effectLst>
                <a:outerShdw blurRad="38100" dist="38100" dir="2700000" algn="tl">
                  <a:srgbClr val="000000">
                    <a:alpha val="43137"/>
                  </a:srgbClr>
                </a:outerShdw>
              </a:effectLst>
              <a:latin typeface="+mn-lt"/>
              <a:cs typeface="+mn-cs"/>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43010" name="Picture 2"/>
          <p:cNvPicPr>
            <a:picLocks noChangeAspect="1" noChangeArrowheads="1"/>
          </p:cNvPicPr>
          <p:nvPr/>
        </p:nvPicPr>
        <p:blipFill>
          <a:blip r:embed="rId8" cstate="print">
            <a:clrChange>
              <a:clrFrom>
                <a:srgbClr val="FFFFFF"/>
              </a:clrFrom>
              <a:clrTo>
                <a:srgbClr val="FFFFFF">
                  <a:alpha val="0"/>
                </a:srgbClr>
              </a:clrTo>
            </a:clrChange>
            <a:lum bright="-40000" contrast="40000"/>
          </a:blip>
          <a:srcRect/>
          <a:stretch>
            <a:fillRect/>
          </a:stretch>
        </p:blipFill>
        <p:spPr bwMode="auto">
          <a:xfrm>
            <a:off x="2424113" y="710872"/>
            <a:ext cx="6434167" cy="4080203"/>
          </a:xfrm>
          <a:prstGeom prst="rect">
            <a:avLst/>
          </a:prstGeom>
          <a:noFill/>
          <a:ln w="9525">
            <a:noFill/>
            <a:miter lim="800000"/>
            <a:headEnd/>
            <a:tailEnd/>
          </a:ln>
          <a:effectLst/>
        </p:spPr>
      </p:pic>
      <p:pic>
        <p:nvPicPr>
          <p:cNvPr id="43011" name="Picture 3"/>
          <p:cNvPicPr>
            <a:picLocks noChangeAspect="1" noChangeArrowheads="1"/>
          </p:cNvPicPr>
          <p:nvPr/>
        </p:nvPicPr>
        <p:blipFill>
          <a:blip r:embed="rId9" cstate="print"/>
          <a:srcRect/>
          <a:stretch>
            <a:fillRect/>
          </a:stretch>
        </p:blipFill>
        <p:spPr bwMode="auto">
          <a:xfrm>
            <a:off x="428596" y="1285860"/>
            <a:ext cx="2610842" cy="371477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43010"/>
                                        </p:tgtEl>
                                        <p:attrNameLst>
                                          <p:attrName>style.visibility</p:attrName>
                                        </p:attrNameLst>
                                      </p:cBhvr>
                                      <p:to>
                                        <p:strVal val="visible"/>
                                      </p:to>
                                    </p:set>
                                    <p:anim to="" calcmode="lin" valueType="num">
                                      <p:cBhvr>
                                        <p:cTn id="14" dur="1" fill="hold"/>
                                        <p:tgtEl>
                                          <p:spTgt spid="43010"/>
                                        </p:tgtEl>
                                        <p:attrNameLst>
                                          <p:attrName/>
                                        </p:attrNameLst>
                                      </p:cBhvr>
                                    </p:anim>
                                  </p:childTnLst>
                                </p:cTn>
                              </p:par>
                              <p:par>
                                <p:cTn id="15" presetID="24" presetClass="entr" presetSubtype="0" fill="hold" nodeType="withEffect">
                                  <p:stCondLst>
                                    <p:cond delay="0"/>
                                  </p:stCondLst>
                                  <p:childTnLst>
                                    <p:set>
                                      <p:cBhvr>
                                        <p:cTn id="16" dur="1" fill="hold">
                                          <p:stCondLst>
                                            <p:cond delay="0"/>
                                          </p:stCondLst>
                                        </p:cTn>
                                        <p:tgtEl>
                                          <p:spTgt spid="43011"/>
                                        </p:tgtEl>
                                        <p:attrNameLst>
                                          <p:attrName>style.visibility</p:attrName>
                                        </p:attrNameLst>
                                      </p:cBhvr>
                                      <p:to>
                                        <p:strVal val="visible"/>
                                      </p:to>
                                    </p:set>
                                    <p:anim to="" calcmode="lin" valueType="num">
                                      <p:cBhvr>
                                        <p:cTn id="17" dur="1" fill="hold"/>
                                        <p:tgtEl>
                                          <p:spTgt spid="430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79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5369" y="76200"/>
            <a:ext cx="1580031" cy="5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3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6063" y="762000"/>
            <a:ext cx="2153137" cy="63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4265504" y="1311321"/>
            <a:ext cx="4289415" cy="461665"/>
          </a:xfrm>
          <a:prstGeom prst="rect">
            <a:avLst/>
          </a:prstGeom>
          <a:noFill/>
        </p:spPr>
        <p:txBody>
          <a:bodyPr wrap="square" rtlCol="1">
            <a:spAutoFit/>
          </a:bodyPr>
          <a:lstStyle/>
          <a:p>
            <a:r>
              <a:rPr lang="ar-EG" sz="2400" b="1" dirty="0" smtClean="0">
                <a:solidFill>
                  <a:srgbClr val="FF0000"/>
                </a:solidFill>
              </a:rPr>
              <a:t>الدالة غير معرفة عند</a:t>
            </a:r>
            <a:r>
              <a:rPr lang="en-US" sz="2400" b="1" dirty="0" smtClean="0">
                <a:solidFill>
                  <a:srgbClr val="FF0000"/>
                </a:solidFill>
              </a:rPr>
              <a:t>x - 1 = 0  </a:t>
            </a:r>
            <a:endParaRPr lang="ar-EG" sz="2400" b="1" dirty="0" smtClean="0">
              <a:solidFill>
                <a:srgbClr val="FF0000"/>
              </a:solidFill>
            </a:endParaRPr>
          </a:p>
        </p:txBody>
      </p:sp>
      <p:sp>
        <p:nvSpPr>
          <p:cNvPr id="14" name="مربع نص 13"/>
          <p:cNvSpPr txBox="1"/>
          <p:nvPr/>
        </p:nvSpPr>
        <p:spPr>
          <a:xfrm>
            <a:off x="4356441" y="1828800"/>
            <a:ext cx="4289415" cy="830997"/>
          </a:xfrm>
          <a:prstGeom prst="rect">
            <a:avLst/>
          </a:prstGeom>
          <a:noFill/>
        </p:spPr>
        <p:txBody>
          <a:bodyPr wrap="square" rtlCol="1">
            <a:spAutoFit/>
          </a:bodyPr>
          <a:lstStyle/>
          <a:p>
            <a:r>
              <a:rPr lang="ar-EG" sz="2400" b="1" dirty="0" smtClean="0">
                <a:solidFill>
                  <a:srgbClr val="FF0000"/>
                </a:solidFill>
              </a:rPr>
              <a:t>توجد نقطة انفصال للتمثيل البياني للدالة عند النقطة  </a:t>
            </a:r>
            <a:r>
              <a:rPr lang="en-US" sz="2400" b="1" dirty="0" smtClean="0">
                <a:solidFill>
                  <a:srgbClr val="FF0000"/>
                </a:solidFill>
              </a:rPr>
              <a:t>x = 1</a:t>
            </a:r>
            <a:endParaRPr lang="ar-EG" sz="2400" b="1" dirty="0" smtClean="0">
              <a:solidFill>
                <a:srgbClr val="FF0000"/>
              </a:solidFill>
            </a:endParaRPr>
          </a:p>
        </p:txBody>
      </p:sp>
      <p:pic>
        <p:nvPicPr>
          <p:cNvPr id="16794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7752" y="2680648"/>
            <a:ext cx="2023208" cy="66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0952" y="4405952"/>
            <a:ext cx="2531119" cy="60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3200400" y="3141358"/>
            <a:ext cx="4289415" cy="461665"/>
          </a:xfrm>
          <a:prstGeom prst="rect">
            <a:avLst/>
          </a:prstGeom>
          <a:noFill/>
        </p:spPr>
        <p:txBody>
          <a:bodyPr wrap="square" rtlCol="1">
            <a:spAutoFit/>
          </a:bodyPr>
          <a:lstStyle/>
          <a:p>
            <a:r>
              <a:rPr lang="ar-EG" sz="2400" b="1" dirty="0" smtClean="0">
                <a:solidFill>
                  <a:srgbClr val="FF0000"/>
                </a:solidFill>
              </a:rPr>
              <a:t>الدالة غير معرفة عند</a:t>
            </a:r>
            <a:r>
              <a:rPr lang="en-US" sz="2400" b="1" dirty="0" smtClean="0">
                <a:solidFill>
                  <a:srgbClr val="FF0000"/>
                </a:solidFill>
              </a:rPr>
              <a:t>x + 2 = 0  </a:t>
            </a:r>
            <a:endParaRPr lang="ar-EG" sz="2400" b="1" dirty="0" smtClean="0">
              <a:solidFill>
                <a:srgbClr val="FF0000"/>
              </a:solidFill>
            </a:endParaRPr>
          </a:p>
        </p:txBody>
      </p:sp>
      <p:sp>
        <p:nvSpPr>
          <p:cNvPr id="18" name="مربع نص 17"/>
          <p:cNvSpPr txBox="1"/>
          <p:nvPr/>
        </p:nvSpPr>
        <p:spPr>
          <a:xfrm>
            <a:off x="3291337" y="3658837"/>
            <a:ext cx="4289415" cy="830997"/>
          </a:xfrm>
          <a:prstGeom prst="rect">
            <a:avLst/>
          </a:prstGeom>
          <a:noFill/>
        </p:spPr>
        <p:txBody>
          <a:bodyPr wrap="square" rtlCol="1">
            <a:spAutoFit/>
          </a:bodyPr>
          <a:lstStyle/>
          <a:p>
            <a:r>
              <a:rPr lang="ar-EG" sz="2400" b="1" dirty="0" smtClean="0">
                <a:solidFill>
                  <a:srgbClr val="FF0000"/>
                </a:solidFill>
              </a:rPr>
              <a:t>توجد نقطة انفصال للتمثيل البياني للدالة عند النقطة  </a:t>
            </a:r>
            <a:r>
              <a:rPr lang="en-US" sz="2400" b="1" dirty="0" smtClean="0">
                <a:solidFill>
                  <a:srgbClr val="FF0000"/>
                </a:solidFill>
              </a:rPr>
              <a:t>x = -2</a:t>
            </a:r>
            <a:endParaRPr lang="ar-EG" sz="2400" b="1" dirty="0" smtClean="0">
              <a:solidFill>
                <a:srgbClr val="FF0000"/>
              </a:solidFill>
            </a:endParaRPr>
          </a:p>
        </p:txBody>
      </p:sp>
      <p:sp>
        <p:nvSpPr>
          <p:cNvPr id="19" name="مربع نص 18"/>
          <p:cNvSpPr txBox="1"/>
          <p:nvPr/>
        </p:nvSpPr>
        <p:spPr>
          <a:xfrm>
            <a:off x="3177096" y="4886276"/>
            <a:ext cx="4289415" cy="461665"/>
          </a:xfrm>
          <a:prstGeom prst="rect">
            <a:avLst/>
          </a:prstGeom>
          <a:noFill/>
        </p:spPr>
        <p:txBody>
          <a:bodyPr wrap="square" rtlCol="1">
            <a:spAutoFit/>
          </a:bodyPr>
          <a:lstStyle/>
          <a:p>
            <a:r>
              <a:rPr lang="ar-EG" sz="2400" b="1" dirty="0" smtClean="0">
                <a:solidFill>
                  <a:srgbClr val="FF0000"/>
                </a:solidFill>
              </a:rPr>
              <a:t>الدالة غير معرفة عند</a:t>
            </a:r>
            <a:r>
              <a:rPr lang="en-US" sz="2400" b="1" dirty="0" smtClean="0">
                <a:solidFill>
                  <a:srgbClr val="FF0000"/>
                </a:solidFill>
              </a:rPr>
              <a:t>x + 1 = 0  </a:t>
            </a:r>
            <a:endParaRPr lang="ar-EG" sz="2400" b="1" dirty="0" smtClean="0">
              <a:solidFill>
                <a:srgbClr val="FF0000"/>
              </a:solidFill>
            </a:endParaRPr>
          </a:p>
        </p:txBody>
      </p:sp>
      <p:sp>
        <p:nvSpPr>
          <p:cNvPr id="20" name="مربع نص 19"/>
          <p:cNvSpPr txBox="1"/>
          <p:nvPr/>
        </p:nvSpPr>
        <p:spPr>
          <a:xfrm>
            <a:off x="3268033" y="5403755"/>
            <a:ext cx="4289415" cy="830997"/>
          </a:xfrm>
          <a:prstGeom prst="rect">
            <a:avLst/>
          </a:prstGeom>
          <a:noFill/>
        </p:spPr>
        <p:txBody>
          <a:bodyPr wrap="square" rtlCol="1">
            <a:spAutoFit/>
          </a:bodyPr>
          <a:lstStyle/>
          <a:p>
            <a:r>
              <a:rPr lang="ar-EG" sz="2400" b="1" dirty="0" smtClean="0">
                <a:solidFill>
                  <a:srgbClr val="FF0000"/>
                </a:solidFill>
              </a:rPr>
              <a:t>توجد نقطة انفصال للتمثيل البياني للدالة عند النقطة  </a:t>
            </a:r>
            <a:r>
              <a:rPr lang="en-US" sz="2400" b="1" dirty="0" smtClean="0">
                <a:solidFill>
                  <a:srgbClr val="FF0000"/>
                </a:solidFill>
              </a:rPr>
              <a:t>x = -1</a:t>
            </a:r>
            <a:endParaRPr lang="ar-EG" sz="2400" b="1" dirty="0" smtClean="0">
              <a:solidFill>
                <a:srgbClr val="FF0000"/>
              </a:solidFill>
            </a:endParaRPr>
          </a:p>
        </p:txBody>
      </p:sp>
      <p:pic>
        <p:nvPicPr>
          <p:cNvPr id="17817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983" y="4572000"/>
            <a:ext cx="2678361" cy="16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9219" y="797095"/>
            <a:ext cx="2787221" cy="171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2617419"/>
            <a:ext cx="2590800" cy="187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27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fade">
                                      <p:cBhvr>
                                        <p:cTn id="7" dur="500"/>
                                        <p:tgtEl>
                                          <p:spTgt spid="167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939"/>
                                        </p:tgtEl>
                                        <p:attrNameLst>
                                          <p:attrName>style.visibility</p:attrName>
                                        </p:attrNameLst>
                                      </p:cBhvr>
                                      <p:to>
                                        <p:strVal val="visible"/>
                                      </p:to>
                                    </p:set>
                                    <p:animEffect transition="in" filter="fade">
                                      <p:cBhvr>
                                        <p:cTn id="12" dur="500"/>
                                        <p:tgtEl>
                                          <p:spTgt spid="167939"/>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3"/>
                                        </p:tgtEl>
                                        <p:attrNameLst>
                                          <p:attrName>style.visibility</p:attrName>
                                        </p:attrNameLst>
                                      </p:cBhvr>
                                      <p:to>
                                        <p:strVal val="visible"/>
                                      </p:to>
                                    </p:set>
                                    <p:anim calcmode="discrete" valueType="clr">
                                      <p:cBhvr override="childStyle">
                                        <p:cTn id="1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3"/>
                                        </p:tgtEl>
                                        <p:attrNameLst>
                                          <p:attrName>fillcolor</p:attrName>
                                        </p:attrNameLst>
                                      </p:cBhvr>
                                      <p:tavLst>
                                        <p:tav tm="0">
                                          <p:val>
                                            <p:clrVal>
                                              <a:schemeClr val="accent2"/>
                                            </p:clrVal>
                                          </p:val>
                                        </p:tav>
                                        <p:tav tm="50000">
                                          <p:val>
                                            <p:clrVal>
                                              <a:schemeClr val="hlink"/>
                                            </p:clrVal>
                                          </p:val>
                                        </p:tav>
                                      </p:tavLst>
                                    </p:anim>
                                    <p:set>
                                      <p:cBhvr>
                                        <p:cTn id="19" dur="80"/>
                                        <p:tgtEl>
                                          <p:spTgt spid="1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8179"/>
                                        </p:tgtEl>
                                        <p:attrNameLst>
                                          <p:attrName>style.visibility</p:attrName>
                                        </p:attrNameLst>
                                      </p:cBhvr>
                                      <p:to>
                                        <p:strVal val="visible"/>
                                      </p:to>
                                    </p:set>
                                    <p:animEffect transition="in" filter="fade">
                                      <p:cBhvr>
                                        <p:cTn id="24" dur="500"/>
                                        <p:tgtEl>
                                          <p:spTgt spid="178179"/>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4"/>
                                        </p:tgtEl>
                                        <p:attrNameLst>
                                          <p:attrName>style.visibility</p:attrName>
                                        </p:attrNameLst>
                                      </p:cBhvr>
                                      <p:to>
                                        <p:strVal val="visible"/>
                                      </p:to>
                                    </p:set>
                                    <p:anim calcmode="discrete" valueType="clr">
                                      <p:cBhvr override="childStyle">
                                        <p:cTn id="29"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4"/>
                                        </p:tgtEl>
                                        <p:attrNameLst>
                                          <p:attrName>fillcolor</p:attrName>
                                        </p:attrNameLst>
                                      </p:cBhvr>
                                      <p:tavLst>
                                        <p:tav tm="0">
                                          <p:val>
                                            <p:clrVal>
                                              <a:schemeClr val="accent2"/>
                                            </p:clrVal>
                                          </p:val>
                                        </p:tav>
                                        <p:tav tm="50000">
                                          <p:val>
                                            <p:clrVal>
                                              <a:schemeClr val="hlink"/>
                                            </p:clrVal>
                                          </p:val>
                                        </p:tav>
                                      </p:tavLst>
                                    </p:anim>
                                    <p:set>
                                      <p:cBhvr>
                                        <p:cTn id="31" dur="80"/>
                                        <p:tgtEl>
                                          <p:spTgt spid="14"/>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7940"/>
                                        </p:tgtEl>
                                        <p:attrNameLst>
                                          <p:attrName>style.visibility</p:attrName>
                                        </p:attrNameLst>
                                      </p:cBhvr>
                                      <p:to>
                                        <p:strVal val="visible"/>
                                      </p:to>
                                    </p:set>
                                    <p:animEffect transition="in" filter="fade">
                                      <p:cBhvr>
                                        <p:cTn id="36" dur="500"/>
                                        <p:tgtEl>
                                          <p:spTgt spid="167940"/>
                                        </p:tgtEl>
                                      </p:cBhvr>
                                    </p:animEffec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7"/>
                                        </p:tgtEl>
                                        <p:attrNameLst>
                                          <p:attrName>style.visibility</p:attrName>
                                        </p:attrNameLst>
                                      </p:cBhvr>
                                      <p:to>
                                        <p:strVal val="visible"/>
                                      </p:to>
                                    </p:set>
                                    <p:anim calcmode="discrete" valueType="clr">
                                      <p:cBhvr override="childStyle">
                                        <p:cTn id="4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7"/>
                                        </p:tgtEl>
                                        <p:attrNameLst>
                                          <p:attrName>fillcolor</p:attrName>
                                        </p:attrNameLst>
                                      </p:cBhvr>
                                      <p:tavLst>
                                        <p:tav tm="0">
                                          <p:val>
                                            <p:clrVal>
                                              <a:schemeClr val="accent2"/>
                                            </p:clrVal>
                                          </p:val>
                                        </p:tav>
                                        <p:tav tm="50000">
                                          <p:val>
                                            <p:clrVal>
                                              <a:schemeClr val="hlink"/>
                                            </p:clrVal>
                                          </p:val>
                                        </p:tav>
                                      </p:tavLst>
                                    </p:anim>
                                    <p:set>
                                      <p:cBhvr>
                                        <p:cTn id="43" dur="80"/>
                                        <p:tgtEl>
                                          <p:spTgt spid="17"/>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8180"/>
                                        </p:tgtEl>
                                        <p:attrNameLst>
                                          <p:attrName>style.visibility</p:attrName>
                                        </p:attrNameLst>
                                      </p:cBhvr>
                                      <p:to>
                                        <p:strVal val="visible"/>
                                      </p:to>
                                    </p:set>
                                    <p:animEffect transition="in" filter="fade">
                                      <p:cBhvr>
                                        <p:cTn id="48" dur="500"/>
                                        <p:tgtEl>
                                          <p:spTgt spid="178180"/>
                                        </p:tgtEl>
                                      </p:cBhvr>
                                    </p:animEffec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8"/>
                                        </p:tgtEl>
                                        <p:attrNameLst>
                                          <p:attrName>style.visibility</p:attrName>
                                        </p:attrNameLst>
                                      </p:cBhvr>
                                      <p:to>
                                        <p:strVal val="visible"/>
                                      </p:to>
                                    </p:set>
                                    <p:anim calcmode="discrete" valueType="clr">
                                      <p:cBhvr override="childStyle">
                                        <p:cTn id="5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8"/>
                                        </p:tgtEl>
                                        <p:attrNameLst>
                                          <p:attrName>fillcolor</p:attrName>
                                        </p:attrNameLst>
                                      </p:cBhvr>
                                      <p:tavLst>
                                        <p:tav tm="0">
                                          <p:val>
                                            <p:clrVal>
                                              <a:schemeClr val="accent2"/>
                                            </p:clrVal>
                                          </p:val>
                                        </p:tav>
                                        <p:tav tm="50000">
                                          <p:val>
                                            <p:clrVal>
                                              <a:schemeClr val="hlink"/>
                                            </p:clrVal>
                                          </p:val>
                                        </p:tav>
                                      </p:tavLst>
                                    </p:anim>
                                    <p:set>
                                      <p:cBhvr>
                                        <p:cTn id="55" dur="80"/>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67941"/>
                                        </p:tgtEl>
                                        <p:attrNameLst>
                                          <p:attrName>style.visibility</p:attrName>
                                        </p:attrNameLst>
                                      </p:cBhvr>
                                      <p:to>
                                        <p:strVal val="visible"/>
                                      </p:to>
                                    </p:set>
                                    <p:animEffect transition="in" filter="fade">
                                      <p:cBhvr>
                                        <p:cTn id="60" dur="500"/>
                                        <p:tgtEl>
                                          <p:spTgt spid="167941"/>
                                        </p:tgtEl>
                                      </p:cBhvr>
                                    </p:animEffect>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19"/>
                                        </p:tgtEl>
                                        <p:attrNameLst>
                                          <p:attrName>style.visibility</p:attrName>
                                        </p:attrNameLst>
                                      </p:cBhvr>
                                      <p:to>
                                        <p:strVal val="visible"/>
                                      </p:to>
                                    </p:set>
                                    <p:anim calcmode="discrete" valueType="clr">
                                      <p:cBhvr override="childStyle">
                                        <p:cTn id="6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19"/>
                                        </p:tgtEl>
                                        <p:attrNameLst>
                                          <p:attrName>fillcolor</p:attrName>
                                        </p:attrNameLst>
                                      </p:cBhvr>
                                      <p:tavLst>
                                        <p:tav tm="0">
                                          <p:val>
                                            <p:clrVal>
                                              <a:schemeClr val="accent2"/>
                                            </p:clrVal>
                                          </p:val>
                                        </p:tav>
                                        <p:tav tm="50000">
                                          <p:val>
                                            <p:clrVal>
                                              <a:schemeClr val="hlink"/>
                                            </p:clrVal>
                                          </p:val>
                                        </p:tav>
                                      </p:tavLst>
                                    </p:anim>
                                    <p:set>
                                      <p:cBhvr>
                                        <p:cTn id="67" dur="80"/>
                                        <p:tgtEl>
                                          <p:spTgt spid="19"/>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8178"/>
                                        </p:tgtEl>
                                        <p:attrNameLst>
                                          <p:attrName>style.visibility</p:attrName>
                                        </p:attrNameLst>
                                      </p:cBhvr>
                                      <p:to>
                                        <p:strVal val="visible"/>
                                      </p:to>
                                    </p:set>
                                    <p:animEffect transition="in" filter="fade">
                                      <p:cBhvr>
                                        <p:cTn id="72" dur="500"/>
                                        <p:tgtEl>
                                          <p:spTgt spid="178178"/>
                                        </p:tgtEl>
                                      </p:cBhvr>
                                    </p:animEffec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20"/>
                                        </p:tgtEl>
                                        <p:attrNameLst>
                                          <p:attrName>style.visibility</p:attrName>
                                        </p:attrNameLst>
                                      </p:cBhvr>
                                      <p:to>
                                        <p:strVal val="visible"/>
                                      </p:to>
                                    </p:set>
                                    <p:anim calcmode="discrete" valueType="clr">
                                      <p:cBhvr override="childStyle">
                                        <p:cTn id="7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0"/>
                                        </p:tgtEl>
                                        <p:attrNameLst>
                                          <p:attrName>fillcolor</p:attrName>
                                        </p:attrNameLst>
                                      </p:cBhvr>
                                      <p:tavLst>
                                        <p:tav tm="0">
                                          <p:val>
                                            <p:clrVal>
                                              <a:schemeClr val="accent2"/>
                                            </p:clrVal>
                                          </p:val>
                                        </p:tav>
                                        <p:tav tm="50000">
                                          <p:val>
                                            <p:clrVal>
                                              <a:schemeClr val="hlink"/>
                                            </p:clrVal>
                                          </p:val>
                                        </p:tav>
                                      </p:tavLst>
                                    </p:anim>
                                    <p:set>
                                      <p:cBhvr>
                                        <p:cTn id="79"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47426" y="13648"/>
            <a:ext cx="973253" cy="811045"/>
          </a:xfrm>
          <a:prstGeom prst="rect">
            <a:avLst/>
          </a:prstGeom>
          <a:noFill/>
          <a:ln w="9525">
            <a:noFill/>
            <a:miter lim="800000"/>
            <a:headEnd/>
            <a:tailEnd/>
          </a:ln>
        </p:spPr>
      </p:pic>
      <p:pic>
        <p:nvPicPr>
          <p:cNvPr id="1792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5415" y="762000"/>
            <a:ext cx="2709985" cy="72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3304" y="775648"/>
            <a:ext cx="358140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1" name="مربع نص 20"/>
              <p:cNvSpPr txBox="1"/>
              <p:nvPr/>
            </p:nvSpPr>
            <p:spPr>
              <a:xfrm>
                <a:off x="5271447" y="1510352"/>
                <a:ext cx="2895601" cy="813171"/>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𝟒</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𝟑</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𝟒</m:t>
                        </m:r>
                      </m:den>
                    </m:f>
                  </m:oMath>
                </a14:m>
                <a:r>
                  <a:rPr lang="en-US" sz="2400" b="1" dirty="0" smtClean="0">
                    <a:solidFill>
                      <a:srgbClr val="C00000"/>
                    </a:solidFill>
                  </a:rPr>
                  <a:t> = (x-3)</a:t>
                </a:r>
                <a:endParaRPr lang="ar-EG" sz="2400" b="1" dirty="0">
                  <a:solidFill>
                    <a:srgbClr val="C00000"/>
                  </a:solidFill>
                </a:endParaRPr>
              </a:p>
            </p:txBody>
          </p:sp>
        </mc:Choice>
        <mc:Fallback xmlns="">
          <p:sp>
            <p:nvSpPr>
              <p:cNvPr id="21" name="مربع نص 20"/>
              <p:cNvSpPr txBox="1">
                <a:spLocks noRot="1" noChangeAspect="1" noMove="1" noResize="1" noEditPoints="1" noAdjustHandles="1" noChangeArrowheads="1" noChangeShapeType="1" noTextEdit="1"/>
              </p:cNvSpPr>
              <p:nvPr/>
            </p:nvSpPr>
            <p:spPr>
              <a:xfrm>
                <a:off x="5271447" y="1510352"/>
                <a:ext cx="2895601" cy="813171"/>
              </a:xfrm>
              <a:prstGeom prst="rect">
                <a:avLst/>
              </a:prstGeom>
              <a:blipFill rotWithShape="1">
                <a:blip r:embed="rId10"/>
                <a:stretch>
                  <a:fillRect r="-421"/>
                </a:stretch>
              </a:blipFill>
            </p:spPr>
            <p:txBody>
              <a:bodyPr/>
              <a:lstStyle/>
              <a:p>
                <a:r>
                  <a:rPr lang="ar-EG">
                    <a:noFill/>
                  </a:rPr>
                  <a:t> </a:t>
                </a:r>
              </a:p>
            </p:txBody>
          </p:sp>
        </mc:Fallback>
      </mc:AlternateContent>
      <p:sp>
        <p:nvSpPr>
          <p:cNvPr id="22" name="مربع نص 21"/>
          <p:cNvSpPr txBox="1"/>
          <p:nvPr/>
        </p:nvSpPr>
        <p:spPr>
          <a:xfrm>
            <a:off x="4536137" y="2438400"/>
            <a:ext cx="4289415" cy="461665"/>
          </a:xfrm>
          <a:prstGeom prst="rect">
            <a:avLst/>
          </a:prstGeom>
          <a:noFill/>
        </p:spPr>
        <p:txBody>
          <a:bodyPr wrap="square" rtlCol="1">
            <a:spAutoFit/>
          </a:bodyPr>
          <a:lstStyle/>
          <a:p>
            <a:r>
              <a:rPr lang="ar-EG" sz="2400" b="1" dirty="0" smtClean="0">
                <a:solidFill>
                  <a:srgbClr val="FF0000"/>
                </a:solidFill>
              </a:rPr>
              <a:t>توجد نقطة انفصال عند النقطة  </a:t>
            </a:r>
            <a:r>
              <a:rPr lang="en-US" sz="2400" b="1" dirty="0" smtClean="0">
                <a:solidFill>
                  <a:srgbClr val="FF0000"/>
                </a:solidFill>
              </a:rPr>
              <a:t>x = -4</a:t>
            </a:r>
            <a:endParaRPr lang="ar-EG" sz="2400" b="1" dirty="0" smtClean="0">
              <a:solidFill>
                <a:srgbClr val="FF0000"/>
              </a:solidFill>
            </a:endParaRPr>
          </a:p>
        </p:txBody>
      </p:sp>
      <p:pic>
        <p:nvPicPr>
          <p:cNvPr id="17920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8248" y="3323926"/>
            <a:ext cx="2535555" cy="69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508" y="3366448"/>
            <a:ext cx="304014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مربع نص 23"/>
          <p:cNvSpPr txBox="1"/>
          <p:nvPr/>
        </p:nvSpPr>
        <p:spPr>
          <a:xfrm>
            <a:off x="5274937" y="4267200"/>
            <a:ext cx="2421263" cy="461665"/>
          </a:xfrm>
          <a:prstGeom prst="rect">
            <a:avLst/>
          </a:prstGeom>
          <a:noFill/>
        </p:spPr>
        <p:txBody>
          <a:bodyPr wrap="square" rtlCol="1">
            <a:spAutoFit/>
          </a:bodyPr>
          <a:lstStyle/>
          <a:p>
            <a:pPr algn="ctr"/>
            <a:r>
              <a:rPr lang="en-US" sz="2400" b="1" dirty="0" smtClean="0">
                <a:solidFill>
                  <a:srgbClr val="FF0000"/>
                </a:solidFill>
              </a:rPr>
              <a:t>6 X + 12 = 0</a:t>
            </a:r>
          </a:p>
        </p:txBody>
      </p:sp>
      <p:sp>
        <p:nvSpPr>
          <p:cNvPr id="25" name="مربع نص 24"/>
          <p:cNvSpPr txBox="1"/>
          <p:nvPr/>
        </p:nvSpPr>
        <p:spPr>
          <a:xfrm>
            <a:off x="5257800" y="4759656"/>
            <a:ext cx="2421263" cy="461665"/>
          </a:xfrm>
          <a:prstGeom prst="rect">
            <a:avLst/>
          </a:prstGeom>
          <a:noFill/>
        </p:spPr>
        <p:txBody>
          <a:bodyPr wrap="square" rtlCol="1">
            <a:spAutoFit/>
          </a:bodyPr>
          <a:lstStyle/>
          <a:p>
            <a:pPr algn="ctr"/>
            <a:r>
              <a:rPr lang="en-US" sz="2400" b="1" dirty="0" smtClean="0">
                <a:solidFill>
                  <a:srgbClr val="FF0000"/>
                </a:solidFill>
              </a:rPr>
              <a:t>6 X  =  -12</a:t>
            </a:r>
          </a:p>
        </p:txBody>
      </p:sp>
      <p:sp>
        <p:nvSpPr>
          <p:cNvPr id="26" name="مربع نص 25"/>
          <p:cNvSpPr txBox="1"/>
          <p:nvPr/>
        </p:nvSpPr>
        <p:spPr>
          <a:xfrm>
            <a:off x="5254311" y="5181600"/>
            <a:ext cx="2421263" cy="461665"/>
          </a:xfrm>
          <a:prstGeom prst="rect">
            <a:avLst/>
          </a:prstGeom>
          <a:noFill/>
        </p:spPr>
        <p:txBody>
          <a:bodyPr wrap="square" rtlCol="1">
            <a:spAutoFit/>
          </a:bodyPr>
          <a:lstStyle/>
          <a:p>
            <a:pPr algn="ctr"/>
            <a:r>
              <a:rPr lang="en-US" sz="2400" b="1" dirty="0" smtClean="0">
                <a:solidFill>
                  <a:srgbClr val="FF0000"/>
                </a:solidFill>
              </a:rPr>
              <a:t>X  =  -2</a:t>
            </a:r>
          </a:p>
        </p:txBody>
      </p:sp>
    </p:spTree>
    <p:extLst>
      <p:ext uri="{BB962C8B-B14F-4D97-AF65-F5344CB8AC3E}">
        <p14:creationId xmlns:p14="http://schemas.microsoft.com/office/powerpoint/2010/main" val="33125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500"/>
                                        <p:tgtEl>
                                          <p:spTgt spid="179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203"/>
                                        </p:tgtEl>
                                        <p:attrNameLst>
                                          <p:attrName>style.visibility</p:attrName>
                                        </p:attrNameLst>
                                      </p:cBhvr>
                                      <p:to>
                                        <p:strVal val="visible"/>
                                      </p:to>
                                    </p:set>
                                    <p:animEffect transition="in" filter="fade">
                                      <p:cBhvr>
                                        <p:cTn id="12" dur="500"/>
                                        <p:tgtEl>
                                          <p:spTgt spid="179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9204"/>
                                        </p:tgtEl>
                                        <p:attrNameLst>
                                          <p:attrName>style.visibility</p:attrName>
                                        </p:attrNameLst>
                                      </p:cBhvr>
                                      <p:to>
                                        <p:strVal val="visible"/>
                                      </p:to>
                                    </p:set>
                                    <p:animEffect transition="in" filter="fade">
                                      <p:cBhvr>
                                        <p:cTn id="29" dur="500"/>
                                        <p:tgtEl>
                                          <p:spTgt spid="179204"/>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4"/>
                                        </p:tgtEl>
                                        <p:attrNameLst>
                                          <p:attrName>style.visibility</p:attrName>
                                        </p:attrNameLst>
                                      </p:cBhvr>
                                      <p:to>
                                        <p:strVal val="visible"/>
                                      </p:to>
                                    </p:set>
                                    <p:anim calcmode="discrete" valueType="clr">
                                      <p:cBhvr override="childStyle">
                                        <p:cTn id="3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4"/>
                                        </p:tgtEl>
                                        <p:attrNameLst>
                                          <p:attrName>fillcolor</p:attrName>
                                        </p:attrNameLst>
                                      </p:cBhvr>
                                      <p:tavLst>
                                        <p:tav tm="0">
                                          <p:val>
                                            <p:clrVal>
                                              <a:schemeClr val="accent2"/>
                                            </p:clrVal>
                                          </p:val>
                                        </p:tav>
                                        <p:tav tm="50000">
                                          <p:val>
                                            <p:clrVal>
                                              <a:schemeClr val="hlink"/>
                                            </p:clrVal>
                                          </p:val>
                                        </p:tav>
                                      </p:tavLst>
                                    </p:anim>
                                    <p:set>
                                      <p:cBhvr>
                                        <p:cTn id="36" dur="80"/>
                                        <p:tgtEl>
                                          <p:spTgt spid="24"/>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25"/>
                                        </p:tgtEl>
                                        <p:attrNameLst>
                                          <p:attrName>style.visibility</p:attrName>
                                        </p:attrNameLst>
                                      </p:cBhvr>
                                      <p:to>
                                        <p:strVal val="visible"/>
                                      </p:to>
                                    </p:set>
                                    <p:anim calcmode="discrete" valueType="clr">
                                      <p:cBhvr override="childStyle">
                                        <p:cTn id="41"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5"/>
                                        </p:tgtEl>
                                        <p:attrNameLst>
                                          <p:attrName>fillcolor</p:attrName>
                                        </p:attrNameLst>
                                      </p:cBhvr>
                                      <p:tavLst>
                                        <p:tav tm="0">
                                          <p:val>
                                            <p:clrVal>
                                              <a:schemeClr val="accent2"/>
                                            </p:clrVal>
                                          </p:val>
                                        </p:tav>
                                        <p:tav tm="50000">
                                          <p:val>
                                            <p:clrVal>
                                              <a:schemeClr val="hlink"/>
                                            </p:clrVal>
                                          </p:val>
                                        </p:tav>
                                      </p:tavLst>
                                    </p:anim>
                                    <p:set>
                                      <p:cBhvr>
                                        <p:cTn id="43" dur="80"/>
                                        <p:tgtEl>
                                          <p:spTgt spid="25"/>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26"/>
                                        </p:tgtEl>
                                        <p:attrNameLst>
                                          <p:attrName>style.visibility</p:attrName>
                                        </p:attrNameLst>
                                      </p:cBhvr>
                                      <p:to>
                                        <p:strVal val="visible"/>
                                      </p:to>
                                    </p:set>
                                    <p:anim calcmode="discrete" valueType="clr">
                                      <p:cBhvr override="childStyle">
                                        <p:cTn id="48"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6"/>
                                        </p:tgtEl>
                                        <p:attrNameLst>
                                          <p:attrName>fillcolor</p:attrName>
                                        </p:attrNameLst>
                                      </p:cBhvr>
                                      <p:tavLst>
                                        <p:tav tm="0">
                                          <p:val>
                                            <p:clrVal>
                                              <a:schemeClr val="accent2"/>
                                            </p:clrVal>
                                          </p:val>
                                        </p:tav>
                                        <p:tav tm="50000">
                                          <p:val>
                                            <p:clrVal>
                                              <a:schemeClr val="hlink"/>
                                            </p:clrVal>
                                          </p:val>
                                        </p:tav>
                                      </p:tavLst>
                                    </p:anim>
                                    <p:set>
                                      <p:cBhvr>
                                        <p:cTn id="50" dur="80"/>
                                        <p:tgtEl>
                                          <p:spTgt spid="26"/>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9205"/>
                                        </p:tgtEl>
                                        <p:attrNameLst>
                                          <p:attrName>style.visibility</p:attrName>
                                        </p:attrNameLst>
                                      </p:cBhvr>
                                      <p:to>
                                        <p:strVal val="visible"/>
                                      </p:to>
                                    </p:set>
                                    <p:animEffect transition="in" filter="fade">
                                      <p:cBhvr>
                                        <p:cTn id="55" dur="500"/>
                                        <p:tgtEl>
                                          <p:spTgt spid="179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47426" y="13648"/>
            <a:ext cx="973253" cy="811045"/>
          </a:xfrm>
          <a:prstGeom prst="rect">
            <a:avLst/>
          </a:prstGeom>
          <a:noFill/>
          <a:ln w="9525">
            <a:noFill/>
            <a:miter lim="800000"/>
            <a:headEnd/>
            <a:tailEnd/>
          </a:ln>
        </p:spPr>
      </p:pic>
      <p:pic>
        <p:nvPicPr>
          <p:cNvPr id="1802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6616" y="769960"/>
            <a:ext cx="2616232" cy="79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919" y="928048"/>
            <a:ext cx="2408778" cy="64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1" y="1649104"/>
            <a:ext cx="3429000" cy="216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560" y="1662752"/>
            <a:ext cx="295275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4902517"/>
            <a:ext cx="3195638" cy="66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28943" y="3845256"/>
            <a:ext cx="3766705" cy="24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2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fade">
                                      <p:cBhvr>
                                        <p:cTn id="7" dur="500"/>
                                        <p:tgtEl>
                                          <p:spTgt spid="180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228"/>
                                        </p:tgtEl>
                                        <p:attrNameLst>
                                          <p:attrName>style.visibility</p:attrName>
                                        </p:attrNameLst>
                                      </p:cBhvr>
                                      <p:to>
                                        <p:strVal val="visible"/>
                                      </p:to>
                                    </p:set>
                                    <p:animEffect transition="in" filter="fade">
                                      <p:cBhvr>
                                        <p:cTn id="12" dur="500"/>
                                        <p:tgtEl>
                                          <p:spTgt spid="1802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227"/>
                                        </p:tgtEl>
                                        <p:attrNameLst>
                                          <p:attrName>style.visibility</p:attrName>
                                        </p:attrNameLst>
                                      </p:cBhvr>
                                      <p:to>
                                        <p:strVal val="visible"/>
                                      </p:to>
                                    </p:set>
                                    <p:animEffect transition="in" filter="fade">
                                      <p:cBhvr>
                                        <p:cTn id="17" dur="500"/>
                                        <p:tgtEl>
                                          <p:spTgt spid="1802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229"/>
                                        </p:tgtEl>
                                        <p:attrNameLst>
                                          <p:attrName>style.visibility</p:attrName>
                                        </p:attrNameLst>
                                      </p:cBhvr>
                                      <p:to>
                                        <p:strVal val="visible"/>
                                      </p:to>
                                    </p:set>
                                    <p:animEffect transition="in" filter="fade">
                                      <p:cBhvr>
                                        <p:cTn id="22" dur="500"/>
                                        <p:tgtEl>
                                          <p:spTgt spid="1802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0230"/>
                                        </p:tgtEl>
                                        <p:attrNameLst>
                                          <p:attrName>style.visibility</p:attrName>
                                        </p:attrNameLst>
                                      </p:cBhvr>
                                      <p:to>
                                        <p:strVal val="visible"/>
                                      </p:to>
                                    </p:set>
                                    <p:animEffect transition="in" filter="fade">
                                      <p:cBhvr>
                                        <p:cTn id="32" dur="500"/>
                                        <p:tgtEl>
                                          <p:spTgt spid="180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47426" y="13648"/>
            <a:ext cx="973253" cy="811045"/>
          </a:xfrm>
          <a:prstGeom prst="rect">
            <a:avLst/>
          </a:prstGeom>
          <a:noFill/>
          <a:ln w="9525">
            <a:noFill/>
            <a:miter lim="800000"/>
            <a:headEnd/>
            <a:tailEnd/>
          </a:ln>
        </p:spPr>
      </p:pic>
      <p:pic>
        <p:nvPicPr>
          <p:cNvPr id="1812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4730" y="775648"/>
            <a:ext cx="2598420" cy="70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742" y="3581400"/>
            <a:ext cx="299085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762000"/>
            <a:ext cx="31813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0700" y="3581400"/>
            <a:ext cx="39243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2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251"/>
                                        </p:tgtEl>
                                        <p:attrNameLst>
                                          <p:attrName>style.visibility</p:attrName>
                                        </p:attrNameLst>
                                      </p:cBhvr>
                                      <p:to>
                                        <p:strVal val="visible"/>
                                      </p:to>
                                    </p:set>
                                    <p:animEffect transition="in" filter="fade">
                                      <p:cBhvr>
                                        <p:cTn id="7" dur="500"/>
                                        <p:tgtEl>
                                          <p:spTgt spid="181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255"/>
                                        </p:tgtEl>
                                        <p:attrNameLst>
                                          <p:attrName>style.visibility</p:attrName>
                                        </p:attrNameLst>
                                      </p:cBhvr>
                                      <p:to>
                                        <p:strVal val="visible"/>
                                      </p:to>
                                    </p:set>
                                    <p:animEffect transition="in" filter="fade">
                                      <p:cBhvr>
                                        <p:cTn id="12" dur="500"/>
                                        <p:tgtEl>
                                          <p:spTgt spid="181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252"/>
                                        </p:tgtEl>
                                        <p:attrNameLst>
                                          <p:attrName>style.visibility</p:attrName>
                                        </p:attrNameLst>
                                      </p:cBhvr>
                                      <p:to>
                                        <p:strVal val="visible"/>
                                      </p:to>
                                    </p:set>
                                    <p:animEffect transition="in" filter="fade">
                                      <p:cBhvr>
                                        <p:cTn id="17" dur="500"/>
                                        <p:tgtEl>
                                          <p:spTgt spid="1812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256"/>
                                        </p:tgtEl>
                                        <p:attrNameLst>
                                          <p:attrName>style.visibility</p:attrName>
                                        </p:attrNameLst>
                                      </p:cBhvr>
                                      <p:to>
                                        <p:strVal val="visible"/>
                                      </p:to>
                                    </p:set>
                                    <p:animEffect transition="in" filter="fade">
                                      <p:cBhvr>
                                        <p:cTn id="22" dur="500"/>
                                        <p:tgtEl>
                                          <p:spTgt spid="181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9220"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9221"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17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5546" y="779167"/>
            <a:ext cx="5770950" cy="114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7704" y="2018294"/>
            <a:ext cx="3006334" cy="89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مربع نص 2"/>
              <p:cNvSpPr txBox="1"/>
              <p:nvPr/>
            </p:nvSpPr>
            <p:spPr>
              <a:xfrm>
                <a:off x="3839149" y="3091217"/>
                <a:ext cx="460382" cy="634789"/>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ar-EG" i="1" smtClean="0">
                              <a:latin typeface="Cambria Math"/>
                            </a:rPr>
                          </m:ctrlPr>
                        </m:fPr>
                        <m:num/>
                        <m:den/>
                      </m:f>
                    </m:oMath>
                  </m:oMathPara>
                </a14:m>
                <a:endParaRPr lang="ar-EG" dirty="0"/>
              </a:p>
            </p:txBody>
          </p:sp>
        </mc:Choice>
        <mc:Fallback xmlns="">
          <p:sp>
            <p:nvSpPr>
              <p:cNvPr id="3" name="مربع نص 2"/>
              <p:cNvSpPr txBox="1">
                <a:spLocks noRot="1" noChangeAspect="1" noMove="1" noResize="1" noEditPoints="1" noAdjustHandles="1" noChangeArrowheads="1" noChangeShapeType="1" noTextEdit="1"/>
              </p:cNvSpPr>
              <p:nvPr/>
            </p:nvSpPr>
            <p:spPr>
              <a:xfrm>
                <a:off x="3839149" y="3091217"/>
                <a:ext cx="460382" cy="634789"/>
              </a:xfrm>
              <a:prstGeom prst="rect">
                <a:avLst/>
              </a:prstGeom>
              <a:blipFill rotWithShape="1">
                <a:blip r:embed="rId10"/>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2" name="مربع نص 11"/>
              <p:cNvSpPr txBox="1"/>
              <p:nvPr/>
            </p:nvSpPr>
            <p:spPr>
              <a:xfrm>
                <a:off x="533400" y="2705672"/>
                <a:ext cx="3238580" cy="889795"/>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𝟒</m:t>
                        </m:r>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smtClean="0">
                            <a:solidFill>
                              <a:srgbClr val="C00000"/>
                            </a:solidFill>
                            <a:latin typeface="Cambria Math"/>
                          </a:rPr>
                          <m:t> </m:t>
                        </m:r>
                        <m:d>
                          <m:dPr>
                            <m:ctrlPr>
                              <a:rPr lang="en-US" sz="3200" b="1" i="1" smtClean="0">
                                <a:solidFill>
                                  <a:srgbClr val="C00000"/>
                                </a:solidFill>
                                <a:latin typeface="Cambria Math"/>
                              </a:rPr>
                            </m:ctrlPr>
                          </m:dPr>
                          <m:e>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smtClean="0">
                                <a:solidFill>
                                  <a:srgbClr val="C00000"/>
                                </a:solidFill>
                                <a:latin typeface="Cambria Math"/>
                              </a:rPr>
                              <m:t> −</m:t>
                            </m:r>
                            <m:r>
                              <a:rPr lang="en-US" sz="3200" b="1" i="1" smtClean="0">
                                <a:solidFill>
                                  <a:srgbClr val="C00000"/>
                                </a:solidFill>
                                <a:latin typeface="Cambria Math"/>
                              </a:rPr>
                              <m:t>𝟑</m:t>
                            </m:r>
                            <m:r>
                              <a:rPr lang="en-US" sz="3200" b="1" i="1" smtClean="0">
                                <a:solidFill>
                                  <a:srgbClr val="C00000"/>
                                </a:solidFill>
                                <a:latin typeface="Cambria Math"/>
                              </a:rPr>
                              <m:t> </m:t>
                            </m:r>
                          </m:e>
                        </m:d>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smtClean="0">
                            <a:solidFill>
                              <a:srgbClr val="C00000"/>
                            </a:solidFill>
                            <a:latin typeface="Cambria Math"/>
                          </a:rPr>
                          <m:t>+</m:t>
                        </m:r>
                        <m:r>
                          <a:rPr lang="en-US" sz="3200" b="1" i="1" smtClean="0">
                            <a:solidFill>
                              <a:srgbClr val="C00000"/>
                            </a:solidFill>
                            <a:latin typeface="Cambria Math"/>
                          </a:rPr>
                          <m:t>𝟒</m:t>
                        </m:r>
                        <m:r>
                          <a:rPr lang="en-US" sz="3200" b="1" i="1" smtClean="0">
                            <a:solidFill>
                              <a:srgbClr val="C00000"/>
                            </a:solidFill>
                            <a:latin typeface="Cambria Math"/>
                          </a:rPr>
                          <m:t> )</m:t>
                        </m:r>
                      </m:num>
                      <m:den>
                        <m:r>
                          <a:rPr lang="en-US" sz="3200" b="1" i="1" smtClean="0">
                            <a:solidFill>
                              <a:srgbClr val="C00000"/>
                            </a:solidFill>
                            <a:latin typeface="Cambria Math"/>
                          </a:rPr>
                          <m:t>𝒚</m:t>
                        </m:r>
                        <m:r>
                          <a:rPr lang="en-US" sz="3200" b="1" i="1" smtClean="0">
                            <a:solidFill>
                              <a:srgbClr val="C00000"/>
                            </a:solidFill>
                            <a:latin typeface="Cambria Math"/>
                          </a:rPr>
                          <m:t> </m:t>
                        </m:r>
                        <m:d>
                          <m:dPr>
                            <m:ctrlPr>
                              <a:rPr lang="en-US" sz="3200" b="1" i="1" smtClean="0">
                                <a:solidFill>
                                  <a:srgbClr val="C00000"/>
                                </a:solidFill>
                                <a:latin typeface="Cambria Math"/>
                              </a:rPr>
                            </m:ctrlPr>
                          </m:dPr>
                          <m:e>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 </m:t>
                            </m:r>
                          </m:e>
                        </m:d>
                        <m:r>
                          <a:rPr lang="en-US" sz="3200" b="1" i="1" smtClean="0">
                            <a:solidFill>
                              <a:srgbClr val="C00000"/>
                            </a:solidFill>
                            <a:latin typeface="Cambria Math"/>
                          </a:rPr>
                          <m:t>( </m:t>
                        </m:r>
                        <m:r>
                          <a:rPr lang="en-US" sz="3200" b="1" i="1" smtClean="0">
                            <a:solidFill>
                              <a:srgbClr val="C00000"/>
                            </a:solidFill>
                            <a:latin typeface="Cambria Math"/>
                          </a:rPr>
                          <m:t>𝒚</m:t>
                        </m:r>
                        <m:r>
                          <a:rPr lang="en-US" sz="3200" b="1" i="1" smtClean="0">
                            <a:solidFill>
                              <a:srgbClr val="C00000"/>
                            </a:solidFill>
                            <a:latin typeface="Cambria Math"/>
                          </a:rPr>
                          <m:t> −</m:t>
                        </m:r>
                        <m:r>
                          <a:rPr lang="en-US" sz="3200" b="1" i="1" smtClean="0">
                            <a:solidFill>
                              <a:srgbClr val="C00000"/>
                            </a:solidFill>
                            <a:latin typeface="Cambria Math"/>
                          </a:rPr>
                          <m:t>𝟑</m:t>
                        </m:r>
                        <m:r>
                          <a:rPr lang="en-US" sz="3200" b="1" i="1" smtClean="0">
                            <a:solidFill>
                              <a:srgbClr val="C00000"/>
                            </a:solidFill>
                            <a:latin typeface="Cambria Math"/>
                          </a:rPr>
                          <m:t>)</m:t>
                        </m:r>
                      </m:den>
                    </m:f>
                  </m:oMath>
                </a14:m>
                <a:r>
                  <a:rPr lang="en-US" sz="3200" b="1" dirty="0" smtClean="0">
                    <a:solidFill>
                      <a:srgbClr val="C00000"/>
                    </a:solidFill>
                  </a:rPr>
                  <a:t>  = </a:t>
                </a:r>
                <a:endParaRPr lang="ar-EG" sz="3200" b="1" dirty="0">
                  <a:solidFill>
                    <a:srgbClr val="C00000"/>
                  </a:solidFill>
                </a:endParaRPr>
              </a:p>
            </p:txBody>
          </p:sp>
        </mc:Choice>
        <mc:Fallback xmlns="">
          <p:sp>
            <p:nvSpPr>
              <p:cNvPr id="12" name="مربع نص 11"/>
              <p:cNvSpPr txBox="1">
                <a:spLocks noRot="1" noChangeAspect="1" noMove="1" noResize="1" noEditPoints="1" noAdjustHandles="1" noChangeArrowheads="1" noChangeShapeType="1" noTextEdit="1"/>
              </p:cNvSpPr>
              <p:nvPr/>
            </p:nvSpPr>
            <p:spPr>
              <a:xfrm>
                <a:off x="533400" y="2705672"/>
                <a:ext cx="3238580" cy="889795"/>
              </a:xfrm>
              <a:prstGeom prst="rect">
                <a:avLst/>
              </a:prstGeom>
              <a:blipFill rotWithShape="1">
                <a:blip r:embed="rId11"/>
                <a:stretch>
                  <a:fillRect r="-4896" b="-1370"/>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0" name="مربع نص 19"/>
              <p:cNvSpPr txBox="1"/>
              <p:nvPr/>
            </p:nvSpPr>
            <p:spPr>
              <a:xfrm>
                <a:off x="3567752" y="2699565"/>
                <a:ext cx="1647182" cy="859081"/>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𝟒</m:t>
                          </m:r>
                          <m:r>
                            <a:rPr lang="en-US" sz="2400" b="1" i="1" smtClean="0">
                              <a:solidFill>
                                <a:srgbClr val="C00000"/>
                              </a:solidFill>
                              <a:latin typeface="Cambria Math"/>
                            </a:rPr>
                            <m:t> ( </m:t>
                          </m:r>
                          <m:r>
                            <a:rPr lang="en-US" sz="2400" b="1" i="1" smtClean="0">
                              <a:solidFill>
                                <a:srgbClr val="C00000"/>
                              </a:solidFill>
                              <a:latin typeface="Cambria Math"/>
                            </a:rPr>
                            <m:t>𝒚</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 )</m:t>
                          </m:r>
                        </m:num>
                        <m:den>
                          <m:r>
                            <a:rPr lang="en-US" sz="2400" b="1" i="1" smtClean="0">
                              <a:solidFill>
                                <a:srgbClr val="C00000"/>
                              </a:solidFill>
                              <a:latin typeface="Cambria Math"/>
                            </a:rPr>
                            <m:t> </m:t>
                          </m:r>
                          <m:d>
                            <m:dPr>
                              <m:ctrlPr>
                                <a:rPr lang="en-US" sz="2400" b="1" i="1" smtClean="0">
                                  <a:solidFill>
                                    <a:srgbClr val="C00000"/>
                                  </a:solidFill>
                                  <a:latin typeface="Cambria Math"/>
                                </a:rPr>
                              </m:ctrlPr>
                            </m:dPr>
                            <m:e>
                              <m:r>
                                <a:rPr lang="en-US" sz="2400" b="1" i="1" smtClean="0">
                                  <a:solidFill>
                                    <a:srgbClr val="C00000"/>
                                  </a:solidFill>
                                  <a:latin typeface="Cambria Math"/>
                                </a:rPr>
                                <m:t> </m:t>
                              </m:r>
                              <m:r>
                                <a:rPr lang="en-US" sz="2400" b="1" i="1" smtClean="0">
                                  <a:solidFill>
                                    <a:srgbClr val="C00000"/>
                                  </a:solidFill>
                                  <a:latin typeface="Cambria Math"/>
                                </a:rPr>
                                <m:t>𝒚</m:t>
                              </m:r>
                              <m:r>
                                <a:rPr lang="en-US" sz="2400" b="1" i="1" smtClean="0">
                                  <a:solidFill>
                                    <a:srgbClr val="C00000"/>
                                  </a:solidFill>
                                  <a:latin typeface="Cambria Math"/>
                                </a:rPr>
                                <m:t>+</m:t>
                              </m:r>
                              <m:r>
                                <a:rPr lang="en-US" sz="2400" b="1" i="1" smtClean="0">
                                  <a:solidFill>
                                    <a:srgbClr val="C00000"/>
                                  </a:solidFill>
                                  <a:latin typeface="Cambria Math"/>
                                </a:rPr>
                                <m:t>𝟐</m:t>
                              </m:r>
                              <m:r>
                                <a:rPr lang="en-US" sz="2400" b="1" i="1" smtClean="0">
                                  <a:solidFill>
                                    <a:srgbClr val="C00000"/>
                                  </a:solidFill>
                                  <a:latin typeface="Cambria Math"/>
                                </a:rPr>
                                <m:t> </m:t>
                              </m:r>
                            </m:e>
                          </m:d>
                        </m:den>
                      </m:f>
                    </m:oMath>
                  </m:oMathPara>
                </a14:m>
                <a:endParaRPr lang="ar-EG" sz="2400" b="1" dirty="0">
                  <a:solidFill>
                    <a:srgbClr val="C00000"/>
                  </a:solidFill>
                </a:endParaRPr>
              </a:p>
            </p:txBody>
          </p:sp>
        </mc:Choice>
        <mc:Fallback xmlns="">
          <p:sp>
            <p:nvSpPr>
              <p:cNvPr id="20" name="مربع نص 19"/>
              <p:cNvSpPr txBox="1">
                <a:spLocks noRot="1" noChangeAspect="1" noMove="1" noResize="1" noEditPoints="1" noAdjustHandles="1" noChangeArrowheads="1" noChangeShapeType="1" noTextEdit="1"/>
              </p:cNvSpPr>
              <p:nvPr/>
            </p:nvSpPr>
            <p:spPr>
              <a:xfrm>
                <a:off x="3567752" y="2699565"/>
                <a:ext cx="1647182" cy="859081"/>
              </a:xfrm>
              <a:prstGeom prst="rect">
                <a:avLst/>
              </a:prstGeom>
              <a:blipFill rotWithShape="1">
                <a:blip r:embed="rId12"/>
                <a:stretch>
                  <a:fillRect/>
                </a:stretch>
              </a:blipFill>
            </p:spPr>
            <p:txBody>
              <a:bodyPr/>
              <a:lstStyle/>
              <a:p>
                <a:r>
                  <a:rPr lang="ar-EG">
                    <a:noFill/>
                  </a:rPr>
                  <a:t> </a:t>
                </a:r>
              </a:p>
            </p:txBody>
          </p:sp>
        </mc:Fallback>
      </mc:AlternateContent>
      <p:pic>
        <p:nvPicPr>
          <p:cNvPr id="16179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5913" y="3574502"/>
            <a:ext cx="3359639" cy="87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مربع نص 21"/>
              <p:cNvSpPr txBox="1"/>
              <p:nvPr/>
            </p:nvSpPr>
            <p:spPr>
              <a:xfrm>
                <a:off x="990600" y="4749005"/>
                <a:ext cx="3903826" cy="889795"/>
              </a:xfrm>
              <a:prstGeom prst="rect">
                <a:avLst/>
              </a:prstGeom>
              <a:noFill/>
            </p:spPr>
            <p:txBody>
              <a:bodyPr wrap="none" rtlCol="1">
                <a:spAutoFit/>
              </a:bodyPr>
              <a:lstStyle/>
              <a:p>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𝟐</m:t>
                        </m:r>
                        <m:r>
                          <a:rPr lang="en-US" sz="3200" b="1" i="1" smtClean="0">
                            <a:solidFill>
                              <a:srgbClr val="C00000"/>
                            </a:solidFill>
                            <a:latin typeface="Cambria Math"/>
                          </a:rPr>
                          <m:t>𝒛</m:t>
                        </m:r>
                        <m:r>
                          <a:rPr lang="en-US" sz="3200" b="1" i="1" smtClean="0">
                            <a:solidFill>
                              <a:srgbClr val="C00000"/>
                            </a:solidFill>
                            <a:latin typeface="Cambria Math"/>
                          </a:rPr>
                          <m:t> </m:t>
                        </m:r>
                        <m:d>
                          <m:dPr>
                            <m:ctrlPr>
                              <a:rPr lang="en-US" sz="3200" b="1" i="1" smtClean="0">
                                <a:solidFill>
                                  <a:srgbClr val="C00000"/>
                                </a:solidFill>
                                <a:latin typeface="Cambria Math"/>
                              </a:rPr>
                            </m:ctrlPr>
                          </m:dPr>
                          <m:e>
                            <m:r>
                              <a:rPr lang="en-US" sz="3200" b="1" i="1" smtClean="0">
                                <a:solidFill>
                                  <a:srgbClr val="C00000"/>
                                </a:solidFill>
                                <a:latin typeface="Cambria Math"/>
                              </a:rPr>
                              <m:t> </m:t>
                            </m:r>
                            <m:r>
                              <a:rPr lang="en-US" sz="3200" b="1" i="1" smtClean="0">
                                <a:solidFill>
                                  <a:srgbClr val="C00000"/>
                                </a:solidFill>
                                <a:latin typeface="Cambria Math"/>
                              </a:rPr>
                              <m:t>𝒛</m:t>
                            </m:r>
                            <m:r>
                              <a:rPr lang="en-US" sz="3200" b="1" i="1" smtClean="0">
                                <a:solidFill>
                                  <a:srgbClr val="C00000"/>
                                </a:solidFill>
                                <a:latin typeface="Cambria Math"/>
                              </a:rPr>
                              <m:t>+</m:t>
                            </m:r>
                            <m:r>
                              <a:rPr lang="en-US" sz="3200" b="1" i="1" smtClean="0">
                                <a:solidFill>
                                  <a:srgbClr val="C00000"/>
                                </a:solidFill>
                                <a:latin typeface="Cambria Math"/>
                              </a:rPr>
                              <m:t>𝟓</m:t>
                            </m:r>
                            <m:r>
                              <a:rPr lang="en-US" sz="3200" b="1" i="1" smtClean="0">
                                <a:solidFill>
                                  <a:srgbClr val="C00000"/>
                                </a:solidFill>
                                <a:latin typeface="Cambria Math"/>
                              </a:rPr>
                              <m:t> </m:t>
                            </m:r>
                          </m:e>
                        </m:d>
                        <m:r>
                          <a:rPr lang="en-US" sz="3200" b="1" i="1" smtClean="0">
                            <a:solidFill>
                              <a:srgbClr val="C00000"/>
                            </a:solidFill>
                            <a:latin typeface="Cambria Math"/>
                          </a:rPr>
                          <m:t>( </m:t>
                        </m:r>
                        <m:r>
                          <a:rPr lang="en-US" sz="3200" b="1" i="1" smtClean="0">
                            <a:solidFill>
                              <a:srgbClr val="C00000"/>
                            </a:solidFill>
                            <a:latin typeface="Cambria Math"/>
                          </a:rPr>
                          <m:t>𝒛</m:t>
                        </m:r>
                        <m:r>
                          <a:rPr lang="en-US" sz="3200" b="1" i="1" smtClean="0">
                            <a:solidFill>
                              <a:srgbClr val="C00000"/>
                            </a:solidFill>
                            <a:latin typeface="Cambria Math"/>
                          </a:rPr>
                          <m:t> −</m:t>
                        </m:r>
                        <m:r>
                          <a:rPr lang="en-US" sz="3200" b="1" i="1" smtClean="0">
                            <a:solidFill>
                              <a:srgbClr val="C00000"/>
                            </a:solidFill>
                            <a:latin typeface="Cambria Math"/>
                          </a:rPr>
                          <m:t>𝟐</m:t>
                        </m:r>
                        <m:r>
                          <a:rPr lang="en-US" sz="3200" b="1" i="1" smtClean="0">
                            <a:solidFill>
                              <a:srgbClr val="C00000"/>
                            </a:solidFill>
                            <a:latin typeface="Cambria Math"/>
                          </a:rPr>
                          <m:t>)( </m:t>
                        </m:r>
                        <m:r>
                          <a:rPr lang="en-US" sz="3200" b="1" i="1" smtClean="0">
                            <a:solidFill>
                              <a:srgbClr val="C00000"/>
                            </a:solidFill>
                            <a:latin typeface="Cambria Math"/>
                          </a:rPr>
                          <m:t>𝒛</m:t>
                        </m:r>
                        <m:r>
                          <a:rPr lang="en-US" sz="3200" b="1" i="1" smtClean="0">
                            <a:solidFill>
                              <a:srgbClr val="C00000"/>
                            </a:solidFill>
                            <a:latin typeface="Cambria Math"/>
                          </a:rPr>
                          <m:t>+</m:t>
                        </m:r>
                        <m:r>
                          <a:rPr lang="en-US" sz="3200" b="1" i="1" smtClean="0">
                            <a:solidFill>
                              <a:srgbClr val="C00000"/>
                            </a:solidFill>
                            <a:latin typeface="Cambria Math"/>
                          </a:rPr>
                          <m:t>𝟒</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𝒛</m:t>
                        </m:r>
                        <m:r>
                          <a:rPr lang="en-US" sz="3200" b="1" i="1" smtClean="0">
                            <a:solidFill>
                              <a:srgbClr val="C00000"/>
                            </a:solidFill>
                            <a:latin typeface="Cambria Math"/>
                          </a:rPr>
                          <m:t> −</m:t>
                        </m:r>
                        <m:r>
                          <a:rPr lang="en-US" sz="3200" b="1" i="1" smtClean="0">
                            <a:solidFill>
                              <a:srgbClr val="C00000"/>
                            </a:solidFill>
                            <a:latin typeface="Cambria Math"/>
                          </a:rPr>
                          <m:t>𝟏</m:t>
                        </m:r>
                        <m:r>
                          <a:rPr lang="en-US" sz="3200" b="1" i="1" smtClean="0">
                            <a:solidFill>
                              <a:srgbClr val="C00000"/>
                            </a:solidFill>
                            <a:latin typeface="Cambria Math"/>
                          </a:rPr>
                          <m:t>) </m:t>
                        </m:r>
                        <m:d>
                          <m:dPr>
                            <m:ctrlPr>
                              <a:rPr lang="en-US" sz="3200" b="1" i="1" smtClean="0">
                                <a:solidFill>
                                  <a:srgbClr val="C00000"/>
                                </a:solidFill>
                                <a:latin typeface="Cambria Math"/>
                              </a:rPr>
                            </m:ctrlPr>
                          </m:dPr>
                          <m:e>
                            <m:r>
                              <a:rPr lang="en-US" sz="3200" b="1" i="1" smtClean="0">
                                <a:solidFill>
                                  <a:srgbClr val="C00000"/>
                                </a:solidFill>
                                <a:latin typeface="Cambria Math"/>
                              </a:rPr>
                              <m:t> </m:t>
                            </m:r>
                            <m:r>
                              <a:rPr lang="en-US" sz="3200" b="1" i="1" smtClean="0">
                                <a:solidFill>
                                  <a:srgbClr val="C00000"/>
                                </a:solidFill>
                                <a:latin typeface="Cambria Math"/>
                              </a:rPr>
                              <m:t>𝒛</m:t>
                            </m:r>
                            <m:r>
                              <a:rPr lang="en-US" sz="3200" b="1" i="1" smtClean="0">
                                <a:solidFill>
                                  <a:srgbClr val="C00000"/>
                                </a:solidFill>
                                <a:latin typeface="Cambria Math"/>
                              </a:rPr>
                              <m:t>+</m:t>
                            </m:r>
                            <m:r>
                              <a:rPr lang="en-US" sz="3200" b="1" i="1" smtClean="0">
                                <a:solidFill>
                                  <a:srgbClr val="C00000"/>
                                </a:solidFill>
                                <a:latin typeface="Cambria Math"/>
                              </a:rPr>
                              <m:t>𝟓</m:t>
                            </m:r>
                          </m:e>
                        </m:d>
                        <m:r>
                          <a:rPr lang="en-US" sz="3200" b="1" i="1" smtClean="0">
                            <a:solidFill>
                              <a:srgbClr val="C00000"/>
                            </a:solidFill>
                            <a:latin typeface="Cambria Math"/>
                          </a:rPr>
                          <m:t>( </m:t>
                        </m:r>
                        <m:r>
                          <a:rPr lang="en-US" sz="3200" b="1" i="1" smtClean="0">
                            <a:solidFill>
                              <a:srgbClr val="C00000"/>
                            </a:solidFill>
                            <a:latin typeface="Cambria Math"/>
                          </a:rPr>
                          <m:t>𝒛</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 )</m:t>
                        </m:r>
                      </m:den>
                    </m:f>
                  </m:oMath>
                </a14:m>
                <a:r>
                  <a:rPr lang="en-US" sz="3200" b="1" dirty="0" smtClean="0">
                    <a:solidFill>
                      <a:srgbClr val="C00000"/>
                    </a:solidFill>
                  </a:rPr>
                  <a:t>  = </a:t>
                </a:r>
                <a:endParaRPr lang="ar-EG" sz="3200" b="1" dirty="0">
                  <a:solidFill>
                    <a:srgbClr val="C00000"/>
                  </a:solidFill>
                </a:endParaRPr>
              </a:p>
            </p:txBody>
          </p:sp>
        </mc:Choice>
        <mc:Fallback xmlns="">
          <p:sp>
            <p:nvSpPr>
              <p:cNvPr id="22" name="مربع نص 21"/>
              <p:cNvSpPr txBox="1">
                <a:spLocks noRot="1" noChangeAspect="1" noMove="1" noResize="1" noEditPoints="1" noAdjustHandles="1" noChangeArrowheads="1" noChangeShapeType="1" noTextEdit="1"/>
              </p:cNvSpPr>
              <p:nvPr/>
            </p:nvSpPr>
            <p:spPr>
              <a:xfrm>
                <a:off x="990600" y="4749005"/>
                <a:ext cx="3903826" cy="889795"/>
              </a:xfrm>
              <a:prstGeom prst="rect">
                <a:avLst/>
              </a:prstGeom>
              <a:blipFill rotWithShape="1">
                <a:blip r:embed="rId14"/>
                <a:stretch>
                  <a:fillRect r="-4063" b="-1370"/>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3" name="مربع نص 22"/>
              <p:cNvSpPr txBox="1"/>
              <p:nvPr/>
            </p:nvSpPr>
            <p:spPr>
              <a:xfrm>
                <a:off x="4624475" y="4742898"/>
                <a:ext cx="1712905" cy="859081"/>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C00000"/>
                              </a:solidFill>
                              <a:latin typeface="Cambria Math"/>
                            </a:rPr>
                          </m:ctrlPr>
                        </m:fPr>
                        <m:num>
                          <m:r>
                            <a:rPr lang="en-US" sz="2400" b="1" i="1" smtClean="0">
                              <a:solidFill>
                                <a:srgbClr val="C00000"/>
                              </a:solidFill>
                              <a:latin typeface="Cambria Math"/>
                            </a:rPr>
                            <m:t>𝟐</m:t>
                          </m:r>
                          <m:r>
                            <a:rPr lang="en-US" sz="2400" b="1" i="1" smtClean="0">
                              <a:solidFill>
                                <a:srgbClr val="C00000"/>
                              </a:solidFill>
                              <a:latin typeface="Cambria Math"/>
                            </a:rPr>
                            <m:t>𝒛</m:t>
                          </m:r>
                          <m:r>
                            <a:rPr lang="en-US" sz="2400" b="1" i="1" smtClean="0">
                              <a:solidFill>
                                <a:srgbClr val="C00000"/>
                              </a:solidFill>
                              <a:latin typeface="Cambria Math"/>
                            </a:rPr>
                            <m:t> ( </m:t>
                          </m:r>
                          <m:r>
                            <a:rPr lang="en-US" sz="2400" b="1" i="1" smtClean="0">
                              <a:solidFill>
                                <a:srgbClr val="C00000"/>
                              </a:solidFill>
                              <a:latin typeface="Cambria Math"/>
                            </a:rPr>
                            <m:t>𝒛</m:t>
                          </m:r>
                          <m:r>
                            <a:rPr lang="en-US" sz="2400" b="1" i="1" smtClean="0">
                              <a:solidFill>
                                <a:srgbClr val="C00000"/>
                              </a:solidFill>
                              <a:latin typeface="Cambria Math"/>
                            </a:rPr>
                            <m:t>+</m:t>
                          </m:r>
                          <m:r>
                            <a:rPr lang="en-US" sz="2400" b="1" i="1" smtClean="0">
                              <a:solidFill>
                                <a:srgbClr val="C00000"/>
                              </a:solidFill>
                              <a:latin typeface="Cambria Math"/>
                            </a:rPr>
                            <m:t>𝟒</m:t>
                          </m:r>
                          <m:r>
                            <a:rPr lang="en-US" sz="2400" b="1" i="1" smtClean="0">
                              <a:solidFill>
                                <a:srgbClr val="C00000"/>
                              </a:solidFill>
                              <a:latin typeface="Cambria Math"/>
                            </a:rPr>
                            <m:t>)</m:t>
                          </m:r>
                        </m:num>
                        <m:den>
                          <m:r>
                            <a:rPr lang="en-US" sz="2400" b="1" i="1" smtClean="0">
                              <a:solidFill>
                                <a:srgbClr val="C00000"/>
                              </a:solidFill>
                              <a:latin typeface="Cambria Math"/>
                            </a:rPr>
                            <m:t> </m:t>
                          </m:r>
                          <m:d>
                            <m:dPr>
                              <m:ctrlPr>
                                <a:rPr lang="en-US" sz="2400" b="1" i="1" smtClean="0">
                                  <a:solidFill>
                                    <a:srgbClr val="C00000"/>
                                  </a:solidFill>
                                  <a:latin typeface="Cambria Math"/>
                                </a:rPr>
                              </m:ctrlPr>
                            </m:dPr>
                            <m:e>
                              <m:r>
                                <a:rPr lang="en-US" sz="2400" b="1" i="1" smtClean="0">
                                  <a:solidFill>
                                    <a:srgbClr val="C00000"/>
                                  </a:solidFill>
                                  <a:latin typeface="Cambria Math"/>
                                </a:rPr>
                                <m:t> </m:t>
                              </m:r>
                              <m:r>
                                <a:rPr lang="en-US" sz="2400" b="1" i="1" smtClean="0">
                                  <a:solidFill>
                                    <a:srgbClr val="C00000"/>
                                  </a:solidFill>
                                  <a:latin typeface="Cambria Math"/>
                                </a:rPr>
                                <m:t>𝒛</m:t>
                              </m:r>
                              <m:r>
                                <a:rPr lang="en-US" sz="2400" b="1" i="1" smtClean="0">
                                  <a:solidFill>
                                    <a:srgbClr val="C00000"/>
                                  </a:solidFill>
                                  <a:latin typeface="Cambria Math"/>
                                </a:rPr>
                                <m:t>+</m:t>
                              </m:r>
                              <m:r>
                                <a:rPr lang="en-US" sz="2400" b="1" i="1" smtClean="0">
                                  <a:solidFill>
                                    <a:srgbClr val="C00000"/>
                                  </a:solidFill>
                                  <a:latin typeface="Cambria Math"/>
                                </a:rPr>
                                <m:t>𝟓</m:t>
                              </m:r>
                              <m:r>
                                <a:rPr lang="en-US" sz="2400" b="1" i="1" smtClean="0">
                                  <a:solidFill>
                                    <a:srgbClr val="C00000"/>
                                  </a:solidFill>
                                  <a:latin typeface="Cambria Math"/>
                                </a:rPr>
                                <m:t> </m:t>
                              </m:r>
                            </m:e>
                          </m:d>
                        </m:den>
                      </m:f>
                    </m:oMath>
                  </m:oMathPara>
                </a14:m>
                <a:endParaRPr lang="ar-EG" sz="2400" b="1" dirty="0">
                  <a:solidFill>
                    <a:srgbClr val="C00000"/>
                  </a:solidFill>
                </a:endParaRPr>
              </a:p>
            </p:txBody>
          </p:sp>
        </mc:Choice>
        <mc:Fallback xmlns="">
          <p:sp>
            <p:nvSpPr>
              <p:cNvPr id="23" name="مربع نص 22"/>
              <p:cNvSpPr txBox="1">
                <a:spLocks noRot="1" noChangeAspect="1" noMove="1" noResize="1" noEditPoints="1" noAdjustHandles="1" noChangeArrowheads="1" noChangeShapeType="1" noTextEdit="1"/>
              </p:cNvSpPr>
              <p:nvPr/>
            </p:nvSpPr>
            <p:spPr>
              <a:xfrm>
                <a:off x="4624475" y="4742898"/>
                <a:ext cx="1712905" cy="859081"/>
              </a:xfrm>
              <a:prstGeom prst="rect">
                <a:avLst/>
              </a:prstGeom>
              <a:blipFill rotWithShape="1">
                <a:blip r:embed="rId15"/>
                <a:stretch>
                  <a:fillRect/>
                </a:stretch>
              </a:blipFill>
            </p:spPr>
            <p:txBody>
              <a:bodyPr/>
              <a:lstStyle/>
              <a:p>
                <a:r>
                  <a:rPr lang="ar-EG">
                    <a:noFill/>
                  </a:rPr>
                  <a:t> </a:t>
                </a:r>
              </a:p>
            </p:txBody>
          </p:sp>
        </mc:Fallback>
      </mc:AlternateContent>
    </p:spTree>
    <p:extLst>
      <p:ext uri="{BB962C8B-B14F-4D97-AF65-F5344CB8AC3E}">
        <p14:creationId xmlns:p14="http://schemas.microsoft.com/office/powerpoint/2010/main" val="2342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fade">
                                      <p:cBhvr>
                                        <p:cTn id="7" dur="500"/>
                                        <p:tgtEl>
                                          <p:spTgt spid="161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795"/>
                                        </p:tgtEl>
                                        <p:attrNameLst>
                                          <p:attrName>style.visibility</p:attrName>
                                        </p:attrNameLst>
                                      </p:cBhvr>
                                      <p:to>
                                        <p:strVal val="visible"/>
                                      </p:to>
                                    </p:set>
                                    <p:animEffect transition="in" filter="fade">
                                      <p:cBhvr>
                                        <p:cTn id="12" dur="500"/>
                                        <p:tgtEl>
                                          <p:spTgt spid="1617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1796"/>
                                        </p:tgtEl>
                                        <p:attrNameLst>
                                          <p:attrName>style.visibility</p:attrName>
                                        </p:attrNameLst>
                                      </p:cBhvr>
                                      <p:to>
                                        <p:strVal val="visible"/>
                                      </p:to>
                                    </p:set>
                                    <p:animEffect transition="in" filter="fade">
                                      <p:cBhvr>
                                        <p:cTn id="27" dur="500"/>
                                        <p:tgtEl>
                                          <p:spTgt spid="1617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2"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47426" y="13648"/>
            <a:ext cx="973253" cy="811045"/>
          </a:xfrm>
          <a:prstGeom prst="rect">
            <a:avLst/>
          </a:prstGeom>
          <a:noFill/>
          <a:ln w="9525">
            <a:noFill/>
            <a:miter lim="800000"/>
            <a:headEnd/>
            <a:tailEnd/>
          </a:ln>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6362" y="787064"/>
            <a:ext cx="2892838" cy="77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9746" y="3663410"/>
            <a:ext cx="2489454" cy="67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789296"/>
            <a:ext cx="356235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8166" y="3551099"/>
            <a:ext cx="33909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2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fade">
                                      <p:cBhvr>
                                        <p:cTn id="7" dur="500"/>
                                        <p:tgtEl>
                                          <p:spTgt spid="182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2275"/>
                                        </p:tgtEl>
                                        <p:attrNameLst>
                                          <p:attrName>style.visibility</p:attrName>
                                        </p:attrNameLst>
                                      </p:cBhvr>
                                      <p:to>
                                        <p:strVal val="visible"/>
                                      </p:to>
                                    </p:set>
                                    <p:animEffect transition="in" filter="fade">
                                      <p:cBhvr>
                                        <p:cTn id="22" dur="500"/>
                                        <p:tgtEl>
                                          <p:spTgt spid="182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47426" y="13648"/>
            <a:ext cx="973253" cy="811045"/>
          </a:xfrm>
          <a:prstGeom prst="rect">
            <a:avLst/>
          </a:prstGeom>
          <a:noFill/>
          <a:ln w="9525">
            <a:noFill/>
            <a:miter lim="800000"/>
            <a:headEnd/>
            <a:tailEnd/>
          </a:ln>
        </p:spPr>
      </p:pic>
      <p:pic>
        <p:nvPicPr>
          <p:cNvPr id="1832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1504" y="760685"/>
            <a:ext cx="3238596" cy="73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2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9518" y="3336240"/>
            <a:ext cx="3480626" cy="73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3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879" y="789296"/>
            <a:ext cx="38576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30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944" y="3643952"/>
            <a:ext cx="39814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مربع نص 15"/>
              <p:cNvSpPr txBox="1"/>
              <p:nvPr/>
            </p:nvSpPr>
            <p:spPr>
              <a:xfrm>
                <a:off x="5285095" y="1600200"/>
                <a:ext cx="3096905" cy="812979"/>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𝟒</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𝟒</m:t>
                        </m:r>
                      </m:den>
                    </m:f>
                  </m:oMath>
                </a14:m>
                <a:r>
                  <a:rPr lang="en-US" sz="2400" b="1" dirty="0" smtClean="0">
                    <a:solidFill>
                      <a:srgbClr val="C00000"/>
                    </a:solidFill>
                  </a:rPr>
                  <a:t> = (x + 2)</a:t>
                </a:r>
                <a:endParaRPr lang="ar-EG" sz="2400" b="1" dirty="0">
                  <a:solidFill>
                    <a:srgbClr val="C00000"/>
                  </a:solidFill>
                </a:endParaRPr>
              </a:p>
            </p:txBody>
          </p:sp>
        </mc:Choice>
        <mc:Fallback xmlns="">
          <p:sp>
            <p:nvSpPr>
              <p:cNvPr id="16" name="مربع نص 15"/>
              <p:cNvSpPr txBox="1">
                <a:spLocks noRot="1" noChangeAspect="1" noMove="1" noResize="1" noEditPoints="1" noAdjustHandles="1" noChangeArrowheads="1" noChangeShapeType="1" noTextEdit="1"/>
              </p:cNvSpPr>
              <p:nvPr/>
            </p:nvSpPr>
            <p:spPr>
              <a:xfrm>
                <a:off x="5285095" y="1600200"/>
                <a:ext cx="3096905" cy="812979"/>
              </a:xfrm>
              <a:prstGeom prst="rect">
                <a:avLst/>
              </a:prstGeom>
              <a:blipFill rotWithShape="1">
                <a:blip r:embed="rId12"/>
                <a:stretch>
                  <a:fillRect r="-1575"/>
                </a:stretch>
              </a:blipFill>
            </p:spPr>
            <p:txBody>
              <a:bodyPr/>
              <a:lstStyle/>
              <a:p>
                <a:r>
                  <a:rPr lang="ar-EG">
                    <a:noFill/>
                  </a:rPr>
                  <a:t> </a:t>
                </a:r>
              </a:p>
            </p:txBody>
          </p:sp>
        </mc:Fallback>
      </mc:AlternateContent>
      <p:sp>
        <p:nvSpPr>
          <p:cNvPr id="17" name="مربع نص 16"/>
          <p:cNvSpPr txBox="1"/>
          <p:nvPr/>
        </p:nvSpPr>
        <p:spPr>
          <a:xfrm>
            <a:off x="4549785" y="2528248"/>
            <a:ext cx="4289415" cy="461665"/>
          </a:xfrm>
          <a:prstGeom prst="rect">
            <a:avLst/>
          </a:prstGeom>
          <a:noFill/>
        </p:spPr>
        <p:txBody>
          <a:bodyPr wrap="square" rtlCol="1">
            <a:spAutoFit/>
          </a:bodyPr>
          <a:lstStyle/>
          <a:p>
            <a:r>
              <a:rPr lang="ar-EG" sz="2400" b="1" dirty="0" smtClean="0">
                <a:solidFill>
                  <a:srgbClr val="FF0000"/>
                </a:solidFill>
              </a:rPr>
              <a:t>توجد نقطة انفصال عند النقطة  </a:t>
            </a:r>
            <a:r>
              <a:rPr lang="en-US" sz="2400" b="1" dirty="0" smtClean="0">
                <a:solidFill>
                  <a:srgbClr val="FF0000"/>
                </a:solidFill>
              </a:rPr>
              <a:t>x =  4</a:t>
            </a:r>
            <a:endParaRPr lang="ar-EG" sz="2400" b="1" dirty="0" smtClean="0">
              <a:solidFill>
                <a:srgbClr val="FF0000"/>
              </a:solidFill>
            </a:endParaRPr>
          </a:p>
        </p:txBody>
      </p:sp>
      <mc:AlternateContent xmlns:mc="http://schemas.openxmlformats.org/markup-compatibility/2006" xmlns:a14="http://schemas.microsoft.com/office/drawing/2010/main">
        <mc:Choice Requires="a14">
          <p:sp>
            <p:nvSpPr>
              <p:cNvPr id="18" name="مربع نص 17"/>
              <p:cNvSpPr txBox="1"/>
              <p:nvPr/>
            </p:nvSpPr>
            <p:spPr>
              <a:xfrm>
                <a:off x="5307310" y="4253552"/>
                <a:ext cx="3096905" cy="812979"/>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𝟔</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den>
                    </m:f>
                  </m:oMath>
                </a14:m>
                <a:r>
                  <a:rPr lang="en-US" sz="2400" b="1" dirty="0" smtClean="0">
                    <a:solidFill>
                      <a:srgbClr val="C00000"/>
                    </a:solidFill>
                  </a:rPr>
                  <a:t> = (x + 6)</a:t>
                </a:r>
                <a:endParaRPr lang="ar-EG" sz="2400" b="1" dirty="0">
                  <a:solidFill>
                    <a:srgbClr val="C00000"/>
                  </a:solidFill>
                </a:endParaRPr>
              </a:p>
            </p:txBody>
          </p:sp>
        </mc:Choice>
        <mc:Fallback xmlns="">
          <p:sp>
            <p:nvSpPr>
              <p:cNvPr id="18" name="مربع نص 17"/>
              <p:cNvSpPr txBox="1">
                <a:spLocks noRot="1" noChangeAspect="1" noMove="1" noResize="1" noEditPoints="1" noAdjustHandles="1" noChangeArrowheads="1" noChangeShapeType="1" noTextEdit="1"/>
              </p:cNvSpPr>
              <p:nvPr/>
            </p:nvSpPr>
            <p:spPr>
              <a:xfrm>
                <a:off x="5307310" y="4253552"/>
                <a:ext cx="3096905" cy="812979"/>
              </a:xfrm>
              <a:prstGeom prst="rect">
                <a:avLst/>
              </a:prstGeom>
              <a:blipFill rotWithShape="1">
                <a:blip r:embed="rId13"/>
                <a:stretch>
                  <a:fillRect r="-1575"/>
                </a:stretch>
              </a:blipFill>
            </p:spPr>
            <p:txBody>
              <a:bodyPr/>
              <a:lstStyle/>
              <a:p>
                <a:r>
                  <a:rPr lang="ar-EG">
                    <a:noFill/>
                  </a:rPr>
                  <a:t> </a:t>
                </a:r>
              </a:p>
            </p:txBody>
          </p:sp>
        </mc:Fallback>
      </mc:AlternateContent>
      <p:sp>
        <p:nvSpPr>
          <p:cNvPr id="19" name="مربع نص 18"/>
          <p:cNvSpPr txBox="1"/>
          <p:nvPr/>
        </p:nvSpPr>
        <p:spPr>
          <a:xfrm>
            <a:off x="4544704" y="5195248"/>
            <a:ext cx="4289415" cy="461665"/>
          </a:xfrm>
          <a:prstGeom prst="rect">
            <a:avLst/>
          </a:prstGeom>
          <a:noFill/>
        </p:spPr>
        <p:txBody>
          <a:bodyPr wrap="square" rtlCol="1">
            <a:spAutoFit/>
          </a:bodyPr>
          <a:lstStyle/>
          <a:p>
            <a:r>
              <a:rPr lang="ar-EG" sz="2400" b="1" dirty="0" smtClean="0">
                <a:solidFill>
                  <a:srgbClr val="FF0000"/>
                </a:solidFill>
              </a:rPr>
              <a:t>توجد نقطة انفصال عند النقطة  </a:t>
            </a:r>
            <a:r>
              <a:rPr lang="en-US" sz="2400" b="1" dirty="0" smtClean="0">
                <a:solidFill>
                  <a:srgbClr val="FF0000"/>
                </a:solidFill>
              </a:rPr>
              <a:t>x  =  2</a:t>
            </a:r>
            <a:endParaRPr lang="ar-EG" sz="2400" b="1" dirty="0" smtClean="0">
              <a:solidFill>
                <a:srgbClr val="FF0000"/>
              </a:solidFill>
            </a:endParaRPr>
          </a:p>
        </p:txBody>
      </p:sp>
    </p:spTree>
    <p:extLst>
      <p:ext uri="{BB962C8B-B14F-4D97-AF65-F5344CB8AC3E}">
        <p14:creationId xmlns:p14="http://schemas.microsoft.com/office/powerpoint/2010/main" val="33432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fade">
                                      <p:cBhvr>
                                        <p:cTn id="7" dur="500"/>
                                        <p:tgtEl>
                                          <p:spTgt spid="183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300"/>
                                        </p:tgtEl>
                                        <p:attrNameLst>
                                          <p:attrName>style.visibility</p:attrName>
                                        </p:attrNameLst>
                                      </p:cBhvr>
                                      <p:to>
                                        <p:strVal val="visible"/>
                                      </p:to>
                                    </p:set>
                                    <p:animEffect transition="in" filter="fade">
                                      <p:cBhvr>
                                        <p:cTn id="12" dur="500"/>
                                        <p:tgtEl>
                                          <p:spTgt spid="1833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7"/>
                                        </p:tgtEl>
                                        <p:attrNameLst>
                                          <p:attrName>style.visibility</p:attrName>
                                        </p:attrNameLst>
                                      </p:cBhvr>
                                      <p:to>
                                        <p:strVal val="visible"/>
                                      </p:to>
                                    </p:set>
                                    <p:anim calcmode="discrete" valueType="clr">
                                      <p:cBhvr override="childStyle">
                                        <p:cTn id="2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gtEl>
                                        <p:attrNameLst>
                                          <p:attrName>fillcolor</p:attrName>
                                        </p:attrNameLst>
                                      </p:cBhvr>
                                      <p:tavLst>
                                        <p:tav tm="0">
                                          <p:val>
                                            <p:clrVal>
                                              <a:schemeClr val="accent2"/>
                                            </p:clrVal>
                                          </p:val>
                                        </p:tav>
                                        <p:tav tm="50000">
                                          <p:val>
                                            <p:clrVal>
                                              <a:schemeClr val="hlink"/>
                                            </p:clrVal>
                                          </p:val>
                                        </p:tav>
                                      </p:tavLst>
                                    </p:anim>
                                    <p:set>
                                      <p:cBhvr>
                                        <p:cTn id="24" dur="80"/>
                                        <p:tgtEl>
                                          <p:spTgt spid="17"/>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299"/>
                                        </p:tgtEl>
                                        <p:attrNameLst>
                                          <p:attrName>style.visibility</p:attrName>
                                        </p:attrNameLst>
                                      </p:cBhvr>
                                      <p:to>
                                        <p:strVal val="visible"/>
                                      </p:to>
                                    </p:set>
                                    <p:animEffect transition="in" filter="fade">
                                      <p:cBhvr>
                                        <p:cTn id="29" dur="500"/>
                                        <p:tgtEl>
                                          <p:spTgt spid="18329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9"/>
                                        </p:tgtEl>
                                        <p:attrNameLst>
                                          <p:attrName>style.visibility</p:attrName>
                                        </p:attrNameLst>
                                      </p:cBhvr>
                                      <p:to>
                                        <p:strVal val="visible"/>
                                      </p:to>
                                    </p:set>
                                    <p:anim calcmode="discrete" valueType="clr">
                                      <p:cBhvr override="childStyle">
                                        <p:cTn id="39"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9"/>
                                        </p:tgtEl>
                                        <p:attrNameLst>
                                          <p:attrName>fillcolor</p:attrName>
                                        </p:attrNameLst>
                                      </p:cBhvr>
                                      <p:tavLst>
                                        <p:tav tm="0">
                                          <p:val>
                                            <p:clrVal>
                                              <a:schemeClr val="accent2"/>
                                            </p:clrVal>
                                          </p:val>
                                        </p:tav>
                                        <p:tav tm="50000">
                                          <p:val>
                                            <p:clrVal>
                                              <a:schemeClr val="hlink"/>
                                            </p:clrVal>
                                          </p:val>
                                        </p:tav>
                                      </p:tavLst>
                                    </p:anim>
                                    <p:set>
                                      <p:cBhvr>
                                        <p:cTn id="41" dur="80"/>
                                        <p:tgtEl>
                                          <p:spTgt spid="19"/>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3301"/>
                                        </p:tgtEl>
                                        <p:attrNameLst>
                                          <p:attrName>style.visibility</p:attrName>
                                        </p:attrNameLst>
                                      </p:cBhvr>
                                      <p:to>
                                        <p:strVal val="visible"/>
                                      </p:to>
                                    </p:set>
                                    <p:animEffect transition="in" filter="fade">
                                      <p:cBhvr>
                                        <p:cTn id="46" dur="500"/>
                                        <p:tgtEl>
                                          <p:spTgt spid="183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147426" y="13648"/>
            <a:ext cx="973253" cy="811045"/>
          </a:xfrm>
          <a:prstGeom prst="rect">
            <a:avLst/>
          </a:prstGeom>
          <a:noFill/>
          <a:ln w="9525">
            <a:noFill/>
            <a:miter lim="800000"/>
            <a:headEnd/>
            <a:tailEnd/>
          </a:ln>
        </p:spPr>
      </p:pic>
      <p:pic>
        <p:nvPicPr>
          <p:cNvPr id="1843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3766" y="774858"/>
            <a:ext cx="2766060" cy="74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3276600"/>
            <a:ext cx="2627757" cy="72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786452"/>
            <a:ext cx="4049404"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مربع نص 11"/>
              <p:cNvSpPr txBox="1"/>
              <p:nvPr/>
            </p:nvSpPr>
            <p:spPr>
              <a:xfrm>
                <a:off x="5285095" y="1600200"/>
                <a:ext cx="3096905" cy="812979"/>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𝟖</m:t>
                        </m:r>
                      </m:den>
                    </m:f>
                  </m:oMath>
                </a14:m>
                <a:r>
                  <a:rPr lang="en-US" sz="2400" b="1" dirty="0" smtClean="0">
                    <a:solidFill>
                      <a:srgbClr val="C00000"/>
                    </a:solidFill>
                  </a:rPr>
                  <a:t> = (x + 8)</a:t>
                </a:r>
                <a:endParaRPr lang="ar-EG" sz="2400" b="1" dirty="0">
                  <a:solidFill>
                    <a:srgbClr val="C00000"/>
                  </a:solidFill>
                </a:endParaRPr>
              </a:p>
            </p:txBody>
          </p:sp>
        </mc:Choice>
        <mc:Fallback xmlns="">
          <p:sp>
            <p:nvSpPr>
              <p:cNvPr id="12" name="مربع نص 11"/>
              <p:cNvSpPr txBox="1">
                <a:spLocks noRot="1" noChangeAspect="1" noMove="1" noResize="1" noEditPoints="1" noAdjustHandles="1" noChangeArrowheads="1" noChangeShapeType="1" noTextEdit="1"/>
              </p:cNvSpPr>
              <p:nvPr/>
            </p:nvSpPr>
            <p:spPr>
              <a:xfrm>
                <a:off x="5285095" y="1600200"/>
                <a:ext cx="3096905" cy="812979"/>
              </a:xfrm>
              <a:prstGeom prst="rect">
                <a:avLst/>
              </a:prstGeom>
              <a:blipFill rotWithShape="1">
                <a:blip r:embed="rId11"/>
                <a:stretch>
                  <a:fillRect r="-1575"/>
                </a:stretch>
              </a:blipFill>
            </p:spPr>
            <p:txBody>
              <a:bodyPr/>
              <a:lstStyle/>
              <a:p>
                <a:r>
                  <a:rPr lang="ar-EG">
                    <a:noFill/>
                  </a:rPr>
                  <a:t> </a:t>
                </a:r>
              </a:p>
            </p:txBody>
          </p:sp>
        </mc:Fallback>
      </mc:AlternateContent>
      <p:sp>
        <p:nvSpPr>
          <p:cNvPr id="13" name="مربع نص 12"/>
          <p:cNvSpPr txBox="1"/>
          <p:nvPr/>
        </p:nvSpPr>
        <p:spPr>
          <a:xfrm>
            <a:off x="4549785" y="2528248"/>
            <a:ext cx="4289415" cy="461665"/>
          </a:xfrm>
          <a:prstGeom prst="rect">
            <a:avLst/>
          </a:prstGeom>
          <a:noFill/>
        </p:spPr>
        <p:txBody>
          <a:bodyPr wrap="square" rtlCol="1">
            <a:spAutoFit/>
          </a:bodyPr>
          <a:lstStyle/>
          <a:p>
            <a:r>
              <a:rPr lang="ar-EG" sz="2400" b="1" dirty="0" smtClean="0">
                <a:solidFill>
                  <a:srgbClr val="FF0000"/>
                </a:solidFill>
              </a:rPr>
              <a:t>توجد نقطة انفصال عند النقطة  </a:t>
            </a:r>
            <a:r>
              <a:rPr lang="en-US" sz="2400" b="1" dirty="0" smtClean="0">
                <a:solidFill>
                  <a:srgbClr val="FF0000"/>
                </a:solidFill>
              </a:rPr>
              <a:t>x =  8</a:t>
            </a:r>
            <a:endParaRPr lang="ar-EG" sz="2400" b="1" dirty="0" smtClean="0">
              <a:solidFill>
                <a:srgbClr val="FF0000"/>
              </a:solidFill>
            </a:endParaRPr>
          </a:p>
        </p:txBody>
      </p:sp>
      <mc:AlternateContent xmlns:mc="http://schemas.openxmlformats.org/markup-compatibility/2006" xmlns:a14="http://schemas.microsoft.com/office/drawing/2010/main">
        <mc:Choice Requires="a14">
          <p:sp>
            <p:nvSpPr>
              <p:cNvPr id="14" name="مربع نص 13"/>
              <p:cNvSpPr txBox="1"/>
              <p:nvPr/>
            </p:nvSpPr>
            <p:spPr>
              <a:xfrm>
                <a:off x="5280014" y="4235439"/>
                <a:ext cx="3096905" cy="812979"/>
              </a:xfrm>
              <a:prstGeom prst="rect">
                <a:avLst/>
              </a:prstGeom>
              <a:noFill/>
            </p:spPr>
            <p:txBody>
              <a:bodyPr wrap="square" rtlCol="1">
                <a:spAutoFit/>
              </a:bodyPr>
              <a:lstStyle/>
              <a:p>
                <a:pPr algn="l"/>
                <a14:m>
                  <m:oMath xmlns:m="http://schemas.openxmlformats.org/officeDocument/2006/math">
                    <m:f>
                      <m:fPr>
                        <m:ctrlPr>
                          <a:rPr lang="en-US" sz="3200" b="1" i="1" smtClean="0">
                            <a:solidFill>
                              <a:srgbClr val="C00000"/>
                            </a:solidFill>
                            <a:latin typeface="Cambria Math"/>
                          </a:rPr>
                        </m:ctrlPr>
                      </m:fPr>
                      <m:num>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r>
                          <a:rPr lang="en-US" sz="3200" b="1" i="1" smtClean="0">
                            <a:solidFill>
                              <a:srgbClr val="C00000"/>
                            </a:solidFill>
                            <a:latin typeface="Cambria Math"/>
                          </a:rPr>
                          <m:t>)</m:t>
                        </m:r>
                      </m:num>
                      <m:den>
                        <m:r>
                          <a:rPr lang="en-US" sz="3200" b="1" i="1" smtClean="0">
                            <a:solidFill>
                              <a:srgbClr val="C00000"/>
                            </a:solidFill>
                            <a:latin typeface="Cambria Math"/>
                          </a:rPr>
                          <m:t> </m:t>
                        </m:r>
                        <m:r>
                          <a:rPr lang="en-US" sz="3200" b="1" i="1" smtClean="0">
                            <a:solidFill>
                              <a:srgbClr val="C00000"/>
                            </a:solidFill>
                            <a:latin typeface="Cambria Math"/>
                          </a:rPr>
                          <m:t>𝒙</m:t>
                        </m:r>
                        <m:r>
                          <a:rPr lang="en-US" sz="3200" b="1" i="1" smtClean="0">
                            <a:solidFill>
                              <a:srgbClr val="C00000"/>
                            </a:solidFill>
                            <a:latin typeface="Cambria Math"/>
                          </a:rPr>
                          <m:t>−</m:t>
                        </m:r>
                        <m:r>
                          <a:rPr lang="en-US" sz="3200" b="1" i="1" smtClean="0">
                            <a:solidFill>
                              <a:srgbClr val="C00000"/>
                            </a:solidFill>
                            <a:latin typeface="Cambria Math"/>
                          </a:rPr>
                          <m:t>𝟐</m:t>
                        </m:r>
                      </m:den>
                    </m:f>
                  </m:oMath>
                </a14:m>
                <a:r>
                  <a:rPr lang="en-US" sz="2400" b="1" dirty="0" smtClean="0">
                    <a:solidFill>
                      <a:srgbClr val="C00000"/>
                    </a:solidFill>
                  </a:rPr>
                  <a:t> = (x + 2)</a:t>
                </a:r>
                <a:endParaRPr lang="ar-EG" sz="2400" b="1" dirty="0">
                  <a:solidFill>
                    <a:srgbClr val="C00000"/>
                  </a:solidFill>
                </a:endParaRPr>
              </a:p>
            </p:txBody>
          </p:sp>
        </mc:Choice>
        <mc:Fallback xmlns="">
          <p:sp>
            <p:nvSpPr>
              <p:cNvPr id="14" name="مربع نص 13"/>
              <p:cNvSpPr txBox="1">
                <a:spLocks noRot="1" noChangeAspect="1" noMove="1" noResize="1" noEditPoints="1" noAdjustHandles="1" noChangeArrowheads="1" noChangeShapeType="1" noTextEdit="1"/>
              </p:cNvSpPr>
              <p:nvPr/>
            </p:nvSpPr>
            <p:spPr>
              <a:xfrm>
                <a:off x="5280014" y="4235439"/>
                <a:ext cx="3096905" cy="812979"/>
              </a:xfrm>
              <a:prstGeom prst="rect">
                <a:avLst/>
              </a:prstGeom>
              <a:blipFill rotWithShape="1">
                <a:blip r:embed="rId12"/>
                <a:stretch>
                  <a:fillRect r="-1772"/>
                </a:stretch>
              </a:blipFill>
            </p:spPr>
            <p:txBody>
              <a:bodyPr/>
              <a:lstStyle/>
              <a:p>
                <a:r>
                  <a:rPr lang="ar-EG">
                    <a:noFill/>
                  </a:rPr>
                  <a:t> </a:t>
                </a:r>
              </a:p>
            </p:txBody>
          </p:sp>
        </mc:Fallback>
      </mc:AlternateContent>
      <p:sp>
        <p:nvSpPr>
          <p:cNvPr id="15" name="مربع نص 14"/>
          <p:cNvSpPr txBox="1"/>
          <p:nvPr/>
        </p:nvSpPr>
        <p:spPr>
          <a:xfrm>
            <a:off x="4544704" y="5163487"/>
            <a:ext cx="4289415" cy="461665"/>
          </a:xfrm>
          <a:prstGeom prst="rect">
            <a:avLst/>
          </a:prstGeom>
          <a:noFill/>
        </p:spPr>
        <p:txBody>
          <a:bodyPr wrap="square" rtlCol="1">
            <a:spAutoFit/>
          </a:bodyPr>
          <a:lstStyle/>
          <a:p>
            <a:r>
              <a:rPr lang="ar-EG" sz="2400" b="1" dirty="0" smtClean="0">
                <a:solidFill>
                  <a:srgbClr val="FF0000"/>
                </a:solidFill>
              </a:rPr>
              <a:t>توجد نقطة انفصال عند النقطة  </a:t>
            </a:r>
            <a:r>
              <a:rPr lang="en-US" sz="2400" b="1" dirty="0" smtClean="0">
                <a:solidFill>
                  <a:srgbClr val="FF0000"/>
                </a:solidFill>
              </a:rPr>
              <a:t>x =  2</a:t>
            </a:r>
            <a:endParaRPr lang="ar-EG" sz="2400" b="1" dirty="0" smtClean="0">
              <a:solidFill>
                <a:srgbClr val="FF0000"/>
              </a:solidFill>
            </a:endParaRPr>
          </a:p>
        </p:txBody>
      </p:sp>
      <p:pic>
        <p:nvPicPr>
          <p:cNvPr id="184325"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3543300"/>
            <a:ext cx="3211204"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8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fade">
                                      <p:cBhvr>
                                        <p:cTn id="7" dur="500"/>
                                        <p:tgtEl>
                                          <p:spTgt spid="184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3"/>
                                        </p:tgtEl>
                                        <p:attrNameLst>
                                          <p:attrName>style.visibility</p:attrName>
                                        </p:attrNameLst>
                                      </p:cBhvr>
                                      <p:to>
                                        <p:strVal val="visible"/>
                                      </p:to>
                                    </p:set>
                                    <p:anim calcmode="discrete" valueType="clr">
                                      <p:cBhvr override="childStyle">
                                        <p:cTn id="1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3"/>
                                        </p:tgtEl>
                                        <p:attrNameLst>
                                          <p:attrName>fillcolor</p:attrName>
                                        </p:attrNameLst>
                                      </p:cBhvr>
                                      <p:tavLst>
                                        <p:tav tm="0">
                                          <p:val>
                                            <p:clrVal>
                                              <a:schemeClr val="accent2"/>
                                            </p:clrVal>
                                          </p:val>
                                        </p:tav>
                                        <p:tav tm="50000">
                                          <p:val>
                                            <p:clrVal>
                                              <a:schemeClr val="hlink"/>
                                            </p:clrVal>
                                          </p:val>
                                        </p:tav>
                                      </p:tavLst>
                                    </p:anim>
                                    <p:set>
                                      <p:cBhvr>
                                        <p:cTn id="19" dur="80"/>
                                        <p:tgtEl>
                                          <p:spTgt spid="1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4324"/>
                                        </p:tgtEl>
                                        <p:attrNameLst>
                                          <p:attrName>style.visibility</p:attrName>
                                        </p:attrNameLst>
                                      </p:cBhvr>
                                      <p:to>
                                        <p:strVal val="visible"/>
                                      </p:to>
                                    </p:set>
                                    <p:animEffect transition="in" filter="fade">
                                      <p:cBhvr>
                                        <p:cTn id="24" dur="500"/>
                                        <p:tgtEl>
                                          <p:spTgt spid="1843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4323"/>
                                        </p:tgtEl>
                                        <p:attrNameLst>
                                          <p:attrName>style.visibility</p:attrName>
                                        </p:attrNameLst>
                                      </p:cBhvr>
                                      <p:to>
                                        <p:strVal val="visible"/>
                                      </p:to>
                                    </p:set>
                                    <p:animEffect transition="in" filter="fade">
                                      <p:cBhvr>
                                        <p:cTn id="29" dur="500"/>
                                        <p:tgtEl>
                                          <p:spTgt spid="1843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5"/>
                                        </p:tgtEl>
                                        <p:attrNameLst>
                                          <p:attrName>style.visibility</p:attrName>
                                        </p:attrNameLst>
                                      </p:cBhvr>
                                      <p:to>
                                        <p:strVal val="visible"/>
                                      </p:to>
                                    </p:set>
                                    <p:anim calcmode="discrete" valueType="clr">
                                      <p:cBhvr override="childStyle">
                                        <p:cTn id="3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5"/>
                                        </p:tgtEl>
                                        <p:attrNameLst>
                                          <p:attrName>fillcolor</p:attrName>
                                        </p:attrNameLst>
                                      </p:cBhvr>
                                      <p:tavLst>
                                        <p:tav tm="0">
                                          <p:val>
                                            <p:clrVal>
                                              <a:schemeClr val="accent2"/>
                                            </p:clrVal>
                                          </p:val>
                                        </p:tav>
                                        <p:tav tm="50000">
                                          <p:val>
                                            <p:clrVal>
                                              <a:schemeClr val="hlink"/>
                                            </p:clrVal>
                                          </p:val>
                                        </p:tav>
                                      </p:tavLst>
                                    </p:anim>
                                    <p:set>
                                      <p:cBhvr>
                                        <p:cTn id="41" dur="80"/>
                                        <p:tgtEl>
                                          <p:spTgt spid="15"/>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4325"/>
                                        </p:tgtEl>
                                        <p:attrNameLst>
                                          <p:attrName>style.visibility</p:attrName>
                                        </p:attrNameLst>
                                      </p:cBhvr>
                                      <p:to>
                                        <p:strVal val="visible"/>
                                      </p:to>
                                    </p:set>
                                    <p:animEffect transition="in" filter="fade">
                                      <p:cBhvr>
                                        <p:cTn id="46"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89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224" y="1815152"/>
            <a:ext cx="2668776" cy="107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6969" y="3000189"/>
            <a:ext cx="4621823" cy="139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33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fade">
                                      <p:cBhvr>
                                        <p:cTn id="7" dur="500"/>
                                        <p:tgtEl>
                                          <p:spTgt spid="168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fade">
                                      <p:cBhvr>
                                        <p:cTn id="12" dur="500"/>
                                        <p:tgtEl>
                                          <p:spTgt spid="168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24"/>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دوال التغير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71470" y="-24"/>
            <a:ext cx="1295400" cy="1079500"/>
          </a:xfrm>
          <a:prstGeom prst="rect">
            <a:avLst/>
          </a:prstGeom>
          <a:noFill/>
          <a:ln w="9525">
            <a:noFill/>
            <a:miter lim="800000"/>
            <a:headEnd/>
            <a:tailEnd/>
          </a:ln>
        </p:spPr>
      </p:pic>
      <p:sp>
        <p:nvSpPr>
          <p:cNvPr id="10" name="مستطيل 9"/>
          <p:cNvSpPr/>
          <p:nvPr/>
        </p:nvSpPr>
        <p:spPr>
          <a:xfrm>
            <a:off x="285720" y="642918"/>
            <a:ext cx="8643998" cy="3416320"/>
          </a:xfrm>
          <a:prstGeom prst="rect">
            <a:avLst/>
          </a:prstGeom>
        </p:spPr>
        <p:txBody>
          <a:bodyPr wrap="square">
            <a:spAutoFit/>
          </a:bodyPr>
          <a:lstStyle/>
          <a:p>
            <a:r>
              <a:rPr lang="ar-EG" sz="2400" b="1" dirty="0" smtClean="0">
                <a:solidFill>
                  <a:schemeClr val="bg1"/>
                </a:solidFill>
              </a:rPr>
              <a:t>إن العلاقة المعطاة بالمعادلة </a:t>
            </a:r>
            <a:r>
              <a:rPr lang="en-US" sz="2400" b="1" dirty="0" smtClean="0">
                <a:solidFill>
                  <a:schemeClr val="bg1"/>
                </a:solidFill>
              </a:rPr>
              <a:t>l=1.5h </a:t>
            </a:r>
            <a:r>
              <a:rPr lang="ar-EG" sz="2400" b="1" dirty="0" smtClean="0">
                <a:solidFill>
                  <a:schemeClr val="bg1"/>
                </a:solidFill>
              </a:rPr>
              <a:t> مثال على التغيُّر الطردي، حيث يعبر عن</a:t>
            </a:r>
          </a:p>
          <a:p>
            <a:r>
              <a:rPr lang="ar-EG" sz="2400" b="1" dirty="0" smtClean="0">
                <a:solidFill>
                  <a:schemeClr val="bg1"/>
                </a:solidFill>
              </a:rPr>
              <a:t>التغيُّر الطردي بمعادلة على الصورة ، </a:t>
            </a:r>
            <a:r>
              <a:rPr lang="en-US" sz="2400" b="1" dirty="0" smtClean="0">
                <a:solidFill>
                  <a:schemeClr val="bg1"/>
                </a:solidFill>
              </a:rPr>
              <a:t>y = </a:t>
            </a:r>
            <a:r>
              <a:rPr lang="en-US" sz="2400" b="1" dirty="0" err="1" smtClean="0">
                <a:solidFill>
                  <a:schemeClr val="bg1"/>
                </a:solidFill>
              </a:rPr>
              <a:t>kx</a:t>
            </a:r>
            <a:endParaRPr lang="en-US" sz="2400" b="1" dirty="0" smtClean="0">
              <a:solidFill>
                <a:schemeClr val="bg1"/>
              </a:solidFill>
            </a:endParaRPr>
          </a:p>
          <a:p>
            <a:r>
              <a:rPr lang="ar-EG" sz="2400" b="1" dirty="0" smtClean="0">
                <a:solidFill>
                  <a:schemeClr val="bg1"/>
                </a:solidFill>
              </a:rPr>
              <a:t>و </a:t>
            </a:r>
            <a:r>
              <a:rPr lang="ar-EG" sz="2400" b="1" dirty="0" err="1" smtClean="0">
                <a:solidFill>
                  <a:schemeClr val="bg1"/>
                </a:solidFill>
              </a:rPr>
              <a:t>ُ</a:t>
            </a:r>
            <a:r>
              <a:rPr lang="ar-EG" sz="2400" b="1" dirty="0" smtClean="0">
                <a:solidFill>
                  <a:schemeClr val="bg1"/>
                </a:solidFill>
              </a:rPr>
              <a:t> يسمى </a:t>
            </a:r>
            <a:r>
              <a:rPr lang="en-US" sz="2400" b="1" dirty="0" smtClean="0">
                <a:solidFill>
                  <a:schemeClr val="bg1"/>
                </a:solidFill>
              </a:rPr>
              <a:t>k </a:t>
            </a:r>
            <a:r>
              <a:rPr lang="ar-EG" sz="2400" b="1" dirty="0" smtClean="0">
                <a:solidFill>
                  <a:schemeClr val="bg1"/>
                </a:solidFill>
              </a:rPr>
              <a:t>في هذه المعادلة ثابت التغيُّر</a:t>
            </a:r>
          </a:p>
          <a:p>
            <a:r>
              <a:rPr lang="ar-EG" sz="2400" b="1" dirty="0" smtClean="0">
                <a:solidFill>
                  <a:schemeClr val="bg1"/>
                </a:solidFill>
              </a:rPr>
              <a:t>لاحظ أن التمثيل البياني للمعادلة </a:t>
            </a:r>
            <a:r>
              <a:rPr lang="en-US" sz="2400" b="1" dirty="0" smtClean="0">
                <a:solidFill>
                  <a:schemeClr val="bg1"/>
                </a:solidFill>
              </a:rPr>
              <a:t>l=1.5h </a:t>
            </a:r>
            <a:r>
              <a:rPr lang="ar-EG" sz="2400" b="1" dirty="0" smtClean="0">
                <a:solidFill>
                  <a:schemeClr val="bg1"/>
                </a:solidFill>
              </a:rPr>
              <a:t> هو مستقيم يمر بنقطة الأصل،</a:t>
            </a:r>
          </a:p>
          <a:p>
            <a:r>
              <a:rPr lang="ar-EG" sz="2400" b="1" dirty="0" smtClean="0">
                <a:solidFill>
                  <a:schemeClr val="bg1"/>
                </a:solidFill>
              </a:rPr>
              <a:t>لذا فالتغيُّر الطردي حالة خاصة من معادلة مستقيم مكتوبة على الصورة</a:t>
            </a:r>
          </a:p>
          <a:p>
            <a:r>
              <a:rPr lang="en-US" sz="2400" b="1" dirty="0" smtClean="0">
                <a:solidFill>
                  <a:schemeClr val="bg1"/>
                </a:solidFill>
              </a:rPr>
              <a:t>y = m x + b ، </a:t>
            </a:r>
            <a:r>
              <a:rPr lang="ar-EG" sz="2400" b="1" dirty="0" smtClean="0">
                <a:solidFill>
                  <a:schemeClr val="bg1"/>
                </a:solidFill>
              </a:rPr>
              <a:t>حيث </a:t>
            </a:r>
            <a:r>
              <a:rPr lang="en-US" sz="2400" b="1" dirty="0" smtClean="0">
                <a:solidFill>
                  <a:schemeClr val="bg1"/>
                </a:solidFill>
              </a:rPr>
              <a:t>m = k </a:t>
            </a:r>
            <a:r>
              <a:rPr lang="ar-EG" sz="2400" b="1" dirty="0" smtClean="0">
                <a:solidFill>
                  <a:schemeClr val="bg1"/>
                </a:solidFill>
              </a:rPr>
              <a:t>و </a:t>
            </a:r>
            <a:r>
              <a:rPr lang="en-US" sz="2400" b="1" dirty="0" smtClean="0">
                <a:solidFill>
                  <a:schemeClr val="bg1"/>
                </a:solidFill>
              </a:rPr>
              <a:t>b = 0 . </a:t>
            </a:r>
            <a:r>
              <a:rPr lang="ar-EG" sz="2400" b="1" dirty="0" smtClean="0">
                <a:solidFill>
                  <a:schemeClr val="bg1"/>
                </a:solidFill>
              </a:rPr>
              <a:t>وهذا يعني أن ميل المستقيم</a:t>
            </a:r>
          </a:p>
          <a:p>
            <a:r>
              <a:rPr lang="ar-EG" sz="2400" b="1" dirty="0" smtClean="0">
                <a:solidFill>
                  <a:schemeClr val="bg1"/>
                </a:solidFill>
              </a:rPr>
              <a:t>الممثل لمعادلة التغيُّر الطردي هو ثابت التغيُّر.</a:t>
            </a:r>
          </a:p>
          <a:p>
            <a:r>
              <a:rPr lang="ar-EG" sz="2400" b="1" dirty="0" smtClean="0">
                <a:solidFill>
                  <a:schemeClr val="bg1"/>
                </a:solidFill>
              </a:rPr>
              <a:t>وللتعبير عن التغيُّر الطردي فإننا نقول إن </a:t>
            </a:r>
            <a:r>
              <a:rPr lang="en-US" sz="2400" b="1" dirty="0" smtClean="0">
                <a:solidFill>
                  <a:schemeClr val="bg1"/>
                </a:solidFill>
              </a:rPr>
              <a:t>y </a:t>
            </a:r>
            <a:r>
              <a:rPr lang="ar-EG" sz="2400" b="1" dirty="0" smtClean="0">
                <a:solidFill>
                  <a:schemeClr val="bg1"/>
                </a:solidFill>
              </a:rPr>
              <a:t>تتغيَّر طرديا مع </a:t>
            </a:r>
            <a:r>
              <a:rPr lang="en-US" sz="2400" b="1" dirty="0" smtClean="0">
                <a:solidFill>
                  <a:schemeClr val="bg1"/>
                </a:solidFill>
              </a:rPr>
              <a:t>x. </a:t>
            </a:r>
            <a:r>
              <a:rPr lang="ar-EG" sz="2400" b="1" dirty="0" smtClean="0">
                <a:solidFill>
                  <a:schemeClr val="bg1"/>
                </a:solidFill>
              </a:rPr>
              <a:t>وبمعنى آخر</a:t>
            </a:r>
          </a:p>
          <a:p>
            <a:r>
              <a:rPr lang="ar-EG" sz="2400" b="1" dirty="0" smtClean="0">
                <a:solidFill>
                  <a:schemeClr val="bg1"/>
                </a:solidFill>
              </a:rPr>
              <a:t>كلما زادت </a:t>
            </a:r>
            <a:r>
              <a:rPr lang="en-US" sz="2400" b="1" dirty="0" smtClean="0">
                <a:solidFill>
                  <a:schemeClr val="bg1"/>
                </a:solidFill>
              </a:rPr>
              <a:t>x </a:t>
            </a:r>
            <a:r>
              <a:rPr lang="ar-EG" sz="2400" b="1" dirty="0" smtClean="0">
                <a:solidFill>
                  <a:schemeClr val="bg1"/>
                </a:solidFill>
              </a:rPr>
              <a:t>فإن </a:t>
            </a:r>
            <a:r>
              <a:rPr lang="en-US" sz="2400" b="1" dirty="0" smtClean="0">
                <a:solidFill>
                  <a:schemeClr val="bg1"/>
                </a:solidFill>
              </a:rPr>
              <a:t>y </a:t>
            </a:r>
            <a:r>
              <a:rPr lang="ar-EG" sz="2400" b="1" dirty="0" smtClean="0">
                <a:solidFill>
                  <a:schemeClr val="bg1"/>
                </a:solidFill>
              </a:rPr>
              <a:t>تزداد أو تنقص بنسبة ثابتة.</a:t>
            </a:r>
            <a:endParaRPr lang="ar-EG" sz="2400" b="1" dirty="0">
              <a:solidFill>
                <a:schemeClr val="bg1"/>
              </a:solidFill>
            </a:endParaRPr>
          </a:p>
        </p:txBody>
      </p:sp>
      <p:pic>
        <p:nvPicPr>
          <p:cNvPr id="44034" name="Picture 2"/>
          <p:cNvPicPr>
            <a:picLocks noChangeAspect="1" noChangeArrowheads="1"/>
          </p:cNvPicPr>
          <p:nvPr/>
        </p:nvPicPr>
        <p:blipFill>
          <a:blip r:embed="rId8" cstate="print">
            <a:duotone>
              <a:prstClr val="black"/>
              <a:schemeClr val="accent3">
                <a:tint val="45000"/>
                <a:satMod val="400000"/>
              </a:schemeClr>
            </a:duotone>
            <a:lum bright="-10000" contrast="40000"/>
          </a:blip>
          <a:srcRect/>
          <a:stretch>
            <a:fillRect/>
          </a:stretch>
        </p:blipFill>
        <p:spPr bwMode="auto">
          <a:xfrm>
            <a:off x="500034" y="4286255"/>
            <a:ext cx="8286808" cy="185317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attrNameLst>
                                          <p:attrName/>
                                        </p:attrNameLst>
                                      </p:cBhvr>
                                    </p:anim>
                                  </p:childTnLst>
                                </p:cTn>
                              </p:par>
                              <p:par>
                                <p:cTn id="15" presetID="24" presetClass="entr" presetSubtype="0" fill="hold" nodeType="withEffect">
                                  <p:stCondLst>
                                    <p:cond delay="0"/>
                                  </p:stCondLst>
                                  <p:childTnLst>
                                    <p:set>
                                      <p:cBhvr>
                                        <p:cTn id="16" dur="1" fill="hold">
                                          <p:stCondLst>
                                            <p:cond delay="0"/>
                                          </p:stCondLst>
                                        </p:cTn>
                                        <p:tgtEl>
                                          <p:spTgt spid="44034"/>
                                        </p:tgtEl>
                                        <p:attrNameLst>
                                          <p:attrName>style.visibility</p:attrName>
                                        </p:attrNameLst>
                                      </p:cBhvr>
                                      <p:to>
                                        <p:strVal val="visible"/>
                                      </p:to>
                                    </p:set>
                                    <p:anim to="" calcmode="lin" valueType="num">
                                      <p:cBhvr>
                                        <p:cTn id="17" dur="1" fill="hold"/>
                                        <p:tgtEl>
                                          <p:spTgt spid="440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ملاحظة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1" name="مستطيل 10"/>
          <p:cNvSpPr/>
          <p:nvPr/>
        </p:nvSpPr>
        <p:spPr>
          <a:xfrm>
            <a:off x="928662" y="714356"/>
            <a:ext cx="7929618" cy="830997"/>
          </a:xfrm>
          <a:prstGeom prst="rect">
            <a:avLst/>
          </a:prstGeom>
        </p:spPr>
        <p:txBody>
          <a:bodyPr wrap="square">
            <a:spAutoFit/>
          </a:bodyPr>
          <a:lstStyle/>
          <a:p>
            <a:r>
              <a:rPr lang="ar-EG" sz="2400" b="1" dirty="0" smtClean="0">
                <a:solidFill>
                  <a:schemeClr val="bg1"/>
                </a:solidFill>
              </a:rPr>
              <a:t>إذا كانت </a:t>
            </a:r>
            <a:r>
              <a:rPr lang="en-US" sz="2400" b="1" dirty="0" smtClean="0">
                <a:solidFill>
                  <a:schemeClr val="bg1"/>
                </a:solidFill>
              </a:rPr>
              <a:t>y </a:t>
            </a:r>
            <a:r>
              <a:rPr lang="ar-EG" sz="2400" b="1" dirty="0" smtClean="0">
                <a:solidFill>
                  <a:schemeClr val="bg1"/>
                </a:solidFill>
              </a:rPr>
              <a:t>تتغيَّر طرد ﹰﹼ يا مع </a:t>
            </a:r>
            <a:r>
              <a:rPr lang="en-US" sz="2400" b="1" dirty="0" smtClean="0">
                <a:solidFill>
                  <a:schemeClr val="bg1"/>
                </a:solidFill>
              </a:rPr>
              <a:t>x ، </a:t>
            </a:r>
            <a:r>
              <a:rPr lang="ar-EG" sz="2400" b="1" dirty="0" smtClean="0">
                <a:solidFill>
                  <a:schemeClr val="bg1"/>
                </a:solidFill>
              </a:rPr>
              <a:t>وعلمت بعض القيم فإنه يمكنك استعمال التناسب لإيجاد القيم الأخرى المجهولة.</a:t>
            </a:r>
            <a:endParaRPr lang="ar-EG" sz="2400" b="1" dirty="0">
              <a:solidFill>
                <a:schemeClr val="bg1"/>
              </a:solidFill>
            </a:endParaRPr>
          </a:p>
        </p:txBody>
      </p:sp>
      <p:graphicFrame>
        <p:nvGraphicFramePr>
          <p:cNvPr id="13" name="كائن 12"/>
          <p:cNvGraphicFramePr>
            <a:graphicFrameLocks noChangeAspect="1"/>
          </p:cNvGraphicFramePr>
          <p:nvPr/>
        </p:nvGraphicFramePr>
        <p:xfrm>
          <a:off x="2000232" y="1285860"/>
          <a:ext cx="2203450" cy="3143272"/>
        </p:xfrm>
        <a:graphic>
          <a:graphicData uri="http://schemas.openxmlformats.org/presentationml/2006/ole">
            <mc:AlternateContent xmlns:mc="http://schemas.openxmlformats.org/markup-compatibility/2006">
              <mc:Choice xmlns:v="urn:schemas-microsoft-com:vml" Requires="v">
                <p:oleObj spid="_x0000_s45120" name="Equation" r:id="rId9" imgW="469800" imgH="876240" progId="Equation.3">
                  <p:embed/>
                </p:oleObj>
              </mc:Choice>
              <mc:Fallback>
                <p:oleObj name="Equation" r:id="rId9" imgW="469800" imgH="87624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32" y="1285860"/>
                        <a:ext cx="2203450" cy="3143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كائن 13"/>
          <p:cNvGraphicFramePr>
            <a:graphicFrameLocks noChangeAspect="1"/>
          </p:cNvGraphicFramePr>
          <p:nvPr/>
        </p:nvGraphicFramePr>
        <p:xfrm>
          <a:off x="4786314" y="1785926"/>
          <a:ext cx="2071702" cy="1133164"/>
        </p:xfrm>
        <a:graphic>
          <a:graphicData uri="http://schemas.openxmlformats.org/presentationml/2006/ole">
            <mc:AlternateContent xmlns:mc="http://schemas.openxmlformats.org/markup-compatibility/2006">
              <mc:Choice xmlns:v="urn:schemas-microsoft-com:vml" Requires="v">
                <p:oleObj spid="_x0000_s45121" name="Equation" r:id="rId11" imgW="634680" imgH="545760" progId="Equation.3">
                  <p:embed/>
                </p:oleObj>
              </mc:Choice>
              <mc:Fallback>
                <p:oleObj name="Equation" r:id="rId11" imgW="634680" imgH="54576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6314" y="1785926"/>
                        <a:ext cx="2071702" cy="11331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مستطيل 14"/>
          <p:cNvSpPr/>
          <p:nvPr/>
        </p:nvSpPr>
        <p:spPr>
          <a:xfrm>
            <a:off x="1643042" y="4357694"/>
            <a:ext cx="6858032" cy="461665"/>
          </a:xfrm>
          <a:prstGeom prst="rect">
            <a:avLst/>
          </a:prstGeom>
        </p:spPr>
        <p:txBody>
          <a:bodyPr wrap="square">
            <a:spAutoFit/>
          </a:bodyPr>
          <a:lstStyle/>
          <a:p>
            <a:r>
              <a:rPr lang="ar-EG" sz="2000" dirty="0" smtClean="0">
                <a:solidFill>
                  <a:schemeClr val="bg1"/>
                </a:solidFill>
              </a:rPr>
              <a:t>(</a:t>
            </a:r>
            <a:r>
              <a:rPr lang="ar-EG" sz="2400" b="1" dirty="0" smtClean="0">
                <a:solidFill>
                  <a:schemeClr val="bg1"/>
                </a:solidFill>
              </a:rPr>
              <a:t>يسمى هذا التناسب تناسبا طرديا ؛ أي أن </a:t>
            </a:r>
            <a:r>
              <a:rPr lang="en-US" sz="2400" b="1" dirty="0" smtClean="0">
                <a:solidFill>
                  <a:schemeClr val="bg1"/>
                </a:solidFill>
              </a:rPr>
              <a:t>  y </a:t>
            </a:r>
            <a:r>
              <a:rPr lang="ar-EG" sz="2400" b="1" dirty="0" smtClean="0">
                <a:solidFill>
                  <a:schemeClr val="bg1"/>
                </a:solidFill>
              </a:rPr>
              <a:t>تتناسب طرديا مع . ) </a:t>
            </a:r>
            <a:endParaRPr lang="ar-EG" sz="2000" b="1" dirty="0">
              <a:solidFill>
                <a:schemeClr val="bg1"/>
              </a:solidFill>
            </a:endParaRPr>
          </a:p>
        </p:txBody>
      </p:sp>
      <p:sp>
        <p:nvSpPr>
          <p:cNvPr id="16" name="مستطيل 15"/>
          <p:cNvSpPr/>
          <p:nvPr/>
        </p:nvSpPr>
        <p:spPr>
          <a:xfrm>
            <a:off x="357158" y="5143512"/>
            <a:ext cx="8286808" cy="954107"/>
          </a:xfrm>
          <a:prstGeom prst="rect">
            <a:avLst/>
          </a:prstGeom>
        </p:spPr>
        <p:txBody>
          <a:bodyPr wrap="square">
            <a:spAutoFit/>
          </a:bodyPr>
          <a:lstStyle/>
          <a:p>
            <a:r>
              <a:rPr lang="ar-EG" sz="2800" b="1" dirty="0" smtClean="0">
                <a:solidFill>
                  <a:schemeClr val="bg1"/>
                </a:solidFill>
              </a:rPr>
              <a:t>مكن استعمال خصائص المساواة لإيجاد </a:t>
            </a:r>
            <a:r>
              <a:rPr lang="ar-EG" sz="2800" b="1" dirty="0" err="1" smtClean="0">
                <a:solidFill>
                  <a:schemeClr val="bg1"/>
                </a:solidFill>
              </a:rPr>
              <a:t>تناسبات</a:t>
            </a:r>
            <a:r>
              <a:rPr lang="ar-EG" sz="2800" b="1" dirty="0" smtClean="0">
                <a:solidFill>
                  <a:schemeClr val="bg1"/>
                </a:solidFill>
              </a:rPr>
              <a:t> أخرى تربط بين قيم </a:t>
            </a:r>
            <a:r>
              <a:rPr lang="en-US" sz="2800" b="1" i="1" dirty="0" smtClean="0">
                <a:solidFill>
                  <a:schemeClr val="bg1"/>
                </a:solidFill>
              </a:rPr>
              <a:t>x </a:t>
            </a:r>
            <a:r>
              <a:rPr lang="ar-EG" sz="2800" b="1" i="1" dirty="0" smtClean="0">
                <a:solidFill>
                  <a:schemeClr val="bg1"/>
                </a:solidFill>
              </a:rPr>
              <a:t>و قيم </a:t>
            </a:r>
            <a:r>
              <a:rPr lang="en-US" sz="2800" b="1" i="1" dirty="0" smtClean="0">
                <a:solidFill>
                  <a:schemeClr val="bg1"/>
                </a:solidFill>
              </a:rPr>
              <a:t>y</a:t>
            </a:r>
            <a:endParaRPr lang="ar-EG"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to="" calcmode="lin" valueType="num">
                                      <p:cBhvr>
                                        <p:cTn id="14" dur="1" fill="hold"/>
                                        <p:tgtEl>
                                          <p:spTgt spid="11"/>
                                        </p:tgtEl>
                                        <p:attrNameLst>
                                          <p:attrName/>
                                        </p:attrNameLst>
                                      </p:cBhvr>
                                    </p:anim>
                                  </p:childTnLst>
                                </p:cTn>
                              </p:par>
                              <p:par>
                                <p:cTn id="15" presetID="24"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to="" calcmode="lin" valueType="num">
                                      <p:cBhvr>
                                        <p:cTn id="20" dur="1" fill="hold"/>
                                        <p:tgtEl>
                                          <p:spTgt spid="14"/>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to="" calcmode="lin" valueType="num">
                                      <p:cBhvr>
                                        <p:cTn id="23" dur="1" fill="hold"/>
                                        <p:tgtEl>
                                          <p:spTgt spid="15"/>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to="" calcmode="lin" valueType="num">
                                      <p:cBhvr>
                                        <p:cTn id="26"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أمثلة</a:t>
            </a:r>
            <a:r>
              <a:rPr lang="ar-EG" sz="3200" b="1" dirty="0" smtClean="0">
                <a:solidFill>
                  <a:srgbClr val="C00000"/>
                </a:solidFill>
                <a:effectLst>
                  <a:outerShdw blurRad="38100" dist="38100" dir="2700000" algn="tl">
                    <a:srgbClr val="000000">
                      <a:alpha val="43137"/>
                    </a:srgbClr>
                  </a:outerShdw>
                </a:effectLst>
                <a:latin typeface="+mn-lt"/>
                <a:cs typeface="+mn-cs"/>
              </a:rPr>
              <a:t> </a:t>
            </a:r>
            <a:endParaRPr lang="ar-SA" sz="3200" b="1" dirty="0">
              <a:solidFill>
                <a:srgbClr val="C00000"/>
              </a:solidFill>
              <a:effectLst>
                <a:outerShdw blurRad="38100" dist="38100" dir="2700000" algn="tl">
                  <a:srgbClr val="000000">
                    <a:alpha val="43137"/>
                  </a:srgbClr>
                </a:outerShdw>
              </a:effectLst>
              <a:latin typeface="+mn-lt"/>
              <a:cs typeface="+mn-cs"/>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46082" name="Picture 2"/>
          <p:cNvPicPr>
            <a:picLocks noChangeAspect="1" noChangeArrowheads="1"/>
          </p:cNvPicPr>
          <p:nvPr/>
        </p:nvPicPr>
        <p:blipFill>
          <a:blip r:embed="rId8" cstate="print">
            <a:clrChange>
              <a:clrFrom>
                <a:srgbClr val="FFFFFF"/>
              </a:clrFrom>
              <a:clrTo>
                <a:srgbClr val="FFFFFF">
                  <a:alpha val="0"/>
                </a:srgbClr>
              </a:clrTo>
            </a:clrChange>
            <a:lum bright="-40000" contrast="10000"/>
          </a:blip>
          <a:srcRect/>
          <a:stretch>
            <a:fillRect/>
          </a:stretch>
        </p:blipFill>
        <p:spPr bwMode="auto">
          <a:xfrm>
            <a:off x="1181647" y="714356"/>
            <a:ext cx="7533757" cy="3357586"/>
          </a:xfrm>
          <a:prstGeom prst="rect">
            <a:avLst/>
          </a:prstGeom>
          <a:noFill/>
          <a:ln w="9525">
            <a:noFill/>
            <a:miter lim="800000"/>
            <a:headEnd/>
            <a:tailEnd/>
          </a:ln>
          <a:effectLst/>
        </p:spPr>
      </p:pic>
      <p:sp>
        <p:nvSpPr>
          <p:cNvPr id="10" name="مستطيل 9"/>
          <p:cNvSpPr/>
          <p:nvPr/>
        </p:nvSpPr>
        <p:spPr>
          <a:xfrm>
            <a:off x="785786" y="3883887"/>
            <a:ext cx="8072494" cy="830997"/>
          </a:xfrm>
          <a:prstGeom prst="rect">
            <a:avLst/>
          </a:prstGeom>
        </p:spPr>
        <p:txBody>
          <a:bodyPr wrap="square">
            <a:spAutoFit/>
          </a:bodyPr>
          <a:lstStyle/>
          <a:p>
            <a:r>
              <a:rPr lang="ar-EG" sz="2400" b="1" dirty="0" smtClean="0">
                <a:solidFill>
                  <a:schemeClr val="bg1"/>
                </a:solidFill>
              </a:rPr>
              <a:t>هناك نوع آخر من التغيُّر </a:t>
            </a:r>
            <a:r>
              <a:rPr lang="ar-EG" sz="2400" b="1" dirty="0" err="1" smtClean="0">
                <a:solidFill>
                  <a:schemeClr val="bg1"/>
                </a:solidFill>
              </a:rPr>
              <a:t>ُ</a:t>
            </a:r>
            <a:r>
              <a:rPr lang="ar-EG" sz="2400" b="1" dirty="0" smtClean="0">
                <a:solidFill>
                  <a:schemeClr val="bg1"/>
                </a:solidFill>
              </a:rPr>
              <a:t> يسمى التغيُّر المشترك، ويحدث عندما تتغيَّر كمية ما طرديا مع حاصل ضرب كميتين أخريين أو أكثر.</a:t>
            </a:r>
            <a:endParaRPr lang="ar-EG" sz="2400" b="1" dirty="0">
              <a:solidFill>
                <a:schemeClr val="bg1"/>
              </a:solidFill>
            </a:endParaRPr>
          </a:p>
        </p:txBody>
      </p:sp>
      <p:pic>
        <p:nvPicPr>
          <p:cNvPr id="46083" name="Picture 3"/>
          <p:cNvPicPr>
            <a:picLocks noChangeAspect="1" noChangeArrowheads="1"/>
          </p:cNvPicPr>
          <p:nvPr/>
        </p:nvPicPr>
        <p:blipFill>
          <a:blip r:embed="rId9" cstate="print"/>
          <a:srcRect/>
          <a:stretch>
            <a:fillRect/>
          </a:stretch>
        </p:blipFill>
        <p:spPr bwMode="auto">
          <a:xfrm>
            <a:off x="571472" y="4714884"/>
            <a:ext cx="8143932" cy="157163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46082"/>
                                        </p:tgtEl>
                                        <p:attrNameLst>
                                          <p:attrName>style.visibility</p:attrName>
                                        </p:attrNameLst>
                                      </p:cBhvr>
                                      <p:to>
                                        <p:strVal val="visible"/>
                                      </p:to>
                                    </p:set>
                                    <p:anim to="" calcmode="lin" valueType="num">
                                      <p:cBhvr>
                                        <p:cTn id="14" dur="1" fill="hold"/>
                                        <p:tgtEl>
                                          <p:spTgt spid="46082"/>
                                        </p:tgtEl>
                                        <p:attrNameLst>
                                          <p:attrName/>
                                        </p:attrNameLst>
                                      </p:cBhvr>
                                    </p:anim>
                                  </p:childTnLst>
                                </p:cTn>
                              </p:par>
                              <p:par>
                                <p:cTn id="15" presetID="24"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46083"/>
                                        </p:tgtEl>
                                        <p:attrNameLst>
                                          <p:attrName>style.visibility</p:attrName>
                                        </p:attrNameLst>
                                      </p:cBhvr>
                                      <p:to>
                                        <p:strVal val="visible"/>
                                      </p:to>
                                    </p:set>
                                    <p:anim to="" calcmode="lin" valueType="num">
                                      <p:cBhvr>
                                        <p:cTn id="20" dur="1" fill="hold"/>
                                        <p:tgtEl>
                                          <p:spTgt spid="4608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أمثلة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47106" name="Picture 2"/>
          <p:cNvPicPr>
            <a:picLocks noChangeAspect="1" noChangeArrowheads="1"/>
          </p:cNvPicPr>
          <p:nvPr/>
        </p:nvPicPr>
        <p:blipFill>
          <a:blip r:embed="rId8" cstate="print">
            <a:clrChange>
              <a:clrFrom>
                <a:srgbClr val="FFFFFF"/>
              </a:clrFrom>
              <a:clrTo>
                <a:srgbClr val="FFFFFF">
                  <a:alpha val="0"/>
                </a:srgbClr>
              </a:clrTo>
            </a:clrChange>
            <a:lum bright="-40000" contrast="10000"/>
          </a:blip>
          <a:srcRect/>
          <a:stretch>
            <a:fillRect/>
          </a:stretch>
        </p:blipFill>
        <p:spPr bwMode="auto">
          <a:xfrm>
            <a:off x="1071538" y="785794"/>
            <a:ext cx="7620034" cy="2428892"/>
          </a:xfrm>
          <a:prstGeom prst="rect">
            <a:avLst/>
          </a:prstGeom>
          <a:noFill/>
          <a:ln w="9525">
            <a:noFill/>
            <a:miter lim="800000"/>
            <a:headEnd/>
            <a:tailEnd/>
          </a:ln>
          <a:effectLst/>
        </p:spPr>
      </p:pic>
      <p:pic>
        <p:nvPicPr>
          <p:cNvPr id="47107" name="Picture 3"/>
          <p:cNvPicPr>
            <a:picLocks noChangeAspect="1" noChangeArrowheads="1"/>
          </p:cNvPicPr>
          <p:nvPr/>
        </p:nvPicPr>
        <p:blipFill>
          <a:blip r:embed="rId9" cstate="print">
            <a:clrChange>
              <a:clrFrom>
                <a:srgbClr val="FFFFFF"/>
              </a:clrFrom>
              <a:clrTo>
                <a:srgbClr val="FFFFFF">
                  <a:alpha val="0"/>
                </a:srgbClr>
              </a:clrTo>
            </a:clrChange>
            <a:duotone>
              <a:prstClr val="black"/>
              <a:schemeClr val="bg1">
                <a:tint val="45000"/>
                <a:satMod val="400000"/>
              </a:schemeClr>
            </a:duotone>
            <a:lum bright="-20000" contrast="10000"/>
          </a:blip>
          <a:srcRect/>
          <a:stretch>
            <a:fillRect/>
          </a:stretch>
        </p:blipFill>
        <p:spPr bwMode="auto">
          <a:xfrm>
            <a:off x="857224" y="3429000"/>
            <a:ext cx="7830704" cy="1000132"/>
          </a:xfrm>
          <a:prstGeom prst="rect">
            <a:avLst/>
          </a:prstGeom>
          <a:noFill/>
          <a:ln w="9525">
            <a:noFill/>
            <a:miter lim="800000"/>
            <a:headEnd/>
            <a:tailEnd/>
          </a:ln>
          <a:effectLst/>
        </p:spPr>
      </p:pic>
      <p:cxnSp>
        <p:nvCxnSpPr>
          <p:cNvPr id="12" name="رابط مستقيم 11"/>
          <p:cNvCxnSpPr/>
          <p:nvPr/>
        </p:nvCxnSpPr>
        <p:spPr>
          <a:xfrm rot="10800000" flipV="1">
            <a:off x="428596" y="3214686"/>
            <a:ext cx="8286808" cy="71438"/>
          </a:xfrm>
          <a:prstGeom prst="line">
            <a:avLst/>
          </a:prstGeom>
        </p:spPr>
        <p:style>
          <a:lnRef idx="3">
            <a:schemeClr val="dk1"/>
          </a:lnRef>
          <a:fillRef idx="0">
            <a:schemeClr val="dk1"/>
          </a:fillRef>
          <a:effectRef idx="2">
            <a:schemeClr val="dk1"/>
          </a:effectRef>
          <a:fontRef idx="minor">
            <a:schemeClr val="tx1"/>
          </a:fontRef>
        </p:style>
      </p:cxnSp>
      <p:pic>
        <p:nvPicPr>
          <p:cNvPr id="47108" name="Picture 4"/>
          <p:cNvPicPr>
            <a:picLocks noChangeAspect="1" noChangeArrowheads="1"/>
          </p:cNvPicPr>
          <p:nvPr/>
        </p:nvPicPr>
        <p:blipFill>
          <a:blip r:embed="rId10" cstate="print">
            <a:clrChange>
              <a:clrFrom>
                <a:srgbClr val="FFFFFF"/>
              </a:clrFrom>
              <a:clrTo>
                <a:srgbClr val="FFFFFF">
                  <a:alpha val="0"/>
                </a:srgbClr>
              </a:clrTo>
            </a:clrChange>
            <a:lum bright="-40000" contrast="10000"/>
          </a:blip>
          <a:srcRect/>
          <a:stretch>
            <a:fillRect/>
          </a:stretch>
        </p:blipFill>
        <p:spPr bwMode="auto">
          <a:xfrm>
            <a:off x="285720" y="3857628"/>
            <a:ext cx="5000630" cy="2286016"/>
          </a:xfrm>
          <a:prstGeom prst="rect">
            <a:avLst/>
          </a:prstGeom>
          <a:noFill/>
          <a:ln w="9525">
            <a:noFill/>
            <a:miter lim="800000"/>
            <a:headEnd/>
            <a:tailEnd/>
          </a:ln>
          <a:effectLst/>
        </p:spPr>
      </p:pic>
      <p:sp>
        <p:nvSpPr>
          <p:cNvPr id="14" name="مربع نص 13"/>
          <p:cNvSpPr txBox="1"/>
          <p:nvPr/>
        </p:nvSpPr>
        <p:spPr>
          <a:xfrm>
            <a:off x="7543261" y="4643446"/>
            <a:ext cx="1071127" cy="707886"/>
          </a:xfrm>
          <a:prstGeom prst="rect">
            <a:avLst/>
          </a:prstGeom>
          <a:noFill/>
        </p:spPr>
        <p:txBody>
          <a:bodyPr wrap="none" rtlCol="1">
            <a:spAutoFit/>
          </a:bodyPr>
          <a:lstStyle/>
          <a:p>
            <a:r>
              <a:rPr lang="ar-EG" sz="4000" dirty="0" smtClean="0">
                <a:solidFill>
                  <a:schemeClr val="bg1"/>
                </a:solidFill>
              </a:rPr>
              <a:t>الحل </a:t>
            </a:r>
            <a:endParaRPr lang="ar-EG" sz="4000" dirty="0">
              <a:solidFill>
                <a:schemeClr val="bg1"/>
              </a:solidFill>
            </a:endParaRPr>
          </a:p>
        </p:txBody>
      </p:sp>
      <p:sp>
        <p:nvSpPr>
          <p:cNvPr id="15" name="سهم إلى اليمين 14"/>
          <p:cNvSpPr/>
          <p:nvPr/>
        </p:nvSpPr>
        <p:spPr>
          <a:xfrm flipH="1">
            <a:off x="5715008" y="4714884"/>
            <a:ext cx="1857388"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47106"/>
                                        </p:tgtEl>
                                        <p:attrNameLst>
                                          <p:attrName>style.visibility</p:attrName>
                                        </p:attrNameLst>
                                      </p:cBhvr>
                                      <p:to>
                                        <p:strVal val="visible"/>
                                      </p:to>
                                    </p:set>
                                    <p:anim to="" calcmode="lin" valueType="num">
                                      <p:cBhvr>
                                        <p:cTn id="14" dur="1" fill="hold"/>
                                        <p:tgtEl>
                                          <p:spTgt spid="47106"/>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to="" calcmode="lin" valueType="num">
                                      <p:cBhvr>
                                        <p:cTn id="19" dur="1" fill="hold"/>
                                        <p:tgtEl>
                                          <p:spTgt spid="12"/>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7107"/>
                                        </p:tgtEl>
                                        <p:attrNameLst>
                                          <p:attrName>style.visibility</p:attrName>
                                        </p:attrNameLst>
                                      </p:cBhvr>
                                      <p:to>
                                        <p:strVal val="visible"/>
                                      </p:to>
                                    </p:set>
                                    <p:anim to="" calcmode="lin" valueType="num">
                                      <p:cBhvr>
                                        <p:cTn id="24" dur="1" fill="hold"/>
                                        <p:tgtEl>
                                          <p:spTgt spid="47107"/>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to="" calcmode="lin" valueType="num">
                                      <p:cBhvr>
                                        <p:cTn id="29" dur="1" fill="hold"/>
                                        <p:tgtEl>
                                          <p:spTgt spid="14"/>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to="" calcmode="lin" valueType="num">
                                      <p:cBhvr>
                                        <p:cTn id="34" dur="1" fill="hold"/>
                                        <p:tgtEl>
                                          <p:spTgt spid="15"/>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47108"/>
                                        </p:tgtEl>
                                        <p:attrNameLst>
                                          <p:attrName>style.visibility</p:attrName>
                                        </p:attrNameLst>
                                      </p:cBhvr>
                                      <p:to>
                                        <p:strVal val="visible"/>
                                      </p:to>
                                    </p:set>
                                    <p:anim to="" calcmode="lin" valueType="num">
                                      <p:cBhvr>
                                        <p:cTn id="39" dur="1" fill="hold"/>
                                        <p:tgtEl>
                                          <p:spTgt spid="4710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التغير العكسي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500034" y="714356"/>
            <a:ext cx="8286808" cy="1938992"/>
          </a:xfrm>
          <a:prstGeom prst="rect">
            <a:avLst/>
          </a:prstGeom>
        </p:spPr>
        <p:txBody>
          <a:bodyPr wrap="square">
            <a:spAutoFit/>
          </a:bodyPr>
          <a:lstStyle/>
          <a:p>
            <a:r>
              <a:rPr lang="ar-EG" sz="2400" b="1" dirty="0" smtClean="0">
                <a:solidFill>
                  <a:srgbClr val="FF0000"/>
                </a:solidFill>
              </a:rPr>
              <a:t>هناك نوع آخر من التغيُّر هو التغيُّر العكسي ، فإذا تغيَّرت الكميتان عكسيا</a:t>
            </a:r>
          </a:p>
          <a:p>
            <a:r>
              <a:rPr lang="ar-EG" sz="2400" b="1" dirty="0" smtClean="0">
                <a:solidFill>
                  <a:srgbClr val="FF0000"/>
                </a:solidFill>
              </a:rPr>
              <a:t>فحاصل ضربهما يساوي ثابتا . </a:t>
            </a:r>
            <a:r>
              <a:rPr lang="en-US" sz="2400" b="1" i="1" dirty="0" smtClean="0">
                <a:solidFill>
                  <a:srgbClr val="FF0000"/>
                </a:solidFill>
              </a:rPr>
              <a:t>K </a:t>
            </a:r>
            <a:r>
              <a:rPr lang="ar-EG" sz="2400" b="1" dirty="0" smtClean="0">
                <a:solidFill>
                  <a:srgbClr val="FF0000"/>
                </a:solidFill>
              </a:rPr>
              <a:t>نقول إن كميتين موجبتين تتغيَّران عكسيا إذا كانت إحداهما تزيد بنقصان الأخرى  فعلى سبيل المثال تتغيَّر السرعة والزمن اللازمان لقطع مسافة ثابتة تغيرا عكسيا؛ فكلما زادت السرعة قل الزمن اللازم لقطع المسافة.</a:t>
            </a:r>
            <a:endParaRPr lang="ar-EG" sz="2400" b="1" dirty="0">
              <a:solidFill>
                <a:srgbClr val="FF0000"/>
              </a:solidFill>
            </a:endParaRPr>
          </a:p>
        </p:txBody>
      </p:sp>
      <p:pic>
        <p:nvPicPr>
          <p:cNvPr id="53250" name="Picture 2"/>
          <p:cNvPicPr>
            <a:picLocks noChangeAspect="1" noChangeArrowheads="1"/>
          </p:cNvPicPr>
          <p:nvPr/>
        </p:nvPicPr>
        <p:blipFill>
          <a:blip r:embed="rId8" cstate="print">
            <a:duotone>
              <a:prstClr val="black"/>
              <a:srgbClr val="00B050">
                <a:tint val="45000"/>
                <a:satMod val="400000"/>
              </a:srgbClr>
            </a:duotone>
          </a:blip>
          <a:srcRect/>
          <a:stretch>
            <a:fillRect/>
          </a:stretch>
        </p:blipFill>
        <p:spPr bwMode="auto">
          <a:xfrm>
            <a:off x="642910" y="2714620"/>
            <a:ext cx="8001056" cy="335758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53250"/>
                                        </p:tgtEl>
                                        <p:attrNameLst>
                                          <p:attrName>style.visibility</p:attrName>
                                        </p:attrNameLst>
                                      </p:cBhvr>
                                      <p:to>
                                        <p:strVal val="visible"/>
                                      </p:to>
                                    </p:set>
                                    <p:anim to="" calcmode="lin" valueType="num">
                                      <p:cBhvr>
                                        <p:cTn id="19" dur="1" fill="hold"/>
                                        <p:tgtEl>
                                          <p:spTgt spid="532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تابع </a:t>
            </a:r>
            <a:endParaRPr lang="ar-SA"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214282" y="692048"/>
            <a:ext cx="8643998" cy="2308324"/>
          </a:xfrm>
          <a:prstGeom prst="rect">
            <a:avLst/>
          </a:prstGeom>
        </p:spPr>
        <p:txBody>
          <a:bodyPr wrap="square">
            <a:spAutoFit/>
          </a:bodyPr>
          <a:lstStyle/>
          <a:p>
            <a:r>
              <a:rPr lang="ar-EG" sz="2400" b="1" dirty="0" smtClean="0">
                <a:solidFill>
                  <a:srgbClr val="FF0000"/>
                </a:solidFill>
              </a:rPr>
              <a:t>إذا كانت </a:t>
            </a:r>
            <a:r>
              <a:rPr lang="en-US" sz="2400" b="1" i="1" dirty="0" smtClean="0">
                <a:solidFill>
                  <a:srgbClr val="FF0000"/>
                </a:solidFill>
              </a:rPr>
              <a:t>y </a:t>
            </a:r>
            <a:r>
              <a:rPr lang="ar-EG" sz="2400" b="1" i="1" dirty="0" smtClean="0">
                <a:solidFill>
                  <a:srgbClr val="FF0000"/>
                </a:solidFill>
              </a:rPr>
              <a:t>تتغيَّر عكسيا مع </a:t>
            </a:r>
            <a:r>
              <a:rPr lang="en-US" sz="2400" b="1" i="1" dirty="0" smtClean="0">
                <a:solidFill>
                  <a:srgbClr val="FF0000"/>
                </a:solidFill>
              </a:rPr>
              <a:t>x، </a:t>
            </a:r>
            <a:r>
              <a:rPr lang="ar-EG" sz="2400" b="1" i="1" dirty="0" smtClean="0">
                <a:solidFill>
                  <a:srgbClr val="FF0000"/>
                </a:solidFill>
              </a:rPr>
              <a:t>بحيث </a:t>
            </a:r>
            <a:r>
              <a:rPr lang="en-US" sz="2400" b="1" i="1" dirty="0" smtClean="0">
                <a:solidFill>
                  <a:srgbClr val="FF0000"/>
                </a:solidFill>
              </a:rPr>
              <a:t> </a:t>
            </a:r>
            <a:r>
              <a:rPr lang="en-US" sz="2400" b="1" i="1" dirty="0" err="1" smtClean="0">
                <a:solidFill>
                  <a:srgbClr val="FF0000"/>
                </a:solidFill>
              </a:rPr>
              <a:t>xy</a:t>
            </a:r>
            <a:r>
              <a:rPr lang="en-US" sz="2400" b="1" i="1" dirty="0" smtClean="0">
                <a:solidFill>
                  <a:srgbClr val="FF0000"/>
                </a:solidFill>
              </a:rPr>
              <a:t> = 6 </a:t>
            </a:r>
            <a:r>
              <a:rPr lang="ar-EG" sz="2400" b="1" i="1" dirty="0" smtClean="0">
                <a:solidFill>
                  <a:srgbClr val="FF0000"/>
                </a:solidFill>
              </a:rPr>
              <a:t>أو</a:t>
            </a:r>
          </a:p>
          <a:p>
            <a:r>
              <a:rPr lang="ar-EG" sz="2400" b="1" dirty="0" smtClean="0">
                <a:solidFill>
                  <a:srgbClr val="FF0000"/>
                </a:solidFill>
              </a:rPr>
              <a:t>فإن التمثيل البياني لهذه المعادلة كما في الشكل المجاور.</a:t>
            </a:r>
          </a:p>
          <a:p>
            <a:r>
              <a:rPr lang="ar-EG" sz="2400" b="1" dirty="0" smtClean="0">
                <a:solidFill>
                  <a:srgbClr val="FF0000"/>
                </a:solidFill>
              </a:rPr>
              <a:t>وبما أن </a:t>
            </a:r>
            <a:r>
              <a:rPr lang="en-US" sz="2400" b="1" i="1" dirty="0" smtClean="0">
                <a:solidFill>
                  <a:srgbClr val="FF0000"/>
                </a:solidFill>
              </a:rPr>
              <a:t>k </a:t>
            </a:r>
            <a:r>
              <a:rPr lang="ar-EG" sz="2400" b="1" i="1" dirty="0" smtClean="0">
                <a:solidFill>
                  <a:srgbClr val="FF0000"/>
                </a:solidFill>
              </a:rPr>
              <a:t>عدد موجب فإن قيم </a:t>
            </a:r>
            <a:r>
              <a:rPr lang="en-US" sz="2400" b="1" i="1" dirty="0" smtClean="0">
                <a:solidFill>
                  <a:srgbClr val="FF0000"/>
                </a:solidFill>
              </a:rPr>
              <a:t>y </a:t>
            </a:r>
            <a:r>
              <a:rPr lang="ar-EG" sz="2400" b="1" i="1" dirty="0" smtClean="0">
                <a:solidFill>
                  <a:srgbClr val="FF0000"/>
                </a:solidFill>
              </a:rPr>
              <a:t>تتناقص بازدياد قيم . </a:t>
            </a:r>
            <a:r>
              <a:rPr lang="en-US" sz="2400" b="1" i="1" dirty="0" smtClean="0">
                <a:solidFill>
                  <a:srgbClr val="FF0000"/>
                </a:solidFill>
              </a:rPr>
              <a:t>x</a:t>
            </a:r>
          </a:p>
          <a:p>
            <a:r>
              <a:rPr lang="ar-EG" sz="2400" b="1" dirty="0" smtClean="0">
                <a:solidFill>
                  <a:srgbClr val="FF0000"/>
                </a:solidFill>
              </a:rPr>
              <a:t>لاحظ أن التمثيل البياني للتغيُّر العكسي يشبه تما </a:t>
            </a:r>
            <a:r>
              <a:rPr lang="ar-EG" sz="2400" b="1" dirty="0" err="1" smtClean="0">
                <a:solidFill>
                  <a:srgbClr val="FF0000"/>
                </a:solidFill>
              </a:rPr>
              <a:t>ً</a:t>
            </a:r>
            <a:r>
              <a:rPr lang="ar-EG" sz="2400" b="1" dirty="0" smtClean="0">
                <a:solidFill>
                  <a:srgbClr val="FF0000"/>
                </a:solidFill>
              </a:rPr>
              <a:t> ما التمثيل البياني لدالة المقلوب.</a:t>
            </a:r>
          </a:p>
          <a:p>
            <a:r>
              <a:rPr lang="ar-EG" sz="2400" b="1" dirty="0" smtClean="0">
                <a:solidFill>
                  <a:srgbClr val="FF0000"/>
                </a:solidFill>
              </a:rPr>
              <a:t>يمكن استعمال التناسب لحل مسائل تتضمن تغيرا عكسيا معطى فيها بعض</a:t>
            </a:r>
          </a:p>
          <a:p>
            <a:r>
              <a:rPr lang="ar-EG" sz="2400" b="1" dirty="0" smtClean="0">
                <a:solidFill>
                  <a:srgbClr val="FF0000"/>
                </a:solidFill>
              </a:rPr>
              <a:t>القيم، والتناسب الآتي هو أحد </a:t>
            </a:r>
            <a:r>
              <a:rPr lang="ar-EG" sz="2400" b="1" dirty="0" err="1" smtClean="0">
                <a:solidFill>
                  <a:srgbClr val="FF0000"/>
                </a:solidFill>
              </a:rPr>
              <a:t>التناسبات</a:t>
            </a:r>
            <a:r>
              <a:rPr lang="ar-EG" sz="2400" b="1" dirty="0" smtClean="0">
                <a:solidFill>
                  <a:srgbClr val="FF0000"/>
                </a:solidFill>
              </a:rPr>
              <a:t> التي يمكن تكوينها.</a:t>
            </a:r>
            <a:endParaRPr lang="ar-EG" sz="2400" b="1" dirty="0">
              <a:solidFill>
                <a:srgbClr val="FF0000"/>
              </a:solidFill>
            </a:endParaRPr>
          </a:p>
        </p:txBody>
      </p:sp>
      <p:graphicFrame>
        <p:nvGraphicFramePr>
          <p:cNvPr id="11" name="كائن 10"/>
          <p:cNvGraphicFramePr>
            <a:graphicFrameLocks noChangeAspect="1"/>
          </p:cNvGraphicFramePr>
          <p:nvPr/>
        </p:nvGraphicFramePr>
        <p:xfrm>
          <a:off x="1798304" y="642918"/>
          <a:ext cx="1845002" cy="928694"/>
        </p:xfrm>
        <a:graphic>
          <a:graphicData uri="http://schemas.openxmlformats.org/presentationml/2006/ole">
            <mc:AlternateContent xmlns:mc="http://schemas.openxmlformats.org/markup-compatibility/2006">
              <mc:Choice xmlns:v="urn:schemas-microsoft-com:vml" Requires="v">
                <p:oleObj spid="_x0000_s54305" name="Equation" r:id="rId9" imgW="419040" imgH="342720" progId="Equation.3">
                  <p:embed/>
                </p:oleObj>
              </mc:Choice>
              <mc:Fallback>
                <p:oleObj name="Equation" r:id="rId9" imgW="419040" imgH="34272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8304" y="642918"/>
                        <a:ext cx="1845002" cy="9286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4275" name="Picture 3"/>
          <p:cNvPicPr>
            <a:picLocks noChangeAspect="1" noChangeArrowheads="1"/>
          </p:cNvPicPr>
          <p:nvPr/>
        </p:nvPicPr>
        <p:blipFill>
          <a:blip r:embed="rId11" cstate="print">
            <a:clrChange>
              <a:clrFrom>
                <a:srgbClr val="FFFFFF"/>
              </a:clrFrom>
              <a:clrTo>
                <a:srgbClr val="FFFFFF">
                  <a:alpha val="0"/>
                </a:srgbClr>
              </a:clrTo>
            </a:clrChange>
            <a:lum bright="-40000" contrast="30000"/>
          </a:blip>
          <a:srcRect/>
          <a:stretch>
            <a:fillRect/>
          </a:stretch>
        </p:blipFill>
        <p:spPr bwMode="auto">
          <a:xfrm>
            <a:off x="1285852" y="4071941"/>
            <a:ext cx="7643866" cy="2143141"/>
          </a:xfrm>
          <a:prstGeom prst="rect">
            <a:avLst/>
          </a:prstGeom>
          <a:noFill/>
          <a:ln w="9525">
            <a:noFill/>
            <a:miter lim="800000"/>
            <a:headEnd/>
            <a:tailEnd/>
          </a:ln>
          <a:effectLst/>
        </p:spPr>
      </p:pic>
      <p:pic>
        <p:nvPicPr>
          <p:cNvPr id="54276" name="Picture 4"/>
          <p:cNvPicPr>
            <a:picLocks noChangeAspect="1" noChangeArrowheads="1"/>
          </p:cNvPicPr>
          <p:nvPr/>
        </p:nvPicPr>
        <p:blipFill>
          <a:blip r:embed="rId12" cstate="print"/>
          <a:srcRect/>
          <a:stretch>
            <a:fillRect/>
          </a:stretch>
        </p:blipFill>
        <p:spPr bwMode="auto">
          <a:xfrm>
            <a:off x="214282" y="2643182"/>
            <a:ext cx="2500330" cy="250033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to="" calcmode="lin" valueType="num">
                                      <p:cBhvr>
                                        <p:cTn id="14" dur="1" fill="hold"/>
                                        <p:tgtEl>
                                          <p:spTgt spid="10"/>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54276"/>
                                        </p:tgtEl>
                                        <p:attrNameLst>
                                          <p:attrName>style.visibility</p:attrName>
                                        </p:attrNameLst>
                                      </p:cBhvr>
                                      <p:to>
                                        <p:strVal val="visible"/>
                                      </p:to>
                                    </p:set>
                                    <p:anim to="" calcmode="lin" valueType="num">
                                      <p:cBhvr>
                                        <p:cTn id="24" dur="1" fill="hold"/>
                                        <p:tgtEl>
                                          <p:spTgt spid="54276"/>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54275"/>
                                        </p:tgtEl>
                                        <p:attrNameLst>
                                          <p:attrName>style.visibility</p:attrName>
                                        </p:attrNameLst>
                                      </p:cBhvr>
                                      <p:to>
                                        <p:strVal val="visible"/>
                                      </p:to>
                                    </p:set>
                                    <p:anim to="" calcmode="lin" valueType="num">
                                      <p:cBhvr>
                                        <p:cTn id="29" dur="1" fill="hold"/>
                                        <p:tgtEl>
                                          <p:spTgt spid="542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775"/>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تبسيط عبارة رياضية بإخراج العامل المشترك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0243"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10244"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0245"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sp>
        <p:nvSpPr>
          <p:cNvPr id="11" name="مستطيل 10"/>
          <p:cNvSpPr/>
          <p:nvPr/>
        </p:nvSpPr>
        <p:spPr>
          <a:xfrm>
            <a:off x="5500694" y="714356"/>
            <a:ext cx="3430746" cy="584775"/>
          </a:xfrm>
          <a:prstGeom prst="rect">
            <a:avLst/>
          </a:prstGeom>
        </p:spPr>
        <p:txBody>
          <a:bodyPr wrap="none">
            <a:spAutoFit/>
          </a:bodyPr>
          <a:lstStyle/>
          <a:p>
            <a:r>
              <a:rPr lang="ar-EG" sz="3200" b="1" dirty="0" smtClean="0">
                <a:solidFill>
                  <a:srgbClr val="FF0000"/>
                </a:solidFill>
              </a:rPr>
              <a:t>بسط </a:t>
            </a:r>
            <a:r>
              <a:rPr lang="ar-EG" sz="3200" b="1" dirty="0">
                <a:solidFill>
                  <a:srgbClr val="FF0000"/>
                </a:solidFill>
              </a:rPr>
              <a:t>كل عبارة مما يأتي:</a:t>
            </a:r>
            <a:endParaRPr lang="ar-EG" sz="3200" dirty="0">
              <a:solidFill>
                <a:srgbClr val="FF0000"/>
              </a:solidFill>
            </a:endParaRPr>
          </a:p>
        </p:txBody>
      </p:sp>
      <p:pic>
        <p:nvPicPr>
          <p:cNvPr id="10253" name="Picture 13"/>
          <p:cNvPicPr>
            <a:picLocks noChangeAspect="1" noChangeArrowheads="1"/>
          </p:cNvPicPr>
          <p:nvPr/>
        </p:nvPicPr>
        <p:blipFill>
          <a:blip r:embed="rId9" cstate="print">
            <a:clrChange>
              <a:clrFrom>
                <a:srgbClr val="FFFFFF"/>
              </a:clrFrom>
              <a:clrTo>
                <a:srgbClr val="FFFFFF">
                  <a:alpha val="0"/>
                </a:srgbClr>
              </a:clrTo>
            </a:clrChange>
            <a:duotone>
              <a:prstClr val="black"/>
              <a:schemeClr val="bg1">
                <a:lumMod val="75000"/>
                <a:lumOff val="25000"/>
                <a:tint val="45000"/>
                <a:satMod val="400000"/>
              </a:schemeClr>
            </a:duotone>
          </a:blip>
          <a:srcRect t="6849"/>
          <a:stretch>
            <a:fillRect/>
          </a:stretch>
        </p:blipFill>
        <p:spPr bwMode="auto">
          <a:xfrm>
            <a:off x="571473" y="1214423"/>
            <a:ext cx="8286807" cy="521497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253"/>
                                        </p:tgtEl>
                                        <p:attrNameLst>
                                          <p:attrName>style.visibility</p:attrName>
                                        </p:attrNameLst>
                                      </p:cBhvr>
                                      <p:to>
                                        <p:strVal val="visible"/>
                                      </p:to>
                                    </p:set>
                                    <p:animEffect transition="in" filter="strips(downLeft)">
                                      <p:cBhvr>
                                        <p:cTn id="14" dur="500"/>
                                        <p:tgtEl>
                                          <p:spTgt spid="10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مثال</a:t>
            </a:r>
            <a:r>
              <a:rPr lang="ar-EG" sz="3200" b="1" dirty="0" smtClean="0">
                <a:solidFill>
                  <a:srgbClr val="C00000"/>
                </a:solidFill>
                <a:effectLst>
                  <a:outerShdw blurRad="38100" dist="38100" dir="2700000" algn="tl">
                    <a:srgbClr val="000000">
                      <a:alpha val="43137"/>
                    </a:srgbClr>
                  </a:outerShdw>
                </a:effectLst>
                <a:latin typeface="+mn-lt"/>
                <a:cs typeface="+mn-cs"/>
              </a:rPr>
              <a:t> </a:t>
            </a:r>
            <a:endParaRPr lang="ar-SA" sz="3200" b="1" dirty="0">
              <a:solidFill>
                <a:srgbClr val="C00000"/>
              </a:solidFill>
              <a:effectLst>
                <a:outerShdw blurRad="38100" dist="38100" dir="2700000" algn="tl">
                  <a:srgbClr val="000000">
                    <a:alpha val="43137"/>
                  </a:srgbClr>
                </a:outerShdw>
              </a:effectLst>
              <a:latin typeface="+mn-lt"/>
              <a:cs typeface="+mn-cs"/>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55298" name="Picture 2"/>
          <p:cNvPicPr>
            <a:picLocks noChangeAspect="1" noChangeArrowheads="1"/>
          </p:cNvPicPr>
          <p:nvPr/>
        </p:nvPicPr>
        <p:blipFill>
          <a:blip r:embed="rId8" cstate="print">
            <a:clrChange>
              <a:clrFrom>
                <a:srgbClr val="FFFFFF"/>
              </a:clrFrom>
              <a:clrTo>
                <a:srgbClr val="FFFFFF">
                  <a:alpha val="0"/>
                </a:srgbClr>
              </a:clrTo>
            </a:clrChange>
            <a:lum bright="-40000" contrast="30000"/>
          </a:blip>
          <a:srcRect/>
          <a:stretch>
            <a:fillRect/>
          </a:stretch>
        </p:blipFill>
        <p:spPr bwMode="auto">
          <a:xfrm>
            <a:off x="1571604" y="714356"/>
            <a:ext cx="7291402" cy="944689"/>
          </a:xfrm>
          <a:prstGeom prst="rect">
            <a:avLst/>
          </a:prstGeom>
          <a:noFill/>
          <a:ln w="9525">
            <a:noFill/>
            <a:miter lim="800000"/>
            <a:headEnd/>
            <a:tailEnd/>
          </a:ln>
          <a:effectLst/>
        </p:spPr>
      </p:pic>
      <p:pic>
        <p:nvPicPr>
          <p:cNvPr id="55299" name="Picture 3"/>
          <p:cNvPicPr>
            <a:picLocks noChangeAspect="1" noChangeArrowheads="1"/>
          </p:cNvPicPr>
          <p:nvPr/>
        </p:nvPicPr>
        <p:blipFill>
          <a:blip r:embed="rId9" cstate="print">
            <a:clrChange>
              <a:clrFrom>
                <a:srgbClr val="FFFFFF"/>
              </a:clrFrom>
              <a:clrTo>
                <a:srgbClr val="FFFFFF">
                  <a:alpha val="0"/>
                </a:srgbClr>
              </a:clrTo>
            </a:clrChange>
            <a:lum bright="-40000" contrast="20000"/>
          </a:blip>
          <a:srcRect/>
          <a:stretch>
            <a:fillRect/>
          </a:stretch>
        </p:blipFill>
        <p:spPr bwMode="auto">
          <a:xfrm>
            <a:off x="1071538" y="1571613"/>
            <a:ext cx="6143668" cy="2286016"/>
          </a:xfrm>
          <a:prstGeom prst="rect">
            <a:avLst/>
          </a:prstGeom>
          <a:noFill/>
          <a:ln w="9525">
            <a:noFill/>
            <a:miter lim="800000"/>
            <a:headEnd/>
            <a:tailEnd/>
          </a:ln>
          <a:effectLst/>
        </p:spPr>
      </p:pic>
      <p:sp>
        <p:nvSpPr>
          <p:cNvPr id="11" name="مربع نص 10"/>
          <p:cNvSpPr txBox="1"/>
          <p:nvPr/>
        </p:nvSpPr>
        <p:spPr>
          <a:xfrm>
            <a:off x="7359820" y="1928802"/>
            <a:ext cx="1326005" cy="707886"/>
          </a:xfrm>
          <a:prstGeom prst="rect">
            <a:avLst/>
          </a:prstGeom>
          <a:noFill/>
        </p:spPr>
        <p:txBody>
          <a:bodyPr wrap="none" rtlCol="1">
            <a:spAutoFit/>
          </a:bodyPr>
          <a:lstStyle/>
          <a:p>
            <a:r>
              <a:rPr lang="ar-EG" sz="4000" b="1" dirty="0" smtClean="0">
                <a:solidFill>
                  <a:srgbClr val="FF0000"/>
                </a:solidFill>
                <a:latin typeface="ae_Cortoba" pitchFamily="18" charset="-78"/>
                <a:cs typeface="ae_Cortoba" pitchFamily="18" charset="-78"/>
              </a:rPr>
              <a:t>الحل </a:t>
            </a:r>
            <a:endParaRPr lang="ar-EG" sz="4000" b="1" dirty="0">
              <a:solidFill>
                <a:srgbClr val="FF0000"/>
              </a:solidFill>
              <a:latin typeface="ae_Cortoba" pitchFamily="18" charset="-78"/>
              <a:cs typeface="ae_Cortoba" pitchFamily="18" charset="-78"/>
            </a:endParaRPr>
          </a:p>
        </p:txBody>
      </p:sp>
      <p:sp>
        <p:nvSpPr>
          <p:cNvPr id="12" name="مستطيل 11"/>
          <p:cNvSpPr/>
          <p:nvPr/>
        </p:nvSpPr>
        <p:spPr>
          <a:xfrm>
            <a:off x="714348" y="4145356"/>
            <a:ext cx="8001056"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ar-EG" sz="2400" b="1" dirty="0" smtClean="0">
                <a:solidFill>
                  <a:srgbClr val="FF0000"/>
                </a:solidFill>
              </a:rPr>
              <a:t>هناك نوع آخر من التغيُّر هو التغيُّر المركب، ويحدث عندما تتغيَّر كمية ما طرد ﹰﹼ يا أو عكسيا أو كليهما معا مع كميتين أخر بين أو أكثر إذا كانت </a:t>
            </a:r>
            <a:r>
              <a:rPr lang="en-US" sz="2400" b="1" dirty="0" smtClean="0">
                <a:solidFill>
                  <a:srgbClr val="FF0000"/>
                </a:solidFill>
              </a:rPr>
              <a:t>y </a:t>
            </a:r>
            <a:r>
              <a:rPr lang="ar-EG" sz="2400" b="1" dirty="0" smtClean="0">
                <a:solidFill>
                  <a:srgbClr val="FF0000"/>
                </a:solidFill>
              </a:rPr>
              <a:t>تتغيَّر طرديا مع </a:t>
            </a:r>
            <a:r>
              <a:rPr lang="en-US" sz="2400" b="1" dirty="0" smtClean="0">
                <a:solidFill>
                  <a:srgbClr val="FF0000"/>
                </a:solidFill>
              </a:rPr>
              <a:t>x ، </a:t>
            </a:r>
            <a:r>
              <a:rPr lang="ar-EG" sz="2400" b="1" dirty="0" smtClean="0">
                <a:solidFill>
                  <a:srgbClr val="FF0000"/>
                </a:solidFill>
              </a:rPr>
              <a:t>و </a:t>
            </a:r>
            <a:r>
              <a:rPr lang="en-US" sz="2400" b="1" dirty="0" smtClean="0">
                <a:solidFill>
                  <a:srgbClr val="FF0000"/>
                </a:solidFill>
              </a:rPr>
              <a:t>y </a:t>
            </a:r>
            <a:r>
              <a:rPr lang="ar-EG" sz="2400" b="1" dirty="0" smtClean="0">
                <a:solidFill>
                  <a:srgbClr val="FF0000"/>
                </a:solidFill>
              </a:rPr>
              <a:t>تتغيَّر عكسيا مع </a:t>
            </a:r>
            <a:r>
              <a:rPr lang="en-US" sz="2400" b="1" dirty="0" smtClean="0">
                <a:solidFill>
                  <a:srgbClr val="FF0000"/>
                </a:solidFill>
              </a:rPr>
              <a:t>z ، </a:t>
            </a:r>
            <a:r>
              <a:rPr lang="ar-EG" sz="2400" b="1" dirty="0" smtClean="0">
                <a:solidFill>
                  <a:srgbClr val="FF0000"/>
                </a:solidFill>
              </a:rPr>
              <a:t>وعلمت بعض القيم فإنه يمكنك استعمال التناسب لإيجاد القيم الأخرى المجهولة.</a:t>
            </a:r>
            <a:endParaRPr lang="ar-EG"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55298"/>
                                        </p:tgtEl>
                                        <p:attrNameLst>
                                          <p:attrName>style.visibility</p:attrName>
                                        </p:attrNameLst>
                                      </p:cBhvr>
                                      <p:to>
                                        <p:strVal val="visible"/>
                                      </p:to>
                                    </p:set>
                                    <p:anim to="" calcmode="lin" valueType="num">
                                      <p:cBhvr>
                                        <p:cTn id="14" dur="1" fill="hold"/>
                                        <p:tgtEl>
                                          <p:spTgt spid="55298"/>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to="" calcmode="lin" valueType="num">
                                      <p:cBhvr>
                                        <p:cTn id="19" dur="1" fill="hold"/>
                                        <p:tgtEl>
                                          <p:spTgt spid="11"/>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55299"/>
                                        </p:tgtEl>
                                        <p:attrNameLst>
                                          <p:attrName>style.visibility</p:attrName>
                                        </p:attrNameLst>
                                      </p:cBhvr>
                                      <p:to>
                                        <p:strVal val="visible"/>
                                      </p:to>
                                    </p:set>
                                    <p:anim to="" calcmode="lin" valueType="num">
                                      <p:cBhvr>
                                        <p:cTn id="24" dur="1" fill="hold"/>
                                        <p:tgtEl>
                                          <p:spTgt spid="55299"/>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to="" calcmode="lin" valueType="num">
                                      <p:cBhvr>
                                        <p:cTn id="29"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699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1192" y="775648"/>
            <a:ext cx="1729248" cy="52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28" y="1344304"/>
            <a:ext cx="8007537" cy="46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848" y="1842448"/>
            <a:ext cx="1347568" cy="85754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مربع نص 4"/>
              <p:cNvSpPr txBox="1"/>
              <p:nvPr/>
            </p:nvSpPr>
            <p:spPr>
              <a:xfrm>
                <a:off x="2691836" y="1925898"/>
                <a:ext cx="1458220" cy="60875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f>
                            <m:fPr>
                              <m:ctrlPr>
                                <a:rPr lang="ar-EG" sz="2800" b="1" i="1" smtClean="0">
                                  <a:solidFill>
                                    <a:srgbClr val="FF0000"/>
                                  </a:solidFill>
                                  <a:latin typeface="Cambria Math"/>
                                </a:rPr>
                              </m:ctrlPr>
                            </m:fPr>
                            <m:num>
                              <m:r>
                                <a:rPr lang="ar-EG" sz="2800" b="1" i="1" smtClean="0">
                                  <a:solidFill>
                                    <a:srgbClr val="FF0000"/>
                                  </a:solidFill>
                                  <a:latin typeface="Cambria Math"/>
                                </a:rPr>
                                <m:t>𝟏𝟐</m:t>
                              </m:r>
                            </m:num>
                            <m:den>
                              <m:r>
                                <a:rPr lang="ar-EG" sz="2800" b="1" i="1" smtClean="0">
                                  <a:solidFill>
                                    <a:srgbClr val="FF0000"/>
                                  </a:solidFill>
                                  <a:latin typeface="Cambria Math"/>
                                </a:rPr>
                                <m:t>𝟖</m:t>
                              </m:r>
                            </m:den>
                          </m:f>
                        </m:e>
                      </m:box>
                      <m:r>
                        <a:rPr lang="en-US" sz="2800" b="1" i="1" smtClean="0">
                          <a:solidFill>
                            <a:srgbClr val="FF0000"/>
                          </a:solidFill>
                          <a:latin typeface="Cambria Math"/>
                        </a:rPr>
                        <m:t>= </m:t>
                      </m:r>
                      <m:box>
                        <m:boxPr>
                          <m:ctrlPr>
                            <a:rPr lang="en-US" sz="2800" b="1" i="1" smtClean="0">
                              <a:solidFill>
                                <a:srgbClr val="FF0000"/>
                              </a:solidFill>
                              <a:latin typeface="Cambria Math"/>
                            </a:rPr>
                          </m:ctrlPr>
                        </m:boxPr>
                        <m:e>
                          <m:argPr>
                            <m:argSz m:val="-1"/>
                          </m:argPr>
                          <m:f>
                            <m:fPr>
                              <m:ctrlPr>
                                <a:rPr lang="en-US" sz="2800" b="1" i="1" smtClean="0">
                                  <a:solidFill>
                                    <a:srgbClr val="FF0000"/>
                                  </a:solidFill>
                                  <a:latin typeface="Cambria Math"/>
                                </a:rPr>
                              </m:ctrlPr>
                            </m:fPr>
                            <m:num>
                              <m:r>
                                <a:rPr lang="en-US" sz="2800" b="1" i="1" smtClean="0">
                                  <a:solidFill>
                                    <a:srgbClr val="FF0000"/>
                                  </a:solidFill>
                                  <a:latin typeface="Cambria Math"/>
                                </a:rPr>
                                <m:t>𝒚</m:t>
                              </m:r>
                            </m:num>
                            <m:den>
                              <m:r>
                                <a:rPr lang="en-US" sz="2800" b="1" i="1" smtClean="0">
                                  <a:solidFill>
                                    <a:srgbClr val="FF0000"/>
                                  </a:solidFill>
                                  <a:latin typeface="Cambria Math"/>
                                </a:rPr>
                                <m:t>𝟏𝟒</m:t>
                              </m:r>
                            </m:den>
                          </m:f>
                        </m:e>
                      </m:box>
                    </m:oMath>
                  </m:oMathPara>
                </a14:m>
                <a:endParaRPr lang="ar-EG" sz="2800" b="1" dirty="0">
                  <a:solidFill>
                    <a:srgbClr val="FF0000"/>
                  </a:solidFill>
                </a:endParaRPr>
              </a:p>
            </p:txBody>
          </p:sp>
        </mc:Choice>
        <mc:Fallback xmlns="">
          <p:sp>
            <p:nvSpPr>
              <p:cNvPr id="5" name="مربع نص 4"/>
              <p:cNvSpPr txBox="1">
                <a:spLocks noRot="1" noChangeAspect="1" noMove="1" noResize="1" noEditPoints="1" noAdjustHandles="1" noChangeArrowheads="1" noChangeShapeType="1" noTextEdit="1"/>
              </p:cNvSpPr>
              <p:nvPr/>
            </p:nvSpPr>
            <p:spPr>
              <a:xfrm>
                <a:off x="2691836" y="1925898"/>
                <a:ext cx="1458220" cy="608756"/>
              </a:xfrm>
              <a:prstGeom prst="rect">
                <a:avLst/>
              </a:prstGeom>
              <a:blipFill rotWithShape="1">
                <a:blip r:embed="rId11"/>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8" name="مربع نص 17"/>
              <p:cNvSpPr txBox="1"/>
              <p:nvPr/>
            </p:nvSpPr>
            <p:spPr>
              <a:xfrm>
                <a:off x="4759656" y="1929632"/>
                <a:ext cx="1727524" cy="606576"/>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a:rPr lang="en-US" sz="2800" b="1" i="1" smtClean="0">
                              <a:solidFill>
                                <a:srgbClr val="FF0000"/>
                              </a:solidFill>
                              <a:latin typeface="Cambria Math"/>
                            </a:rPr>
                            <m:t>𝒚</m:t>
                          </m:r>
                        </m:e>
                      </m:box>
                      <m:r>
                        <a:rPr lang="en-US" sz="2800" b="1" i="1" smtClean="0">
                          <a:solidFill>
                            <a:srgbClr val="FF0000"/>
                          </a:solidFill>
                          <a:latin typeface="Cambria Math"/>
                        </a:rPr>
                        <m:t>= </m:t>
                      </m:r>
                      <m:box>
                        <m:boxPr>
                          <m:ctrlPr>
                            <a:rPr lang="en-US" sz="2800" b="1" i="1" smtClean="0">
                              <a:solidFill>
                                <a:srgbClr val="FF0000"/>
                              </a:solidFill>
                              <a:latin typeface="Cambria Math"/>
                            </a:rPr>
                          </m:ctrlPr>
                        </m:boxPr>
                        <m:e>
                          <m:argPr>
                            <m:argSz m:val="-1"/>
                          </m:argPr>
                          <m:f>
                            <m:fPr>
                              <m:ctrlPr>
                                <a:rPr lang="en-US" sz="2800" b="1" i="1" smtClean="0">
                                  <a:solidFill>
                                    <a:srgbClr val="FF0000"/>
                                  </a:solidFill>
                                  <a:latin typeface="Cambria Math"/>
                                </a:rPr>
                              </m:ctrlPr>
                            </m:fPr>
                            <m:num>
                              <m:r>
                                <a:rPr lang="en-US" sz="2800" b="1" i="1" smtClean="0">
                                  <a:solidFill>
                                    <a:srgbClr val="FF0000"/>
                                  </a:solidFill>
                                  <a:latin typeface="Cambria Math"/>
                                </a:rPr>
                                <m:t>𝟏𝟐</m:t>
                              </m:r>
                              <m:r>
                                <a:rPr lang="en-US" sz="2800" b="1" i="1" smtClean="0">
                                  <a:solidFill>
                                    <a:srgbClr val="FF0000"/>
                                  </a:solidFill>
                                  <a:latin typeface="Cambria Math"/>
                                </a:rPr>
                                <m:t> . </m:t>
                              </m:r>
                              <m:r>
                                <a:rPr lang="en-US" sz="2800" b="1" i="1" smtClean="0">
                                  <a:solidFill>
                                    <a:srgbClr val="FF0000"/>
                                  </a:solidFill>
                                  <a:latin typeface="Cambria Math"/>
                                </a:rPr>
                                <m:t>𝟏𝟒</m:t>
                              </m:r>
                            </m:num>
                            <m:den>
                              <m:r>
                                <a:rPr lang="en-US" sz="2800" b="1" i="1" smtClean="0">
                                  <a:solidFill>
                                    <a:srgbClr val="FF0000"/>
                                  </a:solidFill>
                                  <a:latin typeface="Cambria Math"/>
                                </a:rPr>
                                <m:t>𝟖</m:t>
                              </m:r>
                            </m:den>
                          </m:f>
                        </m:e>
                      </m:box>
                    </m:oMath>
                  </m:oMathPara>
                </a14:m>
                <a:endParaRPr lang="ar-EG" sz="2800" b="1" dirty="0">
                  <a:solidFill>
                    <a:srgbClr val="FF0000"/>
                  </a:solidFill>
                </a:endParaRPr>
              </a:p>
            </p:txBody>
          </p:sp>
        </mc:Choice>
        <mc:Fallback xmlns="">
          <p:sp>
            <p:nvSpPr>
              <p:cNvPr id="18" name="مربع نص 17"/>
              <p:cNvSpPr txBox="1">
                <a:spLocks noRot="1" noChangeAspect="1" noMove="1" noResize="1" noEditPoints="1" noAdjustHandles="1" noChangeArrowheads="1" noChangeShapeType="1" noTextEdit="1"/>
              </p:cNvSpPr>
              <p:nvPr/>
            </p:nvSpPr>
            <p:spPr>
              <a:xfrm>
                <a:off x="4759656" y="1929632"/>
                <a:ext cx="1727524" cy="606576"/>
              </a:xfrm>
              <a:prstGeom prst="rect">
                <a:avLst/>
              </a:prstGeom>
              <a:blipFill rotWithShape="1">
                <a:blip r:embed="rId12"/>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19" name="مربع نص 18"/>
              <p:cNvSpPr txBox="1"/>
              <p:nvPr/>
            </p:nvSpPr>
            <p:spPr>
              <a:xfrm>
                <a:off x="7307861" y="1891352"/>
                <a:ext cx="1337995" cy="52322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a:rPr lang="en-US" sz="2800" b="1" i="1" smtClean="0">
                              <a:solidFill>
                                <a:srgbClr val="FF0000"/>
                              </a:solidFill>
                              <a:latin typeface="Cambria Math"/>
                            </a:rPr>
                            <m:t>𝒚</m:t>
                          </m:r>
                        </m:e>
                      </m:box>
                      <m:r>
                        <a:rPr lang="en-US" sz="2800" b="1" i="1" smtClean="0">
                          <a:solidFill>
                            <a:srgbClr val="FF0000"/>
                          </a:solidFill>
                          <a:latin typeface="Cambria Math"/>
                        </a:rPr>
                        <m:t>=</m:t>
                      </m:r>
                      <m:r>
                        <a:rPr lang="en-US" sz="2800" b="1" i="1" smtClean="0">
                          <a:solidFill>
                            <a:srgbClr val="FF0000"/>
                          </a:solidFill>
                          <a:latin typeface="Cambria Math"/>
                        </a:rPr>
                        <m:t>𝟐𝟏</m:t>
                      </m:r>
                    </m:oMath>
                  </m:oMathPara>
                </a14:m>
                <a:endParaRPr lang="ar-EG" sz="2800" b="1" dirty="0">
                  <a:solidFill>
                    <a:srgbClr val="FF0000"/>
                  </a:solidFill>
                </a:endParaRPr>
              </a:p>
            </p:txBody>
          </p:sp>
        </mc:Choice>
        <mc:Fallback xmlns="">
          <p:sp>
            <p:nvSpPr>
              <p:cNvPr id="19" name="مربع نص 18"/>
              <p:cNvSpPr txBox="1">
                <a:spLocks noRot="1" noChangeAspect="1" noMove="1" noResize="1" noEditPoints="1" noAdjustHandles="1" noChangeArrowheads="1" noChangeShapeType="1" noTextEdit="1"/>
              </p:cNvSpPr>
              <p:nvPr/>
            </p:nvSpPr>
            <p:spPr>
              <a:xfrm>
                <a:off x="7307861" y="1891352"/>
                <a:ext cx="1337995" cy="523220"/>
              </a:xfrm>
              <a:prstGeom prst="rect">
                <a:avLst/>
              </a:prstGeom>
              <a:blipFill rotWithShape="1">
                <a:blip r:embed="rId13"/>
                <a:stretch>
                  <a:fillRect/>
                </a:stretch>
              </a:blipFill>
            </p:spPr>
            <p:txBody>
              <a:bodyPr/>
              <a:lstStyle/>
              <a:p>
                <a:r>
                  <a:rPr lang="ar-EG">
                    <a:noFill/>
                  </a:rPr>
                  <a:t> </a:t>
                </a:r>
              </a:p>
            </p:txBody>
          </p:sp>
        </mc:Fallback>
      </mc:AlternateContent>
      <p:pic>
        <p:nvPicPr>
          <p:cNvPr id="16998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2812702"/>
            <a:ext cx="8444552" cy="78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7352" y="3437063"/>
            <a:ext cx="1776339" cy="89837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مربع نص 21"/>
              <p:cNvSpPr txBox="1"/>
              <p:nvPr/>
            </p:nvSpPr>
            <p:spPr>
              <a:xfrm>
                <a:off x="2209800" y="3567752"/>
                <a:ext cx="2394373" cy="617348"/>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f>
                            <m:fPr>
                              <m:ctrlPr>
                                <a:rPr lang="ar-EG" sz="2800" b="1" i="1" smtClean="0">
                                  <a:solidFill>
                                    <a:srgbClr val="FF0000"/>
                                  </a:solidFill>
                                  <a:latin typeface="Cambria Math"/>
                                </a:rPr>
                              </m:ctrlPr>
                            </m:fPr>
                            <m:num>
                              <m:r>
                                <a:rPr lang="ar-EG" sz="2800" b="1" i="1" smtClean="0">
                                  <a:solidFill>
                                    <a:srgbClr val="FF0000"/>
                                  </a:solidFill>
                                  <a:latin typeface="Cambria Math"/>
                                </a:rPr>
                                <m:t>−</m:t>
                              </m:r>
                              <m:r>
                                <a:rPr lang="ar-EG" sz="2800" b="1" i="1" smtClean="0">
                                  <a:solidFill>
                                    <a:srgbClr val="FF0000"/>
                                  </a:solidFill>
                                  <a:latin typeface="Cambria Math"/>
                                </a:rPr>
                                <m:t>𝟓𝟎</m:t>
                              </m:r>
                            </m:num>
                            <m:den>
                              <m:r>
                                <a:rPr lang="ar-EG" sz="2800" b="1" i="1" smtClean="0">
                                  <a:solidFill>
                                    <a:srgbClr val="FF0000"/>
                                  </a:solidFill>
                                  <a:latin typeface="Cambria Math"/>
                                </a:rPr>
                                <m:t>−</m:t>
                              </m:r>
                              <m:r>
                                <a:rPr lang="ar-EG" sz="2800" b="1" i="1" smtClean="0">
                                  <a:solidFill>
                                    <a:srgbClr val="FF0000"/>
                                  </a:solidFill>
                                  <a:latin typeface="Cambria Math"/>
                                </a:rPr>
                                <m:t>𝟏𝟎</m:t>
                              </m:r>
                              <m:r>
                                <a:rPr lang="ar-EG" sz="2800" b="1" i="1" smtClean="0">
                                  <a:solidFill>
                                    <a:srgbClr val="FF0000"/>
                                  </a:solidFill>
                                  <a:latin typeface="Cambria Math"/>
                                </a:rPr>
                                <m:t> .   </m:t>
                              </m:r>
                              <m:r>
                                <a:rPr lang="ar-EG" sz="2800" b="1" i="1" smtClean="0">
                                  <a:solidFill>
                                    <a:srgbClr val="FF0000"/>
                                  </a:solidFill>
                                  <a:latin typeface="Cambria Math"/>
                                </a:rPr>
                                <m:t>𝟓</m:t>
                              </m:r>
                            </m:den>
                          </m:f>
                        </m:e>
                      </m:box>
                      <m:r>
                        <a:rPr lang="en-US" sz="2800" b="1" i="1" smtClean="0">
                          <a:solidFill>
                            <a:srgbClr val="FF0000"/>
                          </a:solidFill>
                          <a:latin typeface="Cambria Math"/>
                        </a:rPr>
                        <m:t>= </m:t>
                      </m:r>
                      <m:box>
                        <m:boxPr>
                          <m:ctrlPr>
                            <a:rPr lang="en-US" sz="2800" b="1" i="1" smtClean="0">
                              <a:solidFill>
                                <a:srgbClr val="FF0000"/>
                              </a:solidFill>
                              <a:latin typeface="Cambria Math"/>
                            </a:rPr>
                          </m:ctrlPr>
                        </m:boxPr>
                        <m:e>
                          <m:argPr>
                            <m:argSz m:val="-1"/>
                          </m:argPr>
                          <m:f>
                            <m:fPr>
                              <m:ctrlPr>
                                <a:rPr lang="en-US" sz="2800" b="1" i="1" smtClean="0">
                                  <a:solidFill>
                                    <a:srgbClr val="FF0000"/>
                                  </a:solidFill>
                                  <a:latin typeface="Cambria Math"/>
                                </a:rPr>
                              </m:ctrlPr>
                            </m:fPr>
                            <m:num>
                              <m:r>
                                <a:rPr lang="en-US" sz="2800" b="1" i="1" smtClean="0">
                                  <a:solidFill>
                                    <a:srgbClr val="FF0000"/>
                                  </a:solidFill>
                                  <a:latin typeface="Cambria Math"/>
                                </a:rPr>
                                <m:t>𝒚</m:t>
                              </m:r>
                            </m:num>
                            <m:den>
                              <m:r>
                                <a:rPr lang="en-US" sz="2800" b="1" i="1" smtClean="0">
                                  <a:solidFill>
                                    <a:srgbClr val="FF0000"/>
                                  </a:solidFill>
                                  <a:latin typeface="Cambria Math"/>
                                </a:rPr>
                                <m:t>−</m:t>
                              </m:r>
                              <m:r>
                                <a:rPr lang="en-US" sz="2800" b="1" i="1" smtClean="0">
                                  <a:solidFill>
                                    <a:srgbClr val="FF0000"/>
                                  </a:solidFill>
                                  <a:latin typeface="Cambria Math"/>
                                </a:rPr>
                                <m:t>𝟑</m:t>
                              </m:r>
                              <m:r>
                                <a:rPr lang="en-US" sz="2800" b="1" i="1" smtClean="0">
                                  <a:solidFill>
                                    <a:srgbClr val="FF0000"/>
                                  </a:solidFill>
                                  <a:latin typeface="Cambria Math"/>
                                </a:rPr>
                                <m:t> .  </m:t>
                              </m:r>
                              <m:r>
                                <a:rPr lang="en-US" sz="2800" b="1" i="1" smtClean="0">
                                  <a:solidFill>
                                    <a:srgbClr val="FF0000"/>
                                  </a:solidFill>
                                  <a:latin typeface="Cambria Math"/>
                                </a:rPr>
                                <m:t>𝟗</m:t>
                              </m:r>
                            </m:den>
                          </m:f>
                        </m:e>
                      </m:box>
                    </m:oMath>
                  </m:oMathPara>
                </a14:m>
                <a:endParaRPr lang="ar-EG" sz="2800" b="1" dirty="0">
                  <a:solidFill>
                    <a:srgbClr val="FF0000"/>
                  </a:solidFill>
                </a:endParaRPr>
              </a:p>
            </p:txBody>
          </p:sp>
        </mc:Choice>
        <mc:Fallback xmlns="">
          <p:sp>
            <p:nvSpPr>
              <p:cNvPr id="22" name="مربع نص 21"/>
              <p:cNvSpPr txBox="1">
                <a:spLocks noRot="1" noChangeAspect="1" noMove="1" noResize="1" noEditPoints="1" noAdjustHandles="1" noChangeArrowheads="1" noChangeShapeType="1" noTextEdit="1"/>
              </p:cNvSpPr>
              <p:nvPr/>
            </p:nvSpPr>
            <p:spPr>
              <a:xfrm>
                <a:off x="2209800" y="3567752"/>
                <a:ext cx="2394373" cy="617348"/>
              </a:xfrm>
              <a:prstGeom prst="rect">
                <a:avLst/>
              </a:prstGeom>
              <a:blipFill rotWithShape="1">
                <a:blip r:embed="rId16"/>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3" name="مربع نص 22"/>
              <p:cNvSpPr txBox="1"/>
              <p:nvPr/>
            </p:nvSpPr>
            <p:spPr>
              <a:xfrm>
                <a:off x="4875793" y="3518848"/>
                <a:ext cx="2224455" cy="615105"/>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a:rPr lang="en-US" sz="2800" b="1" i="1" smtClean="0">
                              <a:solidFill>
                                <a:srgbClr val="FF0000"/>
                              </a:solidFill>
                              <a:latin typeface="Cambria Math"/>
                            </a:rPr>
                            <m:t>𝒚</m:t>
                          </m:r>
                        </m:e>
                      </m:box>
                      <m:r>
                        <a:rPr lang="en-US" sz="2800" b="1" i="1" smtClean="0">
                          <a:solidFill>
                            <a:srgbClr val="FF0000"/>
                          </a:solidFill>
                          <a:latin typeface="Cambria Math"/>
                        </a:rPr>
                        <m:t>= </m:t>
                      </m:r>
                      <m:box>
                        <m:boxPr>
                          <m:ctrlPr>
                            <a:rPr lang="en-US" sz="2800" b="1" i="1" smtClean="0">
                              <a:solidFill>
                                <a:srgbClr val="FF0000"/>
                              </a:solidFill>
                              <a:latin typeface="Cambria Math"/>
                            </a:rPr>
                          </m:ctrlPr>
                        </m:boxPr>
                        <m:e>
                          <m:argPr>
                            <m:argSz m:val="-1"/>
                          </m:argPr>
                          <m:f>
                            <m:fPr>
                              <m:ctrlPr>
                                <a:rPr lang="en-US" sz="2800" b="1" i="1" smtClean="0">
                                  <a:solidFill>
                                    <a:srgbClr val="FF0000"/>
                                  </a:solidFill>
                                  <a:latin typeface="Cambria Math"/>
                                </a:rPr>
                              </m:ctrlPr>
                            </m:fPr>
                            <m:num>
                              <m:r>
                                <a:rPr lang="en-US" sz="2800" b="1" i="1" smtClean="0">
                                  <a:solidFill>
                                    <a:srgbClr val="FF0000"/>
                                  </a:solidFill>
                                  <a:latin typeface="Cambria Math"/>
                                </a:rPr>
                                <m:t>−</m:t>
                              </m:r>
                              <m:r>
                                <a:rPr lang="en-US" sz="2800" b="1" i="1" smtClean="0">
                                  <a:solidFill>
                                    <a:srgbClr val="FF0000"/>
                                  </a:solidFill>
                                  <a:latin typeface="Cambria Math"/>
                                </a:rPr>
                                <m:t>𝟓𝟎</m:t>
                              </m:r>
                              <m:r>
                                <a:rPr lang="en-US" sz="2800" b="1" i="1" smtClean="0">
                                  <a:solidFill>
                                    <a:srgbClr val="FF0000"/>
                                  </a:solidFill>
                                  <a:latin typeface="Cambria Math"/>
                                </a:rPr>
                                <m:t> .   −</m:t>
                              </m:r>
                              <m:r>
                                <a:rPr lang="en-US" sz="2800" b="1" i="1" smtClean="0">
                                  <a:solidFill>
                                    <a:srgbClr val="FF0000"/>
                                  </a:solidFill>
                                  <a:latin typeface="Cambria Math"/>
                                </a:rPr>
                                <m:t>𝟐𝟕</m:t>
                              </m:r>
                            </m:num>
                            <m:den>
                              <m:r>
                                <a:rPr lang="en-US" sz="2800" b="1" i="1" smtClean="0">
                                  <a:solidFill>
                                    <a:srgbClr val="FF0000"/>
                                  </a:solidFill>
                                  <a:latin typeface="Cambria Math"/>
                                </a:rPr>
                                <m:t>−</m:t>
                              </m:r>
                              <m:r>
                                <a:rPr lang="en-US" sz="2800" b="1" i="1" smtClean="0">
                                  <a:solidFill>
                                    <a:srgbClr val="FF0000"/>
                                  </a:solidFill>
                                  <a:latin typeface="Cambria Math"/>
                                </a:rPr>
                                <m:t>𝟓𝟎</m:t>
                              </m:r>
                            </m:den>
                          </m:f>
                        </m:e>
                      </m:box>
                    </m:oMath>
                  </m:oMathPara>
                </a14:m>
                <a:endParaRPr lang="ar-EG" sz="2800" b="1" dirty="0">
                  <a:solidFill>
                    <a:srgbClr val="FF0000"/>
                  </a:solidFill>
                </a:endParaRPr>
              </a:p>
            </p:txBody>
          </p:sp>
        </mc:Choice>
        <mc:Fallback xmlns="">
          <p:sp>
            <p:nvSpPr>
              <p:cNvPr id="23" name="مربع نص 22"/>
              <p:cNvSpPr txBox="1">
                <a:spLocks noRot="1" noChangeAspect="1" noMove="1" noResize="1" noEditPoints="1" noAdjustHandles="1" noChangeArrowheads="1" noChangeShapeType="1" noTextEdit="1"/>
              </p:cNvSpPr>
              <p:nvPr/>
            </p:nvSpPr>
            <p:spPr>
              <a:xfrm>
                <a:off x="4875793" y="3518848"/>
                <a:ext cx="2224455" cy="615105"/>
              </a:xfrm>
              <a:prstGeom prst="rect">
                <a:avLst/>
              </a:prstGeom>
              <a:blipFill rotWithShape="1">
                <a:blip r:embed="rId17"/>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4" name="مربع نص 23"/>
              <p:cNvSpPr txBox="1"/>
              <p:nvPr/>
            </p:nvSpPr>
            <p:spPr>
              <a:xfrm>
                <a:off x="7339272" y="3518848"/>
                <a:ext cx="1605696" cy="52322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a:rPr lang="en-US" sz="2800" b="1" i="1" smtClean="0">
                              <a:solidFill>
                                <a:srgbClr val="FF0000"/>
                              </a:solidFill>
                              <a:latin typeface="Cambria Math"/>
                            </a:rPr>
                            <m:t>𝒚</m:t>
                          </m:r>
                        </m:e>
                      </m:box>
                      <m:r>
                        <a:rPr lang="en-US" sz="2800" b="1" i="1" smtClean="0">
                          <a:solidFill>
                            <a:srgbClr val="FF0000"/>
                          </a:solidFill>
                          <a:latin typeface="Cambria Math"/>
                        </a:rPr>
                        <m:t>=−</m:t>
                      </m:r>
                      <m:r>
                        <a:rPr lang="en-US" sz="2800" b="1" i="1" smtClean="0">
                          <a:solidFill>
                            <a:srgbClr val="FF0000"/>
                          </a:solidFill>
                          <a:latin typeface="Cambria Math"/>
                        </a:rPr>
                        <m:t>𝟐𝟕</m:t>
                      </m:r>
                    </m:oMath>
                  </m:oMathPara>
                </a14:m>
                <a:endParaRPr lang="ar-EG" sz="2800" b="1" dirty="0">
                  <a:solidFill>
                    <a:srgbClr val="FF0000"/>
                  </a:solidFill>
                </a:endParaRPr>
              </a:p>
            </p:txBody>
          </p:sp>
        </mc:Choice>
        <mc:Fallback xmlns="">
          <p:sp>
            <p:nvSpPr>
              <p:cNvPr id="24" name="مربع نص 23"/>
              <p:cNvSpPr txBox="1">
                <a:spLocks noRot="1" noChangeAspect="1" noMove="1" noResize="1" noEditPoints="1" noAdjustHandles="1" noChangeArrowheads="1" noChangeShapeType="1" noTextEdit="1"/>
              </p:cNvSpPr>
              <p:nvPr/>
            </p:nvSpPr>
            <p:spPr>
              <a:xfrm>
                <a:off x="7339272" y="3518848"/>
                <a:ext cx="1605696" cy="523220"/>
              </a:xfrm>
              <a:prstGeom prst="rect">
                <a:avLst/>
              </a:prstGeom>
              <a:blipFill rotWithShape="1">
                <a:blip r:embed="rId18"/>
                <a:stretch>
                  <a:fillRect/>
                </a:stretch>
              </a:blipFill>
            </p:spPr>
            <p:txBody>
              <a:bodyPr/>
              <a:lstStyle/>
              <a:p>
                <a:r>
                  <a:rPr lang="ar-EG">
                    <a:noFill/>
                  </a:rPr>
                  <a:t> </a:t>
                </a:r>
              </a:p>
            </p:txBody>
          </p:sp>
        </mc:Fallback>
      </mc:AlternateContent>
      <p:pic>
        <p:nvPicPr>
          <p:cNvPr id="169991"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000" y="5390954"/>
            <a:ext cx="1721033" cy="5526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2"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1809" y="4470076"/>
            <a:ext cx="8391039" cy="49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7" name="مربع نص 26"/>
              <p:cNvSpPr txBox="1"/>
              <p:nvPr/>
            </p:nvSpPr>
            <p:spPr>
              <a:xfrm>
                <a:off x="2356512" y="5402240"/>
                <a:ext cx="2644442" cy="52322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m:rPr>
                              <m:brk m:alnAt="63"/>
                            </m:rPr>
                            <a:rPr lang="ar-EG" sz="2800" b="1" i="1" smtClean="0">
                              <a:solidFill>
                                <a:srgbClr val="FF0000"/>
                              </a:solidFill>
                              <a:latin typeface="Cambria Math"/>
                            </a:rPr>
                            <m:t>𝟏</m:t>
                          </m:r>
                          <m:r>
                            <a:rPr lang="ar-EG" sz="2800" b="1" i="1" smtClean="0">
                              <a:solidFill>
                                <a:srgbClr val="FF0000"/>
                              </a:solidFill>
                              <a:latin typeface="Cambria Math"/>
                            </a:rPr>
                            <m:t>𝟔</m:t>
                          </m:r>
                          <m:r>
                            <m:rPr>
                              <m:brk m:alnAt="63"/>
                            </m:rPr>
                            <a:rPr lang="en-US" sz="2800" b="1" i="1" smtClean="0">
                              <a:solidFill>
                                <a:srgbClr val="FF0000"/>
                              </a:solidFill>
                              <a:latin typeface="Cambria Math"/>
                            </a:rPr>
                            <m:t> </m:t>
                          </m:r>
                          <m:r>
                            <a:rPr lang="en-US" sz="2800" b="1" i="1" smtClean="0">
                              <a:solidFill>
                                <a:srgbClr val="FF0000"/>
                              </a:solidFill>
                              <a:latin typeface="Cambria Math"/>
                            </a:rPr>
                            <m:t>(−</m:t>
                          </m:r>
                          <m:r>
                            <m:rPr>
                              <m:brk m:alnAt="63"/>
                            </m:rPr>
                            <a:rPr lang="en-US" sz="2800" b="1" i="1" smtClean="0">
                              <a:solidFill>
                                <a:srgbClr val="FF0000"/>
                              </a:solidFill>
                              <a:latin typeface="Cambria Math"/>
                            </a:rPr>
                            <m:t>𝟏</m:t>
                          </m:r>
                          <m:r>
                            <a:rPr lang="en-US" sz="2800" b="1" i="1" smtClean="0">
                              <a:solidFill>
                                <a:srgbClr val="FF0000"/>
                              </a:solidFill>
                              <a:latin typeface="Cambria Math"/>
                            </a:rPr>
                            <m:t>𝟖</m:t>
                          </m:r>
                          <m:r>
                            <m:rPr>
                              <m:brk m:alnAt="63"/>
                            </m:rPr>
                            <a:rPr lang="en-US" sz="2800" b="1" i="1" smtClean="0">
                              <a:solidFill>
                                <a:srgbClr val="FF0000"/>
                              </a:solidFill>
                              <a:latin typeface="Cambria Math"/>
                            </a:rPr>
                            <m:t>)</m:t>
                          </m:r>
                        </m:e>
                      </m:box>
                      <m:r>
                        <a:rPr lang="en-US" sz="2800" b="1" i="1" smtClean="0">
                          <a:solidFill>
                            <a:srgbClr val="FF0000"/>
                          </a:solidFill>
                          <a:latin typeface="Cambria Math"/>
                        </a:rPr>
                        <m:t>=</m:t>
                      </m:r>
                      <m:r>
                        <a:rPr lang="en-US" sz="2800" b="1" i="1" smtClean="0">
                          <a:solidFill>
                            <a:srgbClr val="FF0000"/>
                          </a:solidFill>
                          <a:latin typeface="Cambria Math"/>
                        </a:rPr>
                        <m:t>𝒙</m:t>
                      </m:r>
                      <m:r>
                        <a:rPr lang="en-US" sz="2800" b="1" i="1" smtClean="0">
                          <a:solidFill>
                            <a:srgbClr val="FF0000"/>
                          </a:solidFill>
                          <a:latin typeface="Cambria Math"/>
                        </a:rPr>
                        <m:t> (</m:t>
                      </m:r>
                      <m:r>
                        <a:rPr lang="en-US" sz="2800" b="1" i="1" smtClean="0">
                          <a:solidFill>
                            <a:srgbClr val="FF0000"/>
                          </a:solidFill>
                          <a:latin typeface="Cambria Math"/>
                        </a:rPr>
                        <m:t>𝟗</m:t>
                      </m:r>
                      <m:r>
                        <a:rPr lang="en-US" sz="2800" b="1" i="1" smtClean="0">
                          <a:solidFill>
                            <a:srgbClr val="FF0000"/>
                          </a:solidFill>
                          <a:latin typeface="Cambria Math"/>
                        </a:rPr>
                        <m:t>)</m:t>
                      </m:r>
                    </m:oMath>
                  </m:oMathPara>
                </a14:m>
                <a:endParaRPr lang="ar-EG" sz="2800" b="1" dirty="0">
                  <a:solidFill>
                    <a:srgbClr val="FF0000"/>
                  </a:solidFill>
                </a:endParaRPr>
              </a:p>
            </p:txBody>
          </p:sp>
        </mc:Choice>
        <mc:Fallback xmlns="">
          <p:sp>
            <p:nvSpPr>
              <p:cNvPr id="27" name="مربع نص 26"/>
              <p:cNvSpPr txBox="1">
                <a:spLocks noRot="1" noChangeAspect="1" noMove="1" noResize="1" noEditPoints="1" noAdjustHandles="1" noChangeArrowheads="1" noChangeShapeType="1" noTextEdit="1"/>
              </p:cNvSpPr>
              <p:nvPr/>
            </p:nvSpPr>
            <p:spPr>
              <a:xfrm>
                <a:off x="2356512" y="5402240"/>
                <a:ext cx="2644442" cy="523220"/>
              </a:xfrm>
              <a:prstGeom prst="rect">
                <a:avLst/>
              </a:prstGeom>
              <a:blipFill rotWithShape="1">
                <a:blip r:embed="rId21"/>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8" name="مربع نص 27"/>
              <p:cNvSpPr txBox="1"/>
              <p:nvPr/>
            </p:nvSpPr>
            <p:spPr>
              <a:xfrm>
                <a:off x="4904350" y="5337024"/>
                <a:ext cx="2129878" cy="621645"/>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a:rPr lang="en-US" sz="2800" b="1" i="1" smtClean="0">
                              <a:solidFill>
                                <a:srgbClr val="FF0000"/>
                              </a:solidFill>
                              <a:latin typeface="Cambria Math"/>
                            </a:rPr>
                            <m:t>𝒙</m:t>
                          </m:r>
                        </m:e>
                      </m:box>
                      <m:r>
                        <a:rPr lang="en-US" sz="2800" b="1" i="1" smtClean="0">
                          <a:solidFill>
                            <a:srgbClr val="FF0000"/>
                          </a:solidFill>
                          <a:latin typeface="Cambria Math"/>
                        </a:rPr>
                        <m:t>= </m:t>
                      </m:r>
                      <m:box>
                        <m:boxPr>
                          <m:ctrlPr>
                            <a:rPr lang="en-US" sz="2800" b="1" i="1" smtClean="0">
                              <a:solidFill>
                                <a:srgbClr val="FF0000"/>
                              </a:solidFill>
                              <a:latin typeface="Cambria Math"/>
                            </a:rPr>
                          </m:ctrlPr>
                        </m:boxPr>
                        <m:e>
                          <m:argPr>
                            <m:argSz m:val="-1"/>
                          </m:argPr>
                          <m:f>
                            <m:fPr>
                              <m:ctrlPr>
                                <a:rPr lang="en-US" sz="2800" b="1" i="1" smtClean="0">
                                  <a:solidFill>
                                    <a:srgbClr val="FF0000"/>
                                  </a:solidFill>
                                  <a:latin typeface="Cambria Math"/>
                                </a:rPr>
                              </m:ctrlPr>
                            </m:fPr>
                            <m:num>
                              <m:r>
                                <m:rPr>
                                  <m:brk m:alnAt="63"/>
                                </m:rPr>
                                <a:rPr lang="ar-EG" sz="2800" b="1" i="1">
                                  <a:solidFill>
                                    <a:srgbClr val="FF0000"/>
                                  </a:solidFill>
                                  <a:latin typeface="Cambria Math"/>
                                </a:rPr>
                                <m:t>𝟏</m:t>
                              </m:r>
                              <m:r>
                                <a:rPr lang="ar-EG" sz="2800" b="1" i="1">
                                  <a:solidFill>
                                    <a:srgbClr val="FF0000"/>
                                  </a:solidFill>
                                  <a:latin typeface="Cambria Math"/>
                                </a:rPr>
                                <m:t>𝟔</m:t>
                              </m:r>
                              <m:r>
                                <m:rPr>
                                  <m:brk m:alnAt="63"/>
                                </m:rPr>
                                <a:rPr lang="en-US" sz="2800" b="1" i="1">
                                  <a:solidFill>
                                    <a:srgbClr val="FF0000"/>
                                  </a:solidFill>
                                  <a:latin typeface="Cambria Math"/>
                                </a:rPr>
                                <m:t> </m:t>
                              </m:r>
                              <m:r>
                                <a:rPr lang="en-US" sz="2800" b="1" i="1">
                                  <a:solidFill>
                                    <a:srgbClr val="FF0000"/>
                                  </a:solidFill>
                                  <a:latin typeface="Cambria Math"/>
                                </a:rPr>
                                <m:t>(−</m:t>
                              </m:r>
                              <m:r>
                                <m:rPr>
                                  <m:brk m:alnAt="63"/>
                                </m:rPr>
                                <a:rPr lang="en-US" sz="2800" b="1" i="1">
                                  <a:solidFill>
                                    <a:srgbClr val="FF0000"/>
                                  </a:solidFill>
                                  <a:latin typeface="Cambria Math"/>
                                </a:rPr>
                                <m:t>𝟏</m:t>
                              </m:r>
                              <m:r>
                                <a:rPr lang="en-US" sz="2800" b="1" i="1">
                                  <a:solidFill>
                                    <a:srgbClr val="FF0000"/>
                                  </a:solidFill>
                                  <a:latin typeface="Cambria Math"/>
                                </a:rPr>
                                <m:t>𝟖</m:t>
                              </m:r>
                              <m:r>
                                <m:rPr>
                                  <m:brk m:alnAt="63"/>
                                </m:rPr>
                                <a:rPr lang="en-US" sz="2800" b="1" i="1">
                                  <a:solidFill>
                                    <a:srgbClr val="FF0000"/>
                                  </a:solidFill>
                                  <a:latin typeface="Cambria Math"/>
                                </a:rPr>
                                <m:t>)</m:t>
                              </m:r>
                            </m:num>
                            <m:den>
                              <m:r>
                                <a:rPr lang="en-US" sz="2800" b="1" i="1" smtClean="0">
                                  <a:solidFill>
                                    <a:srgbClr val="FF0000"/>
                                  </a:solidFill>
                                  <a:latin typeface="Cambria Math"/>
                                </a:rPr>
                                <m:t>𝟗</m:t>
                              </m:r>
                            </m:den>
                          </m:f>
                        </m:e>
                      </m:box>
                    </m:oMath>
                  </m:oMathPara>
                </a14:m>
                <a:endParaRPr lang="ar-EG" sz="2800" b="1" dirty="0">
                  <a:solidFill>
                    <a:srgbClr val="FF0000"/>
                  </a:solidFill>
                </a:endParaRPr>
              </a:p>
            </p:txBody>
          </p:sp>
        </mc:Choice>
        <mc:Fallback xmlns="">
          <p:sp>
            <p:nvSpPr>
              <p:cNvPr id="28" name="مربع نص 27"/>
              <p:cNvSpPr txBox="1">
                <a:spLocks noRot="1" noChangeAspect="1" noMove="1" noResize="1" noEditPoints="1" noAdjustHandles="1" noChangeArrowheads="1" noChangeShapeType="1" noTextEdit="1"/>
              </p:cNvSpPr>
              <p:nvPr/>
            </p:nvSpPr>
            <p:spPr>
              <a:xfrm>
                <a:off x="4904350" y="5337024"/>
                <a:ext cx="2129878" cy="621645"/>
              </a:xfrm>
              <a:prstGeom prst="rect">
                <a:avLst/>
              </a:prstGeom>
              <a:blipFill rotWithShape="1">
                <a:blip r:embed="rId22"/>
                <a:stretch>
                  <a:fillRect/>
                </a:stretch>
              </a:blipFill>
            </p:spPr>
            <p:txBody>
              <a:bodyPr/>
              <a:lstStyle/>
              <a:p>
                <a:r>
                  <a:rPr lang="ar-EG">
                    <a:noFill/>
                  </a:rPr>
                  <a:t> </a:t>
                </a:r>
              </a:p>
            </p:txBody>
          </p:sp>
        </mc:Fallback>
      </mc:AlternateContent>
      <mc:AlternateContent xmlns:mc="http://schemas.openxmlformats.org/markup-compatibility/2006" xmlns:a14="http://schemas.microsoft.com/office/drawing/2010/main">
        <mc:Choice Requires="a14">
          <p:sp>
            <p:nvSpPr>
              <p:cNvPr id="29" name="مربع نص 28"/>
              <p:cNvSpPr txBox="1"/>
              <p:nvPr/>
            </p:nvSpPr>
            <p:spPr>
              <a:xfrm>
                <a:off x="7315200" y="5334000"/>
                <a:ext cx="1605696" cy="523220"/>
              </a:xfrm>
              <a:prstGeom prst="rect">
                <a:avLst/>
              </a:prstGeom>
              <a:noFill/>
            </p:spPr>
            <p:txBody>
              <a:bodyPr wrap="none" rtlCol="1">
                <a:spAutoFit/>
              </a:bodyPr>
              <a:lstStyle/>
              <a:p>
                <a:pPr/>
                <a14:m>
                  <m:oMathPara xmlns:m="http://schemas.openxmlformats.org/officeDocument/2006/math">
                    <m:oMathParaPr>
                      <m:jc m:val="centerGroup"/>
                    </m:oMathParaPr>
                    <m:oMath xmlns:m="http://schemas.openxmlformats.org/officeDocument/2006/math">
                      <m:box>
                        <m:boxPr>
                          <m:ctrlPr>
                            <a:rPr lang="ar-EG" sz="2800" b="1" i="1" smtClean="0">
                              <a:solidFill>
                                <a:srgbClr val="FF0000"/>
                              </a:solidFill>
                              <a:latin typeface="Cambria Math"/>
                            </a:rPr>
                          </m:ctrlPr>
                        </m:boxPr>
                        <m:e>
                          <m:argPr>
                            <m:argSz m:val="-1"/>
                          </m:argPr>
                          <m:r>
                            <a:rPr lang="en-US" sz="2800" b="1" i="1" smtClean="0">
                              <a:solidFill>
                                <a:srgbClr val="FF0000"/>
                              </a:solidFill>
                              <a:latin typeface="Cambria Math"/>
                            </a:rPr>
                            <m:t>𝒙</m:t>
                          </m:r>
                        </m:e>
                      </m:box>
                      <m:r>
                        <a:rPr lang="en-US" sz="2800" b="1" i="1" smtClean="0">
                          <a:solidFill>
                            <a:srgbClr val="FF0000"/>
                          </a:solidFill>
                          <a:latin typeface="Cambria Math"/>
                        </a:rPr>
                        <m:t>=−</m:t>
                      </m:r>
                      <m:r>
                        <a:rPr lang="en-US" sz="2800" b="1" i="1" smtClean="0">
                          <a:solidFill>
                            <a:srgbClr val="FF0000"/>
                          </a:solidFill>
                          <a:latin typeface="Cambria Math"/>
                        </a:rPr>
                        <m:t>𝟑𝟐</m:t>
                      </m:r>
                    </m:oMath>
                  </m:oMathPara>
                </a14:m>
                <a:endParaRPr lang="ar-EG" sz="2800" b="1" dirty="0">
                  <a:solidFill>
                    <a:srgbClr val="FF0000"/>
                  </a:solidFill>
                </a:endParaRPr>
              </a:p>
            </p:txBody>
          </p:sp>
        </mc:Choice>
        <mc:Fallback xmlns="">
          <p:sp>
            <p:nvSpPr>
              <p:cNvPr id="29" name="مربع نص 28"/>
              <p:cNvSpPr txBox="1">
                <a:spLocks noRot="1" noChangeAspect="1" noMove="1" noResize="1" noEditPoints="1" noAdjustHandles="1" noChangeArrowheads="1" noChangeShapeType="1" noTextEdit="1"/>
              </p:cNvSpPr>
              <p:nvPr/>
            </p:nvSpPr>
            <p:spPr>
              <a:xfrm>
                <a:off x="7315200" y="5334000"/>
                <a:ext cx="1605696" cy="523220"/>
              </a:xfrm>
              <a:prstGeom prst="rect">
                <a:avLst/>
              </a:prstGeom>
              <a:blipFill rotWithShape="1">
                <a:blip r:embed="rId23"/>
                <a:stretch>
                  <a:fillRect/>
                </a:stretch>
              </a:blipFill>
            </p:spPr>
            <p:txBody>
              <a:bodyPr/>
              <a:lstStyle/>
              <a:p>
                <a:r>
                  <a:rPr lang="ar-EG">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fade">
                                      <p:cBhvr>
                                        <p:cTn id="7" dur="500"/>
                                        <p:tgtEl>
                                          <p:spTgt spid="169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987"/>
                                        </p:tgtEl>
                                        <p:attrNameLst>
                                          <p:attrName>style.visibility</p:attrName>
                                        </p:attrNameLst>
                                      </p:cBhvr>
                                      <p:to>
                                        <p:strVal val="visible"/>
                                      </p:to>
                                    </p:set>
                                    <p:animEffect transition="in" filter="fade">
                                      <p:cBhvr>
                                        <p:cTn id="12" dur="500"/>
                                        <p:tgtEl>
                                          <p:spTgt spid="1699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988"/>
                                        </p:tgtEl>
                                        <p:attrNameLst>
                                          <p:attrName>style.visibility</p:attrName>
                                        </p:attrNameLst>
                                      </p:cBhvr>
                                      <p:to>
                                        <p:strVal val="visible"/>
                                      </p:to>
                                    </p:set>
                                    <p:animEffect transition="in" filter="fade">
                                      <p:cBhvr>
                                        <p:cTn id="17" dur="500"/>
                                        <p:tgtEl>
                                          <p:spTgt spid="1699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9989"/>
                                        </p:tgtEl>
                                        <p:attrNameLst>
                                          <p:attrName>style.visibility</p:attrName>
                                        </p:attrNameLst>
                                      </p:cBhvr>
                                      <p:to>
                                        <p:strVal val="visible"/>
                                      </p:to>
                                    </p:set>
                                    <p:animEffect transition="in" filter="fade">
                                      <p:cBhvr>
                                        <p:cTn id="37" dur="500"/>
                                        <p:tgtEl>
                                          <p:spTgt spid="1699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9990"/>
                                        </p:tgtEl>
                                        <p:attrNameLst>
                                          <p:attrName>style.visibility</p:attrName>
                                        </p:attrNameLst>
                                      </p:cBhvr>
                                      <p:to>
                                        <p:strVal val="visible"/>
                                      </p:to>
                                    </p:set>
                                    <p:animEffect transition="in" filter="fade">
                                      <p:cBhvr>
                                        <p:cTn id="42" dur="500"/>
                                        <p:tgtEl>
                                          <p:spTgt spid="16999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992"/>
                                        </p:tgtEl>
                                        <p:attrNameLst>
                                          <p:attrName>style.visibility</p:attrName>
                                        </p:attrNameLst>
                                      </p:cBhvr>
                                      <p:to>
                                        <p:strVal val="visible"/>
                                      </p:to>
                                    </p:set>
                                    <p:animEffect transition="in" filter="fade">
                                      <p:cBhvr>
                                        <p:cTn id="62" dur="500"/>
                                        <p:tgtEl>
                                          <p:spTgt spid="16999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9991"/>
                                        </p:tgtEl>
                                        <p:attrNameLst>
                                          <p:attrName>style.visibility</p:attrName>
                                        </p:attrNameLst>
                                      </p:cBhvr>
                                      <p:to>
                                        <p:strVal val="visible"/>
                                      </p:to>
                                    </p:set>
                                    <p:animEffect transition="in" filter="fade">
                                      <p:cBhvr>
                                        <p:cTn id="67" dur="500"/>
                                        <p:tgtEl>
                                          <p:spTgt spid="16999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2" grpId="0"/>
      <p:bldP spid="23" grpId="0"/>
      <p:bldP spid="24" grpId="0"/>
      <p:bldP spid="27" grpId="0"/>
      <p:bldP spid="28" grpId="0"/>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853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896" y="762000"/>
            <a:ext cx="8659091" cy="70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558" y="2334904"/>
            <a:ext cx="8298180" cy="67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3050" y="1579871"/>
            <a:ext cx="11239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1713220"/>
            <a:ext cx="14668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2990210"/>
            <a:ext cx="16573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0" y="2909248"/>
            <a:ext cx="21717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3023194"/>
            <a:ext cx="1362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3"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896" y="3720152"/>
            <a:ext cx="8648948" cy="105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4"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6133" y="4876800"/>
            <a:ext cx="10953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5"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73629" y="4905375"/>
            <a:ext cx="1133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6"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75696" y="5744854"/>
            <a:ext cx="12001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4965369"/>
            <a:ext cx="10953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7"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5000" y="4969492"/>
            <a:ext cx="11430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1693428" y="5725180"/>
            <a:ext cx="1893468" cy="523220"/>
          </a:xfrm>
          <a:prstGeom prst="rect">
            <a:avLst/>
          </a:prstGeom>
          <a:noFill/>
        </p:spPr>
        <p:txBody>
          <a:bodyPr wrap="none" rtlCol="1">
            <a:spAutoFit/>
          </a:bodyPr>
          <a:lstStyle/>
          <a:p>
            <a:r>
              <a:rPr lang="en-US" sz="2800" b="1" dirty="0" smtClean="0">
                <a:solidFill>
                  <a:srgbClr val="FF0000"/>
                </a:solidFill>
              </a:rPr>
              <a:t>x</a:t>
            </a:r>
            <a:r>
              <a:rPr lang="en-US" sz="2800" b="1" baseline="-25000" dirty="0" smtClean="0">
                <a:solidFill>
                  <a:srgbClr val="FF0000"/>
                </a:solidFill>
              </a:rPr>
              <a:t>2</a:t>
            </a:r>
            <a:r>
              <a:rPr lang="en-US" sz="2800" b="1" dirty="0" smtClean="0">
                <a:solidFill>
                  <a:srgbClr val="FF0000"/>
                </a:solidFill>
              </a:rPr>
              <a:t>  =  29.3</a:t>
            </a:r>
            <a:endParaRPr lang="ar-EG" sz="2800" b="1" dirty="0">
              <a:solidFill>
                <a:srgbClr val="FF0000"/>
              </a:solidFill>
            </a:endParaRPr>
          </a:p>
        </p:txBody>
      </p:sp>
    </p:spTree>
    <p:extLst>
      <p:ext uri="{BB962C8B-B14F-4D97-AF65-F5344CB8AC3E}">
        <p14:creationId xmlns:p14="http://schemas.microsoft.com/office/powerpoint/2010/main" val="118457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348"/>
                                        </p:tgtEl>
                                        <p:attrNameLst>
                                          <p:attrName>style.visibility</p:attrName>
                                        </p:attrNameLst>
                                      </p:cBhvr>
                                      <p:to>
                                        <p:strVal val="visible"/>
                                      </p:to>
                                    </p:set>
                                    <p:animEffect transition="in" filter="fade">
                                      <p:cBhvr>
                                        <p:cTn id="12" dur="500"/>
                                        <p:tgtEl>
                                          <p:spTgt spid="1853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349"/>
                                        </p:tgtEl>
                                        <p:attrNameLst>
                                          <p:attrName>style.visibility</p:attrName>
                                        </p:attrNameLst>
                                      </p:cBhvr>
                                      <p:to>
                                        <p:strVal val="visible"/>
                                      </p:to>
                                    </p:set>
                                    <p:animEffect transition="in" filter="fade">
                                      <p:cBhvr>
                                        <p:cTn id="17" dur="500"/>
                                        <p:tgtEl>
                                          <p:spTgt spid="185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5347"/>
                                        </p:tgtEl>
                                        <p:attrNameLst>
                                          <p:attrName>style.visibility</p:attrName>
                                        </p:attrNameLst>
                                      </p:cBhvr>
                                      <p:to>
                                        <p:strVal val="visible"/>
                                      </p:to>
                                    </p:set>
                                    <p:animEffect transition="in" filter="fade">
                                      <p:cBhvr>
                                        <p:cTn id="22" dur="500"/>
                                        <p:tgtEl>
                                          <p:spTgt spid="1853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5350"/>
                                        </p:tgtEl>
                                        <p:attrNameLst>
                                          <p:attrName>style.visibility</p:attrName>
                                        </p:attrNameLst>
                                      </p:cBhvr>
                                      <p:to>
                                        <p:strVal val="visible"/>
                                      </p:to>
                                    </p:set>
                                    <p:animEffect transition="in" filter="fade">
                                      <p:cBhvr>
                                        <p:cTn id="27" dur="500"/>
                                        <p:tgtEl>
                                          <p:spTgt spid="1853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5351"/>
                                        </p:tgtEl>
                                        <p:attrNameLst>
                                          <p:attrName>style.visibility</p:attrName>
                                        </p:attrNameLst>
                                      </p:cBhvr>
                                      <p:to>
                                        <p:strVal val="visible"/>
                                      </p:to>
                                    </p:set>
                                    <p:animEffect transition="in" filter="fade">
                                      <p:cBhvr>
                                        <p:cTn id="32" dur="500"/>
                                        <p:tgtEl>
                                          <p:spTgt spid="1853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5352"/>
                                        </p:tgtEl>
                                        <p:attrNameLst>
                                          <p:attrName>style.visibility</p:attrName>
                                        </p:attrNameLst>
                                      </p:cBhvr>
                                      <p:to>
                                        <p:strVal val="visible"/>
                                      </p:to>
                                    </p:set>
                                    <p:animEffect transition="in" filter="fade">
                                      <p:cBhvr>
                                        <p:cTn id="37" dur="500"/>
                                        <p:tgtEl>
                                          <p:spTgt spid="1853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5353"/>
                                        </p:tgtEl>
                                        <p:attrNameLst>
                                          <p:attrName>style.visibility</p:attrName>
                                        </p:attrNameLst>
                                      </p:cBhvr>
                                      <p:to>
                                        <p:strVal val="visible"/>
                                      </p:to>
                                    </p:set>
                                    <p:animEffect transition="in" filter="fade">
                                      <p:cBhvr>
                                        <p:cTn id="42" dur="500"/>
                                        <p:tgtEl>
                                          <p:spTgt spid="1853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5354"/>
                                        </p:tgtEl>
                                        <p:attrNameLst>
                                          <p:attrName>style.visibility</p:attrName>
                                        </p:attrNameLst>
                                      </p:cBhvr>
                                      <p:to>
                                        <p:strVal val="visible"/>
                                      </p:to>
                                    </p:set>
                                    <p:animEffect transition="in" filter="fade">
                                      <p:cBhvr>
                                        <p:cTn id="47" dur="500"/>
                                        <p:tgtEl>
                                          <p:spTgt spid="1853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5355"/>
                                        </p:tgtEl>
                                        <p:attrNameLst>
                                          <p:attrName>style.visibility</p:attrName>
                                        </p:attrNameLst>
                                      </p:cBhvr>
                                      <p:to>
                                        <p:strVal val="visible"/>
                                      </p:to>
                                    </p:set>
                                    <p:animEffect transition="in" filter="fade">
                                      <p:cBhvr>
                                        <p:cTn id="52" dur="500"/>
                                        <p:tgtEl>
                                          <p:spTgt spid="1853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5356"/>
                                        </p:tgtEl>
                                        <p:attrNameLst>
                                          <p:attrName>style.visibility</p:attrName>
                                        </p:attrNameLst>
                                      </p:cBhvr>
                                      <p:to>
                                        <p:strVal val="visible"/>
                                      </p:to>
                                    </p:set>
                                    <p:animEffect transition="in" filter="fade">
                                      <p:cBhvr>
                                        <p:cTn id="57" dur="500"/>
                                        <p:tgtEl>
                                          <p:spTgt spid="1853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5357"/>
                                        </p:tgtEl>
                                        <p:attrNameLst>
                                          <p:attrName>style.visibility</p:attrName>
                                        </p:attrNameLst>
                                      </p:cBhvr>
                                      <p:to>
                                        <p:strVal val="visible"/>
                                      </p:to>
                                    </p:set>
                                    <p:animEffect transition="in" filter="fade">
                                      <p:cBhvr>
                                        <p:cTn id="67" dur="500"/>
                                        <p:tgtEl>
                                          <p:spTgt spid="1853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863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664" y="762000"/>
            <a:ext cx="8551736" cy="76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191" y="2160896"/>
            <a:ext cx="8448009" cy="7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648" y="4395331"/>
            <a:ext cx="8468754" cy="96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752" y="1157233"/>
            <a:ext cx="16954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8552" y="1516040"/>
            <a:ext cx="13525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5552" y="3012744"/>
            <a:ext cx="21621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9052" y="3222294"/>
            <a:ext cx="11239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7"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7864" y="3034352"/>
            <a:ext cx="23241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8"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3765504"/>
            <a:ext cx="153352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9"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7400" y="3927429"/>
            <a:ext cx="704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80"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63152" y="5455267"/>
            <a:ext cx="11906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81"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19850" y="5497489"/>
            <a:ext cx="12763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82"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91391" y="5691827"/>
            <a:ext cx="1000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83"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4850" y="5506020"/>
            <a:ext cx="13620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84" name="Picture 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34929" y="5682233"/>
            <a:ext cx="11525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36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fade">
                                      <p:cBhvr>
                                        <p:cTn id="7" dur="500"/>
                                        <p:tgtEl>
                                          <p:spTgt spid="186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373"/>
                                        </p:tgtEl>
                                        <p:attrNameLst>
                                          <p:attrName>style.visibility</p:attrName>
                                        </p:attrNameLst>
                                      </p:cBhvr>
                                      <p:to>
                                        <p:strVal val="visible"/>
                                      </p:to>
                                    </p:set>
                                    <p:animEffect transition="in" filter="fade">
                                      <p:cBhvr>
                                        <p:cTn id="12" dur="500"/>
                                        <p:tgtEl>
                                          <p:spTgt spid="186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374"/>
                                        </p:tgtEl>
                                        <p:attrNameLst>
                                          <p:attrName>style.visibility</p:attrName>
                                        </p:attrNameLst>
                                      </p:cBhvr>
                                      <p:to>
                                        <p:strVal val="visible"/>
                                      </p:to>
                                    </p:set>
                                    <p:animEffect transition="in" filter="fade">
                                      <p:cBhvr>
                                        <p:cTn id="17" dur="500"/>
                                        <p:tgtEl>
                                          <p:spTgt spid="1863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371"/>
                                        </p:tgtEl>
                                        <p:attrNameLst>
                                          <p:attrName>style.visibility</p:attrName>
                                        </p:attrNameLst>
                                      </p:cBhvr>
                                      <p:to>
                                        <p:strVal val="visible"/>
                                      </p:to>
                                    </p:set>
                                    <p:animEffect transition="in" filter="fade">
                                      <p:cBhvr>
                                        <p:cTn id="22" dur="500"/>
                                        <p:tgtEl>
                                          <p:spTgt spid="1863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375"/>
                                        </p:tgtEl>
                                        <p:attrNameLst>
                                          <p:attrName>style.visibility</p:attrName>
                                        </p:attrNameLst>
                                      </p:cBhvr>
                                      <p:to>
                                        <p:strVal val="visible"/>
                                      </p:to>
                                    </p:set>
                                    <p:animEffect transition="in" filter="fade">
                                      <p:cBhvr>
                                        <p:cTn id="27" dur="500"/>
                                        <p:tgtEl>
                                          <p:spTgt spid="1863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6376"/>
                                        </p:tgtEl>
                                        <p:attrNameLst>
                                          <p:attrName>style.visibility</p:attrName>
                                        </p:attrNameLst>
                                      </p:cBhvr>
                                      <p:to>
                                        <p:strVal val="visible"/>
                                      </p:to>
                                    </p:set>
                                    <p:animEffect transition="in" filter="fade">
                                      <p:cBhvr>
                                        <p:cTn id="32" dur="500"/>
                                        <p:tgtEl>
                                          <p:spTgt spid="1863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6377"/>
                                        </p:tgtEl>
                                        <p:attrNameLst>
                                          <p:attrName>style.visibility</p:attrName>
                                        </p:attrNameLst>
                                      </p:cBhvr>
                                      <p:to>
                                        <p:strVal val="visible"/>
                                      </p:to>
                                    </p:set>
                                    <p:animEffect transition="in" filter="fade">
                                      <p:cBhvr>
                                        <p:cTn id="37" dur="500"/>
                                        <p:tgtEl>
                                          <p:spTgt spid="1863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6378"/>
                                        </p:tgtEl>
                                        <p:attrNameLst>
                                          <p:attrName>style.visibility</p:attrName>
                                        </p:attrNameLst>
                                      </p:cBhvr>
                                      <p:to>
                                        <p:strVal val="visible"/>
                                      </p:to>
                                    </p:set>
                                    <p:animEffect transition="in" filter="fade">
                                      <p:cBhvr>
                                        <p:cTn id="42" dur="500"/>
                                        <p:tgtEl>
                                          <p:spTgt spid="1863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6379"/>
                                        </p:tgtEl>
                                        <p:attrNameLst>
                                          <p:attrName>style.visibility</p:attrName>
                                        </p:attrNameLst>
                                      </p:cBhvr>
                                      <p:to>
                                        <p:strVal val="visible"/>
                                      </p:to>
                                    </p:set>
                                    <p:animEffect transition="in" filter="fade">
                                      <p:cBhvr>
                                        <p:cTn id="47" dur="500"/>
                                        <p:tgtEl>
                                          <p:spTgt spid="1863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6372"/>
                                        </p:tgtEl>
                                        <p:attrNameLst>
                                          <p:attrName>style.visibility</p:attrName>
                                        </p:attrNameLst>
                                      </p:cBhvr>
                                      <p:to>
                                        <p:strVal val="visible"/>
                                      </p:to>
                                    </p:set>
                                    <p:animEffect transition="in" filter="fade">
                                      <p:cBhvr>
                                        <p:cTn id="52" dur="500"/>
                                        <p:tgtEl>
                                          <p:spTgt spid="18637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6380"/>
                                        </p:tgtEl>
                                        <p:attrNameLst>
                                          <p:attrName>style.visibility</p:attrName>
                                        </p:attrNameLst>
                                      </p:cBhvr>
                                      <p:to>
                                        <p:strVal val="visible"/>
                                      </p:to>
                                    </p:set>
                                    <p:animEffect transition="in" filter="fade">
                                      <p:cBhvr>
                                        <p:cTn id="57" dur="500"/>
                                        <p:tgtEl>
                                          <p:spTgt spid="1863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6381"/>
                                        </p:tgtEl>
                                        <p:attrNameLst>
                                          <p:attrName>style.visibility</p:attrName>
                                        </p:attrNameLst>
                                      </p:cBhvr>
                                      <p:to>
                                        <p:strVal val="visible"/>
                                      </p:to>
                                    </p:set>
                                    <p:animEffect transition="in" filter="fade">
                                      <p:cBhvr>
                                        <p:cTn id="62" dur="500"/>
                                        <p:tgtEl>
                                          <p:spTgt spid="1863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6382"/>
                                        </p:tgtEl>
                                        <p:attrNameLst>
                                          <p:attrName>style.visibility</p:attrName>
                                        </p:attrNameLst>
                                      </p:cBhvr>
                                      <p:to>
                                        <p:strVal val="visible"/>
                                      </p:to>
                                    </p:set>
                                    <p:animEffect transition="in" filter="fade">
                                      <p:cBhvr>
                                        <p:cTn id="67" dur="500"/>
                                        <p:tgtEl>
                                          <p:spTgt spid="18638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6383"/>
                                        </p:tgtEl>
                                        <p:attrNameLst>
                                          <p:attrName>style.visibility</p:attrName>
                                        </p:attrNameLst>
                                      </p:cBhvr>
                                      <p:to>
                                        <p:strVal val="visible"/>
                                      </p:to>
                                    </p:set>
                                    <p:animEffect transition="in" filter="fade">
                                      <p:cBhvr>
                                        <p:cTn id="72" dur="500"/>
                                        <p:tgtEl>
                                          <p:spTgt spid="18638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6384"/>
                                        </p:tgtEl>
                                        <p:attrNameLst>
                                          <p:attrName>style.visibility</p:attrName>
                                        </p:attrNameLst>
                                      </p:cBhvr>
                                      <p:to>
                                        <p:strVal val="visible"/>
                                      </p:to>
                                    </p:set>
                                    <p:animEffect transition="in" filter="fade">
                                      <p:cBhvr>
                                        <p:cTn id="77" dur="500"/>
                                        <p:tgtEl>
                                          <p:spTgt spid="186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873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127" y="762000"/>
            <a:ext cx="8505635" cy="159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3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060" y="2411104"/>
            <a:ext cx="8666988" cy="67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39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3211" y="3581400"/>
            <a:ext cx="7525989" cy="202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398"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069" y="1244537"/>
            <a:ext cx="1406081" cy="34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399"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069" y="1938487"/>
            <a:ext cx="1257300" cy="34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40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1802" y="2936544"/>
            <a:ext cx="1047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401"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3552" y="2756848"/>
            <a:ext cx="1666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402"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0800" y="2754511"/>
            <a:ext cx="22669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7551047" y="5704653"/>
            <a:ext cx="881973" cy="523220"/>
          </a:xfrm>
          <a:prstGeom prst="rect">
            <a:avLst/>
          </a:prstGeom>
          <a:noFill/>
        </p:spPr>
        <p:txBody>
          <a:bodyPr wrap="none" rtlCol="1">
            <a:spAutoFit/>
          </a:bodyPr>
          <a:lstStyle/>
          <a:p>
            <a:r>
              <a:rPr lang="ar-EG" sz="2800" b="1" dirty="0" smtClean="0">
                <a:solidFill>
                  <a:srgbClr val="FF0000"/>
                </a:solidFill>
              </a:rPr>
              <a:t>طردي</a:t>
            </a:r>
            <a:endParaRPr lang="ar-EG" sz="2800" b="1" dirty="0">
              <a:solidFill>
                <a:srgbClr val="FF0000"/>
              </a:solidFill>
            </a:endParaRPr>
          </a:p>
        </p:txBody>
      </p:sp>
      <p:sp>
        <p:nvSpPr>
          <p:cNvPr id="18" name="مربع نص 17"/>
          <p:cNvSpPr txBox="1"/>
          <p:nvPr/>
        </p:nvSpPr>
        <p:spPr>
          <a:xfrm>
            <a:off x="4444504" y="5715000"/>
            <a:ext cx="933269" cy="523220"/>
          </a:xfrm>
          <a:prstGeom prst="rect">
            <a:avLst/>
          </a:prstGeom>
          <a:noFill/>
        </p:spPr>
        <p:txBody>
          <a:bodyPr wrap="none" rtlCol="1">
            <a:spAutoFit/>
          </a:bodyPr>
          <a:lstStyle/>
          <a:p>
            <a:r>
              <a:rPr lang="ar-EG" sz="2800" b="1" dirty="0" smtClean="0">
                <a:solidFill>
                  <a:srgbClr val="FF0000"/>
                </a:solidFill>
              </a:rPr>
              <a:t>عكسي</a:t>
            </a:r>
            <a:endParaRPr lang="ar-EG" sz="2800" b="1" dirty="0">
              <a:solidFill>
                <a:srgbClr val="FF0000"/>
              </a:solidFill>
            </a:endParaRPr>
          </a:p>
        </p:txBody>
      </p:sp>
      <p:sp>
        <p:nvSpPr>
          <p:cNvPr id="19" name="مربع نص 18"/>
          <p:cNvSpPr txBox="1"/>
          <p:nvPr/>
        </p:nvSpPr>
        <p:spPr>
          <a:xfrm>
            <a:off x="1188881" y="5725347"/>
            <a:ext cx="1133645" cy="523220"/>
          </a:xfrm>
          <a:prstGeom prst="rect">
            <a:avLst/>
          </a:prstGeom>
          <a:noFill/>
        </p:spPr>
        <p:txBody>
          <a:bodyPr wrap="none" rtlCol="1">
            <a:spAutoFit/>
          </a:bodyPr>
          <a:lstStyle/>
          <a:p>
            <a:r>
              <a:rPr lang="ar-EG" sz="2800" b="1" dirty="0" smtClean="0">
                <a:solidFill>
                  <a:srgbClr val="FF0000"/>
                </a:solidFill>
              </a:rPr>
              <a:t>غير ذلك</a:t>
            </a:r>
            <a:endParaRPr lang="ar-EG" sz="2800" b="1" dirty="0">
              <a:solidFill>
                <a:srgbClr val="FF0000"/>
              </a:solidFill>
            </a:endParaRPr>
          </a:p>
        </p:txBody>
      </p:sp>
    </p:spTree>
    <p:extLst>
      <p:ext uri="{BB962C8B-B14F-4D97-AF65-F5344CB8AC3E}">
        <p14:creationId xmlns:p14="http://schemas.microsoft.com/office/powerpoint/2010/main" val="296036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fade">
                                      <p:cBhvr>
                                        <p:cTn id="7" dur="500"/>
                                        <p:tgtEl>
                                          <p:spTgt spid="187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Effect transition="in" filter="fade">
                                      <p:cBhvr>
                                        <p:cTn id="12" dur="500"/>
                                        <p:tgtEl>
                                          <p:spTgt spid="1873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399"/>
                                        </p:tgtEl>
                                        <p:attrNameLst>
                                          <p:attrName>style.visibility</p:attrName>
                                        </p:attrNameLst>
                                      </p:cBhvr>
                                      <p:to>
                                        <p:strVal val="visible"/>
                                      </p:to>
                                    </p:set>
                                    <p:animEffect transition="in" filter="fade">
                                      <p:cBhvr>
                                        <p:cTn id="17" dur="500"/>
                                        <p:tgtEl>
                                          <p:spTgt spid="1873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7395"/>
                                        </p:tgtEl>
                                        <p:attrNameLst>
                                          <p:attrName>style.visibility</p:attrName>
                                        </p:attrNameLst>
                                      </p:cBhvr>
                                      <p:to>
                                        <p:strVal val="visible"/>
                                      </p:to>
                                    </p:set>
                                    <p:animEffect transition="in" filter="fade">
                                      <p:cBhvr>
                                        <p:cTn id="22" dur="500"/>
                                        <p:tgtEl>
                                          <p:spTgt spid="1873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7401"/>
                                        </p:tgtEl>
                                        <p:attrNameLst>
                                          <p:attrName>style.visibility</p:attrName>
                                        </p:attrNameLst>
                                      </p:cBhvr>
                                      <p:to>
                                        <p:strVal val="visible"/>
                                      </p:to>
                                    </p:set>
                                    <p:animEffect transition="in" filter="fade">
                                      <p:cBhvr>
                                        <p:cTn id="27" dur="500"/>
                                        <p:tgtEl>
                                          <p:spTgt spid="1874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7402"/>
                                        </p:tgtEl>
                                        <p:attrNameLst>
                                          <p:attrName>style.visibility</p:attrName>
                                        </p:attrNameLst>
                                      </p:cBhvr>
                                      <p:to>
                                        <p:strVal val="visible"/>
                                      </p:to>
                                    </p:set>
                                    <p:animEffect transition="in" filter="fade">
                                      <p:cBhvr>
                                        <p:cTn id="32" dur="500"/>
                                        <p:tgtEl>
                                          <p:spTgt spid="1874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7400"/>
                                        </p:tgtEl>
                                        <p:attrNameLst>
                                          <p:attrName>style.visibility</p:attrName>
                                        </p:attrNameLst>
                                      </p:cBhvr>
                                      <p:to>
                                        <p:strVal val="visible"/>
                                      </p:to>
                                    </p:set>
                                    <p:animEffect transition="in" filter="fade">
                                      <p:cBhvr>
                                        <p:cTn id="37" dur="500"/>
                                        <p:tgtEl>
                                          <p:spTgt spid="1874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7396"/>
                                        </p:tgtEl>
                                        <p:attrNameLst>
                                          <p:attrName>style.visibility</p:attrName>
                                        </p:attrNameLst>
                                      </p:cBhvr>
                                      <p:to>
                                        <p:strVal val="visible"/>
                                      </p:to>
                                    </p:set>
                                    <p:animEffect transition="in" filter="fade">
                                      <p:cBhvr>
                                        <p:cTn id="42" dur="500"/>
                                        <p:tgtEl>
                                          <p:spTgt spid="1873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1884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7267" y="1981200"/>
            <a:ext cx="1977733" cy="88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279" y="2956818"/>
            <a:ext cx="7733443" cy="104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1650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حل المعادلات والمتباينات النسبية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1" name="مستطيل 10"/>
          <p:cNvSpPr/>
          <p:nvPr/>
        </p:nvSpPr>
        <p:spPr>
          <a:xfrm>
            <a:off x="357158" y="775628"/>
            <a:ext cx="8572560" cy="1569660"/>
          </a:xfrm>
          <a:prstGeom prst="rect">
            <a:avLst/>
          </a:prstGeom>
        </p:spPr>
        <p:txBody>
          <a:bodyPr wrap="square">
            <a:spAutoFit/>
          </a:bodyPr>
          <a:lstStyle/>
          <a:p>
            <a:r>
              <a:rPr lang="ar-EG" sz="2400" b="1" dirty="0" smtClean="0">
                <a:solidFill>
                  <a:srgbClr val="FF0000"/>
                </a:solidFill>
              </a:rPr>
              <a:t>تسمى المعادلة التي تحتوي على عبارة نسبية أو أكثر معادلة نسبية، ويكون </a:t>
            </a:r>
          </a:p>
          <a:p>
            <a:r>
              <a:rPr lang="ar-EG" sz="2400" b="1" dirty="0" smtClean="0">
                <a:solidFill>
                  <a:srgbClr val="FF0000"/>
                </a:solidFill>
              </a:rPr>
              <a:t>حل هذه المعادلة عادة أسهل عندما تتخلص من المقامات، وذلك بضرب طرفي المعادلة في </a:t>
            </a:r>
            <a:r>
              <a:rPr lang="en-US" sz="2400" b="1" dirty="0" smtClean="0">
                <a:solidFill>
                  <a:srgbClr val="FF0000"/>
                </a:solidFill>
              </a:rPr>
              <a:t>LCM </a:t>
            </a:r>
            <a:r>
              <a:rPr lang="ar-EG" sz="2400" b="1" dirty="0" smtClean="0">
                <a:solidFill>
                  <a:srgbClr val="FF0000"/>
                </a:solidFill>
              </a:rPr>
              <a:t>لها. ومن الممكن الحصول على حلول دخيلة عند ضرب طرفي المعادلة النسبية في </a:t>
            </a:r>
            <a:r>
              <a:rPr lang="en-US" sz="2400" b="1" dirty="0" smtClean="0">
                <a:solidFill>
                  <a:srgbClr val="FF0000"/>
                </a:solidFill>
              </a:rPr>
              <a:t>LCM </a:t>
            </a:r>
            <a:r>
              <a:rPr lang="ar-EG" sz="2400" b="1" dirty="0" smtClean="0">
                <a:solidFill>
                  <a:srgbClr val="FF0000"/>
                </a:solidFill>
              </a:rPr>
              <a:t>للمقامات</a:t>
            </a:r>
            <a:endParaRPr lang="ar-EG" sz="2400" b="1" dirty="0">
              <a:solidFill>
                <a:srgbClr val="FF0000"/>
              </a:solidFill>
            </a:endParaRPr>
          </a:p>
        </p:txBody>
      </p:sp>
      <p:pic>
        <p:nvPicPr>
          <p:cNvPr id="56322" name="Picture 2"/>
          <p:cNvPicPr>
            <a:picLocks noChangeAspect="1" noChangeArrowheads="1"/>
          </p:cNvPicPr>
          <p:nvPr/>
        </p:nvPicPr>
        <p:blipFill>
          <a:blip r:embed="rId8" cstate="print">
            <a:clrChange>
              <a:clrFrom>
                <a:srgbClr val="FFFFFF"/>
              </a:clrFrom>
              <a:clrTo>
                <a:srgbClr val="FFFFFF">
                  <a:alpha val="0"/>
                </a:srgbClr>
              </a:clrTo>
            </a:clrChange>
            <a:lum bright="-40000" contrast="10000"/>
          </a:blip>
          <a:srcRect/>
          <a:stretch>
            <a:fillRect/>
          </a:stretch>
        </p:blipFill>
        <p:spPr bwMode="auto">
          <a:xfrm>
            <a:off x="1542219" y="2357430"/>
            <a:ext cx="7244623" cy="890592"/>
          </a:xfrm>
          <a:prstGeom prst="rect">
            <a:avLst/>
          </a:prstGeom>
          <a:noFill/>
          <a:ln w="9525">
            <a:noFill/>
            <a:miter lim="800000"/>
            <a:headEnd/>
            <a:tailEnd/>
          </a:ln>
          <a:effectLst/>
        </p:spPr>
      </p:pic>
      <p:cxnSp>
        <p:nvCxnSpPr>
          <p:cNvPr id="13" name="رابط مستقيم 12"/>
          <p:cNvCxnSpPr/>
          <p:nvPr/>
        </p:nvCxnSpPr>
        <p:spPr>
          <a:xfrm rot="10800000" flipV="1">
            <a:off x="428596" y="2359018"/>
            <a:ext cx="8358246" cy="69850"/>
          </a:xfrm>
          <a:prstGeom prst="line">
            <a:avLst/>
          </a:prstGeom>
        </p:spPr>
        <p:style>
          <a:lnRef idx="3">
            <a:schemeClr val="dk1"/>
          </a:lnRef>
          <a:fillRef idx="0">
            <a:schemeClr val="dk1"/>
          </a:fillRef>
          <a:effectRef idx="2">
            <a:schemeClr val="dk1"/>
          </a:effectRef>
          <a:fontRef idx="minor">
            <a:schemeClr val="tx1"/>
          </a:fontRef>
        </p:style>
      </p:cxnSp>
      <p:pic>
        <p:nvPicPr>
          <p:cNvPr id="56323" name="Picture 3"/>
          <p:cNvPicPr>
            <a:picLocks noChangeAspect="1" noChangeArrowheads="1"/>
          </p:cNvPicPr>
          <p:nvPr/>
        </p:nvPicPr>
        <p:blipFill>
          <a:blip r:embed="rId9" cstate="print">
            <a:clrChange>
              <a:clrFrom>
                <a:srgbClr val="FFFFFF"/>
              </a:clrFrom>
              <a:clrTo>
                <a:srgbClr val="FFFFFF">
                  <a:alpha val="0"/>
                </a:srgbClr>
              </a:clrTo>
            </a:clrChange>
            <a:lum bright="-40000" contrast="10000"/>
          </a:blip>
          <a:srcRect/>
          <a:stretch>
            <a:fillRect/>
          </a:stretch>
        </p:blipFill>
        <p:spPr bwMode="auto">
          <a:xfrm>
            <a:off x="571472" y="3214686"/>
            <a:ext cx="8181992" cy="3143272"/>
          </a:xfrm>
          <a:prstGeom prst="rect">
            <a:avLst/>
          </a:prstGeom>
          <a:noFill/>
          <a:ln w="9525">
            <a:noFill/>
            <a:miter lim="800000"/>
            <a:headEnd/>
            <a:tailEnd/>
          </a:ln>
          <a:effectLst/>
        </p:spPr>
      </p:pic>
    </p:spTree>
    <p:extLst>
      <p:ext uri="{BB962C8B-B14F-4D97-AF65-F5344CB8AC3E}">
        <p14:creationId xmlns:p14="http://schemas.microsoft.com/office/powerpoint/2010/main" val="32186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to="" calcmode="lin" valueType="num">
                                      <p:cBhvr>
                                        <p:cTn id="14" dur="1" fill="hold"/>
                                        <p:tgtEl>
                                          <p:spTgt spid="11"/>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to="" calcmode="lin" valueType="num">
                                      <p:cBhvr>
                                        <p:cTn id="19" dur="1" fill="hold"/>
                                        <p:tgtEl>
                                          <p:spTgt spid="13"/>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56322"/>
                                        </p:tgtEl>
                                        <p:attrNameLst>
                                          <p:attrName>style.visibility</p:attrName>
                                        </p:attrNameLst>
                                      </p:cBhvr>
                                      <p:to>
                                        <p:strVal val="visible"/>
                                      </p:to>
                                    </p:set>
                                    <p:anim to="" calcmode="lin" valueType="num">
                                      <p:cBhvr>
                                        <p:cTn id="24" dur="1" fill="hold"/>
                                        <p:tgtEl>
                                          <p:spTgt spid="56322"/>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56323"/>
                                        </p:tgtEl>
                                        <p:attrNameLst>
                                          <p:attrName>style.visibility</p:attrName>
                                        </p:attrNameLst>
                                      </p:cBhvr>
                                      <p:to>
                                        <p:strVal val="visible"/>
                                      </p:to>
                                    </p:set>
                                    <p:anim to="" calcmode="lin" valueType="num">
                                      <p:cBhvr>
                                        <p:cTn id="29" dur="1" fill="hold"/>
                                        <p:tgtEl>
                                          <p:spTgt spid="563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SA" sz="3200" b="1" dirty="0">
                <a:solidFill>
                  <a:srgbClr val="C00000"/>
                </a:solidFill>
                <a:effectLst>
                  <a:outerShdw blurRad="38100" dist="38100" dir="2700000" algn="tl">
                    <a:srgbClr val="000000">
                      <a:alpha val="43137"/>
                    </a:srgbClr>
                  </a:outerShdw>
                </a:effectLst>
                <a:latin typeface="+mn-lt"/>
                <a:cs typeface="+mn-cs"/>
              </a:rPr>
              <a:t>عنوان الدرس</a:t>
            </a: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57346" name="Picture 2"/>
          <p:cNvPicPr>
            <a:picLocks noChangeAspect="1" noChangeArrowheads="1"/>
          </p:cNvPicPr>
          <p:nvPr/>
        </p:nvPicPr>
        <p:blipFill>
          <a:blip r:embed="rId8" cstate="print">
            <a:clrChange>
              <a:clrFrom>
                <a:srgbClr val="FFFFFF"/>
              </a:clrFrom>
              <a:clrTo>
                <a:srgbClr val="FFFFFF">
                  <a:alpha val="0"/>
                </a:srgbClr>
              </a:clrTo>
            </a:clrChange>
            <a:lum bright="-40000" contrast="10000"/>
          </a:blip>
          <a:srcRect/>
          <a:stretch>
            <a:fillRect/>
          </a:stretch>
        </p:blipFill>
        <p:spPr bwMode="auto">
          <a:xfrm>
            <a:off x="500034" y="928670"/>
            <a:ext cx="8176652" cy="3500462"/>
          </a:xfrm>
          <a:prstGeom prst="rect">
            <a:avLst/>
          </a:prstGeom>
          <a:noFill/>
          <a:ln w="9525">
            <a:noFill/>
            <a:miter lim="800000"/>
            <a:headEnd/>
            <a:tailEnd/>
          </a:ln>
          <a:effectLst/>
        </p:spPr>
      </p:pic>
      <p:pic>
        <p:nvPicPr>
          <p:cNvPr id="57347" name="Picture 3"/>
          <p:cNvPicPr>
            <a:picLocks noChangeAspect="1" noChangeArrowheads="1"/>
          </p:cNvPicPr>
          <p:nvPr/>
        </p:nvPicPr>
        <p:blipFill>
          <a:blip r:embed="rId9" cstate="print">
            <a:clrChange>
              <a:clrFrom>
                <a:srgbClr val="FFFFFF"/>
              </a:clrFrom>
              <a:clrTo>
                <a:srgbClr val="FFFFFF">
                  <a:alpha val="0"/>
                </a:srgbClr>
              </a:clrTo>
            </a:clrChange>
            <a:lum bright="-40000" contrast="10000"/>
          </a:blip>
          <a:srcRect r="35937"/>
          <a:stretch>
            <a:fillRect/>
          </a:stretch>
        </p:blipFill>
        <p:spPr bwMode="auto">
          <a:xfrm>
            <a:off x="428596" y="3786190"/>
            <a:ext cx="5000628" cy="2500330"/>
          </a:xfrm>
          <a:prstGeom prst="rect">
            <a:avLst/>
          </a:prstGeom>
          <a:noFill/>
          <a:ln w="9525">
            <a:noFill/>
            <a:miter lim="800000"/>
            <a:headEnd/>
            <a:tailEnd/>
          </a:ln>
          <a:effectLst/>
        </p:spPr>
      </p:pic>
      <p:pic>
        <p:nvPicPr>
          <p:cNvPr id="57348" name="Picture 4"/>
          <p:cNvPicPr>
            <a:picLocks noChangeAspect="1" noChangeArrowheads="1"/>
          </p:cNvPicPr>
          <p:nvPr/>
        </p:nvPicPr>
        <p:blipFill>
          <a:blip r:embed="rId10" cstate="print">
            <a:clrChange>
              <a:clrFrom>
                <a:srgbClr val="FFFFFF"/>
              </a:clrFrom>
              <a:clrTo>
                <a:srgbClr val="FFFFFF">
                  <a:alpha val="0"/>
                </a:srgbClr>
              </a:clrTo>
            </a:clrChange>
            <a:lum bright="-40000" contrast="10000"/>
          </a:blip>
          <a:srcRect/>
          <a:stretch>
            <a:fillRect/>
          </a:stretch>
        </p:blipFill>
        <p:spPr bwMode="auto">
          <a:xfrm>
            <a:off x="5786446" y="4429132"/>
            <a:ext cx="2376492" cy="11430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to="" calcmode="lin" valueType="num">
                                      <p:cBhvr>
                                        <p:cTn id="7" dur="1" fill="hold"/>
                                        <p:tgtEl>
                                          <p:spTgt spid="5734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 to="" calcmode="lin" valueType="num">
                                      <p:cBhvr>
                                        <p:cTn id="12" dur="1" fill="hold"/>
                                        <p:tgtEl>
                                          <p:spTgt spid="5734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7347"/>
                                        </p:tgtEl>
                                        <p:attrNameLst>
                                          <p:attrName>style.visibility</p:attrName>
                                        </p:attrNameLst>
                                      </p:cBhvr>
                                      <p:to>
                                        <p:strVal val="visible"/>
                                      </p:to>
                                    </p:set>
                                    <p:anim to="" calcmode="lin" valueType="num">
                                      <p:cBhvr>
                                        <p:cTn id="17" dur="1" fill="hold"/>
                                        <p:tgtEl>
                                          <p:spTgt spid="573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mn-lt"/>
                <a:cs typeface="+mn-cs"/>
              </a:rPr>
              <a:t>مثال </a:t>
            </a:r>
            <a:endParaRPr lang="ar-SA" sz="3200" b="1" dirty="0">
              <a:solidFill>
                <a:srgbClr val="C00000"/>
              </a:solidFill>
              <a:effectLst>
                <a:outerShdw blurRad="38100" dist="38100" dir="2700000" algn="tl">
                  <a:srgbClr val="000000">
                    <a:alpha val="43137"/>
                  </a:srgbClr>
                </a:outerShdw>
              </a:effectLst>
              <a:latin typeface="+mn-lt"/>
              <a:cs typeface="+mn-cs"/>
            </a:endParaRPr>
          </a:p>
        </p:txBody>
      </p:sp>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pic>
        <p:nvPicPr>
          <p:cNvPr id="58370" name="Picture 2"/>
          <p:cNvPicPr>
            <a:picLocks noChangeAspect="1" noChangeArrowheads="1"/>
          </p:cNvPicPr>
          <p:nvPr/>
        </p:nvPicPr>
        <p:blipFill>
          <a:blip r:embed="rId8" cstate="print">
            <a:clrChange>
              <a:clrFrom>
                <a:srgbClr val="FFFFFF"/>
              </a:clrFrom>
              <a:clrTo>
                <a:srgbClr val="FFFFFF">
                  <a:alpha val="0"/>
                </a:srgbClr>
              </a:clrTo>
            </a:clrChange>
            <a:lum bright="-40000" contrast="10000"/>
          </a:blip>
          <a:srcRect/>
          <a:stretch>
            <a:fillRect/>
          </a:stretch>
        </p:blipFill>
        <p:spPr bwMode="auto">
          <a:xfrm>
            <a:off x="7109828" y="857232"/>
            <a:ext cx="1681770" cy="714380"/>
          </a:xfrm>
          <a:prstGeom prst="rect">
            <a:avLst/>
          </a:prstGeom>
          <a:noFill/>
          <a:ln w="9525">
            <a:noFill/>
            <a:miter lim="800000"/>
            <a:headEnd/>
            <a:tailEnd/>
          </a:ln>
          <a:effectLst/>
        </p:spPr>
      </p:pic>
      <p:pic>
        <p:nvPicPr>
          <p:cNvPr id="58371" name="Picture 3"/>
          <p:cNvPicPr>
            <a:picLocks noChangeAspect="1" noChangeArrowheads="1"/>
          </p:cNvPicPr>
          <p:nvPr/>
        </p:nvPicPr>
        <p:blipFill>
          <a:blip r:embed="rId9" cstate="print">
            <a:clrChange>
              <a:clrFrom>
                <a:srgbClr val="FFFFFF"/>
              </a:clrFrom>
              <a:clrTo>
                <a:srgbClr val="FFFFFF">
                  <a:alpha val="0"/>
                </a:srgbClr>
              </a:clrTo>
            </a:clrChange>
            <a:lum bright="-30000" contrast="10000"/>
          </a:blip>
          <a:srcRect/>
          <a:stretch>
            <a:fillRect/>
          </a:stretch>
        </p:blipFill>
        <p:spPr bwMode="auto">
          <a:xfrm>
            <a:off x="1500166" y="714356"/>
            <a:ext cx="6000792" cy="3500462"/>
          </a:xfrm>
          <a:prstGeom prst="rect">
            <a:avLst/>
          </a:prstGeom>
          <a:noFill/>
          <a:ln w="9525">
            <a:noFill/>
            <a:miter lim="800000"/>
            <a:headEnd/>
            <a:tailEnd/>
          </a:ln>
          <a:effectLst/>
        </p:spPr>
      </p:pic>
      <p:sp>
        <p:nvSpPr>
          <p:cNvPr id="11" name="مستطيل 10"/>
          <p:cNvSpPr/>
          <p:nvPr/>
        </p:nvSpPr>
        <p:spPr>
          <a:xfrm>
            <a:off x="357158" y="4000504"/>
            <a:ext cx="8072462" cy="2062103"/>
          </a:xfrm>
          <a:prstGeom prst="rect">
            <a:avLst/>
          </a:prstGeom>
        </p:spPr>
        <p:txBody>
          <a:bodyPr wrap="square">
            <a:spAutoFit/>
          </a:bodyPr>
          <a:lstStyle/>
          <a:p>
            <a:r>
              <a:rPr lang="ar-EG" sz="3200" b="1" dirty="0" smtClean="0">
                <a:solidFill>
                  <a:srgbClr val="FF0000"/>
                </a:solidFill>
              </a:rPr>
              <a:t>إذا نتج عن تعويض أحد الحلول صفر في أحد مقامات المعادلة، وجب استثناء هذا الحل. وبما أن </a:t>
            </a:r>
            <a:r>
              <a:rPr lang="en-US" sz="3200" b="1" i="1" dirty="0" smtClean="0">
                <a:solidFill>
                  <a:srgbClr val="FF0000"/>
                </a:solidFill>
              </a:rPr>
              <a:t>x = -5</a:t>
            </a:r>
          </a:p>
          <a:p>
            <a:r>
              <a:rPr lang="ar-EG" sz="3200" b="1" dirty="0" smtClean="0">
                <a:solidFill>
                  <a:srgbClr val="FF0000"/>
                </a:solidFill>
              </a:rPr>
              <a:t>ينتج عن تعويضها في المعادلة صفر في المقام فإنها </a:t>
            </a:r>
            <a:r>
              <a:rPr lang="ar-EG" sz="3200" b="1" dirty="0" err="1" smtClean="0">
                <a:solidFill>
                  <a:srgbClr val="FF0000"/>
                </a:solidFill>
              </a:rPr>
              <a:t>ُ</a:t>
            </a:r>
            <a:r>
              <a:rPr lang="ar-EG" sz="3200" b="1" dirty="0" smtClean="0">
                <a:solidFill>
                  <a:srgbClr val="FF0000"/>
                </a:solidFill>
              </a:rPr>
              <a:t> تستثنى من الحلول. لذا يكون الحل هو . </a:t>
            </a:r>
            <a:r>
              <a:rPr lang="en-US" sz="3200" b="1" i="1" dirty="0" smtClean="0">
                <a:solidFill>
                  <a:srgbClr val="FF0000"/>
                </a:solidFill>
              </a:rPr>
              <a:t>x = 1</a:t>
            </a:r>
            <a:endParaRPr lang="ar-EG"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to="" calcmode="lin" valueType="num">
                                      <p:cBhvr>
                                        <p:cTn id="7" dur="1" fill="hold"/>
                                        <p:tgtEl>
                                          <p:spTgt spid="583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8371"/>
                                        </p:tgtEl>
                                        <p:attrNameLst>
                                          <p:attrName>style.visibility</p:attrName>
                                        </p:attrNameLst>
                                      </p:cBhvr>
                                      <p:to>
                                        <p:strVal val="visible"/>
                                      </p:to>
                                    </p:set>
                                    <p:anim to="" calcmode="lin" valueType="num">
                                      <p:cBhvr>
                                        <p:cTn id="12" dur="1" fill="hold"/>
                                        <p:tgtEl>
                                          <p:spTgt spid="5837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894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896" y="762000"/>
            <a:ext cx="2515778" cy="705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2363" y="93115"/>
            <a:ext cx="18192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3985" y="774709"/>
            <a:ext cx="3478530" cy="7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161" y="1752600"/>
            <a:ext cx="25241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1600" y="1724025"/>
            <a:ext cx="14763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7"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7915" y="2590800"/>
            <a:ext cx="2661285" cy="70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8"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5785" y="3872552"/>
            <a:ext cx="446341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9"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8664" y="4997447"/>
            <a:ext cx="4056888" cy="77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0"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707" y="2805752"/>
            <a:ext cx="3331845" cy="80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1"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34552" y="2913371"/>
            <a:ext cx="9525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2"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9420" y="3896635"/>
            <a:ext cx="2734628" cy="7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3"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11856" y="4679277"/>
            <a:ext cx="14287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4"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49244" y="4609048"/>
            <a:ext cx="1000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5"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68248" y="4642456"/>
            <a:ext cx="733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6" name="Picture 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2500" y="5199153"/>
            <a:ext cx="3238596" cy="91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7" name="Picture 1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38205" y="5879592"/>
            <a:ext cx="1106424" cy="36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8" name="Picture 1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73358" y="5900520"/>
            <a:ext cx="933546" cy="2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75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fade">
                                      <p:cBhvr>
                                        <p:cTn id="7" dur="500"/>
                                        <p:tgtEl>
                                          <p:spTgt spid="189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444"/>
                                        </p:tgtEl>
                                        <p:attrNameLst>
                                          <p:attrName>style.visibility</p:attrName>
                                        </p:attrNameLst>
                                      </p:cBhvr>
                                      <p:to>
                                        <p:strVal val="visible"/>
                                      </p:to>
                                    </p:set>
                                    <p:animEffect transition="in" filter="fade">
                                      <p:cBhvr>
                                        <p:cTn id="12" dur="500"/>
                                        <p:tgtEl>
                                          <p:spTgt spid="189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445"/>
                                        </p:tgtEl>
                                        <p:attrNameLst>
                                          <p:attrName>style.visibility</p:attrName>
                                        </p:attrNameLst>
                                      </p:cBhvr>
                                      <p:to>
                                        <p:strVal val="visible"/>
                                      </p:to>
                                    </p:set>
                                    <p:animEffect transition="in" filter="fade">
                                      <p:cBhvr>
                                        <p:cTn id="17" dur="500"/>
                                        <p:tgtEl>
                                          <p:spTgt spid="1894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446"/>
                                        </p:tgtEl>
                                        <p:attrNameLst>
                                          <p:attrName>style.visibility</p:attrName>
                                        </p:attrNameLst>
                                      </p:cBhvr>
                                      <p:to>
                                        <p:strVal val="visible"/>
                                      </p:to>
                                    </p:set>
                                    <p:animEffect transition="in" filter="fade">
                                      <p:cBhvr>
                                        <p:cTn id="22" dur="500"/>
                                        <p:tgtEl>
                                          <p:spTgt spid="1894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9447"/>
                                        </p:tgtEl>
                                        <p:attrNameLst>
                                          <p:attrName>style.visibility</p:attrName>
                                        </p:attrNameLst>
                                      </p:cBhvr>
                                      <p:to>
                                        <p:strVal val="visible"/>
                                      </p:to>
                                    </p:set>
                                    <p:animEffect transition="in" filter="fade">
                                      <p:cBhvr>
                                        <p:cTn id="27" dur="500"/>
                                        <p:tgtEl>
                                          <p:spTgt spid="1894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9450"/>
                                        </p:tgtEl>
                                        <p:attrNameLst>
                                          <p:attrName>style.visibility</p:attrName>
                                        </p:attrNameLst>
                                      </p:cBhvr>
                                      <p:to>
                                        <p:strVal val="visible"/>
                                      </p:to>
                                    </p:set>
                                    <p:animEffect transition="in" filter="fade">
                                      <p:cBhvr>
                                        <p:cTn id="32" dur="500"/>
                                        <p:tgtEl>
                                          <p:spTgt spid="1894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9451"/>
                                        </p:tgtEl>
                                        <p:attrNameLst>
                                          <p:attrName>style.visibility</p:attrName>
                                        </p:attrNameLst>
                                      </p:cBhvr>
                                      <p:to>
                                        <p:strVal val="visible"/>
                                      </p:to>
                                    </p:set>
                                    <p:animEffect transition="in" filter="fade">
                                      <p:cBhvr>
                                        <p:cTn id="37" dur="500"/>
                                        <p:tgtEl>
                                          <p:spTgt spid="1894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9448"/>
                                        </p:tgtEl>
                                        <p:attrNameLst>
                                          <p:attrName>style.visibility</p:attrName>
                                        </p:attrNameLst>
                                      </p:cBhvr>
                                      <p:to>
                                        <p:strVal val="visible"/>
                                      </p:to>
                                    </p:set>
                                    <p:animEffect transition="in" filter="fade">
                                      <p:cBhvr>
                                        <p:cTn id="42" dur="500"/>
                                        <p:tgtEl>
                                          <p:spTgt spid="1894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9452"/>
                                        </p:tgtEl>
                                        <p:attrNameLst>
                                          <p:attrName>style.visibility</p:attrName>
                                        </p:attrNameLst>
                                      </p:cBhvr>
                                      <p:to>
                                        <p:strVal val="visible"/>
                                      </p:to>
                                    </p:set>
                                    <p:animEffect transition="in" filter="fade">
                                      <p:cBhvr>
                                        <p:cTn id="47" dur="500"/>
                                        <p:tgtEl>
                                          <p:spTgt spid="1894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9453"/>
                                        </p:tgtEl>
                                        <p:attrNameLst>
                                          <p:attrName>style.visibility</p:attrName>
                                        </p:attrNameLst>
                                      </p:cBhvr>
                                      <p:to>
                                        <p:strVal val="visible"/>
                                      </p:to>
                                    </p:set>
                                    <p:animEffect transition="in" filter="fade">
                                      <p:cBhvr>
                                        <p:cTn id="52" dur="500"/>
                                        <p:tgtEl>
                                          <p:spTgt spid="1894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9454"/>
                                        </p:tgtEl>
                                        <p:attrNameLst>
                                          <p:attrName>style.visibility</p:attrName>
                                        </p:attrNameLst>
                                      </p:cBhvr>
                                      <p:to>
                                        <p:strVal val="visible"/>
                                      </p:to>
                                    </p:set>
                                    <p:animEffect transition="in" filter="fade">
                                      <p:cBhvr>
                                        <p:cTn id="57" dur="500"/>
                                        <p:tgtEl>
                                          <p:spTgt spid="1894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9455"/>
                                        </p:tgtEl>
                                        <p:attrNameLst>
                                          <p:attrName>style.visibility</p:attrName>
                                        </p:attrNameLst>
                                      </p:cBhvr>
                                      <p:to>
                                        <p:strVal val="visible"/>
                                      </p:to>
                                    </p:set>
                                    <p:animEffect transition="in" filter="fade">
                                      <p:cBhvr>
                                        <p:cTn id="62" dur="500"/>
                                        <p:tgtEl>
                                          <p:spTgt spid="1894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9449"/>
                                        </p:tgtEl>
                                        <p:attrNameLst>
                                          <p:attrName>style.visibility</p:attrName>
                                        </p:attrNameLst>
                                      </p:cBhvr>
                                      <p:to>
                                        <p:strVal val="visible"/>
                                      </p:to>
                                    </p:set>
                                    <p:animEffect transition="in" filter="fade">
                                      <p:cBhvr>
                                        <p:cTn id="67" dur="500"/>
                                        <p:tgtEl>
                                          <p:spTgt spid="1894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9456"/>
                                        </p:tgtEl>
                                        <p:attrNameLst>
                                          <p:attrName>style.visibility</p:attrName>
                                        </p:attrNameLst>
                                      </p:cBhvr>
                                      <p:to>
                                        <p:strVal val="visible"/>
                                      </p:to>
                                    </p:set>
                                    <p:animEffect transition="in" filter="fade">
                                      <p:cBhvr>
                                        <p:cTn id="72" dur="500"/>
                                        <p:tgtEl>
                                          <p:spTgt spid="18945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9457"/>
                                        </p:tgtEl>
                                        <p:attrNameLst>
                                          <p:attrName>style.visibility</p:attrName>
                                        </p:attrNameLst>
                                      </p:cBhvr>
                                      <p:to>
                                        <p:strVal val="visible"/>
                                      </p:to>
                                    </p:set>
                                    <p:animEffect transition="in" filter="fade">
                                      <p:cBhvr>
                                        <p:cTn id="77" dur="500"/>
                                        <p:tgtEl>
                                          <p:spTgt spid="18945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9458"/>
                                        </p:tgtEl>
                                        <p:attrNameLst>
                                          <p:attrName>style.visibility</p:attrName>
                                        </p:attrNameLst>
                                      </p:cBhvr>
                                      <p:to>
                                        <p:strVal val="visible"/>
                                      </p:to>
                                    </p:set>
                                    <p:animEffect transition="in" filter="fade">
                                      <p:cBhvr>
                                        <p:cTn id="82" dur="500"/>
                                        <p:tgtEl>
                                          <p:spTgt spid="18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775"/>
          </a:xfrm>
          <a:prstGeom prst="rect">
            <a:avLst/>
          </a:prstGeom>
          <a:noFill/>
        </p:spPr>
        <p:txBody>
          <a:bodyPr rtlCol="1">
            <a:spAutoFit/>
          </a:bodyPr>
          <a:lstStyle/>
          <a:p>
            <a:pPr algn="ctr" fontAlgn="auto">
              <a:spcBef>
                <a:spcPts val="0"/>
              </a:spcBef>
              <a:spcAft>
                <a:spcPts val="0"/>
              </a:spcAft>
              <a:defRPr/>
            </a:pPr>
            <a:r>
              <a:rPr lang="ar-EG"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rPr>
              <a:t>ضرب العبارات النسبية وقسمتها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1267"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11268"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1269"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0" y="188913"/>
            <a:ext cx="1295400" cy="1079500"/>
          </a:xfrm>
          <a:prstGeom prst="rect">
            <a:avLst/>
          </a:prstGeom>
          <a:noFill/>
          <a:ln w="9525">
            <a:noFill/>
            <a:miter lim="800000"/>
            <a:headEnd/>
            <a:tailEnd/>
          </a:ln>
        </p:spPr>
      </p:pic>
      <p:sp>
        <p:nvSpPr>
          <p:cNvPr id="10" name="مستطيل 9"/>
          <p:cNvSpPr/>
          <p:nvPr/>
        </p:nvSpPr>
        <p:spPr>
          <a:xfrm>
            <a:off x="142844" y="714356"/>
            <a:ext cx="8786874" cy="2554545"/>
          </a:xfrm>
          <a:prstGeom prst="rect">
            <a:avLst/>
          </a:prstGeom>
        </p:spPr>
        <p:txBody>
          <a:bodyPr wrap="square">
            <a:spAutoFit/>
          </a:bodyPr>
          <a:lstStyle/>
          <a:p>
            <a:r>
              <a:rPr lang="ar-EG" sz="3200" b="1" dirty="0">
                <a:solidFill>
                  <a:srgbClr val="FF0000"/>
                </a:solidFill>
              </a:rPr>
              <a:t>تستعمل طريقة ضرب الكسور أو قسمتها في ضرب العبارات النسبية أو قسمتها؛ فعندما تضرب كسرين </a:t>
            </a:r>
            <a:r>
              <a:rPr lang="ar-EG" sz="3200" b="1" dirty="0" smtClean="0">
                <a:solidFill>
                  <a:srgbClr val="FF0000"/>
                </a:solidFill>
              </a:rPr>
              <a:t>فإنك تضرب </a:t>
            </a:r>
            <a:r>
              <a:rPr lang="ar-EG" sz="3200" b="1" dirty="0">
                <a:solidFill>
                  <a:srgbClr val="FF0000"/>
                </a:solidFill>
              </a:rPr>
              <a:t>البسط في البسط والمقام في المقام</a:t>
            </a:r>
            <a:r>
              <a:rPr lang="ar-EG" sz="3200" b="1" dirty="0" smtClean="0">
                <a:solidFill>
                  <a:srgbClr val="FF0000"/>
                </a:solidFill>
              </a:rPr>
              <a:t>.</a:t>
            </a:r>
          </a:p>
          <a:p>
            <a:r>
              <a:rPr lang="ar-EG" sz="3200" b="1" dirty="0" smtClean="0">
                <a:solidFill>
                  <a:srgbClr val="FF0000"/>
                </a:solidFill>
              </a:rPr>
              <a:t> </a:t>
            </a:r>
            <a:r>
              <a:rPr lang="ar-EG" sz="3200" b="1" dirty="0">
                <a:solidFill>
                  <a:srgbClr val="FF0000"/>
                </a:solidFill>
              </a:rPr>
              <a:t>أما عند قسمة كسرين فإنك تضرب المقسوم في مقلوب المقسوم</a:t>
            </a:r>
          </a:p>
          <a:p>
            <a:r>
              <a:rPr lang="ar-EG" sz="3200" b="1" dirty="0">
                <a:solidFill>
                  <a:srgbClr val="FF0000"/>
                </a:solidFill>
              </a:rPr>
              <a:t>عليه، أو تضرب المقسوم في النظير </a:t>
            </a:r>
            <a:r>
              <a:rPr lang="ar-EG" sz="3200" b="1" dirty="0" smtClean="0">
                <a:solidFill>
                  <a:srgbClr val="FF0000"/>
                </a:solidFill>
              </a:rPr>
              <a:t>الصربي </a:t>
            </a:r>
            <a:r>
              <a:rPr lang="ar-EG" sz="3200" b="1" dirty="0">
                <a:solidFill>
                  <a:srgbClr val="FF0000"/>
                </a:solidFill>
              </a:rPr>
              <a:t>للمقسوم عليه.</a:t>
            </a:r>
          </a:p>
        </p:txBody>
      </p:sp>
      <p:pic>
        <p:nvPicPr>
          <p:cNvPr id="11277" name="Picture 13"/>
          <p:cNvPicPr>
            <a:picLocks noChangeAspect="1" noChangeArrowheads="1"/>
          </p:cNvPicPr>
          <p:nvPr/>
        </p:nvPicPr>
        <p:blipFill>
          <a:blip r:embed="rId8" cstate="print"/>
          <a:srcRect/>
          <a:stretch>
            <a:fillRect/>
          </a:stretch>
        </p:blipFill>
        <p:spPr bwMode="auto">
          <a:xfrm>
            <a:off x="357158" y="3214686"/>
            <a:ext cx="8358246" cy="31146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1277"/>
                                        </p:tgtEl>
                                        <p:attrNameLst>
                                          <p:attrName>style.visibility</p:attrName>
                                        </p:attrNameLst>
                                      </p:cBhvr>
                                      <p:to>
                                        <p:strVal val="visible"/>
                                      </p:to>
                                    </p:set>
                                    <p:animEffect transition="in" filter="strips(downLeft)">
                                      <p:cBhvr>
                                        <p:cTn id="14" dur="500"/>
                                        <p:tgtEl>
                                          <p:spTgt spid="1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904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1931" y="777708"/>
            <a:ext cx="222123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899872"/>
            <a:ext cx="3895535" cy="80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6832" y="838200"/>
            <a:ext cx="3541568" cy="6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1524000"/>
            <a:ext cx="1676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7050" y="1671637"/>
            <a:ext cx="1809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3206" y="1671637"/>
            <a:ext cx="12287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2800" y="1600200"/>
            <a:ext cx="11430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3"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46821" y="2245056"/>
            <a:ext cx="49434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4"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375" y="2245056"/>
            <a:ext cx="25717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5"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7069" y="3048000"/>
            <a:ext cx="3749386" cy="62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6"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6104" y="3747448"/>
            <a:ext cx="53435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7"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41648" y="5108663"/>
            <a:ext cx="1267778" cy="34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8"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13331" y="5679744"/>
            <a:ext cx="46863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9"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8269" y="5815965"/>
            <a:ext cx="3321368" cy="35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fade">
                                      <p:cBhvr>
                                        <p:cTn id="7" dur="500"/>
                                        <p:tgtEl>
                                          <p:spTgt spid="190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468"/>
                                        </p:tgtEl>
                                        <p:attrNameLst>
                                          <p:attrName>style.visibility</p:attrName>
                                        </p:attrNameLst>
                                      </p:cBhvr>
                                      <p:to>
                                        <p:strVal val="visible"/>
                                      </p:to>
                                    </p:set>
                                    <p:animEffect transition="in" filter="fade">
                                      <p:cBhvr>
                                        <p:cTn id="12" dur="500"/>
                                        <p:tgtEl>
                                          <p:spTgt spid="1904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469"/>
                                        </p:tgtEl>
                                        <p:attrNameLst>
                                          <p:attrName>style.visibility</p:attrName>
                                        </p:attrNameLst>
                                      </p:cBhvr>
                                      <p:to>
                                        <p:strVal val="visible"/>
                                      </p:to>
                                    </p:set>
                                    <p:animEffect transition="in" filter="fade">
                                      <p:cBhvr>
                                        <p:cTn id="17" dur="500"/>
                                        <p:tgtEl>
                                          <p:spTgt spid="1904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470"/>
                                        </p:tgtEl>
                                        <p:attrNameLst>
                                          <p:attrName>style.visibility</p:attrName>
                                        </p:attrNameLst>
                                      </p:cBhvr>
                                      <p:to>
                                        <p:strVal val="visible"/>
                                      </p:to>
                                    </p:set>
                                    <p:animEffect transition="in" filter="fade">
                                      <p:cBhvr>
                                        <p:cTn id="22" dur="500"/>
                                        <p:tgtEl>
                                          <p:spTgt spid="1904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471"/>
                                        </p:tgtEl>
                                        <p:attrNameLst>
                                          <p:attrName>style.visibility</p:attrName>
                                        </p:attrNameLst>
                                      </p:cBhvr>
                                      <p:to>
                                        <p:strVal val="visible"/>
                                      </p:to>
                                    </p:set>
                                    <p:animEffect transition="in" filter="fade">
                                      <p:cBhvr>
                                        <p:cTn id="27" dur="500"/>
                                        <p:tgtEl>
                                          <p:spTgt spid="1904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0472"/>
                                        </p:tgtEl>
                                        <p:attrNameLst>
                                          <p:attrName>style.visibility</p:attrName>
                                        </p:attrNameLst>
                                      </p:cBhvr>
                                      <p:to>
                                        <p:strVal val="visible"/>
                                      </p:to>
                                    </p:set>
                                    <p:animEffect transition="in" filter="fade">
                                      <p:cBhvr>
                                        <p:cTn id="32" dur="500"/>
                                        <p:tgtEl>
                                          <p:spTgt spid="1904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0473"/>
                                        </p:tgtEl>
                                        <p:attrNameLst>
                                          <p:attrName>style.visibility</p:attrName>
                                        </p:attrNameLst>
                                      </p:cBhvr>
                                      <p:to>
                                        <p:strVal val="visible"/>
                                      </p:to>
                                    </p:set>
                                    <p:animEffect transition="in" filter="fade">
                                      <p:cBhvr>
                                        <p:cTn id="37" dur="500"/>
                                        <p:tgtEl>
                                          <p:spTgt spid="1904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0474"/>
                                        </p:tgtEl>
                                        <p:attrNameLst>
                                          <p:attrName>style.visibility</p:attrName>
                                        </p:attrNameLst>
                                      </p:cBhvr>
                                      <p:to>
                                        <p:strVal val="visible"/>
                                      </p:to>
                                    </p:set>
                                    <p:animEffect transition="in" filter="fade">
                                      <p:cBhvr>
                                        <p:cTn id="42" dur="500"/>
                                        <p:tgtEl>
                                          <p:spTgt spid="1904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0467"/>
                                        </p:tgtEl>
                                        <p:attrNameLst>
                                          <p:attrName>style.visibility</p:attrName>
                                        </p:attrNameLst>
                                      </p:cBhvr>
                                      <p:to>
                                        <p:strVal val="visible"/>
                                      </p:to>
                                    </p:set>
                                    <p:animEffect transition="in" filter="fade">
                                      <p:cBhvr>
                                        <p:cTn id="47" dur="500"/>
                                        <p:tgtEl>
                                          <p:spTgt spid="1904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0475"/>
                                        </p:tgtEl>
                                        <p:attrNameLst>
                                          <p:attrName>style.visibility</p:attrName>
                                        </p:attrNameLst>
                                      </p:cBhvr>
                                      <p:to>
                                        <p:strVal val="visible"/>
                                      </p:to>
                                    </p:set>
                                    <p:animEffect transition="in" filter="fade">
                                      <p:cBhvr>
                                        <p:cTn id="52" dur="500"/>
                                        <p:tgtEl>
                                          <p:spTgt spid="19047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0476"/>
                                        </p:tgtEl>
                                        <p:attrNameLst>
                                          <p:attrName>style.visibility</p:attrName>
                                        </p:attrNameLst>
                                      </p:cBhvr>
                                      <p:to>
                                        <p:strVal val="visible"/>
                                      </p:to>
                                    </p:set>
                                    <p:animEffect transition="in" filter="fade">
                                      <p:cBhvr>
                                        <p:cTn id="57" dur="500"/>
                                        <p:tgtEl>
                                          <p:spTgt spid="19047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0477"/>
                                        </p:tgtEl>
                                        <p:attrNameLst>
                                          <p:attrName>style.visibility</p:attrName>
                                        </p:attrNameLst>
                                      </p:cBhvr>
                                      <p:to>
                                        <p:strVal val="visible"/>
                                      </p:to>
                                    </p:set>
                                    <p:animEffect transition="in" filter="fade">
                                      <p:cBhvr>
                                        <p:cTn id="62" dur="500"/>
                                        <p:tgtEl>
                                          <p:spTgt spid="19047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0478"/>
                                        </p:tgtEl>
                                        <p:attrNameLst>
                                          <p:attrName>style.visibility</p:attrName>
                                        </p:attrNameLst>
                                      </p:cBhvr>
                                      <p:to>
                                        <p:strVal val="visible"/>
                                      </p:to>
                                    </p:set>
                                    <p:animEffect transition="in" filter="fade">
                                      <p:cBhvr>
                                        <p:cTn id="67" dur="500"/>
                                        <p:tgtEl>
                                          <p:spTgt spid="19047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0479"/>
                                        </p:tgtEl>
                                        <p:attrNameLst>
                                          <p:attrName>style.visibility</p:attrName>
                                        </p:attrNameLst>
                                      </p:cBhvr>
                                      <p:to>
                                        <p:strVal val="visible"/>
                                      </p:to>
                                    </p:set>
                                    <p:animEffect transition="in" filter="fade">
                                      <p:cBhvr>
                                        <p:cTn id="72" dur="500"/>
                                        <p:tgtEl>
                                          <p:spTgt spid="190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914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728" y="83141"/>
            <a:ext cx="2851728" cy="52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9552" y="810904"/>
            <a:ext cx="234696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5303" y="914400"/>
            <a:ext cx="633889" cy="40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2742" y="797256"/>
            <a:ext cx="2441258" cy="70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312" y="783608"/>
            <a:ext cx="17145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3723" y="1738952"/>
            <a:ext cx="3132773" cy="75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5952" y="1748477"/>
            <a:ext cx="9906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7"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5000" y="1600200"/>
            <a:ext cx="2294573" cy="137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8"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 y="1909286"/>
            <a:ext cx="869633" cy="75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9"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4696" y="2633472"/>
            <a:ext cx="2961990" cy="73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0"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80818" y="2632777"/>
            <a:ext cx="1401198" cy="69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1"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1296" y="3434791"/>
            <a:ext cx="3511745" cy="84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2"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87304" y="3422732"/>
            <a:ext cx="2363932" cy="74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3"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98192" y="4355348"/>
            <a:ext cx="2839822" cy="93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4" name="Picture 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43382" y="4353338"/>
            <a:ext cx="2372591"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5" name="Picture 1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4696" y="5337556"/>
            <a:ext cx="2943318" cy="92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506" name="Picture 1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10001" y="5432094"/>
            <a:ext cx="1438246"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491"/>
                                        </p:tgtEl>
                                        <p:attrNameLst>
                                          <p:attrName>style.visibility</p:attrName>
                                        </p:attrNameLst>
                                      </p:cBhvr>
                                      <p:to>
                                        <p:strVal val="visible"/>
                                      </p:to>
                                    </p:set>
                                    <p:animEffect transition="in" filter="fade">
                                      <p:cBhvr>
                                        <p:cTn id="7" dur="500"/>
                                        <p:tgtEl>
                                          <p:spTgt spid="1914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492"/>
                                        </p:tgtEl>
                                        <p:attrNameLst>
                                          <p:attrName>style.visibility</p:attrName>
                                        </p:attrNameLst>
                                      </p:cBhvr>
                                      <p:to>
                                        <p:strVal val="visible"/>
                                      </p:to>
                                    </p:set>
                                    <p:animEffect transition="in" filter="fade">
                                      <p:cBhvr>
                                        <p:cTn id="12" dur="500"/>
                                        <p:tgtEl>
                                          <p:spTgt spid="1914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1493"/>
                                        </p:tgtEl>
                                        <p:attrNameLst>
                                          <p:attrName>style.visibility</p:attrName>
                                        </p:attrNameLst>
                                      </p:cBhvr>
                                      <p:to>
                                        <p:strVal val="visible"/>
                                      </p:to>
                                    </p:set>
                                    <p:animEffect transition="in" filter="fade">
                                      <p:cBhvr>
                                        <p:cTn id="17" dur="500"/>
                                        <p:tgtEl>
                                          <p:spTgt spid="1914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1494"/>
                                        </p:tgtEl>
                                        <p:attrNameLst>
                                          <p:attrName>style.visibility</p:attrName>
                                        </p:attrNameLst>
                                      </p:cBhvr>
                                      <p:to>
                                        <p:strVal val="visible"/>
                                      </p:to>
                                    </p:set>
                                    <p:animEffect transition="in" filter="fade">
                                      <p:cBhvr>
                                        <p:cTn id="22" dur="500"/>
                                        <p:tgtEl>
                                          <p:spTgt spid="1914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1495"/>
                                        </p:tgtEl>
                                        <p:attrNameLst>
                                          <p:attrName>style.visibility</p:attrName>
                                        </p:attrNameLst>
                                      </p:cBhvr>
                                      <p:to>
                                        <p:strVal val="visible"/>
                                      </p:to>
                                    </p:set>
                                    <p:animEffect transition="in" filter="fade">
                                      <p:cBhvr>
                                        <p:cTn id="27" dur="500"/>
                                        <p:tgtEl>
                                          <p:spTgt spid="1914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1496"/>
                                        </p:tgtEl>
                                        <p:attrNameLst>
                                          <p:attrName>style.visibility</p:attrName>
                                        </p:attrNameLst>
                                      </p:cBhvr>
                                      <p:to>
                                        <p:strVal val="visible"/>
                                      </p:to>
                                    </p:set>
                                    <p:animEffect transition="in" filter="fade">
                                      <p:cBhvr>
                                        <p:cTn id="32" dur="500"/>
                                        <p:tgtEl>
                                          <p:spTgt spid="1914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1497"/>
                                        </p:tgtEl>
                                        <p:attrNameLst>
                                          <p:attrName>style.visibility</p:attrName>
                                        </p:attrNameLst>
                                      </p:cBhvr>
                                      <p:to>
                                        <p:strVal val="visible"/>
                                      </p:to>
                                    </p:set>
                                    <p:animEffect transition="in" filter="fade">
                                      <p:cBhvr>
                                        <p:cTn id="37" dur="500"/>
                                        <p:tgtEl>
                                          <p:spTgt spid="19149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1498"/>
                                        </p:tgtEl>
                                        <p:attrNameLst>
                                          <p:attrName>style.visibility</p:attrName>
                                        </p:attrNameLst>
                                      </p:cBhvr>
                                      <p:to>
                                        <p:strVal val="visible"/>
                                      </p:to>
                                    </p:set>
                                    <p:animEffect transition="in" filter="fade">
                                      <p:cBhvr>
                                        <p:cTn id="42" dur="500"/>
                                        <p:tgtEl>
                                          <p:spTgt spid="19149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1499"/>
                                        </p:tgtEl>
                                        <p:attrNameLst>
                                          <p:attrName>style.visibility</p:attrName>
                                        </p:attrNameLst>
                                      </p:cBhvr>
                                      <p:to>
                                        <p:strVal val="visible"/>
                                      </p:to>
                                    </p:set>
                                    <p:animEffect transition="in" filter="fade">
                                      <p:cBhvr>
                                        <p:cTn id="47" dur="500"/>
                                        <p:tgtEl>
                                          <p:spTgt spid="19149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1500"/>
                                        </p:tgtEl>
                                        <p:attrNameLst>
                                          <p:attrName>style.visibility</p:attrName>
                                        </p:attrNameLst>
                                      </p:cBhvr>
                                      <p:to>
                                        <p:strVal val="visible"/>
                                      </p:to>
                                    </p:set>
                                    <p:animEffect transition="in" filter="fade">
                                      <p:cBhvr>
                                        <p:cTn id="52" dur="500"/>
                                        <p:tgtEl>
                                          <p:spTgt spid="19150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1501"/>
                                        </p:tgtEl>
                                        <p:attrNameLst>
                                          <p:attrName>style.visibility</p:attrName>
                                        </p:attrNameLst>
                                      </p:cBhvr>
                                      <p:to>
                                        <p:strVal val="visible"/>
                                      </p:to>
                                    </p:set>
                                    <p:animEffect transition="in" filter="fade">
                                      <p:cBhvr>
                                        <p:cTn id="57" dur="500"/>
                                        <p:tgtEl>
                                          <p:spTgt spid="19150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1502"/>
                                        </p:tgtEl>
                                        <p:attrNameLst>
                                          <p:attrName>style.visibility</p:attrName>
                                        </p:attrNameLst>
                                      </p:cBhvr>
                                      <p:to>
                                        <p:strVal val="visible"/>
                                      </p:to>
                                    </p:set>
                                    <p:animEffect transition="in" filter="fade">
                                      <p:cBhvr>
                                        <p:cTn id="62" dur="500"/>
                                        <p:tgtEl>
                                          <p:spTgt spid="19150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1503"/>
                                        </p:tgtEl>
                                        <p:attrNameLst>
                                          <p:attrName>style.visibility</p:attrName>
                                        </p:attrNameLst>
                                      </p:cBhvr>
                                      <p:to>
                                        <p:strVal val="visible"/>
                                      </p:to>
                                    </p:set>
                                    <p:animEffect transition="in" filter="fade">
                                      <p:cBhvr>
                                        <p:cTn id="67" dur="500"/>
                                        <p:tgtEl>
                                          <p:spTgt spid="19150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1504"/>
                                        </p:tgtEl>
                                        <p:attrNameLst>
                                          <p:attrName>style.visibility</p:attrName>
                                        </p:attrNameLst>
                                      </p:cBhvr>
                                      <p:to>
                                        <p:strVal val="visible"/>
                                      </p:to>
                                    </p:set>
                                    <p:animEffect transition="in" filter="fade">
                                      <p:cBhvr>
                                        <p:cTn id="72" dur="500"/>
                                        <p:tgtEl>
                                          <p:spTgt spid="19150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1505"/>
                                        </p:tgtEl>
                                        <p:attrNameLst>
                                          <p:attrName>style.visibility</p:attrName>
                                        </p:attrNameLst>
                                      </p:cBhvr>
                                      <p:to>
                                        <p:strVal val="visible"/>
                                      </p:to>
                                    </p:set>
                                    <p:animEffect transition="in" filter="fade">
                                      <p:cBhvr>
                                        <p:cTn id="77" dur="500"/>
                                        <p:tgtEl>
                                          <p:spTgt spid="19150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1506"/>
                                        </p:tgtEl>
                                        <p:attrNameLst>
                                          <p:attrName>style.visibility</p:attrName>
                                        </p:attrNameLst>
                                      </p:cBhvr>
                                      <p:to>
                                        <p:strVal val="visible"/>
                                      </p:to>
                                    </p:set>
                                    <p:animEffect transition="in" filter="fade">
                                      <p:cBhvr>
                                        <p:cTn id="82" dur="500"/>
                                        <p:tgtEl>
                                          <p:spTgt spid="19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728" y="83141"/>
            <a:ext cx="2851728" cy="52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2973" y="824552"/>
            <a:ext cx="6619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296" y="1281752"/>
            <a:ext cx="2770909" cy="245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180" y="1650613"/>
            <a:ext cx="4274820" cy="171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2397" y="3899848"/>
            <a:ext cx="7302818" cy="22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شكل بيضاوي 2"/>
          <p:cNvSpPr/>
          <p:nvPr/>
        </p:nvSpPr>
        <p:spPr>
          <a:xfrm>
            <a:off x="7543800" y="51816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645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514"/>
                                        </p:tgtEl>
                                        <p:attrNameLst>
                                          <p:attrName>style.visibility</p:attrName>
                                        </p:attrNameLst>
                                      </p:cBhvr>
                                      <p:to>
                                        <p:strVal val="visible"/>
                                      </p:to>
                                    </p:set>
                                    <p:animEffect transition="in" filter="fade">
                                      <p:cBhvr>
                                        <p:cTn id="7" dur="500"/>
                                        <p:tgtEl>
                                          <p:spTgt spid="192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515"/>
                                        </p:tgtEl>
                                        <p:attrNameLst>
                                          <p:attrName>style.visibility</p:attrName>
                                        </p:attrNameLst>
                                      </p:cBhvr>
                                      <p:to>
                                        <p:strVal val="visible"/>
                                      </p:to>
                                    </p:set>
                                    <p:animEffect transition="in" filter="fade">
                                      <p:cBhvr>
                                        <p:cTn id="12" dur="500"/>
                                        <p:tgtEl>
                                          <p:spTgt spid="1925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516"/>
                                        </p:tgtEl>
                                        <p:attrNameLst>
                                          <p:attrName>style.visibility</p:attrName>
                                        </p:attrNameLst>
                                      </p:cBhvr>
                                      <p:to>
                                        <p:strVal val="visible"/>
                                      </p:to>
                                    </p:set>
                                    <p:animEffect transition="in" filter="fade">
                                      <p:cBhvr>
                                        <p:cTn id="17" dur="500"/>
                                        <p:tgtEl>
                                          <p:spTgt spid="1925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2517"/>
                                        </p:tgtEl>
                                        <p:attrNameLst>
                                          <p:attrName>style.visibility</p:attrName>
                                        </p:attrNameLst>
                                      </p:cBhvr>
                                      <p:to>
                                        <p:strVal val="visible"/>
                                      </p:to>
                                    </p:set>
                                    <p:animEffect transition="in" filter="fade">
                                      <p:cBhvr>
                                        <p:cTn id="22" dur="500"/>
                                        <p:tgtEl>
                                          <p:spTgt spid="1925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728" y="83141"/>
            <a:ext cx="2851728" cy="52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513" y="762001"/>
            <a:ext cx="70389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3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559320"/>
            <a:ext cx="72104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0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538"/>
                                        </p:tgtEl>
                                        <p:attrNameLst>
                                          <p:attrName>style.visibility</p:attrName>
                                        </p:attrNameLst>
                                      </p:cBhvr>
                                      <p:to>
                                        <p:strVal val="visible"/>
                                      </p:to>
                                    </p:set>
                                    <p:animEffect transition="in" filter="fade">
                                      <p:cBhvr>
                                        <p:cTn id="7" dur="500"/>
                                        <p:tgtEl>
                                          <p:spTgt spid="1935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539"/>
                                        </p:tgtEl>
                                        <p:attrNameLst>
                                          <p:attrName>style.visibility</p:attrName>
                                        </p:attrNameLst>
                                      </p:cBhvr>
                                      <p:to>
                                        <p:strVal val="visible"/>
                                      </p:to>
                                    </p:set>
                                    <p:animEffect transition="in" filter="fade">
                                      <p:cBhvr>
                                        <p:cTn id="12" dur="500"/>
                                        <p:tgtEl>
                                          <p:spTgt spid="193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945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6550" y="27296"/>
            <a:ext cx="33909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933" y="900752"/>
            <a:ext cx="8090726" cy="66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4504" y="1725304"/>
            <a:ext cx="3515202" cy="66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2563504"/>
            <a:ext cx="6443663"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146" y="4114800"/>
            <a:ext cx="7889558" cy="142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1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animEffect transition="in" filter="fade">
                                      <p:cBhvr>
                                        <p:cTn id="7" dur="500"/>
                                        <p:tgtEl>
                                          <p:spTgt spid="194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64"/>
                                        </p:tgtEl>
                                        <p:attrNameLst>
                                          <p:attrName>style.visibility</p:attrName>
                                        </p:attrNameLst>
                                      </p:cBhvr>
                                      <p:to>
                                        <p:strVal val="visible"/>
                                      </p:to>
                                    </p:set>
                                    <p:animEffect transition="in" filter="fade">
                                      <p:cBhvr>
                                        <p:cTn id="12" dur="500"/>
                                        <p:tgtEl>
                                          <p:spTgt spid="1945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65"/>
                                        </p:tgtEl>
                                        <p:attrNameLst>
                                          <p:attrName>style.visibility</p:attrName>
                                        </p:attrNameLst>
                                      </p:cBhvr>
                                      <p:to>
                                        <p:strVal val="visible"/>
                                      </p:to>
                                    </p:set>
                                    <p:animEffect transition="in" filter="fade">
                                      <p:cBhvr>
                                        <p:cTn id="17" dur="500"/>
                                        <p:tgtEl>
                                          <p:spTgt spid="1945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66"/>
                                        </p:tgtEl>
                                        <p:attrNameLst>
                                          <p:attrName>style.visibility</p:attrName>
                                        </p:attrNameLst>
                                      </p:cBhvr>
                                      <p:to>
                                        <p:strVal val="visible"/>
                                      </p:to>
                                    </p:set>
                                    <p:animEffect transition="in" filter="fade">
                                      <p:cBhvr>
                                        <p:cTn id="22" dur="500"/>
                                        <p:tgtEl>
                                          <p:spTgt spid="19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pic>
        <p:nvPicPr>
          <p:cNvPr id="19456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6550" y="27296"/>
            <a:ext cx="33909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5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628" y="835914"/>
            <a:ext cx="7929372" cy="43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58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182" y="5539178"/>
            <a:ext cx="2607818" cy="40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12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fade">
                                      <p:cBhvr>
                                        <p:cTn id="7" dur="500"/>
                                        <p:tgtEl>
                                          <p:spTgt spid="195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587"/>
                                        </p:tgtEl>
                                        <p:attrNameLst>
                                          <p:attrName>style.visibility</p:attrName>
                                        </p:attrNameLst>
                                      </p:cBhvr>
                                      <p:to>
                                        <p:strVal val="visible"/>
                                      </p:to>
                                    </p:set>
                                    <p:animEffect transition="in" filter="fade">
                                      <p:cBhvr>
                                        <p:cTn id="12" dur="500"/>
                                        <p:tgtEl>
                                          <p:spTgt spid="195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Documents and Settings\نور المعلم\My Documents\My Pictures\exit[1].png">
            <a:hlinkClick r:id="" action="ppaction://hlinkshowjump?jump=endshow" highlightClick="1"/>
            <a:hlinkHover r:id="" action="ppaction://noaction" highlightClick="1">
              <a:snd r:embed="rId2" name="الترجمة من Google#en-ar-ط§ظ„طھظ„_4.wav"/>
            </a:hlinkHover>
          </p:cNvPr>
          <p:cNvPicPr>
            <a:picLocks noChangeAspect="1" noChangeArrowheads="1"/>
          </p:cNvPicPr>
          <p:nvPr/>
        </p:nvPicPr>
        <p:blipFill>
          <a:blip r:embed="rId3" cstate="print"/>
          <a:srcRect/>
          <a:stretch>
            <a:fillRect/>
          </a:stretch>
        </p:blipFill>
        <p:spPr bwMode="auto">
          <a:xfrm>
            <a:off x="46038" y="5986463"/>
            <a:ext cx="1008062" cy="898525"/>
          </a:xfrm>
          <a:prstGeom prst="rect">
            <a:avLst/>
          </a:prstGeom>
          <a:noFill/>
          <a:ln w="9525">
            <a:noFill/>
            <a:miter lim="800000"/>
            <a:headEnd/>
            <a:tailEnd/>
          </a:ln>
        </p:spPr>
      </p:pic>
      <p:grpSp>
        <p:nvGrpSpPr>
          <p:cNvPr id="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4" name="الترجمة من Google#en-ar-ط§ظ„طھظ„_3.wav"/>
              </a:hlinkClick>
              <a:hlinkHover r:id="" action="ppaction://noaction">
                <a:snd r:embed="rId4"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5" name="الترجمة من Google#en-ar-ط§ظ„طھظ„_2.wav"/>
              </a:hlinkClick>
              <a:hlinkHover r:id="" action="ppaction://noaction" highlightClick="1">
                <a:snd r:embed="rId5"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6" name="الترجمة من Google#en-ar-ط§ظ„طھظ„.wav"/>
              </a:hlinkClick>
              <a:hlinkHover r:id="" action="ppaction://noaction">
                <a:snd r:embed="rId6"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3317" name="Picture 3" descr="C:\Documents and Settings\نور المعلم\My Documents\My Pictures\الباوربوينت\رياضيات.png"/>
          <p:cNvPicPr>
            <a:picLocks noChangeAspect="1" noChangeArrowheads="1"/>
          </p:cNvPicPr>
          <p:nvPr/>
        </p:nvPicPr>
        <p:blipFill>
          <a:blip r:embed="rId7" cstate="print"/>
          <a:srcRect/>
          <a:stretch>
            <a:fillRect/>
          </a:stretch>
        </p:blipFill>
        <p:spPr bwMode="auto">
          <a:xfrm>
            <a:off x="51890" y="0"/>
            <a:ext cx="973253" cy="811045"/>
          </a:xfrm>
          <a:prstGeom prst="rect">
            <a:avLst/>
          </a:prstGeom>
          <a:noFill/>
          <a:ln w="9525">
            <a:noFill/>
            <a:miter lim="800000"/>
            <a:headEnd/>
            <a:tailEnd/>
          </a:ln>
        </p:spPr>
      </p:pic>
    </p:spTree>
    <p:extLst>
      <p:ext uri="{BB962C8B-B14F-4D97-AF65-F5344CB8AC3E}">
        <p14:creationId xmlns:p14="http://schemas.microsoft.com/office/powerpoint/2010/main" val="1392126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1187450" y="44450"/>
            <a:ext cx="6553200" cy="584200"/>
          </a:xfrm>
          <a:prstGeom prst="rect">
            <a:avLst/>
          </a:prstGeom>
          <a:noFill/>
        </p:spPr>
        <p:txBody>
          <a:bodyPr rtlCol="1">
            <a:spAutoFit/>
          </a:bodyPr>
          <a:lstStyle/>
          <a:p>
            <a:pPr algn="ctr" fontAlgn="auto">
              <a:spcBef>
                <a:spcPts val="0"/>
              </a:spcBef>
              <a:spcAft>
                <a:spcPts val="0"/>
              </a:spcAft>
              <a:defRPr/>
            </a:pPr>
            <a:r>
              <a:rPr lang="ar-EG" sz="3200" b="1" dirty="0" smtClean="0">
                <a:solidFill>
                  <a:srgbClr val="C00000"/>
                </a:solidFill>
                <a:effectLst>
                  <a:outerShdw blurRad="38100" dist="38100" dir="2700000" algn="tl">
                    <a:srgbClr val="000000">
                      <a:alpha val="43137"/>
                    </a:srgbClr>
                  </a:outerShdw>
                </a:effectLst>
                <a:latin typeface="ae_Dimnah" pitchFamily="18" charset="-78"/>
                <a:cs typeface="ae_Dimnah" pitchFamily="18" charset="-78"/>
              </a:rPr>
              <a:t>مثال   3 </a:t>
            </a:r>
            <a:endParaRPr lang="ar-SA" sz="3200" b="1" dirty="0">
              <a:solidFill>
                <a:srgbClr val="C00000"/>
              </a:solidFill>
              <a:effectLst>
                <a:outerShdw blurRad="38100" dist="38100" dir="2700000" algn="tl">
                  <a:srgbClr val="000000">
                    <a:alpha val="43137"/>
                  </a:srgbClr>
                </a:outerShdw>
              </a:effectLst>
              <a:latin typeface="ae_Dimnah" pitchFamily="18" charset="-78"/>
              <a:cs typeface="ae_Dimnah" pitchFamily="18" charset="-78"/>
            </a:endParaRPr>
          </a:p>
        </p:txBody>
      </p:sp>
      <p:pic>
        <p:nvPicPr>
          <p:cNvPr id="12291" name="Picture 2" descr="C:\Documents and Settings\نور المعلم\My Documents\My Pictures\exit[1].png">
            <a:hlinkClick r:id="" action="ppaction://hlinkshowjump?jump=endshow" highlightClick="1"/>
            <a:hlinkHover r:id="" action="ppaction://noaction" highlightClick="1">
              <a:snd r:embed="rId3" name="الترجمة من Google#en-ar-ط§ظ„طھظ„_4.wav"/>
            </a:hlinkHover>
          </p:cNvPr>
          <p:cNvPicPr>
            <a:picLocks noChangeAspect="1" noChangeArrowheads="1"/>
          </p:cNvPicPr>
          <p:nvPr/>
        </p:nvPicPr>
        <p:blipFill>
          <a:blip r:embed="rId4" cstate="print"/>
          <a:srcRect/>
          <a:stretch>
            <a:fillRect/>
          </a:stretch>
        </p:blipFill>
        <p:spPr bwMode="auto">
          <a:xfrm>
            <a:off x="46038" y="5986463"/>
            <a:ext cx="1008062" cy="898525"/>
          </a:xfrm>
          <a:prstGeom prst="rect">
            <a:avLst/>
          </a:prstGeom>
          <a:noFill/>
          <a:ln w="9525">
            <a:noFill/>
            <a:miter lim="800000"/>
            <a:headEnd/>
            <a:tailEnd/>
          </a:ln>
        </p:spPr>
      </p:pic>
      <p:grpSp>
        <p:nvGrpSpPr>
          <p:cNvPr id="12292" name="مجموعة 5"/>
          <p:cNvGrpSpPr>
            <a:grpSpLocks/>
          </p:cNvGrpSpPr>
          <p:nvPr/>
        </p:nvGrpSpPr>
        <p:grpSpPr bwMode="auto">
          <a:xfrm>
            <a:off x="1889125" y="6351588"/>
            <a:ext cx="6305550" cy="446087"/>
            <a:chOff x="1919144" y="6248360"/>
            <a:chExt cx="6305832" cy="579160"/>
          </a:xfrm>
        </p:grpSpPr>
        <p:sp>
          <p:nvSpPr>
            <p:cNvPr id="7" name="مخطط انسيابي: تحضير 6">
              <a:hlinkClick r:id="" action="ppaction://hlinkshowjump?jump=firstslide" highlightClick="1">
                <a:snd r:embed="rId5" name="الترجمة من Google#en-ar-ط§ظ„طھظ„_3.wav"/>
              </a:hlinkClick>
              <a:hlinkHover r:id="" action="ppaction://noaction">
                <a:snd r:embed="rId5" name="الترجمة من Google#en-ar-ط§ظ„طھظ„_3.wav"/>
              </a:hlinkHover>
            </p:cNvPr>
            <p:cNvSpPr/>
            <p:nvPr/>
          </p:nvSpPr>
          <p:spPr>
            <a:xfrm>
              <a:off x="3263817" y="6291642"/>
              <a:ext cx="3743492" cy="490535"/>
            </a:xfrm>
            <a:prstGeom prst="flowChartPreparation">
              <a:avLst/>
            </a:prstGeom>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SA" sz="2000" b="1" dirty="0"/>
                <a:t>الصفحة الرئيسية</a:t>
              </a:r>
            </a:p>
          </p:txBody>
        </p:sp>
        <p:sp>
          <p:nvSpPr>
            <p:cNvPr id="8" name="سهم مسنن إلى اليمين 7">
              <a:hlinkClick r:id="" action="ppaction://hlinkshowjump?jump=previousslide" highlightClick="1">
                <a:snd r:embed="rId6" name="الترجمة من Google#en-ar-ط§ظ„طھظ„_2.wav"/>
              </a:hlinkClick>
              <a:hlinkHover r:id="" action="ppaction://noaction" highlightClick="1">
                <a:snd r:embed="rId6" name="الترجمة من Google#en-ar-ط§ظ„طھظ„_2.wav"/>
              </a:hlinkHover>
            </p:cNvPr>
            <p:cNvSpPr/>
            <p:nvPr/>
          </p:nvSpPr>
          <p:spPr>
            <a:xfrm>
              <a:off x="6208752" y="6248360"/>
              <a:ext cx="2016224" cy="579160"/>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السابق</a:t>
              </a:r>
            </a:p>
          </p:txBody>
        </p:sp>
        <p:sp>
          <p:nvSpPr>
            <p:cNvPr id="9" name="سهم مسنن إلى اليمين 8">
              <a:hlinkClick r:id="" action="ppaction://hlinkshowjump?jump=nextslide" highlightClick="1">
                <a:snd r:embed="rId7" name="الترجمة من Google#en-ar-ط§ظ„طھظ„.wav"/>
              </a:hlinkClick>
              <a:hlinkHover r:id="" action="ppaction://noaction">
                <a:snd r:embed="rId7" name="الترجمة من Google#en-ar-ط§ظ„طھظ„.wav"/>
              </a:hlinkHover>
            </p:cNvPr>
            <p:cNvSpPr/>
            <p:nvPr/>
          </p:nvSpPr>
          <p:spPr>
            <a:xfrm flipH="1">
              <a:off x="1919144" y="6252099"/>
              <a:ext cx="2088232" cy="575421"/>
            </a:xfrm>
            <a:prstGeom prst="notchedRightArrow">
              <a:avLst>
                <a:gd name="adj1" fmla="val 83331"/>
                <a:gd name="adj2" fmla="val 99997"/>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SA" sz="2800" dirty="0"/>
                <a:t>التالي</a:t>
              </a:r>
            </a:p>
          </p:txBody>
        </p:sp>
      </p:grpSp>
      <p:pic>
        <p:nvPicPr>
          <p:cNvPr id="12293" name="Picture 3" descr="C:\Documents and Settings\نور المعلم\My Documents\My Pictures\الباوربوينت\رياضيات.png"/>
          <p:cNvPicPr>
            <a:picLocks noChangeAspect="1" noChangeArrowheads="1"/>
          </p:cNvPicPr>
          <p:nvPr/>
        </p:nvPicPr>
        <p:blipFill>
          <a:blip r:embed="rId8" cstate="print"/>
          <a:srcRect/>
          <a:stretch>
            <a:fillRect/>
          </a:stretch>
        </p:blipFill>
        <p:spPr bwMode="auto">
          <a:xfrm>
            <a:off x="0" y="188913"/>
            <a:ext cx="1295400" cy="1079500"/>
          </a:xfrm>
          <a:prstGeom prst="rect">
            <a:avLst/>
          </a:prstGeom>
          <a:noFill/>
          <a:ln w="9525">
            <a:noFill/>
            <a:miter lim="800000"/>
            <a:headEnd/>
            <a:tailEnd/>
          </a:ln>
        </p:spPr>
      </p:pic>
      <p:graphicFrame>
        <p:nvGraphicFramePr>
          <p:cNvPr id="10" name="كائن 9"/>
          <p:cNvGraphicFramePr>
            <a:graphicFrameLocks noChangeAspect="1"/>
          </p:cNvGraphicFramePr>
          <p:nvPr/>
        </p:nvGraphicFramePr>
        <p:xfrm>
          <a:off x="2740033" y="714356"/>
          <a:ext cx="2832099" cy="772865"/>
        </p:xfrm>
        <a:graphic>
          <a:graphicData uri="http://schemas.openxmlformats.org/presentationml/2006/ole">
            <mc:AlternateContent xmlns:mc="http://schemas.openxmlformats.org/markup-compatibility/2006">
              <mc:Choice xmlns:v="urn:schemas-microsoft-com:vml" Requires="v">
                <p:oleObj spid="_x0000_s12364" name="Equation" r:id="rId9" imgW="533160" imgH="241200" progId="Equation.3">
                  <p:embed/>
                </p:oleObj>
              </mc:Choice>
              <mc:Fallback>
                <p:oleObj name="Equation" r:id="rId9" imgW="533160" imgH="241200" progId="Equation.3">
                  <p:embed/>
                  <p:pic>
                    <p:nvPicPr>
                      <p:cNvPr id="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0033" y="714356"/>
                        <a:ext cx="2832099" cy="7728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03" name="Object 15"/>
          <p:cNvGraphicFramePr>
            <a:graphicFrameLocks noChangeAspect="1"/>
          </p:cNvGraphicFramePr>
          <p:nvPr>
            <p:extLst>
              <p:ext uri="{D42A27DB-BD31-4B8C-83A1-F6EECF244321}">
                <p14:modId xmlns:p14="http://schemas.microsoft.com/office/powerpoint/2010/main" val="1380365308"/>
              </p:ext>
            </p:extLst>
          </p:nvPr>
        </p:nvGraphicFramePr>
        <p:xfrm>
          <a:off x="893127" y="1547813"/>
          <a:ext cx="4169411" cy="3862387"/>
        </p:xfrm>
        <a:graphic>
          <a:graphicData uri="http://schemas.openxmlformats.org/presentationml/2006/ole">
            <mc:AlternateContent xmlns:mc="http://schemas.openxmlformats.org/markup-compatibility/2006">
              <mc:Choice xmlns:v="urn:schemas-microsoft-com:vml" Requires="v">
                <p:oleObj spid="_x0000_s12365" name="Equation" r:id="rId11" imgW="787320" imgH="939600" progId="Equation.3">
                  <p:embed/>
                </p:oleObj>
              </mc:Choice>
              <mc:Fallback>
                <p:oleObj name="Equation" r:id="rId11" imgW="787320" imgH="939600" progId="Equation.3">
                  <p:embed/>
                  <p:pic>
                    <p:nvPicPr>
                      <p:cNvPr id="0"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3127" y="1547813"/>
                        <a:ext cx="4169411" cy="3862387"/>
                      </a:xfrm>
                      <a:prstGeom prst="rect">
                        <a:avLst/>
                      </a:prstGeom>
                      <a:noFill/>
                      <a:extLst/>
                    </p:spPr>
                  </p:pic>
                </p:oleObj>
              </mc:Fallback>
            </mc:AlternateContent>
          </a:graphicData>
        </a:graphic>
      </p:graphicFrame>
      <p:sp>
        <p:nvSpPr>
          <p:cNvPr id="11" name="مربع نص 10"/>
          <p:cNvSpPr txBox="1"/>
          <p:nvPr/>
        </p:nvSpPr>
        <p:spPr>
          <a:xfrm>
            <a:off x="5942982" y="928670"/>
            <a:ext cx="2885726" cy="584775"/>
          </a:xfrm>
          <a:prstGeom prst="rect">
            <a:avLst/>
          </a:prstGeom>
          <a:noFill/>
        </p:spPr>
        <p:txBody>
          <a:bodyPr wrap="none" rtlCol="1">
            <a:spAutoFit/>
          </a:bodyPr>
          <a:lstStyle/>
          <a:p>
            <a:r>
              <a:rPr lang="ar-EG" sz="3200" b="1" dirty="0" smtClean="0">
                <a:solidFill>
                  <a:srgbClr val="FF0000"/>
                </a:solidFill>
              </a:rPr>
              <a:t>بسط العبارات الآتية </a:t>
            </a:r>
            <a:endParaRPr lang="ar-EG" sz="3200" b="1" dirty="0">
              <a:solidFill>
                <a:srgbClr val="FF0000"/>
              </a:solidFill>
            </a:endParaRPr>
          </a:p>
        </p:txBody>
      </p:sp>
      <p:sp>
        <p:nvSpPr>
          <p:cNvPr id="12" name="مربع نص 11"/>
          <p:cNvSpPr txBox="1"/>
          <p:nvPr/>
        </p:nvSpPr>
        <p:spPr>
          <a:xfrm>
            <a:off x="304800" y="1500174"/>
            <a:ext cx="766738" cy="461665"/>
          </a:xfrm>
          <a:prstGeom prst="rect">
            <a:avLst/>
          </a:prstGeom>
          <a:noFill/>
        </p:spPr>
        <p:txBody>
          <a:bodyPr wrap="square" rtlCol="1">
            <a:spAutoFit/>
          </a:bodyPr>
          <a:lstStyle/>
          <a:p>
            <a:pPr algn="l"/>
            <a:r>
              <a:rPr lang="en-US" sz="2400" b="1" dirty="0" smtClean="0">
                <a:solidFill>
                  <a:srgbClr val="FF0000"/>
                </a:solidFill>
              </a:rPr>
              <a:t>sol</a:t>
            </a:r>
            <a:endParaRPr lang="ar-EG" b="1" dirty="0">
              <a:solidFill>
                <a:srgbClr val="FF0000"/>
              </a:solidFill>
            </a:endParaRPr>
          </a:p>
        </p:txBody>
      </p:sp>
      <p:sp>
        <p:nvSpPr>
          <p:cNvPr id="13" name="مربع نص 12"/>
          <p:cNvSpPr txBox="1"/>
          <p:nvPr/>
        </p:nvSpPr>
        <p:spPr>
          <a:xfrm>
            <a:off x="4848693" y="2071678"/>
            <a:ext cx="4070410" cy="2677656"/>
          </a:xfrm>
          <a:prstGeom prst="rect">
            <a:avLst/>
          </a:prstGeom>
          <a:noFill/>
        </p:spPr>
        <p:txBody>
          <a:bodyPr wrap="none" rtlCol="1">
            <a:spAutoFit/>
          </a:bodyPr>
          <a:lstStyle/>
          <a:p>
            <a:r>
              <a:rPr lang="ar-EG" sz="2800" b="1" dirty="0" smtClean="0">
                <a:solidFill>
                  <a:srgbClr val="FF0000"/>
                </a:solidFill>
              </a:rPr>
              <a:t>نجزأ كل حد إلى عوامله الأولية </a:t>
            </a:r>
          </a:p>
          <a:p>
            <a:endParaRPr lang="ar-EG" sz="2800" b="1" dirty="0" smtClean="0">
              <a:solidFill>
                <a:srgbClr val="FF0000"/>
              </a:solidFill>
            </a:endParaRPr>
          </a:p>
          <a:p>
            <a:r>
              <a:rPr lang="ar-EG" sz="2800" b="1" dirty="0" smtClean="0">
                <a:solidFill>
                  <a:srgbClr val="FF0000"/>
                </a:solidFill>
              </a:rPr>
              <a:t>من أرقام ورموز كل في مكانه </a:t>
            </a:r>
          </a:p>
          <a:p>
            <a:endParaRPr lang="ar-EG" sz="2800" b="1" dirty="0" smtClean="0">
              <a:solidFill>
                <a:srgbClr val="FF0000"/>
              </a:solidFill>
            </a:endParaRPr>
          </a:p>
          <a:p>
            <a:r>
              <a:rPr lang="ar-EG" sz="2800" b="1" dirty="0" smtClean="0">
                <a:solidFill>
                  <a:srgbClr val="FF0000"/>
                </a:solidFill>
              </a:rPr>
              <a:t>نقوم باختصار القيم المتشابهة</a:t>
            </a:r>
          </a:p>
          <a:p>
            <a:r>
              <a:rPr lang="ar-EG" sz="2800" b="1" dirty="0" smtClean="0">
                <a:solidFill>
                  <a:srgbClr val="FF0000"/>
                </a:solidFill>
              </a:rPr>
              <a:t>مع بعضها  ويتبقى الناتج النهائي </a:t>
            </a:r>
            <a:endParaRPr lang="ar-EG"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to="" calcmode="lin" valueType="num">
                                      <p:cBhvr>
                                        <p:cTn id="19" dur="1" fill="hold"/>
                                        <p:tgtEl>
                                          <p:spTgt spid="13"/>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2"/>
                                        </p:tgtEl>
                                        <p:attrNameLst>
                                          <p:attrName>style.visibility</p:attrName>
                                        </p:attrNameLst>
                                      </p:cBhvr>
                                      <p:to>
                                        <p:strVal val="visible"/>
                                      </p:to>
                                    </p:set>
                                    <p:anim calcmode="discrete" valueType="clr">
                                      <p:cBhvr override="childStyle">
                                        <p:cTn id="2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2"/>
                                        </p:tgtEl>
                                        <p:attrNameLst>
                                          <p:attrName>fillcolor</p:attrName>
                                        </p:attrNameLst>
                                      </p:cBhvr>
                                      <p:tavLst>
                                        <p:tav tm="0">
                                          <p:val>
                                            <p:clrVal>
                                              <a:schemeClr val="accent2"/>
                                            </p:clrVal>
                                          </p:val>
                                        </p:tav>
                                        <p:tav tm="50000">
                                          <p:val>
                                            <p:clrVal>
                                              <a:schemeClr val="hlink"/>
                                            </p:clrVal>
                                          </p:val>
                                        </p:tav>
                                      </p:tavLst>
                                    </p:anim>
                                    <p:set>
                                      <p:cBhvr>
                                        <p:cTn id="26" dur="80"/>
                                        <p:tgtEl>
                                          <p:spTgt spid="12"/>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2303"/>
                                        </p:tgtEl>
                                        <p:attrNameLst>
                                          <p:attrName>style.visibility</p:attrName>
                                        </p:attrNameLst>
                                      </p:cBhvr>
                                      <p:to>
                                        <p:strVal val="visible"/>
                                      </p:to>
                                    </p:set>
                                    <p:animEffect transition="in" filter="strips(downLeft)">
                                      <p:cBhvr>
                                        <p:cTn id="31" dur="500"/>
                                        <p:tgtEl>
                                          <p:spTgt spid="12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44&quot;/&gt;&lt;/object&gt;&lt;object type=&quot;3&quot; unique_id=&quot;10005&quot;&gt;&lt;property id=&quot;20148&quot; value=&quot;5&quot;/&gt;&lt;property id=&quot;20300&quot; value=&quot;Slide 2&quot;/&gt;&lt;property id=&quot;20307&quot; value=&quot;445&quot;/&gt;&lt;/object&gt;&lt;object type=&quot;3&quot; unique_id=&quot;10006&quot;&gt;&lt;property id=&quot;20148&quot; value=&quot;5&quot;/&gt;&lt;property id=&quot;20300&quot; value=&quot;Slide 3&quot;/&gt;&lt;property id=&quot;20307&quot; value=&quot;446&quot;/&gt;&lt;/object&gt;&lt;object type=&quot;3&quot; unique_id=&quot;10007&quot;&gt;&lt;property id=&quot;20148&quot; value=&quot;5&quot;/&gt;&lt;property id=&quot;20300&quot; value=&quot;Slide 4&quot;/&gt;&lt;property id=&quot;20307&quot; value=&quot;256&quot;/&gt;&lt;/object&gt;&lt;object type=&quot;3&quot; unique_id=&quot;10008&quot;&gt;&lt;property id=&quot;20148&quot; value=&quot;5&quot;/&gt;&lt;property id=&quot;20300&quot; value=&quot;Slide 5&quot;/&gt;&lt;property id=&quot;20307&quot; value=&quot;268&quot;/&gt;&lt;/object&gt;&lt;object type=&quot;3&quot; unique_id=&quot;10009&quot;&gt;&lt;property id=&quot;20148&quot; value=&quot;5&quot;/&gt;&lt;property id=&quot;20300&quot; value=&quot;Slide 6&quot;/&gt;&lt;property id=&quot;20307&quot; value=&quot;269&quot;/&gt;&lt;/object&gt;&lt;object type=&quot;3&quot; unique_id=&quot;10010&quot;&gt;&lt;property id=&quot;20148&quot; value=&quot;5&quot;/&gt;&lt;property id=&quot;20300&quot; value=&quot;Slide 7&quot;/&gt;&lt;property id=&quot;20307&quot; value=&quot;273&quot;/&gt;&lt;/object&gt;&lt;object type=&quot;3&quot; unique_id=&quot;10011&quot;&gt;&lt;property id=&quot;20148&quot; value=&quot;5&quot;/&gt;&lt;property id=&quot;20300&quot; value=&quot;Slide 8&quot;/&gt;&lt;property id=&quot;20307&quot; value=&quot;272&quot;/&gt;&lt;/object&gt;&lt;object type=&quot;3&quot; unique_id=&quot;10012&quot;&gt;&lt;property id=&quot;20148&quot; value=&quot;5&quot;/&gt;&lt;property id=&quot;20300&quot; value=&quot;Slide 9&quot;/&gt;&lt;property id=&quot;20307&quot; value=&quot;271&quot;/&gt;&lt;/object&gt;&lt;object type=&quot;3&quot; unique_id=&quot;10013&quot;&gt;&lt;property id=&quot;20148&quot; value=&quot;5&quot;/&gt;&lt;property id=&quot;20300&quot; value=&quot;Slide 10&quot;/&gt;&lt;property id=&quot;20307&quot; value=&quot;278&quot;/&gt;&lt;/object&gt;&lt;object type=&quot;3&quot; unique_id=&quot;10014&quot;&gt;&lt;property id=&quot;20148&quot; value=&quot;5&quot;/&gt;&lt;property id=&quot;20300&quot; value=&quot;Slide 11&quot;/&gt;&lt;property id=&quot;20307&quot; value=&quot;277&quot;/&gt;&lt;/object&gt;&lt;object type=&quot;3&quot; unique_id=&quot;10015&quot;&gt;&lt;property id=&quot;20148&quot; value=&quot;5&quot;/&gt;&lt;property id=&quot;20300&quot; value=&quot;Slide 12&quot;/&gt;&lt;property id=&quot;20307&quot; value=&quot;276&quot;/&gt;&lt;/object&gt;&lt;object type=&quot;3&quot; unique_id=&quot;10016&quot;&gt;&lt;property id=&quot;20148&quot; value=&quot;5&quot;/&gt;&lt;property id=&quot;20300&quot; value=&quot;Slide 13&quot;/&gt;&lt;property id=&quot;20307&quot; value=&quot;275&quot;/&gt;&lt;/object&gt;&lt;object type=&quot;3&quot; unique_id=&quot;10017&quot;&gt;&lt;property id=&quot;20148&quot; value=&quot;5&quot;/&gt;&lt;property id=&quot;20300&quot; value=&quot;Slide 14&quot;/&gt;&lt;property id=&quot;20307&quot; value=&quot;274&quot;/&gt;&lt;/object&gt;&lt;object type=&quot;3&quot; unique_id=&quot;10018&quot;&gt;&lt;property id=&quot;20148&quot; value=&quot;5&quot;/&gt;&lt;property id=&quot;20300&quot; value=&quot;Slide 15&quot;/&gt;&lt;property id=&quot;20307&quot; value=&quot;283&quot;/&gt;&lt;/object&gt;&lt;object type=&quot;3&quot; unique_id=&quot;10019&quot;&gt;&lt;property id=&quot;20148&quot; value=&quot;5&quot;/&gt;&lt;property id=&quot;20300&quot; value=&quot;Slide 16&quot;/&gt;&lt;property id=&quot;20307&quot; value=&quot;282&quot;/&gt;&lt;/object&gt;&lt;object type=&quot;3&quot; unique_id=&quot;10020&quot;&gt;&lt;property id=&quot;20148&quot; value=&quot;5&quot;/&gt;&lt;property id=&quot;20300&quot; value=&quot;Slide 17&quot;/&gt;&lt;property id=&quot;20307&quot; value=&quot;281&quot;/&gt;&lt;/object&gt;&lt;object type=&quot;3&quot; unique_id=&quot;10021&quot;&gt;&lt;property id=&quot;20148&quot; value=&quot;5&quot;/&gt;&lt;property id=&quot;20300&quot; value=&quot;Slide 18&quot;/&gt;&lt;property id=&quot;20307&quot; value=&quot;280&quot;/&gt;&lt;/object&gt;&lt;object type=&quot;3&quot; unique_id=&quot;10022&quot;&gt;&lt;property id=&quot;20148&quot; value=&quot;5&quot;/&gt;&lt;property id=&quot;20300&quot; value=&quot;Slide 19&quot;/&gt;&lt;property id=&quot;20307&quot; value=&quot;279&quot;/&gt;&lt;/object&gt;&lt;object type=&quot;3&quot; unique_id=&quot;10023&quot;&gt;&lt;property id=&quot;20148&quot; value=&quot;5&quot;/&gt;&lt;property id=&quot;20300&quot; value=&quot;Slide 20&quot;/&gt;&lt;property id=&quot;20307&quot; value=&quot;270&quot;/&gt;&lt;/object&gt;&lt;object type=&quot;3&quot; unique_id=&quot;10024&quot;&gt;&lt;property id=&quot;20148&quot; value=&quot;5&quot;/&gt;&lt;property id=&quot;20300&quot; value=&quot;Slide 21&quot;/&gt;&lt;property id=&quot;20307&quot; value=&quot;291&quot;/&gt;&lt;/object&gt;&lt;object type=&quot;3&quot; unique_id=&quot;10025&quot;&gt;&lt;property id=&quot;20148&quot; value=&quot;5&quot;/&gt;&lt;property id=&quot;20300&quot; value=&quot;Slide 22&quot;/&gt;&lt;property id=&quot;20307&quot; value=&quot;290&quot;/&gt;&lt;/object&gt;&lt;object type=&quot;3&quot; unique_id=&quot;10026&quot;&gt;&lt;property id=&quot;20148&quot; value=&quot;5&quot;/&gt;&lt;property id=&quot;20300&quot; value=&quot;Slide 23&quot;/&gt;&lt;property id=&quot;20307&quot; value=&quot;288&quot;/&gt;&lt;/object&gt;&lt;object type=&quot;3&quot; unique_id=&quot;10027&quot;&gt;&lt;property id=&quot;20148&quot; value=&quot;5&quot;/&gt;&lt;property id=&quot;20300&quot; value=&quot;Slide 24&quot;/&gt;&lt;property id=&quot;20307&quot; value=&quot;289&quot;/&gt;&lt;/object&gt;&lt;object type=&quot;3&quot; unique_id=&quot;10028&quot;&gt;&lt;property id=&quot;20148&quot; value=&quot;5&quot;/&gt;&lt;property id=&quot;20300&quot; value=&quot;Slide 25&quot;/&gt;&lt;property id=&quot;20307&quot; value=&quot;287&quot;/&gt;&lt;/object&gt;&lt;object type=&quot;3&quot; unique_id=&quot;10029&quot;&gt;&lt;property id=&quot;20148&quot; value=&quot;5&quot;/&gt;&lt;property id=&quot;20300&quot; value=&quot;Slide 26&quot;/&gt;&lt;property id=&quot;20307&quot; value=&quot;286&quot;/&gt;&lt;/object&gt;&lt;object type=&quot;3&quot; unique_id=&quot;10030&quot;&gt;&lt;property id=&quot;20148&quot; value=&quot;5&quot;/&gt;&lt;property id=&quot;20300&quot; value=&quot;Slide 27&quot;/&gt;&lt;property id=&quot;20307&quot; value=&quot;292&quot;/&gt;&lt;/object&gt;&lt;object type=&quot;3&quot; unique_id=&quot;10031&quot;&gt;&lt;property id=&quot;20148&quot; value=&quot;5&quot;/&gt;&lt;property id=&quot;20300&quot; value=&quot;Slide 28&quot;/&gt;&lt;property id=&quot;20307&quot; value=&quot;293&quot;/&gt;&lt;/object&gt;&lt;object type=&quot;3&quot; unique_id=&quot;10032&quot;&gt;&lt;property id=&quot;20148&quot; value=&quot;5&quot;/&gt;&lt;property id=&quot;20300&quot; value=&quot;Slide 29&quot;/&gt;&lt;property id=&quot;20307&quot; value=&quot;298&quot;/&gt;&lt;/object&gt;&lt;object type=&quot;3&quot; unique_id=&quot;10033&quot;&gt;&lt;property id=&quot;20148&quot; value=&quot;5&quot;/&gt;&lt;property id=&quot;20300&quot; value=&quot;Slide 30&quot;/&gt;&lt;property id=&quot;20307&quot; value=&quot;297&quot;/&gt;&lt;/object&gt;&lt;object type=&quot;3&quot; unique_id=&quot;10034&quot;&gt;&lt;property id=&quot;20148&quot; value=&quot;5&quot;/&gt;&lt;property id=&quot;20300&quot; value=&quot;Slide 31&quot;/&gt;&lt;property id=&quot;20307&quot; value=&quot;296&quot;/&gt;&lt;/object&gt;&lt;object type=&quot;3&quot; unique_id=&quot;10035&quot;&gt;&lt;property id=&quot;20148&quot; value=&quot;5&quot;/&gt;&lt;property id=&quot;20300&quot; value=&quot;Slide 32&quot;/&gt;&lt;property id=&quot;20307&quot; value=&quot;295&quot;/&gt;&lt;/object&gt;&lt;object type=&quot;3&quot; unique_id=&quot;10036&quot;&gt;&lt;property id=&quot;20148&quot; value=&quot;5&quot;/&gt;&lt;property id=&quot;20300&quot; value=&quot;Slide 33&quot;/&gt;&lt;property id=&quot;20307&quot; value=&quot;294&quot;/&gt;&lt;/object&gt;&lt;object type=&quot;3&quot; unique_id=&quot;10037&quot;&gt;&lt;property id=&quot;20148&quot; value=&quot;5&quot;/&gt;&lt;property id=&quot;20300&quot; value=&quot;Slide 34&quot;/&gt;&lt;property id=&quot;20307&quot; value=&quot;285&quot;/&gt;&lt;/object&gt;&lt;object type=&quot;3&quot; unique_id=&quot;10038&quot;&gt;&lt;property id=&quot;20148&quot; value=&quot;5&quot;/&gt;&lt;property id=&quot;20300&quot; value=&quot;Slide 35&quot;/&gt;&lt;property id=&quot;20307&quot; value=&quot;284&quot;/&gt;&lt;/object&gt;&lt;object type=&quot;3&quot; unique_id=&quot;10039&quot;&gt;&lt;property id=&quot;20148&quot; value=&quot;5&quot;/&gt;&lt;property id=&quot;20300&quot; value=&quot;Slide 36&quot;/&gt;&lt;property id=&quot;20307&quot; value=&quot;307&quot;/&gt;&lt;/object&gt;&lt;object type=&quot;3&quot; unique_id=&quot;10040&quot;&gt;&lt;property id=&quot;20148&quot; value=&quot;5&quot;/&gt;&lt;property id=&quot;20300&quot; value=&quot;Slide 37&quot;/&gt;&lt;property id=&quot;20307&quot; value=&quot;306&quot;/&gt;&lt;/object&gt;&lt;object type=&quot;3&quot; unique_id=&quot;10041&quot;&gt;&lt;property id=&quot;20148&quot; value=&quot;5&quot;/&gt;&lt;property id=&quot;20300&quot; value=&quot;Slide 38&quot;/&gt;&lt;property id=&quot;20307&quot; value=&quot;305&quot;/&gt;&lt;/object&gt;&lt;object type=&quot;3&quot; unique_id=&quot;10042&quot;&gt;&lt;property id=&quot;20148&quot; value=&quot;5&quot;/&gt;&lt;property id=&quot;20300&quot; value=&quot;Slide 39&quot;/&gt;&lt;property id=&quot;20307&quot; value=&quot;304&quot;/&gt;&lt;/object&gt;&lt;object type=&quot;3&quot; unique_id=&quot;10043&quot;&gt;&lt;property id=&quot;20148&quot; value=&quot;5&quot;/&gt;&lt;property id=&quot;20300&quot; value=&quot;Slide 40&quot;/&gt;&lt;property id=&quot;20307&quot; value=&quot;303&quot;/&gt;&lt;/object&gt;&lt;object type=&quot;3&quot; unique_id=&quot;10044&quot;&gt;&lt;property id=&quot;20148&quot; value=&quot;5&quot;/&gt;&lt;property id=&quot;20300&quot; value=&quot;Slide 41&quot;/&gt;&lt;property id=&quot;20307&quot; value=&quot;302&quot;/&gt;&lt;/object&gt;&lt;object type=&quot;3&quot; unique_id=&quot;10045&quot;&gt;&lt;property id=&quot;20148&quot; value=&quot;5&quot;/&gt;&lt;property id=&quot;20300&quot; value=&quot;Slide 42&quot;/&gt;&lt;property id=&quot;20307&quot; value=&quot;301&quot;/&gt;&lt;/object&gt;&lt;object type=&quot;3&quot; unique_id=&quot;10046&quot;&gt;&lt;property id=&quot;20148&quot; value=&quot;5&quot;/&gt;&lt;property id=&quot;20300&quot; value=&quot;Slide 43&quot;/&gt;&lt;property id=&quot;20307&quot; value=&quot;300&quot;/&gt;&lt;/object&gt;&lt;object type=&quot;3&quot; unique_id=&quot;10047&quot;&gt;&lt;property id=&quot;20148&quot; value=&quot;5&quot;/&gt;&lt;property id=&quot;20300&quot; value=&quot;Slide 44&quot;/&gt;&lt;property id=&quot;20307&quot; value=&quot;299&quot;/&gt;&lt;/object&gt;&lt;object type=&quot;3&quot; unique_id=&quot;10048&quot;&gt;&lt;property id=&quot;20148&quot; value=&quot;5&quot;/&gt;&lt;property id=&quot;20300&quot; value=&quot;Slide 45&quot;/&gt;&lt;property id=&quot;20307&quot; value=&quot;308&quot;/&gt;&lt;/object&gt;&lt;object type=&quot;3&quot; unique_id=&quot;10049&quot;&gt;&lt;property id=&quot;20148&quot; value=&quot;5&quot;/&gt;&lt;property id=&quot;20300&quot; value=&quot;Slide 46&quot;/&gt;&lt;property id=&quot;20307&quot; value=&quot;311&quot;/&gt;&lt;/object&gt;&lt;object type=&quot;3&quot; unique_id=&quot;10050&quot;&gt;&lt;property id=&quot;20148&quot; value=&quot;5&quot;/&gt;&lt;property id=&quot;20300&quot; value=&quot;Slide 47&quot;/&gt;&lt;property id=&quot;20307&quot; value=&quot;313&quot;/&gt;&lt;/object&gt;&lt;object type=&quot;3&quot; unique_id=&quot;10051&quot;&gt;&lt;property id=&quot;20148&quot; value=&quot;5&quot;/&gt;&lt;property id=&quot;20300&quot; value=&quot;Slide 48&quot;/&gt;&lt;property id=&quot;20307&quot; value=&quot;315&quot;/&gt;&lt;/object&gt;&lt;object type=&quot;3&quot; unique_id=&quot;10052&quot;&gt;&lt;property id=&quot;20148&quot; value=&quot;5&quot;/&gt;&lt;property id=&quot;20300&quot; value=&quot;Slide 49&quot;/&gt;&lt;property id=&quot;20307&quot; value=&quot;322&quot;/&gt;&lt;/object&gt;&lt;object type=&quot;3&quot; unique_id=&quot;10053&quot;&gt;&lt;property id=&quot;20148&quot; value=&quot;5&quot;/&gt;&lt;property id=&quot;20300&quot; value=&quot;Slide 50&quot;/&gt;&lt;property id=&quot;20307&quot; value=&quot;321&quot;/&gt;&lt;/object&gt;&lt;object type=&quot;3&quot; unique_id=&quot;10054&quot;&gt;&lt;property id=&quot;20148&quot; value=&quot;5&quot;/&gt;&lt;property id=&quot;20300&quot; value=&quot;Slide 51&quot;/&gt;&lt;property id=&quot;20307&quot; value=&quot;320&quot;/&gt;&lt;/object&gt;&lt;object type=&quot;3&quot; unique_id=&quot;10055&quot;&gt;&lt;property id=&quot;20148&quot; value=&quot;5&quot;/&gt;&lt;property id=&quot;20300&quot; value=&quot;Slide 52&quot;/&gt;&lt;property id=&quot;20307&quot; value=&quot;319&quot;/&gt;&lt;/object&gt;&lt;object type=&quot;3&quot; unique_id=&quot;10056&quot;&gt;&lt;property id=&quot;20148&quot; value=&quot;5&quot;/&gt;&lt;property id=&quot;20300&quot; value=&quot;Slide 53&quot;/&gt;&lt;property id=&quot;20307&quot; value=&quot;318&quot;/&gt;&lt;/object&gt;&lt;object type=&quot;3&quot; unique_id=&quot;10057&quot;&gt;&lt;property id=&quot;20148&quot; value=&quot;5&quot;/&gt;&lt;property id=&quot;20300&quot; value=&quot;Slide 54&quot;/&gt;&lt;property id=&quot;20307&quot; value=&quot;317&quot;/&gt;&lt;/object&gt;&lt;object type=&quot;3&quot; unique_id=&quot;10058&quot;&gt;&lt;property id=&quot;20148&quot; value=&quot;5&quot;/&gt;&lt;property id=&quot;20300&quot; value=&quot;Slide 55&quot;/&gt;&lt;property id=&quot;20307&quot; value=&quot;316&quot;/&gt;&lt;/object&gt;&lt;object type=&quot;3&quot; unique_id=&quot;10059&quot;&gt;&lt;property id=&quot;20148&quot; value=&quot;5&quot;/&gt;&lt;property id=&quot;20300&quot; value=&quot;Slide 56&quot;/&gt;&lt;property id=&quot;20307&quot; value=&quot;314&quot;/&gt;&lt;/object&gt;&lt;object type=&quot;3&quot; unique_id=&quot;10060&quot;&gt;&lt;property id=&quot;20148&quot; value=&quot;5&quot;/&gt;&lt;property id=&quot;20300&quot; value=&quot;Slide 57&quot;/&gt;&lt;property id=&quot;20307&quot; value=&quot;312&quot;/&gt;&lt;/object&gt;&lt;object type=&quot;3&quot; unique_id=&quot;10061&quot;&gt;&lt;property id=&quot;20148&quot; value=&quot;5&quot;/&gt;&lt;property id=&quot;20300&quot; value=&quot;Slide 58&quot;/&gt;&lt;property id=&quot;20307&quot; value=&quot;328&quot;/&gt;&lt;/object&gt;&lt;object type=&quot;3&quot; unique_id=&quot;10062&quot;&gt;&lt;property id=&quot;20148&quot; value=&quot;5&quot;/&gt;&lt;property id=&quot;20300&quot; value=&quot;Slide 59&quot;/&gt;&lt;property id=&quot;20307&quot; value=&quot;327&quot;/&gt;&lt;/object&gt;&lt;object type=&quot;3&quot; unique_id=&quot;10063&quot;&gt;&lt;property id=&quot;20148&quot; value=&quot;5&quot;/&gt;&lt;property id=&quot;20300&quot; value=&quot;Slide 60&quot;/&gt;&lt;property id=&quot;20307&quot; value=&quot;326&quot;/&gt;&lt;/object&gt;&lt;object type=&quot;3&quot; unique_id=&quot;10064&quot;&gt;&lt;property id=&quot;20148&quot; value=&quot;5&quot;/&gt;&lt;property id=&quot;20300&quot; value=&quot;Slide 61&quot;/&gt;&lt;property id=&quot;20307&quot; value=&quot;325&quot;/&gt;&lt;/object&gt;&lt;object type=&quot;3&quot; unique_id=&quot;10065&quot;&gt;&lt;property id=&quot;20148&quot; value=&quot;5&quot;/&gt;&lt;property id=&quot;20300&quot; value=&quot;Slide 62&quot;/&gt;&lt;property id=&quot;20307&quot; value=&quot;324&quot;/&gt;&lt;/object&gt;&lt;object type=&quot;3&quot; unique_id=&quot;10066&quot;&gt;&lt;property id=&quot;20148&quot; value=&quot;5&quot;/&gt;&lt;property id=&quot;20300&quot; value=&quot;Slide 63&quot;/&gt;&lt;property id=&quot;20307&quot; value=&quot;323&quot;/&gt;&lt;/object&gt;&lt;object type=&quot;3&quot; unique_id=&quot;10067&quot;&gt;&lt;property id=&quot;20148&quot; value=&quot;5&quot;/&gt;&lt;property id=&quot;20300&quot; value=&quot;Slide 64&quot;/&gt;&lt;property id=&quot;20307&quot; value=&quot;310&quot;/&gt;&lt;/object&gt;&lt;object type=&quot;3&quot; unique_id=&quot;10068&quot;&gt;&lt;property id=&quot;20148&quot; value=&quot;5&quot;/&gt;&lt;property id=&quot;20300&quot; value=&quot;Slide 65&quot;/&gt;&lt;property id=&quot;20307&quot; value=&quot;309&quot;/&gt;&lt;/object&gt;&lt;object type=&quot;3&quot; unique_id=&quot;10069&quot;&gt;&lt;property id=&quot;20148&quot; value=&quot;5&quot;/&gt;&lt;property id=&quot;20300&quot; value=&quot;Slide 66&quot;/&gt;&lt;property id=&quot;20307&quot; value=&quot;329&quot;/&gt;&lt;/object&gt;&lt;object type=&quot;3&quot; unique_id=&quot;10070&quot;&gt;&lt;property id=&quot;20148&quot; value=&quot;5&quot;/&gt;&lt;property id=&quot;20300&quot; value=&quot;Slide 67&quot;/&gt;&lt;property id=&quot;20307&quot; value=&quot;334&quot;/&gt;&lt;/object&gt;&lt;object type=&quot;3&quot; unique_id=&quot;10071&quot;&gt;&lt;property id=&quot;20148&quot; value=&quot;5&quot;/&gt;&lt;property id=&quot;20300&quot; value=&quot;Slide 68&quot;/&gt;&lt;property id=&quot;20307&quot; value=&quot;338&quot;/&gt;&lt;/object&gt;&lt;object type=&quot;3&quot; unique_id=&quot;10072&quot;&gt;&lt;property id=&quot;20148&quot; value=&quot;5&quot;/&gt;&lt;property id=&quot;20300&quot; value=&quot;Slide 69&quot;/&gt;&lt;property id=&quot;20307&quot; value=&quot;346&quot;/&gt;&lt;/object&gt;&lt;object type=&quot;3&quot; unique_id=&quot;10073&quot;&gt;&lt;property id=&quot;20148&quot; value=&quot;5&quot;/&gt;&lt;property id=&quot;20300&quot; value=&quot;Slide 70&quot;/&gt;&lt;property id=&quot;20307&quot; value=&quot;345&quot;/&gt;&lt;/object&gt;&lt;object type=&quot;3&quot; unique_id=&quot;10074&quot;&gt;&lt;property id=&quot;20148&quot; value=&quot;5&quot;/&gt;&lt;property id=&quot;20300&quot; value=&quot;Slide 71&quot;/&gt;&lt;property id=&quot;20307&quot; value=&quot;344&quot;/&gt;&lt;/object&gt;&lt;object type=&quot;3&quot; unique_id=&quot;10075&quot;&gt;&lt;property id=&quot;20148&quot; value=&quot;5&quot;/&gt;&lt;property id=&quot;20300&quot; value=&quot;Slide 72&quot;/&gt;&lt;property id=&quot;20307&quot; value=&quot;343&quot;/&gt;&lt;/object&gt;&lt;object type=&quot;3&quot; unique_id=&quot;10076&quot;&gt;&lt;property id=&quot;20148&quot; value=&quot;5&quot;/&gt;&lt;property id=&quot;20300&quot; value=&quot;Slide 73&quot;/&gt;&lt;property id=&quot;20307&quot; value=&quot;342&quot;/&gt;&lt;/object&gt;&lt;object type=&quot;3&quot; unique_id=&quot;10077&quot;&gt;&lt;property id=&quot;20148&quot; value=&quot;5&quot;/&gt;&lt;property id=&quot;20300&quot; value=&quot;Slide 74&quot;/&gt;&lt;property id=&quot;20307&quot; value=&quot;341&quot;/&gt;&lt;/object&gt;&lt;object type=&quot;3&quot; unique_id=&quot;10078&quot;&gt;&lt;property id=&quot;20148&quot; value=&quot;5&quot;/&gt;&lt;property id=&quot;20300&quot; value=&quot;Slide 75&quot;/&gt;&lt;property id=&quot;20307&quot; value=&quot;340&quot;/&gt;&lt;/object&gt;&lt;object type=&quot;3&quot; unique_id=&quot;10079&quot;&gt;&lt;property id=&quot;20148&quot; value=&quot;5&quot;/&gt;&lt;property id=&quot;20300&quot; value=&quot;Slide 76&quot;/&gt;&lt;property id=&quot;20307&quot; value=&quot;339&quot;/&gt;&lt;/object&gt;&lt;object type=&quot;3&quot; unique_id=&quot;10080&quot;&gt;&lt;property id=&quot;20148&quot; value=&quot;5&quot;/&gt;&lt;property id=&quot;20300&quot; value=&quot;Slide 77&quot;/&gt;&lt;property id=&quot;20307&quot; value=&quot;337&quot;/&gt;&lt;/object&gt;&lt;object type=&quot;3&quot; unique_id=&quot;10081&quot;&gt;&lt;property id=&quot;20148&quot; value=&quot;5&quot;/&gt;&lt;property id=&quot;20300&quot; value=&quot;Slide 78&quot;/&gt;&lt;property id=&quot;20307&quot; value=&quot;336&quot;/&gt;&lt;/object&gt;&lt;object type=&quot;3&quot; unique_id=&quot;10082&quot;&gt;&lt;property id=&quot;20148&quot; value=&quot;5&quot;/&gt;&lt;property id=&quot;20300&quot; value=&quot;Slide 79&quot;/&gt;&lt;property id=&quot;20307&quot; value=&quot;335&quot;/&gt;&lt;/object&gt;&lt;object type=&quot;3&quot; unique_id=&quot;10083&quot;&gt;&lt;property id=&quot;20148&quot; value=&quot;5&quot;/&gt;&lt;property id=&quot;20300&quot; value=&quot;Slide 80&quot;/&gt;&lt;property id=&quot;20307&quot; value=&quot;357&quot;/&gt;&lt;/object&gt;&lt;object type=&quot;3&quot; unique_id=&quot;10084&quot;&gt;&lt;property id=&quot;20148&quot; value=&quot;5&quot;/&gt;&lt;property id=&quot;20300&quot; value=&quot;Slide 81&quot;/&gt;&lt;property id=&quot;20307&quot; value=&quot;352&quot;/&gt;&lt;/object&gt;&lt;object type=&quot;3&quot; unique_id=&quot;10085&quot;&gt;&lt;property id=&quot;20148&quot; value=&quot;5&quot;/&gt;&lt;property id=&quot;20300&quot; value=&quot;Slide 82&quot;/&gt;&lt;property id=&quot;20307&quot; value=&quot;356&quot;/&gt;&lt;/object&gt;&lt;object type=&quot;3&quot; unique_id=&quot;10086&quot;&gt;&lt;property id=&quot;20148&quot; value=&quot;5&quot;/&gt;&lt;property id=&quot;20300&quot; value=&quot;Slide 83&quot;/&gt;&lt;property id=&quot;20307&quot; value=&quot;355&quot;/&gt;&lt;/object&gt;&lt;object type=&quot;3&quot; unique_id=&quot;10087&quot;&gt;&lt;property id=&quot;20148&quot; value=&quot;5&quot;/&gt;&lt;property id=&quot;20300&quot; value=&quot;Slide 84&quot;/&gt;&lt;property id=&quot;20307&quot; value=&quot;354&quot;/&gt;&lt;/object&gt;&lt;object type=&quot;3&quot; unique_id=&quot;10088&quot;&gt;&lt;property id=&quot;20148&quot; value=&quot;5&quot;/&gt;&lt;property id=&quot;20300&quot; value=&quot;Slide 85&quot;/&gt;&lt;property id=&quot;20307&quot; value=&quot;353&quot;/&gt;&lt;/object&gt;&lt;object type=&quot;3&quot; unique_id=&quot;10089&quot;&gt;&lt;property id=&quot;20148&quot; value=&quot;5&quot;/&gt;&lt;property id=&quot;20300&quot; value=&quot;Slide 86&quot;/&gt;&lt;property id=&quot;20307&quot; value=&quot;362&quot;/&gt;&lt;/object&gt;&lt;object type=&quot;3&quot; unique_id=&quot;10090&quot;&gt;&lt;property id=&quot;20148&quot; value=&quot;5&quot;/&gt;&lt;property id=&quot;20300&quot; value=&quot;Slide 87&quot;/&gt;&lt;property id=&quot;20307&quot; value=&quot;366&quot;/&gt;&lt;/object&gt;&lt;object type=&quot;3&quot; unique_id=&quot;10091&quot;&gt;&lt;property id=&quot;20148&quot; value=&quot;5&quot;/&gt;&lt;property id=&quot;20300&quot; value=&quot;Slide 88&quot;/&gt;&lt;property id=&quot;20307&quot; value=&quot;365&quot;/&gt;&lt;/object&gt;&lt;object type=&quot;3&quot; unique_id=&quot;10092&quot;&gt;&lt;property id=&quot;20148&quot; value=&quot;5&quot;/&gt;&lt;property id=&quot;20300&quot; value=&quot;Slide 89&quot;/&gt;&lt;property id=&quot;20307&quot; value=&quot;364&quot;/&gt;&lt;/object&gt;&lt;object type=&quot;3&quot; unique_id=&quot;10093&quot;&gt;&lt;property id=&quot;20148&quot; value=&quot;5&quot;/&gt;&lt;property id=&quot;20300&quot; value=&quot;Slide 90&quot;/&gt;&lt;property id=&quot;20307&quot; value=&quot;363&quot;/&gt;&lt;/object&gt;&lt;object type=&quot;3&quot; unique_id=&quot;10094&quot;&gt;&lt;property id=&quot;20148&quot; value=&quot;5&quot;/&gt;&lt;property id=&quot;20300&quot; value=&quot;Slide 91&quot;/&gt;&lt;property id=&quot;20307&quot; value=&quot;361&quot;/&gt;&lt;/object&gt;&lt;object type=&quot;3&quot; unique_id=&quot;10095&quot;&gt;&lt;property id=&quot;20148&quot; value=&quot;5&quot;/&gt;&lt;property id=&quot;20300&quot; value=&quot;Slide 92&quot;/&gt;&lt;property id=&quot;20307&quot; value=&quot;360&quot;/&gt;&lt;/object&gt;&lt;object type=&quot;3&quot; unique_id=&quot;10096&quot;&gt;&lt;property id=&quot;20148&quot; value=&quot;5&quot;/&gt;&lt;property id=&quot;20300&quot; value=&quot;Slide 93&quot;/&gt;&lt;property id=&quot;20307&quot; value=&quot;359&quot;/&gt;&lt;/object&gt;&lt;object type=&quot;3&quot; unique_id=&quot;10097&quot;&gt;&lt;property id=&quot;20148&quot; value=&quot;5&quot;/&gt;&lt;property id=&quot;20300&quot; value=&quot;Slide 94&quot;/&gt;&lt;property id=&quot;20307&quot; value=&quot;358&quot;/&gt;&lt;/object&gt;&lt;object type=&quot;3&quot; unique_id=&quot;10098&quot;&gt;&lt;property id=&quot;20148&quot; value=&quot;5&quot;/&gt;&lt;property id=&quot;20300&quot; value=&quot;Slide 95&quot;/&gt;&lt;property id=&quot;20307&quot; value=&quot;347&quot;/&gt;&lt;/object&gt;&lt;object type=&quot;3&quot; unique_id=&quot;10099&quot;&gt;&lt;property id=&quot;20148&quot; value=&quot;5&quot;/&gt;&lt;property id=&quot;20300&quot; value=&quot;Slide 96&quot;/&gt;&lt;property id=&quot;20307&quot; value=&quot;351&quot;/&gt;&lt;/object&gt;&lt;object type=&quot;3&quot; unique_id=&quot;10100&quot;&gt;&lt;property id=&quot;20148&quot; value=&quot;5&quot;/&gt;&lt;property id=&quot;20300&quot; value=&quot;Slide 97&quot;/&gt;&lt;property id=&quot;20307&quot; value=&quot;348&quot;/&gt;&lt;/object&gt;&lt;object type=&quot;3&quot; unique_id=&quot;10101&quot;&gt;&lt;property id=&quot;20148&quot; value=&quot;5&quot;/&gt;&lt;property id=&quot;20300&quot; value=&quot;Slide 98&quot;/&gt;&lt;property id=&quot;20307&quot; value=&quot;350&quot;/&gt;&lt;/object&gt;&lt;object type=&quot;3&quot; unique_id=&quot;10102&quot;&gt;&lt;property id=&quot;20148&quot; value=&quot;5&quot;/&gt;&lt;property id=&quot;20300&quot; value=&quot;Slide 99&quot;/&gt;&lt;property id=&quot;20307&quot; value=&quot;349&quot;/&gt;&lt;/object&gt;&lt;object type=&quot;3&quot; unique_id=&quot;10103&quot;&gt;&lt;property id=&quot;20148&quot; value=&quot;5&quot;/&gt;&lt;property id=&quot;20300&quot; value=&quot;Slide 100&quot;/&gt;&lt;property id=&quot;20307&quot; value=&quot;373&quot;/&gt;&lt;/object&gt;&lt;object type=&quot;3&quot; unique_id=&quot;10104&quot;&gt;&lt;property id=&quot;20148&quot; value=&quot;5&quot;/&gt;&lt;property id=&quot;20300&quot; value=&quot;Slide 101&quot;/&gt;&lt;property id=&quot;20307&quot; value=&quot;374&quot;/&gt;&lt;/object&gt;&lt;object type=&quot;3&quot; unique_id=&quot;10105&quot;&gt;&lt;property id=&quot;20148&quot; value=&quot;5&quot;/&gt;&lt;property id=&quot;20300&quot; value=&quot;Slide 102&quot;/&gt;&lt;property id=&quot;20307&quot; value=&quot;372&quot;/&gt;&lt;/object&gt;&lt;object type=&quot;3&quot; unique_id=&quot;10106&quot;&gt;&lt;property id=&quot;20148&quot; value=&quot;5&quot;/&gt;&lt;property id=&quot;20300&quot; value=&quot;Slide 103&quot;/&gt;&lt;property id=&quot;20307&quot; value=&quot;371&quot;/&gt;&lt;/object&gt;&lt;object type=&quot;3&quot; unique_id=&quot;10107&quot;&gt;&lt;property id=&quot;20148&quot; value=&quot;5&quot;/&gt;&lt;property id=&quot;20300&quot; value=&quot;Slide 104&quot;/&gt;&lt;property id=&quot;20307&quot; value=&quot;370&quot;/&gt;&lt;/object&gt;&lt;object type=&quot;3&quot; unique_id=&quot;10108&quot;&gt;&lt;property id=&quot;20148&quot; value=&quot;5&quot;/&gt;&lt;property id=&quot;20300&quot; value=&quot;Slide 105&quot;/&gt;&lt;property id=&quot;20307&quot; value=&quot;383&quot;/&gt;&lt;/object&gt;&lt;object type=&quot;3&quot; unique_id=&quot;10109&quot;&gt;&lt;property id=&quot;20148&quot; value=&quot;5&quot;/&gt;&lt;property id=&quot;20300&quot; value=&quot;Slide 106&quot;/&gt;&lt;property id=&quot;20307&quot; value=&quot;382&quot;/&gt;&lt;/object&gt;&lt;object type=&quot;3&quot; unique_id=&quot;10110&quot;&gt;&lt;property id=&quot;20148&quot; value=&quot;5&quot;/&gt;&lt;property id=&quot;20300&quot; value=&quot;Slide 107&quot;/&gt;&lt;property id=&quot;20307&quot; value=&quot;381&quot;/&gt;&lt;/object&gt;&lt;object type=&quot;3&quot; unique_id=&quot;10111&quot;&gt;&lt;property id=&quot;20148&quot; value=&quot;5&quot;/&gt;&lt;property id=&quot;20300&quot; value=&quot;Slide 108&quot;/&gt;&lt;property id=&quot;20307&quot; value=&quot;380&quot;/&gt;&lt;/object&gt;&lt;object type=&quot;3&quot; unique_id=&quot;10112&quot;&gt;&lt;property id=&quot;20148&quot; value=&quot;5&quot;/&gt;&lt;property id=&quot;20300&quot; value=&quot;Slide 109&quot;/&gt;&lt;property id=&quot;20307&quot; value=&quot;379&quot;/&gt;&lt;/object&gt;&lt;object type=&quot;3&quot; unique_id=&quot;10113&quot;&gt;&lt;property id=&quot;20148&quot; value=&quot;5&quot;/&gt;&lt;property id=&quot;20300&quot; value=&quot;Slide 110&quot;/&gt;&lt;property id=&quot;20307&quot; value=&quot;378&quot;/&gt;&lt;/object&gt;&lt;object type=&quot;3&quot; unique_id=&quot;10114&quot;&gt;&lt;property id=&quot;20148&quot; value=&quot;5&quot;/&gt;&lt;property id=&quot;20300&quot; value=&quot;Slide 111&quot;/&gt;&lt;property id=&quot;20307&quot; value=&quot;377&quot;/&gt;&lt;/object&gt;&lt;object type=&quot;3&quot; unique_id=&quot;10115&quot;&gt;&lt;property id=&quot;20148&quot; value=&quot;5&quot;/&gt;&lt;property id=&quot;20300&quot; value=&quot;Slide 112&quot;/&gt;&lt;property id=&quot;20307&quot; value=&quot;376&quot;/&gt;&lt;/object&gt;&lt;object type=&quot;3&quot; unique_id=&quot;10116&quot;&gt;&lt;property id=&quot;20148&quot; value=&quot;5&quot;/&gt;&lt;property id=&quot;20300&quot; value=&quot;Slide 113&quot;/&gt;&lt;property id=&quot;20307&quot; value=&quot;375&quot;/&gt;&lt;/object&gt;&lt;object type=&quot;3&quot; unique_id=&quot;10117&quot;&gt;&lt;property id=&quot;20148&quot; value=&quot;5&quot;/&gt;&lt;property id=&quot;20300&quot; value=&quot;Slide 114&quot;/&gt;&lt;property id=&quot;20307&quot; value=&quot;369&quot;/&gt;&lt;/object&gt;&lt;object type=&quot;3&quot; unique_id=&quot;10118&quot;&gt;&lt;property id=&quot;20148&quot; value=&quot;5&quot;/&gt;&lt;property id=&quot;20300&quot; value=&quot;Slide 115&quot;/&gt;&lt;property id=&quot;20307&quot; value=&quot;368&quot;/&gt;&lt;/object&gt;&lt;object type=&quot;3&quot; unique_id=&quot;10119&quot;&gt;&lt;property id=&quot;20148&quot; value=&quot;5&quot;/&gt;&lt;property id=&quot;20300&quot; value=&quot;Slide 116&quot;/&gt;&lt;property id=&quot;20307&quot; value=&quot;394&quot;/&gt;&lt;/object&gt;&lt;object type=&quot;3&quot; unique_id=&quot;10120&quot;&gt;&lt;property id=&quot;20148&quot; value=&quot;5&quot;/&gt;&lt;property id=&quot;20300&quot; value=&quot;Slide 117&quot;/&gt;&lt;property id=&quot;20307&quot; value=&quot;393&quot;/&gt;&lt;/object&gt;&lt;object type=&quot;3&quot; unique_id=&quot;10121&quot;&gt;&lt;property id=&quot;20148&quot; value=&quot;5&quot;/&gt;&lt;property id=&quot;20300&quot; value=&quot;Slide 118&quot;/&gt;&lt;property id=&quot;20307&quot; value=&quot;392&quot;/&gt;&lt;/object&gt;&lt;object type=&quot;3&quot; unique_id=&quot;10122&quot;&gt;&lt;property id=&quot;20148&quot; value=&quot;5&quot;/&gt;&lt;property id=&quot;20300&quot; value=&quot;Slide 119&quot;/&gt;&lt;property id=&quot;20307&quot; value=&quot;391&quot;/&gt;&lt;/object&gt;&lt;object type=&quot;3&quot; unique_id=&quot;10123&quot;&gt;&lt;property id=&quot;20148&quot; value=&quot;5&quot;/&gt;&lt;property id=&quot;20300&quot; value=&quot;Slide 120&quot;/&gt;&lt;property id=&quot;20307&quot; value=&quot;390&quot;/&gt;&lt;/object&gt;&lt;object type=&quot;3&quot; unique_id=&quot;10124&quot;&gt;&lt;property id=&quot;20148&quot; value=&quot;5&quot;/&gt;&lt;property id=&quot;20300&quot; value=&quot;Slide 121&quot;/&gt;&lt;property id=&quot;20307&quot; value=&quot;389&quot;/&gt;&lt;/object&gt;&lt;object type=&quot;3&quot; unique_id=&quot;10125&quot;&gt;&lt;property id=&quot;20148&quot; value=&quot;5&quot;/&gt;&lt;property id=&quot;20300&quot; value=&quot;Slide 122&quot;/&gt;&lt;property id=&quot;20307&quot; value=&quot;402&quot;/&gt;&lt;/object&gt;&lt;object type=&quot;3&quot; unique_id=&quot;10126&quot;&gt;&lt;property id=&quot;20148&quot; value=&quot;5&quot;/&gt;&lt;property id=&quot;20300&quot; value=&quot;Slide 123&quot;/&gt;&lt;property id=&quot;20307&quot; value=&quot;409&quot;/&gt;&lt;/object&gt;&lt;object type=&quot;3&quot; unique_id=&quot;10127&quot;&gt;&lt;property id=&quot;20148&quot; value=&quot;5&quot;/&gt;&lt;property id=&quot;20300&quot; value=&quot;Slide 124&quot;/&gt;&lt;property id=&quot;20307&quot; value=&quot;408&quot;/&gt;&lt;/object&gt;&lt;object type=&quot;3&quot; unique_id=&quot;10128&quot;&gt;&lt;property id=&quot;20148&quot; value=&quot;5&quot;/&gt;&lt;property id=&quot;20300&quot; value=&quot;Slide 125&quot;/&gt;&lt;property id=&quot;20307&quot; value=&quot;407&quot;/&gt;&lt;/object&gt;&lt;object type=&quot;3&quot; unique_id=&quot;10129&quot;&gt;&lt;property id=&quot;20148&quot; value=&quot;5&quot;/&gt;&lt;property id=&quot;20300&quot; value=&quot;Slide 126&quot;/&gt;&lt;property id=&quot;20307&quot; value=&quot;406&quot;/&gt;&lt;/object&gt;&lt;object type=&quot;3&quot; unique_id=&quot;10130&quot;&gt;&lt;property id=&quot;20148&quot; value=&quot;5&quot;/&gt;&lt;property id=&quot;20300&quot; value=&quot;Slide 127&quot;/&gt;&lt;property id=&quot;20307&quot; value=&quot;405&quot;/&gt;&lt;/object&gt;&lt;object type=&quot;3&quot; unique_id=&quot;10131&quot;&gt;&lt;property id=&quot;20148&quot; value=&quot;5&quot;/&gt;&lt;property id=&quot;20300&quot; value=&quot;Slide 128&quot;/&gt;&lt;property id=&quot;20307&quot; value=&quot;404&quot;/&gt;&lt;/object&gt;&lt;object type=&quot;3&quot; unique_id=&quot;10132&quot;&gt;&lt;property id=&quot;20148&quot; value=&quot;5&quot;/&gt;&lt;property id=&quot;20300&quot; value=&quot;Slide 129&quot;/&gt;&lt;property id=&quot;20307&quot; value=&quot;403&quot;/&gt;&lt;/object&gt;&lt;object type=&quot;3&quot; unique_id=&quot;10133&quot;&gt;&lt;property id=&quot;20148&quot; value=&quot;5&quot;/&gt;&lt;property id=&quot;20300&quot; value=&quot;Slide 130&quot;/&gt;&lt;property id=&quot;20307&quot; value=&quot;401&quot;/&gt;&lt;/object&gt;&lt;object type=&quot;3&quot; unique_id=&quot;10134&quot;&gt;&lt;property id=&quot;20148&quot; value=&quot;5&quot;/&gt;&lt;property id=&quot;20300&quot; value=&quot;Slide 131&quot;/&gt;&lt;property id=&quot;20307&quot; value=&quot;400&quot;/&gt;&lt;/object&gt;&lt;object type=&quot;3&quot; unique_id=&quot;10135&quot;&gt;&lt;property id=&quot;20148&quot; value=&quot;5&quot;/&gt;&lt;property id=&quot;20300&quot; value=&quot;Slide 132&quot;/&gt;&lt;property id=&quot;20307&quot; value=&quot;399&quot;/&gt;&lt;/object&gt;&lt;object type=&quot;3&quot; unique_id=&quot;10136&quot;&gt;&lt;property id=&quot;20148&quot; value=&quot;5&quot;/&gt;&lt;property id=&quot;20300&quot; value=&quot;Slide 133&quot;/&gt;&lt;property id=&quot;20307&quot; value=&quot;398&quot;/&gt;&lt;/object&gt;&lt;object type=&quot;3&quot; unique_id=&quot;10137&quot;&gt;&lt;property id=&quot;20148&quot; value=&quot;5&quot;/&gt;&lt;property id=&quot;20300&quot; value=&quot;Slide 134&quot;/&gt;&lt;property id=&quot;20307&quot; value=&quot;397&quot;/&gt;&lt;/object&gt;&lt;object type=&quot;3&quot; unique_id=&quot;10138&quot;&gt;&lt;property id=&quot;20148&quot; value=&quot;5&quot;/&gt;&lt;property id=&quot;20300&quot; value=&quot;Slide 135&quot;/&gt;&lt;property id=&quot;20307&quot; value=&quot;396&quot;/&gt;&lt;/object&gt;&lt;object type=&quot;3&quot; unique_id=&quot;10139&quot;&gt;&lt;property id=&quot;20148&quot; value=&quot;5&quot;/&gt;&lt;property id=&quot;20300&quot; value=&quot;Slide 136&quot;/&gt;&lt;property id=&quot;20307&quot; value=&quot;395&quot;/&gt;&lt;/object&gt;&lt;object type=&quot;3&quot; unique_id=&quot;10140&quot;&gt;&lt;property id=&quot;20148&quot; value=&quot;5&quot;/&gt;&lt;property id=&quot;20300&quot; value=&quot;Slide 137&quot;/&gt;&lt;property id=&quot;20307&quot; value=&quot;388&quot;/&gt;&lt;/object&gt;&lt;object type=&quot;3&quot; unique_id=&quot;10141&quot;&gt;&lt;property id=&quot;20148&quot; value=&quot;5&quot;/&gt;&lt;property id=&quot;20300&quot; value=&quot;Slide 138&quot;/&gt;&lt;property id=&quot;20307&quot; value=&quot;387&quot;/&gt;&lt;/object&gt;&lt;object type=&quot;3&quot; unique_id=&quot;10142&quot;&gt;&lt;property id=&quot;20148&quot; value=&quot;5&quot;/&gt;&lt;property id=&quot;20300&quot; value=&quot;Slide 139&quot;/&gt;&lt;property id=&quot;20307&quot; value=&quot;386&quot;/&gt;&lt;/object&gt;&lt;object type=&quot;3&quot; unique_id=&quot;10143&quot;&gt;&lt;property id=&quot;20148&quot; value=&quot;5&quot;/&gt;&lt;property id=&quot;20300&quot; value=&quot;Slide 140&quot;/&gt;&lt;property id=&quot;20307&quot; value=&quot;385&quot;/&gt;&lt;/object&gt;&lt;object type=&quot;3&quot; unique_id=&quot;10144&quot;&gt;&lt;property id=&quot;20148&quot; value=&quot;5&quot;/&gt;&lt;property id=&quot;20300&quot; value=&quot;Slide 141&quot;/&gt;&lt;property id=&quot;20307&quot; value=&quot;384&quot;/&gt;&lt;/object&gt;&lt;object type=&quot;3&quot; unique_id=&quot;10145&quot;&gt;&lt;property id=&quot;20148&quot; value=&quot;5&quot;/&gt;&lt;property id=&quot;20300&quot; value=&quot;Slide 142&quot;/&gt;&lt;property id=&quot;20307&quot; value=&quot;367&quot;/&gt;&lt;/object&gt;&lt;object type=&quot;3&quot; unique_id=&quot;10146&quot;&gt;&lt;property id=&quot;20148&quot; value=&quot;5&quot;/&gt;&lt;property id=&quot;20300&quot; value=&quot;Slide 143&quot;/&gt;&lt;property id=&quot;20307&quot; value=&quot;410&quot;/&gt;&lt;/object&gt;&lt;object type=&quot;3&quot; unique_id=&quot;10147&quot;&gt;&lt;property id=&quot;20148&quot; value=&quot;5&quot;/&gt;&lt;property id=&quot;20300&quot; value=&quot;Slide 144&quot;/&gt;&lt;property id=&quot;20307&quot; value=&quot;420&quot;/&gt;&lt;/object&gt;&lt;object type=&quot;3&quot; unique_id=&quot;10148&quot;&gt;&lt;property id=&quot;20148&quot; value=&quot;5&quot;/&gt;&lt;property id=&quot;20300&quot; value=&quot;Slide 145&quot;/&gt;&lt;property id=&quot;20307&quot; value=&quot;419&quot;/&gt;&lt;/object&gt;&lt;object type=&quot;3&quot; unique_id=&quot;10149&quot;&gt;&lt;property id=&quot;20148&quot; value=&quot;5&quot;/&gt;&lt;property id=&quot;20300&quot; value=&quot;Slide 146&quot;/&gt;&lt;property id=&quot;20307&quot; value=&quot;418&quot;/&gt;&lt;/object&gt;&lt;object type=&quot;3&quot; unique_id=&quot;10150&quot;&gt;&lt;property id=&quot;20148&quot; value=&quot;5&quot;/&gt;&lt;property id=&quot;20300&quot; value=&quot;Slide 147&quot;/&gt;&lt;property id=&quot;20307&quot; value=&quot;416&quot;/&gt;&lt;/object&gt;&lt;object type=&quot;3&quot; unique_id=&quot;10151&quot;&gt;&lt;property id=&quot;20148&quot; value=&quot;5&quot;/&gt;&lt;property id=&quot;20300&quot; value=&quot;Slide 148&quot;/&gt;&lt;property id=&quot;20307&quot; value=&quot;417&quot;/&gt;&lt;/object&gt;&lt;object type=&quot;3&quot; unique_id=&quot;10152&quot;&gt;&lt;property id=&quot;20148&quot; value=&quot;5&quot;/&gt;&lt;property id=&quot;20300&quot; value=&quot;Slide 149&quot;/&gt;&lt;property id=&quot;20307&quot; value=&quot;415&quot;/&gt;&lt;/object&gt;&lt;object type=&quot;3&quot; unique_id=&quot;10153&quot;&gt;&lt;property id=&quot;20148&quot; value=&quot;5&quot;/&gt;&lt;property id=&quot;20300&quot; value=&quot;Slide 150&quot;/&gt;&lt;property id=&quot;20307&quot; value=&quot;414&quot;/&gt;&lt;/object&gt;&lt;object type=&quot;3&quot; unique_id=&quot;10154&quot;&gt;&lt;property id=&quot;20148&quot; value=&quot;5&quot;/&gt;&lt;property id=&quot;20300&quot; value=&quot;Slide 151&quot;/&gt;&lt;property id=&quot;20307&quot; value=&quot;413&quot;/&gt;&lt;/object&gt;&lt;object type=&quot;3&quot; unique_id=&quot;10155&quot;&gt;&lt;property id=&quot;20148&quot; value=&quot;5&quot;/&gt;&lt;property id=&quot;20300&quot; value=&quot;Slide 152&quot;/&gt;&lt;property id=&quot;20307&quot; value=&quot;412&quot;/&gt;&lt;/object&gt;&lt;object type=&quot;3&quot; unique_id=&quot;10156&quot;&gt;&lt;property id=&quot;20148&quot; value=&quot;5&quot;/&gt;&lt;property id=&quot;20300&quot; value=&quot;Slide 153&quot;/&gt;&lt;property id=&quot;20307&quot; value=&quot;411&quot;/&gt;&lt;/object&gt;&lt;object type=&quot;3&quot; unique_id=&quot;10157&quot;&gt;&lt;property id=&quot;20148&quot; value=&quot;5&quot;/&gt;&lt;property id=&quot;20300&quot; value=&quot;Slide 154&quot;/&gt;&lt;property id=&quot;20307&quot; value=&quot;422&quot;/&gt;&lt;/object&gt;&lt;object type=&quot;3&quot; unique_id=&quot;10158&quot;&gt;&lt;property id=&quot;20148&quot; value=&quot;5&quot;/&gt;&lt;property id=&quot;20300&quot; value=&quot;Slide 155&quot;/&gt;&lt;property id=&quot;20307&quot; value=&quot;432&quot;/&gt;&lt;/object&gt;&lt;object type=&quot;3&quot; unique_id=&quot;10159&quot;&gt;&lt;property id=&quot;20148&quot; value=&quot;5&quot;/&gt;&lt;property id=&quot;20300&quot; value=&quot;Slide 156&quot;/&gt;&lt;property id=&quot;20307&quot; value=&quot;421&quot;/&gt;&lt;/object&gt;&lt;object type=&quot;3&quot; unique_id=&quot;10160&quot;&gt;&lt;property id=&quot;20148&quot; value=&quot;5&quot;/&gt;&lt;property id=&quot;20300&quot; value=&quot;Slide 157&quot;/&gt;&lt;property id=&quot;20307&quot; value=&quot;423&quot;/&gt;&lt;/object&gt;&lt;object type=&quot;3&quot; unique_id=&quot;10161&quot;&gt;&lt;property id=&quot;20148&quot; value=&quot;5&quot;/&gt;&lt;property id=&quot;20300&quot; value=&quot;Slide 158&quot;/&gt;&lt;property id=&quot;20307&quot; value=&quot;431&quot;/&gt;&lt;/object&gt;&lt;object type=&quot;3&quot; unique_id=&quot;10162&quot;&gt;&lt;property id=&quot;20148&quot; value=&quot;5&quot;/&gt;&lt;property id=&quot;20300&quot; value=&quot;Slide 159&quot;/&gt;&lt;property id=&quot;20307&quot; value=&quot;430&quot;/&gt;&lt;/object&gt;&lt;object type=&quot;3&quot; unique_id=&quot;10163&quot;&gt;&lt;property id=&quot;20148&quot; value=&quot;5&quot;/&gt;&lt;property id=&quot;20300&quot; value=&quot;Slide 160&quot;/&gt;&lt;property id=&quot;20307&quot; value=&quot;429&quot;/&gt;&lt;/object&gt;&lt;object type=&quot;3&quot; unique_id=&quot;10164&quot;&gt;&lt;property id=&quot;20148&quot; value=&quot;5&quot;/&gt;&lt;property id=&quot;20300&quot; value=&quot;Slide 161&quot;/&gt;&lt;property id=&quot;20307&quot; value=&quot;428&quot;/&gt;&lt;/object&gt;&lt;object type=&quot;3&quot; unique_id=&quot;10165&quot;&gt;&lt;property id=&quot;20148&quot; value=&quot;5&quot;/&gt;&lt;property id=&quot;20300&quot; value=&quot;Slide 162&quot;/&gt;&lt;property id=&quot;20307&quot; value=&quot;427&quot;/&gt;&lt;/object&gt;&lt;object type=&quot;3&quot; unique_id=&quot;10166&quot;&gt;&lt;property id=&quot;20148&quot; value=&quot;5&quot;/&gt;&lt;property id=&quot;20300&quot; value=&quot;Slide 163&quot;/&gt;&lt;property id=&quot;20307&quot; value=&quot;439&quot;/&gt;&lt;/object&gt;&lt;object type=&quot;3&quot; unique_id=&quot;10167&quot;&gt;&lt;property id=&quot;20148&quot; value=&quot;5&quot;/&gt;&lt;property id=&quot;20300&quot; value=&quot;Slide 164&quot;/&gt;&lt;property id=&quot;20307&quot; value=&quot;442&quot;/&gt;&lt;/object&gt;&lt;object type=&quot;3&quot; unique_id=&quot;10168&quot;&gt;&lt;property id=&quot;20148&quot; value=&quot;5&quot;/&gt;&lt;property id=&quot;20300&quot; value=&quot;Slide 165&quot;/&gt;&lt;property id=&quot;20307&quot; value=&quot;441&quot;/&gt;&lt;/object&gt;&lt;object type=&quot;3&quot; unique_id=&quot;10169&quot;&gt;&lt;property id=&quot;20148&quot; value=&quot;5&quot;/&gt;&lt;property id=&quot;20300&quot; value=&quot;Slide 166&quot;/&gt;&lt;property id=&quot;20307&quot; value=&quot;440&quot;/&gt;&lt;/object&gt;&lt;object type=&quot;3&quot; unique_id=&quot;10170&quot;&gt;&lt;property id=&quot;20148&quot; value=&quot;5&quot;/&gt;&lt;property id=&quot;20300&quot; value=&quot;Slide 167&quot;/&gt;&lt;property id=&quot;20307&quot; value=&quot;438&quot;/&gt;&lt;/object&gt;&lt;object type=&quot;3&quot; unique_id=&quot;10171&quot;&gt;&lt;property id=&quot;20148&quot; value=&quot;5&quot;/&gt;&lt;property id=&quot;20300&quot; value=&quot;Slide 168&quot;/&gt;&lt;property id=&quot;20307&quot; value=&quot;437&quot;/&gt;&lt;/object&gt;&lt;object type=&quot;3&quot; unique_id=&quot;10172&quot;&gt;&lt;property id=&quot;20148&quot; value=&quot;5&quot;/&gt;&lt;property id=&quot;20300&quot; value=&quot;Slide 169&quot;/&gt;&lt;property id=&quot;20307&quot; value=&quot;436&quot;/&gt;&lt;/object&gt;&lt;object type=&quot;3&quot; unique_id=&quot;10173&quot;&gt;&lt;property id=&quot;20148&quot; value=&quot;5&quot;/&gt;&lt;property id=&quot;20300&quot; value=&quot;Slide 170&quot;/&gt;&lt;property id=&quot;20307&quot; value=&quot;435&quot;/&gt;&lt;/object&gt;&lt;object type=&quot;3&quot; unique_id=&quot;10174&quot;&gt;&lt;property id=&quot;20148&quot; value=&quot;5&quot;/&gt;&lt;property id=&quot;20300&quot; value=&quot;Slide 171&quot;/&gt;&lt;property id=&quot;20307&quot; value=&quot;434&quot;/&gt;&lt;/object&gt;&lt;object type=&quot;3&quot; unique_id=&quot;10175&quot;&gt;&lt;property id=&quot;20148&quot; value=&quot;5&quot;/&gt;&lt;property id=&quot;20300&quot; value=&quot;Slide 172&quot;/&gt;&lt;property id=&quot;20307&quot; value=&quot;433&quot;/&gt;&lt;/object&gt;&lt;object type=&quot;3&quot; unique_id=&quot;10176&quot;&gt;&lt;property id=&quot;20148&quot; value=&quot;5&quot;/&gt;&lt;property id=&quot;20300&quot; value=&quot;Slide 173&quot;/&gt;&lt;property id=&quot;20307&quot; value=&quot;425&quot;/&gt;&lt;/object&gt;&lt;object type=&quot;3&quot; unique_id=&quot;10177&quot;&gt;&lt;property id=&quot;20148&quot; value=&quot;5&quot;/&gt;&lt;property id=&quot;20300&quot; value=&quot;Slide 174&quot;/&gt;&lt;property id=&quot;20307&quot; value=&quot;424&quot;/&gt;&lt;/object&gt;&lt;object type=&quot;3&quot; unique_id=&quot;10178&quot;&gt;&lt;property id=&quot;20148&quot; value=&quot;5&quot;/&gt;&lt;property id=&quot;20300&quot; value=&quot;Slide 175&quot;/&gt;&lt;property id=&quot;20307&quot; value=&quot;44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Template>
  <TotalTime>650</TotalTime>
  <Words>3317</Words>
  <Application>Microsoft Office PowerPoint</Application>
  <PresentationFormat>عرض على الشاشة (3:4)‏</PresentationFormat>
  <Paragraphs>602</Paragraphs>
  <Slides>86</Slides>
  <Notes>4</Notes>
  <HiddenSlides>0</HiddenSlides>
  <MMClips>0</MMClips>
  <ScaleCrop>false</ScaleCrop>
  <HeadingPairs>
    <vt:vector size="6" baseType="variant">
      <vt:variant>
        <vt:lpstr>نسق</vt:lpstr>
      </vt:variant>
      <vt:variant>
        <vt:i4>1</vt:i4>
      </vt:variant>
      <vt:variant>
        <vt:lpstr>خوادم OLE مضمنة</vt:lpstr>
      </vt:variant>
      <vt:variant>
        <vt:i4>2</vt:i4>
      </vt:variant>
      <vt:variant>
        <vt:lpstr>عناوين الشرائح</vt:lpstr>
      </vt:variant>
      <vt:variant>
        <vt:i4>86</vt:i4>
      </vt:variant>
    </vt:vector>
  </HeadingPairs>
  <TitlesOfParts>
    <vt:vector size="89" baseType="lpstr">
      <vt:lpstr>2</vt:lpstr>
      <vt:lpstr>Equation</vt:lpstr>
      <vt:lpstr>معادلة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sawaf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omnia</dc:creator>
  <cp:lastModifiedBy>noralmoalem1</cp:lastModifiedBy>
  <cp:revision>56</cp:revision>
  <dcterms:created xsi:type="dcterms:W3CDTF">2013-12-18T17:02:54Z</dcterms:created>
  <dcterms:modified xsi:type="dcterms:W3CDTF">2014-01-01T19:59:28Z</dcterms:modified>
</cp:coreProperties>
</file>