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8" r:id="rId1"/>
  </p:sldMasterIdLst>
  <p:notesMasterIdLst>
    <p:notesMasterId r:id="rId76"/>
  </p:notesMasterIdLst>
  <p:sldIdLst>
    <p:sldId id="446" r:id="rId2"/>
    <p:sldId id="445" r:id="rId3"/>
    <p:sldId id="342" r:id="rId4"/>
    <p:sldId id="341" r:id="rId5"/>
    <p:sldId id="340" r:id="rId6"/>
    <p:sldId id="339" r:id="rId7"/>
    <p:sldId id="337" r:id="rId8"/>
    <p:sldId id="336" r:id="rId9"/>
    <p:sldId id="448" r:id="rId10"/>
    <p:sldId id="449" r:id="rId11"/>
    <p:sldId id="450" r:id="rId12"/>
    <p:sldId id="451" r:id="rId13"/>
    <p:sldId id="452" r:id="rId14"/>
    <p:sldId id="335" r:id="rId15"/>
    <p:sldId id="447" r:id="rId16"/>
    <p:sldId id="357" r:id="rId17"/>
    <p:sldId id="352" r:id="rId18"/>
    <p:sldId id="356" r:id="rId19"/>
    <p:sldId id="355" r:id="rId20"/>
    <p:sldId id="354" r:id="rId21"/>
    <p:sldId id="353" r:id="rId22"/>
    <p:sldId id="362" r:id="rId23"/>
    <p:sldId id="453" r:id="rId24"/>
    <p:sldId id="454" r:id="rId25"/>
    <p:sldId id="455" r:id="rId26"/>
    <p:sldId id="456" r:id="rId27"/>
    <p:sldId id="366" r:id="rId28"/>
    <p:sldId id="457" r:id="rId29"/>
    <p:sldId id="365" r:id="rId30"/>
    <p:sldId id="364" r:id="rId31"/>
    <p:sldId id="363" r:id="rId32"/>
    <p:sldId id="361" r:id="rId33"/>
    <p:sldId id="360" r:id="rId34"/>
    <p:sldId id="458" r:id="rId35"/>
    <p:sldId id="459" r:id="rId36"/>
    <p:sldId id="460" r:id="rId37"/>
    <p:sldId id="462" r:id="rId38"/>
    <p:sldId id="463" r:id="rId39"/>
    <p:sldId id="464" r:id="rId40"/>
    <p:sldId id="374" r:id="rId41"/>
    <p:sldId id="465" r:id="rId42"/>
    <p:sldId id="466" r:id="rId43"/>
    <p:sldId id="467" r:id="rId44"/>
    <p:sldId id="461" r:id="rId45"/>
    <p:sldId id="372" r:id="rId46"/>
    <p:sldId id="371" r:id="rId47"/>
    <p:sldId id="370" r:id="rId48"/>
    <p:sldId id="383" r:id="rId49"/>
    <p:sldId id="382" r:id="rId50"/>
    <p:sldId id="381" r:id="rId51"/>
    <p:sldId id="469" r:id="rId52"/>
    <p:sldId id="470" r:id="rId53"/>
    <p:sldId id="471" r:id="rId54"/>
    <p:sldId id="472" r:id="rId55"/>
    <p:sldId id="380" r:id="rId56"/>
    <p:sldId id="468" r:id="rId57"/>
    <p:sldId id="379" r:id="rId58"/>
    <p:sldId id="378" r:id="rId59"/>
    <p:sldId id="377" r:id="rId60"/>
    <p:sldId id="376" r:id="rId61"/>
    <p:sldId id="375" r:id="rId62"/>
    <p:sldId id="369" r:id="rId63"/>
    <p:sldId id="368" r:id="rId64"/>
    <p:sldId id="473" r:id="rId65"/>
    <p:sldId id="474" r:id="rId66"/>
    <p:sldId id="476" r:id="rId67"/>
    <p:sldId id="477" r:id="rId68"/>
    <p:sldId id="478" r:id="rId69"/>
    <p:sldId id="479" r:id="rId70"/>
    <p:sldId id="480" r:id="rId71"/>
    <p:sldId id="481" r:id="rId72"/>
    <p:sldId id="475" r:id="rId73"/>
    <p:sldId id="482" r:id="rId74"/>
    <p:sldId id="443" r:id="rId75"/>
  </p:sldIdLst>
  <p:sldSz cx="9144000" cy="6858000" type="screen4x3"/>
  <p:notesSz cx="6858000" cy="9144000"/>
  <p:custDataLst>
    <p:tags r:id="rId77"/>
  </p:custDataLst>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709" autoAdjust="0"/>
  </p:normalViewPr>
  <p:slideViewPr>
    <p:cSldViewPr>
      <p:cViewPr varScale="1">
        <p:scale>
          <a:sx n="70" d="100"/>
          <a:sy n="70" d="100"/>
        </p:scale>
        <p:origin x="-5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85DF36C-A403-423E-AB19-FB3A3E3AD18C}" type="datetimeFigureOut">
              <a:rPr lang="ar-EG" smtClean="0"/>
              <a:pPr/>
              <a:t>24/02/1435</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0DD5B94-1636-4F63-9D2C-219219973998}" type="slidenum">
              <a:rPr lang="ar-EG" smtClean="0"/>
              <a:pPr/>
              <a:t>‹#›</a:t>
            </a:fld>
            <a:endParaRPr lang="ar-EG"/>
          </a:p>
        </p:txBody>
      </p:sp>
    </p:spTree>
    <p:extLst>
      <p:ext uri="{BB962C8B-B14F-4D97-AF65-F5344CB8AC3E}">
        <p14:creationId xmlns:p14="http://schemas.microsoft.com/office/powerpoint/2010/main" val="25475494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fld id="{B0DD5B94-1636-4F63-9D2C-219219973998}" type="slidenum">
              <a:rPr lang="ar-EG" smtClean="0"/>
              <a:pPr/>
              <a:t>1</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fld id="{B0DD5B94-1636-4F63-9D2C-219219973998}" type="slidenum">
              <a:rPr lang="ar-EG" smtClean="0"/>
              <a:pPr/>
              <a:t>2</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عنصر نائب للتاريخ 29"/>
          <p:cNvSpPr>
            <a:spLocks noGrp="1"/>
          </p:cNvSpPr>
          <p:nvPr>
            <p:ph type="dt" sz="half" idx="10"/>
          </p:nvPr>
        </p:nvSpPr>
        <p:spPr/>
        <p:txBody>
          <a:bodyPr/>
          <a:lstStyle/>
          <a:p>
            <a:pPr>
              <a:defRPr/>
            </a:pPr>
            <a:fld id="{25F7C029-94A2-446B-9628-1550A2272558}" type="datetimeFigureOut">
              <a:rPr lang="ar-SA" smtClean="0"/>
              <a:pPr>
                <a:defRPr/>
              </a:pPr>
              <a:t>24/02/1435</a:t>
            </a:fld>
            <a:endParaRPr lang="ar-SA" dirty="0"/>
          </a:p>
        </p:txBody>
      </p:sp>
      <p:sp>
        <p:nvSpPr>
          <p:cNvPr id="19" name="عنصر نائب للتذييل 18"/>
          <p:cNvSpPr>
            <a:spLocks noGrp="1"/>
          </p:cNvSpPr>
          <p:nvPr>
            <p:ph type="ftr" sz="quarter" idx="11"/>
          </p:nvPr>
        </p:nvSpPr>
        <p:spPr/>
        <p:txBody>
          <a:bodyPr/>
          <a:lstStyle/>
          <a:p>
            <a:pPr>
              <a:defRPr/>
            </a:pPr>
            <a:endParaRPr lang="ar-SA" dirty="0"/>
          </a:p>
        </p:txBody>
      </p:sp>
      <p:sp>
        <p:nvSpPr>
          <p:cNvPr id="27" name="عنصر نائب لرقم الشريحة 26"/>
          <p:cNvSpPr>
            <a:spLocks noGrp="1"/>
          </p:cNvSpPr>
          <p:nvPr>
            <p:ph type="sldNum" sz="quarter" idx="12"/>
          </p:nvPr>
        </p:nvSpPr>
        <p:spPr/>
        <p:txBody>
          <a:bodyPr/>
          <a:lstStyle/>
          <a:p>
            <a:pPr>
              <a:defRPr/>
            </a:pPr>
            <a:fld id="{49F007AA-1546-4C80-92CE-ED0B8C73FB9A}" type="slidenum">
              <a:rPr lang="ar-SA" smtClean="0"/>
              <a:pPr>
                <a:defRPr/>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en-US" smtClean="0"/>
              <a:t>Click to edit Master title style</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عنصر نائب للتاريخ 3"/>
          <p:cNvSpPr>
            <a:spLocks noGrp="1"/>
          </p:cNvSpPr>
          <p:nvPr>
            <p:ph type="dt" sz="half" idx="10"/>
          </p:nvPr>
        </p:nvSpPr>
        <p:spPr/>
        <p:txBody>
          <a:bodyPr/>
          <a:lstStyle/>
          <a:p>
            <a:pPr>
              <a:defRPr/>
            </a:pPr>
            <a:fld id="{1A754548-7339-4338-B7E7-FA23E09D7987}" type="datetimeFigureOut">
              <a:rPr lang="ar-SA" smtClean="0"/>
              <a:pPr>
                <a:defRPr/>
              </a:pPr>
              <a:t>24/02/1435</a:t>
            </a:fld>
            <a:endParaRPr lang="ar-SA" dirty="0"/>
          </a:p>
        </p:txBody>
      </p:sp>
      <p:sp>
        <p:nvSpPr>
          <p:cNvPr id="5" name="عنصر نائب للتذييل 4"/>
          <p:cNvSpPr>
            <a:spLocks noGrp="1"/>
          </p:cNvSpPr>
          <p:nvPr>
            <p:ph type="ftr" sz="quarter" idx="11"/>
          </p:nvPr>
        </p:nvSpPr>
        <p:spPr/>
        <p:txBody>
          <a:bodyPr/>
          <a:lstStyle/>
          <a:p>
            <a:pPr>
              <a:defRPr/>
            </a:pPr>
            <a:endParaRPr lang="ar-SA" dirty="0"/>
          </a:p>
        </p:txBody>
      </p:sp>
      <p:sp>
        <p:nvSpPr>
          <p:cNvPr id="6" name="عنصر نائب لرقم الشريحة 5"/>
          <p:cNvSpPr>
            <a:spLocks noGrp="1"/>
          </p:cNvSpPr>
          <p:nvPr>
            <p:ph type="sldNum" sz="quarter" idx="12"/>
          </p:nvPr>
        </p:nvSpPr>
        <p:spPr/>
        <p:txBody>
          <a:bodyPr/>
          <a:lstStyle/>
          <a:p>
            <a:pPr>
              <a:defRPr/>
            </a:pPr>
            <a:fld id="{A0688DF4-F89E-4259-B1D2-37D508226BE9}" type="slidenum">
              <a:rPr lang="ar-SA" smtClean="0"/>
              <a:pPr>
                <a:defRPr/>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عنصر نائب للتاريخ 3"/>
          <p:cNvSpPr>
            <a:spLocks noGrp="1"/>
          </p:cNvSpPr>
          <p:nvPr>
            <p:ph type="dt" sz="half" idx="10"/>
          </p:nvPr>
        </p:nvSpPr>
        <p:spPr/>
        <p:txBody>
          <a:bodyPr/>
          <a:lstStyle/>
          <a:p>
            <a:pPr>
              <a:defRPr/>
            </a:pPr>
            <a:fld id="{CB5FA32E-9F72-4C87-A5E4-50DE1AC62F71}" type="datetimeFigureOut">
              <a:rPr lang="ar-SA" smtClean="0"/>
              <a:pPr>
                <a:defRPr/>
              </a:pPr>
              <a:t>24/02/1435</a:t>
            </a:fld>
            <a:endParaRPr lang="ar-SA" dirty="0"/>
          </a:p>
        </p:txBody>
      </p:sp>
      <p:sp>
        <p:nvSpPr>
          <p:cNvPr id="5" name="عنصر نائب للتذييل 4"/>
          <p:cNvSpPr>
            <a:spLocks noGrp="1"/>
          </p:cNvSpPr>
          <p:nvPr>
            <p:ph type="ftr" sz="quarter" idx="11"/>
          </p:nvPr>
        </p:nvSpPr>
        <p:spPr/>
        <p:txBody>
          <a:bodyPr/>
          <a:lstStyle/>
          <a:p>
            <a:pPr>
              <a:defRPr/>
            </a:pPr>
            <a:endParaRPr lang="ar-SA" dirty="0"/>
          </a:p>
        </p:txBody>
      </p:sp>
      <p:sp>
        <p:nvSpPr>
          <p:cNvPr id="6" name="عنصر نائب لرقم الشريحة 5"/>
          <p:cNvSpPr>
            <a:spLocks noGrp="1"/>
          </p:cNvSpPr>
          <p:nvPr>
            <p:ph type="sldNum" sz="quarter" idx="12"/>
          </p:nvPr>
        </p:nvSpPr>
        <p:spPr/>
        <p:txBody>
          <a:bodyPr/>
          <a:lstStyle/>
          <a:p>
            <a:pPr>
              <a:defRPr/>
            </a:pPr>
            <a:fld id="{45F280AC-B2C4-449D-8F44-207722787269}" type="slidenum">
              <a:rPr lang="ar-SA" smtClean="0"/>
              <a:pPr>
                <a:defRPr/>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en-US" smtClean="0"/>
              <a:t>Click to edit Master title style</a:t>
            </a:r>
            <a:endParaRPr kumimoji="0" lang="en-US"/>
          </a:p>
        </p:txBody>
      </p:sp>
      <p:sp>
        <p:nvSpPr>
          <p:cNvPr id="3" name="عنصر نائب للمحتوى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عنصر نائب للتاريخ 3"/>
          <p:cNvSpPr>
            <a:spLocks noGrp="1"/>
          </p:cNvSpPr>
          <p:nvPr>
            <p:ph type="dt" sz="half" idx="10"/>
          </p:nvPr>
        </p:nvSpPr>
        <p:spPr/>
        <p:txBody>
          <a:bodyPr/>
          <a:lstStyle/>
          <a:p>
            <a:pPr>
              <a:defRPr/>
            </a:pPr>
            <a:fld id="{C296BA06-4D05-4E35-9710-0F4D9BF612DD}" type="datetimeFigureOut">
              <a:rPr lang="ar-SA" smtClean="0"/>
              <a:pPr>
                <a:defRPr/>
              </a:pPr>
              <a:t>24/02/1435</a:t>
            </a:fld>
            <a:endParaRPr lang="ar-SA" dirty="0"/>
          </a:p>
        </p:txBody>
      </p:sp>
      <p:sp>
        <p:nvSpPr>
          <p:cNvPr id="5" name="عنصر نائب للتذييل 4"/>
          <p:cNvSpPr>
            <a:spLocks noGrp="1"/>
          </p:cNvSpPr>
          <p:nvPr>
            <p:ph type="ftr" sz="quarter" idx="11"/>
          </p:nvPr>
        </p:nvSpPr>
        <p:spPr/>
        <p:txBody>
          <a:bodyPr/>
          <a:lstStyle/>
          <a:p>
            <a:pPr>
              <a:defRPr/>
            </a:pPr>
            <a:endParaRPr lang="ar-SA" dirty="0"/>
          </a:p>
        </p:txBody>
      </p:sp>
      <p:sp>
        <p:nvSpPr>
          <p:cNvPr id="6" name="عنصر نائب لرقم الشريحة 5"/>
          <p:cNvSpPr>
            <a:spLocks noGrp="1"/>
          </p:cNvSpPr>
          <p:nvPr>
            <p:ph type="sldNum" sz="quarter" idx="12"/>
          </p:nvPr>
        </p:nvSpPr>
        <p:spPr/>
        <p:txBody>
          <a:bodyPr/>
          <a:lstStyle/>
          <a:p>
            <a:pPr>
              <a:defRPr/>
            </a:pPr>
            <a:fld id="{44B4B46E-9E2A-42E8-BC7A-D8133EC90B51}" type="slidenum">
              <a:rPr lang="ar-SA" smtClean="0"/>
              <a:pPr>
                <a:defRPr/>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عنصر نائب للتاريخ 3"/>
          <p:cNvSpPr>
            <a:spLocks noGrp="1"/>
          </p:cNvSpPr>
          <p:nvPr>
            <p:ph type="dt" sz="half" idx="10"/>
          </p:nvPr>
        </p:nvSpPr>
        <p:spPr/>
        <p:txBody>
          <a:bodyPr/>
          <a:lstStyle/>
          <a:p>
            <a:pPr>
              <a:defRPr/>
            </a:pPr>
            <a:fld id="{E0AFB48D-A38F-4934-90BE-8ECA26E998CD}" type="datetimeFigureOut">
              <a:rPr lang="ar-SA" smtClean="0"/>
              <a:pPr>
                <a:defRPr/>
              </a:pPr>
              <a:t>24/02/1435</a:t>
            </a:fld>
            <a:endParaRPr lang="ar-SA" dirty="0"/>
          </a:p>
        </p:txBody>
      </p:sp>
      <p:sp>
        <p:nvSpPr>
          <p:cNvPr id="5" name="عنصر نائب للتذييل 4"/>
          <p:cNvSpPr>
            <a:spLocks noGrp="1"/>
          </p:cNvSpPr>
          <p:nvPr>
            <p:ph type="ftr" sz="quarter" idx="11"/>
          </p:nvPr>
        </p:nvSpPr>
        <p:spPr/>
        <p:txBody>
          <a:bodyPr/>
          <a:lstStyle/>
          <a:p>
            <a:pPr>
              <a:defRPr/>
            </a:pPr>
            <a:endParaRPr lang="ar-SA" dirty="0"/>
          </a:p>
        </p:txBody>
      </p:sp>
      <p:sp>
        <p:nvSpPr>
          <p:cNvPr id="6" name="عنصر نائب لرقم الشريحة 5"/>
          <p:cNvSpPr>
            <a:spLocks noGrp="1"/>
          </p:cNvSpPr>
          <p:nvPr>
            <p:ph type="sldNum" sz="quarter" idx="12"/>
          </p:nvPr>
        </p:nvSpPr>
        <p:spPr/>
        <p:txBody>
          <a:bodyPr/>
          <a:lstStyle/>
          <a:p>
            <a:pPr>
              <a:defRPr/>
            </a:pPr>
            <a:fld id="{45C9847F-8DEE-488C-87DC-40672F9CB4A8}" type="slidenum">
              <a:rPr lang="ar-SA" smtClean="0"/>
              <a:pPr>
                <a:defRPr/>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عنصر نائب للتاريخ 4"/>
          <p:cNvSpPr>
            <a:spLocks noGrp="1"/>
          </p:cNvSpPr>
          <p:nvPr>
            <p:ph type="dt" sz="half" idx="10"/>
          </p:nvPr>
        </p:nvSpPr>
        <p:spPr/>
        <p:txBody>
          <a:bodyPr/>
          <a:lstStyle/>
          <a:p>
            <a:pPr>
              <a:defRPr/>
            </a:pPr>
            <a:fld id="{FA3B916B-05E3-48CA-960E-1B96FE34341C}" type="datetimeFigureOut">
              <a:rPr lang="ar-SA" smtClean="0"/>
              <a:pPr>
                <a:defRPr/>
              </a:pPr>
              <a:t>24/02/1435</a:t>
            </a:fld>
            <a:endParaRPr lang="ar-SA" dirty="0"/>
          </a:p>
        </p:txBody>
      </p:sp>
      <p:sp>
        <p:nvSpPr>
          <p:cNvPr id="6" name="عنصر نائب للتذييل 5"/>
          <p:cNvSpPr>
            <a:spLocks noGrp="1"/>
          </p:cNvSpPr>
          <p:nvPr>
            <p:ph type="ftr" sz="quarter" idx="11"/>
          </p:nvPr>
        </p:nvSpPr>
        <p:spPr/>
        <p:txBody>
          <a:bodyPr/>
          <a:lstStyle/>
          <a:p>
            <a:pPr>
              <a:defRPr/>
            </a:pPr>
            <a:endParaRPr lang="ar-SA" dirty="0"/>
          </a:p>
        </p:txBody>
      </p:sp>
      <p:sp>
        <p:nvSpPr>
          <p:cNvPr id="7" name="عنصر نائب لرقم الشريحة 6"/>
          <p:cNvSpPr>
            <a:spLocks noGrp="1"/>
          </p:cNvSpPr>
          <p:nvPr>
            <p:ph type="sldNum" sz="quarter" idx="12"/>
          </p:nvPr>
        </p:nvSpPr>
        <p:spPr/>
        <p:txBody>
          <a:bodyPr/>
          <a:lstStyle/>
          <a:p>
            <a:pPr>
              <a:defRPr/>
            </a:pPr>
            <a:fld id="{50C4C230-9CE2-44F4-A623-1B576EEB9B11}" type="slidenum">
              <a:rPr lang="ar-SA" smtClean="0"/>
              <a:pPr>
                <a:defRPr/>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عنصر نائب للتاريخ 6"/>
          <p:cNvSpPr>
            <a:spLocks noGrp="1"/>
          </p:cNvSpPr>
          <p:nvPr>
            <p:ph type="dt" sz="half" idx="10"/>
          </p:nvPr>
        </p:nvSpPr>
        <p:spPr/>
        <p:txBody>
          <a:bodyPr/>
          <a:lstStyle/>
          <a:p>
            <a:pPr>
              <a:defRPr/>
            </a:pPr>
            <a:fld id="{60501D8A-8101-4E0C-BBFE-A58A78CC9857}" type="datetimeFigureOut">
              <a:rPr lang="ar-SA" smtClean="0"/>
              <a:pPr>
                <a:defRPr/>
              </a:pPr>
              <a:t>24/02/1435</a:t>
            </a:fld>
            <a:endParaRPr lang="ar-SA" dirty="0"/>
          </a:p>
        </p:txBody>
      </p:sp>
      <p:sp>
        <p:nvSpPr>
          <p:cNvPr id="8" name="عنصر نائب للتذييل 7"/>
          <p:cNvSpPr>
            <a:spLocks noGrp="1"/>
          </p:cNvSpPr>
          <p:nvPr>
            <p:ph type="ftr" sz="quarter" idx="11"/>
          </p:nvPr>
        </p:nvSpPr>
        <p:spPr/>
        <p:txBody>
          <a:bodyPr/>
          <a:lstStyle/>
          <a:p>
            <a:pPr>
              <a:defRPr/>
            </a:pPr>
            <a:endParaRPr lang="ar-SA" dirty="0"/>
          </a:p>
        </p:txBody>
      </p:sp>
      <p:sp>
        <p:nvSpPr>
          <p:cNvPr id="9" name="عنصر نائب لرقم الشريحة 8"/>
          <p:cNvSpPr>
            <a:spLocks noGrp="1"/>
          </p:cNvSpPr>
          <p:nvPr>
            <p:ph type="sldNum" sz="quarter" idx="12"/>
          </p:nvPr>
        </p:nvSpPr>
        <p:spPr/>
        <p:txBody>
          <a:bodyPr/>
          <a:lstStyle/>
          <a:p>
            <a:pPr>
              <a:defRPr/>
            </a:pPr>
            <a:fld id="{35EA978B-95BC-44FA-9007-796B6028C6CF}" type="slidenum">
              <a:rPr lang="ar-SA" smtClean="0"/>
              <a:pPr>
                <a:defRPr/>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عنصر نائب للتاريخ 2"/>
          <p:cNvSpPr>
            <a:spLocks noGrp="1"/>
          </p:cNvSpPr>
          <p:nvPr>
            <p:ph type="dt" sz="half" idx="10"/>
          </p:nvPr>
        </p:nvSpPr>
        <p:spPr/>
        <p:txBody>
          <a:bodyPr/>
          <a:lstStyle/>
          <a:p>
            <a:pPr>
              <a:defRPr/>
            </a:pPr>
            <a:fld id="{9F19ED50-193B-4BAB-BEDB-9A84BBF841C5}" type="datetimeFigureOut">
              <a:rPr lang="ar-SA" smtClean="0"/>
              <a:pPr>
                <a:defRPr/>
              </a:pPr>
              <a:t>24/02/1435</a:t>
            </a:fld>
            <a:endParaRPr lang="ar-SA" dirty="0"/>
          </a:p>
        </p:txBody>
      </p:sp>
      <p:sp>
        <p:nvSpPr>
          <p:cNvPr id="4" name="عنصر نائب للتذييل 3"/>
          <p:cNvSpPr>
            <a:spLocks noGrp="1"/>
          </p:cNvSpPr>
          <p:nvPr>
            <p:ph type="ftr" sz="quarter" idx="11"/>
          </p:nvPr>
        </p:nvSpPr>
        <p:spPr/>
        <p:txBody>
          <a:bodyPr/>
          <a:lstStyle/>
          <a:p>
            <a:pPr>
              <a:defRPr/>
            </a:pPr>
            <a:endParaRPr lang="ar-SA" dirty="0"/>
          </a:p>
        </p:txBody>
      </p:sp>
      <p:sp>
        <p:nvSpPr>
          <p:cNvPr id="5" name="عنصر نائب لرقم الشريحة 4"/>
          <p:cNvSpPr>
            <a:spLocks noGrp="1"/>
          </p:cNvSpPr>
          <p:nvPr>
            <p:ph type="sldNum" sz="quarter" idx="12"/>
          </p:nvPr>
        </p:nvSpPr>
        <p:spPr/>
        <p:txBody>
          <a:bodyPr/>
          <a:lstStyle/>
          <a:p>
            <a:pPr>
              <a:defRPr/>
            </a:pPr>
            <a:fld id="{30612225-C88D-4928-9BB2-BF2B5D419C55}" type="slidenum">
              <a:rPr lang="ar-SA" smtClean="0"/>
              <a:pPr>
                <a:defRPr/>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BFFEA133-2424-4CB4-8298-EC64A3585BFA}" type="datetimeFigureOut">
              <a:rPr lang="ar-SA" smtClean="0"/>
              <a:pPr>
                <a:defRPr/>
              </a:pPr>
              <a:t>24/02/1435</a:t>
            </a:fld>
            <a:endParaRPr lang="ar-SA" dirty="0"/>
          </a:p>
        </p:txBody>
      </p:sp>
      <p:sp>
        <p:nvSpPr>
          <p:cNvPr id="3" name="عنصر نائب للتذييل 2"/>
          <p:cNvSpPr>
            <a:spLocks noGrp="1"/>
          </p:cNvSpPr>
          <p:nvPr>
            <p:ph type="ftr" sz="quarter" idx="11"/>
          </p:nvPr>
        </p:nvSpPr>
        <p:spPr/>
        <p:txBody>
          <a:bodyPr/>
          <a:lstStyle/>
          <a:p>
            <a:pPr>
              <a:defRPr/>
            </a:pPr>
            <a:endParaRPr lang="ar-SA" dirty="0"/>
          </a:p>
        </p:txBody>
      </p:sp>
      <p:sp>
        <p:nvSpPr>
          <p:cNvPr id="4" name="عنصر نائب لرقم الشريحة 3"/>
          <p:cNvSpPr>
            <a:spLocks noGrp="1"/>
          </p:cNvSpPr>
          <p:nvPr>
            <p:ph type="sldNum" sz="quarter" idx="12"/>
          </p:nvPr>
        </p:nvSpPr>
        <p:spPr/>
        <p:txBody>
          <a:bodyPr/>
          <a:lstStyle/>
          <a:p>
            <a:pPr>
              <a:defRPr/>
            </a:pPr>
            <a:fld id="{19033EA5-0D49-4CD8-B0D4-4340E43B89F3}" type="slidenum">
              <a:rPr lang="ar-SA" smtClean="0"/>
              <a:pPr>
                <a:defRPr/>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عنصر نائب للتاريخ 4"/>
          <p:cNvSpPr>
            <a:spLocks noGrp="1"/>
          </p:cNvSpPr>
          <p:nvPr>
            <p:ph type="dt" sz="half" idx="10"/>
          </p:nvPr>
        </p:nvSpPr>
        <p:spPr/>
        <p:txBody>
          <a:bodyPr/>
          <a:lstStyle/>
          <a:p>
            <a:pPr>
              <a:defRPr/>
            </a:pPr>
            <a:fld id="{F55C62FF-AF0B-48D9-9ADC-4E40A2970CD3}" type="datetimeFigureOut">
              <a:rPr lang="ar-SA" smtClean="0"/>
              <a:pPr>
                <a:defRPr/>
              </a:pPr>
              <a:t>24/02/1435</a:t>
            </a:fld>
            <a:endParaRPr lang="ar-SA" dirty="0"/>
          </a:p>
        </p:txBody>
      </p:sp>
      <p:sp>
        <p:nvSpPr>
          <p:cNvPr id="6" name="عنصر نائب للتذييل 5"/>
          <p:cNvSpPr>
            <a:spLocks noGrp="1"/>
          </p:cNvSpPr>
          <p:nvPr>
            <p:ph type="ftr" sz="quarter" idx="11"/>
          </p:nvPr>
        </p:nvSpPr>
        <p:spPr/>
        <p:txBody>
          <a:bodyPr/>
          <a:lstStyle/>
          <a:p>
            <a:pPr>
              <a:defRPr/>
            </a:pPr>
            <a:endParaRPr lang="ar-SA" dirty="0"/>
          </a:p>
        </p:txBody>
      </p:sp>
      <p:sp>
        <p:nvSpPr>
          <p:cNvPr id="7" name="عنصر نائب لرقم الشريحة 6"/>
          <p:cNvSpPr>
            <a:spLocks noGrp="1"/>
          </p:cNvSpPr>
          <p:nvPr>
            <p:ph type="sldNum" sz="quarter" idx="12"/>
          </p:nvPr>
        </p:nvSpPr>
        <p:spPr/>
        <p:txBody>
          <a:bodyPr/>
          <a:lstStyle/>
          <a:p>
            <a:pPr>
              <a:defRPr/>
            </a:pPr>
            <a:fld id="{565ECC88-A218-4415-9F78-EDFE5E2798C3}" type="slidenum">
              <a:rPr lang="ar-SA" smtClean="0"/>
              <a:pPr>
                <a:defRPr/>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عنصر نائب للتاريخ 4"/>
          <p:cNvSpPr>
            <a:spLocks noGrp="1"/>
          </p:cNvSpPr>
          <p:nvPr>
            <p:ph type="dt" sz="half" idx="10"/>
          </p:nvPr>
        </p:nvSpPr>
        <p:spPr/>
        <p:txBody>
          <a:bodyPr/>
          <a:lstStyle/>
          <a:p>
            <a:pPr>
              <a:defRPr/>
            </a:pPr>
            <a:fld id="{FAABF80E-CA0C-4E39-AEF2-FA70315A3A29}" type="datetimeFigureOut">
              <a:rPr lang="ar-SA" smtClean="0"/>
              <a:pPr>
                <a:defRPr/>
              </a:pPr>
              <a:t>24/02/1435</a:t>
            </a:fld>
            <a:endParaRPr lang="ar-SA" dirty="0"/>
          </a:p>
        </p:txBody>
      </p:sp>
      <p:sp>
        <p:nvSpPr>
          <p:cNvPr id="6" name="عنصر نائب للتذييل 5"/>
          <p:cNvSpPr>
            <a:spLocks noGrp="1"/>
          </p:cNvSpPr>
          <p:nvPr>
            <p:ph type="ftr" sz="quarter" idx="11"/>
          </p:nvPr>
        </p:nvSpPr>
        <p:spPr/>
        <p:txBody>
          <a:bodyPr/>
          <a:lstStyle/>
          <a:p>
            <a:pPr>
              <a:defRPr/>
            </a:pPr>
            <a:endParaRPr lang="ar-SA" dirty="0"/>
          </a:p>
        </p:txBody>
      </p:sp>
      <p:sp>
        <p:nvSpPr>
          <p:cNvPr id="7" name="عنصر نائب لرقم الشريحة 6"/>
          <p:cNvSpPr>
            <a:spLocks noGrp="1"/>
          </p:cNvSpPr>
          <p:nvPr>
            <p:ph type="sldNum" sz="quarter" idx="12"/>
          </p:nvPr>
        </p:nvSpPr>
        <p:spPr>
          <a:xfrm>
            <a:off x="8077200" y="6356350"/>
            <a:ext cx="609600" cy="365125"/>
          </a:xfrm>
        </p:spPr>
        <p:txBody>
          <a:bodyPr/>
          <a:lstStyle/>
          <a:p>
            <a:pPr>
              <a:defRPr/>
            </a:pPr>
            <a:fld id="{73C7B0FE-97C4-4EF7-8AFE-E86FDF9E4263}" type="slidenum">
              <a:rPr lang="ar-SA" smtClean="0"/>
              <a:pPr>
                <a:defRPr/>
              </a:pPr>
              <a:t>‹#›</a:t>
            </a:fld>
            <a:endParaRPr lang="ar-SA" dirty="0"/>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3C14D26-EA6D-40C6-AB47-AB3D93953D8B}" type="datetimeFigureOut">
              <a:rPr lang="ar-SA" smtClean="0"/>
              <a:pPr>
                <a:defRPr/>
              </a:pPr>
              <a:t>24/02/1435</a:t>
            </a:fld>
            <a:endParaRPr lang="ar-SA" dirty="0"/>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ar-SA" dirty="0"/>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AFEDB15-EA90-484A-9977-71B1FA1E10FF}" type="slidenum">
              <a:rPr lang="ar-SA" smtClean="0"/>
              <a:pPr>
                <a:defRPr/>
              </a:pPr>
              <a:t>‹#›</a:t>
            </a:fld>
            <a:endParaRPr lang="ar-SA" dirty="0"/>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3.xml"/><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slide" Target="slide14.xml"/><Relationship Id="rId5" Type="http://schemas.openxmlformats.org/officeDocument/2006/relationships/audio" Target="../media/audio2.wav"/><Relationship Id="rId10" Type="http://schemas.openxmlformats.org/officeDocument/2006/relationships/slide" Target="slide55.xml"/><Relationship Id="rId4" Type="http://schemas.openxmlformats.org/officeDocument/2006/relationships/image" Target="../media/image3.png"/><Relationship Id="rId9" Type="http://schemas.openxmlformats.org/officeDocument/2006/relationships/slide" Target="slide27.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38.png"/><Relationship Id="rId4" Type="http://schemas.openxmlformats.org/officeDocument/2006/relationships/audio" Target="../media/audio2.wav"/><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7.png"/><Relationship Id="rId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41.png"/><Relationship Id="rId4" Type="http://schemas.openxmlformats.org/officeDocument/2006/relationships/audio" Target="../media/audio2.wav"/><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45.png"/><Relationship Id="rId4" Type="http://schemas.openxmlformats.org/officeDocument/2006/relationships/audio" Target="../media/audio2.wav"/><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49.png"/><Relationship Id="rId5" Type="http://schemas.openxmlformats.org/officeDocument/2006/relationships/audio" Target="../media/audio3.wav"/><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audio" Target="../media/audio2.wav"/><Relationship Id="rId9" Type="http://schemas.openxmlformats.org/officeDocument/2006/relationships/image" Target="../media/image47.png"/><Relationship Id="rId1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57.png"/><Relationship Id="rId5" Type="http://schemas.openxmlformats.org/officeDocument/2006/relationships/audio" Target="../media/audio3.wav"/><Relationship Id="rId10" Type="http://schemas.openxmlformats.org/officeDocument/2006/relationships/image" Target="../media/image56.png"/><Relationship Id="rId4" Type="http://schemas.openxmlformats.org/officeDocument/2006/relationships/audio" Target="../media/audio2.wav"/><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62.png"/><Relationship Id="rId5" Type="http://schemas.openxmlformats.org/officeDocument/2006/relationships/audio" Target="../media/audio3.wav"/><Relationship Id="rId10" Type="http://schemas.openxmlformats.org/officeDocument/2006/relationships/image" Target="../media/image61.png"/><Relationship Id="rId4" Type="http://schemas.openxmlformats.org/officeDocument/2006/relationships/audio" Target="../media/audio2.wav"/><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6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66.png"/><Relationship Id="rId5" Type="http://schemas.openxmlformats.org/officeDocument/2006/relationships/audio" Target="../media/audio3.wav"/><Relationship Id="rId10" Type="http://schemas.openxmlformats.org/officeDocument/2006/relationships/image" Target="../media/image65.png"/><Relationship Id="rId4" Type="http://schemas.openxmlformats.org/officeDocument/2006/relationships/audio" Target="../media/audio2.wav"/><Relationship Id="rId9" Type="http://schemas.openxmlformats.org/officeDocument/2006/relationships/image" Target="../media/image64.png"/><Relationship Id="rId14"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1.png"/></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3.png"/></Relationships>
</file>

<file path=ppt/slides/_rels/slide2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9.png"/></Relationships>
</file>

<file path=ppt/slides/_rels/slide3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83.png"/><Relationship Id="rId5" Type="http://schemas.openxmlformats.org/officeDocument/2006/relationships/audio" Target="../media/audio3.wav"/><Relationship Id="rId10" Type="http://schemas.openxmlformats.org/officeDocument/2006/relationships/image" Target="../media/image82.png"/><Relationship Id="rId4" Type="http://schemas.openxmlformats.org/officeDocument/2006/relationships/audio" Target="../media/audio2.wav"/><Relationship Id="rId9" Type="http://schemas.openxmlformats.org/officeDocument/2006/relationships/image" Target="../media/image81.png"/></Relationships>
</file>

<file path=ppt/slides/_rels/slide3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8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87.png"/><Relationship Id="rId5" Type="http://schemas.openxmlformats.org/officeDocument/2006/relationships/audio" Target="../media/audio3.wav"/><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audio" Target="../media/audio2.wav"/><Relationship Id="rId9" Type="http://schemas.openxmlformats.org/officeDocument/2006/relationships/image" Target="../media/image85.png"/><Relationship Id="rId14" Type="http://schemas.openxmlformats.org/officeDocument/2006/relationships/image" Target="../media/image90.png"/></Relationships>
</file>

<file path=ppt/slides/_rels/slide3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94.png"/><Relationship Id="rId4" Type="http://schemas.openxmlformats.org/officeDocument/2006/relationships/audio" Target="../media/audio2.wav"/><Relationship Id="rId9" Type="http://schemas.openxmlformats.org/officeDocument/2006/relationships/image" Target="../media/image93.png"/></Relationships>
</file>

<file path=ppt/slides/_rels/slide3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9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98.png"/><Relationship Id="rId5" Type="http://schemas.openxmlformats.org/officeDocument/2006/relationships/audio" Target="../media/audio3.wav"/><Relationship Id="rId15" Type="http://schemas.openxmlformats.org/officeDocument/2006/relationships/image" Target="../media/image102.png"/><Relationship Id="rId10" Type="http://schemas.openxmlformats.org/officeDocument/2006/relationships/image" Target="../media/image97.png"/><Relationship Id="rId4" Type="http://schemas.openxmlformats.org/officeDocument/2006/relationships/audio" Target="../media/audio2.wav"/><Relationship Id="rId9" Type="http://schemas.openxmlformats.org/officeDocument/2006/relationships/image" Target="../media/image96.png"/><Relationship Id="rId14" Type="http://schemas.openxmlformats.org/officeDocument/2006/relationships/image" Target="../media/image101.png"/></Relationships>
</file>

<file path=ppt/slides/_rels/slide3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0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06.png"/><Relationship Id="rId5" Type="http://schemas.openxmlformats.org/officeDocument/2006/relationships/audio" Target="../media/audio3.wav"/><Relationship Id="rId10" Type="http://schemas.openxmlformats.org/officeDocument/2006/relationships/image" Target="../media/image105.png"/><Relationship Id="rId4" Type="http://schemas.openxmlformats.org/officeDocument/2006/relationships/audio" Target="../media/audio2.wav"/><Relationship Id="rId9" Type="http://schemas.openxmlformats.org/officeDocument/2006/relationships/image" Target="../media/image104.png"/></Relationships>
</file>

<file path=ppt/slides/_rels/slide3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10.png"/><Relationship Id="rId4" Type="http://schemas.openxmlformats.org/officeDocument/2006/relationships/audio" Target="../media/audio2.wav"/><Relationship Id="rId9" Type="http://schemas.openxmlformats.org/officeDocument/2006/relationships/image" Target="../media/image109.png"/></Relationships>
</file>

<file path=ppt/slides/_rels/slide3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1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13.png"/><Relationship Id="rId5" Type="http://schemas.openxmlformats.org/officeDocument/2006/relationships/audio" Target="../media/audio3.wav"/><Relationship Id="rId10" Type="http://schemas.openxmlformats.org/officeDocument/2006/relationships/image" Target="../media/image112.png"/><Relationship Id="rId4" Type="http://schemas.openxmlformats.org/officeDocument/2006/relationships/audio" Target="../media/audio2.wav"/><Relationship Id="rId9" Type="http://schemas.openxmlformats.org/officeDocument/2006/relationships/image" Target="../media/image11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18.png"/><Relationship Id="rId5" Type="http://schemas.openxmlformats.org/officeDocument/2006/relationships/audio" Target="../media/audio3.wav"/><Relationship Id="rId10" Type="http://schemas.openxmlformats.org/officeDocument/2006/relationships/image" Target="../media/image117.png"/><Relationship Id="rId4" Type="http://schemas.openxmlformats.org/officeDocument/2006/relationships/audio" Target="../media/audio2.wav"/><Relationship Id="rId9" Type="http://schemas.openxmlformats.org/officeDocument/2006/relationships/image" Target="../media/image116.png"/></Relationships>
</file>

<file path=ppt/slides/_rels/slide41.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22.png"/><Relationship Id="rId5" Type="http://schemas.openxmlformats.org/officeDocument/2006/relationships/audio" Target="../media/audio3.wav"/><Relationship Id="rId15" Type="http://schemas.openxmlformats.org/officeDocument/2006/relationships/image" Target="../media/image126.png"/><Relationship Id="rId10" Type="http://schemas.openxmlformats.org/officeDocument/2006/relationships/image" Target="../media/image121.png"/><Relationship Id="rId4" Type="http://schemas.openxmlformats.org/officeDocument/2006/relationships/audio" Target="../media/audio2.wav"/><Relationship Id="rId9" Type="http://schemas.openxmlformats.org/officeDocument/2006/relationships/image" Target="../media/image120.png"/><Relationship Id="rId14" Type="http://schemas.openxmlformats.org/officeDocument/2006/relationships/image" Target="../media/image125.png"/></Relationships>
</file>

<file path=ppt/slides/_rels/slide42.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3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30.png"/><Relationship Id="rId5" Type="http://schemas.openxmlformats.org/officeDocument/2006/relationships/audio" Target="../media/audio3.wav"/><Relationship Id="rId10" Type="http://schemas.openxmlformats.org/officeDocument/2006/relationships/image" Target="../media/image129.png"/><Relationship Id="rId4" Type="http://schemas.openxmlformats.org/officeDocument/2006/relationships/audio" Target="../media/audio2.wav"/><Relationship Id="rId9" Type="http://schemas.openxmlformats.org/officeDocument/2006/relationships/image" Target="../media/image128.png"/><Relationship Id="rId14" Type="http://schemas.openxmlformats.org/officeDocument/2006/relationships/image" Target="../media/image133.png"/></Relationships>
</file>

<file path=ppt/slides/_rels/slide4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3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37.png"/><Relationship Id="rId5" Type="http://schemas.openxmlformats.org/officeDocument/2006/relationships/audio" Target="../media/audio3.wav"/><Relationship Id="rId10" Type="http://schemas.openxmlformats.org/officeDocument/2006/relationships/image" Target="../media/image136.png"/><Relationship Id="rId4" Type="http://schemas.openxmlformats.org/officeDocument/2006/relationships/audio" Target="../media/audio2.wav"/><Relationship Id="rId9" Type="http://schemas.openxmlformats.org/officeDocument/2006/relationships/image" Target="../media/image135.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40.png"/></Relationships>
</file>

<file path=ppt/slides/_rels/slide47.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42.png"/></Relationships>
</file>

<file path=ppt/slides/_rels/slide48.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44.png"/></Relationships>
</file>

<file path=ppt/slides/_rels/slide49.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47.png"/></Relationships>
</file>

<file path=ppt/slides/_rels/slide51.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5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51.png"/><Relationship Id="rId5" Type="http://schemas.openxmlformats.org/officeDocument/2006/relationships/audio" Target="../media/audio3.wav"/><Relationship Id="rId10" Type="http://schemas.openxmlformats.org/officeDocument/2006/relationships/image" Target="../media/image150.png"/><Relationship Id="rId4" Type="http://schemas.openxmlformats.org/officeDocument/2006/relationships/audio" Target="../media/audio2.wav"/><Relationship Id="rId9" Type="http://schemas.openxmlformats.org/officeDocument/2006/relationships/image" Target="../media/image149.png"/></Relationships>
</file>

<file path=ppt/slides/_rels/slide52.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5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56.png"/><Relationship Id="rId5" Type="http://schemas.openxmlformats.org/officeDocument/2006/relationships/audio" Target="../media/audio3.wav"/><Relationship Id="rId10" Type="http://schemas.openxmlformats.org/officeDocument/2006/relationships/image" Target="../media/image155.png"/><Relationship Id="rId4" Type="http://schemas.openxmlformats.org/officeDocument/2006/relationships/audio" Target="../media/audio2.wav"/><Relationship Id="rId9" Type="http://schemas.openxmlformats.org/officeDocument/2006/relationships/image" Target="../media/image154.png"/><Relationship Id="rId14" Type="http://schemas.openxmlformats.org/officeDocument/2006/relationships/image" Target="../media/image159.png"/></Relationships>
</file>

<file path=ppt/slides/_rels/slide53.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62.png"/><Relationship Id="rId4" Type="http://schemas.openxmlformats.org/officeDocument/2006/relationships/audio" Target="../media/audio2.wav"/><Relationship Id="rId9" Type="http://schemas.openxmlformats.org/officeDocument/2006/relationships/image" Target="../media/image161.png"/></Relationships>
</file>

<file path=ppt/slides/_rels/slide54.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66.png"/><Relationship Id="rId5" Type="http://schemas.openxmlformats.org/officeDocument/2006/relationships/audio" Target="../media/audio3.wav"/><Relationship Id="rId10" Type="http://schemas.openxmlformats.org/officeDocument/2006/relationships/image" Target="../media/image165.png"/><Relationship Id="rId4" Type="http://schemas.openxmlformats.org/officeDocument/2006/relationships/audio" Target="../media/audio2.wav"/><Relationship Id="rId9" Type="http://schemas.openxmlformats.org/officeDocument/2006/relationships/image" Target="../media/image164.png"/></Relationships>
</file>

<file path=ppt/slides/_rels/slide55.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3.png"/><Relationship Id="rId7" Type="http://schemas.openxmlformats.org/officeDocument/2006/relationships/image" Target="../media/image16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70.png"/><Relationship Id="rId4" Type="http://schemas.openxmlformats.org/officeDocument/2006/relationships/audio" Target="../media/audio2.wav"/><Relationship Id="rId9" Type="http://schemas.openxmlformats.org/officeDocument/2006/relationships/image" Target="../media/image169.png"/></Relationships>
</file>

<file path=ppt/slides/_rels/slide5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png"/><Relationship Id="rId7" Type="http://schemas.openxmlformats.org/officeDocument/2006/relationships/image" Target="../media/image16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74.png"/><Relationship Id="rId4" Type="http://schemas.openxmlformats.org/officeDocument/2006/relationships/audio" Target="../media/audio2.wav"/><Relationship Id="rId9" Type="http://schemas.openxmlformats.org/officeDocument/2006/relationships/image" Target="../media/image173.png"/></Relationships>
</file>

<file path=ppt/slides/_rels/slide58.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76.png"/></Relationships>
</file>

<file path=ppt/slides/_rels/slide59.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7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80.png"/></Relationships>
</file>

<file path=ppt/slides/_rels/slide61.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82.png"/></Relationships>
</file>

<file path=ppt/slides/_rels/slide62.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9.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8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87.png"/><Relationship Id="rId5" Type="http://schemas.openxmlformats.org/officeDocument/2006/relationships/audio" Target="../media/audio3.wav"/><Relationship Id="rId10" Type="http://schemas.openxmlformats.org/officeDocument/2006/relationships/image" Target="../media/image186.png"/><Relationship Id="rId4" Type="http://schemas.openxmlformats.org/officeDocument/2006/relationships/audio" Target="../media/audio2.wav"/><Relationship Id="rId9" Type="http://schemas.openxmlformats.org/officeDocument/2006/relationships/image" Target="../media/image185.png"/><Relationship Id="rId14" Type="http://schemas.openxmlformats.org/officeDocument/2006/relationships/image" Target="../media/image190.png"/></Relationships>
</file>

<file path=ppt/slides/_rels/slide64.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93.png"/></Relationships>
</file>

<file path=ppt/slides/_rels/slide66.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95.png"/><Relationship Id="rId4" Type="http://schemas.openxmlformats.org/officeDocument/2006/relationships/audio" Target="../media/audio2.wav"/><Relationship Id="rId9" Type="http://schemas.openxmlformats.org/officeDocument/2006/relationships/image" Target="../media/image194.png"/></Relationships>
</file>

<file path=ppt/slides/_rels/slide67.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97.png"/><Relationship Id="rId4" Type="http://schemas.openxmlformats.org/officeDocument/2006/relationships/audio" Target="../media/audio2.wav"/><Relationship Id="rId9" Type="http://schemas.openxmlformats.org/officeDocument/2006/relationships/image" Target="../media/image196.png"/></Relationships>
</file>

<file path=ppt/slides/_rels/slide68.xml.rels><?xml version="1.0" encoding="UTF-8" standalone="yes"?>
<Relationships xmlns="http://schemas.openxmlformats.org/package/2006/relationships"><Relationship Id="rId8" Type="http://schemas.openxmlformats.org/officeDocument/2006/relationships/image" Target="../media/image192.png"/><Relationship Id="rId13" Type="http://schemas.openxmlformats.org/officeDocument/2006/relationships/image" Target="../media/image202.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0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00.png"/><Relationship Id="rId5" Type="http://schemas.openxmlformats.org/officeDocument/2006/relationships/audio" Target="../media/audio3.wav"/><Relationship Id="rId10" Type="http://schemas.openxmlformats.org/officeDocument/2006/relationships/image" Target="../media/image199.png"/><Relationship Id="rId4" Type="http://schemas.openxmlformats.org/officeDocument/2006/relationships/audio" Target="../media/audio2.wav"/><Relationship Id="rId9" Type="http://schemas.openxmlformats.org/officeDocument/2006/relationships/image" Target="../media/image198.png"/></Relationships>
</file>

<file path=ppt/slides/_rels/slide69.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204.png"/><Relationship Id="rId4" Type="http://schemas.openxmlformats.org/officeDocument/2006/relationships/audio" Target="../media/audio2.wav"/><Relationship Id="rId9" Type="http://schemas.openxmlformats.org/officeDocument/2006/relationships/image" Target="../media/image20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media/image210.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0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08.png"/><Relationship Id="rId5" Type="http://schemas.openxmlformats.org/officeDocument/2006/relationships/audio" Target="../media/audio3.wav"/><Relationship Id="rId10" Type="http://schemas.openxmlformats.org/officeDocument/2006/relationships/image" Target="../media/image207.png"/><Relationship Id="rId4" Type="http://schemas.openxmlformats.org/officeDocument/2006/relationships/audio" Target="../media/audio2.wav"/><Relationship Id="rId9" Type="http://schemas.openxmlformats.org/officeDocument/2006/relationships/image" Target="../media/image206.png"/></Relationships>
</file>

<file path=ppt/slides/_rels/slide71.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media/image215.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1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13.png"/><Relationship Id="rId5" Type="http://schemas.openxmlformats.org/officeDocument/2006/relationships/audio" Target="../media/audio3.wav"/><Relationship Id="rId10" Type="http://schemas.openxmlformats.org/officeDocument/2006/relationships/image" Target="../media/image212.png"/><Relationship Id="rId4" Type="http://schemas.openxmlformats.org/officeDocument/2006/relationships/audio" Target="../media/audio2.wav"/><Relationship Id="rId9" Type="http://schemas.openxmlformats.org/officeDocument/2006/relationships/image" Target="../media/image211.png"/><Relationship Id="rId14" Type="http://schemas.openxmlformats.org/officeDocument/2006/relationships/image" Target="../media/image216.png"/></Relationships>
</file>

<file path=ppt/slides/_rels/slide72.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19.png"/><Relationship Id="rId5" Type="http://schemas.openxmlformats.org/officeDocument/2006/relationships/audio" Target="../media/audio3.wav"/><Relationship Id="rId10" Type="http://schemas.openxmlformats.org/officeDocument/2006/relationships/image" Target="../media/image218.png"/><Relationship Id="rId4" Type="http://schemas.openxmlformats.org/officeDocument/2006/relationships/audio" Target="../media/audio2.wav"/><Relationship Id="rId9" Type="http://schemas.openxmlformats.org/officeDocument/2006/relationships/image" Target="../media/image217.png"/></Relationships>
</file>

<file path=ppt/slides/_rels/slide73.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2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22.png"/><Relationship Id="rId5" Type="http://schemas.openxmlformats.org/officeDocument/2006/relationships/audio" Target="../media/audio3.wav"/><Relationship Id="rId10" Type="http://schemas.openxmlformats.org/officeDocument/2006/relationships/image" Target="../media/image221.png"/><Relationship Id="rId4" Type="http://schemas.openxmlformats.org/officeDocument/2006/relationships/audio" Target="../media/audio2.wav"/><Relationship Id="rId9" Type="http://schemas.openxmlformats.org/officeDocument/2006/relationships/image" Target="../media/image220.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C:\Documents and Settings\نور المعلم\My Documents\My Pictures\exit[1].png">
            <a:hlinkClick r:id="" action="ppaction://hlinkshowjump?jump=endshow" highlightClick="1"/>
            <a:hlinkHover r:id="" action="ppaction://noaction" highlightClick="1">
              <a:snd r:embed="rId3" name="الترجمة من Google#en-ar-ط§ظ„طھظ„_4.wav"/>
            </a:hlinkHover>
          </p:cNvPr>
          <p:cNvPicPr>
            <a:picLocks noChangeAspect="1" noChangeArrowheads="1"/>
          </p:cNvPicPr>
          <p:nvPr/>
        </p:nvPicPr>
        <p:blipFill>
          <a:blip r:embed="rId4"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5" name="الترجمة من Google#en-ar-ط§ظ„طھظ„_3.wav"/>
              </a:hlinkClick>
              <a:hlinkHover r:id="" action="ppaction://noaction">
                <a:snd r:embed="rId5"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6" name="الترجمة من Google#en-ar-ط§ظ„طھظ„_2.wav"/>
              </a:hlinkClick>
              <a:hlinkHover r:id="" action="ppaction://noaction" highlightClick="1">
                <a:snd r:embed="rId6"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sp>
        <p:nvSpPr>
          <p:cNvPr id="14" name="مستطيل مستدير الزوايا 13">
            <a:hlinkClick r:id="rId8" action="ppaction://hlinksldjump"/>
          </p:cNvPr>
          <p:cNvSpPr/>
          <p:nvPr/>
        </p:nvSpPr>
        <p:spPr>
          <a:xfrm>
            <a:off x="4677985" y="2551062"/>
            <a:ext cx="2683631" cy="785818"/>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EG" sz="3200" dirty="0" smtClean="0"/>
              <a:t>تمثيل فضاء العينة </a:t>
            </a:r>
            <a:endParaRPr lang="ar-EG" sz="3200" dirty="0"/>
          </a:p>
        </p:txBody>
      </p:sp>
      <p:sp>
        <p:nvSpPr>
          <p:cNvPr id="15" name="مستطيل مستدير الزوايا 14">
            <a:hlinkClick r:id="rId9" action="ppaction://hlinksldjump"/>
          </p:cNvPr>
          <p:cNvSpPr/>
          <p:nvPr/>
        </p:nvSpPr>
        <p:spPr>
          <a:xfrm>
            <a:off x="3374408" y="3451814"/>
            <a:ext cx="2439665" cy="785818"/>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EG" sz="2400" b="1" dirty="0" smtClean="0"/>
              <a:t>الاحتمال الهندسي</a:t>
            </a:r>
            <a:endParaRPr lang="ar-EG" sz="2400" b="1" dirty="0"/>
          </a:p>
        </p:txBody>
      </p:sp>
      <p:sp>
        <p:nvSpPr>
          <p:cNvPr id="16" name="مستطيل مستدير الزوايا 15">
            <a:hlinkClick r:id="rId10" action="ppaction://hlinksldjump"/>
          </p:cNvPr>
          <p:cNvSpPr/>
          <p:nvPr/>
        </p:nvSpPr>
        <p:spPr>
          <a:xfrm>
            <a:off x="1510352" y="4352566"/>
            <a:ext cx="2951994" cy="785818"/>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EG" sz="2400" b="1" dirty="0" smtClean="0"/>
              <a:t>احتمالات الحوادث المتنافية </a:t>
            </a:r>
            <a:endParaRPr lang="ar-EG" sz="2400" b="1" dirty="0"/>
          </a:p>
        </p:txBody>
      </p:sp>
      <p:sp>
        <p:nvSpPr>
          <p:cNvPr id="17" name="مستطيل مستدير الزوايا 16">
            <a:hlinkClick r:id="rId11" action="ppaction://hlinksldjump"/>
          </p:cNvPr>
          <p:cNvSpPr/>
          <p:nvPr/>
        </p:nvSpPr>
        <p:spPr>
          <a:xfrm>
            <a:off x="1774208" y="2562500"/>
            <a:ext cx="2683631" cy="785818"/>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EG" sz="2400" b="1" dirty="0" smtClean="0"/>
              <a:t>الاحتمالات باستعمال</a:t>
            </a:r>
          </a:p>
          <a:p>
            <a:pPr algn="ctr"/>
            <a:r>
              <a:rPr lang="ar-EG" sz="2400" b="1" dirty="0" smtClean="0"/>
              <a:t> التباديل والتوافيق </a:t>
            </a:r>
            <a:endParaRPr lang="ar-EG" sz="2400" b="1" dirty="0"/>
          </a:p>
        </p:txBody>
      </p:sp>
      <p:sp>
        <p:nvSpPr>
          <p:cNvPr id="18" name="مستطيل مستدير الزوايا 17">
            <a:hlinkClick r:id="rId12" action="ppaction://hlinksldjump"/>
          </p:cNvPr>
          <p:cNvSpPr/>
          <p:nvPr/>
        </p:nvSpPr>
        <p:spPr>
          <a:xfrm>
            <a:off x="3276600" y="1595718"/>
            <a:ext cx="2743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3200" b="1" dirty="0" smtClean="0"/>
              <a:t>الاحتمالات </a:t>
            </a:r>
            <a:endParaRPr lang="ar-EG" sz="3200" b="1" dirty="0"/>
          </a:p>
        </p:txBody>
      </p:sp>
      <p:sp>
        <p:nvSpPr>
          <p:cNvPr id="12" name="مستطيل مستدير الزوايا 11">
            <a:hlinkClick r:id="rId13" action="ppaction://hlinksldjump"/>
          </p:cNvPr>
          <p:cNvSpPr/>
          <p:nvPr/>
        </p:nvSpPr>
        <p:spPr>
          <a:xfrm>
            <a:off x="4654358" y="4360526"/>
            <a:ext cx="2951994" cy="785818"/>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EG" sz="2400" b="1" dirty="0" smtClean="0"/>
              <a:t>احتمالات الحوادث المستقلة </a:t>
            </a:r>
          </a:p>
          <a:p>
            <a:pPr algn="ctr"/>
            <a:r>
              <a:rPr lang="ar-EG" sz="2400" b="1" dirty="0" smtClean="0"/>
              <a:t>وغير المستقلة </a:t>
            </a:r>
            <a:endParaRPr lang="ar-EG"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8"/>
                                        </p:tgtEl>
                                        <p:attrNameLst>
                                          <p:attrName>ppt_y</p:attrName>
                                        </p:attrNameLst>
                                      </p:cBhvr>
                                      <p:tavLst>
                                        <p:tav tm="0">
                                          <p:val>
                                            <p:strVal val="#ppt_y"/>
                                          </p:val>
                                        </p:tav>
                                        <p:tav tm="100000">
                                          <p:val>
                                            <p:strVal val="#ppt_y"/>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4"/>
                                        </p:tgtEl>
                                        <p:attrNameLst>
                                          <p:attrName>ppt_y</p:attrName>
                                        </p:attrNameLst>
                                      </p:cBhvr>
                                      <p:tavLst>
                                        <p:tav tm="0">
                                          <p:val>
                                            <p:strVal val="#ppt_y"/>
                                          </p:val>
                                        </p:tav>
                                        <p:tav tm="100000">
                                          <p:val>
                                            <p:strVal val="#ppt_y"/>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7"/>
                                        </p:tgtEl>
                                        <p:attrNameLst>
                                          <p:attrName>ppt_y</p:attrName>
                                        </p:attrNameLst>
                                      </p:cBhvr>
                                      <p:tavLst>
                                        <p:tav tm="0">
                                          <p:val>
                                            <p:strVal val="#ppt_y"/>
                                          </p:val>
                                        </p:tav>
                                        <p:tav tm="100000">
                                          <p:val>
                                            <p:strVal val="#ppt_y"/>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15"/>
                                        </p:tgtEl>
                                        <p:attrNameLst>
                                          <p:attrName>ppt_y</p:attrName>
                                        </p:attrNameLst>
                                      </p:cBhvr>
                                      <p:tavLst>
                                        <p:tav tm="0">
                                          <p:val>
                                            <p:strVal val="#ppt_y"/>
                                          </p:val>
                                        </p:tav>
                                        <p:tav tm="100000">
                                          <p:val>
                                            <p:strVal val="#ppt_y"/>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2"/>
                                        </p:tgtEl>
                                        <p:attrNameLst>
                                          <p:attrName>ppt_y</p:attrName>
                                        </p:attrNameLst>
                                      </p:cBhvr>
                                      <p:tavLst>
                                        <p:tav tm="0">
                                          <p:val>
                                            <p:strVal val="#ppt_y"/>
                                          </p:val>
                                        </p:tav>
                                        <p:tav tm="100000">
                                          <p:val>
                                            <p:strVal val="#ppt_y"/>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6"/>
                                        </p:tgtEl>
                                        <p:attrNameLst>
                                          <p:attrName>ppt_y</p:attrName>
                                        </p:attrNameLst>
                                      </p:cBhvr>
                                      <p:tavLst>
                                        <p:tav tm="0">
                                          <p:val>
                                            <p:strVal val="#ppt_y"/>
                                          </p:val>
                                        </p:tav>
                                        <p:tav tm="100000">
                                          <p:val>
                                            <p:strVal val="#ppt_y"/>
                                          </p:val>
                                        </p:tav>
                                      </p:tavLst>
                                    </p:anim>
                                    <p:animEffect transition="in" filter="fade">
                                      <p:cBhvr>
                                        <p:cTn id="5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65689" y="48904"/>
            <a:ext cx="885568" cy="737974"/>
          </a:xfrm>
          <a:prstGeom prst="rect">
            <a:avLst/>
          </a:prstGeom>
          <a:noFill/>
          <a:ln w="9525">
            <a:noFill/>
            <a:miter lim="800000"/>
            <a:headEnd/>
            <a:tailEnd/>
          </a:ln>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635" y="775648"/>
            <a:ext cx="7880213" cy="43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0795" y="1232848"/>
            <a:ext cx="5787405" cy="46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t="578"/>
          <a:stretch/>
        </p:blipFill>
        <p:spPr bwMode="auto">
          <a:xfrm rot="171734">
            <a:off x="576370" y="1685455"/>
            <a:ext cx="5497545" cy="461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9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65689" y="48904"/>
            <a:ext cx="885568" cy="737974"/>
          </a:xfrm>
          <a:prstGeom prst="rect">
            <a:avLst/>
          </a:prstGeom>
          <a:noFill/>
          <a:ln w="9525">
            <a:noFill/>
            <a:miter lim="800000"/>
            <a:headEnd/>
            <a:tailEnd/>
          </a:ln>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456" y="745933"/>
            <a:ext cx="6457950" cy="550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1248" y="805216"/>
            <a:ext cx="1407233" cy="39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9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65689" y="48904"/>
            <a:ext cx="885568" cy="737974"/>
          </a:xfrm>
          <a:prstGeom prst="rect">
            <a:avLst/>
          </a:prstGeom>
          <a:noFill/>
          <a:ln w="9525">
            <a:noFill/>
            <a:miter lim="800000"/>
            <a:headEnd/>
            <a:tailEnd/>
          </a:ln>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152" y="762000"/>
            <a:ext cx="8325496" cy="211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743200"/>
            <a:ext cx="3960537" cy="313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4613900" y="3313093"/>
            <a:ext cx="4051808" cy="954107"/>
          </a:xfrm>
          <a:prstGeom prst="rect">
            <a:avLst/>
          </a:prstGeom>
          <a:noFill/>
        </p:spPr>
        <p:txBody>
          <a:bodyPr wrap="square" rtlCol="1">
            <a:spAutoFit/>
          </a:bodyPr>
          <a:lstStyle/>
          <a:p>
            <a:pPr algn="r" fontAlgn="auto">
              <a:spcBef>
                <a:spcPts val="0"/>
              </a:spcBef>
              <a:spcAft>
                <a:spcPts val="0"/>
              </a:spcAft>
              <a:defRPr/>
            </a:pPr>
            <a:r>
              <a:rPr lang="ar-EG" sz="2800" b="1" dirty="0" smtClean="0">
                <a:solidFill>
                  <a:srgbClr val="FF0000"/>
                </a:solidFill>
                <a:latin typeface="ae_Dimnah" pitchFamily="18" charset="-78"/>
                <a:cs typeface="ae_Dimnah" pitchFamily="18" charset="-78"/>
              </a:rPr>
              <a:t>عدد النواتج الممكنة </a:t>
            </a:r>
          </a:p>
          <a:p>
            <a:pPr algn="l" rtl="0" fontAlgn="auto">
              <a:spcBef>
                <a:spcPts val="0"/>
              </a:spcBef>
              <a:spcAft>
                <a:spcPts val="0"/>
              </a:spcAft>
              <a:defRPr/>
            </a:pPr>
            <a:r>
              <a:rPr lang="en-US" sz="2800" b="1" dirty="0" smtClean="0">
                <a:solidFill>
                  <a:srgbClr val="FF0000"/>
                </a:solidFill>
                <a:latin typeface="ae_Dimnah" pitchFamily="18" charset="-78"/>
                <a:cs typeface="ae_Dimnah" pitchFamily="18" charset="-78"/>
              </a:rPr>
              <a:t>8 . 4 . 6 . 12 . 9 = 20736</a:t>
            </a:r>
            <a:endParaRPr lang="ar-SA" sz="2800" b="1" dirty="0">
              <a:solidFill>
                <a:srgbClr val="FF0000"/>
              </a:solidFill>
              <a:latin typeface="ae_Dimnah" pitchFamily="18" charset="-78"/>
              <a:cs typeface="ae_Dimnah" pitchFamily="18" charset="-78"/>
            </a:endParaRPr>
          </a:p>
        </p:txBody>
      </p:sp>
    </p:spTree>
    <p:extLst>
      <p:ext uri="{BB962C8B-B14F-4D97-AF65-F5344CB8AC3E}">
        <p14:creationId xmlns:p14="http://schemas.microsoft.com/office/powerpoint/2010/main" val="18919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7"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24" dur="8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65689" y="48904"/>
            <a:ext cx="885568" cy="737974"/>
          </a:xfrm>
          <a:prstGeom prst="rect">
            <a:avLst/>
          </a:prstGeom>
          <a:noFill/>
          <a:ln w="9525">
            <a:noFill/>
            <a:miter lim="800000"/>
            <a:headEnd/>
            <a:tailEnd/>
          </a:ln>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848" y="789296"/>
            <a:ext cx="84105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056" y="1690048"/>
            <a:ext cx="4806030" cy="439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0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42831" y="142852"/>
            <a:ext cx="1028707" cy="857256"/>
          </a:xfrm>
          <a:prstGeom prst="rect">
            <a:avLst/>
          </a:prstGeom>
          <a:noFill/>
          <a:ln w="9525">
            <a:noFill/>
            <a:miter lim="800000"/>
            <a:headEnd/>
            <a:tailEnd/>
          </a:ln>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443" y="2874818"/>
            <a:ext cx="7871114" cy="146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1856" y="1713207"/>
            <a:ext cx="2731485" cy="100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الاحتمال باستعمال التباديل والتوافيق </a:t>
            </a:r>
            <a:endParaRPr lang="ar-SA" sz="3200" b="1" dirty="0">
              <a:solidFill>
                <a:srgbClr val="FF0000"/>
              </a:solidFill>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42831" y="142852"/>
            <a:ext cx="1028707" cy="857256"/>
          </a:xfrm>
          <a:prstGeom prst="rect">
            <a:avLst/>
          </a:prstGeom>
          <a:noFill/>
          <a:ln w="9525">
            <a:noFill/>
            <a:miter lim="800000"/>
            <a:headEnd/>
            <a:tailEnd/>
          </a:ln>
        </p:spPr>
      </p:pic>
      <p:sp>
        <p:nvSpPr>
          <p:cNvPr id="10" name="مستطيل 9"/>
          <p:cNvSpPr/>
          <p:nvPr/>
        </p:nvSpPr>
        <p:spPr>
          <a:xfrm>
            <a:off x="214282" y="775628"/>
            <a:ext cx="8715420" cy="1938992"/>
          </a:xfrm>
          <a:prstGeom prst="rect">
            <a:avLst/>
          </a:prstGeom>
        </p:spPr>
        <p:txBody>
          <a:bodyPr wrap="square">
            <a:spAutoFit/>
          </a:bodyPr>
          <a:lstStyle/>
          <a:p>
            <a:r>
              <a:rPr lang="ar-EG" sz="2400" b="1" dirty="0" smtClean="0">
                <a:solidFill>
                  <a:schemeClr val="bg1"/>
                </a:solidFill>
              </a:rPr>
              <a:t>التبديل تنظيم لمجموعة من العناصر يكون الترتيب فيه مهما. أحد تباديل الأصدقاء الأربعة أعلاه هو: علي، فراس، فهد، يوسف. وباستعمال مبدأ العد الأساسي يوجد</a:t>
            </a:r>
          </a:p>
          <a:p>
            <a:r>
              <a:rPr lang="ar-EG" sz="2400" b="1" dirty="0" smtClean="0">
                <a:solidFill>
                  <a:schemeClr val="bg1"/>
                </a:solidFill>
              </a:rPr>
              <a:t> 24 = 4 · 3 · 2 · 1 ترتيبا ممكنًا لهؤلاء الأصدقاء.</a:t>
            </a:r>
          </a:p>
          <a:p>
            <a:r>
              <a:rPr lang="ar-EG" sz="2400" b="1" dirty="0" smtClean="0">
                <a:solidFill>
                  <a:schemeClr val="bg1"/>
                </a:solidFill>
              </a:rPr>
              <a:t>يمكن كتابة العبارة 4 · 3 · 2 · 1 لحساب عدد التباديل للأصدقاء الأربعة على الصورة ! 4 ، ويقرأ مضروب العدد 4 .</a:t>
            </a:r>
            <a:endParaRPr lang="ar-EG" sz="2400" b="1" dirty="0">
              <a:solidFill>
                <a:schemeClr val="bg1"/>
              </a:solidFill>
            </a:endParaRPr>
          </a:p>
        </p:txBody>
      </p:sp>
      <p:pic>
        <p:nvPicPr>
          <p:cNvPr id="103427" name="Picture 3"/>
          <p:cNvPicPr>
            <a:picLocks noChangeAspect="1" noChangeArrowheads="1"/>
          </p:cNvPicPr>
          <p:nvPr/>
        </p:nvPicPr>
        <p:blipFill>
          <a:blip r:embed="rId8" cstate="print"/>
          <a:srcRect/>
          <a:stretch>
            <a:fillRect/>
          </a:stretch>
        </p:blipFill>
        <p:spPr bwMode="auto">
          <a:xfrm>
            <a:off x="357158" y="4286256"/>
            <a:ext cx="8205803" cy="1917731"/>
          </a:xfrm>
          <a:prstGeom prst="rect">
            <a:avLst/>
          </a:prstGeom>
          <a:noFill/>
          <a:ln w="9525">
            <a:noFill/>
            <a:miter lim="800000"/>
            <a:headEnd/>
            <a:tailEnd/>
          </a:ln>
          <a:effectLst/>
        </p:spPr>
      </p:pic>
      <p:pic>
        <p:nvPicPr>
          <p:cNvPr id="103428" name="Picture 4"/>
          <p:cNvPicPr>
            <a:picLocks noChangeAspect="1" noChangeArrowheads="1"/>
          </p:cNvPicPr>
          <p:nvPr/>
        </p:nvPicPr>
        <p:blipFill>
          <a:blip r:embed="rId9" cstate="print"/>
          <a:srcRect/>
          <a:stretch>
            <a:fillRect/>
          </a:stretch>
        </p:blipFill>
        <p:spPr bwMode="auto">
          <a:xfrm>
            <a:off x="714348" y="2285992"/>
            <a:ext cx="3224387" cy="2028828"/>
          </a:xfrm>
          <a:prstGeom prst="rect">
            <a:avLst/>
          </a:prstGeom>
          <a:ln>
            <a:noFill/>
          </a:ln>
          <a:effectLst>
            <a:softEdge rad="112500"/>
          </a:effectLst>
        </p:spPr>
      </p:pic>
    </p:spTree>
    <p:extLst>
      <p:ext uri="{BB962C8B-B14F-4D97-AF65-F5344CB8AC3E}">
        <p14:creationId xmlns:p14="http://schemas.microsoft.com/office/powerpoint/2010/main" val="6136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03428"/>
                                        </p:tgtEl>
                                        <p:attrNameLst>
                                          <p:attrName>style.visibility</p:attrName>
                                        </p:attrNameLst>
                                      </p:cBhvr>
                                      <p:to>
                                        <p:strVal val="visible"/>
                                      </p:to>
                                    </p:set>
                                    <p:anim to="" calcmode="lin" valueType="num">
                                      <p:cBhvr>
                                        <p:cTn id="19" dur="1" fill="hold"/>
                                        <p:tgtEl>
                                          <p:spTgt spid="10342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03427"/>
                                        </p:tgtEl>
                                        <p:attrNameLst>
                                          <p:attrName>style.visibility</p:attrName>
                                        </p:attrNameLst>
                                      </p:cBhvr>
                                      <p:to>
                                        <p:strVal val="visible"/>
                                      </p:to>
                                    </p:set>
                                    <p:anim to="" calcmode="lin" valueType="num">
                                      <p:cBhvr>
                                        <p:cTn id="24" dur="1" fill="hold"/>
                                        <p:tgtEl>
                                          <p:spTgt spid="1034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مثال </a:t>
            </a:r>
            <a:endParaRPr lang="ar-SA" sz="3200" b="1" dirty="0">
              <a:solidFill>
                <a:srgbClr val="FF0000"/>
              </a:solidFill>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428596" y="762073"/>
            <a:ext cx="8429684" cy="4154984"/>
          </a:xfrm>
          <a:prstGeom prst="rect">
            <a:avLst/>
          </a:prstGeom>
        </p:spPr>
        <p:txBody>
          <a:bodyPr wrap="square">
            <a:spAutoFit/>
          </a:bodyPr>
          <a:lstStyle/>
          <a:p>
            <a:r>
              <a:rPr lang="ar-EG" sz="2400" b="1" dirty="0" smtClean="0">
                <a:solidFill>
                  <a:schemeClr val="bg1"/>
                </a:solidFill>
              </a:rPr>
              <a:t>نواف وماجد عضوان في فريق المدرسة الرياضي. إذا كان عدد أعضاء</a:t>
            </a:r>
          </a:p>
          <a:p>
            <a:r>
              <a:rPr lang="ar-EG" sz="2400" b="1" dirty="0" smtClean="0">
                <a:solidFill>
                  <a:schemeClr val="bg1"/>
                </a:solidFill>
              </a:rPr>
              <a:t>الفريق 20 ويرتدي كلٌّ منهم قميصا مرقما من ( 1) إلى ( 20 ) بشكل عشوائي، فما احتمال أن يكون رقم قميص نواف ( 1)، ورقم قميص ماجد ( 2)؟</a:t>
            </a:r>
          </a:p>
          <a:p>
            <a:r>
              <a:rPr lang="ar-EG" sz="2400" b="1" dirty="0" smtClean="0">
                <a:solidFill>
                  <a:schemeClr val="bg1"/>
                </a:solidFill>
              </a:rPr>
              <a:t> </a:t>
            </a:r>
            <a:r>
              <a:rPr lang="ar-EG" sz="2400" b="1" dirty="0" smtClean="0">
                <a:solidFill>
                  <a:srgbClr val="CC66FF"/>
                </a:solidFill>
              </a:rPr>
              <a:t>الخطوة الأولى</a:t>
            </a:r>
            <a:r>
              <a:rPr lang="ar-EG" sz="2400" b="1" dirty="0" smtClean="0">
                <a:solidFill>
                  <a:schemeClr val="bg1"/>
                </a:solidFill>
              </a:rPr>
              <a:t>  أوجد عدد نواتج فضاء العيِّنة. وهو عدد التباديل الممكنة لأسماء أعضاء الفريق العشرين</a:t>
            </a:r>
          </a:p>
          <a:p>
            <a:r>
              <a:rPr lang="ar-EG" sz="2400" b="1" dirty="0" smtClean="0">
                <a:solidFill>
                  <a:schemeClr val="bg1"/>
                </a:solidFill>
              </a:rPr>
              <a:t>ويساوي ! 20</a:t>
            </a:r>
          </a:p>
          <a:p>
            <a:r>
              <a:rPr lang="ar-EG" sz="2400" b="1" dirty="0" smtClean="0">
                <a:solidFill>
                  <a:schemeClr val="bg1"/>
                </a:solidFill>
              </a:rPr>
              <a:t> </a:t>
            </a:r>
            <a:r>
              <a:rPr lang="ar-EG" sz="2400" b="1" dirty="0" smtClean="0">
                <a:solidFill>
                  <a:srgbClr val="CC66FF"/>
                </a:solidFill>
              </a:rPr>
              <a:t>الخطوة الثانية  </a:t>
            </a:r>
            <a:r>
              <a:rPr lang="ar-EG" sz="2400" b="1" dirty="0" smtClean="0">
                <a:solidFill>
                  <a:schemeClr val="bg1"/>
                </a:solidFill>
              </a:rPr>
              <a:t>أوجد عدد النواتج التي يتكون منها الحدث وهو عدد التباديل الممكنة لأسماء أعضاء الفريق</a:t>
            </a:r>
          </a:p>
          <a:p>
            <a:r>
              <a:rPr lang="ar-EG" sz="2400" b="1" dirty="0" smtClean="0">
                <a:solidFill>
                  <a:schemeClr val="bg1"/>
                </a:solidFill>
              </a:rPr>
              <a:t>المتبقية إذا كان رقم قميص نواف 1 ورقم قميص ماجد 2 </a:t>
            </a:r>
          </a:p>
          <a:p>
            <a:r>
              <a:rPr lang="ar-EG" sz="2400" b="1" dirty="0" smtClean="0">
                <a:solidFill>
                  <a:schemeClr val="bg1"/>
                </a:solidFill>
              </a:rPr>
              <a:t>و يساوي ! </a:t>
            </a:r>
            <a:r>
              <a:rPr lang="en-US" sz="2400" b="1" dirty="0" smtClean="0">
                <a:solidFill>
                  <a:schemeClr val="bg1"/>
                </a:solidFill>
              </a:rPr>
              <a:t>18 </a:t>
            </a:r>
            <a:r>
              <a:rPr lang="ar-EG" sz="2400" b="1" dirty="0" smtClean="0">
                <a:solidFill>
                  <a:schemeClr val="bg1"/>
                </a:solidFill>
              </a:rPr>
              <a:t> = !(</a:t>
            </a:r>
            <a:r>
              <a:rPr lang="en-US" sz="2400" b="1" dirty="0" smtClean="0">
                <a:solidFill>
                  <a:schemeClr val="bg1"/>
                </a:solidFill>
              </a:rPr>
              <a:t>20 – 2 </a:t>
            </a:r>
            <a:r>
              <a:rPr lang="ar-EG" sz="2400" b="1" dirty="0" smtClean="0">
                <a:solidFill>
                  <a:schemeClr val="bg1"/>
                </a:solidFill>
              </a:rPr>
              <a:t> )</a:t>
            </a:r>
          </a:p>
          <a:p>
            <a:r>
              <a:rPr lang="ar-EG" sz="2400" b="1" dirty="0" smtClean="0">
                <a:solidFill>
                  <a:schemeClr val="bg1"/>
                </a:solidFill>
              </a:rPr>
              <a:t></a:t>
            </a:r>
            <a:r>
              <a:rPr lang="ar-EG" sz="2400" b="1" dirty="0" smtClean="0">
                <a:solidFill>
                  <a:srgbClr val="CC66FF"/>
                </a:solidFill>
              </a:rPr>
              <a:t>الخطوة الثالثة </a:t>
            </a:r>
            <a:r>
              <a:rPr lang="ar-EG" sz="2400" b="1" dirty="0" smtClean="0">
                <a:solidFill>
                  <a:schemeClr val="bg1"/>
                </a:solidFill>
              </a:rPr>
              <a:t>احسب الاحتمال</a:t>
            </a:r>
            <a:endParaRPr lang="ar-EG" sz="2400" b="1" dirty="0">
              <a:solidFill>
                <a:schemeClr val="bg1"/>
              </a:solidFill>
            </a:endParaRPr>
          </a:p>
        </p:txBody>
      </p:sp>
      <p:pic>
        <p:nvPicPr>
          <p:cNvPr id="104450"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1142976" y="4786322"/>
            <a:ext cx="6715172" cy="142852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04450"/>
                                        </p:tgtEl>
                                        <p:attrNameLst>
                                          <p:attrName>style.visibility</p:attrName>
                                        </p:attrNameLst>
                                      </p:cBhvr>
                                      <p:to>
                                        <p:strVal val="visible"/>
                                      </p:to>
                                    </p:set>
                                    <p:anim to="" calcmode="lin" valueType="num">
                                      <p:cBhvr>
                                        <p:cTn id="19" dur="1" fill="hold"/>
                                        <p:tgtEl>
                                          <p:spTgt spid="1044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التباديل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05474" name="Picture 2"/>
          <p:cNvPicPr>
            <a:picLocks noChangeAspect="1" noChangeArrowheads="1"/>
          </p:cNvPicPr>
          <p:nvPr/>
        </p:nvPicPr>
        <p:blipFill>
          <a:blip r:embed="rId8" cstate="print"/>
          <a:srcRect/>
          <a:stretch>
            <a:fillRect/>
          </a:stretch>
        </p:blipFill>
        <p:spPr bwMode="auto">
          <a:xfrm>
            <a:off x="1428728" y="714356"/>
            <a:ext cx="6896106" cy="2218936"/>
          </a:xfrm>
          <a:prstGeom prst="rect">
            <a:avLst/>
          </a:prstGeom>
          <a:ln>
            <a:noFill/>
          </a:ln>
          <a:effectLst>
            <a:softEdge rad="112500"/>
          </a:effectLst>
        </p:spPr>
      </p:pic>
      <p:sp>
        <p:nvSpPr>
          <p:cNvPr id="10" name="مستطيل 9"/>
          <p:cNvSpPr/>
          <p:nvPr/>
        </p:nvSpPr>
        <p:spPr>
          <a:xfrm>
            <a:off x="142876" y="2857496"/>
            <a:ext cx="8786842" cy="1938992"/>
          </a:xfrm>
          <a:prstGeom prst="rect">
            <a:avLst/>
          </a:prstGeom>
        </p:spPr>
        <p:txBody>
          <a:bodyPr wrap="square">
            <a:spAutoFit/>
          </a:bodyPr>
          <a:lstStyle/>
          <a:p>
            <a:r>
              <a:rPr lang="ar-EG" sz="2000" b="1" dirty="0" smtClean="0">
                <a:solidFill>
                  <a:schemeClr val="bg1"/>
                </a:solidFill>
              </a:rPr>
              <a:t>يتكون مجلس إدارة شركة كبرى من 10 أعضاء ، فإذا كان فيصل ومحمد ومهند أعضاء في مجلس الإدارة، ما احتمال أن يتم اختيار هؤلاء الثلاثة رئيسا، ونائبا للرئيس، وأمينًا للسر على الترتيب، مع العلم أن الاختيار يتم عشوائيا؟</a:t>
            </a:r>
          </a:p>
          <a:p>
            <a:r>
              <a:rPr lang="ar-EG" sz="2000" b="1" dirty="0" smtClean="0">
                <a:solidFill>
                  <a:schemeClr val="bg1"/>
                </a:solidFill>
              </a:rPr>
              <a:t> الخطوة الأولى  بما أن اختيار المراكز طريقة لترتيب أعضاء مجلس الإدارة، فإن الترتيب في هذه الحالة مهم جدا. </a:t>
            </a:r>
            <a:r>
              <a:rPr lang="en-US" sz="2000" b="1" dirty="0" smtClean="0">
                <a:solidFill>
                  <a:schemeClr val="bg1"/>
                </a:solidFill>
              </a:rPr>
              <a:t>10 P </a:t>
            </a:r>
            <a:r>
              <a:rPr lang="ar-EG" sz="2000" b="1" dirty="0" smtClean="0">
                <a:solidFill>
                  <a:schemeClr val="bg1"/>
                </a:solidFill>
              </a:rPr>
              <a:t> عدد النواتج الممكنة في فضاء العيِّنة يساوي عدد تباديل 10 أعضاء أخذ منها 3 في كل مرة، أي 3</a:t>
            </a:r>
            <a:endParaRPr lang="ar-EG" sz="2000" b="1" dirty="0">
              <a:solidFill>
                <a:schemeClr val="bg1"/>
              </a:solidFill>
            </a:endParaRPr>
          </a:p>
        </p:txBody>
      </p:sp>
      <p:pic>
        <p:nvPicPr>
          <p:cNvPr id="105475"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500034" y="4429131"/>
            <a:ext cx="7358073" cy="16989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05474"/>
                                        </p:tgtEl>
                                        <p:attrNameLst>
                                          <p:attrName>style.visibility</p:attrName>
                                        </p:attrNameLst>
                                      </p:cBhvr>
                                      <p:to>
                                        <p:strVal val="visible"/>
                                      </p:to>
                                    </p:set>
                                    <p:anim to="" calcmode="lin" valueType="num">
                                      <p:cBhvr>
                                        <p:cTn id="14" dur="1" fill="hold"/>
                                        <p:tgtEl>
                                          <p:spTgt spid="105474"/>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05475"/>
                                        </p:tgtEl>
                                        <p:attrNameLst>
                                          <p:attrName>style.visibility</p:attrName>
                                        </p:attrNameLst>
                                      </p:cBhvr>
                                      <p:to>
                                        <p:strVal val="visible"/>
                                      </p:to>
                                    </p:set>
                                    <p:anim to="" calcmode="lin" valueType="num">
                                      <p:cBhvr>
                                        <p:cTn id="24" dur="1" fill="hold"/>
                                        <p:tgtEl>
                                          <p:spTgt spid="1054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214290"/>
            <a:ext cx="1295400" cy="1079500"/>
          </a:xfrm>
          <a:prstGeom prst="rect">
            <a:avLst/>
          </a:prstGeom>
          <a:noFill/>
          <a:ln w="9525">
            <a:noFill/>
            <a:miter lim="800000"/>
            <a:headEnd/>
            <a:tailEnd/>
          </a:ln>
        </p:spPr>
      </p:pic>
      <p:sp>
        <p:nvSpPr>
          <p:cNvPr id="10" name="مستطيل 9"/>
          <p:cNvSpPr/>
          <p:nvPr/>
        </p:nvSpPr>
        <p:spPr>
          <a:xfrm>
            <a:off x="1500166" y="714356"/>
            <a:ext cx="7429552" cy="954107"/>
          </a:xfrm>
          <a:prstGeom prst="rect">
            <a:avLst/>
          </a:prstGeom>
        </p:spPr>
        <p:txBody>
          <a:bodyPr wrap="square">
            <a:spAutoFit/>
          </a:bodyPr>
          <a:lstStyle/>
          <a:p>
            <a:r>
              <a:rPr lang="ar-EG" sz="2800" b="1" dirty="0" smtClean="0">
                <a:solidFill>
                  <a:srgbClr val="FF0000"/>
                </a:solidFill>
              </a:rPr>
              <a:t>تتكرر في بعض الأحيان بعض العناصر، ولإيجاد عدد التباديل المتمايزة في هذه الحالة نستعمل الصيغة الآتية</a:t>
            </a:r>
            <a:endParaRPr lang="ar-EG" sz="2800" b="1" dirty="0">
              <a:solidFill>
                <a:srgbClr val="FF0000"/>
              </a:solidFill>
            </a:endParaRPr>
          </a:p>
        </p:txBody>
      </p:sp>
      <p:pic>
        <p:nvPicPr>
          <p:cNvPr id="90115" name="Picture 3"/>
          <p:cNvPicPr>
            <a:picLocks noChangeAspect="1" noChangeArrowheads="1"/>
          </p:cNvPicPr>
          <p:nvPr/>
        </p:nvPicPr>
        <p:blipFill>
          <a:blip r:embed="rId8" cstate="print"/>
          <a:srcRect/>
          <a:stretch>
            <a:fillRect/>
          </a:stretch>
        </p:blipFill>
        <p:spPr bwMode="auto">
          <a:xfrm>
            <a:off x="776303" y="1571612"/>
            <a:ext cx="8081977" cy="1908422"/>
          </a:xfrm>
          <a:prstGeom prst="rect">
            <a:avLst/>
          </a:prstGeom>
          <a:ln>
            <a:noFill/>
          </a:ln>
          <a:effectLst>
            <a:softEdge rad="112500"/>
          </a:effectLst>
        </p:spPr>
      </p:pic>
      <p:sp>
        <p:nvSpPr>
          <p:cNvPr id="13" name="مستطيل 12"/>
          <p:cNvSpPr/>
          <p:nvPr/>
        </p:nvSpPr>
        <p:spPr>
          <a:xfrm>
            <a:off x="500066" y="3500438"/>
            <a:ext cx="8286776"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ar-EG" dirty="0" smtClean="0">
                <a:solidFill>
                  <a:srgbClr val="FF0000"/>
                </a:solidFill>
              </a:rPr>
              <a:t> </a:t>
            </a:r>
            <a:r>
              <a:rPr lang="ar-EG" b="1" dirty="0" smtClean="0">
                <a:solidFill>
                  <a:srgbClr val="FF0000"/>
                </a:solidFill>
              </a:rPr>
              <a:t>في أحد برامج الألعاب </a:t>
            </a:r>
            <a:r>
              <a:rPr lang="ar-EG" b="1" dirty="0" err="1" smtClean="0">
                <a:solidFill>
                  <a:srgbClr val="FF0000"/>
                </a:solidFill>
              </a:rPr>
              <a:t>ُ</a:t>
            </a:r>
            <a:r>
              <a:rPr lang="ar-EG" b="1" dirty="0" smtClean="0">
                <a:solidFill>
                  <a:srgbClr val="FF0000"/>
                </a:solidFill>
              </a:rPr>
              <a:t> يعطى المتسابق أحرفا مبعثرة، ويطلب منه تكوين كلمة وفق دلائل محددة. بافتراض أنك أعطيت الأحرف الآتية وطلب إليك إعادة ترتيبها لتكون اسم دولة إسلامية. فإذا اخترت تبديلا لهذه الأحرف بصورة عشوائية، فما احتمال أن يكون الاسم الصحيح ماليزيا؟</a:t>
            </a:r>
            <a:endParaRPr lang="ar-EG" dirty="0">
              <a:solidFill>
                <a:srgbClr val="FF0000"/>
              </a:solidFill>
            </a:endParaRPr>
          </a:p>
        </p:txBody>
      </p:sp>
      <p:pic>
        <p:nvPicPr>
          <p:cNvPr id="90117" name="Picture 5"/>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928662" y="4429132"/>
            <a:ext cx="7853376" cy="1881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0115"/>
                                        </p:tgtEl>
                                        <p:attrNameLst>
                                          <p:attrName>style.visibility</p:attrName>
                                        </p:attrNameLst>
                                      </p:cBhvr>
                                      <p:to>
                                        <p:strVal val="visible"/>
                                      </p:to>
                                    </p:set>
                                    <p:anim to="" calcmode="lin" valueType="num">
                                      <p:cBhvr>
                                        <p:cTn id="12" dur="1" fill="hold"/>
                                        <p:tgtEl>
                                          <p:spTgt spid="9011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0117"/>
                                        </p:tgtEl>
                                        <p:attrNameLst>
                                          <p:attrName>style.visibility</p:attrName>
                                        </p:attrNameLst>
                                      </p:cBhvr>
                                      <p:to>
                                        <p:strVal val="visible"/>
                                      </p:to>
                                    </p:set>
                                    <p:anim to="" calcmode="lin" valueType="num">
                                      <p:cBhvr>
                                        <p:cTn id="22" dur="1" fill="hold"/>
                                        <p:tgtEl>
                                          <p:spTgt spid="901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التباديل الدائرية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1" name="Picture 4"/>
          <p:cNvPicPr>
            <a:picLocks noChangeAspect="1" noChangeArrowheads="1"/>
          </p:cNvPicPr>
          <p:nvPr/>
        </p:nvPicPr>
        <p:blipFill>
          <a:blip r:embed="rId8" cstate="print"/>
          <a:srcRect/>
          <a:stretch>
            <a:fillRect/>
          </a:stretch>
        </p:blipFill>
        <p:spPr bwMode="auto">
          <a:xfrm>
            <a:off x="857224" y="714356"/>
            <a:ext cx="7962914" cy="1564598"/>
          </a:xfrm>
          <a:prstGeom prst="rect">
            <a:avLst/>
          </a:prstGeom>
          <a:ln>
            <a:noFill/>
          </a:ln>
          <a:effectLst>
            <a:softEdge rad="112500"/>
          </a:effectLst>
        </p:spPr>
      </p:pic>
      <p:sp>
        <p:nvSpPr>
          <p:cNvPr id="12" name="مستطيل 11"/>
          <p:cNvSpPr/>
          <p:nvPr/>
        </p:nvSpPr>
        <p:spPr>
          <a:xfrm>
            <a:off x="214282" y="2214554"/>
            <a:ext cx="8715436"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ar-EG" b="1" dirty="0" smtClean="0">
                <a:solidFill>
                  <a:srgbClr val="FF0000"/>
                </a:solidFill>
              </a:rPr>
              <a:t>إذا </a:t>
            </a:r>
            <a:r>
              <a:rPr lang="ar-EG" b="1" dirty="0" err="1" smtClean="0">
                <a:solidFill>
                  <a:srgbClr val="FF0000"/>
                </a:solidFill>
              </a:rPr>
              <a:t>ُ</a:t>
            </a:r>
            <a:r>
              <a:rPr lang="ar-EG" b="1" dirty="0" smtClean="0">
                <a:solidFill>
                  <a:srgbClr val="FF0000"/>
                </a:solidFill>
              </a:rPr>
              <a:t> رتبت عناصر عددها </a:t>
            </a:r>
            <a:r>
              <a:rPr lang="en-US" b="1" dirty="0" smtClean="0">
                <a:solidFill>
                  <a:srgbClr val="FF0000"/>
                </a:solidFill>
              </a:rPr>
              <a:t>n </a:t>
            </a:r>
            <a:r>
              <a:rPr lang="ar-EG" b="1" dirty="0" smtClean="0">
                <a:solidFill>
                  <a:srgbClr val="FF0000"/>
                </a:solidFill>
              </a:rPr>
              <a:t>بالنسبة إلى نقطة مرجع ثابتة، فإن الترتيبات </a:t>
            </a:r>
            <a:r>
              <a:rPr lang="ar-EG" b="1" dirty="0" err="1" smtClean="0">
                <a:solidFill>
                  <a:srgbClr val="FF0000"/>
                </a:solidFill>
              </a:rPr>
              <a:t>ُ</a:t>
            </a:r>
            <a:r>
              <a:rPr lang="ar-EG" b="1" dirty="0" smtClean="0">
                <a:solidFill>
                  <a:srgbClr val="FF0000"/>
                </a:solidFill>
              </a:rPr>
              <a:t> ستعامل خطيا ويكون عدد تباديلها يساوي !</a:t>
            </a:r>
            <a:endParaRPr lang="ar-EG" b="1" dirty="0">
              <a:solidFill>
                <a:srgbClr val="FF0000"/>
              </a:solidFill>
            </a:endParaRPr>
          </a:p>
        </p:txBody>
      </p:sp>
      <p:pic>
        <p:nvPicPr>
          <p:cNvPr id="91139" name="Picture 3"/>
          <p:cNvPicPr>
            <a:picLocks noChangeAspect="1" noChangeArrowheads="1"/>
          </p:cNvPicPr>
          <p:nvPr/>
        </p:nvPicPr>
        <p:blipFill>
          <a:blip r:embed="rId9" cstate="print">
            <a:clrChange>
              <a:clrFrom>
                <a:srgbClr val="FFFFFF"/>
              </a:clrFrom>
              <a:clrTo>
                <a:srgbClr val="FFFFFF">
                  <a:alpha val="0"/>
                </a:srgbClr>
              </a:clrTo>
            </a:clrChange>
            <a:lum bright="-30000"/>
          </a:blip>
          <a:srcRect/>
          <a:stretch>
            <a:fillRect/>
          </a:stretch>
        </p:blipFill>
        <p:spPr bwMode="auto">
          <a:xfrm>
            <a:off x="2282602" y="2786058"/>
            <a:ext cx="6647116" cy="2643206"/>
          </a:xfrm>
          <a:prstGeom prst="rect">
            <a:avLst/>
          </a:prstGeom>
          <a:noFill/>
          <a:ln w="9525">
            <a:noFill/>
            <a:miter lim="800000"/>
            <a:headEnd/>
            <a:tailEnd/>
          </a:ln>
          <a:effectLst/>
        </p:spPr>
      </p:pic>
      <p:pic>
        <p:nvPicPr>
          <p:cNvPr id="91140" name="Picture 4"/>
          <p:cNvPicPr>
            <a:picLocks noChangeAspect="1" noChangeArrowheads="1"/>
          </p:cNvPicPr>
          <p:nvPr/>
        </p:nvPicPr>
        <p:blipFill>
          <a:blip r:embed="rId10" cstate="print"/>
          <a:srcRect/>
          <a:stretch>
            <a:fillRect/>
          </a:stretch>
        </p:blipFill>
        <p:spPr bwMode="auto">
          <a:xfrm>
            <a:off x="285720" y="3214686"/>
            <a:ext cx="1914363" cy="18573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1139"/>
                                        </p:tgtEl>
                                        <p:attrNameLst>
                                          <p:attrName>style.visibility</p:attrName>
                                        </p:attrNameLst>
                                      </p:cBhvr>
                                      <p:to>
                                        <p:strVal val="visible"/>
                                      </p:to>
                                    </p:set>
                                    <p:anim to="" calcmode="lin" valueType="num">
                                      <p:cBhvr>
                                        <p:cTn id="24" dur="1" fill="hold"/>
                                        <p:tgtEl>
                                          <p:spTgt spid="91139"/>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91140"/>
                                        </p:tgtEl>
                                        <p:attrNameLst>
                                          <p:attrName>style.visibility</p:attrName>
                                        </p:attrNameLst>
                                      </p:cBhvr>
                                      <p:to>
                                        <p:strVal val="visible"/>
                                      </p:to>
                                    </p:set>
                                    <p:anim to="" calcmode="lin" valueType="num">
                                      <p:cBhvr>
                                        <p:cTn id="29" dur="1" fill="hold"/>
                                        <p:tgtEl>
                                          <p:spTgt spid="911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C:\Documents and Settings\نور المعلم\My Documents\My Pictures\exit[1].png">
            <a:hlinkClick r:id="" action="ppaction://hlinkshowjump?jump=endshow" highlightClick="1"/>
            <a:hlinkHover r:id="" action="ppaction://noaction" highlightClick="1">
              <a:snd r:embed="rId3" name="الترجمة من Google#en-ar-ط§ظ„طھظ„_4.wav"/>
            </a:hlinkHover>
          </p:cNvPr>
          <p:cNvPicPr>
            <a:picLocks noChangeAspect="1" noChangeArrowheads="1"/>
          </p:cNvPicPr>
          <p:nvPr/>
        </p:nvPicPr>
        <p:blipFill>
          <a:blip r:embed="rId4"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5" name="الترجمة من Google#en-ar-ط§ظ„طھظ„_3.wav"/>
              </a:hlinkClick>
              <a:hlinkHover r:id="" action="ppaction://noaction">
                <a:snd r:embed="rId5"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6" name="الترجمة من Google#en-ar-ط§ظ„طھظ„_2.wav"/>
              </a:hlinkClick>
              <a:hlinkHover r:id="" action="ppaction://noaction" highlightClick="1">
                <a:snd r:embed="rId6"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7" name="الترجمة من Google#en-ar-ط§ظ„طھظ„.wav"/>
              </a:hlinkClick>
              <a:hlinkHover r:id="" action="ppaction://noaction">
                <a:snd r:embed="rId7"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0245" name="Picture 3" descr="C:\Documents and Settings\نور المعلم\My Documents\My Pictures\الباوربوينت\رياضيات.png"/>
          <p:cNvPicPr>
            <a:picLocks noChangeAspect="1" noChangeArrowheads="1"/>
          </p:cNvPicPr>
          <p:nvPr/>
        </p:nvPicPr>
        <p:blipFill>
          <a:blip r:embed="rId8" cstate="print"/>
          <a:srcRect/>
          <a:stretch>
            <a:fillRect/>
          </a:stretch>
        </p:blipFill>
        <p:spPr bwMode="auto">
          <a:xfrm>
            <a:off x="0" y="188913"/>
            <a:ext cx="1295400" cy="1079500"/>
          </a:xfrm>
          <a:prstGeom prst="rect">
            <a:avLst/>
          </a:prstGeom>
          <a:noFill/>
          <a:ln w="9525">
            <a:noFill/>
            <a:miter lim="800000"/>
            <a:headEnd/>
            <a:tailEnd/>
          </a:ln>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3389" y="2825158"/>
            <a:ext cx="4437222" cy="18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5225" y="976952"/>
            <a:ext cx="17335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0832" y="5008779"/>
            <a:ext cx="4690777" cy="95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مثال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71414"/>
            <a:ext cx="1000132" cy="833444"/>
          </a:xfrm>
          <a:prstGeom prst="rect">
            <a:avLst/>
          </a:prstGeom>
          <a:noFill/>
          <a:ln w="9525">
            <a:noFill/>
            <a:miter lim="800000"/>
            <a:headEnd/>
            <a:tailEnd/>
          </a:ln>
        </p:spPr>
      </p:pic>
      <p:pic>
        <p:nvPicPr>
          <p:cNvPr id="92162" name="Picture 2"/>
          <p:cNvPicPr>
            <a:picLocks noChangeAspect="1" noChangeArrowheads="1"/>
          </p:cNvPicPr>
          <p:nvPr/>
        </p:nvPicPr>
        <p:blipFill>
          <a:blip r:embed="rId8" cstate="print">
            <a:clrChange>
              <a:clrFrom>
                <a:srgbClr val="FFFFFF"/>
              </a:clrFrom>
              <a:clrTo>
                <a:srgbClr val="FFFFFF">
                  <a:alpha val="0"/>
                </a:srgbClr>
              </a:clrTo>
            </a:clrChange>
            <a:lum bright="-30000"/>
          </a:blip>
          <a:srcRect/>
          <a:stretch>
            <a:fillRect/>
          </a:stretch>
        </p:blipFill>
        <p:spPr bwMode="auto">
          <a:xfrm>
            <a:off x="285720" y="714356"/>
            <a:ext cx="8688405" cy="2571768"/>
          </a:xfrm>
          <a:prstGeom prst="rect">
            <a:avLst/>
          </a:prstGeom>
          <a:noFill/>
          <a:ln w="9525">
            <a:noFill/>
            <a:miter lim="800000"/>
            <a:headEnd/>
            <a:tailEnd/>
          </a:ln>
          <a:effectLst/>
        </p:spPr>
      </p:pic>
      <p:pic>
        <p:nvPicPr>
          <p:cNvPr id="92163" name="Picture 3"/>
          <p:cNvPicPr>
            <a:picLocks noChangeAspect="1" noChangeArrowheads="1"/>
          </p:cNvPicPr>
          <p:nvPr/>
        </p:nvPicPr>
        <p:blipFill>
          <a:blip r:embed="rId9" cstate="print">
            <a:clrChange>
              <a:clrFrom>
                <a:srgbClr val="FFFFFF"/>
              </a:clrFrom>
              <a:clrTo>
                <a:srgbClr val="FFFFFF">
                  <a:alpha val="0"/>
                </a:srgbClr>
              </a:clrTo>
            </a:clrChange>
            <a:lum bright="-30000"/>
          </a:blip>
          <a:srcRect/>
          <a:stretch>
            <a:fillRect/>
          </a:stretch>
        </p:blipFill>
        <p:spPr bwMode="auto">
          <a:xfrm>
            <a:off x="2322793" y="3286124"/>
            <a:ext cx="6506883" cy="2500330"/>
          </a:xfrm>
          <a:prstGeom prst="rect">
            <a:avLst/>
          </a:prstGeom>
          <a:noFill/>
          <a:ln w="9525">
            <a:noFill/>
            <a:miter lim="800000"/>
            <a:headEnd/>
            <a:tailEnd/>
          </a:ln>
          <a:effectLst/>
        </p:spPr>
      </p:pic>
      <p:pic>
        <p:nvPicPr>
          <p:cNvPr id="92164" name="Picture 4"/>
          <p:cNvPicPr>
            <a:picLocks noChangeAspect="1" noChangeArrowheads="1"/>
          </p:cNvPicPr>
          <p:nvPr/>
        </p:nvPicPr>
        <p:blipFill>
          <a:blip r:embed="rId10" cstate="print"/>
          <a:srcRect/>
          <a:stretch>
            <a:fillRect/>
          </a:stretch>
        </p:blipFill>
        <p:spPr bwMode="auto">
          <a:xfrm>
            <a:off x="285720" y="3714752"/>
            <a:ext cx="2108317" cy="21431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92162"/>
                                        </p:tgtEl>
                                        <p:attrNameLst>
                                          <p:attrName>style.visibility</p:attrName>
                                        </p:attrNameLst>
                                      </p:cBhvr>
                                      <p:to>
                                        <p:strVal val="visible"/>
                                      </p:to>
                                    </p:set>
                                    <p:anim to="" calcmode="lin" valueType="num">
                                      <p:cBhvr>
                                        <p:cTn id="14" dur="1" fill="hold"/>
                                        <p:tgtEl>
                                          <p:spTgt spid="92162"/>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2163"/>
                                        </p:tgtEl>
                                        <p:attrNameLst>
                                          <p:attrName>style.visibility</p:attrName>
                                        </p:attrNameLst>
                                      </p:cBhvr>
                                      <p:to>
                                        <p:strVal val="visible"/>
                                      </p:to>
                                    </p:set>
                                    <p:anim to="" calcmode="lin" valueType="num">
                                      <p:cBhvr>
                                        <p:cTn id="19" dur="1" fill="hold"/>
                                        <p:tgtEl>
                                          <p:spTgt spid="92163"/>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2164"/>
                                        </p:tgtEl>
                                        <p:attrNameLst>
                                          <p:attrName>style.visibility</p:attrName>
                                        </p:attrNameLst>
                                      </p:cBhvr>
                                      <p:to>
                                        <p:strVal val="visible"/>
                                      </p:to>
                                    </p:set>
                                    <p:anim to="" calcmode="lin" valueType="num">
                                      <p:cBhvr>
                                        <p:cTn id="24" dur="1" fill="hold"/>
                                        <p:tgtEl>
                                          <p:spTgt spid="921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الاحتمال باستخدام التوافيق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71414"/>
            <a:ext cx="1000100" cy="833417"/>
          </a:xfrm>
          <a:prstGeom prst="rect">
            <a:avLst/>
          </a:prstGeom>
          <a:noFill/>
          <a:ln w="9525">
            <a:noFill/>
            <a:miter lim="800000"/>
            <a:headEnd/>
            <a:tailEnd/>
          </a:ln>
        </p:spPr>
      </p:pic>
      <p:sp>
        <p:nvSpPr>
          <p:cNvPr id="10" name="مستطيل 9"/>
          <p:cNvSpPr/>
          <p:nvPr/>
        </p:nvSpPr>
        <p:spPr>
          <a:xfrm>
            <a:off x="428596" y="862596"/>
            <a:ext cx="8429684" cy="255454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ar-EG" sz="3200" b="1" dirty="0" smtClean="0">
                <a:solidFill>
                  <a:srgbClr val="FF0000"/>
                </a:solidFill>
              </a:rPr>
              <a:t>التوافيق هي تنظيم العناصر حيث يكون الترتيب فيها غير مهم. افرض أنك تحتاج إلى اختيار موظفين من بين 6 موظفين في أحد أقسام شركة لحضور مؤتمر، فإن الترتيب في اختيار الموظفين غير مهم. وعليه يجب أن تستعمل التوافيق لتجد عدد الطرق الممكنة لاختيار الموظفين.</a:t>
            </a:r>
            <a:endParaRPr lang="ar-EG" sz="3200" b="1" dirty="0">
              <a:solidFill>
                <a:srgbClr val="FF0000"/>
              </a:solidFill>
            </a:endParaRPr>
          </a:p>
        </p:txBody>
      </p:sp>
      <p:pic>
        <p:nvPicPr>
          <p:cNvPr id="93186" name="Picture 2"/>
          <p:cNvPicPr>
            <a:picLocks noChangeAspect="1" noChangeArrowheads="1"/>
          </p:cNvPicPr>
          <p:nvPr/>
        </p:nvPicPr>
        <p:blipFill>
          <a:blip r:embed="rId8" cstate="print"/>
          <a:srcRect/>
          <a:stretch>
            <a:fillRect/>
          </a:stretch>
        </p:blipFill>
        <p:spPr bwMode="auto">
          <a:xfrm>
            <a:off x="642910" y="3563355"/>
            <a:ext cx="8062927" cy="22945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3186"/>
                                        </p:tgtEl>
                                        <p:attrNameLst>
                                          <p:attrName>style.visibility</p:attrName>
                                        </p:attrNameLst>
                                      </p:cBhvr>
                                      <p:to>
                                        <p:strVal val="visible"/>
                                      </p:to>
                                    </p:set>
                                    <p:anim to="" calcmode="lin" valueType="num">
                                      <p:cBhvr>
                                        <p:cTn id="19" dur="1" fill="hold"/>
                                        <p:tgtEl>
                                          <p:spTgt spid="931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مثال</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1428728" y="782405"/>
            <a:ext cx="692947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ar-EG" sz="2000" b="1" dirty="0" smtClean="0">
                <a:solidFill>
                  <a:srgbClr val="FF0000"/>
                </a:solidFill>
              </a:rPr>
              <a:t>يريد مدرِّب كرة طائرة اختيار 6 لاعبين من بين 10 لاعبين هم أعضاء الفريق. </a:t>
            </a:r>
          </a:p>
          <a:p>
            <a:pPr algn="ctr"/>
            <a:r>
              <a:rPr lang="ar-EG" sz="2000" b="1" dirty="0" smtClean="0">
                <a:solidFill>
                  <a:srgbClr val="FF0000"/>
                </a:solidFill>
              </a:rPr>
              <a:t>ما احتمال اختيار اللاعبين محمد وعبد الله وعيسى وخالد وفيصل وطلال؟</a:t>
            </a:r>
            <a:endParaRPr lang="ar-EG" sz="2000" dirty="0">
              <a:solidFill>
                <a:srgbClr val="FF0000"/>
              </a:solidFill>
            </a:endParaRPr>
          </a:p>
        </p:txBody>
      </p:sp>
      <p:pic>
        <p:nvPicPr>
          <p:cNvPr id="94210"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360688" y="2065585"/>
            <a:ext cx="8497592" cy="1577729"/>
          </a:xfrm>
          <a:prstGeom prst="rect">
            <a:avLst/>
          </a:prstGeom>
          <a:noFill/>
          <a:ln w="9525">
            <a:noFill/>
            <a:miter lim="800000"/>
            <a:headEnd/>
            <a:tailEnd/>
          </a:ln>
          <a:effectLst/>
        </p:spPr>
      </p:pic>
      <p:sp>
        <p:nvSpPr>
          <p:cNvPr id="11" name="مربع نص 10"/>
          <p:cNvSpPr txBox="1"/>
          <p:nvPr/>
        </p:nvSpPr>
        <p:spPr>
          <a:xfrm>
            <a:off x="8001024" y="1500174"/>
            <a:ext cx="803425" cy="523220"/>
          </a:xfrm>
          <a:prstGeom prst="rect">
            <a:avLst/>
          </a:prstGeom>
          <a:noFill/>
        </p:spPr>
        <p:txBody>
          <a:bodyPr wrap="none" rtlCol="1">
            <a:spAutoFit/>
          </a:bodyPr>
          <a:lstStyle/>
          <a:p>
            <a:r>
              <a:rPr lang="ar-EG" sz="2800" b="1" dirty="0" smtClean="0">
                <a:solidFill>
                  <a:srgbClr val="FF0000"/>
                </a:solidFill>
              </a:rPr>
              <a:t>الحل </a:t>
            </a:r>
            <a:endParaRPr lang="ar-EG" sz="2800" b="1" dirty="0">
              <a:solidFill>
                <a:srgbClr val="FF0000"/>
              </a:solidFill>
            </a:endParaRPr>
          </a:p>
        </p:txBody>
      </p:sp>
      <p:pic>
        <p:nvPicPr>
          <p:cNvPr id="94211"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685812" y="3746150"/>
            <a:ext cx="8243906" cy="897296"/>
          </a:xfrm>
          <a:prstGeom prst="rect">
            <a:avLst/>
          </a:prstGeom>
          <a:noFill/>
          <a:ln w="9525">
            <a:noFill/>
            <a:miter lim="800000"/>
            <a:headEnd/>
            <a:tailEnd/>
          </a:ln>
          <a:effectLst/>
        </p:spPr>
      </p:pic>
      <p:pic>
        <p:nvPicPr>
          <p:cNvPr id="94212" name="Picture 4"/>
          <p:cNvPicPr>
            <a:picLocks noChangeAspect="1" noChangeArrowheads="1"/>
          </p:cNvPicPr>
          <p:nvPr/>
        </p:nvPicPr>
        <p:blipFill>
          <a:blip r:embed="rId10" cstate="print">
            <a:clrChange>
              <a:clrFrom>
                <a:srgbClr val="FFFFFF"/>
              </a:clrFrom>
              <a:clrTo>
                <a:srgbClr val="FFFFFF">
                  <a:alpha val="0"/>
                </a:srgbClr>
              </a:clrTo>
            </a:clrChange>
            <a:lum bright="-30000"/>
          </a:blip>
          <a:srcRect/>
          <a:stretch>
            <a:fillRect/>
          </a:stretch>
        </p:blipFill>
        <p:spPr bwMode="auto">
          <a:xfrm>
            <a:off x="2928926" y="4692777"/>
            <a:ext cx="5938852" cy="9508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4210"/>
                                        </p:tgtEl>
                                        <p:attrNameLst>
                                          <p:attrName>style.visibility</p:attrName>
                                        </p:attrNameLst>
                                      </p:cBhvr>
                                      <p:to>
                                        <p:strVal val="visible"/>
                                      </p:to>
                                    </p:set>
                                    <p:anim to="" calcmode="lin" valueType="num">
                                      <p:cBhvr>
                                        <p:cTn id="24" dur="1" fill="hold"/>
                                        <p:tgtEl>
                                          <p:spTgt spid="94210"/>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94211"/>
                                        </p:tgtEl>
                                        <p:attrNameLst>
                                          <p:attrName>style.visibility</p:attrName>
                                        </p:attrNameLst>
                                      </p:cBhvr>
                                      <p:to>
                                        <p:strVal val="visible"/>
                                      </p:to>
                                    </p:set>
                                    <p:anim to="" calcmode="lin" valueType="num">
                                      <p:cBhvr>
                                        <p:cTn id="29" dur="1" fill="hold"/>
                                        <p:tgtEl>
                                          <p:spTgt spid="94211"/>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94212"/>
                                        </p:tgtEl>
                                        <p:attrNameLst>
                                          <p:attrName>style.visibility</p:attrName>
                                        </p:attrNameLst>
                                      </p:cBhvr>
                                      <p:to>
                                        <p:strVal val="visible"/>
                                      </p:to>
                                    </p:set>
                                    <p:anim to="" calcmode="lin" valueType="num">
                                      <p:cBhvr>
                                        <p:cTn id="34" dur="1" fill="hold"/>
                                        <p:tgtEl>
                                          <p:spTgt spid="942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0721" y="48904"/>
            <a:ext cx="884775" cy="737314"/>
          </a:xfrm>
          <a:prstGeom prst="rect">
            <a:avLst/>
          </a:prstGeom>
          <a:noFill/>
          <a:ln w="9525">
            <a:noFill/>
            <a:miter lim="800000"/>
            <a:headEnd/>
            <a:tailEnd/>
          </a:ln>
        </p:spPr>
      </p:pic>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8497" y="76200"/>
            <a:ext cx="2051495" cy="48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762000"/>
            <a:ext cx="8564325" cy="88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1332" y="1219200"/>
            <a:ext cx="3384917" cy="72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7" name="مربع نص 16"/>
              <p:cNvSpPr txBox="1"/>
              <p:nvPr/>
            </p:nvSpPr>
            <p:spPr>
              <a:xfrm>
                <a:off x="4572000" y="1544870"/>
                <a:ext cx="3733800" cy="803682"/>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ar-EG" sz="3200" b="1" i="1" dirty="0" smtClean="0">
                                <a:solidFill>
                                  <a:srgbClr val="FF0000"/>
                                </a:solidFill>
                                <a:latin typeface="Cambria Math"/>
                                <a:cs typeface="ae_Dimnah" pitchFamily="18" charset="-78"/>
                              </a:rPr>
                              <m:t>𝟑</m:t>
                            </m:r>
                            <m:r>
                              <a:rPr lang="ar-EG" sz="3200" b="1" i="1" dirty="0" smtClean="0">
                                <a:solidFill>
                                  <a:srgbClr val="FF0000"/>
                                </a:solidFill>
                                <a:latin typeface="Cambria Math"/>
                                <a:cs typeface="ae_Dimnah" pitchFamily="18" charset="-78"/>
                              </a:rPr>
                              <m:t>!</m:t>
                            </m:r>
                          </m:num>
                          <m:den>
                            <m:r>
                              <a:rPr lang="ar-EG" sz="3200" b="1" i="1" dirty="0" smtClean="0">
                                <a:solidFill>
                                  <a:srgbClr val="FF0000"/>
                                </a:solidFill>
                                <a:latin typeface="Cambria Math"/>
                                <a:cs typeface="ae_Dimnah" pitchFamily="18" charset="-78"/>
                              </a:rPr>
                              <m:t>𝟓</m:t>
                            </m:r>
                            <m:r>
                              <a:rPr lang="ar-EG" sz="3200" b="1" i="1" dirty="0" smtClean="0">
                                <a:solidFill>
                                  <a:srgbClr val="FF0000"/>
                                </a:solidFill>
                                <a:latin typeface="Cambria Math"/>
                                <a:cs typeface="ae_Dimnah" pitchFamily="18" charset="-78"/>
                              </a:rPr>
                              <m:t>!</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𝟑</m:t>
                            </m:r>
                            <m:r>
                              <a:rPr lang="en-US" sz="3200" b="1" i="1" smtClean="0">
                                <a:solidFill>
                                  <a:srgbClr val="FF0000"/>
                                </a:solidFill>
                                <a:latin typeface="Cambria Math"/>
                                <a:cs typeface="ae_Dimnah" pitchFamily="18" charset="-78"/>
                              </a:rPr>
                              <m:t>!</m:t>
                            </m:r>
                          </m:num>
                          <m:den>
                            <m:r>
                              <a:rPr lang="en-US" sz="3200" b="1" i="1" smtClean="0">
                                <a:solidFill>
                                  <a:srgbClr val="FF0000"/>
                                </a:solidFill>
                                <a:latin typeface="Cambria Math"/>
                                <a:cs typeface="ae_Dimnah" pitchFamily="18" charset="-78"/>
                              </a:rPr>
                              <m:t>𝟓</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𝟒</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𝟑</m:t>
                            </m:r>
                            <m:r>
                              <a:rPr lang="en-US" sz="3200" b="1" i="1" smtClean="0">
                                <a:solidFill>
                                  <a:srgbClr val="FF0000"/>
                                </a:solidFill>
                                <a:latin typeface="Cambria Math"/>
                                <a:cs typeface="ae_Dimnah" pitchFamily="18" charset="-78"/>
                              </a:rPr>
                              <m:t>!</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𝟐𝟎</m:t>
                            </m:r>
                          </m:den>
                        </m:f>
                      </m:e>
                    </m:box>
                  </m:oMath>
                </a14:m>
                <a:r>
                  <a:rPr lang="en-US" sz="3200" b="1" dirty="0" smtClean="0">
                    <a:solidFill>
                      <a:srgbClr val="FF0000"/>
                    </a:solidFill>
                    <a:latin typeface="ae_Dimnah" pitchFamily="18" charset="-78"/>
                    <a:cs typeface="ae_Dimnah" pitchFamily="18" charset="-78"/>
                  </a:rPr>
                  <a:t> = 0.05</a:t>
                </a:r>
                <a:endParaRPr lang="ar-SA" sz="3200" b="1" dirty="0">
                  <a:solidFill>
                    <a:srgbClr val="FF0000"/>
                  </a:solidFill>
                  <a:latin typeface="ae_Dimnah" pitchFamily="18" charset="-78"/>
                  <a:cs typeface="ae_Dimnah" pitchFamily="18" charset="-78"/>
                </a:endParaRPr>
              </a:p>
            </p:txBody>
          </p:sp>
        </mc:Choice>
        <mc:Fallback>
          <p:sp>
            <p:nvSpPr>
              <p:cNvPr id="17" name="مربع نص 16"/>
              <p:cNvSpPr txBox="1">
                <a:spLocks noRot="1" noChangeAspect="1" noMove="1" noResize="1" noEditPoints="1" noAdjustHandles="1" noChangeArrowheads="1" noChangeShapeType="1" noTextEdit="1"/>
              </p:cNvSpPr>
              <p:nvPr/>
            </p:nvSpPr>
            <p:spPr>
              <a:xfrm>
                <a:off x="4572000" y="1544870"/>
                <a:ext cx="3733800" cy="803682"/>
              </a:xfrm>
              <a:prstGeom prst="rect">
                <a:avLst/>
              </a:prstGeom>
              <a:blipFill rotWithShape="1">
                <a:blip r:embed="rId11"/>
                <a:stretch>
                  <a:fillRect r="-2610" b="-10606"/>
                </a:stretch>
              </a:blipFill>
            </p:spPr>
            <p:txBody>
              <a:bodyPr/>
              <a:lstStyle/>
              <a:p>
                <a:r>
                  <a:rPr lang="ar-EG">
                    <a:noFill/>
                  </a:rPr>
                  <a:t> </a:t>
                </a:r>
              </a:p>
            </p:txBody>
          </p:sp>
        </mc:Fallback>
      </mc:AlternateContent>
      <p:pic>
        <p:nvPicPr>
          <p:cNvPr id="717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2390336"/>
            <a:ext cx="8560565" cy="127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9" name="مربع نص 18"/>
              <p:cNvSpPr txBox="1"/>
              <p:nvPr/>
            </p:nvSpPr>
            <p:spPr>
              <a:xfrm>
                <a:off x="810064" y="3629986"/>
                <a:ext cx="4904936" cy="803682"/>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ar-EG" sz="3200" b="1" i="1" dirty="0" smtClean="0">
                                <a:solidFill>
                                  <a:srgbClr val="FF0000"/>
                                </a:solidFill>
                                <a:latin typeface="Cambria Math"/>
                                <a:cs typeface="ae_Dimnah" pitchFamily="18" charset="-78"/>
                              </a:rPr>
                              <m:t>𝟏𝟐</m:t>
                            </m:r>
                            <m:r>
                              <a:rPr lang="ar-EG" sz="3200" b="1" i="1" dirty="0" smtClean="0">
                                <a:solidFill>
                                  <a:srgbClr val="FF0000"/>
                                </a:solidFill>
                                <a:latin typeface="Cambria Math"/>
                                <a:cs typeface="ae_Dimnah" pitchFamily="18" charset="-78"/>
                              </a:rPr>
                              <m:t>!</m:t>
                            </m:r>
                          </m:num>
                          <m:den>
                            <m:r>
                              <a:rPr lang="ar-EG" sz="3200" b="1" i="1" dirty="0" smtClean="0">
                                <a:solidFill>
                                  <a:srgbClr val="FF0000"/>
                                </a:solidFill>
                                <a:latin typeface="Cambria Math"/>
                                <a:cs typeface="ae_Dimnah" pitchFamily="18" charset="-78"/>
                              </a:rPr>
                              <m:t>𝟏𝟓</m:t>
                            </m:r>
                            <m:r>
                              <a:rPr lang="ar-EG" sz="3200" b="1" i="1" dirty="0" smtClean="0">
                                <a:solidFill>
                                  <a:srgbClr val="FF0000"/>
                                </a:solidFill>
                                <a:latin typeface="Cambria Math"/>
                                <a:cs typeface="ae_Dimnah" pitchFamily="18" charset="-78"/>
                              </a:rPr>
                              <m:t>!</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𝟏𝟐</m:t>
                            </m:r>
                            <m:r>
                              <a:rPr lang="en-US" sz="3200" b="1" i="1" smtClean="0">
                                <a:solidFill>
                                  <a:srgbClr val="FF0000"/>
                                </a:solidFill>
                                <a:latin typeface="Cambria Math"/>
                                <a:cs typeface="ae_Dimnah" pitchFamily="18" charset="-78"/>
                              </a:rPr>
                              <m:t>!</m:t>
                            </m:r>
                          </m:num>
                          <m:den>
                            <m:r>
                              <a:rPr lang="en-US" sz="3200" b="1" i="1" smtClean="0">
                                <a:solidFill>
                                  <a:srgbClr val="FF0000"/>
                                </a:solidFill>
                                <a:latin typeface="Cambria Math"/>
                                <a:cs typeface="ae_Dimnah" pitchFamily="18" charset="-78"/>
                              </a:rPr>
                              <m:t>𝟏𝟓</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𝟏𝟒</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𝟏𝟑</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𝟏𝟐</m:t>
                            </m:r>
                            <m:r>
                              <a:rPr lang="en-US" sz="3200" b="1" i="1" smtClean="0">
                                <a:solidFill>
                                  <a:srgbClr val="FF0000"/>
                                </a:solidFill>
                                <a:latin typeface="Cambria Math"/>
                                <a:cs typeface="ae_Dimnah" pitchFamily="18" charset="-78"/>
                              </a:rPr>
                              <m:t>!</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𝟐𝟕𝟑𝟎</m:t>
                            </m:r>
                          </m:den>
                        </m:f>
                      </m:e>
                    </m:box>
                  </m:oMath>
                </a14:m>
                <a:r>
                  <a:rPr lang="en-US" sz="3200" b="1" dirty="0" smtClean="0">
                    <a:solidFill>
                      <a:srgbClr val="FF0000"/>
                    </a:solidFill>
                    <a:latin typeface="ae_Dimnah" pitchFamily="18" charset="-78"/>
                    <a:cs typeface="ae_Dimnah" pitchFamily="18" charset="-78"/>
                  </a:rPr>
                  <a:t> </a:t>
                </a:r>
                <a:endParaRPr lang="ar-SA" sz="3200" b="1" dirty="0">
                  <a:solidFill>
                    <a:srgbClr val="FF0000"/>
                  </a:solidFill>
                  <a:latin typeface="ae_Dimnah" pitchFamily="18" charset="-78"/>
                  <a:cs typeface="ae_Dimnah" pitchFamily="18" charset="-78"/>
                </a:endParaRPr>
              </a:p>
            </p:txBody>
          </p:sp>
        </mc:Choice>
        <mc:Fallback>
          <p:sp>
            <p:nvSpPr>
              <p:cNvPr id="19" name="مربع نص 18"/>
              <p:cNvSpPr txBox="1">
                <a:spLocks noRot="1" noChangeAspect="1" noMove="1" noResize="1" noEditPoints="1" noAdjustHandles="1" noChangeArrowheads="1" noChangeShapeType="1" noTextEdit="1"/>
              </p:cNvSpPr>
              <p:nvPr/>
            </p:nvSpPr>
            <p:spPr>
              <a:xfrm>
                <a:off x="810064" y="3629986"/>
                <a:ext cx="4904936" cy="803682"/>
              </a:xfrm>
              <a:prstGeom prst="rect">
                <a:avLst/>
              </a:prstGeom>
              <a:blipFill rotWithShape="1">
                <a:blip r:embed="rId13"/>
                <a:stretch>
                  <a:fillRect b="-10606"/>
                </a:stretch>
              </a:blipFill>
            </p:spPr>
            <p:txBody>
              <a:bodyPr/>
              <a:lstStyle/>
              <a:p>
                <a:r>
                  <a:rPr lang="ar-EG">
                    <a:noFill/>
                  </a:rPr>
                  <a:t> </a:t>
                </a:r>
              </a:p>
            </p:txBody>
          </p:sp>
        </mc:Fallback>
      </mc:AlternateContent>
      <p:pic>
        <p:nvPicPr>
          <p:cNvPr id="717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4595278"/>
            <a:ext cx="8577901" cy="48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1" name="مربع نص 20"/>
              <p:cNvSpPr txBox="1"/>
              <p:nvPr/>
            </p:nvSpPr>
            <p:spPr>
              <a:xfrm>
                <a:off x="914400" y="5216118"/>
                <a:ext cx="4904936" cy="803682"/>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ar-EG" sz="3200" b="1" i="1" dirty="0" smtClean="0">
                                <a:solidFill>
                                  <a:srgbClr val="FF0000"/>
                                </a:solidFill>
                                <a:latin typeface="Cambria Math"/>
                                <a:cs typeface="ae_Dimnah" pitchFamily="18" charset="-78"/>
                              </a:rPr>
                              <m:t>𝟐</m:t>
                            </m:r>
                            <m:r>
                              <a:rPr lang="ar-EG" sz="3200" b="1" i="1" dirty="0" smtClean="0">
                                <a:solidFill>
                                  <a:srgbClr val="FF0000"/>
                                </a:solidFill>
                                <a:latin typeface="Cambria Math"/>
                                <a:cs typeface="ae_Dimnah" pitchFamily="18" charset="-78"/>
                              </a:rPr>
                              <m:t>!  </m:t>
                            </m:r>
                            <m:r>
                              <a:rPr lang="ar-EG" sz="3200" b="1" i="1" dirty="0" smtClean="0">
                                <a:solidFill>
                                  <a:srgbClr val="FF0000"/>
                                </a:solidFill>
                                <a:latin typeface="Cambria Math"/>
                                <a:cs typeface="ae_Dimnah" pitchFamily="18" charset="-78"/>
                              </a:rPr>
                              <m:t>𝟑</m:t>
                            </m:r>
                            <m:r>
                              <a:rPr lang="ar-EG" sz="3200" b="1" i="1" dirty="0" smtClean="0">
                                <a:solidFill>
                                  <a:srgbClr val="FF0000"/>
                                </a:solidFill>
                                <a:latin typeface="Cambria Math"/>
                                <a:cs typeface="ae_Dimnah" pitchFamily="18" charset="-78"/>
                              </a:rPr>
                              <m:t>!</m:t>
                            </m:r>
                          </m:num>
                          <m:den>
                            <m:r>
                              <a:rPr lang="ar-EG" sz="3200" b="1" i="1" dirty="0" smtClean="0">
                                <a:solidFill>
                                  <a:srgbClr val="FF0000"/>
                                </a:solidFill>
                                <a:latin typeface="Cambria Math"/>
                                <a:cs typeface="ae_Dimnah" pitchFamily="18" charset="-78"/>
                              </a:rPr>
                              <m:t>𝟕</m:t>
                            </m:r>
                            <m:r>
                              <a:rPr lang="ar-EG" sz="3200" b="1" i="1" dirty="0" smtClean="0">
                                <a:solidFill>
                                  <a:srgbClr val="FF0000"/>
                                </a:solidFill>
                                <a:latin typeface="Cambria Math"/>
                                <a:cs typeface="ae_Dimnah" pitchFamily="18" charset="-78"/>
                              </a:rPr>
                              <m:t>!</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𝟐</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𝟑</m:t>
                            </m:r>
                            <m:r>
                              <a:rPr lang="en-US" sz="3200" b="1" i="1" smtClean="0">
                                <a:solidFill>
                                  <a:srgbClr val="FF0000"/>
                                </a:solidFill>
                                <a:latin typeface="Cambria Math"/>
                                <a:cs typeface="ae_Dimnah" pitchFamily="18" charset="-78"/>
                              </a:rPr>
                              <m:t>!</m:t>
                            </m:r>
                          </m:num>
                          <m:den>
                            <m:r>
                              <a:rPr lang="en-US" sz="3200" b="1" i="1" smtClean="0">
                                <a:solidFill>
                                  <a:srgbClr val="FF0000"/>
                                </a:solidFill>
                                <a:latin typeface="Cambria Math"/>
                                <a:cs typeface="ae_Dimnah" pitchFamily="18" charset="-78"/>
                              </a:rPr>
                              <m:t>𝟕</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𝟔</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𝟓</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𝟒</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𝟑</m:t>
                            </m:r>
                            <m:r>
                              <a:rPr lang="en-US" sz="3200" b="1" i="1" smtClean="0">
                                <a:solidFill>
                                  <a:srgbClr val="FF0000"/>
                                </a:solidFill>
                                <a:latin typeface="Cambria Math"/>
                                <a:cs typeface="ae_Dimnah" pitchFamily="18" charset="-78"/>
                              </a:rPr>
                              <m:t>!</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𝟒𝟐𝟎</m:t>
                            </m:r>
                          </m:den>
                        </m:f>
                      </m:e>
                    </m:box>
                  </m:oMath>
                </a14:m>
                <a:r>
                  <a:rPr lang="en-US" sz="3200" b="1" dirty="0" smtClean="0">
                    <a:solidFill>
                      <a:srgbClr val="FF0000"/>
                    </a:solidFill>
                    <a:latin typeface="ae_Dimnah" pitchFamily="18" charset="-78"/>
                    <a:cs typeface="ae_Dimnah" pitchFamily="18" charset="-78"/>
                  </a:rPr>
                  <a:t> </a:t>
                </a:r>
                <a:endParaRPr lang="ar-SA" sz="3200" b="1" dirty="0">
                  <a:solidFill>
                    <a:srgbClr val="FF0000"/>
                  </a:solidFill>
                  <a:latin typeface="ae_Dimnah" pitchFamily="18" charset="-78"/>
                  <a:cs typeface="ae_Dimnah" pitchFamily="18" charset="-78"/>
                </a:endParaRPr>
              </a:p>
            </p:txBody>
          </p:sp>
        </mc:Choice>
        <mc:Fallback>
          <p:sp>
            <p:nvSpPr>
              <p:cNvPr id="21" name="مربع نص 20"/>
              <p:cNvSpPr txBox="1">
                <a:spLocks noRot="1" noChangeAspect="1" noMove="1" noResize="1" noEditPoints="1" noAdjustHandles="1" noChangeArrowheads="1" noChangeShapeType="1" noTextEdit="1"/>
              </p:cNvSpPr>
              <p:nvPr/>
            </p:nvSpPr>
            <p:spPr>
              <a:xfrm>
                <a:off x="914400" y="5216118"/>
                <a:ext cx="4904936" cy="803682"/>
              </a:xfrm>
              <a:prstGeom prst="rect">
                <a:avLst/>
              </a:prstGeom>
              <a:blipFill rotWithShape="1">
                <a:blip r:embed="rId15"/>
                <a:stretch>
                  <a:fillRect b="-10606"/>
                </a:stretch>
              </a:blipFill>
            </p:spPr>
            <p:txBody>
              <a:bodyPr/>
              <a:lstStyle/>
              <a:p>
                <a:r>
                  <a:rPr lang="ar-EG">
                    <a:noFill/>
                  </a:rPr>
                  <a:t> </a:t>
                </a:r>
              </a:p>
            </p:txBody>
          </p:sp>
        </mc:Fallback>
      </mc:AlternateContent>
    </p:spTree>
    <p:extLst>
      <p:ext uri="{BB962C8B-B14F-4D97-AF65-F5344CB8AC3E}">
        <p14:creationId xmlns:p14="http://schemas.microsoft.com/office/powerpoint/2010/main" val="32596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17"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7">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fade">
                                      <p:cBhvr>
                                        <p:cTn id="24" dur="500"/>
                                        <p:tgtEl>
                                          <p:spTgt spid="7173"/>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29"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9">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174"/>
                                        </p:tgtEl>
                                        <p:attrNameLst>
                                          <p:attrName>style.visibility</p:attrName>
                                        </p:attrNameLst>
                                      </p:cBhvr>
                                      <p:to>
                                        <p:strVal val="visible"/>
                                      </p:to>
                                    </p:set>
                                    <p:animEffect transition="in" filter="fade">
                                      <p:cBhvr>
                                        <p:cTn id="36" dur="500"/>
                                        <p:tgtEl>
                                          <p:spTgt spid="7174"/>
                                        </p:tgtEl>
                                      </p:cBhvr>
                                    </p:animEffec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41"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2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0721" y="48904"/>
            <a:ext cx="884775" cy="737314"/>
          </a:xfrm>
          <a:prstGeom prst="rect">
            <a:avLst/>
          </a:prstGeom>
          <a:noFill/>
          <a:ln w="9525">
            <a:noFill/>
            <a:miter lim="800000"/>
            <a:headEnd/>
            <a:tailEnd/>
          </a:ln>
        </p:spPr>
      </p:pic>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923" y="775648"/>
            <a:ext cx="8553450" cy="272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مربع نص 9"/>
              <p:cNvSpPr txBox="1"/>
              <p:nvPr/>
            </p:nvSpPr>
            <p:spPr>
              <a:xfrm>
                <a:off x="2562664" y="1177518"/>
                <a:ext cx="1552136" cy="832792"/>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ar-EG" sz="3200" b="1" i="1" dirty="0" smtClean="0">
                                <a:solidFill>
                                  <a:srgbClr val="FF0000"/>
                                </a:solidFill>
                                <a:latin typeface="Cambria Math"/>
                                <a:cs typeface="ae_Dimnah" pitchFamily="18" charset="-78"/>
                              </a:rPr>
                              <m:t>𝟔</m:t>
                            </m:r>
                          </m:num>
                          <m:den>
                            <m:r>
                              <a:rPr lang="ar-EG" sz="3200" b="1" i="1" dirty="0" smtClean="0">
                                <a:solidFill>
                                  <a:srgbClr val="FF0000"/>
                                </a:solidFill>
                                <a:latin typeface="Cambria Math"/>
                                <a:cs typeface="ae_Dimnah" pitchFamily="18" charset="-78"/>
                              </a:rPr>
                              <m:t>𝟔</m:t>
                            </m:r>
                            <m:r>
                              <a:rPr lang="ar-EG" sz="3200" b="1" i="1" dirty="0" smtClean="0">
                                <a:solidFill>
                                  <a:srgbClr val="FF0000"/>
                                </a:solidFill>
                                <a:latin typeface="Cambria Math"/>
                                <a:cs typeface="ae_Dimnah" pitchFamily="18" charset="-78"/>
                              </a:rPr>
                              <m:t>!</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𝟏𝟐𝟎</m:t>
                            </m:r>
                          </m:den>
                        </m:f>
                      </m:e>
                    </m:box>
                  </m:oMath>
                </a14:m>
                <a:r>
                  <a:rPr lang="en-US" sz="3200" b="1" dirty="0" smtClean="0">
                    <a:solidFill>
                      <a:srgbClr val="FF0000"/>
                    </a:solidFill>
                    <a:latin typeface="ae_Dimnah" pitchFamily="18" charset="-78"/>
                    <a:cs typeface="ae_Dimnah" pitchFamily="18" charset="-78"/>
                  </a:rPr>
                  <a:t> </a:t>
                </a:r>
                <a:endParaRPr lang="ar-SA" sz="3200" b="1" dirty="0">
                  <a:solidFill>
                    <a:srgbClr val="FF0000"/>
                  </a:solidFill>
                  <a:latin typeface="ae_Dimnah" pitchFamily="18" charset="-78"/>
                  <a:cs typeface="ae_Dimnah" pitchFamily="18" charset="-78"/>
                </a:endParaRPr>
              </a:p>
            </p:txBody>
          </p:sp>
        </mc:Choice>
        <mc:Fallback>
          <p:sp>
            <p:nvSpPr>
              <p:cNvPr id="10" name="مربع نص 9"/>
              <p:cNvSpPr txBox="1">
                <a:spLocks noRot="1" noChangeAspect="1" noMove="1" noResize="1" noEditPoints="1" noAdjustHandles="1" noChangeArrowheads="1" noChangeShapeType="1" noTextEdit="1"/>
              </p:cNvSpPr>
              <p:nvPr/>
            </p:nvSpPr>
            <p:spPr>
              <a:xfrm>
                <a:off x="2562664" y="1177518"/>
                <a:ext cx="1552136" cy="832792"/>
              </a:xfrm>
              <a:prstGeom prst="rect">
                <a:avLst/>
              </a:prstGeom>
              <a:blipFill rotWithShape="1">
                <a:blip r:embed="rId9"/>
                <a:stretch>
                  <a:fillRect b="-6569"/>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1" name="مربع نص 10"/>
              <p:cNvSpPr txBox="1"/>
              <p:nvPr/>
            </p:nvSpPr>
            <p:spPr>
              <a:xfrm>
                <a:off x="2715064" y="2667000"/>
                <a:ext cx="1552136" cy="832792"/>
              </a:xfrm>
              <a:prstGeom prst="rect">
                <a:avLst/>
              </a:prstGeom>
              <a:noFill/>
            </p:spPr>
            <p:txBody>
              <a:bodyPr wrap="square" rtlCol="1">
                <a:spAutoFit/>
              </a:bodyPr>
              <a:lstStyle/>
              <a:p>
                <a:pPr algn="l" rtl="0" fontAlgn="auto">
                  <a:spcBef>
                    <a:spcPts val="0"/>
                  </a:spcBef>
                  <a:spcAft>
                    <a:spcPts val="0"/>
                  </a:spcAft>
                  <a:defRPr/>
                </a:pPr>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𝟔</m:t>
                            </m:r>
                          </m:den>
                        </m:f>
                      </m:e>
                    </m:box>
                  </m:oMath>
                </a14:m>
                <a:r>
                  <a:rPr lang="en-US" sz="3200" b="1" dirty="0" smtClean="0">
                    <a:solidFill>
                      <a:srgbClr val="FF0000"/>
                    </a:solidFill>
                    <a:latin typeface="ae_Dimnah" pitchFamily="18" charset="-78"/>
                    <a:cs typeface="ae_Dimnah" pitchFamily="18" charset="-78"/>
                  </a:rPr>
                  <a:t> </a:t>
                </a:r>
                <a:endParaRPr lang="ar-SA" sz="3200" b="1" dirty="0">
                  <a:solidFill>
                    <a:srgbClr val="FF0000"/>
                  </a:solidFill>
                  <a:latin typeface="ae_Dimnah" pitchFamily="18" charset="-78"/>
                  <a:cs typeface="ae_Dimnah" pitchFamily="18" charset="-78"/>
                </a:endParaRPr>
              </a:p>
            </p:txBody>
          </p:sp>
        </mc:Choice>
        <mc:Fallback>
          <p:sp>
            <p:nvSpPr>
              <p:cNvPr id="11" name="مربع نص 10"/>
              <p:cNvSpPr txBox="1">
                <a:spLocks noRot="1" noChangeAspect="1" noMove="1" noResize="1" noEditPoints="1" noAdjustHandles="1" noChangeArrowheads="1" noChangeShapeType="1" noTextEdit="1"/>
              </p:cNvSpPr>
              <p:nvPr/>
            </p:nvSpPr>
            <p:spPr>
              <a:xfrm>
                <a:off x="2715064" y="2667000"/>
                <a:ext cx="1552136" cy="832792"/>
              </a:xfrm>
              <a:prstGeom prst="rect">
                <a:avLst/>
              </a:prstGeom>
              <a:blipFill rotWithShape="1">
                <a:blip r:embed="rId10"/>
                <a:stretch>
                  <a:fillRect l="-9804" b="-6618"/>
                </a:stretch>
              </a:blipFill>
            </p:spPr>
            <p:txBody>
              <a:bodyPr/>
              <a:lstStyle/>
              <a:p>
                <a:r>
                  <a:rPr lang="ar-EG">
                    <a:noFill/>
                  </a:rPr>
                  <a:t> </a:t>
                </a:r>
              </a:p>
            </p:txBody>
          </p:sp>
        </mc:Fallback>
      </mc:AlternateContent>
      <p:pic>
        <p:nvPicPr>
          <p:cNvPr id="819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867" y="3603396"/>
            <a:ext cx="8530944" cy="130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2" name="مربع نص 11"/>
              <p:cNvSpPr txBox="1"/>
              <p:nvPr/>
            </p:nvSpPr>
            <p:spPr>
              <a:xfrm>
                <a:off x="810064" y="5029200"/>
                <a:ext cx="4904936" cy="825995"/>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d>
                              <m:dPr>
                                <m:ctrlPr>
                                  <a:rPr lang="en-US" sz="3200" b="1" i="1" dirty="0" smtClean="0">
                                    <a:solidFill>
                                      <a:srgbClr val="FF0000"/>
                                    </a:solidFill>
                                    <a:latin typeface="Cambria Math"/>
                                    <a:cs typeface="ae_Dimnah" pitchFamily="18" charset="-78"/>
                                  </a:rPr>
                                </m:ctrlPr>
                              </m:dPr>
                              <m:e>
                                <m:r>
                                  <a:rPr lang="en-US" sz="3200" b="1" i="1" dirty="0" smtClean="0">
                                    <a:solidFill>
                                      <a:srgbClr val="FF0000"/>
                                    </a:solidFill>
                                    <a:latin typeface="Cambria Math"/>
                                    <a:cs typeface="ae_Dimnah" pitchFamily="18" charset="-78"/>
                                  </a:rPr>
                                  <m:t>𝟏𝟓</m:t>
                                </m:r>
                                <m:r>
                                  <a:rPr lang="en-US" sz="3200" b="1" i="1" dirty="0" smtClean="0">
                                    <a:solidFill>
                                      <a:srgbClr val="FF0000"/>
                                    </a:solidFill>
                                    <a:latin typeface="Cambria Math"/>
                                    <a:cs typeface="ae_Dimnah" pitchFamily="18" charset="-78"/>
                                  </a:rPr>
                                  <m:t> −</m:t>
                                </m:r>
                                <m:r>
                                  <a:rPr lang="en-US" sz="3200" b="1" i="1" dirty="0" smtClean="0">
                                    <a:solidFill>
                                      <a:srgbClr val="FF0000"/>
                                    </a:solidFill>
                                    <a:latin typeface="Cambria Math"/>
                                    <a:cs typeface="ae_Dimnah" pitchFamily="18" charset="-78"/>
                                  </a:rPr>
                                  <m:t>𝟒</m:t>
                                </m:r>
                              </m:e>
                            </m:d>
                            <m:r>
                              <a:rPr lang="en-US" sz="3200" b="1" i="1" dirty="0" smtClean="0">
                                <a:solidFill>
                                  <a:srgbClr val="FF0000"/>
                                </a:solidFill>
                                <a:latin typeface="Cambria Math"/>
                                <a:cs typeface="ae_Dimnah" pitchFamily="18" charset="-78"/>
                              </a:rPr>
                              <m:t>!  </m:t>
                            </m:r>
                            <m:r>
                              <a:rPr lang="en-US" sz="3200" b="1" i="1" dirty="0" smtClean="0">
                                <a:solidFill>
                                  <a:srgbClr val="FF0000"/>
                                </a:solidFill>
                                <a:latin typeface="Cambria Math"/>
                                <a:cs typeface="ae_Dimnah" pitchFamily="18" charset="-78"/>
                              </a:rPr>
                              <m:t>𝟒</m:t>
                            </m:r>
                            <m:r>
                              <a:rPr lang="ar-EG" sz="3200" b="1" i="1" dirty="0" smtClean="0">
                                <a:solidFill>
                                  <a:srgbClr val="FF0000"/>
                                </a:solidFill>
                                <a:latin typeface="Cambria Math"/>
                                <a:cs typeface="ae_Dimnah" pitchFamily="18" charset="-78"/>
                              </a:rPr>
                              <m:t>!</m:t>
                            </m:r>
                          </m:num>
                          <m:den>
                            <m:r>
                              <a:rPr lang="ar-EG" sz="3200" b="1" i="1" dirty="0" smtClean="0">
                                <a:solidFill>
                                  <a:srgbClr val="FF0000"/>
                                </a:solidFill>
                                <a:latin typeface="Cambria Math"/>
                                <a:cs typeface="ae_Dimnah" pitchFamily="18" charset="-78"/>
                              </a:rPr>
                              <m:t>𝟏𝟓</m:t>
                            </m:r>
                            <m:r>
                              <a:rPr lang="ar-EG" sz="3200" b="1" i="1" dirty="0" smtClean="0">
                                <a:solidFill>
                                  <a:srgbClr val="FF0000"/>
                                </a:solidFill>
                                <a:latin typeface="Cambria Math"/>
                                <a:cs typeface="ae_Dimnah" pitchFamily="18" charset="-78"/>
                              </a:rPr>
                              <m:t>!</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𝟏𝟏</m:t>
                            </m:r>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𝟒</m:t>
                            </m:r>
                            <m:r>
                              <a:rPr lang="en-US" sz="3200" b="1" i="1" smtClean="0">
                                <a:solidFill>
                                  <a:srgbClr val="FF0000"/>
                                </a:solidFill>
                                <a:latin typeface="Cambria Math"/>
                                <a:cs typeface="ae_Dimnah" pitchFamily="18" charset="-78"/>
                              </a:rPr>
                              <m:t>!</m:t>
                            </m:r>
                          </m:num>
                          <m:den>
                            <m:r>
                              <a:rPr lang="en-US" sz="3200" b="1" i="1" smtClean="0">
                                <a:solidFill>
                                  <a:srgbClr val="FF0000"/>
                                </a:solidFill>
                                <a:latin typeface="Cambria Math"/>
                                <a:cs typeface="ae_Dimnah" pitchFamily="18" charset="-78"/>
                              </a:rPr>
                              <m:t>𝟏𝟓</m:t>
                            </m:r>
                            <m:r>
                              <a:rPr lang="en-US" sz="3200" b="1" i="1" smtClean="0">
                                <a:solidFill>
                                  <a:srgbClr val="FF0000"/>
                                </a:solidFill>
                                <a:latin typeface="Cambria Math"/>
                                <a:cs typeface="ae_Dimnah" pitchFamily="18" charset="-78"/>
                              </a:rPr>
                              <m:t>!</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𝟏𝟑𝟔𝟓</m:t>
                            </m:r>
                          </m:den>
                        </m:f>
                      </m:e>
                    </m:box>
                  </m:oMath>
                </a14:m>
                <a:r>
                  <a:rPr lang="en-US" sz="3200" b="1" dirty="0" smtClean="0">
                    <a:solidFill>
                      <a:srgbClr val="FF0000"/>
                    </a:solidFill>
                    <a:latin typeface="ae_Dimnah" pitchFamily="18" charset="-78"/>
                    <a:cs typeface="ae_Dimnah" pitchFamily="18" charset="-78"/>
                  </a:rPr>
                  <a:t> </a:t>
                </a:r>
                <a:endParaRPr lang="ar-SA" sz="3200" b="1" dirty="0">
                  <a:solidFill>
                    <a:srgbClr val="FF0000"/>
                  </a:solidFill>
                  <a:latin typeface="ae_Dimnah" pitchFamily="18" charset="-78"/>
                  <a:cs typeface="ae_Dimnah" pitchFamily="18" charset="-78"/>
                </a:endParaRPr>
              </a:p>
            </p:txBody>
          </p:sp>
        </mc:Choice>
        <mc:Fallback>
          <p:sp>
            <p:nvSpPr>
              <p:cNvPr id="12" name="مربع نص 11"/>
              <p:cNvSpPr txBox="1">
                <a:spLocks noRot="1" noChangeAspect="1" noMove="1" noResize="1" noEditPoints="1" noAdjustHandles="1" noChangeArrowheads="1" noChangeShapeType="1" noTextEdit="1"/>
              </p:cNvSpPr>
              <p:nvPr/>
            </p:nvSpPr>
            <p:spPr>
              <a:xfrm>
                <a:off x="810064" y="5029200"/>
                <a:ext cx="4904936" cy="825995"/>
              </a:xfrm>
              <a:prstGeom prst="rect">
                <a:avLst/>
              </a:prstGeom>
              <a:blipFill rotWithShape="1">
                <a:blip r:embed="rId12"/>
                <a:stretch>
                  <a:fillRect b="-10370"/>
                </a:stretch>
              </a:blipFill>
            </p:spPr>
            <p:txBody>
              <a:bodyPr/>
              <a:lstStyle/>
              <a:p>
                <a:r>
                  <a:rPr lang="ar-EG">
                    <a:noFill/>
                  </a:rPr>
                  <a:t> </a:t>
                </a:r>
              </a:p>
            </p:txBody>
          </p:sp>
        </mc:Fallback>
      </mc:AlternateContent>
    </p:spTree>
    <p:extLst>
      <p:ext uri="{BB962C8B-B14F-4D97-AF65-F5344CB8AC3E}">
        <p14:creationId xmlns:p14="http://schemas.microsoft.com/office/powerpoint/2010/main" val="37106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9"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1">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fade">
                                      <p:cBhvr>
                                        <p:cTn id="26" dur="500"/>
                                        <p:tgtEl>
                                          <p:spTgt spid="8195"/>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31"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0721" y="48904"/>
            <a:ext cx="884775" cy="737314"/>
          </a:xfrm>
          <a:prstGeom prst="rect">
            <a:avLst/>
          </a:prstGeom>
          <a:noFill/>
          <a:ln w="9525">
            <a:noFill/>
            <a:miter lim="800000"/>
            <a:headEnd/>
            <a:tailEnd/>
          </a:ln>
        </p:spPr>
      </p:pic>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776068"/>
            <a:ext cx="8562536" cy="197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مربع نص 9"/>
              <p:cNvSpPr txBox="1"/>
              <p:nvPr/>
            </p:nvSpPr>
            <p:spPr>
              <a:xfrm>
                <a:off x="1371600" y="2753710"/>
                <a:ext cx="3657600" cy="825995"/>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d>
                              <m:dPr>
                                <m:ctrlPr>
                                  <a:rPr lang="en-US" sz="3200" b="1" i="1" dirty="0" smtClean="0">
                                    <a:solidFill>
                                      <a:srgbClr val="FF0000"/>
                                    </a:solidFill>
                                    <a:latin typeface="Cambria Math"/>
                                    <a:cs typeface="ae_Dimnah" pitchFamily="18" charset="-78"/>
                                  </a:rPr>
                                </m:ctrlPr>
                              </m:dPr>
                              <m:e>
                                <m:r>
                                  <a:rPr lang="en-US" sz="3200" b="1" i="1" dirty="0" smtClean="0">
                                    <a:solidFill>
                                      <a:srgbClr val="FF0000"/>
                                    </a:solidFill>
                                    <a:latin typeface="Cambria Math"/>
                                    <a:cs typeface="ae_Dimnah" pitchFamily="18" charset="-78"/>
                                  </a:rPr>
                                  <m:t>𝟏𝟐</m:t>
                                </m:r>
                                <m:r>
                                  <a:rPr lang="en-US" sz="3200" b="1" i="1" dirty="0" smtClean="0">
                                    <a:solidFill>
                                      <a:srgbClr val="FF0000"/>
                                    </a:solidFill>
                                    <a:latin typeface="Cambria Math"/>
                                    <a:cs typeface="ae_Dimnah" pitchFamily="18" charset="-78"/>
                                  </a:rPr>
                                  <m:t> − </m:t>
                                </m:r>
                                <m:r>
                                  <a:rPr lang="en-US" sz="3200" b="1" i="1" dirty="0" smtClean="0">
                                    <a:solidFill>
                                      <a:srgbClr val="FF0000"/>
                                    </a:solidFill>
                                    <a:latin typeface="Cambria Math"/>
                                    <a:cs typeface="ae_Dimnah" pitchFamily="18" charset="-78"/>
                                  </a:rPr>
                                  <m:t>𝟐</m:t>
                                </m:r>
                              </m:e>
                            </m:d>
                            <m:r>
                              <a:rPr lang="en-US" sz="3200" b="1" i="1" dirty="0" smtClean="0">
                                <a:solidFill>
                                  <a:srgbClr val="FF0000"/>
                                </a:solidFill>
                                <a:latin typeface="Cambria Math"/>
                                <a:cs typeface="ae_Dimnah" pitchFamily="18" charset="-78"/>
                              </a:rPr>
                              <m:t>!</m:t>
                            </m:r>
                          </m:num>
                          <m:den>
                            <m:r>
                              <a:rPr lang="ar-EG" sz="3200" b="1" i="1" dirty="0" smtClean="0">
                                <a:solidFill>
                                  <a:srgbClr val="FF0000"/>
                                </a:solidFill>
                                <a:latin typeface="Cambria Math"/>
                                <a:cs typeface="ae_Dimnah" pitchFamily="18" charset="-78"/>
                              </a:rPr>
                              <m:t>𝟏𝟐</m:t>
                            </m:r>
                            <m:r>
                              <a:rPr lang="ar-EG" sz="3200" b="1" i="1" dirty="0" smtClean="0">
                                <a:solidFill>
                                  <a:srgbClr val="FF0000"/>
                                </a:solidFill>
                                <a:latin typeface="Cambria Math"/>
                                <a:cs typeface="ae_Dimnah" pitchFamily="18" charset="-78"/>
                              </a:rPr>
                              <m:t>!</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𝟏𝟎</m:t>
                            </m:r>
                            <m:r>
                              <a:rPr lang="en-US" sz="3200" b="1" i="1" smtClean="0">
                                <a:solidFill>
                                  <a:srgbClr val="FF0000"/>
                                </a:solidFill>
                                <a:latin typeface="Cambria Math"/>
                                <a:cs typeface="ae_Dimnah" pitchFamily="18" charset="-78"/>
                              </a:rPr>
                              <m:t>!</m:t>
                            </m:r>
                          </m:num>
                          <m:den>
                            <m:r>
                              <a:rPr lang="en-US" sz="3200" b="1" i="1" smtClean="0">
                                <a:solidFill>
                                  <a:srgbClr val="FF0000"/>
                                </a:solidFill>
                                <a:latin typeface="Cambria Math"/>
                                <a:cs typeface="ae_Dimnah" pitchFamily="18" charset="-78"/>
                              </a:rPr>
                              <m:t>𝟏𝟐</m:t>
                            </m:r>
                            <m:r>
                              <a:rPr lang="en-US" sz="3200" b="1" i="1" smtClean="0">
                                <a:solidFill>
                                  <a:srgbClr val="FF0000"/>
                                </a:solidFill>
                                <a:latin typeface="Cambria Math"/>
                                <a:cs typeface="ae_Dimnah" pitchFamily="18" charset="-78"/>
                              </a:rPr>
                              <m:t>!</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𝟏𝟑𝟐</m:t>
                            </m:r>
                          </m:den>
                        </m:f>
                      </m:e>
                    </m:box>
                  </m:oMath>
                </a14:m>
                <a:r>
                  <a:rPr lang="en-US" sz="3200" b="1" dirty="0" smtClean="0">
                    <a:solidFill>
                      <a:srgbClr val="FF0000"/>
                    </a:solidFill>
                    <a:latin typeface="ae_Dimnah" pitchFamily="18" charset="-78"/>
                    <a:cs typeface="ae_Dimnah" pitchFamily="18" charset="-78"/>
                  </a:rPr>
                  <a:t> </a:t>
                </a:r>
                <a:endParaRPr lang="ar-SA" sz="3200" b="1" dirty="0">
                  <a:solidFill>
                    <a:srgbClr val="FF0000"/>
                  </a:solidFill>
                  <a:latin typeface="ae_Dimnah" pitchFamily="18" charset="-78"/>
                  <a:cs typeface="ae_Dimnah" pitchFamily="18" charset="-78"/>
                </a:endParaRPr>
              </a:p>
            </p:txBody>
          </p:sp>
        </mc:Choice>
        <mc:Fallback>
          <p:sp>
            <p:nvSpPr>
              <p:cNvPr id="10" name="مربع نص 9"/>
              <p:cNvSpPr txBox="1">
                <a:spLocks noRot="1" noChangeAspect="1" noMove="1" noResize="1" noEditPoints="1" noAdjustHandles="1" noChangeArrowheads="1" noChangeShapeType="1" noTextEdit="1"/>
              </p:cNvSpPr>
              <p:nvPr/>
            </p:nvSpPr>
            <p:spPr>
              <a:xfrm>
                <a:off x="1371600" y="2753710"/>
                <a:ext cx="3657600" cy="825995"/>
              </a:xfrm>
              <a:prstGeom prst="rect">
                <a:avLst/>
              </a:prstGeom>
              <a:blipFill rotWithShape="1">
                <a:blip r:embed="rId9"/>
                <a:stretch>
                  <a:fillRect b="-10370"/>
                </a:stretch>
              </a:blipFill>
            </p:spPr>
            <p:txBody>
              <a:bodyPr/>
              <a:lstStyle/>
              <a:p>
                <a:r>
                  <a:rPr lang="ar-EG">
                    <a:noFill/>
                  </a:rPr>
                  <a:t> </a:t>
                </a:r>
              </a:p>
            </p:txBody>
          </p:sp>
        </mc:Fallback>
      </mc:AlternateContent>
      <p:pic>
        <p:nvPicPr>
          <p:cNvPr id="92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643532"/>
            <a:ext cx="8562536" cy="89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2" name="مربع نص 11"/>
              <p:cNvSpPr txBox="1"/>
              <p:nvPr/>
            </p:nvSpPr>
            <p:spPr>
              <a:xfrm>
                <a:off x="1143000" y="4736605"/>
                <a:ext cx="3657600" cy="825995"/>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d>
                              <m:dPr>
                                <m:ctrlPr>
                                  <a:rPr lang="en-US" sz="3200" b="1" i="1" dirty="0" smtClean="0">
                                    <a:solidFill>
                                      <a:srgbClr val="FF0000"/>
                                    </a:solidFill>
                                    <a:latin typeface="Cambria Math"/>
                                    <a:cs typeface="ae_Dimnah" pitchFamily="18" charset="-78"/>
                                  </a:rPr>
                                </m:ctrlPr>
                              </m:dPr>
                              <m:e>
                                <m:r>
                                  <a:rPr lang="en-US" sz="3200" b="1" i="1" dirty="0" smtClean="0">
                                    <a:solidFill>
                                      <a:srgbClr val="FF0000"/>
                                    </a:solidFill>
                                    <a:latin typeface="Cambria Math"/>
                                    <a:cs typeface="ae_Dimnah" pitchFamily="18" charset="-78"/>
                                  </a:rPr>
                                  <m:t>𝟓𝟎</m:t>
                                </m:r>
                                <m:r>
                                  <a:rPr lang="en-US" sz="3200" b="1" i="1" dirty="0" smtClean="0">
                                    <a:solidFill>
                                      <a:srgbClr val="FF0000"/>
                                    </a:solidFill>
                                    <a:latin typeface="Cambria Math"/>
                                    <a:cs typeface="ae_Dimnah" pitchFamily="18" charset="-78"/>
                                  </a:rPr>
                                  <m:t> − </m:t>
                                </m:r>
                                <m:r>
                                  <a:rPr lang="en-US" sz="3200" b="1" i="1" dirty="0" smtClean="0">
                                    <a:solidFill>
                                      <a:srgbClr val="FF0000"/>
                                    </a:solidFill>
                                    <a:latin typeface="Cambria Math"/>
                                    <a:cs typeface="ae_Dimnah" pitchFamily="18" charset="-78"/>
                                  </a:rPr>
                                  <m:t>𝟐</m:t>
                                </m:r>
                              </m:e>
                            </m:d>
                            <m:r>
                              <a:rPr lang="en-US" sz="3200" b="1" i="1" dirty="0" smtClean="0">
                                <a:solidFill>
                                  <a:srgbClr val="FF0000"/>
                                </a:solidFill>
                                <a:latin typeface="Cambria Math"/>
                                <a:cs typeface="ae_Dimnah" pitchFamily="18" charset="-78"/>
                              </a:rPr>
                              <m:t>!</m:t>
                            </m:r>
                          </m:num>
                          <m:den>
                            <m:r>
                              <a:rPr lang="ar-EG" sz="3200" b="1" i="1" dirty="0" smtClean="0">
                                <a:solidFill>
                                  <a:srgbClr val="FF0000"/>
                                </a:solidFill>
                                <a:latin typeface="Cambria Math"/>
                                <a:cs typeface="ae_Dimnah" pitchFamily="18" charset="-78"/>
                              </a:rPr>
                              <m:t>𝟓𝟎</m:t>
                            </m:r>
                            <m:r>
                              <a:rPr lang="ar-EG" sz="3200" b="1" i="1" dirty="0" smtClean="0">
                                <a:solidFill>
                                  <a:srgbClr val="FF0000"/>
                                </a:solidFill>
                                <a:latin typeface="Cambria Math"/>
                                <a:cs typeface="ae_Dimnah" pitchFamily="18" charset="-78"/>
                              </a:rPr>
                              <m:t>!</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𝟒𝟖</m:t>
                            </m:r>
                            <m:r>
                              <a:rPr lang="en-US" sz="3200" b="1" i="1" smtClean="0">
                                <a:solidFill>
                                  <a:srgbClr val="FF0000"/>
                                </a:solidFill>
                                <a:latin typeface="Cambria Math"/>
                                <a:cs typeface="ae_Dimnah" pitchFamily="18" charset="-78"/>
                              </a:rPr>
                              <m:t>!</m:t>
                            </m:r>
                          </m:num>
                          <m:den>
                            <m:r>
                              <a:rPr lang="en-US" sz="3200" b="1" i="1" smtClean="0">
                                <a:solidFill>
                                  <a:srgbClr val="FF0000"/>
                                </a:solidFill>
                                <a:latin typeface="Cambria Math"/>
                                <a:cs typeface="ae_Dimnah" pitchFamily="18" charset="-78"/>
                              </a:rPr>
                              <m:t>𝟓𝟎</m:t>
                            </m:r>
                            <m:r>
                              <a:rPr lang="en-US" sz="3200" b="1" i="1" smtClean="0">
                                <a:solidFill>
                                  <a:srgbClr val="FF0000"/>
                                </a:solidFill>
                                <a:latin typeface="Cambria Math"/>
                                <a:cs typeface="ae_Dimnah" pitchFamily="18" charset="-78"/>
                              </a:rPr>
                              <m:t>!</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𝟐𝟒𝟓𝟎</m:t>
                            </m:r>
                          </m:den>
                        </m:f>
                      </m:e>
                    </m:box>
                  </m:oMath>
                </a14:m>
                <a:r>
                  <a:rPr lang="en-US" sz="3200" b="1" dirty="0" smtClean="0">
                    <a:solidFill>
                      <a:srgbClr val="FF0000"/>
                    </a:solidFill>
                    <a:latin typeface="ae_Dimnah" pitchFamily="18" charset="-78"/>
                    <a:cs typeface="ae_Dimnah" pitchFamily="18" charset="-78"/>
                  </a:rPr>
                  <a:t> </a:t>
                </a:r>
                <a:endParaRPr lang="ar-SA" sz="3200" b="1" dirty="0">
                  <a:solidFill>
                    <a:srgbClr val="FF0000"/>
                  </a:solidFill>
                  <a:latin typeface="ae_Dimnah" pitchFamily="18" charset="-78"/>
                  <a:cs typeface="ae_Dimnah" pitchFamily="18" charset="-78"/>
                </a:endParaRPr>
              </a:p>
            </p:txBody>
          </p:sp>
        </mc:Choice>
        <mc:Fallback>
          <p:sp>
            <p:nvSpPr>
              <p:cNvPr id="12" name="مربع نص 11"/>
              <p:cNvSpPr txBox="1">
                <a:spLocks noRot="1" noChangeAspect="1" noMove="1" noResize="1" noEditPoints="1" noAdjustHandles="1" noChangeArrowheads="1" noChangeShapeType="1" noTextEdit="1"/>
              </p:cNvSpPr>
              <p:nvPr/>
            </p:nvSpPr>
            <p:spPr>
              <a:xfrm>
                <a:off x="1143000" y="4736605"/>
                <a:ext cx="3657600" cy="825995"/>
              </a:xfrm>
              <a:prstGeom prst="rect">
                <a:avLst/>
              </a:prstGeom>
              <a:blipFill rotWithShape="1">
                <a:blip r:embed="rId11"/>
                <a:stretch>
                  <a:fillRect b="-9559"/>
                </a:stretch>
              </a:blipFill>
            </p:spPr>
            <p:txBody>
              <a:bodyPr/>
              <a:lstStyle/>
              <a:p>
                <a:r>
                  <a:rPr lang="ar-EG">
                    <a:noFill/>
                  </a:rPr>
                  <a:t> </a:t>
                </a:r>
              </a:p>
            </p:txBody>
          </p:sp>
        </mc:Fallback>
      </mc:AlternateContent>
    </p:spTree>
    <p:extLst>
      <p:ext uri="{BB962C8B-B14F-4D97-AF65-F5344CB8AC3E}">
        <p14:creationId xmlns:p14="http://schemas.microsoft.com/office/powerpoint/2010/main" val="37106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500"/>
                                        <p:tgtEl>
                                          <p:spTgt spid="9219"/>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4"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0721" y="48904"/>
            <a:ext cx="884775" cy="737314"/>
          </a:xfrm>
          <a:prstGeom prst="rect">
            <a:avLst/>
          </a:prstGeom>
          <a:noFill/>
          <a:ln w="9525">
            <a:noFill/>
            <a:miter lim="800000"/>
            <a:headEnd/>
            <a:tailEnd/>
          </a:ln>
        </p:spPr>
      </p:pic>
      <p:pic>
        <p:nvPicPr>
          <p:cNvPr id="102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3" y="838200"/>
            <a:ext cx="8372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1" name="مربع نص 10"/>
              <p:cNvSpPr txBox="1"/>
              <p:nvPr/>
            </p:nvSpPr>
            <p:spPr>
              <a:xfrm>
                <a:off x="1104394" y="1317008"/>
                <a:ext cx="3657600" cy="825995"/>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d>
                              <m:dPr>
                                <m:ctrlPr>
                                  <a:rPr lang="en-US" sz="3200" b="1" i="1" dirty="0" smtClean="0">
                                    <a:solidFill>
                                      <a:srgbClr val="FF0000"/>
                                    </a:solidFill>
                                    <a:latin typeface="Cambria Math"/>
                                    <a:cs typeface="ae_Dimnah" pitchFamily="18" charset="-78"/>
                                  </a:rPr>
                                </m:ctrlPr>
                              </m:dPr>
                              <m:e>
                                <m:r>
                                  <a:rPr lang="en-US" sz="3200" b="1" i="1" dirty="0" smtClean="0">
                                    <a:solidFill>
                                      <a:srgbClr val="FF0000"/>
                                    </a:solidFill>
                                    <a:latin typeface="Cambria Math"/>
                                    <a:cs typeface="ae_Dimnah" pitchFamily="18" charset="-78"/>
                                  </a:rPr>
                                  <m:t>𝟏𝟎</m:t>
                                </m:r>
                                <m:r>
                                  <a:rPr lang="en-US" sz="3200" b="1" i="1" dirty="0" smtClean="0">
                                    <a:solidFill>
                                      <a:srgbClr val="FF0000"/>
                                    </a:solidFill>
                                    <a:latin typeface="Cambria Math"/>
                                    <a:cs typeface="ae_Dimnah" pitchFamily="18" charset="-78"/>
                                  </a:rPr>
                                  <m:t> − </m:t>
                                </m:r>
                                <m:r>
                                  <a:rPr lang="en-US" sz="3200" b="1" i="1" dirty="0" smtClean="0">
                                    <a:solidFill>
                                      <a:srgbClr val="FF0000"/>
                                    </a:solidFill>
                                    <a:latin typeface="Cambria Math"/>
                                    <a:cs typeface="ae_Dimnah" pitchFamily="18" charset="-78"/>
                                  </a:rPr>
                                  <m:t>𝟐</m:t>
                                </m:r>
                              </m:e>
                            </m:d>
                            <m:r>
                              <a:rPr lang="en-US" sz="3200" b="1" i="1" dirty="0" smtClean="0">
                                <a:solidFill>
                                  <a:srgbClr val="FF0000"/>
                                </a:solidFill>
                                <a:latin typeface="Cambria Math"/>
                                <a:cs typeface="ae_Dimnah" pitchFamily="18" charset="-78"/>
                              </a:rPr>
                              <m:t>!</m:t>
                            </m:r>
                          </m:num>
                          <m:den>
                            <m:r>
                              <a:rPr lang="ar-EG" sz="3200" b="1" i="1" dirty="0" smtClean="0">
                                <a:solidFill>
                                  <a:srgbClr val="FF0000"/>
                                </a:solidFill>
                                <a:latin typeface="Cambria Math"/>
                                <a:cs typeface="ae_Dimnah" pitchFamily="18" charset="-78"/>
                              </a:rPr>
                              <m:t>𝟏𝟎</m:t>
                            </m:r>
                            <m:r>
                              <a:rPr lang="ar-EG" sz="3200" b="1" i="1" dirty="0" smtClean="0">
                                <a:solidFill>
                                  <a:srgbClr val="FF0000"/>
                                </a:solidFill>
                                <a:latin typeface="Cambria Math"/>
                                <a:cs typeface="ae_Dimnah" pitchFamily="18" charset="-78"/>
                              </a:rPr>
                              <m:t>!</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𝟖</m:t>
                            </m:r>
                            <m:r>
                              <a:rPr lang="en-US" sz="3200" b="1" i="1" smtClean="0">
                                <a:solidFill>
                                  <a:srgbClr val="FF0000"/>
                                </a:solidFill>
                                <a:latin typeface="Cambria Math"/>
                                <a:cs typeface="ae_Dimnah" pitchFamily="18" charset="-78"/>
                              </a:rPr>
                              <m:t>!</m:t>
                            </m:r>
                          </m:num>
                          <m:den>
                            <m:r>
                              <a:rPr lang="en-US" sz="3200" b="1" i="1" smtClean="0">
                                <a:solidFill>
                                  <a:srgbClr val="FF0000"/>
                                </a:solidFill>
                                <a:latin typeface="Cambria Math"/>
                                <a:cs typeface="ae_Dimnah" pitchFamily="18" charset="-78"/>
                              </a:rPr>
                              <m:t>𝟏𝟎</m:t>
                            </m:r>
                            <m:r>
                              <a:rPr lang="en-US" sz="3200" b="1" i="1" smtClean="0">
                                <a:solidFill>
                                  <a:srgbClr val="FF0000"/>
                                </a:solidFill>
                                <a:latin typeface="Cambria Math"/>
                                <a:cs typeface="ae_Dimnah" pitchFamily="18" charset="-78"/>
                              </a:rPr>
                              <m:t>!</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𝟗𝟎</m:t>
                            </m:r>
                          </m:den>
                        </m:f>
                      </m:e>
                    </m:box>
                  </m:oMath>
                </a14:m>
                <a:r>
                  <a:rPr lang="en-US" sz="3200" b="1" dirty="0" smtClean="0">
                    <a:solidFill>
                      <a:srgbClr val="FF0000"/>
                    </a:solidFill>
                    <a:latin typeface="ae_Dimnah" pitchFamily="18" charset="-78"/>
                    <a:cs typeface="ae_Dimnah" pitchFamily="18" charset="-78"/>
                  </a:rPr>
                  <a:t> </a:t>
                </a:r>
                <a:endParaRPr lang="ar-SA" sz="3200" b="1" dirty="0">
                  <a:solidFill>
                    <a:srgbClr val="FF0000"/>
                  </a:solidFill>
                  <a:latin typeface="ae_Dimnah" pitchFamily="18" charset="-78"/>
                  <a:cs typeface="ae_Dimnah" pitchFamily="18" charset="-78"/>
                </a:endParaRPr>
              </a:p>
            </p:txBody>
          </p:sp>
        </mc:Choice>
        <mc:Fallback>
          <p:sp>
            <p:nvSpPr>
              <p:cNvPr id="11" name="مربع نص 10"/>
              <p:cNvSpPr txBox="1">
                <a:spLocks noRot="1" noChangeAspect="1" noMove="1" noResize="1" noEditPoints="1" noAdjustHandles="1" noChangeArrowheads="1" noChangeShapeType="1" noTextEdit="1"/>
              </p:cNvSpPr>
              <p:nvPr/>
            </p:nvSpPr>
            <p:spPr>
              <a:xfrm>
                <a:off x="1104394" y="1317008"/>
                <a:ext cx="3657600" cy="825995"/>
              </a:xfrm>
              <a:prstGeom prst="rect">
                <a:avLst/>
              </a:prstGeom>
              <a:blipFill rotWithShape="1">
                <a:blip r:embed="rId9"/>
                <a:stretch>
                  <a:fillRect b="-9559"/>
                </a:stretch>
              </a:blipFill>
            </p:spPr>
            <p:txBody>
              <a:bodyPr/>
              <a:lstStyle/>
              <a:p>
                <a:r>
                  <a:rPr lang="ar-EG">
                    <a:noFill/>
                  </a:rPr>
                  <a:t> </a:t>
                </a:r>
              </a:p>
            </p:txBody>
          </p:sp>
        </mc:Fallback>
      </mc:AlternateContent>
      <p:pic>
        <p:nvPicPr>
          <p:cNvPr id="1024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762" y="2195732"/>
            <a:ext cx="8529637" cy="207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2" name="مربع نص 11"/>
              <p:cNvSpPr txBox="1"/>
              <p:nvPr/>
            </p:nvSpPr>
            <p:spPr>
              <a:xfrm>
                <a:off x="914400" y="3823648"/>
                <a:ext cx="4904936" cy="803682"/>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ar-EG" sz="3200" b="1" i="1" dirty="0" smtClean="0">
                                <a:solidFill>
                                  <a:srgbClr val="FF0000"/>
                                </a:solidFill>
                                <a:latin typeface="Cambria Math"/>
                                <a:cs typeface="ae_Dimnah" pitchFamily="18" charset="-78"/>
                              </a:rPr>
                              <m:t>𝟐</m:t>
                            </m:r>
                            <m:r>
                              <a:rPr lang="ar-EG" sz="3200" b="1" i="1" dirty="0" smtClean="0">
                                <a:solidFill>
                                  <a:srgbClr val="FF0000"/>
                                </a:solidFill>
                                <a:latin typeface="Cambria Math"/>
                                <a:cs typeface="ae_Dimnah" pitchFamily="18" charset="-78"/>
                              </a:rPr>
                              <m:t>!  </m:t>
                            </m:r>
                            <m:r>
                              <a:rPr lang="ar-EG" sz="3200" b="1" i="1" dirty="0" smtClean="0">
                                <a:solidFill>
                                  <a:srgbClr val="FF0000"/>
                                </a:solidFill>
                                <a:latin typeface="Cambria Math"/>
                                <a:cs typeface="ae_Dimnah" pitchFamily="18" charset="-78"/>
                              </a:rPr>
                              <m:t>𝟐</m:t>
                            </m:r>
                            <m:r>
                              <a:rPr lang="ar-EG" sz="3200" b="1" i="1" dirty="0" smtClean="0">
                                <a:solidFill>
                                  <a:srgbClr val="FF0000"/>
                                </a:solidFill>
                                <a:latin typeface="Cambria Math"/>
                                <a:cs typeface="ae_Dimnah" pitchFamily="18" charset="-78"/>
                              </a:rPr>
                              <m:t>!</m:t>
                            </m:r>
                          </m:num>
                          <m:den>
                            <m:r>
                              <a:rPr lang="ar-EG" sz="3200" b="1" i="1" dirty="0" smtClean="0">
                                <a:solidFill>
                                  <a:srgbClr val="FF0000"/>
                                </a:solidFill>
                                <a:latin typeface="Cambria Math"/>
                                <a:cs typeface="ae_Dimnah" pitchFamily="18" charset="-78"/>
                              </a:rPr>
                              <m:t>𝟕</m:t>
                            </m:r>
                            <m:r>
                              <a:rPr lang="ar-EG" sz="3200" b="1" i="1" dirty="0" smtClean="0">
                                <a:solidFill>
                                  <a:srgbClr val="FF0000"/>
                                </a:solidFill>
                                <a:latin typeface="Cambria Math"/>
                                <a:cs typeface="ae_Dimnah" pitchFamily="18" charset="-78"/>
                              </a:rPr>
                              <m:t>!</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𝟐</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𝟐</m:t>
                            </m:r>
                            <m:r>
                              <a:rPr lang="en-US" sz="3200" b="1" i="1" smtClean="0">
                                <a:solidFill>
                                  <a:srgbClr val="FF0000"/>
                                </a:solidFill>
                                <a:latin typeface="Cambria Math"/>
                                <a:cs typeface="ae_Dimnah" pitchFamily="18" charset="-78"/>
                              </a:rPr>
                              <m:t>!</m:t>
                            </m:r>
                          </m:num>
                          <m:den>
                            <m:r>
                              <a:rPr lang="en-US" sz="3200" b="1" i="1" smtClean="0">
                                <a:solidFill>
                                  <a:srgbClr val="FF0000"/>
                                </a:solidFill>
                                <a:latin typeface="Cambria Math"/>
                                <a:cs typeface="ae_Dimnah" pitchFamily="18" charset="-78"/>
                              </a:rPr>
                              <m:t>𝟕</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𝟔</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𝟓</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𝟒</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𝟑</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𝟐</m:t>
                            </m:r>
                            <m:r>
                              <a:rPr lang="en-US" sz="3200" b="1" i="1" smtClean="0">
                                <a:solidFill>
                                  <a:srgbClr val="FF0000"/>
                                </a:solidFill>
                                <a:latin typeface="Cambria Math"/>
                                <a:cs typeface="ae_Dimnah" pitchFamily="18" charset="-78"/>
                              </a:rPr>
                              <m:t>!</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𝟏𝟐𝟔𝟎</m:t>
                            </m:r>
                          </m:den>
                        </m:f>
                      </m:e>
                    </m:box>
                  </m:oMath>
                </a14:m>
                <a:r>
                  <a:rPr lang="en-US" sz="3200" b="1" dirty="0" smtClean="0">
                    <a:solidFill>
                      <a:srgbClr val="FF0000"/>
                    </a:solidFill>
                    <a:latin typeface="ae_Dimnah" pitchFamily="18" charset="-78"/>
                    <a:cs typeface="ae_Dimnah" pitchFamily="18" charset="-78"/>
                  </a:rPr>
                  <a:t> </a:t>
                </a:r>
                <a:endParaRPr lang="ar-SA" sz="3200" b="1" dirty="0">
                  <a:solidFill>
                    <a:srgbClr val="FF0000"/>
                  </a:solidFill>
                  <a:latin typeface="ae_Dimnah" pitchFamily="18" charset="-78"/>
                  <a:cs typeface="ae_Dimnah" pitchFamily="18" charset="-78"/>
                </a:endParaRPr>
              </a:p>
            </p:txBody>
          </p:sp>
        </mc:Choice>
        <mc:Fallback>
          <p:sp>
            <p:nvSpPr>
              <p:cNvPr id="12" name="مربع نص 11"/>
              <p:cNvSpPr txBox="1">
                <a:spLocks noRot="1" noChangeAspect="1" noMove="1" noResize="1" noEditPoints="1" noAdjustHandles="1" noChangeArrowheads="1" noChangeShapeType="1" noTextEdit="1"/>
              </p:cNvSpPr>
              <p:nvPr/>
            </p:nvSpPr>
            <p:spPr>
              <a:xfrm>
                <a:off x="914400" y="3823648"/>
                <a:ext cx="4904936" cy="803682"/>
              </a:xfrm>
              <a:prstGeom prst="rect">
                <a:avLst/>
              </a:prstGeom>
              <a:blipFill rotWithShape="1">
                <a:blip r:embed="rId11"/>
                <a:stretch>
                  <a:fillRect b="-10606"/>
                </a:stretch>
              </a:blipFill>
            </p:spPr>
            <p:txBody>
              <a:bodyPr/>
              <a:lstStyle/>
              <a:p>
                <a:r>
                  <a:rPr lang="ar-EG">
                    <a:noFill/>
                  </a:rPr>
                  <a:t> </a:t>
                </a:r>
              </a:p>
            </p:txBody>
          </p:sp>
        </mc:Fallback>
      </mc:AlternateContent>
      <p:pic>
        <p:nvPicPr>
          <p:cNvPr id="10244"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762" y="4634552"/>
            <a:ext cx="85007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5675" y="2947988"/>
            <a:ext cx="21526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5" name="مربع نص 14"/>
              <p:cNvSpPr txBox="1"/>
              <p:nvPr/>
            </p:nvSpPr>
            <p:spPr>
              <a:xfrm>
                <a:off x="914400" y="5257800"/>
                <a:ext cx="4904936" cy="803682"/>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ar-EG" sz="3200" b="1" i="1" dirty="0" smtClean="0">
                                <a:solidFill>
                                  <a:srgbClr val="FF0000"/>
                                </a:solidFill>
                                <a:latin typeface="Cambria Math"/>
                                <a:cs typeface="ae_Dimnah" pitchFamily="18" charset="-78"/>
                              </a:rPr>
                              <m:t>𝟐</m:t>
                            </m:r>
                            <m:r>
                              <a:rPr lang="ar-EG" sz="3200" b="1" i="1" dirty="0" smtClean="0">
                                <a:solidFill>
                                  <a:srgbClr val="FF0000"/>
                                </a:solidFill>
                                <a:latin typeface="Cambria Math"/>
                                <a:cs typeface="ae_Dimnah" pitchFamily="18" charset="-78"/>
                              </a:rPr>
                              <m:t>!  </m:t>
                            </m:r>
                            <m:r>
                              <a:rPr lang="ar-EG" sz="3200" b="1" i="1" dirty="0" smtClean="0">
                                <a:solidFill>
                                  <a:srgbClr val="FF0000"/>
                                </a:solidFill>
                                <a:latin typeface="Cambria Math"/>
                                <a:cs typeface="ae_Dimnah" pitchFamily="18" charset="-78"/>
                              </a:rPr>
                              <m:t>𝟑</m:t>
                            </m:r>
                            <m:r>
                              <a:rPr lang="ar-EG" sz="3200" b="1" i="1" dirty="0" smtClean="0">
                                <a:solidFill>
                                  <a:srgbClr val="FF0000"/>
                                </a:solidFill>
                                <a:latin typeface="Cambria Math"/>
                                <a:cs typeface="ae_Dimnah" pitchFamily="18" charset="-78"/>
                              </a:rPr>
                              <m:t>!</m:t>
                            </m:r>
                          </m:num>
                          <m:den>
                            <m:r>
                              <a:rPr lang="ar-EG" sz="3200" b="1" i="1" dirty="0" smtClean="0">
                                <a:solidFill>
                                  <a:srgbClr val="FF0000"/>
                                </a:solidFill>
                                <a:latin typeface="Cambria Math"/>
                                <a:cs typeface="ae_Dimnah" pitchFamily="18" charset="-78"/>
                              </a:rPr>
                              <m:t>𝟖</m:t>
                            </m:r>
                            <m:r>
                              <a:rPr lang="ar-EG" sz="3200" b="1" i="1" dirty="0" smtClean="0">
                                <a:solidFill>
                                  <a:srgbClr val="FF0000"/>
                                </a:solidFill>
                                <a:latin typeface="Cambria Math"/>
                                <a:cs typeface="ae_Dimnah" pitchFamily="18" charset="-78"/>
                              </a:rPr>
                              <m:t>!</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𝟐</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𝟑</m:t>
                            </m:r>
                            <m:r>
                              <a:rPr lang="en-US" sz="3200" b="1" i="1" smtClean="0">
                                <a:solidFill>
                                  <a:srgbClr val="FF0000"/>
                                </a:solidFill>
                                <a:latin typeface="Cambria Math"/>
                                <a:cs typeface="ae_Dimnah" pitchFamily="18" charset="-78"/>
                              </a:rPr>
                              <m:t>!</m:t>
                            </m:r>
                          </m:num>
                          <m:den>
                            <m:r>
                              <a:rPr lang="en-US" sz="3200" b="1" i="1" smtClean="0">
                                <a:solidFill>
                                  <a:srgbClr val="FF0000"/>
                                </a:solidFill>
                                <a:latin typeface="Cambria Math"/>
                                <a:cs typeface="ae_Dimnah" pitchFamily="18" charset="-78"/>
                              </a:rPr>
                              <m:t>𝟖</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𝟕</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𝟔</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𝟓</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𝟒</m:t>
                            </m:r>
                            <m:r>
                              <a:rPr lang="en-US" sz="3200" b="1" i="1" smtClean="0">
                                <a:solidFill>
                                  <a:srgbClr val="FF0000"/>
                                </a:solidFill>
                                <a:latin typeface="Cambria Math"/>
                                <a:cs typeface="ae_Dimnah" pitchFamily="18" charset="-78"/>
                              </a:rPr>
                              <m:t> .  </m:t>
                            </m:r>
                            <m:r>
                              <a:rPr lang="en-US" sz="3200" b="1" i="1" smtClean="0">
                                <a:solidFill>
                                  <a:srgbClr val="FF0000"/>
                                </a:solidFill>
                                <a:latin typeface="Cambria Math"/>
                                <a:cs typeface="ae_Dimnah" pitchFamily="18" charset="-78"/>
                              </a:rPr>
                              <m:t>𝟑</m:t>
                            </m:r>
                            <m:r>
                              <a:rPr lang="en-US" sz="3200" b="1" i="1" smtClean="0">
                                <a:solidFill>
                                  <a:srgbClr val="FF0000"/>
                                </a:solidFill>
                                <a:latin typeface="Cambria Math"/>
                                <a:cs typeface="ae_Dimnah" pitchFamily="18" charset="-78"/>
                              </a:rPr>
                              <m:t>!</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𝟑𝟑𝟔𝟎</m:t>
                            </m:r>
                          </m:den>
                        </m:f>
                      </m:e>
                    </m:box>
                  </m:oMath>
                </a14:m>
                <a:r>
                  <a:rPr lang="en-US" sz="3200" b="1" dirty="0" smtClean="0">
                    <a:solidFill>
                      <a:srgbClr val="FF0000"/>
                    </a:solidFill>
                    <a:latin typeface="ae_Dimnah" pitchFamily="18" charset="-78"/>
                    <a:cs typeface="ae_Dimnah" pitchFamily="18" charset="-78"/>
                  </a:rPr>
                  <a:t> </a:t>
                </a:r>
                <a:endParaRPr lang="ar-SA" sz="3200" b="1" dirty="0">
                  <a:solidFill>
                    <a:srgbClr val="FF0000"/>
                  </a:solidFill>
                  <a:latin typeface="ae_Dimnah" pitchFamily="18" charset="-78"/>
                  <a:cs typeface="ae_Dimnah" pitchFamily="18" charset="-78"/>
                </a:endParaRPr>
              </a:p>
            </p:txBody>
          </p:sp>
        </mc:Choice>
        <mc:Fallback>
          <p:sp>
            <p:nvSpPr>
              <p:cNvPr id="15" name="مربع نص 14"/>
              <p:cNvSpPr txBox="1">
                <a:spLocks noRot="1" noChangeAspect="1" noMove="1" noResize="1" noEditPoints="1" noAdjustHandles="1" noChangeArrowheads="1" noChangeShapeType="1" noTextEdit="1"/>
              </p:cNvSpPr>
              <p:nvPr/>
            </p:nvSpPr>
            <p:spPr>
              <a:xfrm>
                <a:off x="914400" y="5257800"/>
                <a:ext cx="4904936" cy="803682"/>
              </a:xfrm>
              <a:prstGeom prst="rect">
                <a:avLst/>
              </a:prstGeom>
              <a:blipFill rotWithShape="1">
                <a:blip r:embed="rId14"/>
                <a:stretch>
                  <a:fillRect b="-10687"/>
                </a:stretch>
              </a:blipFill>
            </p:spPr>
            <p:txBody>
              <a:bodyPr/>
              <a:lstStyle/>
              <a:p>
                <a:r>
                  <a:rPr lang="ar-EG">
                    <a:noFill/>
                  </a:rPr>
                  <a:t> </a:t>
                </a:r>
              </a:p>
            </p:txBody>
          </p:sp>
        </mc:Fallback>
      </mc:AlternateContent>
    </p:spTree>
    <p:extLst>
      <p:ext uri="{BB962C8B-B14F-4D97-AF65-F5344CB8AC3E}">
        <p14:creationId xmlns:p14="http://schemas.microsoft.com/office/powerpoint/2010/main" val="37106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2"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fade">
                                      <p:cBhvr>
                                        <p:cTn id="19" dur="500"/>
                                        <p:tgtEl>
                                          <p:spTgt spid="10243"/>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4"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2">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44"/>
                                        </p:tgtEl>
                                        <p:attrNameLst>
                                          <p:attrName>style.visibility</p:attrName>
                                        </p:attrNameLst>
                                      </p:cBhvr>
                                      <p:to>
                                        <p:strVal val="visible"/>
                                      </p:to>
                                    </p:set>
                                    <p:animEffect transition="in" filter="fade">
                                      <p:cBhvr>
                                        <p:cTn id="31" dur="500"/>
                                        <p:tgtEl>
                                          <p:spTgt spid="10244"/>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36"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3328" y="3063211"/>
            <a:ext cx="5337344" cy="143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8893" y="1869744"/>
            <a:ext cx="2604707" cy="10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الاحتمال الهندسي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3857620" y="740615"/>
            <a:ext cx="5143536" cy="1938992"/>
          </a:xfrm>
          <a:prstGeom prst="rect">
            <a:avLst/>
          </a:prstGeom>
        </p:spPr>
        <p:txBody>
          <a:bodyPr wrap="square">
            <a:spAutoFit/>
          </a:bodyPr>
          <a:lstStyle/>
          <a:p>
            <a:r>
              <a:rPr lang="ar-EG" sz="2400" b="1" dirty="0" smtClean="0">
                <a:solidFill>
                  <a:srgbClr val="0066FF"/>
                </a:solidFill>
                <a:effectLst>
                  <a:outerShdw blurRad="38100" dist="38100" dir="2700000" algn="tl">
                    <a:srgbClr val="000000">
                      <a:alpha val="43137"/>
                    </a:srgbClr>
                  </a:outerShdw>
                </a:effectLst>
              </a:rPr>
              <a:t>الاحتمال الهندسي </a:t>
            </a:r>
            <a:endParaRPr lang="ar-EG" sz="2400" b="1" dirty="0" smtClean="0">
              <a:solidFill>
                <a:srgbClr val="0066FF"/>
              </a:solidFill>
            </a:endParaRPr>
          </a:p>
          <a:p>
            <a:r>
              <a:rPr lang="ar-EG" sz="2400" b="1" dirty="0" smtClean="0">
                <a:solidFill>
                  <a:srgbClr val="FF0000"/>
                </a:solidFill>
              </a:rPr>
              <a:t>احتمال استقرار مؤشر القرص على أحد الألوان</a:t>
            </a:r>
          </a:p>
          <a:p>
            <a:r>
              <a:rPr lang="ar-EG" sz="2400" b="1" dirty="0" smtClean="0">
                <a:solidFill>
                  <a:srgbClr val="FF0000"/>
                </a:solidFill>
              </a:rPr>
              <a:t> يعتمد على مساحة ذلك اللون.</a:t>
            </a:r>
          </a:p>
          <a:p>
            <a:r>
              <a:rPr lang="ar-EG" sz="2400" b="1" dirty="0" smtClean="0">
                <a:solidFill>
                  <a:srgbClr val="FF0000"/>
                </a:solidFill>
              </a:rPr>
              <a:t> ويسمى الاحتمال الذي يتضمن قياسا هندسيا </a:t>
            </a:r>
          </a:p>
          <a:p>
            <a:r>
              <a:rPr lang="ar-EG" sz="2400" b="1" dirty="0" smtClean="0">
                <a:solidFill>
                  <a:srgbClr val="FF0000"/>
                </a:solidFill>
              </a:rPr>
              <a:t>مثل الطول أو المساحة احتمالا هندسيا.</a:t>
            </a:r>
            <a:endParaRPr lang="ar-EG" sz="2400" b="1" dirty="0">
              <a:solidFill>
                <a:srgbClr val="FF0000"/>
              </a:solidFill>
            </a:endParaRPr>
          </a:p>
        </p:txBody>
      </p:sp>
      <p:pic>
        <p:nvPicPr>
          <p:cNvPr id="95235" name="Picture 3"/>
          <p:cNvPicPr>
            <a:picLocks noChangeAspect="1" noChangeArrowheads="1"/>
          </p:cNvPicPr>
          <p:nvPr/>
        </p:nvPicPr>
        <p:blipFill>
          <a:blip r:embed="rId8" cstate="print"/>
          <a:srcRect/>
          <a:stretch>
            <a:fillRect/>
          </a:stretch>
        </p:blipFill>
        <p:spPr bwMode="auto">
          <a:xfrm>
            <a:off x="1500166" y="857233"/>
            <a:ext cx="2047879" cy="1857388"/>
          </a:xfrm>
          <a:prstGeom prst="rect">
            <a:avLst/>
          </a:prstGeom>
          <a:noFill/>
          <a:ln w="9525">
            <a:noFill/>
            <a:miter lim="800000"/>
            <a:headEnd/>
            <a:tailEnd/>
          </a:ln>
          <a:effectLst/>
        </p:spPr>
      </p:pic>
      <p:pic>
        <p:nvPicPr>
          <p:cNvPr id="95236" name="Picture 4"/>
          <p:cNvPicPr>
            <a:picLocks noChangeAspect="1" noChangeArrowheads="1"/>
          </p:cNvPicPr>
          <p:nvPr/>
        </p:nvPicPr>
        <p:blipFill>
          <a:blip r:embed="rId9" cstate="print"/>
          <a:srcRect/>
          <a:stretch>
            <a:fillRect/>
          </a:stretch>
        </p:blipFill>
        <p:spPr bwMode="auto">
          <a:xfrm>
            <a:off x="500034" y="2714620"/>
            <a:ext cx="8215328" cy="3455654"/>
          </a:xfrm>
          <a:prstGeom prst="rect">
            <a:avLst/>
          </a:prstGeom>
          <a:ln>
            <a:noFill/>
          </a:ln>
          <a:effectLst>
            <a:softEdge rad="112500"/>
          </a:effectLst>
        </p:spPr>
      </p:pic>
    </p:spTree>
    <p:extLst>
      <p:ext uri="{BB962C8B-B14F-4D97-AF65-F5344CB8AC3E}">
        <p14:creationId xmlns:p14="http://schemas.microsoft.com/office/powerpoint/2010/main" val="135475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5235"/>
                                        </p:tgtEl>
                                        <p:attrNameLst>
                                          <p:attrName>style.visibility</p:attrName>
                                        </p:attrNameLst>
                                      </p:cBhvr>
                                      <p:to>
                                        <p:strVal val="visible"/>
                                      </p:to>
                                    </p:set>
                                    <p:anim to="" calcmode="lin" valueType="num">
                                      <p:cBhvr>
                                        <p:cTn id="19" dur="1" fill="hold"/>
                                        <p:tgtEl>
                                          <p:spTgt spid="95235"/>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5236"/>
                                        </p:tgtEl>
                                        <p:attrNameLst>
                                          <p:attrName>style.visibility</p:attrName>
                                        </p:attrNameLst>
                                      </p:cBhvr>
                                      <p:to>
                                        <p:strVal val="visible"/>
                                      </p:to>
                                    </p:set>
                                    <p:anim to="" calcmode="lin" valueType="num">
                                      <p:cBhvr>
                                        <p:cTn id="24" dur="1" fill="hold"/>
                                        <p:tgtEl>
                                          <p:spTgt spid="952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استعمال الأطوال لإيجاد الاحتمال الهندسي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96258" name="Picture 2"/>
          <p:cNvPicPr>
            <a:picLocks noChangeAspect="1" noChangeArrowheads="1"/>
          </p:cNvPicPr>
          <p:nvPr/>
        </p:nvPicPr>
        <p:blipFill>
          <a:blip r:embed="rId8" cstate="print">
            <a:clrChange>
              <a:clrFrom>
                <a:srgbClr val="FFFFFF"/>
              </a:clrFrom>
              <a:clrTo>
                <a:srgbClr val="FFFFFF">
                  <a:alpha val="0"/>
                </a:srgbClr>
              </a:clrTo>
            </a:clrChange>
            <a:lum bright="-30000"/>
          </a:blip>
          <a:srcRect/>
          <a:stretch>
            <a:fillRect/>
          </a:stretch>
        </p:blipFill>
        <p:spPr bwMode="auto">
          <a:xfrm>
            <a:off x="642910" y="1214422"/>
            <a:ext cx="7510482" cy="3558394"/>
          </a:xfrm>
          <a:prstGeom prst="rect">
            <a:avLst/>
          </a:prstGeom>
          <a:noFill/>
          <a:ln w="9525">
            <a:noFill/>
            <a:miter lim="800000"/>
            <a:headEnd/>
            <a:tailEnd/>
          </a:ln>
          <a:effectLst/>
        </p:spPr>
      </p:pic>
      <p:pic>
        <p:nvPicPr>
          <p:cNvPr id="96259" name="Picture 3"/>
          <p:cNvPicPr>
            <a:picLocks noChangeAspect="1" noChangeArrowheads="1"/>
          </p:cNvPicPr>
          <p:nvPr/>
        </p:nvPicPr>
        <p:blipFill>
          <a:blip r:embed="rId9" cstate="print">
            <a:clrChange>
              <a:clrFrom>
                <a:srgbClr val="FFFFFF"/>
              </a:clrFrom>
              <a:clrTo>
                <a:srgbClr val="FFFFFF">
                  <a:alpha val="0"/>
                </a:srgbClr>
              </a:clrTo>
            </a:clrChange>
            <a:lum bright="-30000"/>
          </a:blip>
          <a:srcRect/>
          <a:stretch>
            <a:fillRect/>
          </a:stretch>
        </p:blipFill>
        <p:spPr bwMode="auto">
          <a:xfrm>
            <a:off x="500034" y="5072074"/>
            <a:ext cx="7461302" cy="1143008"/>
          </a:xfrm>
          <a:prstGeom prst="rect">
            <a:avLst/>
          </a:prstGeom>
          <a:noFill/>
          <a:ln w="9525">
            <a:noFill/>
            <a:miter lim="800000"/>
            <a:headEnd/>
            <a:tailEnd/>
          </a:ln>
          <a:effectLst/>
        </p:spPr>
      </p:pic>
      <p:sp>
        <p:nvSpPr>
          <p:cNvPr id="11" name="مربع نص 10"/>
          <p:cNvSpPr txBox="1"/>
          <p:nvPr/>
        </p:nvSpPr>
        <p:spPr>
          <a:xfrm>
            <a:off x="7993007" y="928670"/>
            <a:ext cx="692818" cy="461665"/>
          </a:xfrm>
          <a:prstGeom prst="rect">
            <a:avLst/>
          </a:prstGeom>
          <a:noFill/>
        </p:spPr>
        <p:txBody>
          <a:bodyPr wrap="none" rtlCol="1">
            <a:spAutoFit/>
          </a:bodyPr>
          <a:lstStyle/>
          <a:p>
            <a:r>
              <a:rPr lang="ar-EG" sz="2400" b="1" dirty="0" smtClean="0">
                <a:solidFill>
                  <a:srgbClr val="C00000"/>
                </a:solidFill>
              </a:rPr>
              <a:t>مثال </a:t>
            </a:r>
            <a:endParaRPr lang="ar-EG" sz="2400" b="1" dirty="0">
              <a:solidFill>
                <a:srgbClr val="C00000"/>
              </a:solidFill>
            </a:endParaRPr>
          </a:p>
        </p:txBody>
      </p:sp>
      <p:sp>
        <p:nvSpPr>
          <p:cNvPr id="12" name="مربع نص 11"/>
          <p:cNvSpPr txBox="1"/>
          <p:nvPr/>
        </p:nvSpPr>
        <p:spPr>
          <a:xfrm>
            <a:off x="7818283" y="4643446"/>
            <a:ext cx="87556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ar-EG" sz="2400" b="1" dirty="0" smtClean="0">
                <a:solidFill>
                  <a:srgbClr val="C00000"/>
                </a:solidFill>
              </a:rPr>
              <a:t>تدريب </a:t>
            </a:r>
            <a:endParaRPr lang="ar-EG"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6258"/>
                                        </p:tgtEl>
                                        <p:attrNameLst>
                                          <p:attrName>style.visibility</p:attrName>
                                        </p:attrNameLst>
                                      </p:cBhvr>
                                      <p:to>
                                        <p:strVal val="visible"/>
                                      </p:to>
                                    </p:set>
                                    <p:anim to="" calcmode="lin" valueType="num">
                                      <p:cBhvr>
                                        <p:cTn id="19" dur="1" fill="hold"/>
                                        <p:tgtEl>
                                          <p:spTgt spid="9625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to="" calcmode="lin" valueType="num">
                                      <p:cBhvr>
                                        <p:cTn id="24" dur="1" fill="hold"/>
                                        <p:tgtEl>
                                          <p:spTgt spid="1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96259"/>
                                        </p:tgtEl>
                                        <p:attrNameLst>
                                          <p:attrName>style.visibility</p:attrName>
                                        </p:attrNameLst>
                                      </p:cBhvr>
                                      <p:to>
                                        <p:strVal val="visible"/>
                                      </p:to>
                                    </p:set>
                                    <p:anim to="" calcmode="lin" valueType="num">
                                      <p:cBhvr>
                                        <p:cTn id="29" dur="1" fill="hold"/>
                                        <p:tgtEl>
                                          <p:spTgt spid="962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تمثيل فضاء العينة </a:t>
            </a:r>
            <a:endParaRPr lang="ar-SA" sz="3200" b="1" dirty="0">
              <a:solidFill>
                <a:srgbClr val="FF0000"/>
              </a:solidFill>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059160" cy="882633"/>
          </a:xfrm>
          <a:prstGeom prst="rect">
            <a:avLst/>
          </a:prstGeom>
          <a:noFill/>
          <a:ln w="9525">
            <a:noFill/>
            <a:miter lim="800000"/>
            <a:headEnd/>
            <a:tailEnd/>
          </a:ln>
        </p:spPr>
      </p:pic>
      <p:sp>
        <p:nvSpPr>
          <p:cNvPr id="10" name="مستطيل مستدير الزوايا 9"/>
          <p:cNvSpPr/>
          <p:nvPr/>
        </p:nvSpPr>
        <p:spPr>
          <a:xfrm>
            <a:off x="7572396" y="928670"/>
            <a:ext cx="128588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t>التجربة </a:t>
            </a:r>
            <a:endParaRPr lang="ar-EG" sz="3600" b="1" dirty="0"/>
          </a:p>
        </p:txBody>
      </p:sp>
      <p:sp>
        <p:nvSpPr>
          <p:cNvPr id="11" name="مستطيل مستدير الزوايا 10"/>
          <p:cNvSpPr/>
          <p:nvPr/>
        </p:nvSpPr>
        <p:spPr>
          <a:xfrm>
            <a:off x="1071538" y="928670"/>
            <a:ext cx="642942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t>هي موقف يتضمن فرصاً تؤدى إلى نتائج تسمى نواتج </a:t>
            </a:r>
            <a:endParaRPr lang="ar-EG" sz="2800" b="1" dirty="0"/>
          </a:p>
        </p:txBody>
      </p:sp>
      <p:sp>
        <p:nvSpPr>
          <p:cNvPr id="12" name="مستطيل مستدير الزوايا 11"/>
          <p:cNvSpPr/>
          <p:nvPr/>
        </p:nvSpPr>
        <p:spPr>
          <a:xfrm>
            <a:off x="7572396" y="1857364"/>
            <a:ext cx="128588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t>النواتج </a:t>
            </a:r>
            <a:endParaRPr lang="ar-EG" sz="3600" b="1" dirty="0"/>
          </a:p>
        </p:txBody>
      </p:sp>
      <p:sp>
        <p:nvSpPr>
          <p:cNvPr id="13" name="مستطيل مستدير الزوايا 12"/>
          <p:cNvSpPr/>
          <p:nvPr/>
        </p:nvSpPr>
        <p:spPr>
          <a:xfrm>
            <a:off x="1071538" y="1785926"/>
            <a:ext cx="642942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t>هي كل ما يمكن أن ينتج من تجربة ما0  </a:t>
            </a:r>
            <a:endParaRPr lang="ar-EG" sz="2800" b="1" dirty="0"/>
          </a:p>
        </p:txBody>
      </p:sp>
      <p:sp>
        <p:nvSpPr>
          <p:cNvPr id="14" name="مستطيل مستدير الزوايا 13"/>
          <p:cNvSpPr/>
          <p:nvPr/>
        </p:nvSpPr>
        <p:spPr>
          <a:xfrm>
            <a:off x="7572396" y="2643182"/>
            <a:ext cx="128588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t>الحادثة </a:t>
            </a:r>
            <a:endParaRPr lang="ar-EG" sz="3600" b="1" dirty="0"/>
          </a:p>
        </p:txBody>
      </p:sp>
      <p:sp>
        <p:nvSpPr>
          <p:cNvPr id="15" name="مستطيل مستدير الزوايا 14"/>
          <p:cNvSpPr/>
          <p:nvPr/>
        </p:nvSpPr>
        <p:spPr>
          <a:xfrm>
            <a:off x="1071538" y="2571744"/>
            <a:ext cx="642942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t>هي نتيجة أو أكثر للتجربة. </a:t>
            </a:r>
            <a:endParaRPr lang="ar-EG" sz="2800" b="1" dirty="0"/>
          </a:p>
        </p:txBody>
      </p:sp>
      <p:sp>
        <p:nvSpPr>
          <p:cNvPr id="16" name="مستطيل 15"/>
          <p:cNvSpPr/>
          <p:nvPr/>
        </p:nvSpPr>
        <p:spPr>
          <a:xfrm>
            <a:off x="1071538" y="3429000"/>
            <a:ext cx="7715272" cy="2554545"/>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just"/>
            <a:r>
              <a:rPr lang="ar-EG" sz="4000" b="1" dirty="0" smtClean="0">
                <a:solidFill>
                  <a:schemeClr val="bg1"/>
                </a:solidFill>
              </a:rPr>
              <a:t>فضاء العيِّنة لتجربة ما هو مجموعة جميع النواتج الممكنة، ويمكن تمثيله باستعمال القائمة المنظمة، أو الجدول، </a:t>
            </a:r>
            <a:r>
              <a:rPr lang="ar-EG" sz="4000" dirty="0" smtClean="0">
                <a:solidFill>
                  <a:schemeClr val="bg1"/>
                </a:solidFill>
              </a:rPr>
              <a:t>أو </a:t>
            </a:r>
            <a:r>
              <a:rPr lang="ar-EG" sz="4000" b="1" dirty="0" smtClean="0">
                <a:solidFill>
                  <a:schemeClr val="bg1"/>
                </a:solidFill>
              </a:rPr>
              <a:t>الرسم الشجري</a:t>
            </a:r>
            <a:endParaRPr lang="ar-EG"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3"/>
                                        </p:tgtEl>
                                        <p:attrNameLst>
                                          <p:attrName>style.visibility</p:attrName>
                                        </p:attrNameLst>
                                      </p:cBhvr>
                                      <p:to>
                                        <p:strVal val="visible"/>
                                      </p:to>
                                    </p:set>
                                    <p:anim calcmode="discrete" valueType="clr">
                                      <p:cBhvr override="childStyle">
                                        <p:cTn id="3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
                                        </p:tgtEl>
                                        <p:attrNameLst>
                                          <p:attrName>fillcolor</p:attrName>
                                        </p:attrNameLst>
                                      </p:cBhvr>
                                      <p:tavLst>
                                        <p:tav tm="0">
                                          <p:val>
                                            <p:clrVal>
                                              <a:schemeClr val="accent2"/>
                                            </p:clrVal>
                                          </p:val>
                                        </p:tav>
                                        <p:tav tm="50000">
                                          <p:val>
                                            <p:clrVal>
                                              <a:schemeClr val="hlink"/>
                                            </p:clrVal>
                                          </p:val>
                                        </p:tav>
                                      </p:tavLst>
                                    </p:anim>
                                    <p:set>
                                      <p:cBhvr>
                                        <p:cTn id="37" dur="80"/>
                                        <p:tgtEl>
                                          <p:spTgt spid="13"/>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4"/>
                                        </p:tgtEl>
                                        <p:attrNameLst>
                                          <p:attrName>style.visibility</p:attrName>
                                        </p:attrNameLst>
                                      </p:cBhvr>
                                      <p:to>
                                        <p:strVal val="visible"/>
                                      </p:to>
                                    </p:set>
                                    <p:anim calcmode="discrete" valueType="clr">
                                      <p:cBhvr override="childStyle">
                                        <p:cTn id="4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4"/>
                                        </p:tgtEl>
                                        <p:attrNameLst>
                                          <p:attrName>fillcolor</p:attrName>
                                        </p:attrNameLst>
                                      </p:cBhvr>
                                      <p:tavLst>
                                        <p:tav tm="0">
                                          <p:val>
                                            <p:clrVal>
                                              <a:schemeClr val="accent2"/>
                                            </p:clrVal>
                                          </p:val>
                                        </p:tav>
                                        <p:tav tm="50000">
                                          <p:val>
                                            <p:clrVal>
                                              <a:schemeClr val="hlink"/>
                                            </p:clrVal>
                                          </p:val>
                                        </p:tav>
                                      </p:tavLst>
                                    </p:anim>
                                    <p:set>
                                      <p:cBhvr>
                                        <p:cTn id="44" dur="80"/>
                                        <p:tgtEl>
                                          <p:spTgt spid="14"/>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5"/>
                                        </p:tgtEl>
                                        <p:attrNameLst>
                                          <p:attrName>style.visibility</p:attrName>
                                        </p:attrNameLst>
                                      </p:cBhvr>
                                      <p:to>
                                        <p:strVal val="visible"/>
                                      </p:to>
                                    </p:set>
                                    <p:anim calcmode="discrete" valueType="clr">
                                      <p:cBhvr override="childStyle">
                                        <p:cTn id="4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5"/>
                                        </p:tgtEl>
                                        <p:attrNameLst>
                                          <p:attrName>fillcolor</p:attrName>
                                        </p:attrNameLst>
                                      </p:cBhvr>
                                      <p:tavLst>
                                        <p:tav tm="0">
                                          <p:val>
                                            <p:clrVal>
                                              <a:schemeClr val="accent2"/>
                                            </p:clrVal>
                                          </p:val>
                                        </p:tav>
                                        <p:tav tm="50000">
                                          <p:val>
                                            <p:clrVal>
                                              <a:schemeClr val="hlink"/>
                                            </p:clrVal>
                                          </p:val>
                                        </p:tav>
                                      </p:tavLst>
                                    </p:anim>
                                    <p:set>
                                      <p:cBhvr>
                                        <p:cTn id="51" dur="80"/>
                                        <p:tgtEl>
                                          <p:spTgt spid="15"/>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6"/>
                                        </p:tgtEl>
                                        <p:attrNameLst>
                                          <p:attrName>style.visibility</p:attrName>
                                        </p:attrNameLst>
                                      </p:cBhvr>
                                      <p:to>
                                        <p:strVal val="visible"/>
                                      </p:to>
                                    </p:set>
                                    <p:anim calcmode="discrete" valueType="clr">
                                      <p:cBhvr override="childStyle">
                                        <p:cTn id="56"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6"/>
                                        </p:tgtEl>
                                        <p:attrNameLst>
                                          <p:attrName>fillcolor</p:attrName>
                                        </p:attrNameLst>
                                      </p:cBhvr>
                                      <p:tavLst>
                                        <p:tav tm="0">
                                          <p:val>
                                            <p:clrVal>
                                              <a:schemeClr val="accent2"/>
                                            </p:clrVal>
                                          </p:val>
                                        </p:tav>
                                        <p:tav tm="50000">
                                          <p:val>
                                            <p:clrVal>
                                              <a:schemeClr val="hlink"/>
                                            </p:clrVal>
                                          </p:val>
                                        </p:tav>
                                      </p:tavLst>
                                    </p:anim>
                                    <p:set>
                                      <p:cBhvr>
                                        <p:cTn id="58"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مثال</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71415"/>
            <a:ext cx="942981" cy="785818"/>
          </a:xfrm>
          <a:prstGeom prst="rect">
            <a:avLst/>
          </a:prstGeom>
          <a:noFill/>
          <a:ln w="9525">
            <a:noFill/>
            <a:miter lim="800000"/>
            <a:headEnd/>
            <a:tailEnd/>
          </a:ln>
        </p:spPr>
      </p:pic>
      <p:sp>
        <p:nvSpPr>
          <p:cNvPr id="10" name="مستطيل 9"/>
          <p:cNvSpPr/>
          <p:nvPr/>
        </p:nvSpPr>
        <p:spPr>
          <a:xfrm>
            <a:off x="714348" y="785794"/>
            <a:ext cx="8072494" cy="1938992"/>
          </a:xfrm>
          <a:prstGeom prst="rect">
            <a:avLst/>
          </a:prstGeom>
          <a:solidFill>
            <a:schemeClr val="tx1"/>
          </a:solidFill>
          <a:ln>
            <a:solidFill>
              <a:schemeClr val="accent1"/>
            </a:solidFill>
          </a:ln>
        </p:spPr>
        <p:txBody>
          <a:bodyPr wrap="square">
            <a:spAutoFit/>
          </a:bodyPr>
          <a:lstStyle/>
          <a:p>
            <a:r>
              <a:rPr lang="ar-EG" sz="2400" dirty="0" smtClean="0">
                <a:solidFill>
                  <a:srgbClr val="0066FF"/>
                </a:solidFill>
              </a:rPr>
              <a:t> </a:t>
            </a:r>
            <a:r>
              <a:rPr lang="ar-EG" sz="2400" b="1" dirty="0" smtClean="0">
                <a:solidFill>
                  <a:srgbClr val="0066FF"/>
                </a:solidFill>
              </a:rPr>
              <a:t>تصل حافلة ركاب إلى الموقف أو تغادره حافلة كل 30 دقيقة. إذا وصل راكب إلى المحطة، فما احتمال أن ينتظر 10 دقائق أو أكثر لركوب إحدى الحافلات؟</a:t>
            </a:r>
          </a:p>
          <a:p>
            <a:r>
              <a:rPr lang="ar-EG" sz="2400" b="1" dirty="0" smtClean="0">
                <a:solidFill>
                  <a:srgbClr val="C00000"/>
                </a:solidFill>
              </a:rPr>
              <a:t>يمكن تمثيل الموقف باستعمال خط الأعداد. بما أن الحافلات تصل كل 30 دقيقة، فإن الحافلة التالية تصل بعد 30 دقيقة أو أقل. وتمثل حادثة الانتظار 10 دقائق أو أكثر بالقطعة المستقيمة </a:t>
            </a:r>
            <a:r>
              <a:rPr lang="en-US" sz="2400" b="1" dirty="0" smtClean="0">
                <a:solidFill>
                  <a:srgbClr val="C00000"/>
                </a:solidFill>
              </a:rPr>
              <a:t>BD </a:t>
            </a:r>
            <a:r>
              <a:rPr lang="ar-EG" sz="2400" b="1" dirty="0" smtClean="0">
                <a:solidFill>
                  <a:srgbClr val="C00000"/>
                </a:solidFill>
              </a:rPr>
              <a:t>على خط الأعداد الآتي:</a:t>
            </a:r>
            <a:endParaRPr lang="ar-EG" sz="2400" b="1" dirty="0">
              <a:solidFill>
                <a:srgbClr val="C00000"/>
              </a:solidFill>
            </a:endParaRPr>
          </a:p>
        </p:txBody>
      </p:sp>
      <p:pic>
        <p:nvPicPr>
          <p:cNvPr id="97282"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714348" y="2786058"/>
            <a:ext cx="8072457" cy="3156258"/>
          </a:xfrm>
          <a:prstGeom prst="rect">
            <a:avLst/>
          </a:prstGeom>
          <a:noFill/>
          <a:ln w="9525">
            <a:noFill/>
            <a:miter lim="800000"/>
            <a:headEnd/>
            <a:tailEnd/>
          </a:ln>
          <a:effectLst/>
        </p:spPr>
      </p:pic>
      <p:sp>
        <p:nvSpPr>
          <p:cNvPr id="11" name="مربع نص 10"/>
          <p:cNvSpPr txBox="1"/>
          <p:nvPr/>
        </p:nvSpPr>
        <p:spPr>
          <a:xfrm>
            <a:off x="8076391" y="2967335"/>
            <a:ext cx="710451" cy="461665"/>
          </a:xfrm>
          <a:prstGeom prst="rect">
            <a:avLst/>
          </a:prstGeom>
          <a:noFill/>
        </p:spPr>
        <p:txBody>
          <a:bodyPr wrap="none" rtlCol="1">
            <a:spAutoFit/>
          </a:bodyPr>
          <a:lstStyle/>
          <a:p>
            <a:r>
              <a:rPr lang="ar-EG" sz="2400" b="1" dirty="0" smtClean="0">
                <a:solidFill>
                  <a:srgbClr val="7030A0"/>
                </a:solidFill>
              </a:rPr>
              <a:t>الحل </a:t>
            </a:r>
            <a:endParaRPr lang="ar-EG"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7282"/>
                                        </p:tgtEl>
                                        <p:attrNameLst>
                                          <p:attrName>style.visibility</p:attrName>
                                        </p:attrNameLst>
                                      </p:cBhvr>
                                      <p:to>
                                        <p:strVal val="visible"/>
                                      </p:to>
                                    </p:set>
                                    <p:anim to="" calcmode="lin" valueType="num">
                                      <p:cBhvr>
                                        <p:cTn id="24" dur="1" fill="hold"/>
                                        <p:tgtEl>
                                          <p:spTgt spid="972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الاحتمال والمساحة </a:t>
            </a:r>
            <a:endParaRPr lang="ar-SA"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1357290" y="714356"/>
            <a:ext cx="7572428" cy="954107"/>
          </a:xfrm>
          <a:prstGeom prst="rect">
            <a:avLst/>
          </a:prstGeom>
        </p:spPr>
        <p:txBody>
          <a:bodyPr wrap="square">
            <a:spAutoFit/>
          </a:bodyPr>
          <a:lstStyle/>
          <a:p>
            <a:r>
              <a:rPr lang="ar-EG" sz="2800" b="1" dirty="0" smtClean="0">
                <a:solidFill>
                  <a:srgbClr val="FF0000"/>
                </a:solidFill>
              </a:rPr>
              <a:t>تتضمن الاحتمالات الهندسية حساب المساحات أيضا. </a:t>
            </a:r>
          </a:p>
          <a:p>
            <a:r>
              <a:rPr lang="ar-EG" sz="2800" b="1" dirty="0" smtClean="0">
                <a:solidFill>
                  <a:srgbClr val="FF0000"/>
                </a:solidFill>
              </a:rPr>
              <a:t>وفيما يأتي كيفية حساب الاحتمال الهندسي المتضمن مساحة</a:t>
            </a:r>
            <a:endParaRPr lang="ar-EG" sz="2800" b="1" dirty="0">
              <a:solidFill>
                <a:srgbClr val="FF0000"/>
              </a:solidFill>
            </a:endParaRPr>
          </a:p>
        </p:txBody>
      </p:sp>
      <p:pic>
        <p:nvPicPr>
          <p:cNvPr id="98306" name="Picture 2"/>
          <p:cNvPicPr>
            <a:picLocks noChangeAspect="1" noChangeArrowheads="1"/>
          </p:cNvPicPr>
          <p:nvPr/>
        </p:nvPicPr>
        <p:blipFill>
          <a:blip r:embed="rId8" cstate="print"/>
          <a:srcRect/>
          <a:stretch>
            <a:fillRect/>
          </a:stretch>
        </p:blipFill>
        <p:spPr bwMode="auto">
          <a:xfrm>
            <a:off x="523889" y="1906319"/>
            <a:ext cx="7977201" cy="3165755"/>
          </a:xfrm>
          <a:prstGeom prst="rect">
            <a:avLst/>
          </a:prstGeom>
          <a:noFill/>
          <a:ln w="9525">
            <a:noFill/>
            <a:miter lim="800000"/>
            <a:headEnd/>
            <a:tailEnd/>
          </a:ln>
          <a:effectLst/>
        </p:spPr>
      </p:pic>
      <p:sp>
        <p:nvSpPr>
          <p:cNvPr id="11" name="مستطيل 10"/>
          <p:cNvSpPr/>
          <p:nvPr/>
        </p:nvSpPr>
        <p:spPr>
          <a:xfrm>
            <a:off x="642910" y="5000636"/>
            <a:ext cx="7786742" cy="1200329"/>
          </a:xfrm>
          <a:prstGeom prst="rect">
            <a:avLst/>
          </a:prstGeom>
        </p:spPr>
        <p:txBody>
          <a:bodyPr wrap="square">
            <a:spAutoFit/>
          </a:bodyPr>
          <a:lstStyle/>
          <a:p>
            <a:r>
              <a:rPr lang="ar-EG" sz="2400" b="1" dirty="0" smtClean="0">
                <a:solidFill>
                  <a:srgbClr val="FF0000"/>
                </a:solidFill>
              </a:rPr>
              <a:t>وعند تحديد الاحتمال الهندسي لهدف ما نفترض الآتي:</a:t>
            </a:r>
          </a:p>
          <a:p>
            <a:r>
              <a:rPr lang="ar-EG" sz="2400" b="1" dirty="0" smtClean="0">
                <a:solidFill>
                  <a:srgbClr val="FF0000"/>
                </a:solidFill>
              </a:rPr>
              <a:t>• وقوع الهدف ضمن منطقة محددة .</a:t>
            </a:r>
          </a:p>
          <a:p>
            <a:r>
              <a:rPr lang="ar-EG" sz="2400" b="1" dirty="0" smtClean="0">
                <a:solidFill>
                  <a:srgbClr val="FF0000"/>
                </a:solidFill>
              </a:rPr>
              <a:t>• أن احتمال وقوع الهدف في أي مكان من المنطقة متساو .</a:t>
            </a:r>
            <a:endParaRPr lang="ar-EG"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8306"/>
                                        </p:tgtEl>
                                        <p:attrNameLst>
                                          <p:attrName>style.visibility</p:attrName>
                                        </p:attrNameLst>
                                      </p:cBhvr>
                                      <p:to>
                                        <p:strVal val="visible"/>
                                      </p:to>
                                    </p:set>
                                    <p:anim to="" calcmode="lin" valueType="num">
                                      <p:cBhvr>
                                        <p:cTn id="19" dur="1" fill="hold"/>
                                        <p:tgtEl>
                                          <p:spTgt spid="9830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to="" calcmode="lin" valueType="num">
                                      <p:cBhvr>
                                        <p:cTn id="24"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مثال</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71414"/>
            <a:ext cx="928662" cy="773885"/>
          </a:xfrm>
          <a:prstGeom prst="rect">
            <a:avLst/>
          </a:prstGeom>
          <a:noFill/>
          <a:ln w="9525">
            <a:noFill/>
            <a:miter lim="800000"/>
            <a:headEnd/>
            <a:tailEnd/>
          </a:ln>
        </p:spPr>
      </p:pic>
      <p:sp>
        <p:nvSpPr>
          <p:cNvPr id="10" name="مستطيل 9"/>
          <p:cNvSpPr/>
          <p:nvPr/>
        </p:nvSpPr>
        <p:spPr>
          <a:xfrm>
            <a:off x="357158" y="714356"/>
            <a:ext cx="8572560" cy="1938992"/>
          </a:xfrm>
          <a:prstGeom prst="rect">
            <a:avLst/>
          </a:prstGeom>
        </p:spPr>
        <p:txBody>
          <a:bodyPr wrap="square">
            <a:spAutoFit/>
          </a:bodyPr>
          <a:lstStyle/>
          <a:p>
            <a:r>
              <a:rPr lang="ar-EG" sz="2000" b="1" dirty="0" smtClean="0">
                <a:solidFill>
                  <a:srgbClr val="FF0000"/>
                </a:solidFill>
              </a:rPr>
              <a:t>هبط مظلي على هدف مكون من ثلاث دوائر</a:t>
            </a:r>
          </a:p>
          <a:p>
            <a:r>
              <a:rPr lang="ar-EG" sz="2000" b="1" dirty="0" smtClean="0">
                <a:solidFill>
                  <a:srgbClr val="FF0000"/>
                </a:solidFill>
              </a:rPr>
              <a:t>متحدة المركز. إذا كان قطر الدائرة الداخلية </a:t>
            </a:r>
            <a:r>
              <a:rPr lang="en-US" sz="2000" b="1" dirty="0" smtClean="0">
                <a:solidFill>
                  <a:srgbClr val="FF0000"/>
                </a:solidFill>
              </a:rPr>
              <a:t>m2 </a:t>
            </a:r>
            <a:r>
              <a:rPr lang="ar-EG" sz="2000" b="1" dirty="0" smtClean="0">
                <a:solidFill>
                  <a:srgbClr val="FF0000"/>
                </a:solidFill>
              </a:rPr>
              <a:t>ويزداد نصف قطر كل دائرة</a:t>
            </a:r>
          </a:p>
          <a:p>
            <a:r>
              <a:rPr lang="ar-EG" sz="2000" b="1" dirty="0" smtClean="0">
                <a:solidFill>
                  <a:srgbClr val="FF0000"/>
                </a:solidFill>
              </a:rPr>
              <a:t>تالية بمقدار </a:t>
            </a:r>
            <a:r>
              <a:rPr lang="en-US" sz="2000" b="1" dirty="0" smtClean="0">
                <a:solidFill>
                  <a:srgbClr val="FF0000"/>
                </a:solidFill>
              </a:rPr>
              <a:t>m1 ، </a:t>
            </a:r>
            <a:r>
              <a:rPr lang="ar-EG" sz="2000" b="1" dirty="0" smtClean="0">
                <a:solidFill>
                  <a:srgbClr val="FF0000"/>
                </a:solidFill>
              </a:rPr>
              <a:t>فما احتمال أن يهبط المظلي في الدائرة الحمراء؟</a:t>
            </a:r>
          </a:p>
          <a:p>
            <a:r>
              <a:rPr lang="ar-EG" sz="2000" b="1" dirty="0" smtClean="0">
                <a:solidFill>
                  <a:srgbClr val="FF0000"/>
                </a:solidFill>
              </a:rPr>
              <a:t>نجد نسبة مساحة الدائرة الحمراء إلى مساحة الهدف الكلي، نصف قطر</a:t>
            </a:r>
          </a:p>
          <a:p>
            <a:r>
              <a:rPr lang="ar-EG" sz="2000" b="1" dirty="0" smtClean="0">
                <a:solidFill>
                  <a:srgbClr val="FF0000"/>
                </a:solidFill>
              </a:rPr>
              <a:t>الدائرة الحمراء يساوي</a:t>
            </a:r>
            <a:r>
              <a:rPr lang="en-US" sz="2000" b="1" dirty="0" smtClean="0">
                <a:solidFill>
                  <a:srgbClr val="FF0000"/>
                </a:solidFill>
              </a:rPr>
              <a:t>m1 ، </a:t>
            </a:r>
            <a:r>
              <a:rPr lang="ar-EG" sz="2000" b="1" dirty="0" smtClean="0">
                <a:solidFill>
                  <a:srgbClr val="FF0000"/>
                </a:solidFill>
              </a:rPr>
              <a:t>بينما نصف قطر الهدف الكلي يساوي</a:t>
            </a:r>
          </a:p>
          <a:p>
            <a:r>
              <a:rPr lang="en-US" sz="2000" b="1" dirty="0" smtClean="0">
                <a:solidFill>
                  <a:srgbClr val="FF0000"/>
                </a:solidFill>
              </a:rPr>
              <a:t>1</a:t>
            </a:r>
            <a:r>
              <a:rPr lang="ar-EG" sz="2000" b="1" dirty="0" smtClean="0">
                <a:solidFill>
                  <a:srgbClr val="FF0000"/>
                </a:solidFill>
              </a:rPr>
              <a:t> + </a:t>
            </a:r>
            <a:r>
              <a:rPr lang="en-US" sz="2000" b="1" dirty="0" smtClean="0">
                <a:solidFill>
                  <a:srgbClr val="FF0000"/>
                </a:solidFill>
              </a:rPr>
              <a:t>1</a:t>
            </a:r>
            <a:r>
              <a:rPr lang="ar-EG" sz="2000" b="1" dirty="0" smtClean="0">
                <a:solidFill>
                  <a:srgbClr val="FF0000"/>
                </a:solidFill>
              </a:rPr>
              <a:t> + </a:t>
            </a:r>
            <a:r>
              <a:rPr lang="en-US" sz="2000" b="1" dirty="0" smtClean="0">
                <a:solidFill>
                  <a:srgbClr val="FF0000"/>
                </a:solidFill>
              </a:rPr>
              <a:t>1</a:t>
            </a:r>
            <a:r>
              <a:rPr lang="ar-EG" sz="2000" b="1" dirty="0" smtClean="0">
                <a:solidFill>
                  <a:srgbClr val="FF0000"/>
                </a:solidFill>
              </a:rPr>
              <a:t>، أو</a:t>
            </a:r>
            <a:r>
              <a:rPr lang="en-US" sz="2000" b="1" dirty="0" smtClean="0">
                <a:solidFill>
                  <a:srgbClr val="FF0000"/>
                </a:solidFill>
              </a:rPr>
              <a:t>m3 .</a:t>
            </a:r>
            <a:endParaRPr lang="ar-EG" sz="2000" b="1" dirty="0">
              <a:solidFill>
                <a:srgbClr val="FF0000"/>
              </a:solidFill>
            </a:endParaRPr>
          </a:p>
        </p:txBody>
      </p:sp>
      <p:pic>
        <p:nvPicPr>
          <p:cNvPr id="99330" name="Picture 2"/>
          <p:cNvPicPr>
            <a:picLocks noChangeAspect="1" noChangeArrowheads="1"/>
          </p:cNvPicPr>
          <p:nvPr/>
        </p:nvPicPr>
        <p:blipFill>
          <a:blip r:embed="rId8" cstate="print"/>
          <a:srcRect/>
          <a:stretch>
            <a:fillRect/>
          </a:stretch>
        </p:blipFill>
        <p:spPr bwMode="auto">
          <a:xfrm>
            <a:off x="500034" y="785794"/>
            <a:ext cx="2147891" cy="2000264"/>
          </a:xfrm>
          <a:prstGeom prst="rect">
            <a:avLst/>
          </a:prstGeom>
          <a:noFill/>
          <a:ln w="9525">
            <a:noFill/>
            <a:miter lim="800000"/>
            <a:headEnd/>
            <a:tailEnd/>
          </a:ln>
          <a:effectLst/>
        </p:spPr>
      </p:pic>
      <p:pic>
        <p:nvPicPr>
          <p:cNvPr id="99331"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357158" y="3143248"/>
            <a:ext cx="8046176" cy="2571768"/>
          </a:xfrm>
          <a:prstGeom prst="rect">
            <a:avLst/>
          </a:prstGeom>
          <a:noFill/>
          <a:ln w="9525">
            <a:noFill/>
            <a:miter lim="800000"/>
            <a:headEnd/>
            <a:tailEnd/>
          </a:ln>
          <a:effectLst/>
        </p:spPr>
      </p:pic>
      <p:sp>
        <p:nvSpPr>
          <p:cNvPr id="12" name="مربع نص 11"/>
          <p:cNvSpPr txBox="1"/>
          <p:nvPr/>
        </p:nvSpPr>
        <p:spPr>
          <a:xfrm>
            <a:off x="7929586" y="2558473"/>
            <a:ext cx="894797" cy="584775"/>
          </a:xfrm>
          <a:prstGeom prst="rect">
            <a:avLst/>
          </a:prstGeom>
          <a:noFill/>
        </p:spPr>
        <p:txBody>
          <a:bodyPr wrap="none" rtlCol="1">
            <a:spAutoFit/>
          </a:bodyPr>
          <a:lstStyle/>
          <a:p>
            <a:r>
              <a:rPr lang="ar-EG" sz="3200" b="1" dirty="0" smtClean="0">
                <a:solidFill>
                  <a:srgbClr val="FF0000"/>
                </a:solidFill>
              </a:rPr>
              <a:t>الحل </a:t>
            </a:r>
            <a:endParaRPr lang="ar-EG"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9330"/>
                                        </p:tgtEl>
                                        <p:attrNameLst>
                                          <p:attrName>style.visibility</p:attrName>
                                        </p:attrNameLst>
                                      </p:cBhvr>
                                      <p:to>
                                        <p:strVal val="visible"/>
                                      </p:to>
                                    </p:set>
                                    <p:anim to="" calcmode="lin" valueType="num">
                                      <p:cBhvr>
                                        <p:cTn id="19" dur="1" fill="hold"/>
                                        <p:tgtEl>
                                          <p:spTgt spid="99330"/>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to="" calcmode="lin" valueType="num">
                                      <p:cBhvr>
                                        <p:cTn id="24" dur="1" fill="hold"/>
                                        <p:tgtEl>
                                          <p:spTgt spid="1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99331"/>
                                        </p:tgtEl>
                                        <p:attrNameLst>
                                          <p:attrName>style.visibility</p:attrName>
                                        </p:attrNameLst>
                                      </p:cBhvr>
                                      <p:to>
                                        <p:strVal val="visible"/>
                                      </p:to>
                                    </p:set>
                                    <p:anim to="" calcmode="lin" valueType="num">
                                      <p:cBhvr>
                                        <p:cTn id="29" dur="1" fill="hold"/>
                                        <p:tgtEl>
                                          <p:spTgt spid="993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استعمال قياسات الزوايا لحساب الاحتمال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24"/>
            <a:ext cx="1071538" cy="892948"/>
          </a:xfrm>
          <a:prstGeom prst="rect">
            <a:avLst/>
          </a:prstGeom>
          <a:noFill/>
          <a:ln w="9525">
            <a:noFill/>
            <a:miter lim="800000"/>
            <a:headEnd/>
            <a:tailEnd/>
          </a:ln>
        </p:spPr>
      </p:pic>
      <p:sp>
        <p:nvSpPr>
          <p:cNvPr id="10" name="مستطيل 9"/>
          <p:cNvSpPr/>
          <p:nvPr/>
        </p:nvSpPr>
        <p:spPr>
          <a:xfrm>
            <a:off x="571488" y="740615"/>
            <a:ext cx="8358230" cy="1200329"/>
          </a:xfrm>
          <a:prstGeom prst="rect">
            <a:avLst/>
          </a:prstGeom>
        </p:spPr>
        <p:txBody>
          <a:bodyPr wrap="square">
            <a:spAutoFit/>
          </a:bodyPr>
          <a:lstStyle/>
          <a:p>
            <a:r>
              <a:rPr lang="ar-EG" sz="2400" b="1" dirty="0" smtClean="0">
                <a:solidFill>
                  <a:srgbClr val="FF0000"/>
                </a:solidFill>
              </a:rPr>
              <a:t>يمكنك أيضا استعمال قياس الزاوية لإيجاد الاحتمال الهندسي.</a:t>
            </a:r>
          </a:p>
          <a:p>
            <a:r>
              <a:rPr lang="ar-EG" sz="2400" b="1" dirty="0" smtClean="0">
                <a:solidFill>
                  <a:srgbClr val="FF0000"/>
                </a:solidFill>
              </a:rPr>
              <a:t>إن نسبة مساحة قطاع في دائرة إلى</a:t>
            </a:r>
          </a:p>
          <a:p>
            <a:r>
              <a:rPr lang="ar-EG" sz="2400" b="1" dirty="0" smtClean="0">
                <a:solidFill>
                  <a:srgbClr val="FF0000"/>
                </a:solidFill>
              </a:rPr>
              <a:t> مساحة الدائرة الكلية كنسبة قياس زاوية القطاع المركزية (</a:t>
            </a:r>
            <a:r>
              <a:rPr lang="en-US" sz="2400" b="1" dirty="0" smtClean="0">
                <a:solidFill>
                  <a:srgbClr val="FF0000"/>
                </a:solidFill>
              </a:rPr>
              <a:t>x</a:t>
            </a:r>
            <a:r>
              <a:rPr lang="ar-EG" sz="2400" b="1" dirty="0" smtClean="0">
                <a:solidFill>
                  <a:srgbClr val="FF0000"/>
                </a:solidFill>
              </a:rPr>
              <a:t>) إلى (</a:t>
            </a:r>
            <a:r>
              <a:rPr lang="en-US" sz="2400" b="1" dirty="0" smtClean="0">
                <a:solidFill>
                  <a:srgbClr val="FF0000"/>
                </a:solidFill>
              </a:rPr>
              <a:t>360</a:t>
            </a:r>
            <a:r>
              <a:rPr lang="ar-EG" sz="2400" b="1" dirty="0" smtClean="0">
                <a:solidFill>
                  <a:srgbClr val="FF0000"/>
                </a:solidFill>
              </a:rPr>
              <a:t>)</a:t>
            </a:r>
          </a:p>
        </p:txBody>
      </p:sp>
      <p:pic>
        <p:nvPicPr>
          <p:cNvPr id="100354"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4282" y="785794"/>
            <a:ext cx="1357322" cy="1357322"/>
          </a:xfrm>
          <a:prstGeom prst="rect">
            <a:avLst/>
          </a:prstGeom>
          <a:noFill/>
          <a:ln w="9525">
            <a:noFill/>
            <a:miter lim="800000"/>
            <a:headEnd/>
            <a:tailEnd/>
          </a:ln>
          <a:effectLst/>
        </p:spPr>
      </p:pic>
      <p:pic>
        <p:nvPicPr>
          <p:cNvPr id="100355" name="Picture 3"/>
          <p:cNvPicPr>
            <a:picLocks noChangeAspect="1" noChangeArrowheads="1"/>
          </p:cNvPicPr>
          <p:nvPr/>
        </p:nvPicPr>
        <p:blipFill>
          <a:blip r:embed="rId9" cstate="print">
            <a:clrChange>
              <a:clrFrom>
                <a:srgbClr val="FFFFFF"/>
              </a:clrFrom>
              <a:clrTo>
                <a:srgbClr val="FFFFFF">
                  <a:alpha val="0"/>
                </a:srgbClr>
              </a:clrTo>
            </a:clrChange>
            <a:lum bright="-30000"/>
          </a:blip>
          <a:srcRect/>
          <a:stretch>
            <a:fillRect/>
          </a:stretch>
        </p:blipFill>
        <p:spPr bwMode="auto">
          <a:xfrm>
            <a:off x="3000364" y="2000240"/>
            <a:ext cx="5762634" cy="3739582"/>
          </a:xfrm>
          <a:prstGeom prst="rect">
            <a:avLst/>
          </a:prstGeom>
          <a:noFill/>
          <a:ln w="9525">
            <a:noFill/>
            <a:miter lim="800000"/>
            <a:headEnd/>
            <a:tailEnd/>
          </a:ln>
          <a:effectLst/>
        </p:spPr>
      </p:pic>
      <p:pic>
        <p:nvPicPr>
          <p:cNvPr id="100356" name="Picture 4"/>
          <p:cNvPicPr>
            <a:picLocks noChangeAspect="1" noChangeArrowheads="1"/>
          </p:cNvPicPr>
          <p:nvPr/>
        </p:nvPicPr>
        <p:blipFill>
          <a:blip r:embed="rId10" cstate="print">
            <a:clrChange>
              <a:clrFrom>
                <a:srgbClr val="FFFFFF"/>
              </a:clrFrom>
              <a:clrTo>
                <a:srgbClr val="FFFFFF">
                  <a:alpha val="0"/>
                </a:srgbClr>
              </a:clrTo>
            </a:clrChange>
            <a:lum bright="-30000" contrast="10000"/>
          </a:blip>
          <a:srcRect/>
          <a:stretch>
            <a:fillRect/>
          </a:stretch>
        </p:blipFill>
        <p:spPr bwMode="auto">
          <a:xfrm>
            <a:off x="2000232" y="5776931"/>
            <a:ext cx="6786610" cy="510105"/>
          </a:xfrm>
          <a:prstGeom prst="rect">
            <a:avLst/>
          </a:prstGeom>
          <a:noFill/>
          <a:ln w="9525">
            <a:noFill/>
            <a:miter lim="800000"/>
            <a:headEnd/>
            <a:tailEnd/>
          </a:ln>
          <a:effectLst/>
        </p:spPr>
      </p:pic>
      <p:pic>
        <p:nvPicPr>
          <p:cNvPr id="100357" name="Picture 5"/>
          <p:cNvPicPr>
            <a:picLocks noChangeAspect="1" noChangeArrowheads="1"/>
          </p:cNvPicPr>
          <p:nvPr/>
        </p:nvPicPr>
        <p:blipFill>
          <a:blip r:embed="rId11" cstate="print">
            <a:clrChange>
              <a:clrFrom>
                <a:srgbClr val="FFFFFF"/>
              </a:clrFrom>
              <a:clrTo>
                <a:srgbClr val="FFFFFF">
                  <a:alpha val="0"/>
                </a:srgbClr>
              </a:clrTo>
            </a:clrChange>
          </a:blip>
          <a:srcRect l="7142" t="3513" b="5152"/>
          <a:stretch>
            <a:fillRect/>
          </a:stretch>
        </p:blipFill>
        <p:spPr bwMode="auto">
          <a:xfrm>
            <a:off x="571472" y="2714620"/>
            <a:ext cx="1857380" cy="18573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00354"/>
                                        </p:tgtEl>
                                        <p:attrNameLst>
                                          <p:attrName>style.visibility</p:attrName>
                                        </p:attrNameLst>
                                      </p:cBhvr>
                                      <p:to>
                                        <p:strVal val="visible"/>
                                      </p:to>
                                    </p:set>
                                    <p:anim to="" calcmode="lin" valueType="num">
                                      <p:cBhvr>
                                        <p:cTn id="19" dur="1" fill="hold"/>
                                        <p:tgtEl>
                                          <p:spTgt spid="100354"/>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00355"/>
                                        </p:tgtEl>
                                        <p:attrNameLst>
                                          <p:attrName>style.visibility</p:attrName>
                                        </p:attrNameLst>
                                      </p:cBhvr>
                                      <p:to>
                                        <p:strVal val="visible"/>
                                      </p:to>
                                    </p:set>
                                    <p:anim to="" calcmode="lin" valueType="num">
                                      <p:cBhvr>
                                        <p:cTn id="24" dur="1" fill="hold"/>
                                        <p:tgtEl>
                                          <p:spTgt spid="100355"/>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00357"/>
                                        </p:tgtEl>
                                        <p:attrNameLst>
                                          <p:attrName>style.visibility</p:attrName>
                                        </p:attrNameLst>
                                      </p:cBhvr>
                                      <p:to>
                                        <p:strVal val="visible"/>
                                      </p:to>
                                    </p:set>
                                    <p:anim to="" calcmode="lin" valueType="num">
                                      <p:cBhvr>
                                        <p:cTn id="29" dur="1" fill="hold"/>
                                        <p:tgtEl>
                                          <p:spTgt spid="100357"/>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00356"/>
                                        </p:tgtEl>
                                        <p:attrNameLst>
                                          <p:attrName>style.visibility</p:attrName>
                                        </p:attrNameLst>
                                      </p:cBhvr>
                                      <p:to>
                                        <p:strVal val="visible"/>
                                      </p:to>
                                    </p:set>
                                    <p:anim to="" calcmode="lin" valueType="num">
                                      <p:cBhvr>
                                        <p:cTn id="34" dur="1" fill="hold"/>
                                        <p:tgtEl>
                                          <p:spTgt spid="1003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24"/>
            <a:ext cx="1071538" cy="892948"/>
          </a:xfrm>
          <a:prstGeom prst="rect">
            <a:avLst/>
          </a:prstGeom>
          <a:noFill/>
          <a:ln w="9525">
            <a:noFill/>
            <a:miter lim="800000"/>
            <a:headEnd/>
            <a:tailEnd/>
          </a:ln>
        </p:spPr>
      </p:pic>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357" y="103496"/>
            <a:ext cx="2022106" cy="50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392" y="789296"/>
            <a:ext cx="8493964" cy="15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6" name="مربع نص 15"/>
              <p:cNvSpPr txBox="1"/>
              <p:nvPr/>
            </p:nvSpPr>
            <p:spPr>
              <a:xfrm>
                <a:off x="4905312" y="1377201"/>
                <a:ext cx="3337936" cy="810991"/>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en-US" sz="3200" b="1" i="1" dirty="0" smtClean="0">
                                <a:solidFill>
                                  <a:srgbClr val="FF0000"/>
                                </a:solidFill>
                                <a:latin typeface="Cambria Math"/>
                                <a:cs typeface="ae_Dimnah" pitchFamily="18" charset="-78"/>
                              </a:rPr>
                              <m:t>𝑩𝑫</m:t>
                            </m:r>
                          </m:num>
                          <m:den>
                            <m:r>
                              <a:rPr lang="en-US" sz="3200" b="1" i="1" dirty="0" smtClean="0">
                                <a:solidFill>
                                  <a:srgbClr val="FF0000"/>
                                </a:solidFill>
                                <a:latin typeface="Cambria Math"/>
                                <a:cs typeface="ae_Dimnah" pitchFamily="18" charset="-78"/>
                              </a:rPr>
                              <m:t>𝑨𝑫</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𝟓</m:t>
                            </m:r>
                          </m:num>
                          <m:den>
                            <m:r>
                              <a:rPr lang="en-US" sz="3200" b="1" i="1" smtClean="0">
                                <a:solidFill>
                                  <a:srgbClr val="FF0000"/>
                                </a:solidFill>
                                <a:latin typeface="Cambria Math"/>
                                <a:cs typeface="ae_Dimnah" pitchFamily="18" charset="-78"/>
                              </a:rPr>
                              <m:t>𝟏𝟎</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𝟏</m:t>
                            </m:r>
                          </m:num>
                          <m:den>
                            <m:r>
                              <a:rPr lang="en-US" sz="3200" b="1" i="1" smtClean="0">
                                <a:solidFill>
                                  <a:srgbClr val="FF0000"/>
                                </a:solidFill>
                                <a:latin typeface="Cambria Math"/>
                                <a:cs typeface="ae_Dimnah" pitchFamily="18" charset="-78"/>
                              </a:rPr>
                              <m:t>𝟐</m:t>
                            </m:r>
                          </m:den>
                        </m:f>
                      </m:e>
                    </m:box>
                  </m:oMath>
                </a14:m>
                <a:r>
                  <a:rPr lang="en-US" sz="3200" b="1" dirty="0" smtClean="0">
                    <a:solidFill>
                      <a:srgbClr val="FF0000"/>
                    </a:solidFill>
                    <a:latin typeface="ae_Dimnah" pitchFamily="18" charset="-78"/>
                    <a:cs typeface="ae_Dimnah" pitchFamily="18" charset="-78"/>
                  </a:rPr>
                  <a:t> </a:t>
                </a:r>
                <a:r>
                  <a:rPr lang="en-US" sz="3200" b="1" dirty="0">
                    <a:solidFill>
                      <a:srgbClr val="FF0000"/>
                    </a:solidFill>
                    <a:latin typeface="ae_Dimnah" pitchFamily="18" charset="-78"/>
                    <a:cs typeface="ae_Dimnah" pitchFamily="18" charset="-78"/>
                  </a:rPr>
                  <a:t> </a:t>
                </a:r>
                <a:r>
                  <a:rPr lang="en-US" sz="2400" b="1" dirty="0" smtClean="0">
                    <a:solidFill>
                      <a:srgbClr val="FF0000"/>
                    </a:solidFill>
                    <a:latin typeface="ae_Dimnah" pitchFamily="18" charset="-78"/>
                    <a:cs typeface="ae_Dimnah" pitchFamily="18" charset="-78"/>
                  </a:rPr>
                  <a:t>= 50%</a:t>
                </a:r>
                <a:endParaRPr lang="ar-SA" sz="3200" b="1" dirty="0">
                  <a:solidFill>
                    <a:srgbClr val="FF0000"/>
                  </a:solidFill>
                  <a:latin typeface="ae_Dimnah" pitchFamily="18" charset="-78"/>
                  <a:cs typeface="ae_Dimnah" pitchFamily="18" charset="-78"/>
                </a:endParaRPr>
              </a:p>
            </p:txBody>
          </p:sp>
        </mc:Choice>
        <mc:Fallback>
          <p:sp>
            <p:nvSpPr>
              <p:cNvPr id="16" name="مربع نص 15"/>
              <p:cNvSpPr txBox="1">
                <a:spLocks noRot="1" noChangeAspect="1" noMove="1" noResize="1" noEditPoints="1" noAdjustHandles="1" noChangeArrowheads="1" noChangeShapeType="1" noTextEdit="1"/>
              </p:cNvSpPr>
              <p:nvPr/>
            </p:nvSpPr>
            <p:spPr>
              <a:xfrm>
                <a:off x="4905312" y="1377201"/>
                <a:ext cx="3337936" cy="810991"/>
              </a:xfrm>
              <a:prstGeom prst="rect">
                <a:avLst/>
              </a:prstGeom>
              <a:blipFill rotWithShape="1">
                <a:blip r:embed="rId10"/>
                <a:stretch>
                  <a:fillRect b="-10526"/>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7" name="مربع نص 16"/>
              <p:cNvSpPr txBox="1"/>
              <p:nvPr/>
            </p:nvSpPr>
            <p:spPr>
              <a:xfrm>
                <a:off x="381000" y="1551209"/>
                <a:ext cx="3337936" cy="803682"/>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en-US" sz="3200" b="1" i="1" dirty="0" smtClean="0">
                                <a:solidFill>
                                  <a:srgbClr val="FF0000"/>
                                </a:solidFill>
                                <a:latin typeface="Cambria Math"/>
                                <a:cs typeface="ae_Dimnah" pitchFamily="18" charset="-78"/>
                              </a:rPr>
                              <m:t>𝑩</m:t>
                            </m:r>
                            <m:r>
                              <a:rPr lang="en-US" sz="3200" b="1" i="1" dirty="0" smtClean="0">
                                <a:solidFill>
                                  <a:srgbClr val="FF0000"/>
                                </a:solidFill>
                                <a:latin typeface="Cambria Math"/>
                                <a:cs typeface="ae_Dimnah" pitchFamily="18" charset="-78"/>
                              </a:rPr>
                              <m:t>𝑪</m:t>
                            </m:r>
                          </m:num>
                          <m:den>
                            <m:r>
                              <a:rPr lang="en-US" sz="3200" b="1" i="1" dirty="0" smtClean="0">
                                <a:solidFill>
                                  <a:srgbClr val="FF0000"/>
                                </a:solidFill>
                                <a:latin typeface="Cambria Math"/>
                                <a:cs typeface="ae_Dimnah" pitchFamily="18" charset="-78"/>
                              </a:rPr>
                              <m:t>𝑨𝑫</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3200" b="1" i="1" smtClean="0">
                            <a:solidFill>
                              <a:srgbClr val="FF0000"/>
                            </a:solidFill>
                            <a:latin typeface="Cambria Math"/>
                            <a:cs typeface="ae_Dimnah" pitchFamily="18" charset="-78"/>
                          </a:rPr>
                        </m:ctrlPr>
                      </m:boxPr>
                      <m:e>
                        <m:f>
                          <m:fPr>
                            <m:ctrlPr>
                              <a:rPr lang="en-US" sz="3200" b="1" i="1" smtClean="0">
                                <a:solidFill>
                                  <a:srgbClr val="FF0000"/>
                                </a:solidFill>
                                <a:latin typeface="Cambria Math"/>
                                <a:cs typeface="ae_Dimnah" pitchFamily="18" charset="-78"/>
                              </a:rPr>
                            </m:ctrlPr>
                          </m:fPr>
                          <m:num>
                            <m:r>
                              <a:rPr lang="en-US" sz="3200" b="1" i="1" smtClean="0">
                                <a:solidFill>
                                  <a:srgbClr val="FF0000"/>
                                </a:solidFill>
                                <a:latin typeface="Cambria Math"/>
                                <a:cs typeface="ae_Dimnah" pitchFamily="18" charset="-78"/>
                              </a:rPr>
                              <m:t>𝟑</m:t>
                            </m:r>
                          </m:num>
                          <m:den>
                            <m:r>
                              <a:rPr lang="en-US" sz="3200" b="1" i="1" smtClean="0">
                                <a:solidFill>
                                  <a:srgbClr val="FF0000"/>
                                </a:solidFill>
                                <a:latin typeface="Cambria Math"/>
                                <a:cs typeface="ae_Dimnah" pitchFamily="18" charset="-78"/>
                              </a:rPr>
                              <m:t>𝟏𝟎</m:t>
                            </m:r>
                          </m:den>
                        </m:f>
                      </m:e>
                    </m:box>
                  </m:oMath>
                </a14:m>
                <a:r>
                  <a:rPr lang="en-US" sz="3200" b="1" dirty="0" smtClean="0">
                    <a:solidFill>
                      <a:srgbClr val="FF0000"/>
                    </a:solidFill>
                    <a:latin typeface="ae_Dimnah" pitchFamily="18" charset="-78"/>
                    <a:cs typeface="ae_Dimnah" pitchFamily="18" charset="-78"/>
                  </a:rPr>
                  <a:t> = </a:t>
                </a:r>
                <a14:m>
                  <m:oMath xmlns:m="http://schemas.openxmlformats.org/officeDocument/2006/math">
                    <m:box>
                      <m:boxPr>
                        <m:ctrlPr>
                          <a:rPr lang="en-US" sz="2400" b="1" i="1" smtClean="0">
                            <a:solidFill>
                              <a:srgbClr val="FF0000"/>
                            </a:solidFill>
                            <a:latin typeface="Cambria Math"/>
                            <a:cs typeface="ae_Dimnah" pitchFamily="18" charset="-78"/>
                          </a:rPr>
                        </m:ctrlPr>
                      </m:boxPr>
                      <m:e>
                        <m:r>
                          <a:rPr lang="en-US" sz="2400" b="1" i="1" smtClean="0">
                            <a:solidFill>
                              <a:srgbClr val="FF0000"/>
                            </a:solidFill>
                            <a:latin typeface="Cambria Math"/>
                            <a:cs typeface="ae_Dimnah" pitchFamily="18" charset="-78"/>
                          </a:rPr>
                          <m:t>𝟎</m:t>
                        </m:r>
                        <m:r>
                          <a:rPr lang="en-US" sz="2400" b="1" i="1" smtClean="0">
                            <a:solidFill>
                              <a:srgbClr val="FF0000"/>
                            </a:solidFill>
                            <a:latin typeface="Cambria Math"/>
                            <a:cs typeface="ae_Dimnah" pitchFamily="18" charset="-78"/>
                          </a:rPr>
                          <m:t>.</m:t>
                        </m:r>
                        <m:r>
                          <a:rPr lang="en-US" sz="2400" b="1" i="1" smtClean="0">
                            <a:solidFill>
                              <a:srgbClr val="FF0000"/>
                            </a:solidFill>
                            <a:latin typeface="Cambria Math"/>
                            <a:cs typeface="ae_Dimnah" pitchFamily="18" charset="-78"/>
                          </a:rPr>
                          <m:t>𝟑</m:t>
                        </m:r>
                      </m:e>
                    </m:box>
                  </m:oMath>
                </a14:m>
                <a:endParaRPr lang="ar-SA" sz="3200" b="1" dirty="0">
                  <a:solidFill>
                    <a:srgbClr val="FF0000"/>
                  </a:solidFill>
                  <a:latin typeface="ae_Dimnah" pitchFamily="18" charset="-78"/>
                  <a:cs typeface="ae_Dimnah" pitchFamily="18" charset="-78"/>
                </a:endParaRPr>
              </a:p>
            </p:txBody>
          </p:sp>
        </mc:Choice>
        <mc:Fallback>
          <p:sp>
            <p:nvSpPr>
              <p:cNvPr id="17" name="مربع نص 16"/>
              <p:cNvSpPr txBox="1">
                <a:spLocks noRot="1" noChangeAspect="1" noMove="1" noResize="1" noEditPoints="1" noAdjustHandles="1" noChangeArrowheads="1" noChangeShapeType="1" noTextEdit="1"/>
              </p:cNvSpPr>
              <p:nvPr/>
            </p:nvSpPr>
            <p:spPr>
              <a:xfrm>
                <a:off x="381000" y="1551209"/>
                <a:ext cx="3337936" cy="803682"/>
              </a:xfrm>
              <a:prstGeom prst="rect">
                <a:avLst/>
              </a:prstGeom>
              <a:blipFill rotWithShape="1">
                <a:blip r:embed="rId11"/>
                <a:stretch>
                  <a:fillRect b="-10606"/>
                </a:stretch>
              </a:blipFill>
            </p:spPr>
            <p:txBody>
              <a:bodyPr/>
              <a:lstStyle/>
              <a:p>
                <a:r>
                  <a:rPr lang="ar-EG">
                    <a:noFill/>
                  </a:rPr>
                  <a:t> </a:t>
                </a:r>
              </a:p>
            </p:txBody>
          </p:sp>
        </mc:Fallback>
      </mc:AlternateContent>
      <p:pic>
        <p:nvPicPr>
          <p:cNvPr id="1229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392" y="2438400"/>
            <a:ext cx="849600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9" name="مربع نص 18"/>
              <p:cNvSpPr txBox="1"/>
              <p:nvPr/>
            </p:nvSpPr>
            <p:spPr>
              <a:xfrm>
                <a:off x="624464" y="3505200"/>
                <a:ext cx="1813936" cy="803682"/>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en-US" sz="3200" b="1" i="1" dirty="0" smtClean="0">
                                <a:solidFill>
                                  <a:srgbClr val="FF0000"/>
                                </a:solidFill>
                                <a:latin typeface="Cambria Math"/>
                                <a:cs typeface="ae_Dimnah" pitchFamily="18" charset="-78"/>
                              </a:rPr>
                              <m:t>𝟏</m:t>
                            </m:r>
                          </m:num>
                          <m:den>
                            <m:r>
                              <a:rPr lang="en-US" sz="3200" b="1" i="1" dirty="0" smtClean="0">
                                <a:solidFill>
                                  <a:srgbClr val="FF0000"/>
                                </a:solidFill>
                                <a:latin typeface="Cambria Math"/>
                                <a:cs typeface="ae_Dimnah" pitchFamily="18" charset="-78"/>
                              </a:rPr>
                              <m:t>𝟏𝟏</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2400" b="1" i="1" smtClean="0">
                            <a:solidFill>
                              <a:srgbClr val="FF0000"/>
                            </a:solidFill>
                            <a:latin typeface="Cambria Math"/>
                            <a:cs typeface="ae_Dimnah" pitchFamily="18" charset="-78"/>
                          </a:rPr>
                        </m:ctrlPr>
                      </m:boxPr>
                      <m:e>
                        <m:r>
                          <a:rPr lang="en-US" sz="2400" b="1" i="1" smtClean="0">
                            <a:solidFill>
                              <a:srgbClr val="FF0000"/>
                            </a:solidFill>
                            <a:latin typeface="Cambria Math"/>
                            <a:cs typeface="ae_Dimnah" pitchFamily="18" charset="-78"/>
                          </a:rPr>
                          <m:t>𝟎</m:t>
                        </m:r>
                        <m:r>
                          <a:rPr lang="en-US" sz="2400" b="1" i="1" smtClean="0">
                            <a:solidFill>
                              <a:srgbClr val="FF0000"/>
                            </a:solidFill>
                            <a:latin typeface="Cambria Math"/>
                            <a:cs typeface="ae_Dimnah" pitchFamily="18" charset="-78"/>
                          </a:rPr>
                          <m:t>.</m:t>
                        </m:r>
                        <m:r>
                          <a:rPr lang="en-US" sz="2400" b="1" i="1" smtClean="0">
                            <a:solidFill>
                              <a:srgbClr val="FF0000"/>
                            </a:solidFill>
                            <a:latin typeface="Cambria Math"/>
                            <a:cs typeface="ae_Dimnah" pitchFamily="18" charset="-78"/>
                          </a:rPr>
                          <m:t>𝟗</m:t>
                        </m:r>
                      </m:e>
                    </m:box>
                  </m:oMath>
                </a14:m>
                <a:endParaRPr lang="ar-SA" sz="3200" b="1" dirty="0">
                  <a:solidFill>
                    <a:srgbClr val="FF0000"/>
                  </a:solidFill>
                  <a:latin typeface="ae_Dimnah" pitchFamily="18" charset="-78"/>
                  <a:cs typeface="ae_Dimnah" pitchFamily="18" charset="-78"/>
                </a:endParaRPr>
              </a:p>
            </p:txBody>
          </p:sp>
        </mc:Choice>
        <mc:Fallback>
          <p:sp>
            <p:nvSpPr>
              <p:cNvPr id="19" name="مربع نص 18"/>
              <p:cNvSpPr txBox="1">
                <a:spLocks noRot="1" noChangeAspect="1" noMove="1" noResize="1" noEditPoints="1" noAdjustHandles="1" noChangeArrowheads="1" noChangeShapeType="1" noTextEdit="1"/>
              </p:cNvSpPr>
              <p:nvPr/>
            </p:nvSpPr>
            <p:spPr>
              <a:xfrm>
                <a:off x="624464" y="3505200"/>
                <a:ext cx="1813936" cy="803682"/>
              </a:xfrm>
              <a:prstGeom prst="rect">
                <a:avLst/>
              </a:prstGeom>
              <a:blipFill rotWithShape="1">
                <a:blip r:embed="rId13"/>
                <a:stretch>
                  <a:fillRect b="-10606"/>
                </a:stretch>
              </a:blipFill>
            </p:spPr>
            <p:txBody>
              <a:bodyPr/>
              <a:lstStyle/>
              <a:p>
                <a:r>
                  <a:rPr lang="ar-EG">
                    <a:noFill/>
                  </a:rPr>
                  <a:t> </a:t>
                </a:r>
              </a:p>
            </p:txBody>
          </p:sp>
        </mc:Fallback>
      </mc:AlternateContent>
      <p:pic>
        <p:nvPicPr>
          <p:cNvPr id="12293"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392" y="4360718"/>
            <a:ext cx="8523103" cy="112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rotWithShape="1">
          <a:blip r:embed="rId15">
            <a:extLst>
              <a:ext uri="{28A0092B-C50C-407E-A947-70E740481C1C}">
                <a14:useLocalDpi xmlns:a14="http://schemas.microsoft.com/office/drawing/2010/main" val="0"/>
              </a:ext>
            </a:extLst>
          </a:blip>
          <a:srcRect l="48009"/>
          <a:stretch/>
        </p:blipFill>
        <p:spPr bwMode="auto">
          <a:xfrm>
            <a:off x="1889125" y="4419600"/>
            <a:ext cx="212941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9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12"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19"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7">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292"/>
                                        </p:tgtEl>
                                        <p:attrNameLst>
                                          <p:attrName>style.visibility</p:attrName>
                                        </p:attrNameLst>
                                      </p:cBhvr>
                                      <p:to>
                                        <p:strVal val="visible"/>
                                      </p:to>
                                    </p:set>
                                    <p:animEffect transition="in" filter="fade">
                                      <p:cBhvr>
                                        <p:cTn id="26" dur="500"/>
                                        <p:tgtEl>
                                          <p:spTgt spid="12292"/>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31"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9">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293"/>
                                        </p:tgtEl>
                                        <p:attrNameLst>
                                          <p:attrName>style.visibility</p:attrName>
                                        </p:attrNameLst>
                                      </p:cBhvr>
                                      <p:to>
                                        <p:strVal val="visible"/>
                                      </p:to>
                                    </p:set>
                                    <p:animEffect transition="in" filter="fade">
                                      <p:cBhvr>
                                        <p:cTn id="38" dur="500"/>
                                        <p:tgtEl>
                                          <p:spTgt spid="1229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294"/>
                                        </p:tgtEl>
                                        <p:attrNameLst>
                                          <p:attrName>style.visibility</p:attrName>
                                        </p:attrNameLst>
                                      </p:cBhvr>
                                      <p:to>
                                        <p:strVal val="visible"/>
                                      </p:to>
                                    </p:set>
                                    <p:animEffect transition="in" filter="fade">
                                      <p:cBhvr>
                                        <p:cTn id="43"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24"/>
            <a:ext cx="1071538" cy="892948"/>
          </a:xfrm>
          <a:prstGeom prst="rect">
            <a:avLst/>
          </a:prstGeom>
          <a:noFill/>
          <a:ln w="9525">
            <a:noFill/>
            <a:miter lim="800000"/>
            <a:headEnd/>
            <a:tailEnd/>
          </a:ln>
        </p:spPr>
      </p:pic>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299" y="782955"/>
            <a:ext cx="8407286" cy="417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مربع نص 9"/>
              <p:cNvSpPr txBox="1"/>
              <p:nvPr/>
            </p:nvSpPr>
            <p:spPr>
              <a:xfrm>
                <a:off x="5791200" y="5194154"/>
                <a:ext cx="2057400" cy="803682"/>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en-US" sz="3200" b="1" i="1" dirty="0" smtClean="0">
                                <a:solidFill>
                                  <a:srgbClr val="FF0000"/>
                                </a:solidFill>
                                <a:latin typeface="Cambria Math"/>
                                <a:cs typeface="ae_Dimnah" pitchFamily="18" charset="-78"/>
                              </a:rPr>
                              <m:t>𝟏</m:t>
                            </m:r>
                          </m:num>
                          <m:den>
                            <m:r>
                              <a:rPr lang="en-US" sz="3200" b="1" i="1" dirty="0" smtClean="0">
                                <a:solidFill>
                                  <a:srgbClr val="FF0000"/>
                                </a:solidFill>
                                <a:latin typeface="Cambria Math"/>
                                <a:cs typeface="ae_Dimnah" pitchFamily="18" charset="-78"/>
                              </a:rPr>
                              <m:t>𝟏𝟎𝟎</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2400" b="1" i="1" smtClean="0">
                            <a:solidFill>
                              <a:srgbClr val="FF0000"/>
                            </a:solidFill>
                            <a:latin typeface="Cambria Math"/>
                            <a:cs typeface="ae_Dimnah" pitchFamily="18" charset="-78"/>
                          </a:rPr>
                        </m:ctrlPr>
                      </m:boxPr>
                      <m:e>
                        <m:r>
                          <a:rPr lang="en-US" sz="2400" b="1" i="1" smtClean="0">
                            <a:solidFill>
                              <a:srgbClr val="FF0000"/>
                            </a:solidFill>
                            <a:latin typeface="Cambria Math"/>
                            <a:cs typeface="ae_Dimnah" pitchFamily="18" charset="-78"/>
                          </a:rPr>
                          <m:t>𝟎</m:t>
                        </m:r>
                        <m:r>
                          <a:rPr lang="en-US" sz="2400" b="1" i="1" smtClean="0">
                            <a:solidFill>
                              <a:srgbClr val="FF0000"/>
                            </a:solidFill>
                            <a:latin typeface="Cambria Math"/>
                            <a:cs typeface="ae_Dimnah" pitchFamily="18" charset="-78"/>
                          </a:rPr>
                          <m:t>.</m:t>
                        </m:r>
                        <m:r>
                          <a:rPr lang="en-US" sz="2400" b="1" i="1" smtClean="0">
                            <a:solidFill>
                              <a:srgbClr val="FF0000"/>
                            </a:solidFill>
                            <a:latin typeface="Cambria Math"/>
                            <a:cs typeface="ae_Dimnah" pitchFamily="18" charset="-78"/>
                          </a:rPr>
                          <m:t>𝟎𝟏</m:t>
                        </m:r>
                      </m:e>
                    </m:box>
                  </m:oMath>
                </a14:m>
                <a:endParaRPr lang="ar-SA" sz="3200" b="1" dirty="0">
                  <a:solidFill>
                    <a:srgbClr val="FF0000"/>
                  </a:solidFill>
                  <a:latin typeface="ae_Dimnah" pitchFamily="18" charset="-78"/>
                  <a:cs typeface="ae_Dimnah" pitchFamily="18" charset="-78"/>
                </a:endParaRPr>
              </a:p>
            </p:txBody>
          </p:sp>
        </mc:Choice>
        <mc:Fallback>
          <p:sp>
            <p:nvSpPr>
              <p:cNvPr id="10" name="مربع نص 9"/>
              <p:cNvSpPr txBox="1">
                <a:spLocks noRot="1" noChangeAspect="1" noMove="1" noResize="1" noEditPoints="1" noAdjustHandles="1" noChangeArrowheads="1" noChangeShapeType="1" noTextEdit="1"/>
              </p:cNvSpPr>
              <p:nvPr/>
            </p:nvSpPr>
            <p:spPr>
              <a:xfrm>
                <a:off x="5791200" y="5194154"/>
                <a:ext cx="2057400" cy="803682"/>
              </a:xfrm>
              <a:prstGeom prst="rect">
                <a:avLst/>
              </a:prstGeom>
              <a:blipFill rotWithShape="1">
                <a:blip r:embed="rId9"/>
                <a:stretch>
                  <a:fillRect b="-10606"/>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1" name="مربع نص 10"/>
              <p:cNvSpPr txBox="1"/>
              <p:nvPr/>
            </p:nvSpPr>
            <p:spPr>
              <a:xfrm>
                <a:off x="1447800" y="5029200"/>
                <a:ext cx="2362200" cy="810991"/>
              </a:xfrm>
              <a:prstGeom prst="rect">
                <a:avLst/>
              </a:prstGeom>
              <a:noFill/>
            </p:spPr>
            <p:txBody>
              <a:bodyPr wrap="square" rtlCol="1">
                <a:spAutoFit/>
              </a:bodyPr>
              <a:lstStyle/>
              <a:p>
                <a:pPr algn="l" rtl="0" fontAlgn="auto">
                  <a:spcBef>
                    <a:spcPts val="0"/>
                  </a:spcBef>
                  <a:spcAft>
                    <a:spcPts val="0"/>
                  </a:spcAft>
                  <a:defRPr/>
                </a:pPr>
                <a14:m>
                  <m:oMath xmlns:m="http://schemas.openxmlformats.org/officeDocument/2006/math">
                    <m:box>
                      <m:boxPr>
                        <m:ctrlPr>
                          <a:rPr lang="ar-EG" sz="3200" b="1" i="1" dirty="0" smtClean="0">
                            <a:solidFill>
                              <a:srgbClr val="FF0000"/>
                            </a:solidFill>
                            <a:latin typeface="Cambria Math"/>
                            <a:cs typeface="ae_Dimnah" pitchFamily="18" charset="-78"/>
                          </a:rPr>
                        </m:ctrlPr>
                      </m:boxPr>
                      <m:e>
                        <m:f>
                          <m:fPr>
                            <m:ctrlPr>
                              <a:rPr lang="ar-EG" sz="3200" b="1" i="1" dirty="0" smtClean="0">
                                <a:solidFill>
                                  <a:srgbClr val="FF0000"/>
                                </a:solidFill>
                                <a:latin typeface="Cambria Math"/>
                                <a:cs typeface="ae_Dimnah" pitchFamily="18" charset="-78"/>
                              </a:rPr>
                            </m:ctrlPr>
                          </m:fPr>
                          <m:num>
                            <m:r>
                              <a:rPr lang="ar-EG" sz="3200" b="1" i="1" dirty="0" smtClean="0">
                                <a:solidFill>
                                  <a:srgbClr val="FF0000"/>
                                </a:solidFill>
                                <a:latin typeface="Cambria Math"/>
                                <a:cs typeface="ae_Dimnah" pitchFamily="18" charset="-78"/>
                              </a:rPr>
                              <m:t>𝟒𝟓</m:t>
                            </m:r>
                          </m:num>
                          <m:den>
                            <m:r>
                              <a:rPr lang="en-US" sz="3200" b="1" i="1" dirty="0" smtClean="0">
                                <a:solidFill>
                                  <a:srgbClr val="FF0000"/>
                                </a:solidFill>
                                <a:latin typeface="Cambria Math"/>
                                <a:cs typeface="ae_Dimnah" pitchFamily="18" charset="-78"/>
                              </a:rPr>
                              <m:t>𝟑𝟔𝟎</m:t>
                            </m:r>
                          </m:den>
                        </m:f>
                      </m:e>
                    </m:box>
                    <m:r>
                      <a:rPr lang="en-US" sz="3200" b="1" i="1" dirty="0" smtClean="0">
                        <a:solidFill>
                          <a:srgbClr val="FF0000"/>
                        </a:solidFill>
                        <a:latin typeface="Cambria Math"/>
                        <a:cs typeface="ae_Dimnah" pitchFamily="18" charset="-78"/>
                      </a:rPr>
                      <m:t> </m:t>
                    </m:r>
                  </m:oMath>
                </a14:m>
                <a:r>
                  <a:rPr lang="en-US" sz="3200" b="1" dirty="0" smtClean="0">
                    <a:solidFill>
                      <a:srgbClr val="FF0000"/>
                    </a:solidFill>
                    <a:latin typeface="ae_Dimnah" pitchFamily="18" charset="-78"/>
                    <a:cs typeface="ae_Dimnah" pitchFamily="18" charset="-78"/>
                  </a:rPr>
                  <a:t>=  </a:t>
                </a:r>
                <a14:m>
                  <m:oMath xmlns:m="http://schemas.openxmlformats.org/officeDocument/2006/math">
                    <m:box>
                      <m:boxPr>
                        <m:ctrlPr>
                          <a:rPr lang="en-US" sz="2400" b="1" i="1" smtClean="0">
                            <a:solidFill>
                              <a:srgbClr val="FF0000"/>
                            </a:solidFill>
                            <a:latin typeface="Cambria Math"/>
                            <a:cs typeface="ae_Dimnah" pitchFamily="18" charset="-78"/>
                          </a:rPr>
                        </m:ctrlPr>
                      </m:boxPr>
                      <m:e>
                        <m:r>
                          <a:rPr lang="en-US" sz="2400" b="1" i="1" smtClean="0">
                            <a:solidFill>
                              <a:srgbClr val="FF0000"/>
                            </a:solidFill>
                            <a:latin typeface="Cambria Math"/>
                            <a:cs typeface="ae_Dimnah" pitchFamily="18" charset="-78"/>
                          </a:rPr>
                          <m:t>𝟎</m:t>
                        </m:r>
                        <m:r>
                          <a:rPr lang="en-US" sz="2400" b="1" i="1" smtClean="0">
                            <a:solidFill>
                              <a:srgbClr val="FF0000"/>
                            </a:solidFill>
                            <a:latin typeface="Cambria Math"/>
                            <a:cs typeface="ae_Dimnah" pitchFamily="18" charset="-78"/>
                          </a:rPr>
                          <m:t>.</m:t>
                        </m:r>
                        <m:r>
                          <a:rPr lang="en-US" sz="2400" b="1" i="1" smtClean="0">
                            <a:solidFill>
                              <a:srgbClr val="FF0000"/>
                            </a:solidFill>
                            <a:latin typeface="Cambria Math"/>
                            <a:cs typeface="ae_Dimnah" pitchFamily="18" charset="-78"/>
                          </a:rPr>
                          <m:t>𝟏𝟐𝟓</m:t>
                        </m:r>
                      </m:e>
                    </m:box>
                  </m:oMath>
                </a14:m>
                <a:endParaRPr lang="ar-SA" sz="3200" b="1" dirty="0">
                  <a:solidFill>
                    <a:srgbClr val="FF0000"/>
                  </a:solidFill>
                  <a:latin typeface="ae_Dimnah" pitchFamily="18" charset="-78"/>
                  <a:cs typeface="ae_Dimnah" pitchFamily="18" charset="-78"/>
                </a:endParaRPr>
              </a:p>
            </p:txBody>
          </p:sp>
        </mc:Choice>
        <mc:Fallback>
          <p:sp>
            <p:nvSpPr>
              <p:cNvPr id="11" name="مربع نص 10"/>
              <p:cNvSpPr txBox="1">
                <a:spLocks noRot="1" noChangeAspect="1" noMove="1" noResize="1" noEditPoints="1" noAdjustHandles="1" noChangeArrowheads="1" noChangeShapeType="1" noTextEdit="1"/>
              </p:cNvSpPr>
              <p:nvPr/>
            </p:nvSpPr>
            <p:spPr>
              <a:xfrm>
                <a:off x="1447800" y="5029200"/>
                <a:ext cx="2362200" cy="810991"/>
              </a:xfrm>
              <a:prstGeom prst="rect">
                <a:avLst/>
              </a:prstGeom>
              <a:blipFill rotWithShape="1">
                <a:blip r:embed="rId10"/>
                <a:stretch>
                  <a:fillRect b="-10526"/>
                </a:stretch>
              </a:blipFill>
            </p:spPr>
            <p:txBody>
              <a:bodyPr/>
              <a:lstStyle/>
              <a:p>
                <a:r>
                  <a:rPr lang="ar-EG">
                    <a:noFill/>
                  </a:rPr>
                  <a:t> </a:t>
                </a:r>
              </a:p>
            </p:txBody>
          </p:sp>
        </mc:Fallback>
      </mc:AlternateContent>
    </p:spTree>
    <p:extLst>
      <p:ext uri="{BB962C8B-B14F-4D97-AF65-F5344CB8AC3E}">
        <p14:creationId xmlns:p14="http://schemas.microsoft.com/office/powerpoint/2010/main" val="125695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7"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4"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24"/>
            <a:ext cx="1071538" cy="892948"/>
          </a:xfrm>
          <a:prstGeom prst="rect">
            <a:avLst/>
          </a:prstGeom>
          <a:noFill/>
          <a:ln w="9525">
            <a:noFill/>
            <a:miter lim="800000"/>
            <a:headEnd/>
            <a:tailEnd/>
          </a:ln>
        </p:spPr>
      </p:pic>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298" y="748352"/>
            <a:ext cx="8648700" cy="153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469" y="2792104"/>
            <a:ext cx="8517731" cy="132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9077" y="2257425"/>
            <a:ext cx="36480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3623623"/>
            <a:ext cx="31623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2513" y="4317952"/>
            <a:ext cx="7496175" cy="191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3638" y="5644131"/>
            <a:ext cx="7334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9500" y="5657068"/>
            <a:ext cx="5524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843" y="5815581"/>
            <a:ext cx="1314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54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fade">
                                      <p:cBhvr>
                                        <p:cTn id="17" dur="5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1"/>
                                        </p:tgtEl>
                                        <p:attrNameLst>
                                          <p:attrName>style.visibility</p:attrName>
                                        </p:attrNameLst>
                                      </p:cBhvr>
                                      <p:to>
                                        <p:strVal val="visible"/>
                                      </p:to>
                                    </p:set>
                                    <p:animEffect transition="in" filter="fade">
                                      <p:cBhvr>
                                        <p:cTn id="22" dur="500"/>
                                        <p:tgtEl>
                                          <p:spTgt spid="143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fade">
                                      <p:cBhvr>
                                        <p:cTn id="27" dur="500"/>
                                        <p:tgtEl>
                                          <p:spTgt spid="143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43"/>
                                        </p:tgtEl>
                                        <p:attrNameLst>
                                          <p:attrName>style.visibility</p:attrName>
                                        </p:attrNameLst>
                                      </p:cBhvr>
                                      <p:to>
                                        <p:strVal val="visible"/>
                                      </p:to>
                                    </p:set>
                                    <p:animEffect transition="in" filter="fade">
                                      <p:cBhvr>
                                        <p:cTn id="32" dur="500"/>
                                        <p:tgtEl>
                                          <p:spTgt spid="143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44"/>
                                        </p:tgtEl>
                                        <p:attrNameLst>
                                          <p:attrName>style.visibility</p:attrName>
                                        </p:attrNameLst>
                                      </p:cBhvr>
                                      <p:to>
                                        <p:strVal val="visible"/>
                                      </p:to>
                                    </p:set>
                                    <p:animEffect transition="in" filter="fade">
                                      <p:cBhvr>
                                        <p:cTn id="37" dur="500"/>
                                        <p:tgtEl>
                                          <p:spTgt spid="143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45"/>
                                        </p:tgtEl>
                                        <p:attrNameLst>
                                          <p:attrName>style.visibility</p:attrName>
                                        </p:attrNameLst>
                                      </p:cBhvr>
                                      <p:to>
                                        <p:strVal val="visible"/>
                                      </p:to>
                                    </p:set>
                                    <p:animEffect transition="in" filter="fade">
                                      <p:cBhvr>
                                        <p:cTn id="42"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24"/>
            <a:ext cx="1071538" cy="892948"/>
          </a:xfrm>
          <a:prstGeom prst="rect">
            <a:avLst/>
          </a:prstGeom>
          <a:noFill/>
          <a:ln w="9525">
            <a:noFill/>
            <a:miter lim="800000"/>
            <a:headEnd/>
            <a:tailEnd/>
          </a:ln>
        </p:spPr>
      </p:pic>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3351" y="61313"/>
            <a:ext cx="4563999" cy="61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709827"/>
            <a:ext cx="7520260" cy="393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8" name="مربع نص 17"/>
              <p:cNvSpPr txBox="1"/>
              <p:nvPr/>
            </p:nvSpPr>
            <p:spPr>
              <a:xfrm>
                <a:off x="152400" y="3173104"/>
                <a:ext cx="2057400" cy="584775"/>
              </a:xfrm>
              <a:prstGeom prst="rect">
                <a:avLst/>
              </a:prstGeom>
              <a:noFill/>
            </p:spPr>
            <p:txBody>
              <a:bodyPr wrap="square" rtlCol="1">
                <a:spAutoFit/>
              </a:bodyPr>
              <a:lstStyle/>
              <a:p>
                <a:pPr algn="l" rtl="0"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a:cs typeface="ae_Dimnah" pitchFamily="18" charset="-78"/>
                        </a:rPr>
                        <m:t>𝟏𝟐𝟎</m:t>
                      </m:r>
                    </m:oMath>
                  </m:oMathPara>
                </a14:m>
                <a:endParaRPr lang="ar-SA" sz="3200" b="1" dirty="0">
                  <a:solidFill>
                    <a:srgbClr val="FF0000"/>
                  </a:solidFill>
                  <a:latin typeface="ae_Dimnah" pitchFamily="18" charset="-78"/>
                  <a:cs typeface="ae_Dimnah" pitchFamily="18" charset="-78"/>
                </a:endParaRPr>
              </a:p>
            </p:txBody>
          </p:sp>
        </mc:Choice>
        <mc:Fallback>
          <p:sp>
            <p:nvSpPr>
              <p:cNvPr id="18" name="مربع نص 17"/>
              <p:cNvSpPr txBox="1">
                <a:spLocks noRot="1" noChangeAspect="1" noMove="1" noResize="1" noEditPoints="1" noAdjustHandles="1" noChangeArrowheads="1" noChangeShapeType="1" noTextEdit="1"/>
              </p:cNvSpPr>
              <p:nvPr/>
            </p:nvSpPr>
            <p:spPr>
              <a:xfrm>
                <a:off x="152400" y="3173104"/>
                <a:ext cx="2057400" cy="584775"/>
              </a:xfrm>
              <a:prstGeom prst="rect">
                <a:avLst/>
              </a:prstGeom>
              <a:blipFill rotWithShape="1">
                <a:blip r:embed="rId10"/>
                <a:stretch>
                  <a:fillRect/>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9" name="مربع نص 18"/>
              <p:cNvSpPr txBox="1"/>
              <p:nvPr/>
            </p:nvSpPr>
            <p:spPr>
              <a:xfrm>
                <a:off x="304800" y="4112329"/>
                <a:ext cx="2057400" cy="584775"/>
              </a:xfrm>
              <a:prstGeom prst="rect">
                <a:avLst/>
              </a:prstGeom>
              <a:noFill/>
            </p:spPr>
            <p:txBody>
              <a:bodyPr wrap="square" rtlCol="1">
                <a:spAutoFit/>
              </a:bodyPr>
              <a:lstStyle/>
              <a:p>
                <a:pPr algn="l" rtl="0"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3200" b="1" i="1" smtClean="0">
                          <a:solidFill>
                            <a:srgbClr val="FF0000"/>
                          </a:solidFill>
                          <a:latin typeface="Cambria Math"/>
                          <a:cs typeface="ae_Dimnah" pitchFamily="18" charset="-78"/>
                        </a:rPr>
                        <m:t>𝟑𝟐𝟎</m:t>
                      </m:r>
                    </m:oMath>
                  </m:oMathPara>
                </a14:m>
                <a:endParaRPr lang="ar-SA" sz="3200" b="1" dirty="0">
                  <a:solidFill>
                    <a:srgbClr val="FF0000"/>
                  </a:solidFill>
                  <a:latin typeface="ae_Dimnah" pitchFamily="18" charset="-78"/>
                  <a:cs typeface="ae_Dimnah" pitchFamily="18" charset="-78"/>
                </a:endParaRPr>
              </a:p>
            </p:txBody>
          </p:sp>
        </mc:Choice>
        <mc:Fallback>
          <p:sp>
            <p:nvSpPr>
              <p:cNvPr id="19" name="مربع نص 18"/>
              <p:cNvSpPr txBox="1">
                <a:spLocks noRot="1" noChangeAspect="1" noMove="1" noResize="1" noEditPoints="1" noAdjustHandles="1" noChangeArrowheads="1" noChangeShapeType="1" noTextEdit="1"/>
              </p:cNvSpPr>
              <p:nvPr/>
            </p:nvSpPr>
            <p:spPr>
              <a:xfrm>
                <a:off x="304800" y="4112329"/>
                <a:ext cx="2057400" cy="584775"/>
              </a:xfrm>
              <a:prstGeom prst="rect">
                <a:avLst/>
              </a:prstGeom>
              <a:blipFill rotWithShape="1">
                <a:blip r:embed="rId11"/>
                <a:stretch>
                  <a:fillRect/>
                </a:stretch>
              </a:blipFill>
            </p:spPr>
            <p:txBody>
              <a:bodyPr/>
              <a:lstStyle/>
              <a:p>
                <a:r>
                  <a:rPr lang="ar-EG">
                    <a:noFill/>
                  </a:rPr>
                  <a:t> </a:t>
                </a:r>
              </a:p>
            </p:txBody>
          </p:sp>
        </mc:Fallback>
      </mc:AlternateContent>
      <p:pic>
        <p:nvPicPr>
          <p:cNvPr id="15364"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6979" y="4814248"/>
            <a:ext cx="6947421" cy="135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1" name="مربع نص 20"/>
              <p:cNvSpPr txBox="1"/>
              <p:nvPr/>
            </p:nvSpPr>
            <p:spPr>
              <a:xfrm>
                <a:off x="457200" y="5587425"/>
                <a:ext cx="2057400" cy="584775"/>
              </a:xfrm>
              <a:prstGeom prst="rect">
                <a:avLst/>
              </a:prstGeom>
              <a:noFill/>
            </p:spPr>
            <p:txBody>
              <a:bodyPr wrap="square" rtlCol="1">
                <a:spAutoFit/>
              </a:bodyPr>
              <a:lstStyle/>
              <a:p>
                <a:pPr algn="l" rtl="0"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3200" b="1" i="1" smtClean="0">
                          <a:solidFill>
                            <a:srgbClr val="FF0000"/>
                          </a:solidFill>
                          <a:latin typeface="Cambria Math"/>
                          <a:cs typeface="ae_Dimnah" pitchFamily="18" charset="-78"/>
                        </a:rPr>
                        <m:t>𝟔𝟕𝟐𝟎</m:t>
                      </m:r>
                    </m:oMath>
                  </m:oMathPara>
                </a14:m>
                <a:endParaRPr lang="ar-SA" sz="3200" b="1" dirty="0">
                  <a:solidFill>
                    <a:srgbClr val="FF0000"/>
                  </a:solidFill>
                  <a:latin typeface="ae_Dimnah" pitchFamily="18" charset="-78"/>
                  <a:cs typeface="ae_Dimnah" pitchFamily="18" charset="-78"/>
                </a:endParaRPr>
              </a:p>
            </p:txBody>
          </p:sp>
        </mc:Choice>
        <mc:Fallback>
          <p:sp>
            <p:nvSpPr>
              <p:cNvPr id="21" name="مربع نص 20"/>
              <p:cNvSpPr txBox="1">
                <a:spLocks noRot="1" noChangeAspect="1" noMove="1" noResize="1" noEditPoints="1" noAdjustHandles="1" noChangeArrowheads="1" noChangeShapeType="1" noTextEdit="1"/>
              </p:cNvSpPr>
              <p:nvPr/>
            </p:nvSpPr>
            <p:spPr>
              <a:xfrm>
                <a:off x="457200" y="5587425"/>
                <a:ext cx="2057400" cy="584775"/>
              </a:xfrm>
              <a:prstGeom prst="rect">
                <a:avLst/>
              </a:prstGeom>
              <a:blipFill rotWithShape="1">
                <a:blip r:embed="rId13"/>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205479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12"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9"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9">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364"/>
                                        </p:tgtEl>
                                        <p:attrNameLst>
                                          <p:attrName>style.visibility</p:attrName>
                                        </p:attrNameLst>
                                      </p:cBhvr>
                                      <p:to>
                                        <p:strVal val="visible"/>
                                      </p:to>
                                    </p:set>
                                    <p:animEffect transition="in" filter="fade">
                                      <p:cBhvr>
                                        <p:cTn id="26" dur="500"/>
                                        <p:tgtEl>
                                          <p:spTgt spid="15364"/>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31"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2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24"/>
            <a:ext cx="1071538" cy="892948"/>
          </a:xfrm>
          <a:prstGeom prst="rect">
            <a:avLst/>
          </a:prstGeom>
          <a:noFill/>
          <a:ln w="9525">
            <a:noFill/>
            <a:miter lim="800000"/>
            <a:headEnd/>
            <a:tailEnd/>
          </a:ln>
        </p:spPr>
      </p:pic>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3351" y="61313"/>
            <a:ext cx="4563999" cy="61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914400"/>
            <a:ext cx="5676900" cy="520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7716" y="849142"/>
            <a:ext cx="1617684" cy="44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9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24"/>
            <a:ext cx="1071538" cy="892948"/>
          </a:xfrm>
          <a:prstGeom prst="rect">
            <a:avLst/>
          </a:prstGeom>
          <a:noFill/>
          <a:ln w="9525">
            <a:noFill/>
            <a:miter lim="800000"/>
            <a:headEnd/>
            <a:tailEnd/>
          </a:ln>
        </p:spPr>
      </p:pic>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3351" y="61313"/>
            <a:ext cx="4563999" cy="61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31" y="748352"/>
            <a:ext cx="7935021" cy="472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2681" y="2338045"/>
            <a:ext cx="760667" cy="70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5923" y="3696566"/>
            <a:ext cx="709955" cy="49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5029200"/>
            <a:ext cx="641496" cy="4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9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fade">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fade">
                                      <p:cBhvr>
                                        <p:cTn id="2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مثال 1 </a:t>
            </a:r>
            <a:endParaRPr lang="ar-SA" sz="3200" b="1" dirty="0">
              <a:solidFill>
                <a:srgbClr val="FF0000"/>
              </a:solidFill>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059160" cy="882633"/>
          </a:xfrm>
          <a:prstGeom prst="rect">
            <a:avLst/>
          </a:prstGeom>
          <a:noFill/>
          <a:ln w="9525">
            <a:noFill/>
            <a:miter lim="800000"/>
            <a:headEnd/>
            <a:tailEnd/>
          </a:ln>
        </p:spPr>
      </p:pic>
      <p:sp>
        <p:nvSpPr>
          <p:cNvPr id="10" name="مستطيل 9"/>
          <p:cNvSpPr/>
          <p:nvPr/>
        </p:nvSpPr>
        <p:spPr>
          <a:xfrm>
            <a:off x="285720" y="785794"/>
            <a:ext cx="8572544" cy="1200329"/>
          </a:xfrm>
          <a:prstGeom prst="rect">
            <a:avLst/>
          </a:prstGeom>
        </p:spPr>
        <p:txBody>
          <a:bodyPr wrap="square">
            <a:spAutoFit/>
          </a:bodyPr>
          <a:lstStyle/>
          <a:p>
            <a:r>
              <a:rPr lang="ar-EG" sz="2400" b="1" dirty="0" smtClean="0">
                <a:solidFill>
                  <a:schemeClr val="bg1"/>
                </a:solidFill>
              </a:rPr>
              <a:t>ألقيت قطعة نقد مرتين، مثل فضاء العيِّنة لهذه التجربة باستعمال القائمة المنظمة والجدول والرسم الشجري. هنالك ناتجان ممكنان لكل رمية لقطعة النقد هما: </a:t>
            </a:r>
          </a:p>
          <a:p>
            <a:r>
              <a:rPr lang="ar-EG" sz="2400" b="1" dirty="0" smtClean="0">
                <a:solidFill>
                  <a:schemeClr val="bg1"/>
                </a:solidFill>
              </a:rPr>
              <a:t>الشعار ( </a:t>
            </a:r>
            <a:r>
              <a:rPr lang="en-US" sz="2400" b="1" dirty="0" smtClean="0">
                <a:solidFill>
                  <a:schemeClr val="bg1"/>
                </a:solidFill>
              </a:rPr>
              <a:t>L </a:t>
            </a:r>
            <a:r>
              <a:rPr lang="ar-EG" sz="2400" b="1" dirty="0" smtClean="0">
                <a:solidFill>
                  <a:schemeClr val="bg1"/>
                </a:solidFill>
              </a:rPr>
              <a:t> )والكتابة (</a:t>
            </a:r>
            <a:r>
              <a:rPr lang="en-US" sz="2400" b="1" dirty="0" smtClean="0">
                <a:solidFill>
                  <a:schemeClr val="bg1"/>
                </a:solidFill>
              </a:rPr>
              <a:t>T </a:t>
            </a:r>
            <a:r>
              <a:rPr lang="ar-EG" sz="2400" b="1" dirty="0" smtClean="0">
                <a:solidFill>
                  <a:schemeClr val="bg1"/>
                </a:solidFill>
              </a:rPr>
              <a:t> ) </a:t>
            </a:r>
            <a:endParaRPr lang="ar-EG" sz="2400" b="1" dirty="0">
              <a:solidFill>
                <a:schemeClr val="bg1"/>
              </a:solidFill>
            </a:endParaRPr>
          </a:p>
        </p:txBody>
      </p:sp>
      <p:pic>
        <p:nvPicPr>
          <p:cNvPr id="98306"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142843" y="1878053"/>
            <a:ext cx="7643867" cy="4622781"/>
          </a:xfrm>
          <a:prstGeom prst="rect">
            <a:avLst/>
          </a:prstGeom>
          <a:noFill/>
          <a:ln w="9525">
            <a:noFill/>
            <a:miter lim="800000"/>
            <a:headEnd/>
            <a:tailEnd/>
          </a:ln>
          <a:effectLst/>
        </p:spPr>
      </p:pic>
      <p:sp>
        <p:nvSpPr>
          <p:cNvPr id="11" name="مربع نص 10"/>
          <p:cNvSpPr txBox="1"/>
          <p:nvPr/>
        </p:nvSpPr>
        <p:spPr>
          <a:xfrm>
            <a:off x="8001024" y="2928934"/>
            <a:ext cx="825867" cy="523220"/>
          </a:xfrm>
          <a:prstGeom prst="rect">
            <a:avLst/>
          </a:prstGeom>
        </p:spPr>
        <p:style>
          <a:lnRef idx="3">
            <a:schemeClr val="lt1"/>
          </a:lnRef>
          <a:fillRef idx="1">
            <a:schemeClr val="accent2"/>
          </a:fillRef>
          <a:effectRef idx="1">
            <a:schemeClr val="accent2"/>
          </a:effectRef>
          <a:fontRef idx="minor">
            <a:schemeClr val="lt1"/>
          </a:fontRef>
        </p:style>
        <p:txBody>
          <a:bodyPr wrap="none" rtlCol="1">
            <a:spAutoFit/>
          </a:bodyPr>
          <a:lstStyle/>
          <a:p>
            <a:r>
              <a:rPr lang="ar-EG" sz="2800" b="1" dirty="0" smtClean="0">
                <a:solidFill>
                  <a:schemeClr val="bg1"/>
                </a:solidFill>
                <a:latin typeface="ae_Dimnah" pitchFamily="18" charset="-78"/>
                <a:cs typeface="ae_Dimnah" pitchFamily="18" charset="-78"/>
              </a:rPr>
              <a:t>الحل </a:t>
            </a:r>
            <a:endParaRPr lang="ar-EG" sz="2800" b="1" dirty="0">
              <a:solidFill>
                <a:schemeClr val="bg1"/>
              </a:solidFill>
              <a:latin typeface="ae_Dimnah" pitchFamily="18" charset="-78"/>
              <a:cs typeface="ae_Dimnah"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8306"/>
                                        </p:tgtEl>
                                        <p:attrNameLst>
                                          <p:attrName>style.visibility</p:attrName>
                                        </p:attrNameLst>
                                      </p:cBhvr>
                                      <p:to>
                                        <p:strVal val="visible"/>
                                      </p:to>
                                    </p:set>
                                    <p:anim to="" calcmode="lin" valueType="num">
                                      <p:cBhvr>
                                        <p:cTn id="24" dur="1" fill="hold"/>
                                        <p:tgtEl>
                                          <p:spTgt spid="983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71414"/>
            <a:ext cx="1144885" cy="954071"/>
          </a:xfrm>
          <a:prstGeom prst="rect">
            <a:avLst/>
          </a:prstGeom>
          <a:noFill/>
          <a:ln w="9525">
            <a:noFill/>
            <a:miter lim="800000"/>
            <a:headEnd/>
            <a:tailEnd/>
          </a:ln>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753" y="775648"/>
            <a:ext cx="796005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950" y="2109178"/>
            <a:ext cx="1882650" cy="55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3352800"/>
            <a:ext cx="6477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048" y="4318541"/>
            <a:ext cx="2205933" cy="84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fade">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459"/>
                                        </p:tgtEl>
                                        <p:attrNameLst>
                                          <p:attrName>style.visibility</p:attrName>
                                        </p:attrNameLst>
                                      </p:cBhvr>
                                      <p:to>
                                        <p:strVal val="visible"/>
                                      </p:to>
                                    </p:set>
                                    <p:animEffect transition="in" filter="fade">
                                      <p:cBhvr>
                                        <p:cTn id="24"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71414"/>
            <a:ext cx="1144885" cy="954071"/>
          </a:xfrm>
          <a:prstGeom prst="rect">
            <a:avLst/>
          </a:prstGeom>
          <a:noFill/>
          <a:ln w="9525">
            <a:noFill/>
            <a:miter lim="800000"/>
            <a:headEnd/>
            <a:tailEnd/>
          </a:ln>
        </p:spPr>
      </p:pic>
      <p:pic>
        <p:nvPicPr>
          <p:cNvPr id="1843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775648"/>
            <a:ext cx="7668904" cy="343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1" y="2514600"/>
            <a:ext cx="547048" cy="67999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368" y="2460879"/>
            <a:ext cx="693468" cy="64541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3462671"/>
            <a:ext cx="691006" cy="6108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696" y="3409664"/>
            <a:ext cx="698140" cy="61083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5" name="مربع نص 14"/>
              <p:cNvSpPr txBox="1"/>
              <p:nvPr/>
            </p:nvSpPr>
            <p:spPr>
              <a:xfrm>
                <a:off x="4952999" y="4495800"/>
                <a:ext cx="3733801" cy="584775"/>
              </a:xfrm>
              <a:prstGeom prst="rect">
                <a:avLst/>
              </a:prstGeom>
              <a:noFill/>
            </p:spPr>
            <p:txBody>
              <a:bodyPr wrap="square" rtlCol="1">
                <a:spAutoFit/>
              </a:bodyPr>
              <a:lstStyle/>
              <a:p>
                <a:pPr rtl="0" fontAlgn="auto">
                  <a:spcBef>
                    <a:spcPts val="0"/>
                  </a:spcBef>
                  <a:spcAft>
                    <a:spcPts val="0"/>
                  </a:spcAft>
                  <a:defRPr/>
                </a:pPr>
                <a:r>
                  <a:rPr lang="ar-EG" sz="3200" b="1" dirty="0" smtClean="0">
                    <a:solidFill>
                      <a:srgbClr val="FF0000"/>
                    </a:solidFill>
                    <a:cs typeface="ae_Dimnah" pitchFamily="18" charset="-78"/>
                  </a:rPr>
                  <a:t>تقريبا</a:t>
                </a:r>
                <a14:m>
                  <m:oMath xmlns:m="http://schemas.openxmlformats.org/officeDocument/2006/math">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𝟔𝟒</m:t>
                    </m:r>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     </m:t>
                    </m:r>
                    <m:r>
                      <a:rPr lang="en-US" sz="3200" b="1" i="1" smtClean="0">
                        <a:solidFill>
                          <a:schemeClr val="bg1"/>
                        </a:solidFill>
                        <a:latin typeface="Cambria Math"/>
                        <a:cs typeface="ae_Dimnah" pitchFamily="18" charset="-78"/>
                      </a:rPr>
                      <m:t>(</m:t>
                    </m:r>
                    <m:r>
                      <a:rPr lang="en-US" sz="3200" b="1" i="1" smtClean="0">
                        <a:solidFill>
                          <a:schemeClr val="bg1"/>
                        </a:solidFill>
                        <a:latin typeface="Cambria Math"/>
                        <a:cs typeface="ae_Dimnah" pitchFamily="18" charset="-78"/>
                      </a:rPr>
                      <m:t>𝟏𝟑</m:t>
                    </m:r>
                  </m:oMath>
                </a14:m>
                <a:endParaRPr lang="ar-SA" sz="3200" b="1" dirty="0">
                  <a:solidFill>
                    <a:srgbClr val="FF0000"/>
                  </a:solidFill>
                  <a:latin typeface="ae_Dimnah" pitchFamily="18" charset="-78"/>
                  <a:cs typeface="ae_Dimnah" pitchFamily="18" charset="-78"/>
                </a:endParaRPr>
              </a:p>
            </p:txBody>
          </p:sp>
        </mc:Choice>
        <mc:Fallback>
          <p:sp>
            <p:nvSpPr>
              <p:cNvPr id="15" name="مربع نص 14"/>
              <p:cNvSpPr txBox="1">
                <a:spLocks noRot="1" noChangeAspect="1" noMove="1" noResize="1" noEditPoints="1" noAdjustHandles="1" noChangeArrowheads="1" noChangeShapeType="1" noTextEdit="1"/>
              </p:cNvSpPr>
              <p:nvPr/>
            </p:nvSpPr>
            <p:spPr>
              <a:xfrm>
                <a:off x="4952999" y="4495800"/>
                <a:ext cx="3733801" cy="584775"/>
              </a:xfrm>
              <a:prstGeom prst="rect">
                <a:avLst/>
              </a:prstGeom>
              <a:blipFill rotWithShape="1">
                <a:blip r:embed="rId13"/>
                <a:stretch>
                  <a:fillRect t="-13684" b="-33684"/>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6" name="مربع نص 15"/>
              <p:cNvSpPr txBox="1"/>
              <p:nvPr/>
            </p:nvSpPr>
            <p:spPr>
              <a:xfrm>
                <a:off x="5042848" y="5372473"/>
                <a:ext cx="3733801" cy="584775"/>
              </a:xfrm>
              <a:prstGeom prst="rect">
                <a:avLst/>
              </a:prstGeom>
              <a:noFill/>
            </p:spPr>
            <p:txBody>
              <a:bodyPr wrap="square" rtlCol="1">
                <a:spAutoFit/>
              </a:bodyPr>
              <a:lstStyle/>
              <a:p>
                <a:pPr rtl="0" fontAlgn="auto">
                  <a:spcBef>
                    <a:spcPts val="0"/>
                  </a:spcBef>
                  <a:spcAft>
                    <a:spcPts val="0"/>
                  </a:spcAft>
                  <a:defRPr/>
                </a:pPr>
                <a:r>
                  <a:rPr lang="ar-EG" sz="3200" b="1" dirty="0" smtClean="0">
                    <a:solidFill>
                      <a:srgbClr val="FF0000"/>
                    </a:solidFill>
                    <a:cs typeface="ae_Dimnah" pitchFamily="18" charset="-78"/>
                  </a:rPr>
                  <a:t>تقريبا</a:t>
                </a:r>
                <a14:m>
                  <m:oMath xmlns:m="http://schemas.openxmlformats.org/officeDocument/2006/math">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𝟐𝟗</m:t>
                    </m:r>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     </m:t>
                    </m:r>
                    <m:r>
                      <a:rPr lang="en-US" sz="3200" b="1" i="1" smtClean="0">
                        <a:solidFill>
                          <a:schemeClr val="bg1"/>
                        </a:solidFill>
                        <a:latin typeface="Cambria Math"/>
                        <a:cs typeface="ae_Dimnah" pitchFamily="18" charset="-78"/>
                      </a:rPr>
                      <m:t>(</m:t>
                    </m:r>
                    <m:r>
                      <a:rPr lang="en-US" sz="3200" b="1" i="1" smtClean="0">
                        <a:solidFill>
                          <a:schemeClr val="bg1"/>
                        </a:solidFill>
                        <a:latin typeface="Cambria Math"/>
                        <a:cs typeface="ae_Dimnah" pitchFamily="18" charset="-78"/>
                      </a:rPr>
                      <m:t>𝟏𝟓</m:t>
                    </m:r>
                  </m:oMath>
                </a14:m>
                <a:endParaRPr lang="ar-SA" sz="3200" b="1" dirty="0">
                  <a:solidFill>
                    <a:srgbClr val="FF0000"/>
                  </a:solidFill>
                  <a:latin typeface="ae_Dimnah" pitchFamily="18" charset="-78"/>
                  <a:cs typeface="ae_Dimnah" pitchFamily="18" charset="-78"/>
                </a:endParaRPr>
              </a:p>
            </p:txBody>
          </p:sp>
        </mc:Choice>
        <mc:Fallback>
          <p:sp>
            <p:nvSpPr>
              <p:cNvPr id="16" name="مربع نص 15"/>
              <p:cNvSpPr txBox="1">
                <a:spLocks noRot="1" noChangeAspect="1" noMove="1" noResize="1" noEditPoints="1" noAdjustHandles="1" noChangeArrowheads="1" noChangeShapeType="1" noTextEdit="1"/>
              </p:cNvSpPr>
              <p:nvPr/>
            </p:nvSpPr>
            <p:spPr>
              <a:xfrm>
                <a:off x="5042848" y="5372473"/>
                <a:ext cx="3733801" cy="584775"/>
              </a:xfrm>
              <a:prstGeom prst="rect">
                <a:avLst/>
              </a:prstGeom>
              <a:blipFill rotWithShape="1">
                <a:blip r:embed="rId14"/>
                <a:stretch>
                  <a:fillRect t="-13542" b="-33333"/>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7" name="مربع نص 16"/>
              <p:cNvSpPr txBox="1"/>
              <p:nvPr/>
            </p:nvSpPr>
            <p:spPr>
              <a:xfrm>
                <a:off x="824552" y="4607256"/>
                <a:ext cx="3733801" cy="584775"/>
              </a:xfrm>
              <a:prstGeom prst="rect">
                <a:avLst/>
              </a:prstGeom>
              <a:noFill/>
            </p:spPr>
            <p:txBody>
              <a:bodyPr wrap="square" rtlCol="1">
                <a:spAutoFit/>
              </a:bodyPr>
              <a:lstStyle/>
              <a:p>
                <a:pPr rtl="0" fontAlgn="auto">
                  <a:spcBef>
                    <a:spcPts val="0"/>
                  </a:spcBef>
                  <a:spcAft>
                    <a:spcPts val="0"/>
                  </a:spcAft>
                  <a:defRPr/>
                </a:pPr>
                <a:r>
                  <a:rPr lang="ar-EG" sz="3200" b="1" dirty="0" smtClean="0">
                    <a:solidFill>
                      <a:srgbClr val="FF0000"/>
                    </a:solidFill>
                    <a:cs typeface="ae_Dimnah" pitchFamily="18" charset="-78"/>
                  </a:rPr>
                  <a:t>تقريبا</a:t>
                </a:r>
                <a14:m>
                  <m:oMath xmlns:m="http://schemas.openxmlformats.org/officeDocument/2006/math">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𝟕</m:t>
                    </m:r>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     </m:t>
                    </m:r>
                    <m:r>
                      <a:rPr lang="en-US" sz="3200" b="1" i="1" smtClean="0">
                        <a:solidFill>
                          <a:schemeClr val="bg1"/>
                        </a:solidFill>
                        <a:latin typeface="Cambria Math"/>
                        <a:cs typeface="ae_Dimnah" pitchFamily="18" charset="-78"/>
                      </a:rPr>
                      <m:t>(</m:t>
                    </m:r>
                    <m:r>
                      <a:rPr lang="en-US" sz="3200" b="1" i="1" smtClean="0">
                        <a:solidFill>
                          <a:schemeClr val="bg1"/>
                        </a:solidFill>
                        <a:latin typeface="Cambria Math"/>
                        <a:cs typeface="ae_Dimnah" pitchFamily="18" charset="-78"/>
                      </a:rPr>
                      <m:t>𝟏𝟒</m:t>
                    </m:r>
                  </m:oMath>
                </a14:m>
                <a:endParaRPr lang="ar-SA" sz="3200" b="1" dirty="0">
                  <a:solidFill>
                    <a:srgbClr val="FF0000"/>
                  </a:solidFill>
                  <a:latin typeface="ae_Dimnah" pitchFamily="18" charset="-78"/>
                  <a:cs typeface="ae_Dimnah" pitchFamily="18" charset="-78"/>
                </a:endParaRPr>
              </a:p>
            </p:txBody>
          </p:sp>
        </mc:Choice>
        <mc:Fallback>
          <p:sp>
            <p:nvSpPr>
              <p:cNvPr id="17" name="مربع نص 16"/>
              <p:cNvSpPr txBox="1">
                <a:spLocks noRot="1" noChangeAspect="1" noMove="1" noResize="1" noEditPoints="1" noAdjustHandles="1" noChangeArrowheads="1" noChangeShapeType="1" noTextEdit="1"/>
              </p:cNvSpPr>
              <p:nvPr/>
            </p:nvSpPr>
            <p:spPr>
              <a:xfrm>
                <a:off x="824552" y="4607256"/>
                <a:ext cx="3733801" cy="584775"/>
              </a:xfrm>
              <a:prstGeom prst="rect">
                <a:avLst/>
              </a:prstGeom>
              <a:blipFill rotWithShape="1">
                <a:blip r:embed="rId15"/>
                <a:stretch>
                  <a:fillRect t="-13542" b="-33333"/>
                </a:stretch>
              </a:blipFill>
            </p:spPr>
            <p:txBody>
              <a:bodyPr/>
              <a:lstStyle/>
              <a:p>
                <a:r>
                  <a:rPr lang="ar-EG">
                    <a:noFill/>
                  </a:rPr>
                  <a:t> </a:t>
                </a:r>
              </a:p>
            </p:txBody>
          </p:sp>
        </mc:Fallback>
      </mc:AlternateContent>
    </p:spTree>
    <p:extLst>
      <p:ext uri="{BB962C8B-B14F-4D97-AF65-F5344CB8AC3E}">
        <p14:creationId xmlns:p14="http://schemas.microsoft.com/office/powerpoint/2010/main" val="15660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fade">
                                      <p:cBhvr>
                                        <p:cTn id="17" dur="5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fade">
                                      <p:cBhvr>
                                        <p:cTn id="22" dur="1000"/>
                                        <p:tgtEl>
                                          <p:spTgt spid="18438"/>
                                        </p:tgtEl>
                                      </p:cBhvr>
                                    </p:animEffect>
                                    <p:anim calcmode="lin" valueType="num">
                                      <p:cBhvr>
                                        <p:cTn id="23" dur="1000" fill="hold"/>
                                        <p:tgtEl>
                                          <p:spTgt spid="18438"/>
                                        </p:tgtEl>
                                        <p:attrNameLst>
                                          <p:attrName>ppt_x</p:attrName>
                                        </p:attrNameLst>
                                      </p:cBhvr>
                                      <p:tavLst>
                                        <p:tav tm="0">
                                          <p:val>
                                            <p:strVal val="#ppt_x"/>
                                          </p:val>
                                        </p:tav>
                                        <p:tav tm="100000">
                                          <p:val>
                                            <p:strVal val="#ppt_x"/>
                                          </p:val>
                                        </p:tav>
                                      </p:tavLst>
                                    </p:anim>
                                    <p:anim calcmode="lin" valueType="num">
                                      <p:cBhvr>
                                        <p:cTn id="24"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439"/>
                                        </p:tgtEl>
                                        <p:attrNameLst>
                                          <p:attrName>style.visibility</p:attrName>
                                        </p:attrNameLst>
                                      </p:cBhvr>
                                      <p:to>
                                        <p:strVal val="visible"/>
                                      </p:to>
                                    </p:set>
                                    <p:animEffect transition="in" filter="fade">
                                      <p:cBhvr>
                                        <p:cTn id="29" dur="1000"/>
                                        <p:tgtEl>
                                          <p:spTgt spid="18439"/>
                                        </p:tgtEl>
                                      </p:cBhvr>
                                    </p:animEffect>
                                    <p:anim calcmode="lin" valueType="num">
                                      <p:cBhvr>
                                        <p:cTn id="30" dur="1000" fill="hold"/>
                                        <p:tgtEl>
                                          <p:spTgt spid="18439"/>
                                        </p:tgtEl>
                                        <p:attrNameLst>
                                          <p:attrName>ppt_x</p:attrName>
                                        </p:attrNameLst>
                                      </p:cBhvr>
                                      <p:tavLst>
                                        <p:tav tm="0">
                                          <p:val>
                                            <p:strVal val="#ppt_x"/>
                                          </p:val>
                                        </p:tav>
                                        <p:tav tm="100000">
                                          <p:val>
                                            <p:strVal val="#ppt_x"/>
                                          </p:val>
                                        </p:tav>
                                      </p:tavLst>
                                    </p:anim>
                                    <p:anim calcmode="lin" valueType="num">
                                      <p:cBhvr>
                                        <p:cTn id="31" dur="1000" fill="hold"/>
                                        <p:tgtEl>
                                          <p:spTgt spid="1843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36"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15">
                                            <p:txEl>
                                              <p:pRg st="0" end="0"/>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43"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6">
                                            <p:txEl>
                                              <p:pRg st="0" end="0"/>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50"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52" dur="80"/>
                                        <p:tgtEl>
                                          <p:spTgt spid="1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71414"/>
            <a:ext cx="1144885" cy="954071"/>
          </a:xfrm>
          <a:prstGeom prst="rect">
            <a:avLst/>
          </a:prstGeom>
          <a:noFill/>
          <a:ln w="9525">
            <a:noFill/>
            <a:miter lim="800000"/>
            <a:headEnd/>
            <a:tailEnd/>
          </a:ln>
        </p:spPr>
      </p:pic>
      <p:pic>
        <p:nvPicPr>
          <p:cNvPr id="2048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052" y="762000"/>
            <a:ext cx="848308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2872" y="1551296"/>
            <a:ext cx="3589586" cy="225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1944" y="3886200"/>
            <a:ext cx="4627389" cy="235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1" name="مربع نص 10"/>
              <p:cNvSpPr txBox="1"/>
              <p:nvPr/>
            </p:nvSpPr>
            <p:spPr>
              <a:xfrm>
                <a:off x="1450801" y="3733800"/>
                <a:ext cx="1916030" cy="584775"/>
              </a:xfrm>
              <a:prstGeom prst="rect">
                <a:avLst/>
              </a:prstGeom>
              <a:noFill/>
            </p:spPr>
            <p:txBody>
              <a:bodyPr wrap="square" rtlCol="1">
                <a:spAutoFit/>
              </a:bodyPr>
              <a:lstStyle/>
              <a:p>
                <a:pPr rtl="0"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3200" b="1" i="1" smtClean="0">
                          <a:solidFill>
                            <a:srgbClr val="FF0000"/>
                          </a:solidFill>
                          <a:latin typeface="Cambria Math"/>
                          <a:cs typeface="ae_Dimnah" pitchFamily="18" charset="-78"/>
                        </a:rPr>
                        <m:t>𝟏𝟓</m:t>
                      </m:r>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     </m:t>
                      </m:r>
                    </m:oMath>
                  </m:oMathPara>
                </a14:m>
                <a:endParaRPr lang="ar-SA" sz="3200" b="1" dirty="0">
                  <a:solidFill>
                    <a:srgbClr val="FF0000"/>
                  </a:solidFill>
                  <a:latin typeface="ae_Dimnah" pitchFamily="18" charset="-78"/>
                  <a:cs typeface="ae_Dimnah" pitchFamily="18" charset="-78"/>
                </a:endParaRPr>
              </a:p>
            </p:txBody>
          </p:sp>
        </mc:Choice>
        <mc:Fallback>
          <p:sp>
            <p:nvSpPr>
              <p:cNvPr id="11" name="مربع نص 10"/>
              <p:cNvSpPr txBox="1">
                <a:spLocks noRot="1" noChangeAspect="1" noMove="1" noResize="1" noEditPoints="1" noAdjustHandles="1" noChangeArrowheads="1" noChangeShapeType="1" noTextEdit="1"/>
              </p:cNvSpPr>
              <p:nvPr/>
            </p:nvSpPr>
            <p:spPr>
              <a:xfrm>
                <a:off x="1450801" y="3733800"/>
                <a:ext cx="1916030" cy="584775"/>
              </a:xfrm>
              <a:prstGeom prst="rect">
                <a:avLst/>
              </a:prstGeom>
              <a:blipFill rotWithShape="1">
                <a:blip r:embed="rId11"/>
                <a:stretch>
                  <a:fillRect/>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2" name="مربع نص 11"/>
              <p:cNvSpPr txBox="1"/>
              <p:nvPr/>
            </p:nvSpPr>
            <p:spPr>
              <a:xfrm>
                <a:off x="1447800" y="4368225"/>
                <a:ext cx="1916030" cy="584775"/>
              </a:xfrm>
              <a:prstGeom prst="rect">
                <a:avLst/>
              </a:prstGeom>
              <a:noFill/>
            </p:spPr>
            <p:txBody>
              <a:bodyPr wrap="square" rtlCol="1">
                <a:spAutoFit/>
              </a:bodyPr>
              <a:lstStyle/>
              <a:p>
                <a:pPr rtl="0"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3200" b="1" i="1" smtClean="0">
                          <a:solidFill>
                            <a:srgbClr val="FF0000"/>
                          </a:solidFill>
                          <a:latin typeface="Cambria Math"/>
                          <a:cs typeface="ae_Dimnah" pitchFamily="18" charset="-78"/>
                        </a:rPr>
                        <m:t>𝟒𝟓</m:t>
                      </m:r>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     </m:t>
                      </m:r>
                    </m:oMath>
                  </m:oMathPara>
                </a14:m>
                <a:endParaRPr lang="ar-SA" sz="3200" b="1" dirty="0">
                  <a:solidFill>
                    <a:srgbClr val="FF0000"/>
                  </a:solidFill>
                  <a:latin typeface="ae_Dimnah" pitchFamily="18" charset="-78"/>
                  <a:cs typeface="ae_Dimnah" pitchFamily="18" charset="-78"/>
                </a:endParaRPr>
              </a:p>
            </p:txBody>
          </p:sp>
        </mc:Choice>
        <mc:Fallback>
          <p:sp>
            <p:nvSpPr>
              <p:cNvPr id="12" name="مربع نص 11"/>
              <p:cNvSpPr txBox="1">
                <a:spLocks noRot="1" noChangeAspect="1" noMove="1" noResize="1" noEditPoints="1" noAdjustHandles="1" noChangeArrowheads="1" noChangeShapeType="1" noTextEdit="1"/>
              </p:cNvSpPr>
              <p:nvPr/>
            </p:nvSpPr>
            <p:spPr>
              <a:xfrm>
                <a:off x="1447800" y="4368225"/>
                <a:ext cx="1916030" cy="584775"/>
              </a:xfrm>
              <a:prstGeom prst="rect">
                <a:avLst/>
              </a:prstGeom>
              <a:blipFill rotWithShape="1">
                <a:blip r:embed="rId12"/>
                <a:stretch>
                  <a:fillRect/>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3" name="مربع نص 12"/>
              <p:cNvSpPr txBox="1"/>
              <p:nvPr/>
            </p:nvSpPr>
            <p:spPr>
              <a:xfrm>
                <a:off x="1444799" y="4950529"/>
                <a:ext cx="1916030" cy="584775"/>
              </a:xfrm>
              <a:prstGeom prst="rect">
                <a:avLst/>
              </a:prstGeom>
              <a:noFill/>
            </p:spPr>
            <p:txBody>
              <a:bodyPr wrap="square" rtlCol="1">
                <a:spAutoFit/>
              </a:bodyPr>
              <a:lstStyle/>
              <a:p>
                <a:pPr rtl="0"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3200" b="1" i="1" smtClean="0">
                          <a:solidFill>
                            <a:srgbClr val="FF0000"/>
                          </a:solidFill>
                          <a:latin typeface="Cambria Math"/>
                          <a:cs typeface="ae_Dimnah" pitchFamily="18" charset="-78"/>
                        </a:rPr>
                        <m:t>𝟏𝟎</m:t>
                      </m:r>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     </m:t>
                      </m:r>
                    </m:oMath>
                  </m:oMathPara>
                </a14:m>
                <a:endParaRPr lang="ar-SA" sz="3200" b="1" dirty="0">
                  <a:solidFill>
                    <a:srgbClr val="FF0000"/>
                  </a:solidFill>
                  <a:latin typeface="ae_Dimnah" pitchFamily="18" charset="-78"/>
                  <a:cs typeface="ae_Dimnah" pitchFamily="18" charset="-78"/>
                </a:endParaRPr>
              </a:p>
            </p:txBody>
          </p:sp>
        </mc:Choice>
        <mc:Fallback>
          <p:sp>
            <p:nvSpPr>
              <p:cNvPr id="13" name="مربع نص 12"/>
              <p:cNvSpPr txBox="1">
                <a:spLocks noRot="1" noChangeAspect="1" noMove="1" noResize="1" noEditPoints="1" noAdjustHandles="1" noChangeArrowheads="1" noChangeShapeType="1" noTextEdit="1"/>
              </p:cNvSpPr>
              <p:nvPr/>
            </p:nvSpPr>
            <p:spPr>
              <a:xfrm>
                <a:off x="1444799" y="4950529"/>
                <a:ext cx="1916030" cy="584775"/>
              </a:xfrm>
              <a:prstGeom prst="rect">
                <a:avLst/>
              </a:prstGeom>
              <a:blipFill rotWithShape="1">
                <a:blip r:embed="rId13"/>
                <a:stretch>
                  <a:fillRect/>
                </a:stretch>
              </a:blipFill>
            </p:spPr>
            <p:txBody>
              <a:bodyPr/>
              <a:lstStyle/>
              <a:p>
                <a:r>
                  <a:rPr lang="ar-EG">
                    <a:noFill/>
                  </a:rPr>
                  <a:t> </a:t>
                </a:r>
              </a:p>
            </p:txBody>
          </p:sp>
        </mc:Fallback>
      </mc:AlternateContent>
      <mc:AlternateContent xmlns:mc="http://schemas.openxmlformats.org/markup-compatibility/2006">
        <mc:Choice xmlns:a14="http://schemas.microsoft.com/office/drawing/2010/main" Requires="a14">
          <p:sp>
            <p:nvSpPr>
              <p:cNvPr id="14" name="مربع نص 13"/>
              <p:cNvSpPr txBox="1"/>
              <p:nvPr/>
            </p:nvSpPr>
            <p:spPr>
              <a:xfrm>
                <a:off x="1441798" y="5614721"/>
                <a:ext cx="1916030" cy="584775"/>
              </a:xfrm>
              <a:prstGeom prst="rect">
                <a:avLst/>
              </a:prstGeom>
              <a:noFill/>
            </p:spPr>
            <p:txBody>
              <a:bodyPr wrap="square" rtlCol="1">
                <a:spAutoFit/>
              </a:bodyPr>
              <a:lstStyle/>
              <a:p>
                <a:pPr rtl="0"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3200" b="1" i="1" smtClean="0">
                          <a:solidFill>
                            <a:srgbClr val="FF0000"/>
                          </a:solidFill>
                          <a:latin typeface="Cambria Math"/>
                          <a:cs typeface="ae_Dimnah" pitchFamily="18" charset="-78"/>
                        </a:rPr>
                        <m:t>𝟑𝟎</m:t>
                      </m:r>
                      <m:r>
                        <a:rPr lang="en-US" sz="3200" b="1" i="1" smtClean="0">
                          <a:solidFill>
                            <a:srgbClr val="FF0000"/>
                          </a:solidFill>
                          <a:latin typeface="Cambria Math"/>
                          <a:cs typeface="ae_Dimnah" pitchFamily="18" charset="-78"/>
                        </a:rPr>
                        <m:t> %</m:t>
                      </m:r>
                      <m:r>
                        <a:rPr lang="en-US" sz="3200" b="1" i="1" smtClean="0">
                          <a:solidFill>
                            <a:srgbClr val="FF0000"/>
                          </a:solidFill>
                          <a:latin typeface="Cambria Math"/>
                          <a:cs typeface="ae_Dimnah" pitchFamily="18" charset="-78"/>
                        </a:rPr>
                        <m:t>     </m:t>
                      </m:r>
                    </m:oMath>
                  </m:oMathPara>
                </a14:m>
                <a:endParaRPr lang="ar-SA" sz="3200" b="1" dirty="0">
                  <a:solidFill>
                    <a:srgbClr val="FF0000"/>
                  </a:solidFill>
                  <a:latin typeface="ae_Dimnah" pitchFamily="18" charset="-78"/>
                  <a:cs typeface="ae_Dimnah" pitchFamily="18" charset="-78"/>
                </a:endParaRPr>
              </a:p>
            </p:txBody>
          </p:sp>
        </mc:Choice>
        <mc:Fallback>
          <p:sp>
            <p:nvSpPr>
              <p:cNvPr id="14" name="مربع نص 13"/>
              <p:cNvSpPr txBox="1">
                <a:spLocks noRot="1" noChangeAspect="1" noMove="1" noResize="1" noEditPoints="1" noAdjustHandles="1" noChangeArrowheads="1" noChangeShapeType="1" noTextEdit="1"/>
              </p:cNvSpPr>
              <p:nvPr/>
            </p:nvSpPr>
            <p:spPr>
              <a:xfrm>
                <a:off x="1441798" y="5614721"/>
                <a:ext cx="1916030" cy="584775"/>
              </a:xfrm>
              <a:prstGeom prst="rect">
                <a:avLst/>
              </a:prstGeom>
              <a:blipFill rotWithShape="1">
                <a:blip r:embed="rId14"/>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13203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fade">
                                      <p:cBhvr>
                                        <p:cTn id="17" dur="500"/>
                                        <p:tgtEl>
                                          <p:spTgt spid="20484"/>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2"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11">
                                            <p:txEl>
                                              <p:pRg st="0" end="0"/>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9"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2">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36"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13">
                                            <p:txEl>
                                              <p:pRg st="0" end="0"/>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71414"/>
            <a:ext cx="1144885" cy="954071"/>
          </a:xfrm>
          <a:prstGeom prst="rect">
            <a:avLst/>
          </a:prstGeom>
          <a:noFill/>
          <a:ln w="9525">
            <a:noFill/>
            <a:miter lim="800000"/>
            <a:headEnd/>
            <a:tailEnd/>
          </a:ln>
        </p:spPr>
      </p:pic>
      <p:pic>
        <p:nvPicPr>
          <p:cNvPr id="2150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1789" y="2213486"/>
            <a:ext cx="6161399" cy="58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7701" y="2895600"/>
            <a:ext cx="5248599" cy="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0906" y="3799431"/>
            <a:ext cx="6174077" cy="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1594" y="4457863"/>
            <a:ext cx="4944333" cy="63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1254456"/>
            <a:ext cx="25908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8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p:cTn id="7" dur="1000" fill="hold"/>
                                        <p:tgtEl>
                                          <p:spTgt spid="21510"/>
                                        </p:tgtEl>
                                        <p:attrNameLst>
                                          <p:attrName>ppt_w</p:attrName>
                                        </p:attrNameLst>
                                      </p:cBhvr>
                                      <p:tavLst>
                                        <p:tav tm="0">
                                          <p:val>
                                            <p:fltVal val="0"/>
                                          </p:val>
                                        </p:tav>
                                        <p:tav tm="100000">
                                          <p:val>
                                            <p:strVal val="#ppt_w"/>
                                          </p:val>
                                        </p:tav>
                                      </p:tavLst>
                                    </p:anim>
                                    <p:anim calcmode="lin" valueType="num">
                                      <p:cBhvr>
                                        <p:cTn id="8" dur="1000" fill="hold"/>
                                        <p:tgtEl>
                                          <p:spTgt spid="21510"/>
                                        </p:tgtEl>
                                        <p:attrNameLst>
                                          <p:attrName>ppt_h</p:attrName>
                                        </p:attrNameLst>
                                      </p:cBhvr>
                                      <p:tavLst>
                                        <p:tav tm="0">
                                          <p:val>
                                            <p:fltVal val="0"/>
                                          </p:val>
                                        </p:tav>
                                        <p:tav tm="100000">
                                          <p:val>
                                            <p:strVal val="#ppt_h"/>
                                          </p:val>
                                        </p:tav>
                                      </p:tavLst>
                                    </p:anim>
                                    <p:anim calcmode="lin" valueType="num">
                                      <p:cBhvr>
                                        <p:cTn id="9" dur="1000" fill="hold"/>
                                        <p:tgtEl>
                                          <p:spTgt spid="21510"/>
                                        </p:tgtEl>
                                        <p:attrNameLst>
                                          <p:attrName>style.rotation</p:attrName>
                                        </p:attrNameLst>
                                      </p:cBhvr>
                                      <p:tavLst>
                                        <p:tav tm="0">
                                          <p:val>
                                            <p:fltVal val="90"/>
                                          </p:val>
                                        </p:tav>
                                        <p:tav tm="100000">
                                          <p:val>
                                            <p:fltVal val="0"/>
                                          </p:val>
                                        </p:tav>
                                      </p:tavLst>
                                    </p:anim>
                                    <p:animEffect transition="in" filter="fade">
                                      <p:cBhvr>
                                        <p:cTn id="10" dur="1000"/>
                                        <p:tgtEl>
                                          <p:spTgt spid="215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fade">
                                      <p:cBhvr>
                                        <p:cTn id="15" dur="500"/>
                                        <p:tgtEl>
                                          <p:spTgt spid="215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507"/>
                                        </p:tgtEl>
                                        <p:attrNameLst>
                                          <p:attrName>style.visibility</p:attrName>
                                        </p:attrNameLst>
                                      </p:cBhvr>
                                      <p:to>
                                        <p:strVal val="visible"/>
                                      </p:to>
                                    </p:set>
                                    <p:animEffect transition="in" filter="fade">
                                      <p:cBhvr>
                                        <p:cTn id="20" dur="500"/>
                                        <p:tgtEl>
                                          <p:spTgt spid="2150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508"/>
                                        </p:tgtEl>
                                        <p:attrNameLst>
                                          <p:attrName>style.visibility</p:attrName>
                                        </p:attrNameLst>
                                      </p:cBhvr>
                                      <p:to>
                                        <p:strVal val="visible"/>
                                      </p:to>
                                    </p:set>
                                    <p:animEffect transition="in" filter="fade">
                                      <p:cBhvr>
                                        <p:cTn id="25" dur="500"/>
                                        <p:tgtEl>
                                          <p:spTgt spid="2150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509"/>
                                        </p:tgtEl>
                                        <p:attrNameLst>
                                          <p:attrName>style.visibility</p:attrName>
                                        </p:attrNameLst>
                                      </p:cBhvr>
                                      <p:to>
                                        <p:strVal val="visible"/>
                                      </p:to>
                                    </p:set>
                                    <p:animEffect transition="in" filter="fade">
                                      <p:cBhvr>
                                        <p:cTn id="30"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401764" y="44450"/>
            <a:ext cx="6742136" cy="523220"/>
          </a:xfrm>
          <a:prstGeom prst="rect">
            <a:avLst/>
          </a:prstGeom>
          <a:noFill/>
        </p:spPr>
        <p:txBody>
          <a:bodyPr wrap="square"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احتمال الحوادث المستقلة والحوادث الغير مستقلة </a:t>
            </a:r>
            <a:endParaRPr lang="ar-SA" sz="28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71414"/>
            <a:ext cx="1144885" cy="954071"/>
          </a:xfrm>
          <a:prstGeom prst="rect">
            <a:avLst/>
          </a:prstGeom>
          <a:noFill/>
          <a:ln w="9525">
            <a:noFill/>
            <a:miter lim="800000"/>
            <a:headEnd/>
            <a:tailEnd/>
          </a:ln>
        </p:spPr>
      </p:pic>
      <p:sp>
        <p:nvSpPr>
          <p:cNvPr id="10" name="مستطيل 9"/>
          <p:cNvSpPr/>
          <p:nvPr/>
        </p:nvSpPr>
        <p:spPr>
          <a:xfrm>
            <a:off x="214282" y="2143116"/>
            <a:ext cx="871543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EG" sz="2400" b="1" dirty="0" smtClean="0">
                <a:solidFill>
                  <a:schemeClr val="bg1"/>
                </a:solidFill>
              </a:rPr>
              <a:t>تتكون الحادثة المركبة من حادثتين بسيطتين أو أكثر. وفي الفقرة السابقة فإن اختيار سعود وفيصل لتقديم عرضيهما أولا يمثل حادثة مركبة؛ لأنها تتكون من حادثة اختيار سعود وحادثة اختيار فيصل.</a:t>
            </a:r>
          </a:p>
          <a:p>
            <a:r>
              <a:rPr lang="ar-EG" sz="2400" b="1" dirty="0" smtClean="0">
                <a:solidFill>
                  <a:schemeClr val="bg1"/>
                </a:solidFill>
              </a:rPr>
              <a:t>ويمكن أن تكون الحوادث المركبة مستقلة أو غير مستقلة.</a:t>
            </a:r>
          </a:p>
          <a:p>
            <a:r>
              <a:rPr lang="ar-EG" sz="2400" b="1" dirty="0" smtClean="0">
                <a:solidFill>
                  <a:schemeClr val="bg1"/>
                </a:solidFill>
              </a:rPr>
              <a:t>• تكون </a:t>
            </a:r>
            <a:r>
              <a:rPr lang="en-US" sz="2400" b="1" dirty="0" smtClean="0">
                <a:solidFill>
                  <a:schemeClr val="bg1"/>
                </a:solidFill>
              </a:rPr>
              <a:t>A</a:t>
            </a:r>
            <a:r>
              <a:rPr lang="ar-EG" sz="2400" b="1" dirty="0" smtClean="0">
                <a:solidFill>
                  <a:schemeClr val="bg1"/>
                </a:solidFill>
              </a:rPr>
              <a:t>و </a:t>
            </a:r>
            <a:r>
              <a:rPr lang="en-US" sz="2400" b="1" dirty="0" smtClean="0">
                <a:solidFill>
                  <a:schemeClr val="bg1"/>
                </a:solidFill>
              </a:rPr>
              <a:t>B </a:t>
            </a:r>
            <a:r>
              <a:rPr lang="ar-EG" sz="2400" b="1" dirty="0" smtClean="0">
                <a:solidFill>
                  <a:schemeClr val="bg1"/>
                </a:solidFill>
              </a:rPr>
              <a:t>حادثتين مستقلتين إذا كان احتمال حدوث لا يؤثر في احتمال حدوث .</a:t>
            </a:r>
            <a:r>
              <a:rPr lang="en-US" sz="2400" b="1" dirty="0" smtClean="0">
                <a:solidFill>
                  <a:schemeClr val="bg1"/>
                </a:solidFill>
              </a:rPr>
              <a:t>B</a:t>
            </a:r>
          </a:p>
          <a:p>
            <a:r>
              <a:rPr lang="ar-EG" sz="2400" b="1" dirty="0" smtClean="0">
                <a:solidFill>
                  <a:schemeClr val="bg1"/>
                </a:solidFill>
              </a:rPr>
              <a:t>• تكون </a:t>
            </a:r>
            <a:r>
              <a:rPr lang="en-US" sz="2400" b="1" dirty="0" smtClean="0">
                <a:solidFill>
                  <a:schemeClr val="bg1"/>
                </a:solidFill>
              </a:rPr>
              <a:t>A </a:t>
            </a:r>
            <a:r>
              <a:rPr lang="ar-EG" sz="2400" b="1" dirty="0" smtClean="0">
                <a:solidFill>
                  <a:schemeClr val="bg1"/>
                </a:solidFill>
              </a:rPr>
              <a:t>و </a:t>
            </a:r>
            <a:r>
              <a:rPr lang="en-US" sz="2400" b="1" dirty="0" smtClean="0">
                <a:solidFill>
                  <a:schemeClr val="bg1"/>
                </a:solidFill>
              </a:rPr>
              <a:t>B </a:t>
            </a:r>
            <a:r>
              <a:rPr lang="ar-EG" sz="2400" b="1" dirty="0" smtClean="0">
                <a:solidFill>
                  <a:schemeClr val="bg1"/>
                </a:solidFill>
              </a:rPr>
              <a:t>حادثتين غير مستقلتين إذا كان احتمال حدوث </a:t>
            </a:r>
            <a:r>
              <a:rPr lang="en-US" sz="2400" b="1" dirty="0" smtClean="0">
                <a:solidFill>
                  <a:schemeClr val="bg1"/>
                </a:solidFill>
              </a:rPr>
              <a:t>A </a:t>
            </a:r>
            <a:r>
              <a:rPr lang="ar-EG" sz="2400" b="1" dirty="0" smtClean="0">
                <a:solidFill>
                  <a:schemeClr val="bg1"/>
                </a:solidFill>
              </a:rPr>
              <a:t>يغير بطريقة ما احتمال حدوث .</a:t>
            </a:r>
            <a:r>
              <a:rPr lang="en-US" sz="2400" b="1" dirty="0" smtClean="0">
                <a:solidFill>
                  <a:schemeClr val="bg1"/>
                </a:solidFill>
              </a:rPr>
              <a:t>B</a:t>
            </a:r>
          </a:p>
          <a:p>
            <a:r>
              <a:rPr lang="ar-EG" sz="2400" b="1" dirty="0" smtClean="0">
                <a:solidFill>
                  <a:schemeClr val="bg1"/>
                </a:solidFill>
              </a:rPr>
              <a:t>افرض أنه تم اختيار عناصر من مجموعة ما، فإذا </a:t>
            </a:r>
            <a:r>
              <a:rPr lang="ar-EG" sz="2400" b="1" dirty="0" err="1" smtClean="0">
                <a:solidFill>
                  <a:schemeClr val="bg1"/>
                </a:solidFill>
              </a:rPr>
              <a:t>ُ</a:t>
            </a:r>
            <a:r>
              <a:rPr lang="ar-EG" sz="2400" b="1" dirty="0" smtClean="0">
                <a:solidFill>
                  <a:schemeClr val="bg1"/>
                </a:solidFill>
              </a:rPr>
              <a:t> أعيد العنصر في كل مرة، فإن اختيار عناصر أخرى هي حوادث مستقلة. وإذا لم </a:t>
            </a:r>
            <a:r>
              <a:rPr lang="ar-EG" sz="2400" b="1" dirty="0" err="1" smtClean="0">
                <a:solidFill>
                  <a:schemeClr val="bg1"/>
                </a:solidFill>
              </a:rPr>
              <a:t>ُ</a:t>
            </a:r>
            <a:r>
              <a:rPr lang="ar-EG" sz="2400" b="1" dirty="0" smtClean="0">
                <a:solidFill>
                  <a:schemeClr val="bg1"/>
                </a:solidFill>
              </a:rPr>
              <a:t> يرجع العنصر في كل مرة، فإن اختيار عناصر أخرى هي حوادث غير مستقلة.</a:t>
            </a:r>
            <a:endParaRPr lang="ar-EG" sz="2400" b="1" dirty="0">
              <a:solidFill>
                <a:schemeClr val="bg1"/>
              </a:solidFill>
            </a:endParaRPr>
          </a:p>
        </p:txBody>
      </p:sp>
      <p:sp>
        <p:nvSpPr>
          <p:cNvPr id="11" name="مستطيل 10"/>
          <p:cNvSpPr/>
          <p:nvPr/>
        </p:nvSpPr>
        <p:spPr>
          <a:xfrm>
            <a:off x="857224" y="714356"/>
            <a:ext cx="8001056" cy="1384995"/>
          </a:xfrm>
          <a:prstGeom prst="rect">
            <a:avLst/>
          </a:prstGeom>
        </p:spPr>
        <p:txBody>
          <a:bodyPr wrap="square">
            <a:spAutoFit/>
          </a:bodyPr>
          <a:lstStyle/>
          <a:p>
            <a:r>
              <a:rPr lang="ar-EG" sz="2800" b="1" dirty="0" smtClean="0">
                <a:solidFill>
                  <a:schemeClr val="bg1"/>
                </a:solidFill>
              </a:rPr>
              <a:t>  تمهيد : -   يسحب معلم الكيمياء عشوائيا بطاقات من صندوق فيه أسماء طلاب صفه البالغ عددهم 18 طالبا، ليحدد من سيقدم عرضه لأول. ويأمل سعود أن يكون الأول وصديقه فيصل الثاني.</a:t>
            </a:r>
            <a:endParaRPr lang="ar-EG" sz="2800" b="1" dirty="0">
              <a:solidFill>
                <a:schemeClr val="bg1"/>
              </a:solidFill>
            </a:endParaRPr>
          </a:p>
        </p:txBody>
      </p:sp>
    </p:spTree>
    <p:extLst>
      <p:ext uri="{BB962C8B-B14F-4D97-AF65-F5344CB8AC3E}">
        <p14:creationId xmlns:p14="http://schemas.microsoft.com/office/powerpoint/2010/main" val="224414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
                                        </p:tgtEl>
                                        <p:attrNameLst>
                                          <p:attrName>style.visibility</p:attrName>
                                        </p:attrNameLst>
                                      </p:cBhvr>
                                      <p:to>
                                        <p:strVal val="visible"/>
                                      </p:to>
                                    </p:set>
                                    <p:anim calcmode="discrete" valueType="clr">
                                      <p:cBhvr override="childStyle">
                                        <p:cTn id="1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
                                        </p:tgtEl>
                                        <p:attrNameLst>
                                          <p:attrName>fillcolor</p:attrName>
                                        </p:attrNameLst>
                                      </p:cBhvr>
                                      <p:tavLst>
                                        <p:tav tm="0">
                                          <p:val>
                                            <p:clrVal>
                                              <a:schemeClr val="accent2"/>
                                            </p:clrVal>
                                          </p:val>
                                        </p:tav>
                                        <p:tav tm="50000">
                                          <p:val>
                                            <p:clrVal>
                                              <a:schemeClr val="hlink"/>
                                            </p:clrVal>
                                          </p:val>
                                        </p:tav>
                                      </p:tavLst>
                                    </p:anim>
                                    <p:set>
                                      <p:cBhvr>
                                        <p:cTn id="16" dur="80"/>
                                        <p:tgtEl>
                                          <p:spTgt spid="1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
                                        </p:tgtEl>
                                        <p:attrNameLst>
                                          <p:attrName>style.visibility</p:attrName>
                                        </p:attrNameLst>
                                      </p:cBhvr>
                                      <p:to>
                                        <p:strVal val="visible"/>
                                      </p:to>
                                    </p:set>
                                    <p:anim calcmode="discrete" valueType="clr">
                                      <p:cBhvr override="childStyle">
                                        <p:cTn id="2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gtEl>
                                        <p:attrNameLst>
                                          <p:attrName>fillcolor</p:attrName>
                                        </p:attrNameLst>
                                      </p:cBhvr>
                                      <p:tavLst>
                                        <p:tav tm="0">
                                          <p:val>
                                            <p:clrVal>
                                              <a:schemeClr val="accent2"/>
                                            </p:clrVal>
                                          </p:val>
                                        </p:tav>
                                        <p:tav tm="50000">
                                          <p:val>
                                            <p:clrVal>
                                              <a:schemeClr val="hlink"/>
                                            </p:clrVal>
                                          </p:val>
                                        </p:tav>
                                      </p:tavLst>
                                    </p:anim>
                                    <p:set>
                                      <p:cBhvr>
                                        <p:cTn id="2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76386" y="44450"/>
            <a:ext cx="6553200" cy="523220"/>
          </a:xfrm>
          <a:prstGeom prst="rect">
            <a:avLst/>
          </a:prstGeom>
          <a:noFill/>
        </p:spPr>
        <p:txBody>
          <a:bodyPr rtlCol="1">
            <a:spAutoFit/>
          </a:bodyPr>
          <a:lstStyle/>
          <a:p>
            <a:pPr algn="ctr" fontAlgn="auto">
              <a:spcBef>
                <a:spcPts val="0"/>
              </a:spcBef>
              <a:spcAft>
                <a:spcPts val="0"/>
              </a:spcAft>
              <a:defRPr/>
            </a:pPr>
            <a:r>
              <a:rPr lang="ar-EG" sz="28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تعيين الحوادث المستقلة والحوادث الغير مستقلة </a:t>
            </a:r>
            <a:endParaRPr lang="ar-SA" sz="28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000100" cy="833417"/>
          </a:xfrm>
          <a:prstGeom prst="rect">
            <a:avLst/>
          </a:prstGeom>
          <a:noFill/>
          <a:ln w="9525">
            <a:noFill/>
            <a:miter lim="800000"/>
            <a:headEnd/>
            <a:tailEnd/>
          </a:ln>
        </p:spPr>
      </p:pic>
      <p:sp>
        <p:nvSpPr>
          <p:cNvPr id="11" name="مستطيل 10"/>
          <p:cNvSpPr/>
          <p:nvPr/>
        </p:nvSpPr>
        <p:spPr>
          <a:xfrm>
            <a:off x="285720" y="1047825"/>
            <a:ext cx="8643998" cy="4524315"/>
          </a:xfrm>
          <a:prstGeom prst="rect">
            <a:avLst/>
          </a:prstGeom>
        </p:spPr>
        <p:txBody>
          <a:bodyPr wrap="square">
            <a:spAutoFit/>
          </a:bodyPr>
          <a:lstStyle/>
          <a:p>
            <a:r>
              <a:rPr lang="ar-EG" sz="2400" b="1" dirty="0" smtClean="0">
                <a:solidFill>
                  <a:schemeClr val="bg1"/>
                </a:solidFill>
              </a:rPr>
              <a:t>حدد إذا كانت الحادثتان مستقلتين أو غير مستقلتين في كل مما يأتي، ووضح إجابتك:</a:t>
            </a:r>
          </a:p>
          <a:p>
            <a:r>
              <a:rPr lang="en-US" sz="2400" b="1" dirty="0" smtClean="0">
                <a:solidFill>
                  <a:srgbClr val="CC66FF"/>
                </a:solidFill>
              </a:rPr>
              <a:t>a) </a:t>
            </a:r>
            <a:r>
              <a:rPr lang="ar-EG" sz="2400" b="1" dirty="0" smtClean="0">
                <a:solidFill>
                  <a:srgbClr val="CC66FF"/>
                </a:solidFill>
              </a:rPr>
              <a:t>إلقاء قطعة نقد مرة واحدة، ثم إلقاء قطعة نقد أخرى مرة واحدة أيضا.</a:t>
            </a:r>
          </a:p>
          <a:p>
            <a:r>
              <a:rPr lang="ar-EG" sz="2400" b="1" dirty="0" smtClean="0">
                <a:solidFill>
                  <a:schemeClr val="bg1"/>
                </a:solidFill>
              </a:rPr>
              <a:t>إن احتمال ناتج تجربة إلقاء قطعة النقد الأولى لا يؤثر بأي حال من الأحوال في احتمال ناتج تجربة إلقاء قطعة النقد الثانية، ولذا ؛ تكون الحادثتان مستقلتين</a:t>
            </a:r>
            <a:r>
              <a:rPr lang="ar-EG" sz="2400" b="1" i="1" dirty="0" smtClean="0">
                <a:solidFill>
                  <a:schemeClr val="bg1"/>
                </a:solidFill>
              </a:rPr>
              <a:t>.</a:t>
            </a:r>
          </a:p>
          <a:p>
            <a:r>
              <a:rPr lang="en-US" sz="2400" b="1" dirty="0" smtClean="0">
                <a:solidFill>
                  <a:schemeClr val="bg1"/>
                </a:solidFill>
              </a:rPr>
              <a:t>b) </a:t>
            </a:r>
            <a:r>
              <a:rPr lang="ar-EG" sz="2400" b="1" dirty="0" smtClean="0">
                <a:solidFill>
                  <a:schemeClr val="bg1"/>
                </a:solidFill>
              </a:rPr>
              <a:t>في فقرة "لماذا ؟" أعلاه، اختير اسم أحد الطلبة عشوائيا دون إرجاع، ثم اختير اسم طالب آخر.</a:t>
            </a:r>
          </a:p>
          <a:p>
            <a:r>
              <a:rPr lang="ar-EG" sz="2400" b="1" dirty="0" smtClean="0">
                <a:solidFill>
                  <a:schemeClr val="bg1"/>
                </a:solidFill>
              </a:rPr>
              <a:t>بعد اختيار اسم الطالب الأول لا يعاد ولا يتم اختياره ثانية. فهذا يؤثر في احتمال اختيار اسم الطالب الثاني؛ لأن عدد عناصر فضاء العيِّنة قد نقص واحدا. لذا؛ فإن الحادثتين غير مستقلتين</a:t>
            </a:r>
            <a:r>
              <a:rPr lang="ar-EG" sz="2400" b="1" i="1" dirty="0" smtClean="0">
                <a:solidFill>
                  <a:schemeClr val="bg1"/>
                </a:solidFill>
              </a:rPr>
              <a:t>.</a:t>
            </a:r>
          </a:p>
          <a:p>
            <a:r>
              <a:rPr lang="en-US" sz="2400" b="1" dirty="0" smtClean="0">
                <a:solidFill>
                  <a:schemeClr val="bg1"/>
                </a:solidFill>
              </a:rPr>
              <a:t>c) </a:t>
            </a:r>
            <a:r>
              <a:rPr lang="ar-EG" sz="2400" b="1" dirty="0" smtClean="0">
                <a:solidFill>
                  <a:schemeClr val="bg1"/>
                </a:solidFill>
              </a:rPr>
              <a:t>سحب كرة واحدة عشوائيا من كلا صندوقين مختلفين.</a:t>
            </a:r>
          </a:p>
          <a:p>
            <a:r>
              <a:rPr lang="ar-EG" sz="2400" b="1" dirty="0" smtClean="0">
                <a:solidFill>
                  <a:schemeClr val="bg1"/>
                </a:solidFill>
              </a:rPr>
              <a:t>احتمال نتيجة السحب من الصندوق الأول ليس لها تأثير في احتمال نتيجة السحب من الصندوق الثاني لذا ؛ تكون الحادثتان مستقلتين.</a:t>
            </a:r>
            <a:endParaRPr lang="ar-EG"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
                                        </p:tgtEl>
                                        <p:attrNameLst>
                                          <p:attrName>style.visibility</p:attrName>
                                        </p:attrNameLst>
                                      </p:cBhvr>
                                      <p:to>
                                        <p:strVal val="visible"/>
                                      </p:to>
                                    </p:set>
                                    <p:anim calcmode="discrete" valueType="clr">
                                      <p:cBhvr override="childStyle">
                                        <p:cTn id="1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
                                        </p:tgtEl>
                                        <p:attrNameLst>
                                          <p:attrName>fillcolor</p:attrName>
                                        </p:attrNameLst>
                                      </p:cBhvr>
                                      <p:tavLst>
                                        <p:tav tm="0">
                                          <p:val>
                                            <p:clrVal>
                                              <a:schemeClr val="accent2"/>
                                            </p:clrVal>
                                          </p:val>
                                        </p:tav>
                                        <p:tav tm="50000">
                                          <p:val>
                                            <p:clrVal>
                                              <a:schemeClr val="hlink"/>
                                            </p:clrVal>
                                          </p:val>
                                        </p:tav>
                                      </p:tavLst>
                                    </p:anim>
                                    <p:set>
                                      <p:cBhvr>
                                        <p:cTn id="1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احتمال حدثين مستقلين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09570"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1285852" y="714355"/>
            <a:ext cx="7629545" cy="3441671"/>
          </a:xfrm>
          <a:prstGeom prst="rect">
            <a:avLst/>
          </a:prstGeom>
          <a:noFill/>
          <a:ln w="9525">
            <a:noFill/>
            <a:miter lim="800000"/>
            <a:headEnd/>
            <a:tailEnd/>
          </a:ln>
          <a:effectLst/>
        </p:spPr>
      </p:pic>
      <p:pic>
        <p:nvPicPr>
          <p:cNvPr id="109571" name="Picture 3"/>
          <p:cNvPicPr>
            <a:picLocks noChangeAspect="1" noChangeArrowheads="1"/>
          </p:cNvPicPr>
          <p:nvPr/>
        </p:nvPicPr>
        <p:blipFill>
          <a:blip r:embed="rId9" cstate="print"/>
          <a:srcRect/>
          <a:stretch>
            <a:fillRect/>
          </a:stretch>
        </p:blipFill>
        <p:spPr bwMode="auto">
          <a:xfrm>
            <a:off x="506037" y="4357694"/>
            <a:ext cx="8280805" cy="15716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09570"/>
                                        </p:tgtEl>
                                        <p:attrNameLst>
                                          <p:attrName>style.visibility</p:attrName>
                                        </p:attrNameLst>
                                      </p:cBhvr>
                                      <p:to>
                                        <p:strVal val="visible"/>
                                      </p:to>
                                    </p:set>
                                    <p:anim to="" calcmode="lin" valueType="num">
                                      <p:cBhvr>
                                        <p:cTn id="14" dur="1" fill="hold"/>
                                        <p:tgtEl>
                                          <p:spTgt spid="10957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09571"/>
                                        </p:tgtEl>
                                        <p:attrNameLst>
                                          <p:attrName>style.visibility</p:attrName>
                                        </p:attrNameLst>
                                      </p:cBhvr>
                                      <p:to>
                                        <p:strVal val="visible"/>
                                      </p:to>
                                    </p:set>
                                    <p:anim to="" calcmode="lin" valueType="num">
                                      <p:cBhvr>
                                        <p:cTn id="19" dur="1" fill="hold"/>
                                        <p:tgtEl>
                                          <p:spTgt spid="1095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احتمالات الحوادث المستقلة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285720" y="834924"/>
            <a:ext cx="8715436" cy="2308324"/>
          </a:xfrm>
          <a:prstGeom prst="rect">
            <a:avLst/>
          </a:prstGeom>
        </p:spPr>
        <p:txBody>
          <a:bodyPr wrap="square">
            <a:spAutoFit/>
          </a:bodyPr>
          <a:lstStyle/>
          <a:p>
            <a:r>
              <a:rPr lang="ar-EG" sz="2400" b="1" dirty="0" smtClean="0">
                <a:solidFill>
                  <a:schemeClr val="bg1"/>
                </a:solidFill>
              </a:rPr>
              <a:t> يرغب خالد وأصدقاؤه في الذهاب إلى مباراة كرة قدم، وقد وضعوا قصاصات </a:t>
            </a:r>
          </a:p>
          <a:p>
            <a:r>
              <a:rPr lang="ar-EG" sz="2400" b="1" dirty="0" smtClean="0">
                <a:solidFill>
                  <a:schemeClr val="bg1"/>
                </a:solidFill>
              </a:rPr>
              <a:t>الورق الظاهرة في الصورة في كيس. فإذا سحب</a:t>
            </a:r>
          </a:p>
          <a:p>
            <a:r>
              <a:rPr lang="ar-EG" sz="2400" b="1" dirty="0" smtClean="0">
                <a:solidFill>
                  <a:schemeClr val="bg1"/>
                </a:solidFill>
              </a:rPr>
              <a:t>أحدهم قصاصة صفراء فسيركب في السيارة، </a:t>
            </a:r>
          </a:p>
          <a:p>
            <a:r>
              <a:rPr lang="ar-EG" sz="2400" b="1" dirty="0" smtClean="0">
                <a:solidFill>
                  <a:schemeClr val="bg1"/>
                </a:solidFill>
              </a:rPr>
              <a:t>وإذا سحب قصاصة زرقاء فسيركب في الحافلة.</a:t>
            </a:r>
          </a:p>
          <a:p>
            <a:r>
              <a:rPr lang="ar-EG" sz="2400" b="1" dirty="0" smtClean="0">
                <a:solidFill>
                  <a:schemeClr val="bg1"/>
                </a:solidFill>
              </a:rPr>
              <a:t>افرض أن خالدا سحب قصاصة ولم تعجبه النتيجة ، فأعادها وسحب مرة أخرى، فما احتمال أن يسحب قصاصة زرقاء في المرتين؟</a:t>
            </a:r>
            <a:endParaRPr lang="ar-EG" sz="2400" b="1" dirty="0">
              <a:solidFill>
                <a:schemeClr val="bg1"/>
              </a:solidFill>
            </a:endParaRPr>
          </a:p>
        </p:txBody>
      </p:sp>
      <p:pic>
        <p:nvPicPr>
          <p:cNvPr id="110594" name="Picture 2"/>
          <p:cNvPicPr>
            <a:picLocks noChangeAspect="1" noChangeArrowheads="1"/>
          </p:cNvPicPr>
          <p:nvPr/>
        </p:nvPicPr>
        <p:blipFill>
          <a:blip r:embed="rId8" cstate="print"/>
          <a:srcRect/>
          <a:stretch>
            <a:fillRect/>
          </a:stretch>
        </p:blipFill>
        <p:spPr bwMode="auto">
          <a:xfrm>
            <a:off x="785786" y="1299887"/>
            <a:ext cx="3276611" cy="1057543"/>
          </a:xfrm>
          <a:prstGeom prst="rect">
            <a:avLst/>
          </a:prstGeom>
          <a:ln>
            <a:noFill/>
          </a:ln>
          <a:effectLst>
            <a:softEdge rad="112500"/>
          </a:effectLst>
        </p:spPr>
      </p:pic>
      <p:pic>
        <p:nvPicPr>
          <p:cNvPr id="110595"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428596" y="3112500"/>
            <a:ext cx="8501122" cy="25310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10594"/>
                                        </p:tgtEl>
                                        <p:attrNameLst>
                                          <p:attrName>style.visibility</p:attrName>
                                        </p:attrNameLst>
                                      </p:cBhvr>
                                      <p:to>
                                        <p:strVal val="visible"/>
                                      </p:to>
                                    </p:set>
                                    <p:anim to="" calcmode="lin" valueType="num">
                                      <p:cBhvr>
                                        <p:cTn id="19" dur="1" fill="hold"/>
                                        <p:tgtEl>
                                          <p:spTgt spid="110594"/>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10595"/>
                                        </p:tgtEl>
                                        <p:attrNameLst>
                                          <p:attrName>style.visibility</p:attrName>
                                        </p:attrNameLst>
                                      </p:cBhvr>
                                      <p:to>
                                        <p:strVal val="visible"/>
                                      </p:to>
                                    </p:set>
                                    <p:anim to="" calcmode="lin" valueType="num">
                                      <p:cBhvr>
                                        <p:cTn id="24" dur="1" fill="hold"/>
                                        <p:tgtEl>
                                          <p:spTgt spid="1105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احتمال حادثتين غير مستقلتين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11619" name="Picture 3"/>
          <p:cNvPicPr>
            <a:picLocks noChangeAspect="1" noChangeArrowheads="1"/>
          </p:cNvPicPr>
          <p:nvPr/>
        </p:nvPicPr>
        <p:blipFill>
          <a:blip r:embed="rId8" cstate="print"/>
          <a:srcRect/>
          <a:stretch>
            <a:fillRect/>
          </a:stretch>
        </p:blipFill>
        <p:spPr bwMode="auto">
          <a:xfrm>
            <a:off x="1249036" y="785147"/>
            <a:ext cx="7680682" cy="1143655"/>
          </a:xfrm>
          <a:prstGeom prst="rect">
            <a:avLst/>
          </a:prstGeom>
          <a:ln>
            <a:noFill/>
          </a:ln>
          <a:effectLst>
            <a:softEdge rad="112500"/>
          </a:effectLst>
        </p:spPr>
      </p:pic>
      <p:sp>
        <p:nvSpPr>
          <p:cNvPr id="11" name="مستطيل 10"/>
          <p:cNvSpPr/>
          <p:nvPr/>
        </p:nvSpPr>
        <p:spPr>
          <a:xfrm>
            <a:off x="428596" y="1903389"/>
            <a:ext cx="8501122" cy="954107"/>
          </a:xfrm>
          <a:prstGeom prst="rect">
            <a:avLst/>
          </a:prstGeom>
        </p:spPr>
        <p:txBody>
          <a:bodyPr wrap="square">
            <a:spAutoFit/>
          </a:bodyPr>
          <a:lstStyle/>
          <a:p>
            <a:r>
              <a:rPr lang="ar-EG" sz="2800" b="1" dirty="0" smtClean="0">
                <a:solidFill>
                  <a:schemeClr val="bg1"/>
                </a:solidFill>
              </a:rPr>
              <a:t>يقرأ الرمز ( </a:t>
            </a:r>
            <a:r>
              <a:rPr lang="en-US" sz="2800" b="1" dirty="0" smtClean="0">
                <a:solidFill>
                  <a:schemeClr val="bg1"/>
                </a:solidFill>
              </a:rPr>
              <a:t>P(B|A </a:t>
            </a:r>
            <a:r>
              <a:rPr lang="ar-EG" sz="2800" b="1" dirty="0" smtClean="0">
                <a:solidFill>
                  <a:schemeClr val="bg1"/>
                </a:solidFill>
              </a:rPr>
              <a:t>احتمال وقوع الحادثة </a:t>
            </a:r>
            <a:r>
              <a:rPr lang="en-US" sz="2800" b="1" dirty="0" smtClean="0">
                <a:solidFill>
                  <a:schemeClr val="bg1"/>
                </a:solidFill>
              </a:rPr>
              <a:t>B </a:t>
            </a:r>
            <a:r>
              <a:rPr lang="ar-EG" sz="2800" b="1" dirty="0" smtClean="0">
                <a:solidFill>
                  <a:schemeClr val="bg1"/>
                </a:solidFill>
              </a:rPr>
              <a:t>بشرط وقوع الحادثة </a:t>
            </a:r>
            <a:r>
              <a:rPr lang="en-US" sz="2800" b="1" dirty="0" smtClean="0">
                <a:solidFill>
                  <a:schemeClr val="bg1"/>
                </a:solidFill>
              </a:rPr>
              <a:t>A </a:t>
            </a:r>
            <a:r>
              <a:rPr lang="ar-EG" sz="2800" b="1" dirty="0" smtClean="0">
                <a:solidFill>
                  <a:schemeClr val="bg1"/>
                </a:solidFill>
              </a:rPr>
              <a:t>أولاً، وهذا </a:t>
            </a:r>
            <a:r>
              <a:rPr lang="ar-EG" sz="2800" b="1" dirty="0" err="1" smtClean="0">
                <a:solidFill>
                  <a:schemeClr val="bg1"/>
                </a:solidFill>
              </a:rPr>
              <a:t>ُ</a:t>
            </a:r>
            <a:r>
              <a:rPr lang="ar-EG" sz="2800" b="1" dirty="0" smtClean="0">
                <a:solidFill>
                  <a:schemeClr val="bg1"/>
                </a:solidFill>
              </a:rPr>
              <a:t> يسمى الاحتمال المشروط.</a:t>
            </a:r>
            <a:endParaRPr lang="ar-EG" sz="2800" b="1" dirty="0">
              <a:solidFill>
                <a:schemeClr val="bg1"/>
              </a:solidFill>
            </a:endParaRPr>
          </a:p>
        </p:txBody>
      </p:sp>
      <p:sp>
        <p:nvSpPr>
          <p:cNvPr id="12" name="مستطيل 11"/>
          <p:cNvSpPr/>
          <p:nvPr/>
        </p:nvSpPr>
        <p:spPr>
          <a:xfrm>
            <a:off x="857224" y="2841965"/>
            <a:ext cx="7929618"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ar-EG" sz="2000" dirty="0" smtClean="0">
                <a:solidFill>
                  <a:schemeClr val="bg1"/>
                </a:solidFill>
              </a:rPr>
              <a:t> </a:t>
            </a:r>
            <a:r>
              <a:rPr lang="ar-EG" sz="2000" b="1" dirty="0" smtClean="0">
                <a:solidFill>
                  <a:schemeClr val="bg1"/>
                </a:solidFill>
              </a:rPr>
              <a:t>ارجع إلى المثال 2. افرض أن خالدا سحب قصاصة، ولم يرجعها ثانية. فإذا سحب صديقه زيد قصاصة، فما احتمال أن يسحب كل من الصديقين قصاصة صفراء؟</a:t>
            </a:r>
          </a:p>
          <a:p>
            <a:r>
              <a:rPr lang="ar-EG" sz="2000" dirty="0" smtClean="0">
                <a:solidFill>
                  <a:schemeClr val="bg1"/>
                </a:solidFill>
              </a:rPr>
              <a:t></a:t>
            </a:r>
            <a:r>
              <a:rPr lang="ar-EG" sz="2000" b="1" dirty="0" smtClean="0">
                <a:solidFill>
                  <a:schemeClr val="bg1"/>
                </a:solidFill>
              </a:rPr>
              <a:t>هاتان الحادثتان غير مستقلتين؛ لأن خالدا لم </a:t>
            </a:r>
            <a:r>
              <a:rPr lang="ar-EG" sz="2000" b="1" dirty="0" err="1" smtClean="0">
                <a:solidFill>
                  <a:schemeClr val="bg1"/>
                </a:solidFill>
              </a:rPr>
              <a:t>ُ</a:t>
            </a:r>
            <a:r>
              <a:rPr lang="ar-EG" sz="2000" b="1" dirty="0" smtClean="0">
                <a:solidFill>
                  <a:schemeClr val="bg1"/>
                </a:solidFill>
              </a:rPr>
              <a:t> يرجع القصاصة التي سحبها من الكيس.</a:t>
            </a:r>
            <a:endParaRPr lang="ar-EG" sz="2000" dirty="0">
              <a:solidFill>
                <a:schemeClr val="bg1"/>
              </a:solidFill>
            </a:endParaRPr>
          </a:p>
        </p:txBody>
      </p:sp>
      <p:pic>
        <p:nvPicPr>
          <p:cNvPr id="111620" name="Picture 4"/>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t="5358"/>
          <a:stretch>
            <a:fillRect/>
          </a:stretch>
        </p:blipFill>
        <p:spPr bwMode="auto">
          <a:xfrm>
            <a:off x="71406" y="4000504"/>
            <a:ext cx="8882038" cy="1428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11619"/>
                                        </p:tgtEl>
                                        <p:attrNameLst>
                                          <p:attrName>style.visibility</p:attrName>
                                        </p:attrNameLst>
                                      </p:cBhvr>
                                      <p:to>
                                        <p:strVal val="visible"/>
                                      </p:to>
                                    </p:set>
                                    <p:anim to="" calcmode="lin" valueType="num">
                                      <p:cBhvr>
                                        <p:cTn id="14" dur="1" fill="hold"/>
                                        <p:tgtEl>
                                          <p:spTgt spid="111619"/>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to="" calcmode="lin" valueType="num">
                                      <p:cBhvr>
                                        <p:cTn id="24" dur="1" fill="hold"/>
                                        <p:tgtEl>
                                          <p:spTgt spid="1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11620"/>
                                        </p:tgtEl>
                                        <p:attrNameLst>
                                          <p:attrName>style.visibility</p:attrName>
                                        </p:attrNameLst>
                                      </p:cBhvr>
                                      <p:to>
                                        <p:strVal val="visible"/>
                                      </p:to>
                                    </p:set>
                                    <p:anim to="" calcmode="lin" valueType="num">
                                      <p:cBhvr>
                                        <p:cTn id="29" dur="1" fill="hold"/>
                                        <p:tgtEl>
                                          <p:spTgt spid="1116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التحقق</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214282" y="859208"/>
            <a:ext cx="8715436" cy="1569660"/>
          </a:xfrm>
          <a:prstGeom prst="rect">
            <a:avLst/>
          </a:prstGeom>
        </p:spPr>
        <p:txBody>
          <a:bodyPr wrap="square">
            <a:spAutoFit/>
          </a:bodyPr>
          <a:lstStyle/>
          <a:p>
            <a:r>
              <a:rPr lang="ar-EG" sz="2400" b="1" dirty="0" smtClean="0">
                <a:solidFill>
                  <a:schemeClr val="bg1">
                    <a:lumMod val="75000"/>
                    <a:lumOff val="25000"/>
                  </a:schemeClr>
                </a:solidFill>
              </a:rPr>
              <a:t>يمكنك استعمال الرسم الشجري مع الاحتمالات، وتسمى شجرة الاحتمال. </a:t>
            </a:r>
          </a:p>
          <a:p>
            <a:r>
              <a:rPr lang="ar-EG" sz="2400" b="1" dirty="0" smtClean="0">
                <a:solidFill>
                  <a:schemeClr val="bg1">
                    <a:lumMod val="75000"/>
                    <a:lumOff val="25000"/>
                  </a:schemeClr>
                </a:solidFill>
              </a:rPr>
              <a:t>ولتوضيح هذه النتيجة، احسب احتمال كل حادثة بسيطة في المرحلة الأولى والاحتمال المشروط في المرحلة الثانية، ثم اضرب على طول كل فرع من الشجرة لإيجاد احتمال كل ناتج.</a:t>
            </a:r>
            <a:endParaRPr lang="ar-EG" sz="2400" b="1" dirty="0">
              <a:solidFill>
                <a:schemeClr val="bg1">
                  <a:lumMod val="75000"/>
                  <a:lumOff val="25000"/>
                </a:schemeClr>
              </a:solidFill>
            </a:endParaRPr>
          </a:p>
        </p:txBody>
      </p:sp>
      <p:pic>
        <p:nvPicPr>
          <p:cNvPr id="112642" name="Picture 2"/>
          <p:cNvPicPr>
            <a:picLocks noChangeAspect="1" noChangeArrowheads="1"/>
          </p:cNvPicPr>
          <p:nvPr/>
        </p:nvPicPr>
        <p:blipFill>
          <a:blip r:embed="rId8" cstate="print">
            <a:clrChange>
              <a:clrFrom>
                <a:srgbClr val="FFFFFF"/>
              </a:clrFrom>
              <a:clrTo>
                <a:srgbClr val="FFFFFF">
                  <a:alpha val="0"/>
                </a:srgbClr>
              </a:clrTo>
            </a:clrChange>
            <a:lum bright="-30000"/>
          </a:blip>
          <a:srcRect/>
          <a:stretch>
            <a:fillRect/>
          </a:stretch>
        </p:blipFill>
        <p:spPr bwMode="auto">
          <a:xfrm>
            <a:off x="1785918" y="1857364"/>
            <a:ext cx="6210316" cy="4250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12642"/>
                                        </p:tgtEl>
                                        <p:attrNameLst>
                                          <p:attrName>style.visibility</p:attrName>
                                        </p:attrNameLst>
                                      </p:cBhvr>
                                      <p:to>
                                        <p:strVal val="visible"/>
                                      </p:to>
                                    </p:set>
                                    <p:animEffect transition="in" filter="strips(downLeft)">
                                      <p:cBhvr>
                                        <p:cTn id="19" dur="5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775"/>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التجارب متعددة المراحل</a:t>
            </a:r>
            <a:endParaRPr lang="ar-SA" sz="3200" b="1" dirty="0">
              <a:solidFill>
                <a:srgbClr val="FF0000"/>
              </a:solidFill>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500034" y="785794"/>
            <a:ext cx="8286808" cy="1200329"/>
          </a:xfrm>
          <a:prstGeom prst="rect">
            <a:avLst/>
          </a:prstGeom>
        </p:spPr>
        <p:txBody>
          <a:bodyPr wrap="square">
            <a:spAutoFit/>
          </a:bodyPr>
          <a:lstStyle/>
          <a:p>
            <a:r>
              <a:rPr lang="ar-EG" sz="2400" b="1" dirty="0" smtClean="0">
                <a:solidFill>
                  <a:schemeClr val="bg1"/>
                </a:solidFill>
              </a:rPr>
              <a:t>التجربة المعروضة في المثال 1 هي مثال على تجربة ذات مرحلتين؛</a:t>
            </a:r>
          </a:p>
          <a:p>
            <a:r>
              <a:rPr lang="ar-EG" sz="2400" b="1" dirty="0" smtClean="0">
                <a:solidFill>
                  <a:schemeClr val="bg1"/>
                </a:solidFill>
              </a:rPr>
              <a:t> لأنها تمت على مرحلتين. والتجارب التي تحتوي على أكثر من مرحلتين تسمى تجارب متعددة المراحل.</a:t>
            </a:r>
            <a:endParaRPr lang="ar-EG" sz="2400" b="1" dirty="0">
              <a:solidFill>
                <a:schemeClr val="bg1"/>
              </a:solidFill>
            </a:endParaRPr>
          </a:p>
        </p:txBody>
      </p:sp>
      <p:sp>
        <p:nvSpPr>
          <p:cNvPr id="11" name="مستطيل 10"/>
          <p:cNvSpPr/>
          <p:nvPr/>
        </p:nvSpPr>
        <p:spPr>
          <a:xfrm>
            <a:off x="357190" y="2441572"/>
            <a:ext cx="8358214" cy="3416320"/>
          </a:xfrm>
          <a:prstGeom prst="rect">
            <a:avLst/>
          </a:prstGeom>
        </p:spPr>
        <p:txBody>
          <a:bodyPr wrap="square">
            <a:spAutoFit/>
          </a:bodyPr>
          <a:lstStyle/>
          <a:p>
            <a:r>
              <a:rPr lang="ar-EG" sz="2400" b="1" dirty="0" smtClean="0">
                <a:solidFill>
                  <a:schemeClr val="bg1"/>
                </a:solidFill>
              </a:rPr>
              <a:t>يبيع أحد المطاعم شطائر اللحم بثلاثة أحجام (صغير - وسط - كبير)، </a:t>
            </a:r>
            <a:r>
              <a:rPr lang="ar-EG" sz="2400" b="1" dirty="0" err="1" smtClean="0">
                <a:solidFill>
                  <a:schemeClr val="bg1"/>
                </a:solidFill>
              </a:rPr>
              <a:t>بالجبنة</a:t>
            </a:r>
            <a:r>
              <a:rPr lang="ar-EG" sz="2400" b="1" dirty="0" smtClean="0">
                <a:solidFill>
                  <a:schemeClr val="bg1"/>
                </a:solidFill>
              </a:rPr>
              <a:t> والطماطم </a:t>
            </a:r>
            <a:r>
              <a:rPr lang="ar-EG" sz="2400" b="1" dirty="0" err="1" smtClean="0">
                <a:solidFill>
                  <a:schemeClr val="bg1"/>
                </a:solidFill>
              </a:rPr>
              <a:t>والمخللات</a:t>
            </a:r>
            <a:r>
              <a:rPr lang="ar-EG" sz="2400" b="1" dirty="0" smtClean="0">
                <a:solidFill>
                  <a:schemeClr val="bg1"/>
                </a:solidFill>
              </a:rPr>
              <a:t>، أو باثنين منها، أو بأحدها، أو بدونها.</a:t>
            </a:r>
          </a:p>
          <a:p>
            <a:r>
              <a:rPr lang="ar-EG" sz="2400" b="1" dirty="0" smtClean="0">
                <a:solidFill>
                  <a:schemeClr val="bg1"/>
                </a:solidFill>
              </a:rPr>
              <a:t>مثِّل فضاء العيِّنة لأنواع الشطائر الممكنة باستعمال الرسم الشجري.</a:t>
            </a:r>
          </a:p>
          <a:p>
            <a:r>
              <a:rPr lang="ar-EG" sz="2400" b="1" dirty="0" smtClean="0">
                <a:solidFill>
                  <a:schemeClr val="bg1"/>
                </a:solidFill>
              </a:rPr>
              <a:t>يتكون فضاء العيِّنة من أربع مراحل هي:</a:t>
            </a:r>
          </a:p>
          <a:p>
            <a:r>
              <a:rPr lang="ar-EG" sz="2400" b="1" dirty="0" smtClean="0">
                <a:solidFill>
                  <a:schemeClr val="bg1"/>
                </a:solidFill>
              </a:rPr>
              <a:t>• شطيرة من اللحوم بأحجام ( </a:t>
            </a:r>
            <a:r>
              <a:rPr lang="en-US" sz="2400" b="1" dirty="0" smtClean="0">
                <a:solidFill>
                  <a:schemeClr val="bg1"/>
                </a:solidFill>
              </a:rPr>
              <a:t>S: </a:t>
            </a:r>
            <a:r>
              <a:rPr lang="ar-EG" sz="2400" b="1" dirty="0" smtClean="0">
                <a:solidFill>
                  <a:schemeClr val="bg1"/>
                </a:solidFill>
              </a:rPr>
              <a:t>صغير، </a:t>
            </a:r>
            <a:r>
              <a:rPr lang="en-US" sz="2400" b="1" dirty="0" smtClean="0">
                <a:solidFill>
                  <a:schemeClr val="bg1"/>
                </a:solidFill>
              </a:rPr>
              <a:t>M: </a:t>
            </a:r>
            <a:r>
              <a:rPr lang="ar-EG" sz="2400" b="1" dirty="0" smtClean="0">
                <a:solidFill>
                  <a:schemeClr val="bg1"/>
                </a:solidFill>
              </a:rPr>
              <a:t>وسط، </a:t>
            </a:r>
            <a:r>
              <a:rPr lang="en-US" sz="2400" b="1" dirty="0" smtClean="0">
                <a:solidFill>
                  <a:schemeClr val="bg1"/>
                </a:solidFill>
              </a:rPr>
              <a:t>L: </a:t>
            </a:r>
            <a:r>
              <a:rPr lang="ar-EG" sz="2400" b="1" dirty="0" smtClean="0">
                <a:solidFill>
                  <a:schemeClr val="bg1"/>
                </a:solidFill>
              </a:rPr>
              <a:t>كبير)</a:t>
            </a:r>
          </a:p>
          <a:p>
            <a:r>
              <a:rPr lang="ar-EG" sz="2400" b="1" dirty="0" smtClean="0">
                <a:solidFill>
                  <a:schemeClr val="bg1"/>
                </a:solidFill>
              </a:rPr>
              <a:t>• </a:t>
            </a:r>
            <a:r>
              <a:rPr lang="ar-EG" sz="2400" b="1" dirty="0" err="1" smtClean="0">
                <a:solidFill>
                  <a:schemeClr val="bg1"/>
                </a:solidFill>
              </a:rPr>
              <a:t>جبنة</a:t>
            </a:r>
            <a:r>
              <a:rPr lang="ar-EG" sz="2400" b="1" dirty="0" smtClean="0">
                <a:solidFill>
                  <a:schemeClr val="bg1"/>
                </a:solidFill>
              </a:rPr>
              <a:t> (مع </a:t>
            </a:r>
            <a:r>
              <a:rPr lang="ar-EG" sz="2400" b="1" dirty="0" err="1" smtClean="0">
                <a:solidFill>
                  <a:schemeClr val="bg1"/>
                </a:solidFill>
              </a:rPr>
              <a:t>جبنة</a:t>
            </a:r>
            <a:r>
              <a:rPr lang="ar-EG" sz="2400" b="1" dirty="0" smtClean="0">
                <a:solidFill>
                  <a:schemeClr val="bg1"/>
                </a:solidFill>
              </a:rPr>
              <a:t> </a:t>
            </a:r>
            <a:r>
              <a:rPr lang="en-US" sz="2400" b="1" dirty="0" smtClean="0">
                <a:solidFill>
                  <a:schemeClr val="bg1"/>
                </a:solidFill>
              </a:rPr>
              <a:t>C، </a:t>
            </a:r>
            <a:r>
              <a:rPr lang="ar-EG" sz="2400" b="1" dirty="0" smtClean="0">
                <a:solidFill>
                  <a:schemeClr val="bg1"/>
                </a:solidFill>
              </a:rPr>
              <a:t>بدون </a:t>
            </a:r>
            <a:r>
              <a:rPr lang="ar-EG" sz="2400" b="1" dirty="0" err="1" smtClean="0">
                <a:solidFill>
                  <a:schemeClr val="bg1"/>
                </a:solidFill>
              </a:rPr>
              <a:t>جبنة</a:t>
            </a:r>
            <a:r>
              <a:rPr lang="ar-EG" sz="2400" b="1" dirty="0" smtClean="0">
                <a:solidFill>
                  <a:schemeClr val="bg1"/>
                </a:solidFill>
              </a:rPr>
              <a:t> (</a:t>
            </a:r>
            <a:r>
              <a:rPr lang="en-US" sz="2400" b="1" dirty="0" smtClean="0">
                <a:solidFill>
                  <a:schemeClr val="bg1"/>
                </a:solidFill>
              </a:rPr>
              <a:t>NC</a:t>
            </a:r>
            <a:r>
              <a:rPr lang="ar-EG" sz="2400" b="1" dirty="0" smtClean="0">
                <a:solidFill>
                  <a:schemeClr val="bg1"/>
                </a:solidFill>
              </a:rPr>
              <a:t> )</a:t>
            </a:r>
            <a:endParaRPr lang="en-US" sz="2400" b="1" dirty="0" smtClean="0">
              <a:solidFill>
                <a:schemeClr val="bg1"/>
              </a:solidFill>
            </a:endParaRPr>
          </a:p>
          <a:p>
            <a:r>
              <a:rPr lang="ar-EG" sz="2400" b="1" dirty="0" smtClean="0">
                <a:solidFill>
                  <a:schemeClr val="bg1"/>
                </a:solidFill>
              </a:rPr>
              <a:t>• طماطم (مع طماطم </a:t>
            </a:r>
            <a:r>
              <a:rPr lang="en-US" sz="2400" b="1" dirty="0" smtClean="0">
                <a:solidFill>
                  <a:schemeClr val="bg1"/>
                </a:solidFill>
              </a:rPr>
              <a:t>T، </a:t>
            </a:r>
            <a:r>
              <a:rPr lang="ar-EG" sz="2400" b="1" dirty="0" smtClean="0">
                <a:solidFill>
                  <a:schemeClr val="bg1"/>
                </a:solidFill>
              </a:rPr>
              <a:t>بدون طماطم (</a:t>
            </a:r>
            <a:r>
              <a:rPr lang="en-US" sz="2400" b="1" dirty="0" smtClean="0">
                <a:solidFill>
                  <a:schemeClr val="bg1"/>
                </a:solidFill>
              </a:rPr>
              <a:t>NT</a:t>
            </a:r>
            <a:r>
              <a:rPr lang="ar-EG" sz="2400" b="1" dirty="0" smtClean="0">
                <a:solidFill>
                  <a:schemeClr val="bg1"/>
                </a:solidFill>
              </a:rPr>
              <a:t> )</a:t>
            </a:r>
            <a:endParaRPr lang="en-US" sz="2400" b="1" dirty="0" smtClean="0">
              <a:solidFill>
                <a:schemeClr val="bg1"/>
              </a:solidFill>
            </a:endParaRPr>
          </a:p>
          <a:p>
            <a:r>
              <a:rPr lang="ar-EG" sz="2400" b="1" dirty="0" smtClean="0">
                <a:solidFill>
                  <a:schemeClr val="bg1"/>
                </a:solidFill>
              </a:rPr>
              <a:t>• </a:t>
            </a:r>
            <a:r>
              <a:rPr lang="ar-EG" sz="2400" b="1" dirty="0" err="1" smtClean="0">
                <a:solidFill>
                  <a:schemeClr val="bg1"/>
                </a:solidFill>
              </a:rPr>
              <a:t>مخللات</a:t>
            </a:r>
            <a:r>
              <a:rPr lang="ar-EG" sz="2400" b="1" dirty="0" smtClean="0">
                <a:solidFill>
                  <a:schemeClr val="bg1"/>
                </a:solidFill>
              </a:rPr>
              <a:t> (مع </a:t>
            </a:r>
            <a:r>
              <a:rPr lang="ar-EG" sz="2400" b="1" dirty="0" err="1" smtClean="0">
                <a:solidFill>
                  <a:schemeClr val="bg1"/>
                </a:solidFill>
              </a:rPr>
              <a:t>مخللات</a:t>
            </a:r>
            <a:r>
              <a:rPr lang="ar-EG" sz="2400" b="1" dirty="0" smtClean="0">
                <a:solidFill>
                  <a:schemeClr val="bg1"/>
                </a:solidFill>
              </a:rPr>
              <a:t> </a:t>
            </a:r>
            <a:r>
              <a:rPr lang="en-US" sz="2400" b="1" dirty="0" smtClean="0">
                <a:solidFill>
                  <a:schemeClr val="bg1"/>
                </a:solidFill>
              </a:rPr>
              <a:t>P، </a:t>
            </a:r>
            <a:r>
              <a:rPr lang="ar-EG" sz="2400" b="1" dirty="0" smtClean="0">
                <a:solidFill>
                  <a:schemeClr val="bg1"/>
                </a:solidFill>
              </a:rPr>
              <a:t>بدون </a:t>
            </a:r>
            <a:r>
              <a:rPr lang="ar-EG" sz="2400" b="1" dirty="0" err="1" smtClean="0">
                <a:solidFill>
                  <a:schemeClr val="bg1"/>
                </a:solidFill>
              </a:rPr>
              <a:t>مخللات</a:t>
            </a:r>
            <a:r>
              <a:rPr lang="ar-EG" sz="2400" b="1" dirty="0" smtClean="0">
                <a:solidFill>
                  <a:schemeClr val="bg1"/>
                </a:solidFill>
              </a:rPr>
              <a:t> (</a:t>
            </a:r>
            <a:r>
              <a:rPr lang="en-US" sz="2400" b="1" dirty="0" smtClean="0">
                <a:solidFill>
                  <a:schemeClr val="bg1"/>
                </a:solidFill>
              </a:rPr>
              <a:t>NP</a:t>
            </a:r>
            <a:r>
              <a:rPr lang="ar-EG" sz="2400" b="1" dirty="0" smtClean="0">
                <a:solidFill>
                  <a:schemeClr val="bg1"/>
                </a:solidFill>
              </a:rPr>
              <a:t> )</a:t>
            </a:r>
            <a:endParaRPr lang="en-US" sz="2400" b="1" dirty="0" smtClean="0">
              <a:solidFill>
                <a:schemeClr val="bg1"/>
              </a:solidFill>
            </a:endParaRPr>
          </a:p>
          <a:p>
            <a:r>
              <a:rPr lang="ar-EG" sz="2400" b="1" dirty="0" smtClean="0">
                <a:solidFill>
                  <a:schemeClr val="bg1"/>
                </a:solidFill>
              </a:rPr>
              <a:t>أنشئ الرسم الشجري للمراحل الأربع.</a:t>
            </a:r>
            <a:endParaRPr lang="ar-EG" sz="2400" b="1" dirty="0">
              <a:solidFill>
                <a:schemeClr val="bg1"/>
              </a:solidFill>
            </a:endParaRPr>
          </a:p>
        </p:txBody>
      </p:sp>
      <p:sp>
        <p:nvSpPr>
          <p:cNvPr id="12" name="مربع نص 11"/>
          <p:cNvSpPr txBox="1"/>
          <p:nvPr/>
        </p:nvSpPr>
        <p:spPr>
          <a:xfrm>
            <a:off x="7340380" y="2000240"/>
            <a:ext cx="1202573" cy="523220"/>
          </a:xfrm>
          <a:prstGeom prst="rect">
            <a:avLst/>
          </a:prstGeom>
          <a:noFill/>
        </p:spPr>
        <p:txBody>
          <a:bodyPr wrap="none" rtlCol="1">
            <a:spAutoFit/>
          </a:bodyPr>
          <a:lstStyle/>
          <a:p>
            <a:r>
              <a:rPr lang="ar-EG" sz="2800" b="1" dirty="0" smtClean="0">
                <a:solidFill>
                  <a:schemeClr val="bg1"/>
                </a:solidFill>
                <a:latin typeface="ae_Cortoba" pitchFamily="18" charset="-78"/>
                <a:cs typeface="ae_Cortoba" pitchFamily="18" charset="-78"/>
              </a:rPr>
              <a:t>مثال 2 </a:t>
            </a:r>
            <a:endParaRPr lang="ar-EG" sz="2800" b="1" dirty="0">
              <a:solidFill>
                <a:schemeClr val="bg1"/>
              </a:solidFill>
              <a:latin typeface="ae_Cortoba" pitchFamily="18" charset="-78"/>
              <a:cs typeface="ae_Cortoba"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to="" calcmode="lin" valueType="num">
                                      <p:cBhvr>
                                        <p:cTn id="24"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الاحتمال المشروط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13666" name="Picture 2"/>
          <p:cNvPicPr>
            <a:picLocks noChangeAspect="1" noChangeArrowheads="1"/>
          </p:cNvPicPr>
          <p:nvPr/>
        </p:nvPicPr>
        <p:blipFill>
          <a:blip r:embed="rId8" cstate="print"/>
          <a:srcRect/>
          <a:stretch>
            <a:fillRect/>
          </a:stretch>
        </p:blipFill>
        <p:spPr bwMode="auto">
          <a:xfrm>
            <a:off x="2071670" y="928670"/>
            <a:ext cx="6000792" cy="1000132"/>
          </a:xfrm>
          <a:prstGeom prst="rect">
            <a:avLst/>
          </a:prstGeom>
          <a:ln>
            <a:noFill/>
          </a:ln>
          <a:effectLst>
            <a:softEdge rad="112500"/>
          </a:effectLst>
        </p:spPr>
      </p:pic>
      <p:sp>
        <p:nvSpPr>
          <p:cNvPr id="10" name="مستطيل 9"/>
          <p:cNvSpPr/>
          <p:nvPr/>
        </p:nvSpPr>
        <p:spPr>
          <a:xfrm>
            <a:off x="214314" y="2071678"/>
            <a:ext cx="8786842" cy="1200329"/>
          </a:xfrm>
          <a:prstGeom prst="rect">
            <a:avLst/>
          </a:prstGeom>
        </p:spPr>
        <p:txBody>
          <a:bodyPr wrap="square">
            <a:spAutoFit/>
          </a:bodyPr>
          <a:lstStyle/>
          <a:p>
            <a:r>
              <a:rPr lang="ar-EG" sz="2400" b="1" dirty="0" smtClean="0">
                <a:solidFill>
                  <a:schemeClr val="bg1">
                    <a:lumMod val="75000"/>
                    <a:lumOff val="25000"/>
                  </a:schemeClr>
                </a:solidFill>
              </a:rPr>
              <a:t>بما أن الاحتمال المشروط يختزل فضاء العيِّنة، فيمكن تبسيط أشكال ڤن في</a:t>
            </a:r>
          </a:p>
          <a:p>
            <a:r>
              <a:rPr lang="ar-EG" sz="2400" b="1" dirty="0" smtClean="0">
                <a:solidFill>
                  <a:schemeClr val="bg1">
                    <a:lumMod val="75000"/>
                    <a:lumOff val="25000"/>
                  </a:schemeClr>
                </a:solidFill>
              </a:rPr>
              <a:t>المثال 4، كما هو في الشكل المجاور، </a:t>
            </a:r>
          </a:p>
          <a:p>
            <a:r>
              <a:rPr lang="ar-EG" sz="2400" b="1" dirty="0" smtClean="0">
                <a:solidFill>
                  <a:schemeClr val="bg1">
                    <a:lumMod val="75000"/>
                    <a:lumOff val="25000"/>
                  </a:schemeClr>
                </a:solidFill>
              </a:rPr>
              <a:t>ويمثل تقاطع الحادثتين النواتج المشتركة في </a:t>
            </a:r>
            <a:r>
              <a:rPr lang="en-US" sz="2400" b="1" i="1" dirty="0" smtClean="0">
                <a:solidFill>
                  <a:schemeClr val="bg1">
                    <a:lumMod val="75000"/>
                    <a:lumOff val="25000"/>
                  </a:schemeClr>
                </a:solidFill>
              </a:rPr>
              <a:t>A </a:t>
            </a:r>
            <a:r>
              <a:rPr lang="ar-EG" sz="2400" b="1" i="1" dirty="0" smtClean="0">
                <a:solidFill>
                  <a:schemeClr val="bg1">
                    <a:lumMod val="75000"/>
                    <a:lumOff val="25000"/>
                  </a:schemeClr>
                </a:solidFill>
              </a:rPr>
              <a:t>و</a:t>
            </a:r>
            <a:r>
              <a:rPr lang="en-US" sz="2400" b="1" i="1" dirty="0" smtClean="0">
                <a:solidFill>
                  <a:schemeClr val="bg1">
                    <a:lumMod val="75000"/>
                    <a:lumOff val="25000"/>
                  </a:schemeClr>
                </a:solidFill>
              </a:rPr>
              <a:t>B</a:t>
            </a:r>
            <a:endParaRPr lang="ar-EG" sz="2400" b="1" dirty="0">
              <a:solidFill>
                <a:schemeClr val="bg1">
                  <a:lumMod val="75000"/>
                  <a:lumOff val="25000"/>
                </a:schemeClr>
              </a:solidFill>
            </a:endParaRPr>
          </a:p>
        </p:txBody>
      </p:sp>
      <p:pic>
        <p:nvPicPr>
          <p:cNvPr id="113667" name="Picture 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8596" y="1500174"/>
            <a:ext cx="1214446" cy="1378192"/>
          </a:xfrm>
          <a:prstGeom prst="rect">
            <a:avLst/>
          </a:prstGeom>
          <a:noFill/>
          <a:ln w="9525">
            <a:noFill/>
            <a:miter lim="800000"/>
            <a:headEnd/>
            <a:tailEnd/>
          </a:ln>
          <a:effectLst/>
        </p:spPr>
      </p:pic>
      <p:sp>
        <p:nvSpPr>
          <p:cNvPr id="12" name="شمس 11"/>
          <p:cNvSpPr/>
          <p:nvPr/>
        </p:nvSpPr>
        <p:spPr>
          <a:xfrm>
            <a:off x="571472" y="3429000"/>
            <a:ext cx="8358246" cy="278608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13666"/>
                                        </p:tgtEl>
                                        <p:attrNameLst>
                                          <p:attrName>style.visibility</p:attrName>
                                        </p:attrNameLst>
                                      </p:cBhvr>
                                      <p:to>
                                        <p:strVal val="visible"/>
                                      </p:to>
                                    </p:set>
                                    <p:anim to="" calcmode="lin" valueType="num">
                                      <p:cBhvr>
                                        <p:cTn id="14" dur="1" fill="hold"/>
                                        <p:tgtEl>
                                          <p:spTgt spid="113666"/>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13667"/>
                                        </p:tgtEl>
                                        <p:attrNameLst>
                                          <p:attrName>style.visibility</p:attrName>
                                        </p:attrNameLst>
                                      </p:cBhvr>
                                      <p:to>
                                        <p:strVal val="visible"/>
                                      </p:to>
                                    </p:set>
                                    <p:anim to="" calcmode="lin" valueType="num">
                                      <p:cBhvr>
                                        <p:cTn id="24" dur="1" fill="hold"/>
                                        <p:tgtEl>
                                          <p:spTgt spid="113667"/>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to="" calcmode="lin" valueType="num">
                                      <p:cBhvr>
                                        <p:cTn id="29"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0721" y="0"/>
            <a:ext cx="884775" cy="737314"/>
          </a:xfrm>
          <a:prstGeom prst="rect">
            <a:avLst/>
          </a:prstGeom>
          <a:noFill/>
          <a:ln w="9525">
            <a:noFill/>
            <a:miter lim="800000"/>
            <a:headEnd/>
            <a:tailEnd/>
          </a:ln>
        </p:spPr>
      </p:pic>
      <p:pic>
        <p:nvPicPr>
          <p:cNvPr id="2355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9663" y="76200"/>
            <a:ext cx="1705737" cy="53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775648"/>
            <a:ext cx="8444552" cy="99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مربع نص 15"/>
          <p:cNvSpPr txBox="1"/>
          <p:nvPr/>
        </p:nvSpPr>
        <p:spPr>
          <a:xfrm>
            <a:off x="707408" y="1690048"/>
            <a:ext cx="6553200" cy="830997"/>
          </a:xfrm>
          <a:prstGeom prst="rect">
            <a:avLst/>
          </a:prstGeom>
          <a:noFill/>
        </p:spPr>
        <p:txBody>
          <a:bodyPr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سيلعب فريق المدرسة في مباراة البطولة إذا ربح مباراته في الدور قبل النهائي وعليه فإن الحادثين غير مستقلين</a:t>
            </a:r>
            <a:endParaRPr lang="ar-SA" sz="2800" b="1" dirty="0">
              <a:solidFill>
                <a:srgbClr val="FF0000"/>
              </a:solidFill>
              <a:effectLst>
                <a:outerShdw blurRad="38100" dist="38100" dir="2700000" algn="tl">
                  <a:srgbClr val="000000">
                    <a:alpha val="43137"/>
                  </a:srgbClr>
                </a:outerShdw>
              </a:effectLst>
              <a:latin typeface="+mn-lt"/>
              <a:cs typeface="+mn-cs"/>
            </a:endParaRPr>
          </a:p>
        </p:txBody>
      </p:sp>
      <p:pic>
        <p:nvPicPr>
          <p:cNvPr id="2355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552" y="2492992"/>
            <a:ext cx="8442416" cy="50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مربع نص 17"/>
          <p:cNvSpPr txBox="1"/>
          <p:nvPr/>
        </p:nvSpPr>
        <p:spPr>
          <a:xfrm>
            <a:off x="429904" y="2965355"/>
            <a:ext cx="8442416"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لا تؤثر نتيجة عبد العزيز في الرياضيات علي نتيجته في الفيزياء – الحادثان مستقلان</a:t>
            </a:r>
            <a:endParaRPr lang="ar-SA" sz="2800" b="1" dirty="0">
              <a:solidFill>
                <a:srgbClr val="FF0000"/>
              </a:solidFill>
              <a:effectLst>
                <a:outerShdw blurRad="38100" dist="38100" dir="2700000" algn="tl">
                  <a:srgbClr val="000000">
                    <a:alpha val="43137"/>
                  </a:srgbClr>
                </a:outerShdw>
              </a:effectLst>
              <a:latin typeface="+mn-lt"/>
              <a:cs typeface="+mn-cs"/>
            </a:endParaRPr>
          </a:p>
        </p:txBody>
      </p:sp>
      <p:pic>
        <p:nvPicPr>
          <p:cNvPr id="2355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468" y="3436960"/>
            <a:ext cx="8572500" cy="182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065" y="5262044"/>
            <a:ext cx="3296222" cy="7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0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12"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500"/>
                                        <p:tgtEl>
                                          <p:spTgt spid="23557"/>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24"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8">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559"/>
                                        </p:tgtEl>
                                        <p:attrNameLst>
                                          <p:attrName>style.visibility</p:attrName>
                                        </p:attrNameLst>
                                      </p:cBhvr>
                                      <p:to>
                                        <p:strVal val="visible"/>
                                      </p:to>
                                    </p:set>
                                    <p:animEffect transition="in" filter="fade">
                                      <p:cBhvr>
                                        <p:cTn id="31" dur="500"/>
                                        <p:tgtEl>
                                          <p:spTgt spid="2355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560"/>
                                        </p:tgtEl>
                                        <p:attrNameLst>
                                          <p:attrName>style.visibility</p:attrName>
                                        </p:attrNameLst>
                                      </p:cBhvr>
                                      <p:to>
                                        <p:strVal val="visible"/>
                                      </p:to>
                                    </p:set>
                                    <p:animEffect transition="in" filter="fade">
                                      <p:cBhvr>
                                        <p:cTn id="36"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0721" y="0"/>
            <a:ext cx="884775" cy="737314"/>
          </a:xfrm>
          <a:prstGeom prst="rect">
            <a:avLst/>
          </a:prstGeom>
          <a:noFill/>
          <a:ln w="9525">
            <a:noFill/>
            <a:miter lim="800000"/>
            <a:headEnd/>
            <a:tailEnd/>
          </a:ln>
        </p:spPr>
      </p:pic>
      <p:pic>
        <p:nvPicPr>
          <p:cNvPr id="2457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824552"/>
            <a:ext cx="8458486"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1815356"/>
            <a:ext cx="1578960" cy="5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663" y="2438400"/>
            <a:ext cx="8448675"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810000"/>
            <a:ext cx="1519238" cy="56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5189" y="4392304"/>
            <a:ext cx="8540211" cy="61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662" y="5023512"/>
            <a:ext cx="8552497"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8375" y="5567675"/>
            <a:ext cx="3059430" cy="61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78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fade">
                                      <p:cBhvr>
                                        <p:cTn id="12" dur="5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fade">
                                      <p:cBhvr>
                                        <p:cTn id="17" dur="500"/>
                                        <p:tgtEl>
                                          <p:spTgt spid="245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1"/>
                                        </p:tgtEl>
                                        <p:attrNameLst>
                                          <p:attrName>style.visibility</p:attrName>
                                        </p:attrNameLst>
                                      </p:cBhvr>
                                      <p:to>
                                        <p:strVal val="visible"/>
                                      </p:to>
                                    </p:set>
                                    <p:animEffect transition="in" filter="fade">
                                      <p:cBhvr>
                                        <p:cTn id="22" dur="500"/>
                                        <p:tgtEl>
                                          <p:spTgt spid="245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82"/>
                                        </p:tgtEl>
                                        <p:attrNameLst>
                                          <p:attrName>style.visibility</p:attrName>
                                        </p:attrNameLst>
                                      </p:cBhvr>
                                      <p:to>
                                        <p:strVal val="visible"/>
                                      </p:to>
                                    </p:set>
                                    <p:animEffect transition="in" filter="fade">
                                      <p:cBhvr>
                                        <p:cTn id="27" dur="500"/>
                                        <p:tgtEl>
                                          <p:spTgt spid="245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583"/>
                                        </p:tgtEl>
                                        <p:attrNameLst>
                                          <p:attrName>style.visibility</p:attrName>
                                        </p:attrNameLst>
                                      </p:cBhvr>
                                      <p:to>
                                        <p:strVal val="visible"/>
                                      </p:to>
                                    </p:set>
                                    <p:animEffect transition="in" filter="fade">
                                      <p:cBhvr>
                                        <p:cTn id="32" dur="500"/>
                                        <p:tgtEl>
                                          <p:spTgt spid="245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84"/>
                                        </p:tgtEl>
                                        <p:attrNameLst>
                                          <p:attrName>style.visibility</p:attrName>
                                        </p:attrNameLst>
                                      </p:cBhvr>
                                      <p:to>
                                        <p:strVal val="visible"/>
                                      </p:to>
                                    </p:set>
                                    <p:animEffect transition="in" filter="fade">
                                      <p:cBhvr>
                                        <p:cTn id="37"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0721" y="0"/>
            <a:ext cx="884775" cy="737314"/>
          </a:xfrm>
          <a:prstGeom prst="rect">
            <a:avLst/>
          </a:prstGeom>
          <a:noFill/>
          <a:ln w="9525">
            <a:noFill/>
            <a:miter lim="800000"/>
            <a:headEnd/>
            <a:tailEnd/>
          </a:ln>
        </p:spPr>
      </p:pic>
      <p:pic>
        <p:nvPicPr>
          <p:cNvPr id="2560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152" y="748352"/>
            <a:ext cx="86106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641370" y="1613848"/>
            <a:ext cx="5939126"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غير مستقلين     ،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0.5%</a:t>
            </a: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أو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5%</a:t>
            </a: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تقريبا</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1" name="مربع نص 10"/>
          <p:cNvSpPr txBox="1"/>
          <p:nvPr/>
        </p:nvSpPr>
        <p:spPr>
          <a:xfrm>
            <a:off x="652816" y="2564727"/>
            <a:ext cx="5939126"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غير مستقلين     ،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0.29 </a:t>
            </a: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تقريبا</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2" name="مربع نص 11"/>
          <p:cNvSpPr txBox="1"/>
          <p:nvPr/>
        </p:nvSpPr>
        <p:spPr>
          <a:xfrm>
            <a:off x="677910" y="3546144"/>
            <a:ext cx="5939126"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مستقلان     ،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3% </a:t>
            </a: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تقريبا</a:t>
            </a:r>
            <a:endParaRPr lang="ar-SA" sz="2800" b="1" dirty="0">
              <a:solidFill>
                <a:srgbClr val="FF0000"/>
              </a:solidFill>
              <a:effectLst>
                <a:outerShdw blurRad="38100" dist="38100" dir="2700000" algn="tl">
                  <a:srgbClr val="000000">
                    <a:alpha val="43137"/>
                  </a:srgbClr>
                </a:outerShdw>
              </a:effectLst>
              <a:latin typeface="+mn-lt"/>
              <a:cs typeface="+mn-cs"/>
            </a:endParaRPr>
          </a:p>
        </p:txBody>
      </p:sp>
      <p:pic>
        <p:nvPicPr>
          <p:cNvPr id="2560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496" y="4055397"/>
            <a:ext cx="8390382" cy="93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352" y="4662487"/>
            <a:ext cx="1216566" cy="125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2057400" y="5329535"/>
            <a:ext cx="5939126"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25%</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330578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9"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1">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6"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2">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604"/>
                                        </p:tgtEl>
                                        <p:attrNameLst>
                                          <p:attrName>style.visibility</p:attrName>
                                        </p:attrNameLst>
                                      </p:cBhvr>
                                      <p:to>
                                        <p:strVal val="visible"/>
                                      </p:to>
                                    </p:set>
                                    <p:animEffect transition="in" filter="fade">
                                      <p:cBhvr>
                                        <p:cTn id="33" dur="500"/>
                                        <p:tgtEl>
                                          <p:spTgt spid="2560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605"/>
                                        </p:tgtEl>
                                        <p:attrNameLst>
                                          <p:attrName>style.visibility</p:attrName>
                                        </p:attrNameLst>
                                      </p:cBhvr>
                                      <p:to>
                                        <p:strVal val="visible"/>
                                      </p:to>
                                    </p:set>
                                    <p:animEffect transition="in" filter="fade">
                                      <p:cBhvr>
                                        <p:cTn id="38" dur="500"/>
                                        <p:tgtEl>
                                          <p:spTgt spid="25605"/>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43"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150721" y="0"/>
            <a:ext cx="884775" cy="737314"/>
          </a:xfrm>
          <a:prstGeom prst="rect">
            <a:avLst/>
          </a:prstGeom>
          <a:noFill/>
          <a:ln w="9525">
            <a:noFill/>
            <a:miter lim="800000"/>
            <a:headEnd/>
            <a:tailEnd/>
          </a:ln>
        </p:spPr>
      </p:pic>
      <p:pic>
        <p:nvPicPr>
          <p:cNvPr id="266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7165" y="762000"/>
            <a:ext cx="7365683" cy="181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3985906" y="1852060"/>
            <a:ext cx="2289790" cy="55861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12%</a:t>
            </a: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تقريبا</a:t>
            </a:r>
            <a:endParaRPr lang="ar-SA" sz="2800" b="1" dirty="0">
              <a:solidFill>
                <a:srgbClr val="FF0000"/>
              </a:solidFill>
              <a:effectLst>
                <a:outerShdw blurRad="38100" dist="38100" dir="2700000" algn="tl">
                  <a:srgbClr val="000000">
                    <a:alpha val="43137"/>
                  </a:srgbClr>
                </a:outerShdw>
              </a:effectLst>
              <a:latin typeface="+mn-lt"/>
              <a:cs typeface="+mn-cs"/>
            </a:endParaRPr>
          </a:p>
        </p:txBody>
      </p:sp>
      <p:pic>
        <p:nvPicPr>
          <p:cNvPr id="266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421" y="2618096"/>
            <a:ext cx="8667750" cy="10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748" y="3886200"/>
            <a:ext cx="84201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853" y="4978378"/>
            <a:ext cx="84010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1752600" y="3327585"/>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80 %</a:t>
            </a: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تقريبا</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4" name="مربع نص 13"/>
          <p:cNvSpPr txBox="1"/>
          <p:nvPr/>
        </p:nvSpPr>
        <p:spPr>
          <a:xfrm>
            <a:off x="1672610" y="4572000"/>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33.3 %</a:t>
            </a: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تقريبا</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5" name="مربع نص 14"/>
          <p:cNvSpPr txBox="1"/>
          <p:nvPr/>
        </p:nvSpPr>
        <p:spPr>
          <a:xfrm>
            <a:off x="1592620" y="5750256"/>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17 %</a:t>
            </a: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تقريبا</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330578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627"/>
                                        </p:tgtEl>
                                        <p:attrNameLst>
                                          <p:attrName>style.visibility</p:attrName>
                                        </p:attrNameLst>
                                      </p:cBhvr>
                                      <p:to>
                                        <p:strVal val="visible"/>
                                      </p:to>
                                    </p:set>
                                    <p:animEffect transition="in" filter="fade">
                                      <p:cBhvr>
                                        <p:cTn id="19" dur="500"/>
                                        <p:tgtEl>
                                          <p:spTgt spid="26627"/>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4"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31"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4">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38"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857224" cy="714353"/>
          </a:xfrm>
          <a:prstGeom prst="rect">
            <a:avLst/>
          </a:prstGeom>
          <a:noFill/>
          <a:ln w="9525">
            <a:noFill/>
            <a:miter lim="800000"/>
            <a:headEnd/>
            <a:tailEnd/>
          </a:ln>
        </p:spPr>
      </p:pic>
      <p:pic>
        <p:nvPicPr>
          <p:cNvPr id="2253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379560"/>
            <a:ext cx="2438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073" y="2514600"/>
            <a:ext cx="744185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780" y="3448009"/>
            <a:ext cx="8299868" cy="68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fade">
                                      <p:cBhvr>
                                        <p:cTn id="12" dur="5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fade">
                                      <p:cBhvr>
                                        <p:cTn id="1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احتمالات الحوادث المتنافية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857224" cy="714353"/>
          </a:xfrm>
          <a:prstGeom prst="rect">
            <a:avLst/>
          </a:prstGeom>
          <a:noFill/>
          <a:ln w="9525">
            <a:noFill/>
            <a:miter lim="800000"/>
            <a:headEnd/>
            <a:tailEnd/>
          </a:ln>
        </p:spPr>
      </p:pic>
      <p:pic>
        <p:nvPicPr>
          <p:cNvPr id="114691" name="Picture 3"/>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447688" y="714356"/>
            <a:ext cx="8624906" cy="2046355"/>
          </a:xfrm>
          <a:prstGeom prst="rect">
            <a:avLst/>
          </a:prstGeom>
          <a:noFill/>
          <a:ln w="9525">
            <a:noFill/>
            <a:miter lim="800000"/>
            <a:headEnd/>
            <a:tailEnd/>
          </a:ln>
          <a:effectLst/>
        </p:spPr>
      </p:pic>
      <p:sp>
        <p:nvSpPr>
          <p:cNvPr id="11" name="مستطيل 10"/>
          <p:cNvSpPr/>
          <p:nvPr/>
        </p:nvSpPr>
        <p:spPr>
          <a:xfrm>
            <a:off x="285720" y="2828836"/>
            <a:ext cx="8572560" cy="1384995"/>
          </a:xfrm>
          <a:prstGeom prst="rect">
            <a:avLst/>
          </a:prstGeom>
        </p:spPr>
        <p:txBody>
          <a:bodyPr wrap="square">
            <a:spAutoFit/>
          </a:bodyPr>
          <a:lstStyle/>
          <a:p>
            <a:r>
              <a:rPr lang="ar-EG" sz="2800" b="1" dirty="0" smtClean="0">
                <a:solidFill>
                  <a:schemeClr val="bg1">
                    <a:lumMod val="75000"/>
                    <a:lumOff val="25000"/>
                  </a:schemeClr>
                </a:solidFill>
              </a:rPr>
              <a:t>عند إيجاد احتمال وقوع حادثة أو وقوع حادثة أخرى يجب أن تعرف العلاقة بين الحادثتين. فإذا لم يكن وقوع الحادثتين ممكنًا في الوقت نفسه </a:t>
            </a:r>
            <a:r>
              <a:rPr lang="ar-EG" sz="2800" b="1" dirty="0" err="1" smtClean="0">
                <a:solidFill>
                  <a:schemeClr val="bg1">
                    <a:lumMod val="75000"/>
                    <a:lumOff val="25000"/>
                  </a:schemeClr>
                </a:solidFill>
              </a:rPr>
              <a:t>ُ</a:t>
            </a:r>
            <a:r>
              <a:rPr lang="ar-EG" sz="2800" b="1" dirty="0" smtClean="0">
                <a:solidFill>
                  <a:schemeClr val="bg1">
                    <a:lumMod val="75000"/>
                    <a:lumOff val="25000"/>
                  </a:schemeClr>
                </a:solidFill>
              </a:rPr>
              <a:t> يقال إنهما متنافيتان؛ أي أنه لا توجد نواتج مشتركة بينهما.</a:t>
            </a:r>
            <a:endParaRPr lang="ar-EG" sz="2800" b="1" dirty="0">
              <a:solidFill>
                <a:schemeClr val="bg1">
                  <a:lumMod val="75000"/>
                  <a:lumOff val="25000"/>
                </a:schemeClr>
              </a:solidFill>
            </a:endParaRPr>
          </a:p>
        </p:txBody>
      </p:sp>
      <p:sp>
        <p:nvSpPr>
          <p:cNvPr id="12" name="مستطيل 11"/>
          <p:cNvSpPr/>
          <p:nvPr/>
        </p:nvSpPr>
        <p:spPr>
          <a:xfrm>
            <a:off x="428628" y="4258583"/>
            <a:ext cx="8358214" cy="1384995"/>
          </a:xfrm>
          <a:prstGeom prst="rect">
            <a:avLst/>
          </a:prstGeom>
        </p:spPr>
        <p:txBody>
          <a:bodyPr wrap="square">
            <a:spAutoFit/>
          </a:bodyPr>
          <a:lstStyle/>
          <a:p>
            <a:pPr algn="just"/>
            <a:r>
              <a:rPr lang="ar-EG" sz="2800" b="1" dirty="0" smtClean="0">
                <a:solidFill>
                  <a:schemeClr val="bg1">
                    <a:lumMod val="75000"/>
                    <a:lumOff val="25000"/>
                  </a:schemeClr>
                </a:solidFill>
              </a:rPr>
              <a:t>إحدى طرق إيجاد احتمال وقوع حادثتين متنافيتين هو اختبار فضاء العيِّنة لهما. فمثلا لإيجاد احتمال ظهور 3 أو 4 عند رمي مكعب مرقم، سترى من أشكال ڤن أنه يوجد ناتجان يحققان هذا الشرط 3أو 4،لذا فإن</a:t>
            </a:r>
            <a:endParaRPr lang="ar-EG" sz="2800" b="1" dirty="0">
              <a:solidFill>
                <a:schemeClr val="bg1">
                  <a:lumMod val="75000"/>
                  <a:lumOff val="25000"/>
                </a:schemeClr>
              </a:solidFill>
            </a:endParaRPr>
          </a:p>
        </p:txBody>
      </p:sp>
    </p:spTree>
    <p:extLst>
      <p:ext uri="{BB962C8B-B14F-4D97-AF65-F5344CB8AC3E}">
        <p14:creationId xmlns:p14="http://schemas.microsoft.com/office/powerpoint/2010/main" val="26881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14691"/>
                                        </p:tgtEl>
                                        <p:attrNameLst>
                                          <p:attrName>style.visibility</p:attrName>
                                        </p:attrNameLst>
                                      </p:cBhvr>
                                      <p:to>
                                        <p:strVal val="visible"/>
                                      </p:to>
                                    </p:set>
                                    <p:animEffect transition="in" filter="strips(downLeft)">
                                      <p:cBhvr>
                                        <p:cTn id="14" dur="500"/>
                                        <p:tgtEl>
                                          <p:spTgt spid="11469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احتمال حادثتين متنافيتين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15714"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2071670" y="714355"/>
            <a:ext cx="6862782" cy="2533457"/>
          </a:xfrm>
          <a:prstGeom prst="rect">
            <a:avLst/>
          </a:prstGeom>
          <a:noFill/>
          <a:ln w="9525">
            <a:noFill/>
            <a:miter lim="800000"/>
            <a:headEnd/>
            <a:tailEnd/>
          </a:ln>
          <a:effectLst/>
        </p:spPr>
      </p:pic>
      <p:pic>
        <p:nvPicPr>
          <p:cNvPr id="115715" name="Picture 3"/>
          <p:cNvPicPr>
            <a:picLocks noChangeAspect="1" noChangeArrowheads="1"/>
          </p:cNvPicPr>
          <p:nvPr/>
        </p:nvPicPr>
        <p:blipFill>
          <a:blip r:embed="rId9" cstate="print"/>
          <a:srcRect/>
          <a:stretch>
            <a:fillRect/>
          </a:stretch>
        </p:blipFill>
        <p:spPr bwMode="auto">
          <a:xfrm>
            <a:off x="357158" y="1857364"/>
            <a:ext cx="2071702" cy="1299891"/>
          </a:xfrm>
          <a:prstGeom prst="rect">
            <a:avLst/>
          </a:prstGeom>
          <a:noFill/>
          <a:ln w="9525">
            <a:noFill/>
            <a:miter lim="800000"/>
            <a:headEnd/>
            <a:tailEnd/>
          </a:ln>
          <a:effectLst/>
        </p:spPr>
      </p:pic>
      <p:pic>
        <p:nvPicPr>
          <p:cNvPr id="115716" name="Picture 4"/>
          <p:cNvPicPr>
            <a:picLocks noChangeAspect="1" noChangeArrowheads="1"/>
          </p:cNvPicPr>
          <p:nvPr/>
        </p:nvPicPr>
        <p:blipFill>
          <a:blip r:embed="rId10" cstate="print">
            <a:duotone>
              <a:prstClr val="black"/>
              <a:srgbClr val="FFFF00">
                <a:tint val="45000"/>
                <a:satMod val="400000"/>
              </a:srgbClr>
            </a:duotone>
          </a:blip>
          <a:srcRect/>
          <a:stretch>
            <a:fillRect/>
          </a:stretch>
        </p:blipFill>
        <p:spPr bwMode="auto">
          <a:xfrm>
            <a:off x="1928794" y="4178417"/>
            <a:ext cx="6200788" cy="1536599"/>
          </a:xfrm>
          <a:prstGeom prst="rect">
            <a:avLst/>
          </a:prstGeom>
          <a:noFill/>
          <a:ln w="9525">
            <a:noFill/>
            <a:miter lim="800000"/>
            <a:headEnd/>
            <a:tailEnd/>
          </a:ln>
          <a:effectLst/>
        </p:spPr>
      </p:pic>
      <p:sp>
        <p:nvSpPr>
          <p:cNvPr id="12" name="مستطيل 11"/>
          <p:cNvSpPr/>
          <p:nvPr/>
        </p:nvSpPr>
        <p:spPr>
          <a:xfrm>
            <a:off x="3562338" y="3272853"/>
            <a:ext cx="3581430"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rPr>
              <a:t>احتمال حادثتين متنافيتين </a:t>
            </a:r>
            <a:endParaRPr lang="ar-SA" sz="32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15714"/>
                                        </p:tgtEl>
                                        <p:attrNameLst>
                                          <p:attrName>style.visibility</p:attrName>
                                        </p:attrNameLst>
                                      </p:cBhvr>
                                      <p:to>
                                        <p:strVal val="visible"/>
                                      </p:to>
                                    </p:set>
                                    <p:anim to="" calcmode="lin" valueType="num">
                                      <p:cBhvr>
                                        <p:cTn id="14" dur="1" fill="hold"/>
                                        <p:tgtEl>
                                          <p:spTgt spid="115714"/>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15715"/>
                                        </p:tgtEl>
                                        <p:attrNameLst>
                                          <p:attrName>style.visibility</p:attrName>
                                        </p:attrNameLst>
                                      </p:cBhvr>
                                      <p:to>
                                        <p:strVal val="visible"/>
                                      </p:to>
                                    </p:set>
                                    <p:anim to="" calcmode="lin" valueType="num">
                                      <p:cBhvr>
                                        <p:cTn id="19" dur="1" fill="hold"/>
                                        <p:tgtEl>
                                          <p:spTgt spid="115715"/>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to="" calcmode="lin" valueType="num">
                                      <p:cBhvr>
                                        <p:cTn id="24" dur="1" fill="hold"/>
                                        <p:tgtEl>
                                          <p:spTgt spid="1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15716"/>
                                        </p:tgtEl>
                                        <p:attrNameLst>
                                          <p:attrName>style.visibility</p:attrName>
                                        </p:attrNameLst>
                                      </p:cBhvr>
                                      <p:to>
                                        <p:strVal val="visible"/>
                                      </p:to>
                                    </p:set>
                                    <p:anim to="" calcmode="lin" valueType="num">
                                      <p:cBhvr>
                                        <p:cTn id="29" dur="1" fill="hold"/>
                                        <p:tgtEl>
                                          <p:spTgt spid="1157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مثال</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428596" y="785794"/>
            <a:ext cx="8501122" cy="2308324"/>
          </a:xfrm>
          <a:prstGeom prst="rect">
            <a:avLst/>
          </a:prstGeom>
        </p:spPr>
        <p:txBody>
          <a:bodyPr wrap="square">
            <a:spAutoFit/>
          </a:bodyPr>
          <a:lstStyle/>
          <a:p>
            <a:r>
              <a:rPr lang="ar-EG" sz="2400" b="1" dirty="0" smtClean="0">
                <a:solidFill>
                  <a:schemeClr val="bg1">
                    <a:lumMod val="75000"/>
                    <a:lumOff val="25000"/>
                  </a:schemeClr>
                </a:solidFill>
              </a:rPr>
              <a:t>اختار موسى كتابا من الكتب الموجودة في مكتبته المبينة في الجدول</a:t>
            </a:r>
          </a:p>
          <a:p>
            <a:r>
              <a:rPr lang="ar-EG" sz="2400" b="1" dirty="0" smtClean="0">
                <a:solidFill>
                  <a:schemeClr val="bg1">
                    <a:lumMod val="75000"/>
                    <a:lumOff val="25000"/>
                  </a:schemeClr>
                </a:solidFill>
              </a:rPr>
              <a:t>المجاور بشكل عشوائي. ما احتمال أن يكون الكتاب دينيا أو فيزيائيا؟</a:t>
            </a:r>
          </a:p>
          <a:p>
            <a:r>
              <a:rPr lang="ar-EG" sz="2400" b="1" dirty="0" smtClean="0">
                <a:solidFill>
                  <a:schemeClr val="bg1">
                    <a:lumMod val="75000"/>
                    <a:lumOff val="25000"/>
                  </a:schemeClr>
                </a:solidFill>
              </a:rPr>
              <a:t>هاتان الحادثتان متنافيتان؛ لأنه لا يمكن أن يكون الكتاب دينيا أو فيزيائيا في آن واحد.</a:t>
            </a:r>
          </a:p>
          <a:p>
            <a:r>
              <a:rPr lang="ar-EG" sz="2400" b="1" dirty="0" smtClean="0">
                <a:solidFill>
                  <a:schemeClr val="bg1">
                    <a:lumMod val="75000"/>
                    <a:lumOff val="25000"/>
                  </a:schemeClr>
                </a:solidFill>
              </a:rPr>
              <a:t>افرض أن الحادثة </a:t>
            </a:r>
            <a:r>
              <a:rPr lang="en-US" sz="2400" b="1" dirty="0" smtClean="0">
                <a:solidFill>
                  <a:schemeClr val="bg1">
                    <a:lumMod val="75000"/>
                    <a:lumOff val="25000"/>
                  </a:schemeClr>
                </a:solidFill>
              </a:rPr>
              <a:t>A1 </a:t>
            </a:r>
            <a:r>
              <a:rPr lang="ar-EG" sz="2400" b="1" dirty="0" smtClean="0">
                <a:solidFill>
                  <a:schemeClr val="bg1">
                    <a:lumMod val="75000"/>
                    <a:lumOff val="25000"/>
                  </a:schemeClr>
                </a:solidFill>
              </a:rPr>
              <a:t>تمثل اختيار كتاب ديني</a:t>
            </a:r>
          </a:p>
          <a:p>
            <a:r>
              <a:rPr lang="ar-EG" sz="2400" b="1" dirty="0" smtClean="0">
                <a:solidFill>
                  <a:schemeClr val="bg1">
                    <a:lumMod val="75000"/>
                    <a:lumOff val="25000"/>
                  </a:schemeClr>
                </a:solidFill>
              </a:rPr>
              <a:t>وافرض أن الحادثة </a:t>
            </a:r>
            <a:r>
              <a:rPr lang="en-US" sz="2400" b="1" dirty="0" smtClean="0">
                <a:solidFill>
                  <a:schemeClr val="bg1">
                    <a:lumMod val="75000"/>
                    <a:lumOff val="25000"/>
                  </a:schemeClr>
                </a:solidFill>
              </a:rPr>
              <a:t>A2 </a:t>
            </a:r>
            <a:r>
              <a:rPr lang="ar-EG" sz="2400" b="1" dirty="0" smtClean="0">
                <a:solidFill>
                  <a:schemeClr val="bg1">
                    <a:lumMod val="75000"/>
                    <a:lumOff val="25000"/>
                  </a:schemeClr>
                </a:solidFill>
              </a:rPr>
              <a:t>تمثل اختيار كتاب فيزيائي</a:t>
            </a:r>
          </a:p>
          <a:p>
            <a:r>
              <a:rPr lang="ar-EG" sz="2400" b="1" dirty="0" smtClean="0">
                <a:solidFill>
                  <a:schemeClr val="bg1">
                    <a:lumMod val="75000"/>
                    <a:lumOff val="25000"/>
                  </a:schemeClr>
                </a:solidFill>
              </a:rPr>
              <a:t>مجموع الكتب هو 35 = 13 + 12 + 10 .</a:t>
            </a:r>
            <a:endParaRPr lang="ar-EG" sz="2400" b="1" dirty="0">
              <a:solidFill>
                <a:schemeClr val="bg1">
                  <a:lumMod val="75000"/>
                  <a:lumOff val="25000"/>
                </a:schemeClr>
              </a:solidFill>
            </a:endParaRPr>
          </a:p>
        </p:txBody>
      </p:sp>
      <p:pic>
        <p:nvPicPr>
          <p:cNvPr id="116738" name="Picture 2"/>
          <p:cNvPicPr>
            <a:picLocks noChangeAspect="1" noChangeArrowheads="1"/>
          </p:cNvPicPr>
          <p:nvPr/>
        </p:nvPicPr>
        <p:blipFill>
          <a:blip r:embed="rId8" cstate="print"/>
          <a:srcRect/>
          <a:stretch>
            <a:fillRect/>
          </a:stretch>
        </p:blipFill>
        <p:spPr bwMode="auto">
          <a:xfrm>
            <a:off x="428596" y="1928802"/>
            <a:ext cx="2928946" cy="1757368"/>
          </a:xfrm>
          <a:prstGeom prst="rect">
            <a:avLst/>
          </a:prstGeom>
          <a:ln>
            <a:noFill/>
          </a:ln>
          <a:effectLst>
            <a:softEdge rad="112500"/>
          </a:effectLst>
        </p:spPr>
      </p:pic>
      <p:pic>
        <p:nvPicPr>
          <p:cNvPr id="116739"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1800235" y="3714752"/>
            <a:ext cx="6700855" cy="24615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116738"/>
                                        </p:tgtEl>
                                        <p:attrNameLst>
                                          <p:attrName>style.visibility</p:attrName>
                                        </p:attrNameLst>
                                      </p:cBhvr>
                                      <p:to>
                                        <p:strVal val="visible"/>
                                      </p:to>
                                    </p:set>
                                    <p:anim to="" calcmode="lin" valueType="num">
                                      <p:cBhvr>
                                        <p:cTn id="19" dur="1" fill="hold"/>
                                        <p:tgtEl>
                                          <p:spTgt spid="11673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16739"/>
                                        </p:tgtEl>
                                        <p:attrNameLst>
                                          <p:attrName>style.visibility</p:attrName>
                                        </p:attrNameLst>
                                      </p:cBhvr>
                                      <p:to>
                                        <p:strVal val="visible"/>
                                      </p:to>
                                    </p:set>
                                    <p:anim to="" calcmode="lin" valueType="num">
                                      <p:cBhvr>
                                        <p:cTn id="24" dur="1" fill="hold"/>
                                        <p:tgtEl>
                                          <p:spTgt spid="1167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احتمال حادثتين غير متنافيتين </a:t>
            </a:r>
            <a:endParaRPr lang="ar-SA"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17762" name="Picture 2"/>
          <p:cNvPicPr>
            <a:picLocks noChangeAspect="1" noChangeArrowheads="1"/>
          </p:cNvPicPr>
          <p:nvPr/>
        </p:nvPicPr>
        <p:blipFill>
          <a:blip r:embed="rId8" cstate="print">
            <a:duotone>
              <a:prstClr val="black"/>
              <a:schemeClr val="accent6">
                <a:tint val="45000"/>
                <a:satMod val="400000"/>
              </a:schemeClr>
            </a:duotone>
          </a:blip>
          <a:srcRect/>
          <a:stretch>
            <a:fillRect/>
          </a:stretch>
        </p:blipFill>
        <p:spPr bwMode="auto">
          <a:xfrm>
            <a:off x="352430" y="714356"/>
            <a:ext cx="8648726" cy="2087048"/>
          </a:xfrm>
          <a:prstGeom prst="rect">
            <a:avLst/>
          </a:prstGeom>
          <a:ln>
            <a:noFill/>
          </a:ln>
          <a:effectLst>
            <a:softEdge rad="112500"/>
          </a:effectLst>
        </p:spPr>
      </p:pic>
      <p:sp>
        <p:nvSpPr>
          <p:cNvPr id="10" name="مستطيل 9"/>
          <p:cNvSpPr/>
          <p:nvPr/>
        </p:nvSpPr>
        <p:spPr>
          <a:xfrm>
            <a:off x="4143372" y="3037360"/>
            <a:ext cx="4714876" cy="2677656"/>
          </a:xfrm>
          <a:prstGeom prst="rect">
            <a:avLst/>
          </a:prstGeom>
        </p:spPr>
        <p:txBody>
          <a:bodyPr wrap="square">
            <a:spAutoFit/>
          </a:bodyPr>
          <a:lstStyle/>
          <a:p>
            <a:pPr algn="just"/>
            <a:r>
              <a:rPr lang="ar-EG" sz="2400" b="1" dirty="0" smtClean="0">
                <a:solidFill>
                  <a:schemeClr val="bg1"/>
                </a:solidFill>
              </a:rPr>
              <a:t> يبين الجدول المجاور 30 لوحة رسمها</a:t>
            </a:r>
          </a:p>
          <a:p>
            <a:pPr algn="just"/>
            <a:r>
              <a:rPr lang="ar-EG" sz="2400" b="1" dirty="0" smtClean="0">
                <a:solidFill>
                  <a:schemeClr val="bg1"/>
                </a:solidFill>
              </a:rPr>
              <a:t>إبراهيم. إذا اختار إحدى هذه اللوحات عشوائيا</a:t>
            </a:r>
          </a:p>
          <a:p>
            <a:pPr algn="just"/>
            <a:r>
              <a:rPr lang="ar-EG" sz="2400" b="1" dirty="0" smtClean="0">
                <a:solidFill>
                  <a:schemeClr val="bg1"/>
                </a:solidFill>
              </a:rPr>
              <a:t>للمشاركة في مسابقة فنية، فما احتمال أن يختار لوحة زيتية أو منظرا طبيعيا؟</a:t>
            </a:r>
          </a:p>
          <a:p>
            <a:pPr algn="just"/>
            <a:r>
              <a:rPr lang="ar-EG" sz="2400" b="1" dirty="0" smtClean="0">
                <a:solidFill>
                  <a:schemeClr val="bg1"/>
                </a:solidFill>
              </a:rPr>
              <a:t>بما أن بعض لوحات إبراهيم مناظر طبيعية</a:t>
            </a:r>
          </a:p>
          <a:p>
            <a:pPr algn="just"/>
            <a:r>
              <a:rPr lang="ar-EG" sz="2400" b="1" dirty="0" smtClean="0">
                <a:solidFill>
                  <a:schemeClr val="bg1"/>
                </a:solidFill>
              </a:rPr>
              <a:t>ولوحات زيتية في وقت واحد فإن هاتين</a:t>
            </a:r>
          </a:p>
          <a:p>
            <a:pPr algn="just"/>
            <a:r>
              <a:rPr lang="ar-EG" sz="2400" b="1" dirty="0" smtClean="0">
                <a:solidFill>
                  <a:schemeClr val="bg1"/>
                </a:solidFill>
              </a:rPr>
              <a:t>الحادثتين غير متنافيتين.</a:t>
            </a:r>
            <a:endParaRPr lang="ar-EG" sz="2400" b="1" dirty="0">
              <a:solidFill>
                <a:schemeClr val="bg1"/>
              </a:solidFill>
            </a:endParaRPr>
          </a:p>
        </p:txBody>
      </p:sp>
      <p:pic>
        <p:nvPicPr>
          <p:cNvPr id="117763" name="Picture 3"/>
          <p:cNvPicPr>
            <a:picLocks noChangeAspect="1" noChangeArrowheads="1"/>
          </p:cNvPicPr>
          <p:nvPr/>
        </p:nvPicPr>
        <p:blipFill>
          <a:blip r:embed="rId9" cstate="print"/>
          <a:srcRect/>
          <a:stretch>
            <a:fillRect/>
          </a:stretch>
        </p:blipFill>
        <p:spPr bwMode="auto">
          <a:xfrm>
            <a:off x="302420" y="2928934"/>
            <a:ext cx="3840952" cy="27146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17762"/>
                                        </p:tgtEl>
                                        <p:attrNameLst>
                                          <p:attrName>style.visibility</p:attrName>
                                        </p:attrNameLst>
                                      </p:cBhvr>
                                      <p:to>
                                        <p:strVal val="visible"/>
                                      </p:to>
                                    </p:set>
                                    <p:anim to="" calcmode="lin" valueType="num">
                                      <p:cBhvr>
                                        <p:cTn id="14" dur="1" fill="hold"/>
                                        <p:tgtEl>
                                          <p:spTgt spid="117762"/>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17763"/>
                                        </p:tgtEl>
                                        <p:attrNameLst>
                                          <p:attrName>style.visibility</p:attrName>
                                        </p:attrNameLst>
                                      </p:cBhvr>
                                      <p:to>
                                        <p:strVal val="visible"/>
                                      </p:to>
                                    </p:set>
                                    <p:anim to="" calcmode="lin" valueType="num">
                                      <p:cBhvr>
                                        <p:cTn id="24" dur="1" fill="hold"/>
                                        <p:tgtEl>
                                          <p:spTgt spid="1177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تابع حل المثال </a:t>
            </a:r>
            <a:endParaRPr lang="ar-SA" sz="3200" b="1" dirty="0">
              <a:solidFill>
                <a:srgbClr val="FF0000"/>
              </a:solidFill>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00354"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785786" y="785794"/>
            <a:ext cx="7901014" cy="5467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00354"/>
                                        </p:tgtEl>
                                        <p:attrNameLst>
                                          <p:attrName>style.visibility</p:attrName>
                                        </p:attrNameLst>
                                      </p:cBhvr>
                                      <p:to>
                                        <p:strVal val="visible"/>
                                      </p:to>
                                    </p:set>
                                    <p:animEffect transition="in" filter="strips(downLeft)">
                                      <p:cBhvr>
                                        <p:cTn id="14" dur="5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775"/>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احتمال الحادثة المتممة</a:t>
            </a:r>
            <a:endParaRPr lang="ar-EG"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1470" y="83347"/>
            <a:ext cx="928662" cy="773885"/>
          </a:xfrm>
          <a:prstGeom prst="rect">
            <a:avLst/>
          </a:prstGeom>
          <a:noFill/>
          <a:ln w="9525">
            <a:noFill/>
            <a:miter lim="800000"/>
            <a:headEnd/>
            <a:tailEnd/>
          </a:ln>
        </p:spPr>
      </p:pic>
      <p:pic>
        <p:nvPicPr>
          <p:cNvPr id="118786" name="Picture 2"/>
          <p:cNvPicPr>
            <a:picLocks noChangeAspect="1" noChangeArrowheads="1"/>
          </p:cNvPicPr>
          <p:nvPr/>
        </p:nvPicPr>
        <p:blipFill>
          <a:blip r:embed="rId8" cstate="print">
            <a:clrChange>
              <a:clrFrom>
                <a:srgbClr val="FFFFFF"/>
              </a:clrFrom>
              <a:clrTo>
                <a:srgbClr val="FFFFFF">
                  <a:alpha val="0"/>
                </a:srgbClr>
              </a:clrTo>
            </a:clrChange>
            <a:lum bright="-30000" contrast="10000"/>
          </a:blip>
          <a:srcRect/>
          <a:stretch>
            <a:fillRect/>
          </a:stretch>
        </p:blipFill>
        <p:spPr bwMode="auto">
          <a:xfrm>
            <a:off x="285720" y="714356"/>
            <a:ext cx="8643998" cy="2071702"/>
          </a:xfrm>
          <a:prstGeom prst="rect">
            <a:avLst/>
          </a:prstGeom>
          <a:noFill/>
          <a:ln w="9525">
            <a:noFill/>
            <a:miter lim="800000"/>
            <a:headEnd/>
            <a:tailEnd/>
          </a:ln>
          <a:effectLst/>
        </p:spPr>
      </p:pic>
      <p:pic>
        <p:nvPicPr>
          <p:cNvPr id="118787"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285720" y="3857628"/>
            <a:ext cx="8595729" cy="2000264"/>
          </a:xfrm>
          <a:prstGeom prst="rect">
            <a:avLst/>
          </a:prstGeom>
          <a:noFill/>
          <a:ln w="9525">
            <a:noFill/>
            <a:miter lim="800000"/>
            <a:headEnd/>
            <a:tailEnd/>
          </a:ln>
          <a:effectLst/>
        </p:spPr>
      </p:pic>
      <p:sp>
        <p:nvSpPr>
          <p:cNvPr id="11" name="مستطيل 10"/>
          <p:cNvSpPr/>
          <p:nvPr/>
        </p:nvSpPr>
        <p:spPr>
          <a:xfrm>
            <a:off x="3071802" y="3071810"/>
            <a:ext cx="3555782" cy="646331"/>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r-EG" sz="3600" b="1" dirty="0" smtClean="0">
                <a:solidFill>
                  <a:schemeClr val="bg1"/>
                </a:solidFill>
              </a:rPr>
              <a:t>احتمال الحادثة المتممة</a:t>
            </a:r>
            <a:endParaRPr lang="ar-EG"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18786"/>
                                        </p:tgtEl>
                                        <p:attrNameLst>
                                          <p:attrName>style.visibility</p:attrName>
                                        </p:attrNameLst>
                                      </p:cBhvr>
                                      <p:to>
                                        <p:strVal val="visible"/>
                                      </p:to>
                                    </p:set>
                                    <p:anim to="" calcmode="lin" valueType="num">
                                      <p:cBhvr>
                                        <p:cTn id="14" dur="1" fill="hold"/>
                                        <p:tgtEl>
                                          <p:spTgt spid="118786"/>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18787"/>
                                        </p:tgtEl>
                                        <p:attrNameLst>
                                          <p:attrName>style.visibility</p:attrName>
                                        </p:attrNameLst>
                                      </p:cBhvr>
                                      <p:to>
                                        <p:strVal val="visible"/>
                                      </p:to>
                                    </p:set>
                                    <p:anim to="" calcmode="lin" valueType="num">
                                      <p:cBhvr>
                                        <p:cTn id="24" dur="1" fill="hold"/>
                                        <p:tgtEl>
                                          <p:spTgt spid="1187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775"/>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احتمال الحادثة المتممة</a:t>
            </a:r>
            <a:endParaRPr lang="ar-EG" sz="3200" b="1" dirty="0">
              <a:solidFill>
                <a:srgbClr val="C00000"/>
              </a:solidFill>
              <a:effectLst>
                <a:outerShdw blurRad="38100" dist="38100" dir="2700000" algn="tl">
                  <a:srgbClr val="000000">
                    <a:alpha val="43137"/>
                  </a:srgbClr>
                </a:outerShdw>
              </a:effectLst>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19810" name="Picture 2"/>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a:off x="1214414" y="785794"/>
            <a:ext cx="7700985" cy="1095469"/>
          </a:xfrm>
          <a:prstGeom prst="rect">
            <a:avLst/>
          </a:prstGeom>
          <a:noFill/>
          <a:ln w="9525">
            <a:noFill/>
            <a:miter lim="800000"/>
            <a:headEnd/>
            <a:tailEnd/>
          </a:ln>
          <a:effectLst/>
        </p:spPr>
      </p:pic>
      <p:sp>
        <p:nvSpPr>
          <p:cNvPr id="10" name="مستطيل 9"/>
          <p:cNvSpPr/>
          <p:nvPr/>
        </p:nvSpPr>
        <p:spPr>
          <a:xfrm>
            <a:off x="857224" y="2006734"/>
            <a:ext cx="807249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EG" sz="2000" dirty="0" smtClean="0">
                <a:solidFill>
                  <a:schemeClr val="bg1"/>
                </a:solidFill>
              </a:rPr>
              <a:t> </a:t>
            </a:r>
            <a:r>
              <a:rPr lang="ar-EG" sz="2000" b="1" dirty="0" smtClean="0">
                <a:solidFill>
                  <a:schemeClr val="bg1"/>
                </a:solidFill>
              </a:rPr>
              <a:t>اشتركت سميرة في مسابقة ثقافية، وطلب إليها سحب بطاقة عشوائيا من صندوق </a:t>
            </a:r>
            <a:r>
              <a:rPr lang="ar-EG" sz="2000" b="1" dirty="0" err="1" smtClean="0">
                <a:solidFill>
                  <a:schemeClr val="bg1"/>
                </a:solidFill>
              </a:rPr>
              <a:t>به</a:t>
            </a:r>
            <a:r>
              <a:rPr lang="ar-EG" sz="2000" b="1" dirty="0" smtClean="0">
                <a:solidFill>
                  <a:schemeClr val="bg1"/>
                </a:solidFill>
              </a:rPr>
              <a:t> ( 300 ) بطاقة، منها ( 20 ) بطاقة رابحة. ما احتمال عدم سحب بطاقة رابحة؟</a:t>
            </a:r>
            <a:endParaRPr lang="ar-EG" sz="2000" dirty="0">
              <a:solidFill>
                <a:schemeClr val="bg1"/>
              </a:solidFill>
            </a:endParaRPr>
          </a:p>
        </p:txBody>
      </p:sp>
      <p:pic>
        <p:nvPicPr>
          <p:cNvPr id="119811" name="Picture 3"/>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1357290" y="2857496"/>
            <a:ext cx="6600845" cy="30400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119810"/>
                                        </p:tgtEl>
                                        <p:attrNameLst>
                                          <p:attrName>style.visibility</p:attrName>
                                        </p:attrNameLst>
                                      </p:cBhvr>
                                      <p:to>
                                        <p:strVal val="visible"/>
                                      </p:to>
                                    </p:set>
                                    <p:anim to="" calcmode="lin" valueType="num">
                                      <p:cBhvr>
                                        <p:cTn id="14" dur="1" fill="hold"/>
                                        <p:tgtEl>
                                          <p:spTgt spid="119810"/>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19811"/>
                                        </p:tgtEl>
                                        <p:attrNameLst>
                                          <p:attrName>style.visibility</p:attrName>
                                        </p:attrNameLst>
                                      </p:cBhvr>
                                      <p:to>
                                        <p:strVal val="visible"/>
                                      </p:to>
                                    </p:set>
                                    <p:anim to="" calcmode="lin" valueType="num">
                                      <p:cBhvr>
                                        <p:cTn id="24" dur="1" fill="hold"/>
                                        <p:tgtEl>
                                          <p:spTgt spid="1198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C00000"/>
                </a:solidFill>
                <a:effectLst>
                  <a:outerShdw blurRad="38100" dist="38100" dir="2700000" algn="tl">
                    <a:srgbClr val="000000">
                      <a:alpha val="43137"/>
                    </a:srgbClr>
                  </a:outerShdw>
                </a:effectLst>
                <a:latin typeface="ae_Dimnah" pitchFamily="18" charset="-78"/>
                <a:cs typeface="ae_Dimnah" pitchFamily="18" charset="-78"/>
              </a:rPr>
              <a:t>تلخيص</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pic>
        <p:nvPicPr>
          <p:cNvPr id="120834" name="Picture 2"/>
          <p:cNvPicPr>
            <a:picLocks noChangeAspect="1" noChangeArrowheads="1"/>
          </p:cNvPicPr>
          <p:nvPr/>
        </p:nvPicPr>
        <p:blipFill>
          <a:blip r:embed="rId8" cstate="print"/>
          <a:srcRect/>
          <a:stretch>
            <a:fillRect/>
          </a:stretch>
        </p:blipFill>
        <p:spPr bwMode="auto">
          <a:xfrm>
            <a:off x="314350" y="714356"/>
            <a:ext cx="8686806" cy="57150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20834"/>
                                        </p:tgtEl>
                                        <p:attrNameLst>
                                          <p:attrName>style.visibility</p:attrName>
                                        </p:attrNameLst>
                                      </p:cBhvr>
                                      <p:to>
                                        <p:strVal val="visible"/>
                                      </p:to>
                                    </p:set>
                                    <p:animEffect transition="in" filter="strips(downLeft)">
                                      <p:cBhvr>
                                        <p:cTn id="14" dur="5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276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0552" y="106704"/>
            <a:ext cx="2105778" cy="5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2385" y="783608"/>
            <a:ext cx="7618191"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6248" y="1281781"/>
            <a:ext cx="7086877" cy="9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277504" y="1281781"/>
            <a:ext cx="1720353"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mn-lt"/>
                <a:cs typeface="ae_Dimnah" pitchFamily="18" charset="-78"/>
              </a:rPr>
              <a:t>غير متنافيان</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2" name="مربع نص 11"/>
          <p:cNvSpPr txBox="1"/>
          <p:nvPr/>
        </p:nvSpPr>
        <p:spPr>
          <a:xfrm>
            <a:off x="4147047" y="1748135"/>
            <a:ext cx="1720353"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mn-lt"/>
                <a:cs typeface="ae_Dimnah" pitchFamily="18" charset="-78"/>
              </a:rPr>
              <a:t> متنافيان</a:t>
            </a:r>
            <a:endParaRPr lang="ar-SA" sz="2800" b="1" dirty="0">
              <a:solidFill>
                <a:srgbClr val="FF0000"/>
              </a:solidFill>
              <a:effectLst>
                <a:outerShdw blurRad="38100" dist="38100" dir="2700000" algn="tl">
                  <a:srgbClr val="000000">
                    <a:alpha val="43137"/>
                  </a:srgbClr>
                </a:outerShdw>
              </a:effectLst>
              <a:latin typeface="+mn-lt"/>
              <a:cs typeface="+mn-cs"/>
            </a:endParaRPr>
          </a:p>
        </p:txBody>
      </p:sp>
      <p:pic>
        <p:nvPicPr>
          <p:cNvPr id="276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2245056"/>
            <a:ext cx="8477563" cy="13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2372058" y="3124200"/>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67 %</a:t>
            </a: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تقريبا</a:t>
            </a:r>
            <a:endParaRPr lang="ar-SA" sz="2800" b="1" dirty="0">
              <a:solidFill>
                <a:srgbClr val="FF0000"/>
              </a:solidFill>
              <a:effectLst>
                <a:outerShdw blurRad="38100" dist="38100" dir="2700000" algn="tl">
                  <a:srgbClr val="000000">
                    <a:alpha val="43137"/>
                  </a:srgbClr>
                </a:outerShdw>
              </a:effectLst>
              <a:latin typeface="+mn-lt"/>
              <a:cs typeface="+mn-cs"/>
            </a:endParaRPr>
          </a:p>
        </p:txBody>
      </p:sp>
      <p:pic>
        <p:nvPicPr>
          <p:cNvPr id="2765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375" y="3661437"/>
            <a:ext cx="8505825" cy="52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6731" y="4191000"/>
            <a:ext cx="1993869"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4223984"/>
            <a:ext cx="3264477" cy="199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4568210" y="4948535"/>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44 %</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fade">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7"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4"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2">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653"/>
                                        </p:tgtEl>
                                        <p:attrNameLst>
                                          <p:attrName>style.visibility</p:attrName>
                                        </p:attrNameLst>
                                      </p:cBhvr>
                                      <p:to>
                                        <p:strVal val="visible"/>
                                      </p:to>
                                    </p:set>
                                    <p:animEffect transition="in" filter="fade">
                                      <p:cBhvr>
                                        <p:cTn id="31" dur="500"/>
                                        <p:tgtEl>
                                          <p:spTgt spid="27653"/>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36"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15">
                                            <p:txEl>
                                              <p:pRg st="0" end="0"/>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655"/>
                                        </p:tgtEl>
                                        <p:attrNameLst>
                                          <p:attrName>style.visibility</p:attrName>
                                        </p:attrNameLst>
                                      </p:cBhvr>
                                      <p:to>
                                        <p:strVal val="visible"/>
                                      </p:to>
                                    </p:set>
                                    <p:animEffect transition="in" filter="fade">
                                      <p:cBhvr>
                                        <p:cTn id="43" dur="500"/>
                                        <p:tgtEl>
                                          <p:spTgt spid="27655"/>
                                        </p:tgtEl>
                                      </p:cBhvr>
                                    </p:animEffect>
                                  </p:childTnLst>
                                </p:cTn>
                              </p:par>
                              <p:par>
                                <p:cTn id="44" presetID="10" presetClass="entr" presetSubtype="0" fill="hold" nodeType="withEffect">
                                  <p:stCondLst>
                                    <p:cond delay="0"/>
                                  </p:stCondLst>
                                  <p:childTnLst>
                                    <p:set>
                                      <p:cBhvr>
                                        <p:cTn id="45" dur="1" fill="hold">
                                          <p:stCondLst>
                                            <p:cond delay="0"/>
                                          </p:stCondLst>
                                        </p:cTn>
                                        <p:tgtEl>
                                          <p:spTgt spid="27654"/>
                                        </p:tgtEl>
                                        <p:attrNameLst>
                                          <p:attrName>style.visibility</p:attrName>
                                        </p:attrNameLst>
                                      </p:cBhvr>
                                      <p:to>
                                        <p:strVal val="visible"/>
                                      </p:to>
                                    </p:set>
                                    <p:animEffect transition="in" filter="fade">
                                      <p:cBhvr>
                                        <p:cTn id="46" dur="500"/>
                                        <p:tgtEl>
                                          <p:spTgt spid="2765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656"/>
                                        </p:tgtEl>
                                        <p:attrNameLst>
                                          <p:attrName>style.visibility</p:attrName>
                                        </p:attrNameLst>
                                      </p:cBhvr>
                                      <p:to>
                                        <p:strVal val="visible"/>
                                      </p:to>
                                    </p:set>
                                    <p:animEffect transition="in" filter="fade">
                                      <p:cBhvr>
                                        <p:cTn id="51" dur="500"/>
                                        <p:tgtEl>
                                          <p:spTgt spid="27656"/>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56"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58" dur="80"/>
                                        <p:tgtEl>
                                          <p:spTgt spid="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286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781444"/>
            <a:ext cx="7149152" cy="283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9"/>
          <p:cNvSpPr txBox="1"/>
          <p:nvPr/>
        </p:nvSpPr>
        <p:spPr>
          <a:xfrm>
            <a:off x="537921" y="990600"/>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80 %</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1" name="مربع نص 10"/>
          <p:cNvSpPr txBox="1"/>
          <p:nvPr/>
        </p:nvSpPr>
        <p:spPr>
          <a:xfrm>
            <a:off x="381000" y="2510135"/>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17.3 %</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35576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9"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296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9925" y="48904"/>
            <a:ext cx="2814467" cy="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9109" y="808038"/>
            <a:ext cx="6484683" cy="537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537921" y="1671935"/>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45 %</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2" name="مربع نص 11"/>
          <p:cNvSpPr txBox="1"/>
          <p:nvPr/>
        </p:nvSpPr>
        <p:spPr>
          <a:xfrm>
            <a:off x="568656" y="2510135"/>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37.5 %</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3" name="مربع نص 12"/>
          <p:cNvSpPr txBox="1"/>
          <p:nvPr/>
        </p:nvSpPr>
        <p:spPr>
          <a:xfrm>
            <a:off x="533400" y="3881735"/>
            <a:ext cx="2289790" cy="461665"/>
          </a:xfrm>
          <a:prstGeom prst="rect">
            <a:avLst/>
          </a:prstGeom>
          <a:noFill/>
        </p:spPr>
        <p:txBody>
          <a:bodyPr wrap="square" rtlCol="1">
            <a:spAutoFit/>
          </a:bodyPr>
          <a:lstStyle/>
          <a:p>
            <a:pPr algn="ctr" fontAlgn="auto">
              <a:spcBef>
                <a:spcPts val="0"/>
              </a:spcBef>
              <a:spcAft>
                <a:spcPts val="0"/>
              </a:spcAft>
              <a:defRPr/>
            </a:pP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362880</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4" name="مربع نص 13"/>
          <p:cNvSpPr txBox="1"/>
          <p:nvPr/>
        </p:nvSpPr>
        <p:spPr>
          <a:xfrm>
            <a:off x="457200" y="5253335"/>
            <a:ext cx="2289790" cy="461665"/>
          </a:xfrm>
          <a:prstGeom prst="rect">
            <a:avLst/>
          </a:prstGeom>
          <a:noFill/>
        </p:spPr>
        <p:txBody>
          <a:bodyPr wrap="square" rtlCol="1">
            <a:spAutoFit/>
          </a:bodyPr>
          <a:lstStyle/>
          <a:p>
            <a:pPr algn="ctr" fontAlgn="auto">
              <a:spcBef>
                <a:spcPts val="0"/>
              </a:spcBef>
              <a:spcAft>
                <a:spcPts val="0"/>
              </a:spcAft>
              <a:defRPr/>
            </a:pP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24</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320486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2"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19"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2">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6"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3">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3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296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9925" y="48904"/>
            <a:ext cx="2814467" cy="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272" y="2057685"/>
            <a:ext cx="5900928" cy="411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715" y="838307"/>
            <a:ext cx="8528685" cy="117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6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fade">
                                      <p:cBhvr>
                                        <p:cTn id="1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296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9925" y="48904"/>
            <a:ext cx="2814467" cy="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4101" y="838200"/>
            <a:ext cx="77089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749" y="1752600"/>
            <a:ext cx="5941314" cy="431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6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fade">
                                      <p:cBhvr>
                                        <p:cTn id="12"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296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9925" y="48904"/>
            <a:ext cx="2814467" cy="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1073" y="810904"/>
            <a:ext cx="6526519" cy="89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514" y="1322696"/>
            <a:ext cx="2839822" cy="64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4493" y="2313524"/>
            <a:ext cx="6568355" cy="350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429000"/>
            <a:ext cx="1265140" cy="73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2652" y="5487600"/>
            <a:ext cx="2684683" cy="6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6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fade">
                                      <p:cBhvr>
                                        <p:cTn id="12" dur="500"/>
                                        <p:tgtEl>
                                          <p:spTgt spid="327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fade">
                                      <p:cBhvr>
                                        <p:cTn id="17" dur="500"/>
                                        <p:tgtEl>
                                          <p:spTgt spid="327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75"/>
                                        </p:tgtEl>
                                        <p:attrNameLst>
                                          <p:attrName>style.visibility</p:attrName>
                                        </p:attrNameLst>
                                      </p:cBhvr>
                                      <p:to>
                                        <p:strVal val="visible"/>
                                      </p:to>
                                    </p:set>
                                    <p:animEffect transition="in" filter="fade">
                                      <p:cBhvr>
                                        <p:cTn id="22" dur="500"/>
                                        <p:tgtEl>
                                          <p:spTgt spid="327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76"/>
                                        </p:tgtEl>
                                        <p:attrNameLst>
                                          <p:attrName>style.visibility</p:attrName>
                                        </p:attrNameLst>
                                      </p:cBhvr>
                                      <p:to>
                                        <p:strVal val="visible"/>
                                      </p:to>
                                    </p:set>
                                    <p:animEffect transition="in" filter="fade">
                                      <p:cBhvr>
                                        <p:cTn id="2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296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9925" y="48904"/>
            <a:ext cx="2814467" cy="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9799" y="762000"/>
            <a:ext cx="6903049" cy="370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1447800" y="2895600"/>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9.7 %</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2" name="مربع نص 11"/>
          <p:cNvSpPr txBox="1"/>
          <p:nvPr/>
        </p:nvSpPr>
        <p:spPr>
          <a:xfrm>
            <a:off x="1447800" y="3354023"/>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25 %</a:t>
            </a:r>
            <a:endParaRPr lang="ar-SA" sz="2800" b="1" dirty="0">
              <a:solidFill>
                <a:srgbClr val="FF0000"/>
              </a:solidFill>
              <a:effectLst>
                <a:outerShdw blurRad="38100" dist="38100" dir="2700000" algn="tl">
                  <a:srgbClr val="000000">
                    <a:alpha val="43137"/>
                  </a:srgbClr>
                </a:outerShdw>
              </a:effectLst>
              <a:latin typeface="+mn-lt"/>
              <a:cs typeface="+mn-cs"/>
            </a:endParaRPr>
          </a:p>
        </p:txBody>
      </p:sp>
      <p:sp>
        <p:nvSpPr>
          <p:cNvPr id="13" name="مربع نص 12"/>
          <p:cNvSpPr txBox="1"/>
          <p:nvPr/>
        </p:nvSpPr>
        <p:spPr>
          <a:xfrm>
            <a:off x="1447800" y="3838519"/>
            <a:ext cx="2289790" cy="461665"/>
          </a:xfrm>
          <a:prstGeom prst="rect">
            <a:avLst/>
          </a:prstGeom>
          <a:noFill/>
        </p:spPr>
        <p:txBody>
          <a:bodyPr wrap="square" rtlCol="1">
            <a:spAutoFit/>
          </a:bodyPr>
          <a:lstStyle/>
          <a:p>
            <a:pPr algn="ctr" fontAlgn="auto">
              <a:spcBef>
                <a:spcPts val="0"/>
              </a:spcBef>
              <a:spcAft>
                <a:spcPts val="0"/>
              </a:spcAft>
              <a:defRPr/>
            </a:pPr>
            <a:r>
              <a:rPr lang="ar-EG"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   </a:t>
            </a:r>
            <a:r>
              <a:rPr lang="en-US" sz="2400" b="1" dirty="0" smtClean="0">
                <a:solidFill>
                  <a:srgbClr val="FF0000"/>
                </a:solidFill>
                <a:effectLst>
                  <a:outerShdw blurRad="38100" dist="38100" dir="2700000" algn="tl">
                    <a:srgbClr val="000000">
                      <a:alpha val="43137"/>
                    </a:srgbClr>
                  </a:outerShdw>
                </a:effectLst>
                <a:latin typeface="ae_Dimnah" pitchFamily="18" charset="-78"/>
                <a:cs typeface="ae_Dimnah" pitchFamily="18" charset="-78"/>
              </a:rPr>
              <a:t>91.7 %</a:t>
            </a:r>
            <a:endParaRPr lang="ar-SA" sz="2800" b="1" dirty="0">
              <a:solidFill>
                <a:srgbClr val="FF0000"/>
              </a:solidFill>
              <a:effectLst>
                <a:outerShdw blurRad="38100" dist="38100" dir="2700000" algn="tl">
                  <a:srgbClr val="000000">
                    <a:alpha val="43137"/>
                  </a:srgbClr>
                </a:outerShdw>
              </a:effectLst>
              <a:latin typeface="+mn-lt"/>
              <a:cs typeface="+mn-cs"/>
            </a:endParaRPr>
          </a:p>
        </p:txBody>
      </p:sp>
      <p:pic>
        <p:nvPicPr>
          <p:cNvPr id="337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1778559"/>
            <a:ext cx="6924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14"/>
          <p:cNvSpPr txBox="1"/>
          <p:nvPr/>
        </p:nvSpPr>
        <p:spPr>
          <a:xfrm>
            <a:off x="1889126" y="4468504"/>
            <a:ext cx="6928468" cy="461665"/>
          </a:xfrm>
          <a:prstGeom prst="rect">
            <a:avLst/>
          </a:prstGeom>
          <a:noFill/>
        </p:spPr>
        <p:txBody>
          <a:bodyPr wrap="square" rtlCol="1">
            <a:spAutoFit/>
          </a:bodyPr>
          <a:lstStyle/>
          <a:p>
            <a:pPr fontAlgn="auto">
              <a:spcBef>
                <a:spcPts val="0"/>
              </a:spcBef>
              <a:spcAft>
                <a:spcPts val="0"/>
              </a:spcAft>
              <a:defRPr/>
            </a:pPr>
            <a:r>
              <a:rPr lang="en-US" sz="2400" b="1" dirty="0" smtClean="0">
                <a:solidFill>
                  <a:schemeClr val="bg1"/>
                </a:solidFill>
                <a:cs typeface="ae_Dimnah" pitchFamily="18" charset="-78"/>
              </a:rPr>
              <a:t>(16</a:t>
            </a:r>
            <a:r>
              <a:rPr lang="ar-EG" sz="2400" b="1" dirty="0" smtClean="0">
                <a:solidFill>
                  <a:srgbClr val="FF0000"/>
                </a:solidFill>
                <a:cs typeface="ae_Dimnah" pitchFamily="18" charset="-78"/>
              </a:rPr>
              <a:t>  غير متنافيين فقد يمتلك نفس الشخص سيارتين في نفس الوقت</a:t>
            </a:r>
            <a:endParaRPr lang="ar-SA" sz="2400" b="1" dirty="0">
              <a:solidFill>
                <a:srgbClr val="FF0000"/>
              </a:solidFill>
              <a:latin typeface="ae_Dimnah" pitchFamily="18" charset="-78"/>
              <a:cs typeface="ae_Dimnah" pitchFamily="18" charset="-78"/>
            </a:endParaRPr>
          </a:p>
        </p:txBody>
      </p:sp>
      <p:sp>
        <p:nvSpPr>
          <p:cNvPr id="16" name="مربع نص 15"/>
          <p:cNvSpPr txBox="1"/>
          <p:nvPr/>
        </p:nvSpPr>
        <p:spPr>
          <a:xfrm>
            <a:off x="1918648" y="4954223"/>
            <a:ext cx="6928468" cy="830997"/>
          </a:xfrm>
          <a:prstGeom prst="rect">
            <a:avLst/>
          </a:prstGeom>
          <a:noFill/>
        </p:spPr>
        <p:txBody>
          <a:bodyPr wrap="square" rtlCol="1">
            <a:spAutoFit/>
          </a:bodyPr>
          <a:lstStyle/>
          <a:p>
            <a:pPr fontAlgn="auto">
              <a:spcBef>
                <a:spcPts val="0"/>
              </a:spcBef>
              <a:spcAft>
                <a:spcPts val="0"/>
              </a:spcAft>
              <a:defRPr/>
            </a:pPr>
            <a:r>
              <a:rPr lang="en-US" sz="2400" b="1" dirty="0" smtClean="0">
                <a:solidFill>
                  <a:schemeClr val="bg1"/>
                </a:solidFill>
                <a:cs typeface="ae_Dimnah" pitchFamily="18" charset="-78"/>
              </a:rPr>
              <a:t>(17</a:t>
            </a:r>
            <a:r>
              <a:rPr lang="ar-EG" sz="2400" b="1" dirty="0" smtClean="0">
                <a:solidFill>
                  <a:srgbClr val="FF0000"/>
                </a:solidFill>
                <a:cs typeface="ae_Dimnah" pitchFamily="18" charset="-78"/>
              </a:rPr>
              <a:t>  غير متنافيين فقد يظهر الرقم </a:t>
            </a:r>
            <a:r>
              <a:rPr lang="en-US" sz="2400" b="1" dirty="0" smtClean="0">
                <a:solidFill>
                  <a:srgbClr val="FF0000"/>
                </a:solidFill>
                <a:cs typeface="ae_Dimnah" pitchFamily="18" charset="-78"/>
              </a:rPr>
              <a:t>6 </a:t>
            </a:r>
            <a:r>
              <a:rPr lang="ar-EG" sz="2400" b="1" dirty="0" smtClean="0">
                <a:solidFill>
                  <a:srgbClr val="FF0000"/>
                </a:solidFill>
                <a:cs typeface="ae_Dimnah" pitchFamily="18" charset="-78"/>
              </a:rPr>
              <a:t> علي أحد المكعبين ويظهر </a:t>
            </a:r>
          </a:p>
          <a:p>
            <a:pPr fontAlgn="auto">
              <a:spcBef>
                <a:spcPts val="0"/>
              </a:spcBef>
              <a:spcAft>
                <a:spcPts val="0"/>
              </a:spcAft>
              <a:defRPr/>
            </a:pPr>
            <a:r>
              <a:rPr lang="ar-EG" sz="2400" b="1" dirty="0">
                <a:solidFill>
                  <a:srgbClr val="FF0000"/>
                </a:solidFill>
                <a:cs typeface="ae_Dimnah" pitchFamily="18" charset="-78"/>
              </a:rPr>
              <a:t> </a:t>
            </a:r>
            <a:r>
              <a:rPr lang="ar-EG" sz="2400" b="1" dirty="0" smtClean="0">
                <a:solidFill>
                  <a:srgbClr val="FF0000"/>
                </a:solidFill>
                <a:cs typeface="ae_Dimnah" pitchFamily="18" charset="-78"/>
              </a:rPr>
              <a:t>       </a:t>
            </a:r>
            <a:r>
              <a:rPr lang="ar-EG" sz="2400" b="1" dirty="0" smtClean="0">
                <a:solidFill>
                  <a:srgbClr val="FF0000"/>
                </a:solidFill>
                <a:cs typeface="ae_Dimnah" pitchFamily="18" charset="-78"/>
              </a:rPr>
              <a:t>الرقم </a:t>
            </a:r>
            <a:r>
              <a:rPr lang="en-US" sz="2400" b="1" dirty="0" smtClean="0">
                <a:solidFill>
                  <a:srgbClr val="FF0000"/>
                </a:solidFill>
                <a:cs typeface="ae_Dimnah" pitchFamily="18" charset="-78"/>
              </a:rPr>
              <a:t>1</a:t>
            </a:r>
            <a:r>
              <a:rPr lang="ar-EG" sz="2400" b="1" dirty="0" smtClean="0">
                <a:solidFill>
                  <a:srgbClr val="FF0000"/>
                </a:solidFill>
                <a:cs typeface="ae_Dimnah" pitchFamily="18" charset="-78"/>
              </a:rPr>
              <a:t> علي المكعب الآخر</a:t>
            </a:r>
            <a:endParaRPr lang="ar-SA" sz="2400" b="1" dirty="0">
              <a:solidFill>
                <a:srgbClr val="FF0000"/>
              </a:solidFill>
              <a:latin typeface="ae_Dimnah" pitchFamily="18" charset="-78"/>
              <a:cs typeface="ae_Dimnah" pitchFamily="18" charset="-78"/>
            </a:endParaRPr>
          </a:p>
        </p:txBody>
      </p:sp>
      <p:sp>
        <p:nvSpPr>
          <p:cNvPr id="17" name="مربع نص 16"/>
          <p:cNvSpPr txBox="1"/>
          <p:nvPr/>
        </p:nvSpPr>
        <p:spPr>
          <a:xfrm>
            <a:off x="304800" y="5722203"/>
            <a:ext cx="8610600" cy="461665"/>
          </a:xfrm>
          <a:prstGeom prst="rect">
            <a:avLst/>
          </a:prstGeom>
          <a:noFill/>
        </p:spPr>
        <p:txBody>
          <a:bodyPr wrap="square" rtlCol="1">
            <a:spAutoFit/>
          </a:bodyPr>
          <a:lstStyle/>
          <a:p>
            <a:pPr fontAlgn="auto">
              <a:spcBef>
                <a:spcPts val="0"/>
              </a:spcBef>
              <a:spcAft>
                <a:spcPts val="0"/>
              </a:spcAft>
              <a:defRPr/>
            </a:pPr>
            <a:r>
              <a:rPr lang="en-US" sz="2400" b="1" dirty="0" smtClean="0">
                <a:solidFill>
                  <a:schemeClr val="bg1"/>
                </a:solidFill>
                <a:cs typeface="ae_Dimnah" pitchFamily="18" charset="-78"/>
              </a:rPr>
              <a:t>(18</a:t>
            </a:r>
            <a:r>
              <a:rPr lang="ar-EG" sz="2400" b="1" dirty="0" smtClean="0">
                <a:solidFill>
                  <a:srgbClr val="FF0000"/>
                </a:solidFill>
                <a:cs typeface="ae_Dimnah" pitchFamily="18" charset="-78"/>
              </a:rPr>
              <a:t>  متنافيان  فلا يمكن أن تكون البطاقة حمراء وزرقاء في نفس الوقت</a:t>
            </a:r>
          </a:p>
        </p:txBody>
      </p:sp>
    </p:spTree>
    <p:extLst>
      <p:ext uri="{BB962C8B-B14F-4D97-AF65-F5344CB8AC3E}">
        <p14:creationId xmlns:p14="http://schemas.microsoft.com/office/powerpoint/2010/main" val="354615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2"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19"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2">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6"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3">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33"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15">
                                            <p:txEl>
                                              <p:pRg st="0" end="0"/>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40"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16">
                                            <p:txEl>
                                              <p:pRg st="0" end="0"/>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16">
                                            <p:txEl>
                                              <p:pRg st="1" end="1"/>
                                            </p:txEl>
                                          </p:spTgt>
                                        </p:tgtEl>
                                        <p:attrNameLst>
                                          <p:attrName>style.visibility</p:attrName>
                                        </p:attrNameLst>
                                      </p:cBhvr>
                                      <p:to>
                                        <p:strVal val="visible"/>
                                      </p:to>
                                    </p:set>
                                    <p:anim calcmode="discrete" valueType="clr">
                                      <p:cBhvr override="childStyle">
                                        <p:cTn id="47" dur="80"/>
                                        <p:tgtEl>
                                          <p:spTgt spid="1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6">
                                            <p:txEl>
                                              <p:pRg st="1" end="1"/>
                                            </p:txEl>
                                          </p:spTgt>
                                        </p:tgtEl>
                                        <p:attrNameLst>
                                          <p:attrName>fillcolor</p:attrName>
                                        </p:attrNameLst>
                                      </p:cBhvr>
                                      <p:tavLst>
                                        <p:tav tm="0">
                                          <p:val>
                                            <p:clrVal>
                                              <a:schemeClr val="accent2"/>
                                            </p:clrVal>
                                          </p:val>
                                        </p:tav>
                                        <p:tav tm="50000">
                                          <p:val>
                                            <p:clrVal>
                                              <a:schemeClr val="hlink"/>
                                            </p:clrVal>
                                          </p:val>
                                        </p:tav>
                                      </p:tavLst>
                                    </p:anim>
                                    <p:set>
                                      <p:cBhvr>
                                        <p:cTn id="49" dur="80"/>
                                        <p:tgtEl>
                                          <p:spTgt spid="16">
                                            <p:txEl>
                                              <p:pRg st="1" end="1"/>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54"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56" dur="80"/>
                                        <p:tgtEl>
                                          <p:spTgt spid="1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مبدأ العد الأساسي</a:t>
            </a:r>
            <a:endParaRPr lang="ar-SA" sz="3200" b="1" dirty="0" smtClean="0">
              <a:solidFill>
                <a:srgbClr val="FF0000"/>
              </a:solidFill>
              <a:latin typeface="ae_Dimnah" pitchFamily="18" charset="-78"/>
              <a:cs typeface="ae_Dimnah" pitchFamily="18" charset="-78"/>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
        <p:nvSpPr>
          <p:cNvPr id="10" name="مستطيل 9"/>
          <p:cNvSpPr/>
          <p:nvPr/>
        </p:nvSpPr>
        <p:spPr>
          <a:xfrm>
            <a:off x="642910" y="714356"/>
            <a:ext cx="8286808" cy="707886"/>
          </a:xfrm>
          <a:prstGeom prst="rect">
            <a:avLst/>
          </a:prstGeom>
        </p:spPr>
        <p:txBody>
          <a:bodyPr wrap="square">
            <a:spAutoFit/>
          </a:bodyPr>
          <a:lstStyle/>
          <a:p>
            <a:r>
              <a:rPr lang="ar-EG" sz="2000" b="1" dirty="0" smtClean="0">
                <a:solidFill>
                  <a:schemeClr val="bg1"/>
                </a:solidFill>
              </a:rPr>
              <a:t>قد لا يكون تسجيل جميع نواتج فضاء العيِّنة في التجارب ذات المرحلتين أو المتعددة</a:t>
            </a:r>
          </a:p>
          <a:p>
            <a:r>
              <a:rPr lang="ar-EG" sz="2000" b="1" dirty="0" smtClean="0">
                <a:solidFill>
                  <a:schemeClr val="bg1"/>
                </a:solidFill>
              </a:rPr>
              <a:t>المراحل عمليا أو ضروريا. لذا يمكن استعمال مبدأ العد الأساسي لإيجاد عدد النواتج الممكنة.</a:t>
            </a:r>
            <a:endParaRPr lang="ar-EG" sz="2000" b="1" dirty="0">
              <a:solidFill>
                <a:schemeClr val="bg1"/>
              </a:solidFill>
            </a:endParaRPr>
          </a:p>
        </p:txBody>
      </p:sp>
      <p:pic>
        <p:nvPicPr>
          <p:cNvPr id="101378" name="Picture 2"/>
          <p:cNvPicPr>
            <a:picLocks noChangeAspect="1" noChangeArrowheads="1"/>
          </p:cNvPicPr>
          <p:nvPr/>
        </p:nvPicPr>
        <p:blipFill>
          <a:blip r:embed="rId8" cstate="print"/>
          <a:srcRect/>
          <a:stretch>
            <a:fillRect/>
          </a:stretch>
        </p:blipFill>
        <p:spPr bwMode="auto">
          <a:xfrm>
            <a:off x="571472" y="1428735"/>
            <a:ext cx="8110552" cy="399131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01378"/>
                                        </p:tgtEl>
                                        <p:attrNameLst>
                                          <p:attrName>style.visibility</p:attrName>
                                        </p:attrNameLst>
                                      </p:cBhvr>
                                      <p:to>
                                        <p:strVal val="visible"/>
                                      </p:to>
                                    </p:set>
                                    <p:animEffect transition="in" filter="strips(downLeft)">
                                      <p:cBhvr>
                                        <p:cTn id="19" dur="5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348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7678" y="63916"/>
            <a:ext cx="2890533" cy="57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0696" y="799866"/>
            <a:ext cx="4476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9594" y="3235656"/>
            <a:ext cx="44005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2329" y="4815813"/>
            <a:ext cx="44100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744" y="799866"/>
            <a:ext cx="3197556"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2933700"/>
            <a:ext cx="32385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شكل بيضاوي 2"/>
          <p:cNvSpPr/>
          <p:nvPr/>
        </p:nvSpPr>
        <p:spPr>
          <a:xfrm>
            <a:off x="8461688" y="2892756"/>
            <a:ext cx="32860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 name="شكل بيضاوي 15"/>
          <p:cNvSpPr/>
          <p:nvPr/>
        </p:nvSpPr>
        <p:spPr>
          <a:xfrm>
            <a:off x="8449784" y="4408419"/>
            <a:ext cx="32860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شكل بيضاوي 16"/>
          <p:cNvSpPr/>
          <p:nvPr/>
        </p:nvSpPr>
        <p:spPr>
          <a:xfrm>
            <a:off x="6310062" y="5547652"/>
            <a:ext cx="32860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8" name="شكل بيضاوي 17"/>
          <p:cNvSpPr/>
          <p:nvPr/>
        </p:nvSpPr>
        <p:spPr>
          <a:xfrm>
            <a:off x="3069434" y="1371600"/>
            <a:ext cx="32860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9" name="شكل بيضاوي 18"/>
          <p:cNvSpPr/>
          <p:nvPr/>
        </p:nvSpPr>
        <p:spPr>
          <a:xfrm>
            <a:off x="3121616" y="4581525"/>
            <a:ext cx="32860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54615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fade">
                                      <p:cBhvr>
                                        <p:cTn id="17" dur="500"/>
                                        <p:tgtEl>
                                          <p:spTgt spid="3482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821"/>
                                        </p:tgtEl>
                                        <p:attrNameLst>
                                          <p:attrName>style.visibility</p:attrName>
                                        </p:attrNameLst>
                                      </p:cBhvr>
                                      <p:to>
                                        <p:strVal val="visible"/>
                                      </p:to>
                                    </p:set>
                                    <p:animEffect transition="in" filter="fade">
                                      <p:cBhvr>
                                        <p:cTn id="27" dur="500"/>
                                        <p:tgtEl>
                                          <p:spTgt spid="3482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822"/>
                                        </p:tgtEl>
                                        <p:attrNameLst>
                                          <p:attrName>style.visibility</p:attrName>
                                        </p:attrNameLst>
                                      </p:cBhvr>
                                      <p:to>
                                        <p:strVal val="visible"/>
                                      </p:to>
                                    </p:set>
                                    <p:animEffect transition="in" filter="fade">
                                      <p:cBhvr>
                                        <p:cTn id="37" dur="500"/>
                                        <p:tgtEl>
                                          <p:spTgt spid="3482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823"/>
                                        </p:tgtEl>
                                        <p:attrNameLst>
                                          <p:attrName>style.visibility</p:attrName>
                                        </p:attrNameLst>
                                      </p:cBhvr>
                                      <p:to>
                                        <p:strVal val="visible"/>
                                      </p:to>
                                    </p:set>
                                    <p:animEffect transition="in" filter="fade">
                                      <p:cBhvr>
                                        <p:cTn id="47" dur="500"/>
                                        <p:tgtEl>
                                          <p:spTgt spid="3482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heel(1)">
                                      <p:cBhvr>
                                        <p:cTn id="5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348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7678" y="63916"/>
            <a:ext cx="2890533" cy="57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3966" y="824552"/>
            <a:ext cx="5214570" cy="77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0205" y="986426"/>
            <a:ext cx="735312" cy="38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3194" y="1600200"/>
            <a:ext cx="5919922" cy="174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7189" y="2662826"/>
            <a:ext cx="849411" cy="50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2639" y="3347112"/>
            <a:ext cx="5806562" cy="293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4630378"/>
            <a:ext cx="456400" cy="69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23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fade">
                                      <p:cBhvr>
                                        <p:cTn id="12" dur="500"/>
                                        <p:tgtEl>
                                          <p:spTgt spid="358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fade">
                                      <p:cBhvr>
                                        <p:cTn id="17" dur="500"/>
                                        <p:tgtEl>
                                          <p:spTgt spid="358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5"/>
                                        </p:tgtEl>
                                        <p:attrNameLst>
                                          <p:attrName>style.visibility</p:attrName>
                                        </p:attrNameLst>
                                      </p:cBhvr>
                                      <p:to>
                                        <p:strVal val="visible"/>
                                      </p:to>
                                    </p:set>
                                    <p:animEffect transition="in" filter="fade">
                                      <p:cBhvr>
                                        <p:cTn id="22" dur="500"/>
                                        <p:tgtEl>
                                          <p:spTgt spid="358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6"/>
                                        </p:tgtEl>
                                        <p:attrNameLst>
                                          <p:attrName>style.visibility</p:attrName>
                                        </p:attrNameLst>
                                      </p:cBhvr>
                                      <p:to>
                                        <p:strVal val="visible"/>
                                      </p:to>
                                    </p:set>
                                    <p:animEffect transition="in" filter="fade">
                                      <p:cBhvr>
                                        <p:cTn id="27" dur="500"/>
                                        <p:tgtEl>
                                          <p:spTgt spid="358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847"/>
                                        </p:tgtEl>
                                        <p:attrNameLst>
                                          <p:attrName>style.visibility</p:attrName>
                                        </p:attrNameLst>
                                      </p:cBhvr>
                                      <p:to>
                                        <p:strVal val="visible"/>
                                      </p:to>
                                    </p:set>
                                    <p:animEffect transition="in" filter="fade">
                                      <p:cBhvr>
                                        <p:cTn id="32"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7678" y="63916"/>
            <a:ext cx="2890533" cy="57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0504" y="973379"/>
            <a:ext cx="7421273" cy="466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952214"/>
            <a:ext cx="2212848" cy="49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275" y="4256777"/>
            <a:ext cx="582925" cy="85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86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fade">
                                      <p:cBhvr>
                                        <p:cTn id="12" dur="5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fade">
                                      <p:cBhvr>
                                        <p:cTn id="1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76200" y="48904"/>
            <a:ext cx="884775" cy="737314"/>
          </a:xfrm>
          <a:prstGeom prst="rect">
            <a:avLst/>
          </a:prstGeom>
          <a:noFill/>
          <a:ln w="9525">
            <a:noFill/>
            <a:miter lim="800000"/>
            <a:headEnd/>
            <a:tailEnd/>
          </a:ln>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7678" y="63916"/>
            <a:ext cx="2890533" cy="57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0175" y="780242"/>
            <a:ext cx="5781065" cy="370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3753" y="4791075"/>
            <a:ext cx="677684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3519" y="3369112"/>
            <a:ext cx="1406081" cy="41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4036489"/>
            <a:ext cx="1597400" cy="418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02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fade">
                                      <p:cBhvr>
                                        <p:cTn id="12" dur="500"/>
                                        <p:tgtEl>
                                          <p:spTgt spid="378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fade">
                                      <p:cBhvr>
                                        <p:cTn id="17" dur="500"/>
                                        <p:tgtEl>
                                          <p:spTgt spid="378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fade">
                                      <p:cBhvr>
                                        <p:cTn id="22"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88913"/>
            <a:ext cx="12954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87450" y="44450"/>
            <a:ext cx="6553200" cy="584200"/>
          </a:xfrm>
          <a:prstGeom prst="rect">
            <a:avLst/>
          </a:prstGeom>
          <a:noFill/>
        </p:spPr>
        <p:txBody>
          <a:bodyPr rtlCol="1">
            <a:spAutoFit/>
          </a:bodyPr>
          <a:lstStyle/>
          <a:p>
            <a:pPr algn="ctr" fontAlgn="auto">
              <a:spcBef>
                <a:spcPts val="0"/>
              </a:spcBef>
              <a:spcAft>
                <a:spcPts val="0"/>
              </a:spcAft>
              <a:defRPr/>
            </a:pPr>
            <a:r>
              <a:rPr lang="ar-EG" sz="3200" b="1" dirty="0" smtClean="0">
                <a:solidFill>
                  <a:srgbClr val="FF0000"/>
                </a:solidFill>
                <a:latin typeface="ae_Dimnah" pitchFamily="18" charset="-78"/>
                <a:cs typeface="ae_Dimnah" pitchFamily="18" charset="-78"/>
              </a:rPr>
              <a:t>مثال</a:t>
            </a:r>
            <a:r>
              <a:rPr lang="ar-EG" sz="3200" b="1" dirty="0" smtClean="0">
                <a:solidFill>
                  <a:srgbClr val="C00000"/>
                </a:solidFill>
                <a:effectLst>
                  <a:outerShdw blurRad="38100" dist="38100" dir="2700000" algn="tl">
                    <a:srgbClr val="000000">
                      <a:alpha val="43137"/>
                    </a:srgbClr>
                  </a:outerShdw>
                </a:effectLst>
                <a:latin typeface="+mn-lt"/>
                <a:cs typeface="+mn-cs"/>
              </a:rPr>
              <a:t> </a:t>
            </a:r>
            <a:endParaRPr lang="ar-SA" sz="3200" b="1" dirty="0">
              <a:solidFill>
                <a:srgbClr val="C00000"/>
              </a:solidFill>
              <a:effectLst>
                <a:outerShdw blurRad="38100" dist="38100" dir="2700000" algn="tl">
                  <a:srgbClr val="000000">
                    <a:alpha val="43137"/>
                  </a:srgbClr>
                </a:outerShdw>
              </a:effectLst>
              <a:latin typeface="+mn-lt"/>
              <a:cs typeface="+mn-cs"/>
            </a:endParaRPr>
          </a:p>
        </p:txBody>
      </p:sp>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0" y="142852"/>
            <a:ext cx="1071538" cy="892948"/>
          </a:xfrm>
          <a:prstGeom prst="rect">
            <a:avLst/>
          </a:prstGeom>
          <a:noFill/>
          <a:ln w="9525">
            <a:noFill/>
            <a:miter lim="800000"/>
            <a:headEnd/>
            <a:tailEnd/>
          </a:ln>
        </p:spPr>
      </p:pic>
      <p:sp>
        <p:nvSpPr>
          <p:cNvPr id="10" name="مستطيل 9"/>
          <p:cNvSpPr/>
          <p:nvPr/>
        </p:nvSpPr>
        <p:spPr>
          <a:xfrm>
            <a:off x="714348" y="714356"/>
            <a:ext cx="8143900" cy="830997"/>
          </a:xfrm>
          <a:prstGeom prst="rect">
            <a:avLst/>
          </a:prstGeom>
        </p:spPr>
        <p:txBody>
          <a:bodyPr wrap="square">
            <a:spAutoFit/>
          </a:bodyPr>
          <a:lstStyle/>
          <a:p>
            <a:r>
              <a:rPr lang="ar-EG" sz="2400" dirty="0" smtClean="0">
                <a:solidFill>
                  <a:schemeClr val="bg1"/>
                </a:solidFill>
              </a:rPr>
              <a:t> </a:t>
            </a:r>
            <a:r>
              <a:rPr lang="ar-EG" sz="2400" b="1" dirty="0" smtClean="0">
                <a:solidFill>
                  <a:schemeClr val="bg1"/>
                </a:solidFill>
              </a:rPr>
              <a:t>يريد سعد شراء ثوب من بين البدائل المبينة في الجدول المجاور.</a:t>
            </a:r>
          </a:p>
          <a:p>
            <a:r>
              <a:rPr lang="ar-EG" sz="2400" b="1" dirty="0" smtClean="0">
                <a:solidFill>
                  <a:schemeClr val="bg1"/>
                </a:solidFill>
              </a:rPr>
              <a:t> ما عدد الخيارات المتاحة أمامه ليختار ثوبا مناسبا؟</a:t>
            </a:r>
            <a:endParaRPr lang="ar-EG" sz="2400" dirty="0">
              <a:solidFill>
                <a:schemeClr val="bg1"/>
              </a:solidFill>
            </a:endParaRPr>
          </a:p>
        </p:txBody>
      </p:sp>
      <p:pic>
        <p:nvPicPr>
          <p:cNvPr id="102403" name="Picture 3"/>
          <p:cNvPicPr>
            <a:picLocks noChangeAspect="1" noChangeArrowheads="1"/>
          </p:cNvPicPr>
          <p:nvPr/>
        </p:nvPicPr>
        <p:blipFill>
          <a:blip r:embed="rId8" cstate="print"/>
          <a:srcRect/>
          <a:stretch>
            <a:fillRect/>
          </a:stretch>
        </p:blipFill>
        <p:spPr bwMode="auto">
          <a:xfrm>
            <a:off x="428596" y="1500174"/>
            <a:ext cx="2492147" cy="2643206"/>
          </a:xfrm>
          <a:prstGeom prst="rect">
            <a:avLst/>
          </a:prstGeom>
          <a:noFill/>
          <a:ln w="9525">
            <a:noFill/>
            <a:miter lim="800000"/>
            <a:headEnd/>
            <a:tailEnd/>
          </a:ln>
          <a:effectLst/>
        </p:spPr>
      </p:pic>
      <p:sp>
        <p:nvSpPr>
          <p:cNvPr id="12" name="مستطيل 11"/>
          <p:cNvSpPr/>
          <p:nvPr/>
        </p:nvSpPr>
        <p:spPr>
          <a:xfrm>
            <a:off x="3411010" y="2143116"/>
            <a:ext cx="4139275" cy="646331"/>
          </a:xfrm>
          <a:prstGeom prst="rect">
            <a:avLst/>
          </a:prstGeom>
        </p:spPr>
        <p:txBody>
          <a:bodyPr wrap="none">
            <a:spAutoFit/>
          </a:bodyPr>
          <a:lstStyle/>
          <a:p>
            <a:r>
              <a:rPr lang="ar-EG" sz="3600" b="1" dirty="0" smtClean="0">
                <a:solidFill>
                  <a:schemeClr val="bg1"/>
                </a:solidFill>
              </a:rPr>
              <a:t>استعمل مبدأ العد الأساسي.</a:t>
            </a:r>
            <a:endParaRPr lang="ar-EG" sz="3600" b="1" dirty="0">
              <a:solidFill>
                <a:schemeClr val="bg1"/>
              </a:solidFill>
            </a:endParaRPr>
          </a:p>
        </p:txBody>
      </p:sp>
      <p:sp>
        <p:nvSpPr>
          <p:cNvPr id="13" name="مربع نص 12"/>
          <p:cNvSpPr txBox="1"/>
          <p:nvPr/>
        </p:nvSpPr>
        <p:spPr>
          <a:xfrm>
            <a:off x="7643834" y="1571612"/>
            <a:ext cx="111728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EG" sz="4000" b="1" dirty="0" smtClean="0">
                <a:solidFill>
                  <a:schemeClr val="bg1"/>
                </a:solidFill>
              </a:rPr>
              <a:t>الحل </a:t>
            </a:r>
            <a:endParaRPr lang="ar-EG" sz="4000" b="1" dirty="0">
              <a:solidFill>
                <a:schemeClr val="bg1"/>
              </a:solidFill>
            </a:endParaRPr>
          </a:p>
        </p:txBody>
      </p:sp>
      <p:pic>
        <p:nvPicPr>
          <p:cNvPr id="102404" name="Picture 4"/>
          <p:cNvPicPr>
            <a:picLocks noChangeAspect="1" noChangeArrowheads="1"/>
          </p:cNvPicPr>
          <p:nvPr/>
        </p:nvPicPr>
        <p:blipFill>
          <a:blip r:embed="rId9" cstate="print">
            <a:clrChange>
              <a:clrFrom>
                <a:srgbClr val="FFFFFF"/>
              </a:clrFrom>
              <a:clrTo>
                <a:srgbClr val="FFFFFF">
                  <a:alpha val="0"/>
                </a:srgbClr>
              </a:clrTo>
            </a:clrChange>
            <a:lum bright="-30000" contrast="10000"/>
          </a:blip>
          <a:srcRect/>
          <a:stretch>
            <a:fillRect/>
          </a:stretch>
        </p:blipFill>
        <p:spPr bwMode="auto">
          <a:xfrm>
            <a:off x="3071802" y="3357562"/>
            <a:ext cx="5786478" cy="16430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par>
                                <p:cTn id="15" presetID="24"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to="" calcmode="lin" valueType="num">
                                      <p:cBhvr>
                                        <p:cTn id="20" dur="1" fill="hold"/>
                                        <p:tgtEl>
                                          <p:spTgt spid="12"/>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02404"/>
                                        </p:tgtEl>
                                        <p:attrNameLst>
                                          <p:attrName>style.visibility</p:attrName>
                                        </p:attrNameLst>
                                      </p:cBhvr>
                                      <p:to>
                                        <p:strVal val="visible"/>
                                      </p:to>
                                    </p:set>
                                    <p:anim to="" calcmode="lin" valueType="num">
                                      <p:cBhvr>
                                        <p:cTn id="23" dur="1" fill="hold"/>
                                        <p:tgtEl>
                                          <p:spTgt spid="102404"/>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02403"/>
                                        </p:tgtEl>
                                        <p:attrNameLst>
                                          <p:attrName>style.visibility</p:attrName>
                                        </p:attrNameLst>
                                      </p:cBhvr>
                                      <p:to>
                                        <p:strVal val="visible"/>
                                      </p:to>
                                    </p:set>
                                    <p:anim to="" calcmode="lin" valueType="num">
                                      <p:cBhvr>
                                        <p:cTn id="26" dur="1" fill="hold"/>
                                        <p:tgtEl>
                                          <p:spTgt spid="1024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Documents and Settings\نور المعلم\My Documents\My Pictures\exit[1].png">
            <a:hlinkClick r:id="" action="ppaction://hlinkshowjump?jump=endshow" highlightClick="1"/>
            <a:hlinkHover r:id="" action="ppaction://noaction" highlightClick="1">
              <a:snd r:embed="rId2" name="الترجمة من Google#en-ar-ط§ظ„طھظ„_4.wav"/>
            </a:hlinkHover>
          </p:cNvPr>
          <p:cNvPicPr>
            <a:picLocks noChangeAspect="1" noChangeArrowheads="1"/>
          </p:cNvPicPr>
          <p:nvPr/>
        </p:nvPicPr>
        <p:blipFill>
          <a:blip r:embed="rId3" cstate="print"/>
          <a:srcRect/>
          <a:stretch>
            <a:fillRect/>
          </a:stretch>
        </p:blipFill>
        <p:spPr bwMode="auto">
          <a:xfrm>
            <a:off x="46038" y="5986463"/>
            <a:ext cx="1008062" cy="898525"/>
          </a:xfrm>
          <a:prstGeom prst="rect">
            <a:avLst/>
          </a:prstGeom>
          <a:noFill/>
          <a:ln w="9525">
            <a:noFill/>
            <a:miter lim="800000"/>
            <a:headEnd/>
            <a:tailEnd/>
          </a:ln>
        </p:spPr>
      </p:pic>
      <p:grpSp>
        <p:nvGrpSpPr>
          <p:cNvPr id="2" name="مجموعة 5"/>
          <p:cNvGrpSpPr>
            <a:grpSpLocks/>
          </p:cNvGrpSpPr>
          <p:nvPr/>
        </p:nvGrpSpPr>
        <p:grpSpPr bwMode="auto">
          <a:xfrm>
            <a:off x="1889125" y="6351588"/>
            <a:ext cx="6305550" cy="446087"/>
            <a:chOff x="1919144" y="6248360"/>
            <a:chExt cx="6305832" cy="579160"/>
          </a:xfrm>
        </p:grpSpPr>
        <p:sp>
          <p:nvSpPr>
            <p:cNvPr id="7" name="مخطط انسيابي: تحضير 6">
              <a:hlinkClick r:id="" action="ppaction://hlinkshowjump?jump=firstslide" highlightClick="1">
                <a:snd r:embed="rId4" name="الترجمة من Google#en-ar-ط§ظ„طھظ„_3.wav"/>
              </a:hlinkClick>
              <a:hlinkHover r:id="" action="ppaction://noaction">
                <a:snd r:embed="rId4" name="الترجمة من Google#en-ar-ط§ظ„طھظ„_3.wav"/>
              </a:hlinkHover>
            </p:cNvPr>
            <p:cNvSpPr/>
            <p:nvPr/>
          </p:nvSpPr>
          <p:spPr>
            <a:xfrm>
              <a:off x="3263817" y="6291642"/>
              <a:ext cx="3743492" cy="490535"/>
            </a:xfrm>
            <a:prstGeom prst="flowChartPreparation">
              <a:avLst/>
            </a:prstGeom>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000" b="1" dirty="0"/>
                <a:t>الصفحة الرئيسية</a:t>
              </a:r>
            </a:p>
          </p:txBody>
        </p:sp>
        <p:sp>
          <p:nvSpPr>
            <p:cNvPr id="8" name="سهم مسنن إلى اليمين 7">
              <a:hlinkClick r:id="" action="ppaction://hlinkshowjump?jump=previousslide" highlightClick="1">
                <a:snd r:embed="rId5" name="الترجمة من Google#en-ar-ط§ظ„طھظ„_2.wav"/>
              </a:hlinkClick>
              <a:hlinkHover r:id="" action="ppaction://noaction" highlightClick="1">
                <a:snd r:embed="rId5" name="الترجمة من Google#en-ar-ط§ظ„طھظ„_2.wav"/>
              </a:hlinkHover>
            </p:cNvPr>
            <p:cNvSpPr/>
            <p:nvPr/>
          </p:nvSpPr>
          <p:spPr>
            <a:xfrm>
              <a:off x="6208752" y="6248360"/>
              <a:ext cx="2016224" cy="579160"/>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السابق</a:t>
              </a:r>
            </a:p>
          </p:txBody>
        </p:sp>
        <p:sp>
          <p:nvSpPr>
            <p:cNvPr id="9" name="سهم مسنن إلى اليمين 8">
              <a:hlinkClick r:id="" action="ppaction://hlinkshowjump?jump=nextslide" highlightClick="1">
                <a:snd r:embed="rId6" name="الترجمة من Google#en-ar-ط§ظ„طھظ„.wav"/>
              </a:hlinkClick>
              <a:hlinkHover r:id="" action="ppaction://noaction">
                <a:snd r:embed="rId6" name="الترجمة من Google#en-ar-ط§ظ„طھظ„.wav"/>
              </a:hlinkHover>
            </p:cNvPr>
            <p:cNvSpPr/>
            <p:nvPr/>
          </p:nvSpPr>
          <p:spPr>
            <a:xfrm flipH="1">
              <a:off x="1919144" y="6252099"/>
              <a:ext cx="2088232" cy="575421"/>
            </a:xfrm>
            <a:prstGeom prst="notchedRightArrow">
              <a:avLst>
                <a:gd name="adj1" fmla="val 83331"/>
                <a:gd name="adj2" fmla="val 99997"/>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ar-SA" sz="2800" dirty="0"/>
                <a:t>التالي</a:t>
              </a:r>
            </a:p>
          </p:txBody>
        </p:sp>
      </p:grpSp>
      <p:pic>
        <p:nvPicPr>
          <p:cNvPr id="13317" name="Picture 3" descr="C:\Documents and Settings\نور المعلم\My Documents\My Pictures\الباوربوينت\رياضيات.png"/>
          <p:cNvPicPr>
            <a:picLocks noChangeAspect="1" noChangeArrowheads="1"/>
          </p:cNvPicPr>
          <p:nvPr/>
        </p:nvPicPr>
        <p:blipFill>
          <a:blip r:embed="rId7" cstate="print"/>
          <a:srcRect/>
          <a:stretch>
            <a:fillRect/>
          </a:stretch>
        </p:blipFill>
        <p:spPr bwMode="auto">
          <a:xfrm>
            <a:off x="65689" y="48904"/>
            <a:ext cx="885568" cy="737974"/>
          </a:xfrm>
          <a:prstGeom prst="rect">
            <a:avLst/>
          </a:prstGeom>
          <a:noFill/>
          <a:ln w="9525">
            <a:noFill/>
            <a:miter lim="800000"/>
            <a:headEnd/>
            <a:tailEnd/>
          </a:ln>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2233" y="68240"/>
            <a:ext cx="2132172" cy="53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418" y="802944"/>
            <a:ext cx="8590460" cy="47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538" y="1309048"/>
            <a:ext cx="8424958" cy="72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مربع نص 16"/>
          <p:cNvSpPr txBox="1"/>
          <p:nvPr/>
        </p:nvSpPr>
        <p:spPr>
          <a:xfrm>
            <a:off x="859808" y="1708188"/>
            <a:ext cx="6455908" cy="523220"/>
          </a:xfrm>
          <a:prstGeom prst="rect">
            <a:avLst/>
          </a:prstGeom>
          <a:noFill/>
        </p:spPr>
        <p:txBody>
          <a:bodyPr wrap="square" rtlCol="1">
            <a:spAutoFit/>
          </a:bodyPr>
          <a:lstStyle/>
          <a:p>
            <a:pPr algn="l" rtl="0" fontAlgn="auto">
              <a:spcBef>
                <a:spcPts val="0"/>
              </a:spcBef>
              <a:spcAft>
                <a:spcPts val="0"/>
              </a:spcAft>
              <a:defRPr/>
            </a:pPr>
            <a:r>
              <a:rPr lang="en-US" sz="2800" b="1" dirty="0" smtClean="0">
                <a:solidFill>
                  <a:srgbClr val="FF0000"/>
                </a:solidFill>
                <a:latin typeface="ae_Dimnah" pitchFamily="18" charset="-78"/>
                <a:cs typeface="ae_Dimnah" pitchFamily="18" charset="-78"/>
              </a:rPr>
              <a:t>GG		GO		OG		OO</a:t>
            </a:r>
            <a:endParaRPr lang="ar-SA" sz="2800" b="1" dirty="0">
              <a:solidFill>
                <a:srgbClr val="FF0000"/>
              </a:solidFill>
              <a:latin typeface="ae_Dimnah" pitchFamily="18" charset="-78"/>
              <a:cs typeface="ae_Dimnah" pitchFamily="18"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val="1915032711"/>
              </p:ext>
            </p:extLst>
          </p:nvPr>
        </p:nvGraphicFramePr>
        <p:xfrm>
          <a:off x="3240206" y="2484120"/>
          <a:ext cx="5370394" cy="1554480"/>
        </p:xfrm>
        <a:graphic>
          <a:graphicData uri="http://schemas.openxmlformats.org/drawingml/2006/table">
            <a:tbl>
              <a:tblPr rtl="1" firstRow="1" bandRow="1">
                <a:tableStyleId>{5C22544A-7EE6-4342-B048-85BDC9FD1C3A}</a:tableStyleId>
              </a:tblPr>
              <a:tblGrid>
                <a:gridCol w="1866332"/>
                <a:gridCol w="1527412"/>
                <a:gridCol w="1976650"/>
              </a:tblGrid>
              <a:tr h="370840">
                <a:tc>
                  <a:txBody>
                    <a:bodyPr/>
                    <a:lstStyle/>
                    <a:p>
                      <a:pPr algn="ctr" rtl="1"/>
                      <a:r>
                        <a:rPr lang="ar-EG" sz="2800" b="1" dirty="0" smtClean="0"/>
                        <a:t>النواتج</a:t>
                      </a:r>
                      <a:endParaRPr lang="ar-EG" sz="2800" b="1" dirty="0"/>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rtl="1"/>
                      <a:r>
                        <a:rPr lang="ar-EG" sz="2800" b="1" dirty="0" smtClean="0"/>
                        <a:t>تسجيل</a:t>
                      </a:r>
                      <a:r>
                        <a:rPr lang="en-US" sz="2800" b="1" dirty="0" smtClean="0"/>
                        <a:t>G </a:t>
                      </a:r>
                      <a:endParaRPr lang="ar-EG" sz="2800" b="1" dirty="0"/>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rtl="1"/>
                      <a:r>
                        <a:rPr lang="ar-EG" sz="2800" b="1" dirty="0" smtClean="0"/>
                        <a:t>عدم تسجيل</a:t>
                      </a:r>
                      <a:r>
                        <a:rPr lang="en-US" sz="2800" b="1" dirty="0" smtClean="0"/>
                        <a:t> O </a:t>
                      </a:r>
                      <a:endParaRPr lang="ar-EG" sz="2800" b="1" dirty="0"/>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r>
              <a:tr h="370840">
                <a:tc>
                  <a:txBody>
                    <a:bodyPr/>
                    <a:lstStyle/>
                    <a:p>
                      <a:pPr algn="ctr" rtl="1"/>
                      <a:r>
                        <a:rPr lang="ar-EG" sz="2800" b="1" dirty="0" smtClean="0"/>
                        <a:t>تسجيل</a:t>
                      </a:r>
                      <a:r>
                        <a:rPr lang="en-US" sz="2800" b="1" dirty="0" smtClean="0"/>
                        <a:t> G </a:t>
                      </a:r>
                      <a:endParaRPr lang="ar-EG" sz="2800" b="1" dirty="0"/>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rtl="1"/>
                      <a:r>
                        <a:rPr lang="en-US" sz="2800" b="1" dirty="0" smtClean="0">
                          <a:solidFill>
                            <a:srgbClr val="FF0000"/>
                          </a:solidFill>
                        </a:rPr>
                        <a:t>GG</a:t>
                      </a:r>
                      <a:endParaRPr lang="ar-EG" sz="2800" b="1" dirty="0">
                        <a:solidFill>
                          <a:srgbClr val="FF0000"/>
                        </a:solidFill>
                      </a:endParaRP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rtl="1"/>
                      <a:r>
                        <a:rPr lang="en-US" sz="2800" b="1" dirty="0" smtClean="0">
                          <a:solidFill>
                            <a:srgbClr val="FF0000"/>
                          </a:solidFill>
                        </a:rPr>
                        <a:t>OG</a:t>
                      </a:r>
                      <a:endParaRPr lang="ar-EG" sz="2800" b="1" dirty="0">
                        <a:solidFill>
                          <a:srgbClr val="FF0000"/>
                        </a:solidFill>
                      </a:endParaRP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r>
              <a:tr h="370840">
                <a:tc>
                  <a:txBody>
                    <a:bodyPr/>
                    <a:lstStyle/>
                    <a:p>
                      <a:pPr algn="ctr" rtl="1"/>
                      <a:r>
                        <a:rPr lang="ar-EG" sz="2800" b="1" dirty="0" smtClean="0"/>
                        <a:t>عدم تسجيل</a:t>
                      </a:r>
                      <a:r>
                        <a:rPr lang="en-US" sz="2800" b="1" dirty="0" smtClean="0"/>
                        <a:t>O </a:t>
                      </a:r>
                      <a:endParaRPr lang="ar-EG" sz="2800" b="1" dirty="0"/>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rtl="1"/>
                      <a:r>
                        <a:rPr lang="en-US" sz="2800" b="1" dirty="0" smtClean="0">
                          <a:solidFill>
                            <a:srgbClr val="FF0000"/>
                          </a:solidFill>
                        </a:rPr>
                        <a:t>GO</a:t>
                      </a:r>
                      <a:endParaRPr lang="ar-EG" sz="2800" b="1" dirty="0">
                        <a:solidFill>
                          <a:srgbClr val="FF0000"/>
                        </a:solidFill>
                      </a:endParaRP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rtl="1"/>
                      <a:r>
                        <a:rPr lang="en-US" sz="2800" b="1" dirty="0" smtClean="0">
                          <a:solidFill>
                            <a:srgbClr val="FF0000"/>
                          </a:solidFill>
                        </a:rPr>
                        <a:t>OO</a:t>
                      </a:r>
                      <a:endParaRPr lang="ar-EG" sz="2800" b="1" dirty="0">
                        <a:solidFill>
                          <a:srgbClr val="FF0000"/>
                        </a:solidFill>
                      </a:endParaRP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r>
            </a:tbl>
          </a:graphicData>
        </a:graphic>
      </p:graphicFrame>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048" y="3939513"/>
            <a:ext cx="25527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3579" y="4513571"/>
            <a:ext cx="13811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09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17"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7">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fade">
                                      <p:cBhvr>
                                        <p:cTn id="29" dur="500"/>
                                        <p:tgtEl>
                                          <p:spTgt spid="20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fade">
                                      <p:cBhvr>
                                        <p:cTn id="34"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44&quot;/&gt;&lt;/object&gt;&lt;object type=&quot;3&quot; unique_id=&quot;10005&quot;&gt;&lt;property id=&quot;20148&quot; value=&quot;5&quot;/&gt;&lt;property id=&quot;20300&quot; value=&quot;Slide 2&quot;/&gt;&lt;property id=&quot;20307&quot; value=&quot;445&quot;/&gt;&lt;/object&gt;&lt;object type=&quot;3&quot; unique_id=&quot;10006&quot;&gt;&lt;property id=&quot;20148&quot; value=&quot;5&quot;/&gt;&lt;property id=&quot;20300&quot; value=&quot;Slide 3&quot;/&gt;&lt;property id=&quot;20307&quot; value=&quot;446&quot;/&gt;&lt;/object&gt;&lt;object type=&quot;3&quot; unique_id=&quot;10007&quot;&gt;&lt;property id=&quot;20148&quot; value=&quot;5&quot;/&gt;&lt;property id=&quot;20300&quot; value=&quot;Slide 4&quot;/&gt;&lt;property id=&quot;20307&quot; value=&quot;256&quot;/&gt;&lt;/object&gt;&lt;object type=&quot;3&quot; unique_id=&quot;10008&quot;&gt;&lt;property id=&quot;20148&quot; value=&quot;5&quot;/&gt;&lt;property id=&quot;20300&quot; value=&quot;Slide 5&quot;/&gt;&lt;property id=&quot;20307&quot; value=&quot;268&quot;/&gt;&lt;/object&gt;&lt;object type=&quot;3&quot; unique_id=&quot;10009&quot;&gt;&lt;property id=&quot;20148&quot; value=&quot;5&quot;/&gt;&lt;property id=&quot;20300&quot; value=&quot;Slide 6&quot;/&gt;&lt;property id=&quot;20307&quot; value=&quot;269&quot;/&gt;&lt;/object&gt;&lt;object type=&quot;3&quot; unique_id=&quot;10010&quot;&gt;&lt;property id=&quot;20148&quot; value=&quot;5&quot;/&gt;&lt;property id=&quot;20300&quot; value=&quot;Slide 7&quot;/&gt;&lt;property id=&quot;20307&quot; value=&quot;273&quot;/&gt;&lt;/object&gt;&lt;object type=&quot;3&quot; unique_id=&quot;10011&quot;&gt;&lt;property id=&quot;20148&quot; value=&quot;5&quot;/&gt;&lt;property id=&quot;20300&quot; value=&quot;Slide 8&quot;/&gt;&lt;property id=&quot;20307&quot; value=&quot;272&quot;/&gt;&lt;/object&gt;&lt;object type=&quot;3&quot; unique_id=&quot;10012&quot;&gt;&lt;property id=&quot;20148&quot; value=&quot;5&quot;/&gt;&lt;property id=&quot;20300&quot; value=&quot;Slide 9&quot;/&gt;&lt;property id=&quot;20307&quot; value=&quot;271&quot;/&gt;&lt;/object&gt;&lt;object type=&quot;3&quot; unique_id=&quot;10013&quot;&gt;&lt;property id=&quot;20148&quot; value=&quot;5&quot;/&gt;&lt;property id=&quot;20300&quot; value=&quot;Slide 10&quot;/&gt;&lt;property id=&quot;20307&quot; value=&quot;278&quot;/&gt;&lt;/object&gt;&lt;object type=&quot;3&quot; unique_id=&quot;10014&quot;&gt;&lt;property id=&quot;20148&quot; value=&quot;5&quot;/&gt;&lt;property id=&quot;20300&quot; value=&quot;Slide 11&quot;/&gt;&lt;property id=&quot;20307&quot; value=&quot;277&quot;/&gt;&lt;/object&gt;&lt;object type=&quot;3&quot; unique_id=&quot;10015&quot;&gt;&lt;property id=&quot;20148&quot; value=&quot;5&quot;/&gt;&lt;property id=&quot;20300&quot; value=&quot;Slide 12&quot;/&gt;&lt;property id=&quot;20307&quot; value=&quot;276&quot;/&gt;&lt;/object&gt;&lt;object type=&quot;3&quot; unique_id=&quot;10016&quot;&gt;&lt;property id=&quot;20148&quot; value=&quot;5&quot;/&gt;&lt;property id=&quot;20300&quot; value=&quot;Slide 13&quot;/&gt;&lt;property id=&quot;20307&quot; value=&quot;275&quot;/&gt;&lt;/object&gt;&lt;object type=&quot;3&quot; unique_id=&quot;10017&quot;&gt;&lt;property id=&quot;20148&quot; value=&quot;5&quot;/&gt;&lt;property id=&quot;20300&quot; value=&quot;Slide 14&quot;/&gt;&lt;property id=&quot;20307&quot; value=&quot;274&quot;/&gt;&lt;/object&gt;&lt;object type=&quot;3&quot; unique_id=&quot;10018&quot;&gt;&lt;property id=&quot;20148&quot; value=&quot;5&quot;/&gt;&lt;property id=&quot;20300&quot; value=&quot;Slide 15&quot;/&gt;&lt;property id=&quot;20307&quot; value=&quot;283&quot;/&gt;&lt;/object&gt;&lt;object type=&quot;3&quot; unique_id=&quot;10019&quot;&gt;&lt;property id=&quot;20148&quot; value=&quot;5&quot;/&gt;&lt;property id=&quot;20300&quot; value=&quot;Slide 16&quot;/&gt;&lt;property id=&quot;20307&quot; value=&quot;282&quot;/&gt;&lt;/object&gt;&lt;object type=&quot;3&quot; unique_id=&quot;10020&quot;&gt;&lt;property id=&quot;20148&quot; value=&quot;5&quot;/&gt;&lt;property id=&quot;20300&quot; value=&quot;Slide 17&quot;/&gt;&lt;property id=&quot;20307&quot; value=&quot;281&quot;/&gt;&lt;/object&gt;&lt;object type=&quot;3&quot; unique_id=&quot;10021&quot;&gt;&lt;property id=&quot;20148&quot; value=&quot;5&quot;/&gt;&lt;property id=&quot;20300&quot; value=&quot;Slide 18&quot;/&gt;&lt;property id=&quot;20307&quot; value=&quot;280&quot;/&gt;&lt;/object&gt;&lt;object type=&quot;3&quot; unique_id=&quot;10022&quot;&gt;&lt;property id=&quot;20148&quot; value=&quot;5&quot;/&gt;&lt;property id=&quot;20300&quot; value=&quot;Slide 19&quot;/&gt;&lt;property id=&quot;20307&quot; value=&quot;279&quot;/&gt;&lt;/object&gt;&lt;object type=&quot;3&quot; unique_id=&quot;10023&quot;&gt;&lt;property id=&quot;20148&quot; value=&quot;5&quot;/&gt;&lt;property id=&quot;20300&quot; value=&quot;Slide 20&quot;/&gt;&lt;property id=&quot;20307&quot; value=&quot;270&quot;/&gt;&lt;/object&gt;&lt;object type=&quot;3&quot; unique_id=&quot;10024&quot;&gt;&lt;property id=&quot;20148&quot; value=&quot;5&quot;/&gt;&lt;property id=&quot;20300&quot; value=&quot;Slide 21&quot;/&gt;&lt;property id=&quot;20307&quot; value=&quot;291&quot;/&gt;&lt;/object&gt;&lt;object type=&quot;3&quot; unique_id=&quot;10025&quot;&gt;&lt;property id=&quot;20148&quot; value=&quot;5&quot;/&gt;&lt;property id=&quot;20300&quot; value=&quot;Slide 22&quot;/&gt;&lt;property id=&quot;20307&quot; value=&quot;290&quot;/&gt;&lt;/object&gt;&lt;object type=&quot;3&quot; unique_id=&quot;10026&quot;&gt;&lt;property id=&quot;20148&quot; value=&quot;5&quot;/&gt;&lt;property id=&quot;20300&quot; value=&quot;Slide 23&quot;/&gt;&lt;property id=&quot;20307&quot; value=&quot;288&quot;/&gt;&lt;/object&gt;&lt;object type=&quot;3&quot; unique_id=&quot;10027&quot;&gt;&lt;property id=&quot;20148&quot; value=&quot;5&quot;/&gt;&lt;property id=&quot;20300&quot; value=&quot;Slide 24&quot;/&gt;&lt;property id=&quot;20307&quot; value=&quot;289&quot;/&gt;&lt;/object&gt;&lt;object type=&quot;3&quot; unique_id=&quot;10028&quot;&gt;&lt;property id=&quot;20148&quot; value=&quot;5&quot;/&gt;&lt;property id=&quot;20300&quot; value=&quot;Slide 25&quot;/&gt;&lt;property id=&quot;20307&quot; value=&quot;287&quot;/&gt;&lt;/object&gt;&lt;object type=&quot;3&quot; unique_id=&quot;10029&quot;&gt;&lt;property id=&quot;20148&quot; value=&quot;5&quot;/&gt;&lt;property id=&quot;20300&quot; value=&quot;Slide 26&quot;/&gt;&lt;property id=&quot;20307&quot; value=&quot;286&quot;/&gt;&lt;/object&gt;&lt;object type=&quot;3&quot; unique_id=&quot;10030&quot;&gt;&lt;property id=&quot;20148&quot; value=&quot;5&quot;/&gt;&lt;property id=&quot;20300&quot; value=&quot;Slide 27&quot;/&gt;&lt;property id=&quot;20307&quot; value=&quot;292&quot;/&gt;&lt;/object&gt;&lt;object type=&quot;3&quot; unique_id=&quot;10031&quot;&gt;&lt;property id=&quot;20148&quot; value=&quot;5&quot;/&gt;&lt;property id=&quot;20300&quot; value=&quot;Slide 28&quot;/&gt;&lt;property id=&quot;20307&quot; value=&quot;293&quot;/&gt;&lt;/object&gt;&lt;object type=&quot;3&quot; unique_id=&quot;10032&quot;&gt;&lt;property id=&quot;20148&quot; value=&quot;5&quot;/&gt;&lt;property id=&quot;20300&quot; value=&quot;Slide 29&quot;/&gt;&lt;property id=&quot;20307&quot; value=&quot;298&quot;/&gt;&lt;/object&gt;&lt;object type=&quot;3&quot; unique_id=&quot;10033&quot;&gt;&lt;property id=&quot;20148&quot; value=&quot;5&quot;/&gt;&lt;property id=&quot;20300&quot; value=&quot;Slide 30&quot;/&gt;&lt;property id=&quot;20307&quot; value=&quot;297&quot;/&gt;&lt;/object&gt;&lt;object type=&quot;3&quot; unique_id=&quot;10034&quot;&gt;&lt;property id=&quot;20148&quot; value=&quot;5&quot;/&gt;&lt;property id=&quot;20300&quot; value=&quot;Slide 31&quot;/&gt;&lt;property id=&quot;20307&quot; value=&quot;296&quot;/&gt;&lt;/object&gt;&lt;object type=&quot;3&quot; unique_id=&quot;10035&quot;&gt;&lt;property id=&quot;20148&quot; value=&quot;5&quot;/&gt;&lt;property id=&quot;20300&quot; value=&quot;Slide 32&quot;/&gt;&lt;property id=&quot;20307&quot; value=&quot;295&quot;/&gt;&lt;/object&gt;&lt;object type=&quot;3&quot; unique_id=&quot;10036&quot;&gt;&lt;property id=&quot;20148&quot; value=&quot;5&quot;/&gt;&lt;property id=&quot;20300&quot; value=&quot;Slide 33&quot;/&gt;&lt;property id=&quot;20307&quot; value=&quot;294&quot;/&gt;&lt;/object&gt;&lt;object type=&quot;3&quot; unique_id=&quot;10037&quot;&gt;&lt;property id=&quot;20148&quot; value=&quot;5&quot;/&gt;&lt;property id=&quot;20300&quot; value=&quot;Slide 34&quot;/&gt;&lt;property id=&quot;20307&quot; value=&quot;285&quot;/&gt;&lt;/object&gt;&lt;object type=&quot;3&quot; unique_id=&quot;10038&quot;&gt;&lt;property id=&quot;20148&quot; value=&quot;5&quot;/&gt;&lt;property id=&quot;20300&quot; value=&quot;Slide 35&quot;/&gt;&lt;property id=&quot;20307&quot; value=&quot;284&quot;/&gt;&lt;/object&gt;&lt;object type=&quot;3&quot; unique_id=&quot;10039&quot;&gt;&lt;property id=&quot;20148&quot; value=&quot;5&quot;/&gt;&lt;property id=&quot;20300&quot; value=&quot;Slide 36&quot;/&gt;&lt;property id=&quot;20307&quot; value=&quot;307&quot;/&gt;&lt;/object&gt;&lt;object type=&quot;3&quot; unique_id=&quot;10040&quot;&gt;&lt;property id=&quot;20148&quot; value=&quot;5&quot;/&gt;&lt;property id=&quot;20300&quot; value=&quot;Slide 37&quot;/&gt;&lt;property id=&quot;20307&quot; value=&quot;306&quot;/&gt;&lt;/object&gt;&lt;object type=&quot;3&quot; unique_id=&quot;10041&quot;&gt;&lt;property id=&quot;20148&quot; value=&quot;5&quot;/&gt;&lt;property id=&quot;20300&quot; value=&quot;Slide 38&quot;/&gt;&lt;property id=&quot;20307&quot; value=&quot;305&quot;/&gt;&lt;/object&gt;&lt;object type=&quot;3&quot; unique_id=&quot;10042&quot;&gt;&lt;property id=&quot;20148&quot; value=&quot;5&quot;/&gt;&lt;property id=&quot;20300&quot; value=&quot;Slide 39&quot;/&gt;&lt;property id=&quot;20307&quot; value=&quot;304&quot;/&gt;&lt;/object&gt;&lt;object type=&quot;3&quot; unique_id=&quot;10043&quot;&gt;&lt;property id=&quot;20148&quot; value=&quot;5&quot;/&gt;&lt;property id=&quot;20300&quot; value=&quot;Slide 40&quot;/&gt;&lt;property id=&quot;20307&quot; value=&quot;303&quot;/&gt;&lt;/object&gt;&lt;object type=&quot;3&quot; unique_id=&quot;10044&quot;&gt;&lt;property id=&quot;20148&quot; value=&quot;5&quot;/&gt;&lt;property id=&quot;20300&quot; value=&quot;Slide 41&quot;/&gt;&lt;property id=&quot;20307&quot; value=&quot;302&quot;/&gt;&lt;/object&gt;&lt;object type=&quot;3&quot; unique_id=&quot;10045&quot;&gt;&lt;property id=&quot;20148&quot; value=&quot;5&quot;/&gt;&lt;property id=&quot;20300&quot; value=&quot;Slide 42&quot;/&gt;&lt;property id=&quot;20307&quot; value=&quot;301&quot;/&gt;&lt;/object&gt;&lt;object type=&quot;3&quot; unique_id=&quot;10046&quot;&gt;&lt;property id=&quot;20148&quot; value=&quot;5&quot;/&gt;&lt;property id=&quot;20300&quot; value=&quot;Slide 43&quot;/&gt;&lt;property id=&quot;20307&quot; value=&quot;300&quot;/&gt;&lt;/object&gt;&lt;object type=&quot;3&quot; unique_id=&quot;10047&quot;&gt;&lt;property id=&quot;20148&quot; value=&quot;5&quot;/&gt;&lt;property id=&quot;20300&quot; value=&quot;Slide 44&quot;/&gt;&lt;property id=&quot;20307&quot; value=&quot;299&quot;/&gt;&lt;/object&gt;&lt;object type=&quot;3&quot; unique_id=&quot;10048&quot;&gt;&lt;property id=&quot;20148&quot; value=&quot;5&quot;/&gt;&lt;property id=&quot;20300&quot; value=&quot;Slide 45&quot;/&gt;&lt;property id=&quot;20307&quot; value=&quot;308&quot;/&gt;&lt;/object&gt;&lt;object type=&quot;3&quot; unique_id=&quot;10049&quot;&gt;&lt;property id=&quot;20148&quot; value=&quot;5&quot;/&gt;&lt;property id=&quot;20300&quot; value=&quot;Slide 46&quot;/&gt;&lt;property id=&quot;20307&quot; value=&quot;311&quot;/&gt;&lt;/object&gt;&lt;object type=&quot;3&quot; unique_id=&quot;10050&quot;&gt;&lt;property id=&quot;20148&quot; value=&quot;5&quot;/&gt;&lt;property id=&quot;20300&quot; value=&quot;Slide 47&quot;/&gt;&lt;property id=&quot;20307&quot; value=&quot;313&quot;/&gt;&lt;/object&gt;&lt;object type=&quot;3&quot; unique_id=&quot;10051&quot;&gt;&lt;property id=&quot;20148&quot; value=&quot;5&quot;/&gt;&lt;property id=&quot;20300&quot; value=&quot;Slide 48&quot;/&gt;&lt;property id=&quot;20307&quot; value=&quot;315&quot;/&gt;&lt;/object&gt;&lt;object type=&quot;3&quot; unique_id=&quot;10052&quot;&gt;&lt;property id=&quot;20148&quot; value=&quot;5&quot;/&gt;&lt;property id=&quot;20300&quot; value=&quot;Slide 49&quot;/&gt;&lt;property id=&quot;20307&quot; value=&quot;322&quot;/&gt;&lt;/object&gt;&lt;object type=&quot;3&quot; unique_id=&quot;10053&quot;&gt;&lt;property id=&quot;20148&quot; value=&quot;5&quot;/&gt;&lt;property id=&quot;20300&quot; value=&quot;Slide 50&quot;/&gt;&lt;property id=&quot;20307&quot; value=&quot;321&quot;/&gt;&lt;/object&gt;&lt;object type=&quot;3&quot; unique_id=&quot;10054&quot;&gt;&lt;property id=&quot;20148&quot; value=&quot;5&quot;/&gt;&lt;property id=&quot;20300&quot; value=&quot;Slide 51&quot;/&gt;&lt;property id=&quot;20307&quot; value=&quot;320&quot;/&gt;&lt;/object&gt;&lt;object type=&quot;3&quot; unique_id=&quot;10055&quot;&gt;&lt;property id=&quot;20148&quot; value=&quot;5&quot;/&gt;&lt;property id=&quot;20300&quot; value=&quot;Slide 52&quot;/&gt;&lt;property id=&quot;20307&quot; value=&quot;319&quot;/&gt;&lt;/object&gt;&lt;object type=&quot;3&quot; unique_id=&quot;10056&quot;&gt;&lt;property id=&quot;20148&quot; value=&quot;5&quot;/&gt;&lt;property id=&quot;20300&quot; value=&quot;Slide 53&quot;/&gt;&lt;property id=&quot;20307&quot; value=&quot;318&quot;/&gt;&lt;/object&gt;&lt;object type=&quot;3&quot; unique_id=&quot;10057&quot;&gt;&lt;property id=&quot;20148&quot; value=&quot;5&quot;/&gt;&lt;property id=&quot;20300&quot; value=&quot;Slide 54&quot;/&gt;&lt;property id=&quot;20307&quot; value=&quot;317&quot;/&gt;&lt;/object&gt;&lt;object type=&quot;3&quot; unique_id=&quot;10058&quot;&gt;&lt;property id=&quot;20148&quot; value=&quot;5&quot;/&gt;&lt;property id=&quot;20300&quot; value=&quot;Slide 55&quot;/&gt;&lt;property id=&quot;20307&quot; value=&quot;316&quot;/&gt;&lt;/object&gt;&lt;object type=&quot;3&quot; unique_id=&quot;10059&quot;&gt;&lt;property id=&quot;20148&quot; value=&quot;5&quot;/&gt;&lt;property id=&quot;20300&quot; value=&quot;Slide 56&quot;/&gt;&lt;property id=&quot;20307&quot; value=&quot;314&quot;/&gt;&lt;/object&gt;&lt;object type=&quot;3&quot; unique_id=&quot;10060&quot;&gt;&lt;property id=&quot;20148&quot; value=&quot;5&quot;/&gt;&lt;property id=&quot;20300&quot; value=&quot;Slide 57&quot;/&gt;&lt;property id=&quot;20307&quot; value=&quot;312&quot;/&gt;&lt;/object&gt;&lt;object type=&quot;3&quot; unique_id=&quot;10061&quot;&gt;&lt;property id=&quot;20148&quot; value=&quot;5&quot;/&gt;&lt;property id=&quot;20300&quot; value=&quot;Slide 58&quot;/&gt;&lt;property id=&quot;20307&quot; value=&quot;328&quot;/&gt;&lt;/object&gt;&lt;object type=&quot;3&quot; unique_id=&quot;10062&quot;&gt;&lt;property id=&quot;20148&quot; value=&quot;5&quot;/&gt;&lt;property id=&quot;20300&quot; value=&quot;Slide 59&quot;/&gt;&lt;property id=&quot;20307&quot; value=&quot;327&quot;/&gt;&lt;/object&gt;&lt;object type=&quot;3&quot; unique_id=&quot;10063&quot;&gt;&lt;property id=&quot;20148&quot; value=&quot;5&quot;/&gt;&lt;property id=&quot;20300&quot; value=&quot;Slide 60&quot;/&gt;&lt;property id=&quot;20307&quot; value=&quot;326&quot;/&gt;&lt;/object&gt;&lt;object type=&quot;3&quot; unique_id=&quot;10064&quot;&gt;&lt;property id=&quot;20148&quot; value=&quot;5&quot;/&gt;&lt;property id=&quot;20300&quot; value=&quot;Slide 61&quot;/&gt;&lt;property id=&quot;20307&quot; value=&quot;325&quot;/&gt;&lt;/object&gt;&lt;object type=&quot;3&quot; unique_id=&quot;10065&quot;&gt;&lt;property id=&quot;20148&quot; value=&quot;5&quot;/&gt;&lt;property id=&quot;20300&quot; value=&quot;Slide 62&quot;/&gt;&lt;property id=&quot;20307&quot; value=&quot;324&quot;/&gt;&lt;/object&gt;&lt;object type=&quot;3&quot; unique_id=&quot;10066&quot;&gt;&lt;property id=&quot;20148&quot; value=&quot;5&quot;/&gt;&lt;property id=&quot;20300&quot; value=&quot;Slide 63&quot;/&gt;&lt;property id=&quot;20307&quot; value=&quot;323&quot;/&gt;&lt;/object&gt;&lt;object type=&quot;3&quot; unique_id=&quot;10067&quot;&gt;&lt;property id=&quot;20148&quot; value=&quot;5&quot;/&gt;&lt;property id=&quot;20300&quot; value=&quot;Slide 64&quot;/&gt;&lt;property id=&quot;20307&quot; value=&quot;310&quot;/&gt;&lt;/object&gt;&lt;object type=&quot;3&quot; unique_id=&quot;10068&quot;&gt;&lt;property id=&quot;20148&quot; value=&quot;5&quot;/&gt;&lt;property id=&quot;20300&quot; value=&quot;Slide 65&quot;/&gt;&lt;property id=&quot;20307&quot; value=&quot;309&quot;/&gt;&lt;/object&gt;&lt;object type=&quot;3&quot; unique_id=&quot;10069&quot;&gt;&lt;property id=&quot;20148&quot; value=&quot;5&quot;/&gt;&lt;property id=&quot;20300&quot; value=&quot;Slide 66&quot;/&gt;&lt;property id=&quot;20307&quot; value=&quot;329&quot;/&gt;&lt;/object&gt;&lt;object type=&quot;3&quot; unique_id=&quot;10070&quot;&gt;&lt;property id=&quot;20148&quot; value=&quot;5&quot;/&gt;&lt;property id=&quot;20300&quot; value=&quot;Slide 67&quot;/&gt;&lt;property id=&quot;20307&quot; value=&quot;334&quot;/&gt;&lt;/object&gt;&lt;object type=&quot;3&quot; unique_id=&quot;10071&quot;&gt;&lt;property id=&quot;20148&quot; value=&quot;5&quot;/&gt;&lt;property id=&quot;20300&quot; value=&quot;Slide 68&quot;/&gt;&lt;property id=&quot;20307&quot; value=&quot;338&quot;/&gt;&lt;/object&gt;&lt;object type=&quot;3&quot; unique_id=&quot;10072&quot;&gt;&lt;property id=&quot;20148&quot; value=&quot;5&quot;/&gt;&lt;property id=&quot;20300&quot; value=&quot;Slide 69&quot;/&gt;&lt;property id=&quot;20307&quot; value=&quot;346&quot;/&gt;&lt;/object&gt;&lt;object type=&quot;3&quot; unique_id=&quot;10073&quot;&gt;&lt;property id=&quot;20148&quot; value=&quot;5&quot;/&gt;&lt;property id=&quot;20300&quot; value=&quot;Slide 70&quot;/&gt;&lt;property id=&quot;20307&quot; value=&quot;345&quot;/&gt;&lt;/object&gt;&lt;object type=&quot;3&quot; unique_id=&quot;10074&quot;&gt;&lt;property id=&quot;20148&quot; value=&quot;5&quot;/&gt;&lt;property id=&quot;20300&quot; value=&quot;Slide 71&quot;/&gt;&lt;property id=&quot;20307&quot; value=&quot;344&quot;/&gt;&lt;/object&gt;&lt;object type=&quot;3&quot; unique_id=&quot;10075&quot;&gt;&lt;property id=&quot;20148&quot; value=&quot;5&quot;/&gt;&lt;property id=&quot;20300&quot; value=&quot;Slide 72&quot;/&gt;&lt;property id=&quot;20307&quot; value=&quot;343&quot;/&gt;&lt;/object&gt;&lt;object type=&quot;3&quot; unique_id=&quot;10076&quot;&gt;&lt;property id=&quot;20148&quot; value=&quot;5&quot;/&gt;&lt;property id=&quot;20300&quot; value=&quot;Slide 73&quot;/&gt;&lt;property id=&quot;20307&quot; value=&quot;342&quot;/&gt;&lt;/object&gt;&lt;object type=&quot;3&quot; unique_id=&quot;10077&quot;&gt;&lt;property id=&quot;20148&quot; value=&quot;5&quot;/&gt;&lt;property id=&quot;20300&quot; value=&quot;Slide 74&quot;/&gt;&lt;property id=&quot;20307&quot; value=&quot;341&quot;/&gt;&lt;/object&gt;&lt;object type=&quot;3&quot; unique_id=&quot;10078&quot;&gt;&lt;property id=&quot;20148&quot; value=&quot;5&quot;/&gt;&lt;property id=&quot;20300&quot; value=&quot;Slide 75&quot;/&gt;&lt;property id=&quot;20307&quot; value=&quot;340&quot;/&gt;&lt;/object&gt;&lt;object type=&quot;3&quot; unique_id=&quot;10079&quot;&gt;&lt;property id=&quot;20148&quot; value=&quot;5&quot;/&gt;&lt;property id=&quot;20300&quot; value=&quot;Slide 76&quot;/&gt;&lt;property id=&quot;20307&quot; value=&quot;339&quot;/&gt;&lt;/object&gt;&lt;object type=&quot;3&quot; unique_id=&quot;10080&quot;&gt;&lt;property id=&quot;20148&quot; value=&quot;5&quot;/&gt;&lt;property id=&quot;20300&quot; value=&quot;Slide 77&quot;/&gt;&lt;property id=&quot;20307&quot; value=&quot;337&quot;/&gt;&lt;/object&gt;&lt;object type=&quot;3&quot; unique_id=&quot;10081&quot;&gt;&lt;property id=&quot;20148&quot; value=&quot;5&quot;/&gt;&lt;property id=&quot;20300&quot; value=&quot;Slide 78&quot;/&gt;&lt;property id=&quot;20307&quot; value=&quot;336&quot;/&gt;&lt;/object&gt;&lt;object type=&quot;3&quot; unique_id=&quot;10082&quot;&gt;&lt;property id=&quot;20148&quot; value=&quot;5&quot;/&gt;&lt;property id=&quot;20300&quot; value=&quot;Slide 79&quot;/&gt;&lt;property id=&quot;20307&quot; value=&quot;335&quot;/&gt;&lt;/object&gt;&lt;object type=&quot;3&quot; unique_id=&quot;10083&quot;&gt;&lt;property id=&quot;20148&quot; value=&quot;5&quot;/&gt;&lt;property id=&quot;20300&quot; value=&quot;Slide 80&quot;/&gt;&lt;property id=&quot;20307&quot; value=&quot;357&quot;/&gt;&lt;/object&gt;&lt;object type=&quot;3&quot; unique_id=&quot;10084&quot;&gt;&lt;property id=&quot;20148&quot; value=&quot;5&quot;/&gt;&lt;property id=&quot;20300&quot; value=&quot;Slide 81&quot;/&gt;&lt;property id=&quot;20307&quot; value=&quot;352&quot;/&gt;&lt;/object&gt;&lt;object type=&quot;3&quot; unique_id=&quot;10085&quot;&gt;&lt;property id=&quot;20148&quot; value=&quot;5&quot;/&gt;&lt;property id=&quot;20300&quot; value=&quot;Slide 82&quot;/&gt;&lt;property id=&quot;20307&quot; value=&quot;356&quot;/&gt;&lt;/object&gt;&lt;object type=&quot;3&quot; unique_id=&quot;10086&quot;&gt;&lt;property id=&quot;20148&quot; value=&quot;5&quot;/&gt;&lt;property id=&quot;20300&quot; value=&quot;Slide 83&quot;/&gt;&lt;property id=&quot;20307&quot; value=&quot;355&quot;/&gt;&lt;/object&gt;&lt;object type=&quot;3&quot; unique_id=&quot;10087&quot;&gt;&lt;property id=&quot;20148&quot; value=&quot;5&quot;/&gt;&lt;property id=&quot;20300&quot; value=&quot;Slide 84&quot;/&gt;&lt;property id=&quot;20307&quot; value=&quot;354&quot;/&gt;&lt;/object&gt;&lt;object type=&quot;3&quot; unique_id=&quot;10088&quot;&gt;&lt;property id=&quot;20148&quot; value=&quot;5&quot;/&gt;&lt;property id=&quot;20300&quot; value=&quot;Slide 85&quot;/&gt;&lt;property id=&quot;20307&quot; value=&quot;353&quot;/&gt;&lt;/object&gt;&lt;object type=&quot;3&quot; unique_id=&quot;10089&quot;&gt;&lt;property id=&quot;20148&quot; value=&quot;5&quot;/&gt;&lt;property id=&quot;20300&quot; value=&quot;Slide 86&quot;/&gt;&lt;property id=&quot;20307&quot; value=&quot;362&quot;/&gt;&lt;/object&gt;&lt;object type=&quot;3&quot; unique_id=&quot;10090&quot;&gt;&lt;property id=&quot;20148&quot; value=&quot;5&quot;/&gt;&lt;property id=&quot;20300&quot; value=&quot;Slide 87&quot;/&gt;&lt;property id=&quot;20307&quot; value=&quot;366&quot;/&gt;&lt;/object&gt;&lt;object type=&quot;3&quot; unique_id=&quot;10091&quot;&gt;&lt;property id=&quot;20148&quot; value=&quot;5&quot;/&gt;&lt;property id=&quot;20300&quot; value=&quot;Slide 88&quot;/&gt;&lt;property id=&quot;20307&quot; value=&quot;365&quot;/&gt;&lt;/object&gt;&lt;object type=&quot;3&quot; unique_id=&quot;10092&quot;&gt;&lt;property id=&quot;20148&quot; value=&quot;5&quot;/&gt;&lt;property id=&quot;20300&quot; value=&quot;Slide 89&quot;/&gt;&lt;property id=&quot;20307&quot; value=&quot;364&quot;/&gt;&lt;/object&gt;&lt;object type=&quot;3&quot; unique_id=&quot;10093&quot;&gt;&lt;property id=&quot;20148&quot; value=&quot;5&quot;/&gt;&lt;property id=&quot;20300&quot; value=&quot;Slide 90&quot;/&gt;&lt;property id=&quot;20307&quot; value=&quot;363&quot;/&gt;&lt;/object&gt;&lt;object type=&quot;3&quot; unique_id=&quot;10094&quot;&gt;&lt;property id=&quot;20148&quot; value=&quot;5&quot;/&gt;&lt;property id=&quot;20300&quot; value=&quot;Slide 91&quot;/&gt;&lt;property id=&quot;20307&quot; value=&quot;361&quot;/&gt;&lt;/object&gt;&lt;object type=&quot;3&quot; unique_id=&quot;10095&quot;&gt;&lt;property id=&quot;20148&quot; value=&quot;5&quot;/&gt;&lt;property id=&quot;20300&quot; value=&quot;Slide 92&quot;/&gt;&lt;property id=&quot;20307&quot; value=&quot;360&quot;/&gt;&lt;/object&gt;&lt;object type=&quot;3&quot; unique_id=&quot;10096&quot;&gt;&lt;property id=&quot;20148&quot; value=&quot;5&quot;/&gt;&lt;property id=&quot;20300&quot; value=&quot;Slide 93&quot;/&gt;&lt;property id=&quot;20307&quot; value=&quot;359&quot;/&gt;&lt;/object&gt;&lt;object type=&quot;3&quot; unique_id=&quot;10097&quot;&gt;&lt;property id=&quot;20148&quot; value=&quot;5&quot;/&gt;&lt;property id=&quot;20300&quot; value=&quot;Slide 94&quot;/&gt;&lt;property id=&quot;20307&quot; value=&quot;358&quot;/&gt;&lt;/object&gt;&lt;object type=&quot;3&quot; unique_id=&quot;10098&quot;&gt;&lt;property id=&quot;20148&quot; value=&quot;5&quot;/&gt;&lt;property id=&quot;20300&quot; value=&quot;Slide 95&quot;/&gt;&lt;property id=&quot;20307&quot; value=&quot;347&quot;/&gt;&lt;/object&gt;&lt;object type=&quot;3&quot; unique_id=&quot;10099&quot;&gt;&lt;property id=&quot;20148&quot; value=&quot;5&quot;/&gt;&lt;property id=&quot;20300&quot; value=&quot;Slide 96&quot;/&gt;&lt;property id=&quot;20307&quot; value=&quot;351&quot;/&gt;&lt;/object&gt;&lt;object type=&quot;3&quot; unique_id=&quot;10100&quot;&gt;&lt;property id=&quot;20148&quot; value=&quot;5&quot;/&gt;&lt;property id=&quot;20300&quot; value=&quot;Slide 97&quot;/&gt;&lt;property id=&quot;20307&quot; value=&quot;348&quot;/&gt;&lt;/object&gt;&lt;object type=&quot;3&quot; unique_id=&quot;10101&quot;&gt;&lt;property id=&quot;20148&quot; value=&quot;5&quot;/&gt;&lt;property id=&quot;20300&quot; value=&quot;Slide 98&quot;/&gt;&lt;property id=&quot;20307&quot; value=&quot;350&quot;/&gt;&lt;/object&gt;&lt;object type=&quot;3&quot; unique_id=&quot;10102&quot;&gt;&lt;property id=&quot;20148&quot; value=&quot;5&quot;/&gt;&lt;property id=&quot;20300&quot; value=&quot;Slide 99&quot;/&gt;&lt;property id=&quot;20307&quot; value=&quot;349&quot;/&gt;&lt;/object&gt;&lt;object type=&quot;3&quot; unique_id=&quot;10103&quot;&gt;&lt;property id=&quot;20148&quot; value=&quot;5&quot;/&gt;&lt;property id=&quot;20300&quot; value=&quot;Slide 100&quot;/&gt;&lt;property id=&quot;20307&quot; value=&quot;373&quot;/&gt;&lt;/object&gt;&lt;object type=&quot;3&quot; unique_id=&quot;10104&quot;&gt;&lt;property id=&quot;20148&quot; value=&quot;5&quot;/&gt;&lt;property id=&quot;20300&quot; value=&quot;Slide 101&quot;/&gt;&lt;property id=&quot;20307&quot; value=&quot;374&quot;/&gt;&lt;/object&gt;&lt;object type=&quot;3&quot; unique_id=&quot;10105&quot;&gt;&lt;property id=&quot;20148&quot; value=&quot;5&quot;/&gt;&lt;property id=&quot;20300&quot; value=&quot;Slide 102&quot;/&gt;&lt;property id=&quot;20307&quot; value=&quot;372&quot;/&gt;&lt;/object&gt;&lt;object type=&quot;3&quot; unique_id=&quot;10106&quot;&gt;&lt;property id=&quot;20148&quot; value=&quot;5&quot;/&gt;&lt;property id=&quot;20300&quot; value=&quot;Slide 103&quot;/&gt;&lt;property id=&quot;20307&quot; value=&quot;371&quot;/&gt;&lt;/object&gt;&lt;object type=&quot;3&quot; unique_id=&quot;10107&quot;&gt;&lt;property id=&quot;20148&quot; value=&quot;5&quot;/&gt;&lt;property id=&quot;20300&quot; value=&quot;Slide 104&quot;/&gt;&lt;property id=&quot;20307&quot; value=&quot;370&quot;/&gt;&lt;/object&gt;&lt;object type=&quot;3&quot; unique_id=&quot;10108&quot;&gt;&lt;property id=&quot;20148&quot; value=&quot;5&quot;/&gt;&lt;property id=&quot;20300&quot; value=&quot;Slide 105&quot;/&gt;&lt;property id=&quot;20307&quot; value=&quot;383&quot;/&gt;&lt;/object&gt;&lt;object type=&quot;3&quot; unique_id=&quot;10109&quot;&gt;&lt;property id=&quot;20148&quot; value=&quot;5&quot;/&gt;&lt;property id=&quot;20300&quot; value=&quot;Slide 106&quot;/&gt;&lt;property id=&quot;20307&quot; value=&quot;382&quot;/&gt;&lt;/object&gt;&lt;object type=&quot;3&quot; unique_id=&quot;10110&quot;&gt;&lt;property id=&quot;20148&quot; value=&quot;5&quot;/&gt;&lt;property id=&quot;20300&quot; value=&quot;Slide 107&quot;/&gt;&lt;property id=&quot;20307&quot; value=&quot;381&quot;/&gt;&lt;/object&gt;&lt;object type=&quot;3&quot; unique_id=&quot;10111&quot;&gt;&lt;property id=&quot;20148&quot; value=&quot;5&quot;/&gt;&lt;property id=&quot;20300&quot; value=&quot;Slide 108&quot;/&gt;&lt;property id=&quot;20307&quot; value=&quot;380&quot;/&gt;&lt;/object&gt;&lt;object type=&quot;3&quot; unique_id=&quot;10112&quot;&gt;&lt;property id=&quot;20148&quot; value=&quot;5&quot;/&gt;&lt;property id=&quot;20300&quot; value=&quot;Slide 109&quot;/&gt;&lt;property id=&quot;20307&quot; value=&quot;379&quot;/&gt;&lt;/object&gt;&lt;object type=&quot;3&quot; unique_id=&quot;10113&quot;&gt;&lt;property id=&quot;20148&quot; value=&quot;5&quot;/&gt;&lt;property id=&quot;20300&quot; value=&quot;Slide 110&quot;/&gt;&lt;property id=&quot;20307&quot; value=&quot;378&quot;/&gt;&lt;/object&gt;&lt;object type=&quot;3&quot; unique_id=&quot;10114&quot;&gt;&lt;property id=&quot;20148&quot; value=&quot;5&quot;/&gt;&lt;property id=&quot;20300&quot; value=&quot;Slide 111&quot;/&gt;&lt;property id=&quot;20307&quot; value=&quot;377&quot;/&gt;&lt;/object&gt;&lt;object type=&quot;3&quot; unique_id=&quot;10115&quot;&gt;&lt;property id=&quot;20148&quot; value=&quot;5&quot;/&gt;&lt;property id=&quot;20300&quot; value=&quot;Slide 112&quot;/&gt;&lt;property id=&quot;20307&quot; value=&quot;376&quot;/&gt;&lt;/object&gt;&lt;object type=&quot;3&quot; unique_id=&quot;10116&quot;&gt;&lt;property id=&quot;20148&quot; value=&quot;5&quot;/&gt;&lt;property id=&quot;20300&quot; value=&quot;Slide 113&quot;/&gt;&lt;property id=&quot;20307&quot; value=&quot;375&quot;/&gt;&lt;/object&gt;&lt;object type=&quot;3&quot; unique_id=&quot;10117&quot;&gt;&lt;property id=&quot;20148&quot; value=&quot;5&quot;/&gt;&lt;property id=&quot;20300&quot; value=&quot;Slide 114&quot;/&gt;&lt;property id=&quot;20307&quot; value=&quot;369&quot;/&gt;&lt;/object&gt;&lt;object type=&quot;3&quot; unique_id=&quot;10118&quot;&gt;&lt;property id=&quot;20148&quot; value=&quot;5&quot;/&gt;&lt;property id=&quot;20300&quot; value=&quot;Slide 115&quot;/&gt;&lt;property id=&quot;20307&quot; value=&quot;368&quot;/&gt;&lt;/object&gt;&lt;object type=&quot;3&quot; unique_id=&quot;10119&quot;&gt;&lt;property id=&quot;20148&quot; value=&quot;5&quot;/&gt;&lt;property id=&quot;20300&quot; value=&quot;Slide 116&quot;/&gt;&lt;property id=&quot;20307&quot; value=&quot;394&quot;/&gt;&lt;/object&gt;&lt;object type=&quot;3&quot; unique_id=&quot;10120&quot;&gt;&lt;property id=&quot;20148&quot; value=&quot;5&quot;/&gt;&lt;property id=&quot;20300&quot; value=&quot;Slide 117&quot;/&gt;&lt;property id=&quot;20307&quot; value=&quot;393&quot;/&gt;&lt;/object&gt;&lt;object type=&quot;3&quot; unique_id=&quot;10121&quot;&gt;&lt;property id=&quot;20148&quot; value=&quot;5&quot;/&gt;&lt;property id=&quot;20300&quot; value=&quot;Slide 118&quot;/&gt;&lt;property id=&quot;20307&quot; value=&quot;392&quot;/&gt;&lt;/object&gt;&lt;object type=&quot;3&quot; unique_id=&quot;10122&quot;&gt;&lt;property id=&quot;20148&quot; value=&quot;5&quot;/&gt;&lt;property id=&quot;20300&quot; value=&quot;Slide 119&quot;/&gt;&lt;property id=&quot;20307&quot; value=&quot;391&quot;/&gt;&lt;/object&gt;&lt;object type=&quot;3&quot; unique_id=&quot;10123&quot;&gt;&lt;property id=&quot;20148&quot; value=&quot;5&quot;/&gt;&lt;property id=&quot;20300&quot; value=&quot;Slide 120&quot;/&gt;&lt;property id=&quot;20307&quot; value=&quot;390&quot;/&gt;&lt;/object&gt;&lt;object type=&quot;3&quot; unique_id=&quot;10124&quot;&gt;&lt;property id=&quot;20148&quot; value=&quot;5&quot;/&gt;&lt;property id=&quot;20300&quot; value=&quot;Slide 121&quot;/&gt;&lt;property id=&quot;20307&quot; value=&quot;389&quot;/&gt;&lt;/object&gt;&lt;object type=&quot;3&quot; unique_id=&quot;10125&quot;&gt;&lt;property id=&quot;20148&quot; value=&quot;5&quot;/&gt;&lt;property id=&quot;20300&quot; value=&quot;Slide 122&quot;/&gt;&lt;property id=&quot;20307&quot; value=&quot;402&quot;/&gt;&lt;/object&gt;&lt;object type=&quot;3&quot; unique_id=&quot;10126&quot;&gt;&lt;property id=&quot;20148&quot; value=&quot;5&quot;/&gt;&lt;property id=&quot;20300&quot; value=&quot;Slide 123&quot;/&gt;&lt;property id=&quot;20307&quot; value=&quot;409&quot;/&gt;&lt;/object&gt;&lt;object type=&quot;3&quot; unique_id=&quot;10127&quot;&gt;&lt;property id=&quot;20148&quot; value=&quot;5&quot;/&gt;&lt;property id=&quot;20300&quot; value=&quot;Slide 124&quot;/&gt;&lt;property id=&quot;20307&quot; value=&quot;408&quot;/&gt;&lt;/object&gt;&lt;object type=&quot;3&quot; unique_id=&quot;10128&quot;&gt;&lt;property id=&quot;20148&quot; value=&quot;5&quot;/&gt;&lt;property id=&quot;20300&quot; value=&quot;Slide 125&quot;/&gt;&lt;property id=&quot;20307&quot; value=&quot;407&quot;/&gt;&lt;/object&gt;&lt;object type=&quot;3&quot; unique_id=&quot;10129&quot;&gt;&lt;property id=&quot;20148&quot; value=&quot;5&quot;/&gt;&lt;property id=&quot;20300&quot; value=&quot;Slide 126&quot;/&gt;&lt;property id=&quot;20307&quot; value=&quot;406&quot;/&gt;&lt;/object&gt;&lt;object type=&quot;3&quot; unique_id=&quot;10130&quot;&gt;&lt;property id=&quot;20148&quot; value=&quot;5&quot;/&gt;&lt;property id=&quot;20300&quot; value=&quot;Slide 127&quot;/&gt;&lt;property id=&quot;20307&quot; value=&quot;405&quot;/&gt;&lt;/object&gt;&lt;object type=&quot;3&quot; unique_id=&quot;10131&quot;&gt;&lt;property id=&quot;20148&quot; value=&quot;5&quot;/&gt;&lt;property id=&quot;20300&quot; value=&quot;Slide 128&quot;/&gt;&lt;property id=&quot;20307&quot; value=&quot;404&quot;/&gt;&lt;/object&gt;&lt;object type=&quot;3&quot; unique_id=&quot;10132&quot;&gt;&lt;property id=&quot;20148&quot; value=&quot;5&quot;/&gt;&lt;property id=&quot;20300&quot; value=&quot;Slide 129&quot;/&gt;&lt;property id=&quot;20307&quot; value=&quot;403&quot;/&gt;&lt;/object&gt;&lt;object type=&quot;3&quot; unique_id=&quot;10133&quot;&gt;&lt;property id=&quot;20148&quot; value=&quot;5&quot;/&gt;&lt;property id=&quot;20300&quot; value=&quot;Slide 130&quot;/&gt;&lt;property id=&quot;20307&quot; value=&quot;401&quot;/&gt;&lt;/object&gt;&lt;object type=&quot;3&quot; unique_id=&quot;10134&quot;&gt;&lt;property id=&quot;20148&quot; value=&quot;5&quot;/&gt;&lt;property id=&quot;20300&quot; value=&quot;Slide 131&quot;/&gt;&lt;property id=&quot;20307&quot; value=&quot;400&quot;/&gt;&lt;/object&gt;&lt;object type=&quot;3&quot; unique_id=&quot;10135&quot;&gt;&lt;property id=&quot;20148&quot; value=&quot;5&quot;/&gt;&lt;property id=&quot;20300&quot; value=&quot;Slide 132&quot;/&gt;&lt;property id=&quot;20307&quot; value=&quot;399&quot;/&gt;&lt;/object&gt;&lt;object type=&quot;3&quot; unique_id=&quot;10136&quot;&gt;&lt;property id=&quot;20148&quot; value=&quot;5&quot;/&gt;&lt;property id=&quot;20300&quot; value=&quot;Slide 133&quot;/&gt;&lt;property id=&quot;20307&quot; value=&quot;398&quot;/&gt;&lt;/object&gt;&lt;object type=&quot;3&quot; unique_id=&quot;10137&quot;&gt;&lt;property id=&quot;20148&quot; value=&quot;5&quot;/&gt;&lt;property id=&quot;20300&quot; value=&quot;Slide 134&quot;/&gt;&lt;property id=&quot;20307&quot; value=&quot;397&quot;/&gt;&lt;/object&gt;&lt;object type=&quot;3&quot; unique_id=&quot;10138&quot;&gt;&lt;property id=&quot;20148&quot; value=&quot;5&quot;/&gt;&lt;property id=&quot;20300&quot; value=&quot;Slide 135&quot;/&gt;&lt;property id=&quot;20307&quot; value=&quot;396&quot;/&gt;&lt;/object&gt;&lt;object type=&quot;3&quot; unique_id=&quot;10139&quot;&gt;&lt;property id=&quot;20148&quot; value=&quot;5&quot;/&gt;&lt;property id=&quot;20300&quot; value=&quot;Slide 136&quot;/&gt;&lt;property id=&quot;20307&quot; value=&quot;395&quot;/&gt;&lt;/object&gt;&lt;object type=&quot;3&quot; unique_id=&quot;10140&quot;&gt;&lt;property id=&quot;20148&quot; value=&quot;5&quot;/&gt;&lt;property id=&quot;20300&quot; value=&quot;Slide 137&quot;/&gt;&lt;property id=&quot;20307&quot; value=&quot;388&quot;/&gt;&lt;/object&gt;&lt;object type=&quot;3&quot; unique_id=&quot;10141&quot;&gt;&lt;property id=&quot;20148&quot; value=&quot;5&quot;/&gt;&lt;property id=&quot;20300&quot; value=&quot;Slide 138&quot;/&gt;&lt;property id=&quot;20307&quot; value=&quot;387&quot;/&gt;&lt;/object&gt;&lt;object type=&quot;3&quot; unique_id=&quot;10142&quot;&gt;&lt;property id=&quot;20148&quot; value=&quot;5&quot;/&gt;&lt;property id=&quot;20300&quot; value=&quot;Slide 139&quot;/&gt;&lt;property id=&quot;20307&quot; value=&quot;386&quot;/&gt;&lt;/object&gt;&lt;object type=&quot;3&quot; unique_id=&quot;10143&quot;&gt;&lt;property id=&quot;20148&quot; value=&quot;5&quot;/&gt;&lt;property id=&quot;20300&quot; value=&quot;Slide 140&quot;/&gt;&lt;property id=&quot;20307&quot; value=&quot;385&quot;/&gt;&lt;/object&gt;&lt;object type=&quot;3&quot; unique_id=&quot;10144&quot;&gt;&lt;property id=&quot;20148&quot; value=&quot;5&quot;/&gt;&lt;property id=&quot;20300&quot; value=&quot;Slide 141&quot;/&gt;&lt;property id=&quot;20307&quot; value=&quot;384&quot;/&gt;&lt;/object&gt;&lt;object type=&quot;3&quot; unique_id=&quot;10145&quot;&gt;&lt;property id=&quot;20148&quot; value=&quot;5&quot;/&gt;&lt;property id=&quot;20300&quot; value=&quot;Slide 142&quot;/&gt;&lt;property id=&quot;20307&quot; value=&quot;367&quot;/&gt;&lt;/object&gt;&lt;object type=&quot;3&quot; unique_id=&quot;10146&quot;&gt;&lt;property id=&quot;20148&quot; value=&quot;5&quot;/&gt;&lt;property id=&quot;20300&quot; value=&quot;Slide 143&quot;/&gt;&lt;property id=&quot;20307&quot; value=&quot;410&quot;/&gt;&lt;/object&gt;&lt;object type=&quot;3&quot; unique_id=&quot;10147&quot;&gt;&lt;property id=&quot;20148&quot; value=&quot;5&quot;/&gt;&lt;property id=&quot;20300&quot; value=&quot;Slide 144&quot;/&gt;&lt;property id=&quot;20307&quot; value=&quot;420&quot;/&gt;&lt;/object&gt;&lt;object type=&quot;3&quot; unique_id=&quot;10148&quot;&gt;&lt;property id=&quot;20148&quot; value=&quot;5&quot;/&gt;&lt;property id=&quot;20300&quot; value=&quot;Slide 145&quot;/&gt;&lt;property id=&quot;20307&quot; value=&quot;419&quot;/&gt;&lt;/object&gt;&lt;object type=&quot;3&quot; unique_id=&quot;10149&quot;&gt;&lt;property id=&quot;20148&quot; value=&quot;5&quot;/&gt;&lt;property id=&quot;20300&quot; value=&quot;Slide 146&quot;/&gt;&lt;property id=&quot;20307&quot; value=&quot;418&quot;/&gt;&lt;/object&gt;&lt;object type=&quot;3&quot; unique_id=&quot;10150&quot;&gt;&lt;property id=&quot;20148&quot; value=&quot;5&quot;/&gt;&lt;property id=&quot;20300&quot; value=&quot;Slide 147&quot;/&gt;&lt;property id=&quot;20307&quot; value=&quot;416&quot;/&gt;&lt;/object&gt;&lt;object type=&quot;3&quot; unique_id=&quot;10151&quot;&gt;&lt;property id=&quot;20148&quot; value=&quot;5&quot;/&gt;&lt;property id=&quot;20300&quot; value=&quot;Slide 148&quot;/&gt;&lt;property id=&quot;20307&quot; value=&quot;417&quot;/&gt;&lt;/object&gt;&lt;object type=&quot;3&quot; unique_id=&quot;10152&quot;&gt;&lt;property id=&quot;20148&quot; value=&quot;5&quot;/&gt;&lt;property id=&quot;20300&quot; value=&quot;Slide 149&quot;/&gt;&lt;property id=&quot;20307&quot; value=&quot;415&quot;/&gt;&lt;/object&gt;&lt;object type=&quot;3&quot; unique_id=&quot;10153&quot;&gt;&lt;property id=&quot;20148&quot; value=&quot;5&quot;/&gt;&lt;property id=&quot;20300&quot; value=&quot;Slide 150&quot;/&gt;&lt;property id=&quot;20307&quot; value=&quot;414&quot;/&gt;&lt;/object&gt;&lt;object type=&quot;3&quot; unique_id=&quot;10154&quot;&gt;&lt;property id=&quot;20148&quot; value=&quot;5&quot;/&gt;&lt;property id=&quot;20300&quot; value=&quot;Slide 151&quot;/&gt;&lt;property id=&quot;20307&quot; value=&quot;413&quot;/&gt;&lt;/object&gt;&lt;object type=&quot;3&quot; unique_id=&quot;10155&quot;&gt;&lt;property id=&quot;20148&quot; value=&quot;5&quot;/&gt;&lt;property id=&quot;20300&quot; value=&quot;Slide 152&quot;/&gt;&lt;property id=&quot;20307&quot; value=&quot;412&quot;/&gt;&lt;/object&gt;&lt;object type=&quot;3&quot; unique_id=&quot;10156&quot;&gt;&lt;property id=&quot;20148&quot; value=&quot;5&quot;/&gt;&lt;property id=&quot;20300&quot; value=&quot;Slide 153&quot;/&gt;&lt;property id=&quot;20307&quot; value=&quot;411&quot;/&gt;&lt;/object&gt;&lt;object type=&quot;3&quot; unique_id=&quot;10157&quot;&gt;&lt;property id=&quot;20148&quot; value=&quot;5&quot;/&gt;&lt;property id=&quot;20300&quot; value=&quot;Slide 154&quot;/&gt;&lt;property id=&quot;20307&quot; value=&quot;422&quot;/&gt;&lt;/object&gt;&lt;object type=&quot;3&quot; unique_id=&quot;10158&quot;&gt;&lt;property id=&quot;20148&quot; value=&quot;5&quot;/&gt;&lt;property id=&quot;20300&quot; value=&quot;Slide 155&quot;/&gt;&lt;property id=&quot;20307&quot; value=&quot;432&quot;/&gt;&lt;/object&gt;&lt;object type=&quot;3&quot; unique_id=&quot;10159&quot;&gt;&lt;property id=&quot;20148&quot; value=&quot;5&quot;/&gt;&lt;property id=&quot;20300&quot; value=&quot;Slide 156&quot;/&gt;&lt;property id=&quot;20307&quot; value=&quot;421&quot;/&gt;&lt;/object&gt;&lt;object type=&quot;3&quot; unique_id=&quot;10160&quot;&gt;&lt;property id=&quot;20148&quot; value=&quot;5&quot;/&gt;&lt;property id=&quot;20300&quot; value=&quot;Slide 157&quot;/&gt;&lt;property id=&quot;20307&quot; value=&quot;423&quot;/&gt;&lt;/object&gt;&lt;object type=&quot;3&quot; unique_id=&quot;10161&quot;&gt;&lt;property id=&quot;20148&quot; value=&quot;5&quot;/&gt;&lt;property id=&quot;20300&quot; value=&quot;Slide 158&quot;/&gt;&lt;property id=&quot;20307&quot; value=&quot;431&quot;/&gt;&lt;/object&gt;&lt;object type=&quot;3&quot; unique_id=&quot;10162&quot;&gt;&lt;property id=&quot;20148&quot; value=&quot;5&quot;/&gt;&lt;property id=&quot;20300&quot; value=&quot;Slide 159&quot;/&gt;&lt;property id=&quot;20307&quot; value=&quot;430&quot;/&gt;&lt;/object&gt;&lt;object type=&quot;3&quot; unique_id=&quot;10163&quot;&gt;&lt;property id=&quot;20148&quot; value=&quot;5&quot;/&gt;&lt;property id=&quot;20300&quot; value=&quot;Slide 160&quot;/&gt;&lt;property id=&quot;20307&quot; value=&quot;429&quot;/&gt;&lt;/object&gt;&lt;object type=&quot;3&quot; unique_id=&quot;10164&quot;&gt;&lt;property id=&quot;20148&quot; value=&quot;5&quot;/&gt;&lt;property id=&quot;20300&quot; value=&quot;Slide 161&quot;/&gt;&lt;property id=&quot;20307&quot; value=&quot;428&quot;/&gt;&lt;/object&gt;&lt;object type=&quot;3&quot; unique_id=&quot;10165&quot;&gt;&lt;property id=&quot;20148&quot; value=&quot;5&quot;/&gt;&lt;property id=&quot;20300&quot; value=&quot;Slide 162&quot;/&gt;&lt;property id=&quot;20307&quot; value=&quot;427&quot;/&gt;&lt;/object&gt;&lt;object type=&quot;3&quot; unique_id=&quot;10166&quot;&gt;&lt;property id=&quot;20148&quot; value=&quot;5&quot;/&gt;&lt;property id=&quot;20300&quot; value=&quot;Slide 163&quot;/&gt;&lt;property id=&quot;20307&quot; value=&quot;439&quot;/&gt;&lt;/object&gt;&lt;object type=&quot;3&quot; unique_id=&quot;10167&quot;&gt;&lt;property id=&quot;20148&quot; value=&quot;5&quot;/&gt;&lt;property id=&quot;20300&quot; value=&quot;Slide 164&quot;/&gt;&lt;property id=&quot;20307&quot; value=&quot;442&quot;/&gt;&lt;/object&gt;&lt;object type=&quot;3&quot; unique_id=&quot;10168&quot;&gt;&lt;property id=&quot;20148&quot; value=&quot;5&quot;/&gt;&lt;property id=&quot;20300&quot; value=&quot;Slide 165&quot;/&gt;&lt;property id=&quot;20307&quot; value=&quot;441&quot;/&gt;&lt;/object&gt;&lt;object type=&quot;3&quot; unique_id=&quot;10169&quot;&gt;&lt;property id=&quot;20148&quot; value=&quot;5&quot;/&gt;&lt;property id=&quot;20300&quot; value=&quot;Slide 166&quot;/&gt;&lt;property id=&quot;20307&quot; value=&quot;440&quot;/&gt;&lt;/object&gt;&lt;object type=&quot;3&quot; unique_id=&quot;10170&quot;&gt;&lt;property id=&quot;20148&quot; value=&quot;5&quot;/&gt;&lt;property id=&quot;20300&quot; value=&quot;Slide 167&quot;/&gt;&lt;property id=&quot;20307&quot; value=&quot;438&quot;/&gt;&lt;/object&gt;&lt;object type=&quot;3&quot; unique_id=&quot;10171&quot;&gt;&lt;property id=&quot;20148&quot; value=&quot;5&quot;/&gt;&lt;property id=&quot;20300&quot; value=&quot;Slide 168&quot;/&gt;&lt;property id=&quot;20307&quot; value=&quot;437&quot;/&gt;&lt;/object&gt;&lt;object type=&quot;3&quot; unique_id=&quot;10172&quot;&gt;&lt;property id=&quot;20148&quot; value=&quot;5&quot;/&gt;&lt;property id=&quot;20300&quot; value=&quot;Slide 169&quot;/&gt;&lt;property id=&quot;20307&quot; value=&quot;436&quot;/&gt;&lt;/object&gt;&lt;object type=&quot;3&quot; unique_id=&quot;10173&quot;&gt;&lt;property id=&quot;20148&quot; value=&quot;5&quot;/&gt;&lt;property id=&quot;20300&quot; value=&quot;Slide 170&quot;/&gt;&lt;property id=&quot;20307&quot; value=&quot;435&quot;/&gt;&lt;/object&gt;&lt;object type=&quot;3&quot; unique_id=&quot;10174&quot;&gt;&lt;property id=&quot;20148&quot; value=&quot;5&quot;/&gt;&lt;property id=&quot;20300&quot; value=&quot;Slide 171&quot;/&gt;&lt;property id=&quot;20307&quot; value=&quot;434&quot;/&gt;&lt;/object&gt;&lt;object type=&quot;3&quot; unique_id=&quot;10175&quot;&gt;&lt;property id=&quot;20148&quot; value=&quot;5&quot;/&gt;&lt;property id=&quot;20300&quot; value=&quot;Slide 172&quot;/&gt;&lt;property id=&quot;20307&quot; value=&quot;433&quot;/&gt;&lt;/object&gt;&lt;object type=&quot;3&quot; unique_id=&quot;10176&quot;&gt;&lt;property id=&quot;20148&quot; value=&quot;5&quot;/&gt;&lt;property id=&quot;20300&quot; value=&quot;Slide 173&quot;/&gt;&lt;property id=&quot;20307&quot; value=&quot;425&quot;/&gt;&lt;/object&gt;&lt;object type=&quot;3&quot; unique_id=&quot;10177&quot;&gt;&lt;property id=&quot;20148&quot; value=&quot;5&quot;/&gt;&lt;property id=&quot;20300&quot; value=&quot;Slide 174&quot;/&gt;&lt;property id=&quot;20307&quot; value=&quot;424&quot;/&gt;&lt;/object&gt;&lt;object type=&quot;3&quot; unique_id=&quot;10178&quot;&gt;&lt;property id=&quot;20148&quot; value=&quot;5&quot;/&gt;&lt;property id=&quot;20300&quot; value=&quot;Slide 175&quot;/&gt;&lt;property id=&quot;20307&quot; value=&quot;44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Template>
  <TotalTime>1090</TotalTime>
  <Words>2612</Words>
  <Application>Microsoft Office PowerPoint</Application>
  <PresentationFormat>عرض على الشاشة (3:4)‏</PresentationFormat>
  <Paragraphs>445</Paragraphs>
  <Slides>74</Slides>
  <Notes>2</Notes>
  <HiddenSlides>0</HiddenSlides>
  <MMClips>0</MMClips>
  <ScaleCrop>false</ScaleCrop>
  <HeadingPairs>
    <vt:vector size="4" baseType="variant">
      <vt:variant>
        <vt:lpstr>نسق</vt:lpstr>
      </vt:variant>
      <vt:variant>
        <vt:i4>1</vt:i4>
      </vt:variant>
      <vt:variant>
        <vt:lpstr>عناوين الشرائح</vt:lpstr>
      </vt:variant>
      <vt:variant>
        <vt:i4>74</vt:i4>
      </vt:variant>
    </vt:vector>
  </HeadingPairs>
  <TitlesOfParts>
    <vt:vector size="75" baseType="lpstr">
      <vt:lpstr>2</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sawaf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omnia</dc:creator>
  <cp:lastModifiedBy>Mohamed</cp:lastModifiedBy>
  <cp:revision>78</cp:revision>
  <dcterms:created xsi:type="dcterms:W3CDTF">2013-12-18T17:02:54Z</dcterms:created>
  <dcterms:modified xsi:type="dcterms:W3CDTF">2013-12-27T19:52:26Z</dcterms:modified>
</cp:coreProperties>
</file>