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</p:sldMasterIdLst>
  <p:notesMasterIdLst>
    <p:notesMasterId r:id="rId97"/>
  </p:notesMasterIdLst>
  <p:sldIdLst>
    <p:sldId id="368" r:id="rId2"/>
    <p:sldId id="444" r:id="rId3"/>
    <p:sldId id="394" r:id="rId4"/>
    <p:sldId id="393" r:id="rId5"/>
    <p:sldId id="392" r:id="rId6"/>
    <p:sldId id="391" r:id="rId7"/>
    <p:sldId id="390" r:id="rId8"/>
    <p:sldId id="389" r:id="rId9"/>
    <p:sldId id="402" r:id="rId10"/>
    <p:sldId id="409" r:id="rId11"/>
    <p:sldId id="408" r:id="rId12"/>
    <p:sldId id="407" r:id="rId13"/>
    <p:sldId id="406" r:id="rId14"/>
    <p:sldId id="405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04" r:id="rId24"/>
    <p:sldId id="403" r:id="rId25"/>
    <p:sldId id="401" r:id="rId26"/>
    <p:sldId id="400" r:id="rId27"/>
    <p:sldId id="399" r:id="rId28"/>
    <p:sldId id="398" r:id="rId29"/>
    <p:sldId id="397" r:id="rId30"/>
    <p:sldId id="396" r:id="rId31"/>
    <p:sldId id="453" r:id="rId32"/>
    <p:sldId id="454" r:id="rId33"/>
    <p:sldId id="456" r:id="rId34"/>
    <p:sldId id="395" r:id="rId35"/>
    <p:sldId id="388" r:id="rId36"/>
    <p:sldId id="387" r:id="rId37"/>
    <p:sldId id="386" r:id="rId38"/>
    <p:sldId id="385" r:id="rId39"/>
    <p:sldId id="384" r:id="rId40"/>
    <p:sldId id="367" r:id="rId41"/>
    <p:sldId id="410" r:id="rId42"/>
    <p:sldId id="420" r:id="rId43"/>
    <p:sldId id="457" r:id="rId44"/>
    <p:sldId id="458" r:id="rId45"/>
    <p:sldId id="461" r:id="rId46"/>
    <p:sldId id="419" r:id="rId47"/>
    <p:sldId id="418" r:id="rId48"/>
    <p:sldId id="416" r:id="rId49"/>
    <p:sldId id="417" r:id="rId50"/>
    <p:sldId id="415" r:id="rId51"/>
    <p:sldId id="414" r:id="rId52"/>
    <p:sldId id="462" r:id="rId53"/>
    <p:sldId id="463" r:id="rId54"/>
    <p:sldId id="464" r:id="rId55"/>
    <p:sldId id="465" r:id="rId56"/>
    <p:sldId id="467" r:id="rId57"/>
    <p:sldId id="466" r:id="rId58"/>
    <p:sldId id="413" r:id="rId59"/>
    <p:sldId id="412" r:id="rId60"/>
    <p:sldId id="411" r:id="rId61"/>
    <p:sldId id="422" r:id="rId62"/>
    <p:sldId id="432" r:id="rId63"/>
    <p:sldId id="468" r:id="rId64"/>
    <p:sldId id="421" r:id="rId65"/>
    <p:sldId id="423" r:id="rId66"/>
    <p:sldId id="431" r:id="rId67"/>
    <p:sldId id="430" r:id="rId68"/>
    <p:sldId id="429" r:id="rId69"/>
    <p:sldId id="428" r:id="rId70"/>
    <p:sldId id="469" r:id="rId71"/>
    <p:sldId id="427" r:id="rId72"/>
    <p:sldId id="439" r:id="rId73"/>
    <p:sldId id="442" r:id="rId74"/>
    <p:sldId id="441" r:id="rId75"/>
    <p:sldId id="440" r:id="rId76"/>
    <p:sldId id="438" r:id="rId77"/>
    <p:sldId id="437" r:id="rId78"/>
    <p:sldId id="436" r:id="rId79"/>
    <p:sldId id="470" r:id="rId80"/>
    <p:sldId id="435" r:id="rId81"/>
    <p:sldId id="434" r:id="rId82"/>
    <p:sldId id="433" r:id="rId83"/>
    <p:sldId id="425" r:id="rId84"/>
    <p:sldId id="424" r:id="rId85"/>
    <p:sldId id="443" r:id="rId86"/>
    <p:sldId id="472" r:id="rId87"/>
    <p:sldId id="473" r:id="rId88"/>
    <p:sldId id="474" r:id="rId89"/>
    <p:sldId id="476" r:id="rId90"/>
    <p:sldId id="477" r:id="rId91"/>
    <p:sldId id="478" r:id="rId92"/>
    <p:sldId id="475" r:id="rId93"/>
    <p:sldId id="479" r:id="rId94"/>
    <p:sldId id="480" r:id="rId95"/>
    <p:sldId id="471" r:id="rId96"/>
  </p:sldIdLst>
  <p:sldSz cx="9144000" cy="6858000" type="screen4x3"/>
  <p:notesSz cx="6858000" cy="9144000"/>
  <p:custDataLst>
    <p:tags r:id="rId98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5DF36C-A403-423E-AB19-FB3A3E3AD18C}" type="datetimeFigureOut">
              <a:rPr lang="ar-EG" smtClean="0"/>
              <a:pPr/>
              <a:t>27/02/1435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DD5B94-1636-4F63-9D2C-21921997399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4754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7C029-94A2-446B-9628-1550A2272558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007AA-1546-4C80-92CE-ED0B8C73FB9A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54548-7339-4338-B7E7-FA23E09D7987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88DF4-F89E-4259-B1D2-37D508226BE9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FA32E-9F72-4C87-A5E4-50DE1AC62F71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280AC-B2C4-449D-8F44-207722787269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6BA06-4D05-4E35-9710-0F4D9BF612DD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4B46E-9E2A-42E8-BC7A-D8133EC90B51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FB48D-A38F-4934-90BE-8ECA26E998CD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9847F-8DEE-488C-87DC-40672F9CB4A8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B916B-05E3-48CA-960E-1B96FE34341C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4C230-9CE2-44F4-A623-1B576EEB9B11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01D8A-8101-4E0C-BBFE-A58A78CC9857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A978B-95BC-44FA-9007-796B6028C6CF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9ED50-193B-4BAB-BEDB-9A84BBF841C5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12225-C88D-4928-9BB2-BF2B5D419C55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EA133-2424-4CB4-8298-EC64A3585BFA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3EA5-0D49-4CD8-B0D4-4340E43B89F3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C62FF-AF0B-48D9-9ADC-4E40A2970CD3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ECC88-A218-4415-9F78-EDFE5E2798C3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BF80E-CA0C-4E39-AEF2-FA70315A3A29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3C7B0FE-97C4-4EF7-8AFE-E86FDF9E4263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3C14D26-EA6D-40C6-AB47-AB3D93953D8B}" type="datetimeFigureOut">
              <a:rPr lang="ar-SA" smtClean="0"/>
              <a:pPr>
                <a:defRPr/>
              </a:pPr>
              <a:t>27/02/1435</a:t>
            </a:fld>
            <a:endParaRPr lang="ar-SA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FEDB15-EA90-484A-9977-71B1FA1E10FF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3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slide" Target="slide57.xml"/><Relationship Id="rId17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slide" Target="slide69.xml"/><Relationship Id="rId5" Type="http://schemas.openxmlformats.org/officeDocument/2006/relationships/audio" Target="../media/audio3.wav"/><Relationship Id="rId15" Type="http://schemas.openxmlformats.org/officeDocument/2006/relationships/slide" Target="slide22.xml"/><Relationship Id="rId10" Type="http://schemas.openxmlformats.org/officeDocument/2006/relationships/slide" Target="slide78.xml"/><Relationship Id="rId4" Type="http://schemas.openxmlformats.org/officeDocument/2006/relationships/audio" Target="../media/audio2.wav"/><Relationship Id="rId9" Type="http://schemas.openxmlformats.org/officeDocument/2006/relationships/slide" Target="slide62.xml"/><Relationship Id="rId14" Type="http://schemas.openxmlformats.org/officeDocument/2006/relationships/slide" Target="slide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44.png"/><Relationship Id="rId5" Type="http://schemas.openxmlformats.org/officeDocument/2006/relationships/audio" Target="../media/audio3.wav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1.png"/><Relationship Id="rId5" Type="http://schemas.openxmlformats.org/officeDocument/2006/relationships/audio" Target="../media/audio3.wav"/><Relationship Id="rId10" Type="http://schemas.openxmlformats.org/officeDocument/2006/relationships/image" Target="../media/image50.png"/><Relationship Id="rId4" Type="http://schemas.openxmlformats.org/officeDocument/2006/relationships/audio" Target="../media/audio2.wav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5.png"/><Relationship Id="rId5" Type="http://schemas.openxmlformats.org/officeDocument/2006/relationships/audio" Target="../media/audio3.wav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2.png"/><Relationship Id="rId5" Type="http://schemas.openxmlformats.org/officeDocument/2006/relationships/audio" Target="../media/audio3.wav"/><Relationship Id="rId10" Type="http://schemas.openxmlformats.org/officeDocument/2006/relationships/image" Target="../media/image61.png"/><Relationship Id="rId4" Type="http://schemas.openxmlformats.org/officeDocument/2006/relationships/audio" Target="../media/audio2.wav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8.png"/><Relationship Id="rId5" Type="http://schemas.openxmlformats.org/officeDocument/2006/relationships/audio" Target="../media/audio3.wav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audio" Target="../media/audio2.wav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78.png"/><Relationship Id="rId2" Type="http://schemas.openxmlformats.org/officeDocument/2006/relationships/audio" Target="../media/audio1.wav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77.png"/><Relationship Id="rId5" Type="http://schemas.openxmlformats.org/officeDocument/2006/relationships/audio" Target="../media/audio3.wav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audio" Target="../media/audio2.wav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0.png"/><Relationship Id="rId5" Type="http://schemas.openxmlformats.org/officeDocument/2006/relationships/audio" Target="../media/audio3.wav"/><Relationship Id="rId10" Type="http://schemas.openxmlformats.org/officeDocument/2006/relationships/image" Target="../media/image89.png"/><Relationship Id="rId4" Type="http://schemas.openxmlformats.org/officeDocument/2006/relationships/audio" Target="../media/audio2.wav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99.png"/><Relationship Id="rId4" Type="http://schemas.openxmlformats.org/officeDocument/2006/relationships/audio" Target="../media/audio2.wav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9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audio" Target="../media/audio1.wav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6.png"/><Relationship Id="rId5" Type="http://schemas.openxmlformats.org/officeDocument/2006/relationships/audio" Target="../media/audio3.wav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audio" Target="../media/audio2.wav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16.png"/><Relationship Id="rId5" Type="http://schemas.openxmlformats.org/officeDocument/2006/relationships/audio" Target="../media/audio3.wav"/><Relationship Id="rId10" Type="http://schemas.openxmlformats.org/officeDocument/2006/relationships/image" Target="../media/image115.png"/><Relationship Id="rId4" Type="http://schemas.openxmlformats.org/officeDocument/2006/relationships/audio" Target="../media/audio2.wav"/><Relationship Id="rId9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20.png"/><Relationship Id="rId4" Type="http://schemas.openxmlformats.org/officeDocument/2006/relationships/audio" Target="../media/audio2.wav"/><Relationship Id="rId9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24.png"/><Relationship Id="rId4" Type="http://schemas.openxmlformats.org/officeDocument/2006/relationships/audio" Target="../media/audio2.wav"/><Relationship Id="rId9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28.png"/><Relationship Id="rId4" Type="http://schemas.openxmlformats.org/officeDocument/2006/relationships/audio" Target="../media/audio2.wav"/><Relationship Id="rId9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38.png"/><Relationship Id="rId5" Type="http://schemas.openxmlformats.org/officeDocument/2006/relationships/audio" Target="../media/audio3.wav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47.png"/><Relationship Id="rId2" Type="http://schemas.openxmlformats.org/officeDocument/2006/relationships/audio" Target="../media/audio1.wav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46.png"/><Relationship Id="rId5" Type="http://schemas.openxmlformats.org/officeDocument/2006/relationships/audio" Target="../media/audio3.wav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audio" Target="../media/audio2.wav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6.png"/><Relationship Id="rId4" Type="http://schemas.openxmlformats.org/officeDocument/2006/relationships/audio" Target="../media/audio2.wav"/><Relationship Id="rId9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audio" Target="../media/audio1.wav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68.png"/><Relationship Id="rId5" Type="http://schemas.openxmlformats.org/officeDocument/2006/relationships/audio" Target="../media/audio3.wav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audio" Target="../media/audio2.wav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80.png"/><Relationship Id="rId5" Type="http://schemas.openxmlformats.org/officeDocument/2006/relationships/audio" Target="../media/audio3.wav"/><Relationship Id="rId10" Type="http://schemas.openxmlformats.org/officeDocument/2006/relationships/image" Target="../media/image179.png"/><Relationship Id="rId4" Type="http://schemas.openxmlformats.org/officeDocument/2006/relationships/audio" Target="../media/audio2.wav"/><Relationship Id="rId9" Type="http://schemas.openxmlformats.org/officeDocument/2006/relationships/image" Target="../media/image17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84.png"/><Relationship Id="rId5" Type="http://schemas.openxmlformats.org/officeDocument/2006/relationships/audio" Target="../media/audio3.wav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audio" Target="../media/audio2.wav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audio" Target="../media/audio1.wav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91.png"/><Relationship Id="rId5" Type="http://schemas.openxmlformats.org/officeDocument/2006/relationships/audio" Target="../media/audio3.wav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audio" Target="../media/audio2.wav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0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01.png"/><Relationship Id="rId5" Type="http://schemas.openxmlformats.org/officeDocument/2006/relationships/audio" Target="../media/audio3.wav"/><Relationship Id="rId10" Type="http://schemas.openxmlformats.org/officeDocument/2006/relationships/image" Target="../media/image200.png"/><Relationship Id="rId4" Type="http://schemas.openxmlformats.org/officeDocument/2006/relationships/audio" Target="../media/audio2.wav"/><Relationship Id="rId9" Type="http://schemas.openxmlformats.org/officeDocument/2006/relationships/image" Target="../media/image19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16.png"/><Relationship Id="rId4" Type="http://schemas.openxmlformats.org/officeDocument/2006/relationships/audio" Target="../media/audio2.wav"/><Relationship Id="rId9" Type="http://schemas.openxmlformats.org/officeDocument/2006/relationships/image" Target="../media/image21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19.png"/><Relationship Id="rId4" Type="http://schemas.openxmlformats.org/officeDocument/2006/relationships/audio" Target="../media/audio2.wav"/><Relationship Id="rId9" Type="http://schemas.openxmlformats.org/officeDocument/2006/relationships/image" Target="../media/image2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29.png"/><Relationship Id="rId4" Type="http://schemas.openxmlformats.org/officeDocument/2006/relationships/audio" Target="../media/audio2.wav"/><Relationship Id="rId9" Type="http://schemas.openxmlformats.org/officeDocument/2006/relationships/image" Target="../media/image22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2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232.png"/><Relationship Id="rId5" Type="http://schemas.openxmlformats.org/officeDocument/2006/relationships/audio" Target="../media/audio2.wav"/><Relationship Id="rId10" Type="http://schemas.openxmlformats.org/officeDocument/2006/relationships/image" Target="../media/image23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3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wav"/><Relationship Id="rId11" Type="http://schemas.openxmlformats.org/officeDocument/2006/relationships/image" Target="../media/image242.png"/><Relationship Id="rId5" Type="http://schemas.openxmlformats.org/officeDocument/2006/relationships/audio" Target="../media/audio2.wav"/><Relationship Id="rId10" Type="http://schemas.openxmlformats.org/officeDocument/2006/relationships/image" Target="../media/image24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52.png"/><Relationship Id="rId5" Type="http://schemas.openxmlformats.org/officeDocument/2006/relationships/audio" Target="../media/audio3.wav"/><Relationship Id="rId10" Type="http://schemas.openxmlformats.org/officeDocument/2006/relationships/image" Target="../media/image251.png"/><Relationship Id="rId4" Type="http://schemas.openxmlformats.org/officeDocument/2006/relationships/audio" Target="../media/audio2.wav"/><Relationship Id="rId9" Type="http://schemas.openxmlformats.org/officeDocument/2006/relationships/image" Target="../media/image25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59.png"/><Relationship Id="rId2" Type="http://schemas.openxmlformats.org/officeDocument/2006/relationships/audio" Target="../media/audio1.wav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58.png"/><Relationship Id="rId5" Type="http://schemas.openxmlformats.org/officeDocument/2006/relationships/audio" Target="../media/audio3.wav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audio" Target="../media/audio2.wav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67.png"/><Relationship Id="rId5" Type="http://schemas.openxmlformats.org/officeDocument/2006/relationships/audio" Target="../media/audio3.wav"/><Relationship Id="rId10" Type="http://schemas.openxmlformats.org/officeDocument/2006/relationships/image" Target="../media/image266.png"/><Relationship Id="rId4" Type="http://schemas.openxmlformats.org/officeDocument/2006/relationships/audio" Target="../media/audio2.wav"/><Relationship Id="rId9" Type="http://schemas.openxmlformats.org/officeDocument/2006/relationships/image" Target="../media/image26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audio" Target="../media/audio1.wav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73.png"/><Relationship Id="rId5" Type="http://schemas.openxmlformats.org/officeDocument/2006/relationships/audio" Target="../media/audio3.wav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audio" Target="../media/audio2.wav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84.png"/><Relationship Id="rId18" Type="http://schemas.openxmlformats.org/officeDocument/2006/relationships/image" Target="../media/image28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83.png"/><Relationship Id="rId17" Type="http://schemas.openxmlformats.org/officeDocument/2006/relationships/image" Target="../media/image288.png"/><Relationship Id="rId2" Type="http://schemas.openxmlformats.org/officeDocument/2006/relationships/audio" Target="../media/audio1.wav"/><Relationship Id="rId16" Type="http://schemas.openxmlformats.org/officeDocument/2006/relationships/image" Target="../media/image28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82.png"/><Relationship Id="rId5" Type="http://schemas.openxmlformats.org/officeDocument/2006/relationships/audio" Target="../media/audio3.wav"/><Relationship Id="rId15" Type="http://schemas.openxmlformats.org/officeDocument/2006/relationships/image" Target="../media/image286.png"/><Relationship Id="rId10" Type="http://schemas.openxmlformats.org/officeDocument/2006/relationships/image" Target="../media/image281.png"/><Relationship Id="rId4" Type="http://schemas.openxmlformats.org/officeDocument/2006/relationships/audio" Target="../media/audio2.wav"/><Relationship Id="rId9" Type="http://schemas.openxmlformats.org/officeDocument/2006/relationships/image" Target="../media/image280.png"/><Relationship Id="rId14" Type="http://schemas.openxmlformats.org/officeDocument/2006/relationships/image" Target="../media/image2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9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9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92.png"/><Relationship Id="rId5" Type="http://schemas.openxmlformats.org/officeDocument/2006/relationships/audio" Target="../media/audio3.wav"/><Relationship Id="rId15" Type="http://schemas.openxmlformats.org/officeDocument/2006/relationships/image" Target="../media/image296.png"/><Relationship Id="rId10" Type="http://schemas.openxmlformats.org/officeDocument/2006/relationships/image" Target="../media/image291.png"/><Relationship Id="rId4" Type="http://schemas.openxmlformats.org/officeDocument/2006/relationships/audio" Target="../media/audio2.wav"/><Relationship Id="rId9" Type="http://schemas.openxmlformats.org/officeDocument/2006/relationships/image" Target="../media/image290.png"/><Relationship Id="rId14" Type="http://schemas.openxmlformats.org/officeDocument/2006/relationships/image" Target="../media/image29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99.png"/><Relationship Id="rId4" Type="http://schemas.openxmlformats.org/officeDocument/2006/relationships/audio" Target="../media/audio2.wav"/><Relationship Id="rId9" Type="http://schemas.openxmlformats.org/officeDocument/2006/relationships/image" Target="../media/image29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02.png"/><Relationship Id="rId5" Type="http://schemas.openxmlformats.org/officeDocument/2006/relationships/audio" Target="../media/audio3.wav"/><Relationship Id="rId10" Type="http://schemas.openxmlformats.org/officeDocument/2006/relationships/image" Target="../media/image301.png"/><Relationship Id="rId4" Type="http://schemas.openxmlformats.org/officeDocument/2006/relationships/audio" Target="../media/audio2.wav"/><Relationship Id="rId9" Type="http://schemas.openxmlformats.org/officeDocument/2006/relationships/image" Target="../media/image30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0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05.png"/><Relationship Id="rId5" Type="http://schemas.openxmlformats.org/officeDocument/2006/relationships/audio" Target="../media/audio3.wav"/><Relationship Id="rId10" Type="http://schemas.openxmlformats.org/officeDocument/2006/relationships/image" Target="../media/image304.png"/><Relationship Id="rId4" Type="http://schemas.openxmlformats.org/officeDocument/2006/relationships/audio" Target="../media/audio2.wav"/><Relationship Id="rId9" Type="http://schemas.openxmlformats.org/officeDocument/2006/relationships/image" Target="../media/image30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09.png"/><Relationship Id="rId5" Type="http://schemas.openxmlformats.org/officeDocument/2006/relationships/audio" Target="../media/audio3.wav"/><Relationship Id="rId10" Type="http://schemas.openxmlformats.org/officeDocument/2006/relationships/image" Target="../media/image308.png"/><Relationship Id="rId4" Type="http://schemas.openxmlformats.org/officeDocument/2006/relationships/audio" Target="../media/audio2.wav"/><Relationship Id="rId9" Type="http://schemas.openxmlformats.org/officeDocument/2006/relationships/image" Target="../media/image30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مستدير الزوايا 10">
            <a:hlinkClick r:id="rId8" action="ppaction://hlinksldjump"/>
          </p:cNvPr>
          <p:cNvSpPr/>
          <p:nvPr/>
        </p:nvSpPr>
        <p:spPr>
          <a:xfrm>
            <a:off x="5776866" y="2625685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000" b="1" dirty="0" smtClean="0">
                <a:solidFill>
                  <a:schemeClr val="bg1"/>
                </a:solidFill>
              </a:rPr>
              <a:t>الدوال المثلثية في المثلثات قائمة الزاوية 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>
            <a:hlinkClick r:id="rId9" action="ppaction://hlinksldjump"/>
          </p:cNvPr>
          <p:cNvSpPr/>
          <p:nvPr/>
        </p:nvSpPr>
        <p:spPr>
          <a:xfrm>
            <a:off x="1384562" y="3534397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الدوال الدائرية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3" name="مستطيل مستدير الزوايا 12">
            <a:hlinkClick r:id="rId10" action="ppaction://hlinksldjump"/>
          </p:cNvPr>
          <p:cNvSpPr/>
          <p:nvPr/>
        </p:nvSpPr>
        <p:spPr>
          <a:xfrm>
            <a:off x="2302052" y="4454485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الدوال المثلثية العكسية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4" name="مستطيل مستدير الزوايا 13">
            <a:hlinkClick r:id="rId11" action="ppaction://hlinksldjump"/>
          </p:cNvPr>
          <p:cNvSpPr/>
          <p:nvPr/>
        </p:nvSpPr>
        <p:spPr>
          <a:xfrm>
            <a:off x="4876114" y="4454485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000" b="1" dirty="0" smtClean="0">
                <a:solidFill>
                  <a:schemeClr val="bg1"/>
                </a:solidFill>
              </a:rPr>
              <a:t>تمثيل الدوال المثلثية بيانياً 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15" name="مستطيل مستدير الزوايا 14">
            <a:hlinkClick r:id="rId12" action="ppaction://hlinksldjump"/>
          </p:cNvPr>
          <p:cNvSpPr/>
          <p:nvPr/>
        </p:nvSpPr>
        <p:spPr>
          <a:xfrm>
            <a:off x="3581400" y="3534397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قانون جيوب التمام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6" name="مستطيل مستدير الزوايا 15">
            <a:hlinkClick r:id="rId13" action="ppaction://hlinksldjump"/>
          </p:cNvPr>
          <p:cNvSpPr/>
          <p:nvPr/>
        </p:nvSpPr>
        <p:spPr>
          <a:xfrm>
            <a:off x="1384562" y="2625685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الدوال المثلثية للزوايا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7" name="مستطيل مستدير الزوايا 16">
            <a:hlinkClick r:id="rId14" action="ppaction://hlinksldjump"/>
          </p:cNvPr>
          <p:cNvSpPr/>
          <p:nvPr/>
        </p:nvSpPr>
        <p:spPr>
          <a:xfrm>
            <a:off x="5776866" y="3534397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قانون الجيوب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8" name="مستطيل مستدير الزوايا 17">
            <a:hlinkClick r:id="rId15" action="ppaction://hlinksldjump"/>
          </p:cNvPr>
          <p:cNvSpPr/>
          <p:nvPr/>
        </p:nvSpPr>
        <p:spPr>
          <a:xfrm>
            <a:off x="3581400" y="2625685"/>
            <a:ext cx="2071734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الزوايا وقياساتها 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56" y="1599584"/>
            <a:ext cx="5424821" cy="9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معكوس النسب المثلثية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714356"/>
            <a:ext cx="8410592" cy="553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14282" y="812053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إذا علمت الجيب، أوجيب التمام أو الظل لزاوية حادة يمكنك استعمال الحاسبة لإيجاد قياس هذه الزاوية والذي هو معكوس النسبة </a:t>
            </a:r>
            <a:r>
              <a:rPr lang="ar-EG" sz="2400" b="1" dirty="0" err="1" smtClean="0">
                <a:solidFill>
                  <a:schemeClr val="bg1"/>
                </a:solidFill>
              </a:rPr>
              <a:t>المثلثية</a:t>
            </a:r>
            <a:r>
              <a:rPr lang="ar-EG" sz="2400" b="1" dirty="0" smtClean="0">
                <a:solidFill>
                  <a:schemeClr val="bg1"/>
                </a:solidFill>
              </a:rPr>
              <a:t> المعلومة.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2910" y="157161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0066FF"/>
                </a:solidFill>
              </a:rPr>
              <a:t>أوجد قياس كل زاوية مما يأتي. قرب إلى أقرب جزء من عشرة إذا لزم.</a:t>
            </a:r>
            <a:endParaRPr lang="ar-EG" sz="2800" dirty="0">
              <a:solidFill>
                <a:srgbClr val="0066FF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643042" y="2000240"/>
            <a:ext cx="7215238" cy="19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714613" y="3929065"/>
            <a:ext cx="6000792" cy="24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414"/>
            <a:ext cx="928662" cy="7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643174" y="755862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</a:rPr>
              <a:t>في الشكل إلى اليسار، </a:t>
            </a:r>
            <a:r>
              <a:rPr lang="ar-EG" sz="2800" b="1" dirty="0" err="1" smtClean="0">
                <a:solidFill>
                  <a:schemeClr val="bg1"/>
                </a:solidFill>
              </a:rPr>
              <a:t>ُ</a:t>
            </a:r>
            <a:r>
              <a:rPr lang="ar-EG" sz="2800" b="1" dirty="0" smtClean="0">
                <a:solidFill>
                  <a:schemeClr val="bg1"/>
                </a:solidFill>
              </a:rPr>
              <a:t> تسمى الزاوية المحصورة بين خط نظر السابح إلى المنقذ والخط الأفقي زاوية الارتفاع. كما </a:t>
            </a:r>
            <a:r>
              <a:rPr lang="ar-EG" sz="2800" b="1" dirty="0" err="1" smtClean="0">
                <a:solidFill>
                  <a:schemeClr val="bg1"/>
                </a:solidFill>
              </a:rPr>
              <a:t>ُ</a:t>
            </a:r>
            <a:r>
              <a:rPr lang="ar-EG" sz="2800" b="1" dirty="0" smtClean="0">
                <a:solidFill>
                  <a:schemeClr val="bg1"/>
                </a:solidFill>
              </a:rPr>
              <a:t> تسمى الزاوية المحصورة بين خط نظر المنقذ إلى السابح والخط الأفقي زاوية الانخفاض.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214422"/>
            <a:ext cx="2486166" cy="132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3000364" y="3394550"/>
            <a:ext cx="564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يقف لاعب </a:t>
            </a:r>
            <a:r>
              <a:rPr lang="ar-EG" sz="2400" b="1" dirty="0" err="1" smtClean="0">
                <a:solidFill>
                  <a:schemeClr val="bg1"/>
                </a:solidFill>
              </a:rPr>
              <a:t>جولف</a:t>
            </a:r>
            <a:r>
              <a:rPr lang="ar-EG" sz="2400" b="1" dirty="0" smtClean="0">
                <a:solidFill>
                  <a:schemeClr val="bg1"/>
                </a:solidFill>
              </a:rPr>
              <a:t> أسفل تل وينظر إلى الحفرة في القمة. إذا كان ارتفاع التل </a:t>
            </a:r>
            <a:r>
              <a:rPr lang="en-US" sz="2400" b="1" dirty="0" smtClean="0">
                <a:solidFill>
                  <a:schemeClr val="bg1"/>
                </a:solidFill>
              </a:rPr>
              <a:t>36</a:t>
            </a:r>
            <a:r>
              <a:rPr lang="ar-EG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ft ، </a:t>
            </a:r>
            <a:r>
              <a:rPr lang="ar-EG" sz="2400" b="1" dirty="0" smtClean="0">
                <a:solidFill>
                  <a:schemeClr val="bg1"/>
                </a:solidFill>
              </a:rPr>
              <a:t>وزاوية ارتفاع أسفل التل عن الحفرة هي ° </a:t>
            </a:r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r>
              <a:rPr lang="ar-EG" sz="2400" b="1" dirty="0" smtClean="0">
                <a:solidFill>
                  <a:schemeClr val="bg1"/>
                </a:solidFill>
              </a:rPr>
              <a:t> . أوجد المسافة من أسفل التل إلى الحفرة.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اكتب معادلة باستعمال دالة </a:t>
            </a:r>
            <a:r>
              <a:rPr lang="ar-EG" sz="2400" b="1" dirty="0" err="1" smtClean="0">
                <a:solidFill>
                  <a:schemeClr val="bg1"/>
                </a:solidFill>
              </a:rPr>
              <a:t>مثلثية</a:t>
            </a:r>
            <a:r>
              <a:rPr lang="ar-EG" sz="2400" b="1" dirty="0" smtClean="0">
                <a:solidFill>
                  <a:schemeClr val="bg1"/>
                </a:solidFill>
              </a:rPr>
              <a:t> تتضمن نسبة الارتفاع الرأسي (الضلع المقابل للزاوية ° </a:t>
            </a:r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r>
              <a:rPr lang="ar-EG" sz="2400" b="1" dirty="0" smtClean="0">
                <a:solidFill>
                  <a:schemeClr val="bg1"/>
                </a:solidFill>
              </a:rPr>
              <a:t> ) إلى المسافة من أسفل التل إلى الحفرة (الوتر).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273" y="3429000"/>
            <a:ext cx="299640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ستطيل مستدير الزوايا 12"/>
          <p:cNvSpPr/>
          <p:nvPr/>
        </p:nvSpPr>
        <p:spPr>
          <a:xfrm>
            <a:off x="642910" y="2857496"/>
            <a:ext cx="8001056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Cortoba" pitchFamily="18" charset="-78"/>
                <a:cs typeface="ae_Cortoba" pitchFamily="18" charset="-78"/>
              </a:rPr>
              <a:t>حل المثال 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Cortoba" pitchFamily="18" charset="-78"/>
              <a:cs typeface="ae_Cortoba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714612" y="714356"/>
            <a:ext cx="6124590" cy="290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2857488" y="3940924"/>
            <a:ext cx="5857884" cy="1631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r-EG" sz="2000" b="1" dirty="0" smtClean="0">
                <a:solidFill>
                  <a:schemeClr val="bg1"/>
                </a:solidFill>
              </a:rPr>
              <a:t>زاوية انحدار (انخفاض) جزء من مسار عربة دوارة في</a:t>
            </a:r>
          </a:p>
          <a:p>
            <a:pPr algn="just"/>
            <a:r>
              <a:rPr lang="ar-EG" sz="2000" b="1" dirty="0" smtClean="0">
                <a:solidFill>
                  <a:schemeClr val="bg1"/>
                </a:solidFill>
              </a:rPr>
              <a:t>إحدى مدن الألعاب هي ° </a:t>
            </a:r>
            <a:r>
              <a:rPr lang="en-US" sz="2000" b="1" dirty="0" smtClean="0">
                <a:solidFill>
                  <a:schemeClr val="bg1"/>
                </a:solidFill>
              </a:rPr>
              <a:t>60</a:t>
            </a:r>
            <a:r>
              <a:rPr lang="ar-EG" sz="2000" b="1" dirty="0" smtClean="0">
                <a:solidFill>
                  <a:schemeClr val="bg1"/>
                </a:solidFill>
              </a:rPr>
              <a:t> . وينحدر هذا المسار من ارتفاع رأسي مقداره </a:t>
            </a:r>
            <a:r>
              <a:rPr lang="en-US" sz="2000" b="1" dirty="0" smtClean="0">
                <a:solidFill>
                  <a:schemeClr val="bg1"/>
                </a:solidFill>
              </a:rPr>
              <a:t>195 ft . </a:t>
            </a:r>
            <a:r>
              <a:rPr lang="ar-EG" sz="2000" b="1" dirty="0" smtClean="0">
                <a:solidFill>
                  <a:schemeClr val="bg1"/>
                </a:solidFill>
              </a:rPr>
              <a:t>     قدر طول هذا الجزء من المسار.</a:t>
            </a:r>
          </a:p>
          <a:p>
            <a:pPr algn="just"/>
            <a:r>
              <a:rPr lang="ar-EG" sz="2000" b="1" dirty="0" smtClean="0">
                <a:solidFill>
                  <a:schemeClr val="bg1"/>
                </a:solidFill>
              </a:rPr>
              <a:t>اكتب معادلة باستعمال دالة مثلثيه تتضمن نسبة الارتفاع الرأسي (الضلع المقابل للزاوية ° </a:t>
            </a:r>
            <a:r>
              <a:rPr lang="en-US" sz="2000" b="1" dirty="0" smtClean="0">
                <a:solidFill>
                  <a:schemeClr val="bg1"/>
                </a:solidFill>
              </a:rPr>
              <a:t>60</a:t>
            </a:r>
            <a:r>
              <a:rPr lang="ar-EG" sz="2000" b="1" dirty="0" smtClean="0">
                <a:solidFill>
                  <a:schemeClr val="bg1"/>
                </a:solidFill>
              </a:rPr>
              <a:t> ) إلى طول الجزء من المسار (الوتر).</a:t>
            </a:r>
            <a:endParaRPr lang="ar-EG" sz="2000" b="1" dirty="0">
              <a:solidFill>
                <a:schemeClr val="bg1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214686"/>
            <a:ext cx="2374705" cy="253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143240" y="714355"/>
            <a:ext cx="5810264" cy="32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214414" y="3714752"/>
            <a:ext cx="7491429" cy="26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16" y="86063"/>
            <a:ext cx="1825600" cy="5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08" y="771656"/>
            <a:ext cx="3689233" cy="150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101545"/>
            <a:ext cx="4379595" cy="12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5416"/>
            <a:ext cx="2091834" cy="16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" y="2590800"/>
            <a:ext cx="4872038" cy="142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9" y="4103354"/>
            <a:ext cx="3917433" cy="10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343400"/>
            <a:ext cx="1819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51" y="5084016"/>
            <a:ext cx="2039970" cy="79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2" y="813911"/>
            <a:ext cx="382868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7527"/>
            <a:ext cx="1930977" cy="15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2" y="1591537"/>
            <a:ext cx="1800245" cy="7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2" y="2907553"/>
            <a:ext cx="8380619" cy="20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9" y="5005809"/>
            <a:ext cx="2074545" cy="9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74" y="5174293"/>
            <a:ext cx="1791653" cy="85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6" y="5222884"/>
            <a:ext cx="1970818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6" y="810904"/>
            <a:ext cx="8548048" cy="26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3395023"/>
            <a:ext cx="2357438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49" y="3581400"/>
            <a:ext cx="2489454" cy="17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 bwMode="auto">
          <a:xfrm>
            <a:off x="381000" y="3848669"/>
            <a:ext cx="2558606" cy="17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8" y="824552"/>
            <a:ext cx="8551736" cy="1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67" y="1905000"/>
            <a:ext cx="1901667" cy="3342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2" y="2334904"/>
            <a:ext cx="8551736" cy="139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26" y="3325504"/>
            <a:ext cx="1584723" cy="3549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89" y="4016954"/>
            <a:ext cx="5185211" cy="5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98328"/>
            <a:ext cx="2522878" cy="12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1" y="4715092"/>
            <a:ext cx="5382292" cy="13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2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01" y="838200"/>
            <a:ext cx="2713673" cy="1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8" y="805012"/>
            <a:ext cx="5113020" cy="13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7309"/>
            <a:ext cx="2193256" cy="167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51" y="4495800"/>
            <a:ext cx="2443353" cy="15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7" y="2488230"/>
            <a:ext cx="556355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" y="4373706"/>
            <a:ext cx="5612797" cy="159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0" y="2729552"/>
            <a:ext cx="5424821" cy="9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86" y="3671248"/>
            <a:ext cx="3988428" cy="7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60452"/>
            <a:ext cx="11715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" y="4560624"/>
            <a:ext cx="8609362" cy="9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74" y="825485"/>
            <a:ext cx="6922066" cy="5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09" y="1469408"/>
            <a:ext cx="3904755" cy="5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1" y="2464689"/>
            <a:ext cx="3917433" cy="50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54185"/>
            <a:ext cx="3727266" cy="4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19" y="4405952"/>
            <a:ext cx="3803333" cy="4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58" y="1401942"/>
            <a:ext cx="1613535" cy="65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334101"/>
            <a:ext cx="1571625" cy="6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5" y="3228825"/>
            <a:ext cx="1655445" cy="66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77" y="4271705"/>
            <a:ext cx="173926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0576"/>
            <a:ext cx="7277043" cy="48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8105"/>
            <a:ext cx="8495516" cy="16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17" y="2877829"/>
            <a:ext cx="1133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32" y="2639704"/>
            <a:ext cx="1705737" cy="9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2" y="2662112"/>
            <a:ext cx="1483301" cy="4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84718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48" y="5228728"/>
            <a:ext cx="1855566" cy="10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06" y="5096786"/>
            <a:ext cx="1901667" cy="10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8" y="5042848"/>
            <a:ext cx="1728788" cy="10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" y="62552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35" y="3484138"/>
            <a:ext cx="5285365" cy="119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5" y="2075691"/>
            <a:ext cx="2446811" cy="10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الزوايا وقياساتها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357158" y="7756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تكون الزاوية المرسومة في المستوى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ألإحداثي في الوضع القياسي إذا كان رأسها نقطة الأصل وأحد ضلعيها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منطبق على الجزء الموجب من المحور .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• </a:t>
            </a:r>
            <a:r>
              <a:rPr lang="ar-EG" sz="2400" b="1" dirty="0" err="1" smtClean="0">
                <a:solidFill>
                  <a:schemeClr val="bg1"/>
                </a:solidFill>
              </a:rPr>
              <a:t>ُ</a:t>
            </a:r>
            <a:r>
              <a:rPr lang="ar-EG" sz="2400" b="1" dirty="0" smtClean="0">
                <a:solidFill>
                  <a:schemeClr val="bg1"/>
                </a:solidFill>
              </a:rPr>
              <a:t> يسمى الضلع المنطبق على المحور </a:t>
            </a:r>
            <a:r>
              <a:rPr lang="en-US" sz="2400" b="1" dirty="0" smtClean="0">
                <a:solidFill>
                  <a:schemeClr val="bg1"/>
                </a:solidFill>
              </a:rPr>
              <a:t>x </a:t>
            </a:r>
            <a:r>
              <a:rPr lang="ar-EG" sz="2400" b="1" dirty="0" smtClean="0">
                <a:solidFill>
                  <a:schemeClr val="bg1"/>
                </a:solidFill>
              </a:rPr>
              <a:t>ضلع الابتداء للزاوية.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• </a:t>
            </a:r>
            <a:r>
              <a:rPr lang="ar-EG" sz="2400" b="1" dirty="0" err="1" smtClean="0">
                <a:solidFill>
                  <a:schemeClr val="bg1"/>
                </a:solidFill>
              </a:rPr>
              <a:t>ُ</a:t>
            </a:r>
            <a:r>
              <a:rPr lang="ar-EG" sz="2400" b="1" dirty="0" smtClean="0">
                <a:solidFill>
                  <a:schemeClr val="bg1"/>
                </a:solidFill>
              </a:rPr>
              <a:t> يسمى الضلع الذي يدور حول نقطة الأصل ضلع الانتهاء.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57158" y="785794"/>
            <a:ext cx="2143140" cy="2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6804" y="3127346"/>
            <a:ext cx="7677162" cy="258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رسم زاوية في الوضع القياسي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714364" y="762640"/>
            <a:ext cx="83582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600" b="1" dirty="0" smtClean="0">
                <a:solidFill>
                  <a:schemeClr val="bg1"/>
                </a:solidFill>
              </a:rPr>
              <a:t>ارسم كلا من الزاويتين المعطى قياسها فيما يأتي في الوضع القياسي:</a:t>
            </a:r>
            <a:endParaRPr lang="ar-EG" sz="2600" dirty="0">
              <a:solidFill>
                <a:schemeClr val="bg1"/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4912120" y="1357298"/>
            <a:ext cx="37746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286380" y="3429000"/>
            <a:ext cx="3095633" cy="24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/>
          <p:cNvSpPr/>
          <p:nvPr/>
        </p:nvSpPr>
        <p:spPr>
          <a:xfrm>
            <a:off x="4714876" y="1357298"/>
            <a:ext cx="45719" cy="4572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500034" y="1357298"/>
            <a:ext cx="4114809" cy="18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71538" y="3555218"/>
            <a:ext cx="2971808" cy="244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رسم زاوية في الوضع القياسي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70" y="23815"/>
            <a:ext cx="1143008" cy="95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يمكن لضلع الانتهاء لزاوية أن يدور أكثر من دورة كاملة واحدة.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فعلى سبيل المثال دورة كاملة مقدارها ° 360 إضافة إلى دورة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بمقدار ° 120  تشكلان زاوية قياسها 360° + 120° = 480°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95270" y="785794"/>
            <a:ext cx="2176466" cy="19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357158" y="2716596"/>
            <a:ext cx="8501122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يتضمن التزلج المائي، أن يقوم </a:t>
            </a:r>
            <a:r>
              <a:rPr lang="ar-EG" sz="2400" b="1" dirty="0" err="1" smtClean="0">
                <a:solidFill>
                  <a:schemeClr val="bg1"/>
                </a:solidFill>
              </a:rPr>
              <a:t>المتزلج</a:t>
            </a:r>
            <a:r>
              <a:rPr lang="ar-EG" sz="2400" b="1" dirty="0" smtClean="0">
                <a:solidFill>
                  <a:schemeClr val="bg1"/>
                </a:solidFill>
              </a:rPr>
              <a:t> بالمناورة من خلال الدوران في الهواء أثناء تنفيذه هذه الرياضة. إذا تضمنت إحدى المناورات الدوران بمقدار ° 540 في الهواء، فارسم زاوية قياسها ° 540 في الوضع القياسي.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500430" y="4429132"/>
            <a:ext cx="528638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dirty="0" smtClean="0">
                <a:solidFill>
                  <a:schemeClr val="bg1"/>
                </a:solidFill>
              </a:rPr>
              <a:t>540° = 360° + 180°</a:t>
            </a:r>
            <a:endParaRPr lang="ar-EG" sz="2800" b="1" dirty="0" smtClean="0">
              <a:solidFill>
                <a:schemeClr val="bg1"/>
              </a:solidFill>
            </a:endParaRPr>
          </a:p>
          <a:p>
            <a:r>
              <a:rPr lang="ar-EG" sz="2800" b="1" dirty="0" smtClean="0">
                <a:solidFill>
                  <a:schemeClr val="bg1"/>
                </a:solidFill>
              </a:rPr>
              <a:t>ارسم ضلع الانتهاء للزاوية ° 180 بدءا من</a:t>
            </a:r>
          </a:p>
          <a:p>
            <a:r>
              <a:rPr lang="ar-EG" sz="2800" b="1" dirty="0" smtClean="0">
                <a:solidFill>
                  <a:schemeClr val="bg1"/>
                </a:solidFill>
              </a:rPr>
              <a:t>الجزء الموجب من المحور .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57225" y="4214818"/>
            <a:ext cx="2143140" cy="23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إيجاد الزوايا المشتركة في ضلع الانتهاء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42844" y="71435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في كل مما يأتي أوجد زاويتين إحداهما بقياس موجب،  والأخرى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بقياس سالب مشتركتين في ضلع الانتهاء مع كل زاوية معطاة:</a:t>
            </a:r>
            <a:endParaRPr lang="ar-EG" sz="2400" dirty="0">
              <a:solidFill>
                <a:schemeClr val="bg1"/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214546" y="1571612"/>
            <a:ext cx="6524643" cy="27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75049" y="4714884"/>
            <a:ext cx="56403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2322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التحويل من القياس بالدرجات إلى القياس </a:t>
            </a:r>
            <a:r>
              <a:rPr lang="ar-EG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بالراديان</a:t>
            </a:r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6348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b="1" dirty="0" smtClean="0">
                <a:solidFill>
                  <a:schemeClr val="bg1"/>
                </a:solidFill>
              </a:rPr>
              <a:t>يمكن أن تقاس الزوايا أيضا بوحدات تستند على طول قوس من دائرة.</a:t>
            </a:r>
          </a:p>
          <a:p>
            <a:pPr algn="just"/>
            <a:r>
              <a:rPr lang="ar-EG" sz="2400" b="1" dirty="0" smtClean="0">
                <a:solidFill>
                  <a:schemeClr val="bg1"/>
                </a:solidFill>
              </a:rPr>
              <a:t> 1 </a:t>
            </a:r>
            <a:r>
              <a:rPr lang="ar-EG" sz="2400" b="1" dirty="0" err="1" smtClean="0">
                <a:solidFill>
                  <a:schemeClr val="bg1"/>
                </a:solidFill>
              </a:rPr>
              <a:t>راديان</a:t>
            </a:r>
            <a:r>
              <a:rPr lang="ar-EG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Rad</a:t>
            </a:r>
            <a:r>
              <a:rPr lang="en-US" sz="2400" b="1" dirty="0" smtClean="0">
                <a:solidFill>
                  <a:schemeClr val="bg1"/>
                </a:solidFill>
              </a:rPr>
              <a:t> ) </a:t>
            </a:r>
            <a:r>
              <a:rPr lang="ar-EG" sz="2400" b="1" dirty="0" smtClean="0">
                <a:solidFill>
                  <a:schemeClr val="bg1"/>
                </a:solidFill>
              </a:rPr>
              <a:t>هو قياس)  الزاوية </a:t>
            </a:r>
            <a:r>
              <a:rPr lang="en-US" sz="24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400" b="1" dirty="0" smtClean="0">
                <a:solidFill>
                  <a:schemeClr val="bg1"/>
                </a:solidFill>
              </a:rPr>
              <a:t> المرسومة في الوضع القياسي، والتي تحدد على الدائرة قوسا طوله مساو لطول نصف قطر الدائرة. محيط الدائرة يساوي 2</a:t>
            </a:r>
            <a:r>
              <a:rPr lang="en-US" sz="2400" b="1" dirty="0" smtClean="0">
                <a:solidFill>
                  <a:schemeClr val="bg1"/>
                </a:solidFill>
              </a:rPr>
              <a:t>r . </a:t>
            </a:r>
            <a:r>
              <a:rPr lang="ar-EG" sz="2400" b="1" dirty="0" smtClean="0">
                <a:solidFill>
                  <a:schemeClr val="bg1"/>
                </a:solidFill>
              </a:rPr>
              <a:t>لذلك فالدورة الكاملة على الدائرة تساوي 2 </a:t>
            </a:r>
            <a:r>
              <a:rPr lang="ar-EG" sz="2400" b="1" dirty="0" err="1" smtClean="0">
                <a:solidFill>
                  <a:schemeClr val="bg1"/>
                </a:solidFill>
              </a:rPr>
              <a:t>راديان</a:t>
            </a:r>
            <a:r>
              <a:rPr lang="ar-EG" sz="2400" b="1" dirty="0" smtClean="0">
                <a:solidFill>
                  <a:schemeClr val="bg1"/>
                </a:solidFill>
              </a:rPr>
              <a:t>. وبما أن ° 2 </a:t>
            </a:r>
            <a:r>
              <a:rPr lang="en-US" sz="2400" b="1" dirty="0" err="1" smtClean="0">
                <a:solidFill>
                  <a:schemeClr val="bg1"/>
                </a:solidFill>
              </a:rPr>
              <a:t>Rad</a:t>
            </a:r>
            <a:r>
              <a:rPr lang="en-US" sz="2400" b="1" dirty="0" smtClean="0">
                <a:solidFill>
                  <a:schemeClr val="bg1"/>
                </a:solidFill>
              </a:rPr>
              <a:t> = 360 ، </a:t>
            </a:r>
            <a:r>
              <a:rPr lang="ar-EG" sz="2400" b="1" dirty="0" smtClean="0">
                <a:solidFill>
                  <a:schemeClr val="bg1"/>
                </a:solidFill>
              </a:rPr>
              <a:t>فإن العلاقة بين القياس بالدرجات والقياس </a:t>
            </a:r>
            <a:r>
              <a:rPr lang="ar-EG" sz="2400" b="1" dirty="0" err="1" smtClean="0">
                <a:solidFill>
                  <a:schemeClr val="bg1"/>
                </a:solidFill>
              </a:rPr>
              <a:t>بالراديان</a:t>
            </a:r>
            <a:r>
              <a:rPr lang="ar-EG" sz="2400" b="1" dirty="0" smtClean="0">
                <a:solidFill>
                  <a:schemeClr val="bg1"/>
                </a:solidFill>
              </a:rPr>
              <a:t> كما يأتي:</a:t>
            </a:r>
          </a:p>
          <a:p>
            <a:pPr algn="just"/>
            <a:r>
              <a:rPr lang="nn-NO" sz="2400" b="1" dirty="0" smtClean="0">
                <a:solidFill>
                  <a:schemeClr val="bg1"/>
                </a:solidFill>
              </a:rPr>
              <a:t>2 Rad = 360°  Rad = 180°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14282" y="2285992"/>
            <a:ext cx="1928826" cy="22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3357562"/>
            <a:ext cx="71438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تحويل الزوايا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57290" y="714356"/>
            <a:ext cx="7562869" cy="227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857496"/>
            <a:ext cx="5367353" cy="332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10" cstate="print"/>
          <a:srcRect l="6078"/>
          <a:stretch>
            <a:fillRect/>
          </a:stretch>
        </p:blipFill>
        <p:spPr bwMode="auto">
          <a:xfrm>
            <a:off x="500034" y="3000372"/>
            <a:ext cx="2786082" cy="301737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الزاوية المركزية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01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الزاوية المركزية في دائرة هي الزاوية التي يقع رأسها على مركز الدائرة.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إذا علمت قياس الزاوية المركزية وطول نصف قطر الدائرة، فإنك تستطيع أن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تجد طول القوس المقابل لها.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8" cstate="print"/>
          <a:srcRect l="934"/>
          <a:stretch>
            <a:fillRect/>
          </a:stretch>
        </p:blipFill>
        <p:spPr bwMode="auto">
          <a:xfrm>
            <a:off x="785786" y="3786190"/>
            <a:ext cx="7662586" cy="202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42976" y="1714488"/>
            <a:ext cx="2786082" cy="19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5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في المثلثات القائمة الزاوية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5" name="الترجمة من Google#en-ar-ط§ظ„طھظ„_3.wav"/>
              </a:hlinkClick>
              <a:hlinkHover r:id="" action="ppaction://noaction">
                <a:snd r:embed="rId5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6" name="الترجمة من Google#en-ar-ط§ظ„طھظ„_2.wav"/>
              </a:hlinkClick>
              <a:hlinkHover r:id="" action="ppaction://noaction" highlightClick="1">
                <a:snd r:embed="rId6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7" name="الترجمة من Google#en-ar-ط§ظ„طھظ„.wav"/>
              </a:hlinkClick>
              <a:hlinkHover r:id="" action="ppaction://noaction">
                <a:snd r:embed="rId7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470" y="142852"/>
            <a:ext cx="1071538" cy="8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14282" y="714356"/>
            <a:ext cx="878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0066FF"/>
                </a:solidFill>
              </a:rPr>
              <a:t>يعرف حساب المثلثات بأنه دراسة العلاقات بين زوايا وأضلاع المثلث</a:t>
            </a:r>
          </a:p>
          <a:p>
            <a:r>
              <a:rPr lang="ar-EG" sz="2800" b="1" dirty="0" smtClean="0">
                <a:solidFill>
                  <a:srgbClr val="0066FF"/>
                </a:solidFill>
              </a:rPr>
              <a:t>القائم الزاوية. وتقارن النسبة </a:t>
            </a:r>
            <a:r>
              <a:rPr lang="ar-EG" sz="2800" b="1" dirty="0" err="1" smtClean="0">
                <a:solidFill>
                  <a:srgbClr val="0066FF"/>
                </a:solidFill>
              </a:rPr>
              <a:t>المثلثية</a:t>
            </a:r>
            <a:r>
              <a:rPr lang="ar-EG" sz="2800" b="1" dirty="0" smtClean="0">
                <a:solidFill>
                  <a:srgbClr val="0066FF"/>
                </a:solidFill>
              </a:rPr>
              <a:t> بين طولي ضلعين في المثلث القائم الزاوية، أما الدالة </a:t>
            </a:r>
            <a:r>
              <a:rPr lang="ar-EG" sz="2800" b="1" dirty="0" err="1" smtClean="0">
                <a:solidFill>
                  <a:srgbClr val="0066FF"/>
                </a:solidFill>
              </a:rPr>
              <a:t>المثلثية</a:t>
            </a:r>
            <a:r>
              <a:rPr lang="ar-EG" sz="2800" b="1" dirty="0" smtClean="0">
                <a:solidFill>
                  <a:srgbClr val="0066FF"/>
                </a:solidFill>
              </a:rPr>
              <a:t> فتعرف من خلال نسبة </a:t>
            </a:r>
            <a:r>
              <a:rPr lang="ar-EG" sz="2800" b="1" dirty="0" err="1" smtClean="0">
                <a:solidFill>
                  <a:srgbClr val="0066FF"/>
                </a:solidFill>
              </a:rPr>
              <a:t>مثلثية</a:t>
            </a:r>
            <a:r>
              <a:rPr lang="ar-EG" sz="2800" b="1" dirty="0" smtClean="0">
                <a:solidFill>
                  <a:srgbClr val="0066FF"/>
                </a:solidFill>
              </a:rPr>
              <a:t>.</a:t>
            </a:r>
            <a:endParaRPr lang="ar-EG" sz="2800" b="1" dirty="0">
              <a:solidFill>
                <a:srgbClr val="0066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85720" y="200024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>
                <a:solidFill>
                  <a:schemeClr val="bg1"/>
                </a:solidFill>
              </a:rPr>
              <a:t>يستعمل الرمز الإغريقي    عادة للدلالة على قياس زاوية حادة في المثلث القائم الزاوية. حيث </a:t>
            </a:r>
            <a:r>
              <a:rPr lang="ar-EG" sz="2400" dirty="0" err="1" smtClean="0">
                <a:solidFill>
                  <a:schemeClr val="bg1"/>
                </a:solidFill>
              </a:rPr>
              <a:t>ُ</a:t>
            </a:r>
            <a:r>
              <a:rPr lang="ar-EG" sz="2400" dirty="0" smtClean="0">
                <a:solidFill>
                  <a:schemeClr val="bg1"/>
                </a:solidFill>
              </a:rPr>
              <a:t> يستعمل الوتر والضلع المقابل للزاوية  </a:t>
            </a:r>
          </a:p>
          <a:p>
            <a:r>
              <a:rPr lang="ar-EG" sz="2400" dirty="0" smtClean="0">
                <a:solidFill>
                  <a:schemeClr val="bg1"/>
                </a:solidFill>
              </a:rPr>
              <a:t>والضلع المجاور لها جميعا في تعريف الدوال </a:t>
            </a:r>
            <a:r>
              <a:rPr lang="ar-EG" sz="2400" dirty="0" err="1" smtClean="0">
                <a:solidFill>
                  <a:schemeClr val="bg1"/>
                </a:solidFill>
              </a:rPr>
              <a:t>المثلثية</a:t>
            </a:r>
            <a:r>
              <a:rPr lang="ar-EG" sz="2400" dirty="0" smtClean="0">
                <a:solidFill>
                  <a:schemeClr val="bg1"/>
                </a:solidFill>
              </a:rPr>
              <a:t> الست.</a:t>
            </a:r>
            <a:endParaRPr lang="ar-EG" sz="2400" dirty="0">
              <a:solidFill>
                <a:schemeClr val="bg1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20" y="2428868"/>
            <a:ext cx="234567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كائن 11"/>
          <p:cNvGraphicFramePr>
            <a:graphicFrameLocks noChangeAspect="1"/>
          </p:cNvGraphicFramePr>
          <p:nvPr/>
        </p:nvGraphicFramePr>
        <p:xfrm>
          <a:off x="6143636" y="2071678"/>
          <a:ext cx="285752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71678"/>
                        <a:ext cx="285752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4857760"/>
            <a:ext cx="79466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/>
          <p:cNvSpPr/>
          <p:nvPr/>
        </p:nvSpPr>
        <p:spPr>
          <a:xfrm>
            <a:off x="2643174" y="3977350"/>
            <a:ext cx="4643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الدوال </a:t>
            </a:r>
            <a:r>
              <a:rPr lang="ar-EG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المثلثية</a:t>
            </a:r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مثلث قائم الزاوية 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إيجاد طول قوس 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357290" y="857232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>
                <a:solidFill>
                  <a:srgbClr val="FF0000"/>
                </a:solidFill>
              </a:rPr>
              <a:t> </a:t>
            </a:r>
            <a:r>
              <a:rPr lang="ar-EG" sz="2400" b="1" dirty="0" smtClean="0">
                <a:solidFill>
                  <a:srgbClr val="FF0000"/>
                </a:solidFill>
              </a:rPr>
              <a:t>طول نصف قطر إطارات شاحنة</a:t>
            </a:r>
            <a:r>
              <a:rPr lang="en-US" sz="2400" b="1" dirty="0" smtClean="0">
                <a:solidFill>
                  <a:srgbClr val="FF0000"/>
                </a:solidFill>
              </a:rPr>
              <a:t>in . </a:t>
            </a:r>
            <a:r>
              <a:rPr lang="ar-EG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33 </a:t>
            </a:r>
            <a:r>
              <a:rPr lang="ar-EG" sz="2400" b="1" dirty="0" smtClean="0">
                <a:solidFill>
                  <a:srgbClr val="FF0000"/>
                </a:solidFill>
              </a:rPr>
              <a:t>   ما المسافة بالقدم التي تقطعها الشاحنة بعد أن تدور إطاراتها ثلاثة أرباع دورة؟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71472" y="1714488"/>
            <a:ext cx="8148659" cy="38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0" y="62552"/>
            <a:ext cx="804341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7" y="62552"/>
            <a:ext cx="1952378" cy="5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28" y="1664940"/>
            <a:ext cx="21526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5438766" cy="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23" y="1295400"/>
            <a:ext cx="6719221" cy="3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1" y="1661528"/>
            <a:ext cx="1801091" cy="170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7" y="1746745"/>
            <a:ext cx="1749136" cy="16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9" y="3616533"/>
            <a:ext cx="8643938" cy="112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73" y="4849504"/>
            <a:ext cx="3838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7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33" y="5603544"/>
            <a:ext cx="3933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7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5126682"/>
            <a:ext cx="4484370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0" y="62552"/>
            <a:ext cx="804341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5" y="900752"/>
            <a:ext cx="8395223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93" y="1983976"/>
            <a:ext cx="2235899" cy="73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7" y="1742364"/>
            <a:ext cx="2514600" cy="113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1" y="1782101"/>
            <a:ext cx="2514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4" y="3302239"/>
            <a:ext cx="8193405" cy="271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0" y="62552"/>
            <a:ext cx="804341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59" y="2881952"/>
            <a:ext cx="59212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1" y="3844115"/>
            <a:ext cx="7467210" cy="5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96" y="1844230"/>
            <a:ext cx="2155222" cy="89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للزوايا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214554"/>
            <a:ext cx="870697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1643042" y="1071546"/>
            <a:ext cx="62520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يمكن إيجاد قيم الدوال </a:t>
            </a:r>
            <a:r>
              <a:rPr lang="ar-EG" sz="32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3200" b="1" dirty="0" smtClean="0">
                <a:solidFill>
                  <a:srgbClr val="FF0000"/>
                </a:solidFill>
              </a:rPr>
              <a:t> لزوايا قياساتها </a:t>
            </a:r>
          </a:p>
          <a:p>
            <a:r>
              <a:rPr lang="ar-EG" sz="3200" b="1" dirty="0" smtClean="0">
                <a:solidFill>
                  <a:srgbClr val="FF0000"/>
                </a:solidFill>
              </a:rPr>
              <a:t>تزيد عن°90 أو تقل عن 0°.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ايجاد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قيم 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بمعلومية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نقطة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285852" y="78579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إذا كان ضلع الانتهاء للزاوية المرسومة في الوضع القياسي يمر بالنقطة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( 4- , 3-). فأوجد القيم الدقيقة للدوال </a:t>
            </a:r>
            <a:r>
              <a:rPr lang="ar-EG" sz="24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2400" b="1" dirty="0" smtClean="0">
                <a:solidFill>
                  <a:srgbClr val="FF0000"/>
                </a:solidFill>
              </a:rPr>
              <a:t> الست للزاوية .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20" y="1142984"/>
            <a:ext cx="2814643" cy="23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857752" y="1825235"/>
            <a:ext cx="3862396" cy="18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65802" y="3786190"/>
            <a:ext cx="82210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الزوايا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الربعيه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785786" y="71435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ysClr val="windowText" lastClr="000000"/>
                </a:solidFill>
              </a:rPr>
              <a:t>إذا وقع ضلع الانتهاء للزاوية  المرسومة في الوضع القياسي على المحور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x </a:t>
            </a:r>
            <a:r>
              <a:rPr lang="ar-EG" sz="2800" b="1" dirty="0" smtClean="0">
                <a:solidFill>
                  <a:sysClr val="windowText" lastClr="000000"/>
                </a:solidFill>
              </a:rPr>
              <a:t>أو على المحور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y ، </a:t>
            </a:r>
            <a:r>
              <a:rPr lang="ar-EG" sz="2800" b="1" dirty="0" smtClean="0">
                <a:solidFill>
                  <a:sysClr val="windowText" lastClr="000000"/>
                </a:solidFill>
              </a:rPr>
              <a:t>فإن الزاوية  تسمى زاوية ربعيه</a:t>
            </a:r>
            <a:endParaRPr lang="ar-EG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714488"/>
            <a:ext cx="880694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500034" y="71435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إذا كان ضلع الانتهاء للزاوية  المرسومة في الوضع القياسي يمر بالنقطة ( 6 , 0). فأوجد قيم الدوال </a:t>
            </a:r>
            <a:r>
              <a:rPr lang="ar-EG" sz="28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2800" b="1" dirty="0" smtClean="0">
                <a:solidFill>
                  <a:srgbClr val="FF0000"/>
                </a:solidFill>
              </a:rPr>
              <a:t> الست للزاوية .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تقع النقطة ( 6 , 0) على الجزء الموجب من المحور </a:t>
            </a:r>
            <a:r>
              <a:rPr lang="en-US" sz="2800" b="1" dirty="0" smtClean="0">
                <a:solidFill>
                  <a:srgbClr val="FF0000"/>
                </a:solidFill>
              </a:rPr>
              <a:t>y ، </a:t>
            </a:r>
            <a:r>
              <a:rPr lang="ar-EG" sz="2800" b="1" dirty="0" smtClean="0">
                <a:solidFill>
                  <a:srgbClr val="FF0000"/>
                </a:solidFill>
              </a:rPr>
              <a:t>لذلك فإن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قياس الزاوية </a:t>
            </a:r>
            <a:r>
              <a:rPr lang="ar-EG" sz="2800" b="1" dirty="0" err="1" smtClean="0">
                <a:solidFill>
                  <a:srgbClr val="FF0000"/>
                </a:solidFill>
              </a:rPr>
              <a:t>الربعية</a:t>
            </a:r>
            <a:r>
              <a:rPr lang="ar-EG" sz="2800" b="1" dirty="0" smtClean="0">
                <a:solidFill>
                  <a:srgbClr val="FF0000"/>
                </a:solidFill>
              </a:rPr>
              <a:t>  يساوي ° 90 . استعمل </a:t>
            </a:r>
            <a:r>
              <a:rPr lang="en-US" sz="2800" b="1" dirty="0" smtClean="0">
                <a:solidFill>
                  <a:srgbClr val="FF0000"/>
                </a:solidFill>
              </a:rPr>
              <a:t>x = 0, y = 6, r = 6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لكتابة النسب </a:t>
            </a:r>
            <a:r>
              <a:rPr lang="ar-EG" sz="28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2800" b="1" dirty="0" smtClean="0">
                <a:solidFill>
                  <a:srgbClr val="FF0000"/>
                </a:solidFill>
              </a:rPr>
              <a:t>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71670" y="3357562"/>
            <a:ext cx="694663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286380" y="4813477"/>
            <a:ext cx="2852747" cy="15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2844" y="2803917"/>
            <a:ext cx="2387533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الزوايا المرجعية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14282" y="642918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إذا كانت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 زاوية غير </a:t>
            </a:r>
            <a:r>
              <a:rPr lang="ar-EG" sz="2800" b="1" dirty="0" err="1" smtClean="0">
                <a:solidFill>
                  <a:srgbClr val="FF0000"/>
                </a:solidFill>
              </a:rPr>
              <a:t>ربعية</a:t>
            </a:r>
            <a:r>
              <a:rPr lang="ar-EG" sz="2800" b="1" dirty="0" smtClean="0">
                <a:solidFill>
                  <a:srgbClr val="FF0000"/>
                </a:solidFill>
              </a:rPr>
              <a:t> مرسومة في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الوضع القياسي فإن زاويتها المرجعية . 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 هي الزاوية الحادة المحصورة بين ضلع انتهاء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الزاوية  والمحور </a:t>
            </a:r>
            <a:r>
              <a:rPr lang="en-US" sz="2800" b="1" dirty="0" smtClean="0">
                <a:solidFill>
                  <a:srgbClr val="FF0000"/>
                </a:solidFill>
              </a:rPr>
              <a:t>x. </a:t>
            </a:r>
            <a:r>
              <a:rPr lang="ar-EG" sz="2800" b="1" dirty="0" smtClean="0">
                <a:solidFill>
                  <a:srgbClr val="FF0000"/>
                </a:solidFill>
              </a:rPr>
              <a:t>والجدول الآتي </a:t>
            </a:r>
            <a:r>
              <a:rPr lang="ar-EG" sz="2800" b="1" dirty="0" err="1" smtClean="0">
                <a:solidFill>
                  <a:srgbClr val="FF0000"/>
                </a:solidFill>
              </a:rPr>
              <a:t>ُ</a:t>
            </a:r>
            <a:r>
              <a:rPr lang="ar-EG" sz="2800" b="1" dirty="0" smtClean="0">
                <a:solidFill>
                  <a:srgbClr val="FF0000"/>
                </a:solidFill>
              </a:rPr>
              <a:t> يبين قواعد إيجاد قياس الزاوية المرجعية للزاوية حيث ° 360 &gt;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 &gt; ° 0 أو 2 &gt;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 &gt; 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928934"/>
            <a:ext cx="812499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إذا كان قياس الزاوية 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اكبر من ° 360 أو أقل من ° 0، فاستعمل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 زاوية بقياس موجب محصور بين ،° 360 ,° 0 ومشتركة في ضلع الانتهاء مع الزاوية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 لإيجاد الزاوية </a:t>
            </a:r>
            <a:r>
              <a:rPr lang="en-US" sz="2800" b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800" b="1" dirty="0" smtClean="0">
                <a:solidFill>
                  <a:srgbClr val="FF0000"/>
                </a:solidFill>
              </a:rPr>
              <a:t>المرجعية للزاوية 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4282" y="2071678"/>
            <a:ext cx="8572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CC66FF"/>
                </a:solidFill>
              </a:rPr>
              <a:t>ارسم كلا من الزاوية الآتية في الوضع القياسي ثم أوجد الزاوية المرجعية لها:</a:t>
            </a:r>
            <a:endParaRPr lang="ar-EG" sz="2800" dirty="0">
              <a:solidFill>
                <a:srgbClr val="CC66FF"/>
              </a:solidFill>
            </a:endParaRP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572580" y="3214686"/>
            <a:ext cx="28332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02494" y="3143248"/>
            <a:ext cx="38695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مثـــــــال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857224" cy="7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714356"/>
            <a:ext cx="7500990" cy="321471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571472" y="4000504"/>
            <a:ext cx="8191516" cy="212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إيجاد قيم 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14282" y="71435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</a:rPr>
              <a:t>لإيجاد قيم الدوال </a:t>
            </a:r>
            <a:r>
              <a:rPr lang="ar-EG" sz="2800" b="1" dirty="0" err="1" smtClean="0">
                <a:solidFill>
                  <a:schemeClr val="bg1"/>
                </a:solidFill>
              </a:rPr>
              <a:t>المثلثية</a:t>
            </a:r>
            <a:r>
              <a:rPr lang="ar-EG" sz="2800" b="1" dirty="0" smtClean="0">
                <a:solidFill>
                  <a:schemeClr val="bg1"/>
                </a:solidFill>
              </a:rPr>
              <a:t> لأي زاوية . يمكن استعمال الزوايا </a:t>
            </a:r>
          </a:p>
          <a:p>
            <a:r>
              <a:rPr lang="ar-EG" sz="2800" b="1" dirty="0" smtClean="0">
                <a:solidFill>
                  <a:schemeClr val="bg1"/>
                </a:solidFill>
              </a:rPr>
              <a:t>المرجعية وتحدد إشارة كل دالة حسب الربع الذي يقع فيه ضلع الانتهاء للزاوية . وللقيام بذلك استعمل الخطوات أدناه.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285992"/>
            <a:ext cx="800439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النسب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للزوايا الخاصة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785786" y="71435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يمكن استعمال قيم الدوال </a:t>
            </a:r>
            <a:r>
              <a:rPr lang="ar-EG" sz="3200" b="1" dirty="0" err="1" smtClean="0">
                <a:solidFill>
                  <a:schemeClr val="bg1"/>
                </a:solidFill>
              </a:rPr>
              <a:t>المثلثية</a:t>
            </a:r>
            <a:r>
              <a:rPr lang="ar-EG" sz="3200" b="1" dirty="0" smtClean="0">
                <a:solidFill>
                  <a:schemeClr val="bg1"/>
                </a:solidFill>
              </a:rPr>
              <a:t> للزوايا التي قياساتها ° </a:t>
            </a:r>
            <a:r>
              <a:rPr lang="en-US" sz="3200" b="1" dirty="0" smtClean="0">
                <a:solidFill>
                  <a:schemeClr val="bg1"/>
                </a:solidFill>
              </a:rPr>
              <a:t>30</a:t>
            </a:r>
            <a:r>
              <a:rPr lang="ar-EG" sz="3200" b="1" dirty="0" smtClean="0">
                <a:solidFill>
                  <a:schemeClr val="bg1"/>
                </a:solidFill>
              </a:rPr>
              <a:t> , ° </a:t>
            </a:r>
            <a:r>
              <a:rPr lang="en-US" sz="3200" b="1" dirty="0" smtClean="0">
                <a:solidFill>
                  <a:schemeClr val="bg1"/>
                </a:solidFill>
              </a:rPr>
              <a:t>45</a:t>
            </a:r>
            <a:r>
              <a:rPr lang="ar-EG" sz="3200" b="1" dirty="0" smtClean="0">
                <a:solidFill>
                  <a:schemeClr val="bg1"/>
                </a:solidFill>
              </a:rPr>
              <a:t> , ° </a:t>
            </a:r>
            <a:r>
              <a:rPr lang="en-US" sz="3200" b="1" dirty="0" smtClean="0">
                <a:solidFill>
                  <a:schemeClr val="bg1"/>
                </a:solidFill>
              </a:rPr>
              <a:t>60</a:t>
            </a:r>
            <a:endParaRPr lang="ar-EG" sz="3200" b="1" dirty="0">
              <a:solidFill>
                <a:schemeClr val="bg1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t="14970" r="49951"/>
          <a:stretch>
            <a:fillRect/>
          </a:stretch>
        </p:blipFill>
        <p:spPr bwMode="auto">
          <a:xfrm>
            <a:off x="1142976" y="1285860"/>
            <a:ext cx="5357818" cy="249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50049" t="17964"/>
          <a:stretch>
            <a:fillRect/>
          </a:stretch>
        </p:blipFill>
        <p:spPr bwMode="auto">
          <a:xfrm>
            <a:off x="1142976" y="3591266"/>
            <a:ext cx="5429288" cy="24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17587" y="714356"/>
            <a:ext cx="86978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721" y="48904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40" y="94134"/>
            <a:ext cx="1779452" cy="50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0" y="851848"/>
            <a:ext cx="8632413" cy="8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84" y="1779896"/>
            <a:ext cx="1316182" cy="4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4" y="1762751"/>
            <a:ext cx="6024563" cy="12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8" y="3173104"/>
            <a:ext cx="6396514" cy="125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5" y="4868840"/>
            <a:ext cx="6619875" cy="11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96" y="3254872"/>
            <a:ext cx="1779452" cy="50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97" y="5348081"/>
            <a:ext cx="1296937" cy="50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721" y="48904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3" y="873456"/>
            <a:ext cx="8199985" cy="10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61" y="1981200"/>
            <a:ext cx="2314339" cy="200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89" y="1981200"/>
            <a:ext cx="2322211" cy="204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" y="2008496"/>
            <a:ext cx="2353698" cy="19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8327"/>
            <a:ext cx="8560980" cy="10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11" y="5348011"/>
            <a:ext cx="747989" cy="74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85911"/>
            <a:ext cx="109028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36355"/>
            <a:ext cx="722634" cy="43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6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001545" cy="7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721" y="48904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0" y="2976595"/>
            <a:ext cx="4016041" cy="136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48" y="1849386"/>
            <a:ext cx="2077888" cy="10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قانون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الجيوب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000496" y="714356"/>
            <a:ext cx="4900624" cy="23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71538" y="1071546"/>
            <a:ext cx="2819407" cy="19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2955193"/>
            <a:ext cx="82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يمكنك استعمال هذه الصيغة أو صيغتين أخريين لإيجاد مساحة مثلث، إذا كان معلوما لديك طولا أي ضلعين فيه وقياس الزاوية المحصورة بينهما.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473600" y="3714752"/>
            <a:ext cx="84561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ysClr val="windowText" lastClr="000000"/>
                </a:solidFill>
              </a:rPr>
              <a:t>يمكن استعمال الصيغ المختلفة لإيجاد مساحة المثلث في اشتقاق</a:t>
            </a:r>
          </a:p>
          <a:p>
            <a:r>
              <a:rPr lang="ar-EG" sz="2800" b="1" dirty="0" smtClean="0">
                <a:solidFill>
                  <a:sysClr val="windowText" lastClr="000000"/>
                </a:solidFill>
              </a:rPr>
              <a:t>قانون الجيوب، الذي </a:t>
            </a:r>
            <a:r>
              <a:rPr lang="ar-EG" sz="2800" b="1" dirty="0" err="1" smtClean="0">
                <a:solidFill>
                  <a:sysClr val="windowText" lastClr="000000"/>
                </a:solidFill>
              </a:rPr>
              <a:t>ُ</a:t>
            </a:r>
            <a:r>
              <a:rPr lang="ar-EG" sz="2800" b="1" dirty="0" smtClean="0">
                <a:solidFill>
                  <a:sysClr val="windowText" lastClr="000000"/>
                </a:solidFill>
              </a:rPr>
              <a:t> يبين العلاقات بين أطوال أضلاع مثلث وجيوب الزوايا المقابلة لها.</a:t>
            </a:r>
            <a:endParaRPr lang="ar-EG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71670" y="2071678"/>
            <a:ext cx="6753240" cy="214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4286256"/>
            <a:ext cx="7998104" cy="1643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7190" y="1928802"/>
            <a:ext cx="8572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1000100" y="500042"/>
            <a:ext cx="785814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يمكنك استعمال قانون الجيوب لحل المثلث في الحالات الآتية:</a:t>
            </a:r>
          </a:p>
          <a:p>
            <a:r>
              <a:rPr lang="ar-EG" b="1" dirty="0" smtClean="0">
                <a:solidFill>
                  <a:srgbClr val="FF0000"/>
                </a:solidFill>
              </a:rPr>
              <a:t>• معرفة قياسي زاويتين في المثلث وطول أي ضلع فيه</a:t>
            </a:r>
          </a:p>
          <a:p>
            <a:r>
              <a:rPr lang="ar-EG" b="1" dirty="0" smtClean="0">
                <a:solidFill>
                  <a:srgbClr val="FF0000"/>
                </a:solidFill>
              </a:rPr>
              <a:t>(زاوية – زاوية- ضلع )حالة </a:t>
            </a:r>
            <a:r>
              <a:rPr lang="en-US" b="1" dirty="0" smtClean="0">
                <a:solidFill>
                  <a:srgbClr val="FF0000"/>
                </a:solidFill>
              </a:rPr>
              <a:t>AAS )،( </a:t>
            </a:r>
            <a:r>
              <a:rPr lang="ar-EG" b="1" dirty="0" smtClean="0">
                <a:solidFill>
                  <a:srgbClr val="FF0000"/>
                </a:solidFill>
              </a:rPr>
              <a:t>أو زاوية- ضلع- زاوية (حالة (</a:t>
            </a:r>
            <a:r>
              <a:rPr lang="en-US" b="1" dirty="0" smtClean="0">
                <a:solidFill>
                  <a:srgbClr val="FF0000"/>
                </a:solidFill>
              </a:rPr>
              <a:t>ASA</a:t>
            </a:r>
            <a:r>
              <a:rPr lang="ar-EG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ar-EG" b="1" dirty="0" smtClean="0">
                <a:solidFill>
                  <a:srgbClr val="FF0000"/>
                </a:solidFill>
              </a:rPr>
              <a:t>• معرفة طولي ضلعين فيه وقياس الزاوية المقابلة لأحدهما (ضلع- ضلع- زاوية )(حالة (</a:t>
            </a:r>
            <a:r>
              <a:rPr lang="en-US" b="1" dirty="0" smtClean="0">
                <a:solidFill>
                  <a:srgbClr val="FF0000"/>
                </a:solidFill>
              </a:rPr>
              <a:t>SSA</a:t>
            </a:r>
            <a:r>
              <a:rPr lang="ar-EG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ar-EG" b="1" dirty="0" smtClean="0">
                <a:solidFill>
                  <a:srgbClr val="FF0000"/>
                </a:solidFill>
              </a:rPr>
              <a:t>حل المثلث يعني استعمال القياسات المعطاة في إيجاد المجهول من أطوال أضلاع المثلث وقياس زواياه.</a:t>
            </a:r>
            <a:endParaRPr lang="ar-E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مفهوم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أساسى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725" y="785794"/>
            <a:ext cx="859237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دوال المقلوب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70" y="142852"/>
            <a:ext cx="973434" cy="81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571504" y="799911"/>
            <a:ext cx="83582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r-EG" sz="2400" dirty="0" smtClean="0">
                <a:solidFill>
                  <a:schemeClr val="bg1"/>
                </a:solidFill>
              </a:rPr>
              <a:t>لاحظ أن النسب: قاطع التمام، والقاطع، وظل التمام، هي مقلوب النسب: الجيب، </a:t>
            </a:r>
          </a:p>
          <a:p>
            <a:r>
              <a:rPr lang="ar-EG" sz="2400" dirty="0" smtClean="0">
                <a:solidFill>
                  <a:schemeClr val="bg1"/>
                </a:solidFill>
              </a:rPr>
              <a:t>وجيب التمام، والظل على الترتيب. وتستعمل في تعريف </a:t>
            </a:r>
            <a:r>
              <a:rPr lang="ar-EG" sz="2400" b="1" dirty="0" smtClean="0">
                <a:solidFill>
                  <a:schemeClr val="bg1"/>
                </a:solidFill>
              </a:rPr>
              <a:t>دوال المقلوب. حيث يمكن تعريفها على النحو الآتي:</a:t>
            </a:r>
            <a:endParaRPr lang="ar-EG" sz="2400" dirty="0">
              <a:solidFill>
                <a:schemeClr val="bg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00100" y="2000240"/>
            <a:ext cx="752415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282883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مجال أي دالة مثلثيه  هو مجموعة قياسات الزوايا الحادة  في المثلث القائم الزاوية.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 لذا، فإن الدوال </a:t>
            </a:r>
            <a:r>
              <a:rPr lang="ar-EG" sz="2400" b="1" dirty="0" err="1" smtClean="0">
                <a:solidFill>
                  <a:schemeClr val="bg1"/>
                </a:solidFill>
              </a:rPr>
              <a:t>المثلثيه</a:t>
            </a:r>
            <a:r>
              <a:rPr lang="ar-EG" sz="2400" b="1" dirty="0" smtClean="0">
                <a:solidFill>
                  <a:schemeClr val="bg1"/>
                </a:solidFill>
              </a:rPr>
              <a:t> تعتمد فقط على قياسات الزوايا الحادة وليس على أطوال أضلاع المثلث القائم الزاوية.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00034" y="4214818"/>
            <a:ext cx="8129612" cy="21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500034" y="4000504"/>
            <a:ext cx="8286808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Cortoba" pitchFamily="18" charset="-78"/>
                <a:cs typeface="ae_Cortoba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Cortoba" pitchFamily="18" charset="-78"/>
              <a:cs typeface="ae_Cortoba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1435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حدد إن كان لكل مثلث مما يأتي حل واحد، أم حلان، أم ليس له حل. أوجد الحلول،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مقربا أطول الأضلاع إلى أقرب جزء من عشرة، وقياسات الزوايا إلى أقرب درجة: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57158" y="1571611"/>
            <a:ext cx="8443930" cy="32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714744" y="4857760"/>
            <a:ext cx="5129228" cy="10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تابع حل المثال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714480" y="679913"/>
            <a:ext cx="7053282" cy="253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14336" y="3452967"/>
            <a:ext cx="7972440" cy="29049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43" y="54592"/>
            <a:ext cx="1854760" cy="5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5" y="762000"/>
            <a:ext cx="8004747" cy="50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52" y="1205552"/>
            <a:ext cx="2751078" cy="211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61" y="2750251"/>
            <a:ext cx="1701358" cy="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5948"/>
            <a:ext cx="3042666" cy="155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6671"/>
            <a:ext cx="8455928" cy="53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28" y="2577152"/>
            <a:ext cx="1031972" cy="5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00" y="3763964"/>
            <a:ext cx="1347303" cy="4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3" y="3857934"/>
            <a:ext cx="1411461" cy="4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53" y="4329752"/>
            <a:ext cx="6593391" cy="16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51669"/>
            <a:ext cx="4045363" cy="3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2" y="5870299"/>
            <a:ext cx="3849434" cy="3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8090726" cy="22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8" y="2958152"/>
            <a:ext cx="8544821" cy="46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8" y="3616655"/>
            <a:ext cx="8575119" cy="120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" y="5047073"/>
            <a:ext cx="8595532" cy="8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0" y="76200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72" y="797256"/>
            <a:ext cx="5416868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6" y="2302900"/>
            <a:ext cx="4356545" cy="3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" y="810904"/>
            <a:ext cx="1770698" cy="13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85" y="1621808"/>
            <a:ext cx="5773459" cy="4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4" y="2707944"/>
            <a:ext cx="5173801" cy="44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04" y="3431274"/>
            <a:ext cx="2971800" cy="16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8" y="3561424"/>
            <a:ext cx="53149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0" y="76200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20" y="1005031"/>
            <a:ext cx="4769380" cy="5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5" y="783608"/>
            <a:ext cx="2196260" cy="188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367888"/>
            <a:ext cx="6275696" cy="21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53" y="3245707"/>
            <a:ext cx="875919" cy="7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81" y="3139167"/>
            <a:ext cx="1198626" cy="79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55" y="4091399"/>
            <a:ext cx="887445" cy="3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52" y="3993591"/>
            <a:ext cx="1064933" cy="5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19" y="4602725"/>
            <a:ext cx="6034621" cy="88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" y="4548638"/>
            <a:ext cx="14001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84" y="5566187"/>
            <a:ext cx="1534012" cy="5522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0" y="76200"/>
            <a:ext cx="4221700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824552"/>
            <a:ext cx="5486400" cy="12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17" y="1381715"/>
            <a:ext cx="474150" cy="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87803"/>
            <a:ext cx="1060323" cy="87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35087"/>
            <a:ext cx="5210370" cy="4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8" y="2594496"/>
            <a:ext cx="8380010" cy="264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77" y="13648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93" y="3124200"/>
            <a:ext cx="5602207" cy="14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45" y="1883392"/>
            <a:ext cx="2635710" cy="11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FF0000"/>
                </a:solidFill>
                <a:latin typeface="ae_Dimnah" pitchFamily="18" charset="-78"/>
                <a:cs typeface="ae_Dimnah" pitchFamily="18" charset="-78"/>
              </a:rPr>
              <a:t>قانون جيوب التمام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571604" y="834924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لا يمكن استعمال قانون الجيوب لحل مثلث مثل المثلث المرسوم في الشكل أعلاه. يمكنك استعمال قانون جيوب التمام لحل المثلث في الحالتين الآتيتين: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• معرفة طولي ضلعين في المثلث وقياس الزاوية المحصورة بينهما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(ضلع – زاوية – ضلع )حالة (</a:t>
            </a:r>
            <a:r>
              <a:rPr lang="en-US" sz="2400" b="1" dirty="0" smtClean="0">
                <a:solidFill>
                  <a:srgbClr val="FF0000"/>
                </a:solidFill>
              </a:rPr>
              <a:t>SAS</a:t>
            </a:r>
            <a:r>
              <a:rPr lang="ar-EG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ar-EG" sz="2400" b="1" dirty="0" smtClean="0">
                <a:solidFill>
                  <a:srgbClr val="FF0000"/>
                </a:solidFill>
              </a:rPr>
              <a:t>• معرفة أطوال الأضلاع الثلاثة للمثلث (ضلع – ضلع – ضلع )(حالة )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571876"/>
            <a:ext cx="8039114" cy="259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214422"/>
            <a:ext cx="178117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حل </a:t>
            </a:r>
            <a:r>
              <a:rPr lang="en-US" sz="2400" b="1" dirty="0" err="1" smtClean="0">
                <a:solidFill>
                  <a:srgbClr val="FF0000"/>
                </a:solidFill>
              </a:rPr>
              <a:t>ABc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مقربا طول الضلع إلى أقرب جزء من عشرة، وقياسي الزاويتين إلى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 أقرب درجة.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10000"/>
          </a:blip>
          <a:srcRect/>
          <a:stretch>
            <a:fillRect/>
          </a:stretch>
        </p:blipFill>
        <p:spPr bwMode="auto">
          <a:xfrm>
            <a:off x="357158" y="1571612"/>
            <a:ext cx="8367730" cy="47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00166" y="714355"/>
            <a:ext cx="7386658" cy="30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24026" y="4032029"/>
            <a:ext cx="7305692" cy="22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e_Dimnah" pitchFamily="18" charset="-78"/>
                <a:cs typeface="ae_Dimnah" pitchFamily="18" charset="-78"/>
              </a:rPr>
              <a:t> حل المثلثات غير قائمة الزاوية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1633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b="1" dirty="0" smtClean="0">
                <a:solidFill>
                  <a:srgbClr val="0066FF"/>
                </a:solidFill>
              </a:rPr>
              <a:t>يمكنك استعمال قانون الجيوب وقانون جيوب التمام لحل مثلثات</a:t>
            </a:r>
          </a:p>
          <a:p>
            <a:pPr algn="just"/>
            <a:r>
              <a:rPr lang="ar-EG" sz="2800" b="1" dirty="0" smtClean="0">
                <a:solidFill>
                  <a:srgbClr val="0066FF"/>
                </a:solidFill>
              </a:rPr>
              <a:t>غير قائمة الزاوية، حيث تحتاج على الأقل إلى معرفة طول أحد الأضلاع وقياسي أي عنصرين آخرين من عناصر المثلث. وإذا كان للمثلث حل، فيجب أن </a:t>
            </a:r>
            <a:r>
              <a:rPr lang="ar-EG" sz="2800" b="1" dirty="0" err="1" smtClean="0">
                <a:solidFill>
                  <a:srgbClr val="0066FF"/>
                </a:solidFill>
              </a:rPr>
              <a:t>ُ</a:t>
            </a:r>
            <a:r>
              <a:rPr lang="ar-EG" sz="2800" b="1" dirty="0" smtClean="0">
                <a:solidFill>
                  <a:srgbClr val="0066FF"/>
                </a:solidFill>
              </a:rPr>
              <a:t> تقرر إذا كنت ستبدأ باستعمال قانون الجيوب أو قانون جيوب التمام لحله.</a:t>
            </a:r>
            <a:endParaRPr lang="ar-EG" sz="2800" b="1" dirty="0">
              <a:solidFill>
                <a:srgbClr val="0066FF"/>
              </a:solidFill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975554"/>
            <a:ext cx="8519173" cy="309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70" y="-7954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80992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chemeClr val="bg1"/>
                </a:solidFill>
              </a:rPr>
              <a:t> ينظر غواص إلى الأعلى بزاوية قياسها ° </a:t>
            </a:r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r>
              <a:rPr lang="ar-EG" sz="2000" b="1" dirty="0" smtClean="0">
                <a:solidFill>
                  <a:schemeClr val="bg1"/>
                </a:solidFill>
              </a:rPr>
              <a:t> ليرى سلحفاة تبعد عنه </a:t>
            </a:r>
            <a:r>
              <a:rPr lang="en-US" sz="2000" b="1" dirty="0" smtClean="0">
                <a:solidFill>
                  <a:schemeClr val="bg1"/>
                </a:solidFill>
              </a:rPr>
              <a:t>3m ، </a:t>
            </a:r>
            <a:r>
              <a:rPr lang="ar-EG" sz="2000" b="1" dirty="0" smtClean="0">
                <a:solidFill>
                  <a:schemeClr val="bg1"/>
                </a:solidFill>
              </a:rPr>
              <a:t>وينظر إلى الأسفل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 بزاوية قياسها ° </a:t>
            </a:r>
            <a:r>
              <a:rPr lang="en-US" sz="2000" b="1" dirty="0" smtClean="0">
                <a:solidFill>
                  <a:schemeClr val="bg1"/>
                </a:solidFill>
              </a:rPr>
              <a:t>40</a:t>
            </a:r>
            <a:r>
              <a:rPr lang="ar-EG" sz="2000" b="1" dirty="0" smtClean="0">
                <a:solidFill>
                  <a:schemeClr val="bg1"/>
                </a:solidFill>
              </a:rPr>
              <a:t> فيرى سمكة زرقاء تبعد عنه </a:t>
            </a:r>
            <a:r>
              <a:rPr lang="en-US" sz="2000" b="1" dirty="0" smtClean="0">
                <a:solidFill>
                  <a:schemeClr val="bg1"/>
                </a:solidFill>
              </a:rPr>
              <a:t>4 m ، </a:t>
            </a:r>
            <a:r>
              <a:rPr lang="ar-EG" sz="2000" b="1" dirty="0" smtClean="0">
                <a:solidFill>
                  <a:schemeClr val="bg1"/>
                </a:solidFill>
              </a:rPr>
              <a:t>ما المسافة بين السلحفاة والسمكة الزرقاء؟</a:t>
            </a:r>
          </a:p>
          <a:p>
            <a:r>
              <a:rPr lang="ar-EG" sz="2800" b="1" dirty="0" smtClean="0">
                <a:solidFill>
                  <a:schemeClr val="bg1"/>
                </a:solidFill>
              </a:rPr>
              <a:t>الحل </a:t>
            </a:r>
            <a:r>
              <a:rPr lang="ar-EG" sz="2000" b="1" dirty="0" smtClean="0">
                <a:solidFill>
                  <a:schemeClr val="bg1"/>
                </a:solidFill>
              </a:rPr>
              <a:t>:  تعرف قياسي الزاويتين المتكونتين من نظر الغواص إلى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الأعلى وإلى الأسفل، كذلك تعرف المسافة بين الغواص وكل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من السلحفاة والسمكة الزرقاء. استعمل هذه المعلومات لرسم شكل تقريبي </a:t>
            </a:r>
            <a:r>
              <a:rPr lang="ar-EG" sz="2000" b="1" dirty="0" err="1" smtClean="0">
                <a:solidFill>
                  <a:schemeClr val="bg1"/>
                </a:solidFill>
              </a:rPr>
              <a:t>ُ</a:t>
            </a:r>
            <a:endParaRPr lang="ar-EG" sz="2000" b="1" dirty="0" smtClean="0">
              <a:solidFill>
                <a:schemeClr val="bg1"/>
              </a:solidFill>
            </a:endParaRPr>
          </a:p>
          <a:p>
            <a:r>
              <a:rPr lang="ar-EG" sz="2000" b="1" dirty="0" smtClean="0">
                <a:solidFill>
                  <a:schemeClr val="bg1"/>
                </a:solidFill>
              </a:rPr>
              <a:t> يمثل المسألة. بما أن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طولي ضلعين في المثلث وقياس الزاوية المحصورة بينهما معلوم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لديك، فيمكنك استعمال قانون جيوب التمام لحل المسألة.</a:t>
            </a:r>
            <a:endParaRPr lang="ar-EG" sz="2000" b="1" dirty="0">
              <a:solidFill>
                <a:schemeClr val="bg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500174"/>
            <a:ext cx="1933578" cy="230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571736" y="3383620"/>
            <a:ext cx="6067435" cy="290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98" y="3124200"/>
            <a:ext cx="4691005" cy="136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36" y="1910688"/>
            <a:ext cx="2468364" cy="11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الدوال الدائرية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1435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دائرة الوحدة هي دائرة مرسومة في المستوى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ألإحداثي مركزها نقطة الأصل وطول نصف قطرها وحدة واحدة. يمكنك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استعمال النقطة </a:t>
            </a:r>
            <a:r>
              <a:rPr lang="en-US" sz="2400" b="1" dirty="0" smtClean="0">
                <a:solidFill>
                  <a:schemeClr val="bg1"/>
                </a:solidFill>
              </a:rPr>
              <a:t>P </a:t>
            </a:r>
            <a:r>
              <a:rPr lang="ar-EG" sz="2400" b="1" dirty="0" smtClean="0">
                <a:solidFill>
                  <a:schemeClr val="bg1"/>
                </a:solidFill>
              </a:rPr>
              <a:t>الواقعة على دائرة الوحدة لتعريف دالتي: الجيب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وجيب التمام.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3143240" y="2285992"/>
            <a:ext cx="4266392" cy="6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2357422" y="3000373"/>
            <a:ext cx="621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chemeClr val="bg1"/>
                </a:solidFill>
              </a:rPr>
              <a:t>وبذلك فإن قيمة  </a:t>
            </a:r>
            <a:r>
              <a:rPr lang="en-US" sz="2000" b="1" dirty="0" err="1" smtClean="0">
                <a:solidFill>
                  <a:schemeClr val="bg1"/>
                </a:solidFill>
              </a:rPr>
              <a:t>cos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ar-EG" sz="2000" b="1" dirty="0" smtClean="0">
                <a:solidFill>
                  <a:schemeClr val="bg1"/>
                </a:solidFill>
              </a:rPr>
              <a:t>هي </a:t>
            </a:r>
            <a:r>
              <a:rPr lang="ar-EG" sz="2000" b="1" dirty="0" err="1" smtClean="0">
                <a:solidFill>
                  <a:schemeClr val="bg1"/>
                </a:solidFill>
              </a:rPr>
              <a:t>الإحداثي</a:t>
            </a:r>
            <a:r>
              <a:rPr lang="ar-EG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x ، </a:t>
            </a:r>
            <a:r>
              <a:rPr lang="ar-EG" sz="2000" b="1" dirty="0" smtClean="0">
                <a:solidFill>
                  <a:schemeClr val="bg1"/>
                </a:solidFill>
              </a:rPr>
              <a:t>وقيمة  </a:t>
            </a:r>
            <a:r>
              <a:rPr lang="en-US" sz="2000" b="1" dirty="0" err="1" smtClean="0">
                <a:solidFill>
                  <a:schemeClr val="bg1"/>
                </a:solidFill>
              </a:rPr>
              <a:t>sin</a:t>
            </a:r>
            <a:r>
              <a:rPr lang="en-US" sz="2000" b="1" dirty="0" err="1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ar-EG" sz="2000" b="1" dirty="0" smtClean="0">
                <a:solidFill>
                  <a:schemeClr val="bg1"/>
                </a:solidFill>
              </a:rPr>
              <a:t>هي ألإحداثي </a:t>
            </a:r>
            <a:r>
              <a:rPr lang="en-US" sz="2000" b="1" dirty="0" smtClean="0">
                <a:solidFill>
                  <a:schemeClr val="bg1"/>
                </a:solidFill>
              </a:rPr>
              <a:t>y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لنقطة تقاطع ضلع الانتهاء للزاوية  مع دائرة الوحدة.</a:t>
            </a:r>
            <a:endParaRPr lang="ar-EG" sz="2000" b="1" dirty="0">
              <a:solidFill>
                <a:schemeClr val="bg1"/>
              </a:solidFill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20" y="1857364"/>
            <a:ext cx="25148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74" y="3714752"/>
            <a:ext cx="8358206" cy="257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2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8501" y="714356"/>
            <a:ext cx="87349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714380" y="4000504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chemeClr val="bg1"/>
                </a:solidFill>
              </a:rPr>
              <a:t>في الدوال الدورية يكون شكل الدالة وقيمها </a:t>
            </a:r>
            <a:r>
              <a:rPr lang="en-US" sz="2000" b="1" dirty="0" smtClean="0">
                <a:solidFill>
                  <a:schemeClr val="bg1"/>
                </a:solidFill>
              </a:rPr>
              <a:t>y) </a:t>
            </a:r>
            <a:r>
              <a:rPr lang="ar-EG" sz="2000" b="1" dirty="0" smtClean="0">
                <a:solidFill>
                  <a:schemeClr val="bg1"/>
                </a:solidFill>
              </a:rPr>
              <a:t>) عبارة عن تكرار لنمط 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على فترات منتظمة متتالية. بحيث </a:t>
            </a:r>
            <a:r>
              <a:rPr lang="ar-EG" sz="2000" b="1" dirty="0" err="1" smtClean="0">
                <a:solidFill>
                  <a:schemeClr val="bg1"/>
                </a:solidFill>
              </a:rPr>
              <a:t>ُ</a:t>
            </a:r>
            <a:r>
              <a:rPr lang="ar-EG" sz="2000" b="1" dirty="0" smtClean="0">
                <a:solidFill>
                  <a:schemeClr val="bg1"/>
                </a:solidFill>
              </a:rPr>
              <a:t> يسمى النمط الواحد الكامل منها دورة، 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و ُ تسمى المسافة الأفقية في الدورة طول الدورة.</a:t>
            </a:r>
            <a:endParaRPr lang="ar-EG" sz="2000" b="1" dirty="0">
              <a:solidFill>
                <a:schemeClr val="bg1"/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4893390"/>
            <a:ext cx="2357454" cy="140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23" y="3857640"/>
            <a:ext cx="1821661" cy="242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46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14356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</a:rPr>
              <a:t>يبين الشكل القادم القيم الدقيقة لكل من</a:t>
            </a:r>
            <a:r>
              <a:rPr lang="en-US" sz="3200" b="1" dirty="0" err="1" smtClean="0">
                <a:solidFill>
                  <a:schemeClr val="bg1"/>
                </a:solidFill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 c</a:t>
            </a:r>
            <a:r>
              <a:rPr lang="en-US" sz="3200" b="1" dirty="0" smtClean="0">
                <a:solidFill>
                  <a:schemeClr val="bg1"/>
                </a:solidFill>
              </a:rPr>
              <a:t>  , sin 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ar-EG" sz="3200" b="1" dirty="0" smtClean="0">
                <a:solidFill>
                  <a:schemeClr val="bg1"/>
                </a:solidFill>
              </a:rPr>
              <a:t>لبعض الزوايا الخاصة على دائرة الوحدة. حيث يمثل </a:t>
            </a:r>
            <a:r>
              <a:rPr lang="ar-EG" sz="3200" b="1" dirty="0" err="1" smtClean="0">
                <a:solidFill>
                  <a:schemeClr val="bg1"/>
                </a:solidFill>
              </a:rPr>
              <a:t>الإحداثي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x </a:t>
            </a:r>
            <a:r>
              <a:rPr lang="ar-EG" sz="3200" b="1" dirty="0" smtClean="0">
                <a:solidFill>
                  <a:schemeClr val="bg1"/>
                </a:solidFill>
              </a:rPr>
              <a:t>قيمة  </a:t>
            </a:r>
            <a:r>
              <a:rPr lang="en-US" sz="3200" b="1" dirty="0" err="1" smtClean="0">
                <a:solidFill>
                  <a:schemeClr val="bg1"/>
                </a:solidFill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 c</a:t>
            </a:r>
            <a:r>
              <a:rPr lang="en-US" sz="3200" b="1" dirty="0" smtClean="0">
                <a:solidFill>
                  <a:schemeClr val="bg1"/>
                </a:solidFill>
              </a:rPr>
              <a:t> ، </a:t>
            </a:r>
            <a:r>
              <a:rPr lang="ar-EG" sz="3200" b="1" dirty="0" smtClean="0">
                <a:solidFill>
                  <a:schemeClr val="bg1"/>
                </a:solidFill>
              </a:rPr>
              <a:t>ويمثل </a:t>
            </a:r>
            <a:r>
              <a:rPr lang="ar-EG" sz="3200" b="1" dirty="0" err="1" smtClean="0">
                <a:solidFill>
                  <a:schemeClr val="bg1"/>
                </a:solidFill>
              </a:rPr>
              <a:t>الإحداثي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y </a:t>
            </a:r>
            <a:r>
              <a:rPr lang="ar-EG" sz="3200" b="1" dirty="0" smtClean="0">
                <a:solidFill>
                  <a:schemeClr val="bg1"/>
                </a:solidFill>
              </a:rPr>
              <a:t>قيمة  </a:t>
            </a:r>
            <a:r>
              <a:rPr lang="en-US" sz="3200" b="1" dirty="0" smtClean="0">
                <a:solidFill>
                  <a:schemeClr val="bg1"/>
                </a:solidFill>
              </a:rPr>
              <a:t>sin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 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EG" sz="3200" b="1" dirty="0" smtClean="0">
                <a:solidFill>
                  <a:schemeClr val="bg1"/>
                </a:solidFill>
              </a:rPr>
              <a:t>للنقاط على دائرة الوحدة. يمكنك استعمال هذه المعلومات في تمثيل </a:t>
            </a:r>
            <a:r>
              <a:rPr lang="ar-EG" sz="3200" b="1" dirty="0" err="1" smtClean="0">
                <a:solidFill>
                  <a:schemeClr val="bg1"/>
                </a:solidFill>
              </a:rPr>
              <a:t>الدالتين</a:t>
            </a:r>
            <a:r>
              <a:rPr lang="ar-EG" sz="3200" b="1" dirty="0" smtClean="0">
                <a:solidFill>
                  <a:schemeClr val="bg1"/>
                </a:solidFill>
              </a:rPr>
              <a:t>:  </a:t>
            </a:r>
            <a:r>
              <a:rPr lang="en-US" sz="3200" b="1" dirty="0" err="1" smtClean="0">
                <a:solidFill>
                  <a:schemeClr val="bg1"/>
                </a:solidFill>
              </a:rPr>
              <a:t>cos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 c</a:t>
            </a:r>
            <a:r>
              <a:rPr lang="en-US" sz="3200" b="1" dirty="0" smtClean="0">
                <a:solidFill>
                  <a:schemeClr val="bg1"/>
                </a:solidFill>
              </a:rPr>
              <a:t>  , sin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 c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ar-EG" sz="3200" b="1" dirty="0" smtClean="0">
                <a:solidFill>
                  <a:schemeClr val="bg1"/>
                </a:solidFill>
              </a:rPr>
              <a:t>بيانيا، حيث يحتوي المحور الأفقي على قيم ، والمحور الرأسي على قيم الدالة المطلوبة. تتكرر دورة كل من دالتي الجيب جيب التمام </a:t>
            </a:r>
            <a:r>
              <a:rPr lang="ar-EG" sz="3200" b="1" dirty="0" err="1" smtClean="0">
                <a:solidFill>
                  <a:schemeClr val="bg1"/>
                </a:solidFill>
              </a:rPr>
              <a:t>ك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360</a:t>
            </a:r>
            <a:r>
              <a:rPr lang="ar-EG" sz="3200" b="1" dirty="0" smtClean="0">
                <a:solidFill>
                  <a:schemeClr val="bg1"/>
                </a:solidFill>
              </a:rPr>
              <a:t>° . وهذا يعني أنهما </a:t>
            </a:r>
            <a:r>
              <a:rPr lang="ar-EG" sz="3200" b="1" dirty="0" err="1" smtClean="0">
                <a:solidFill>
                  <a:schemeClr val="bg1"/>
                </a:solidFill>
              </a:rPr>
              <a:t>دالتان</a:t>
            </a:r>
            <a:r>
              <a:rPr lang="ar-EG" sz="3200" b="1" dirty="0" smtClean="0">
                <a:solidFill>
                  <a:schemeClr val="bg1"/>
                </a:solidFill>
              </a:rPr>
              <a:t> دوريتان. طول دورة كل منهما ° </a:t>
            </a:r>
            <a:r>
              <a:rPr lang="en-US" sz="3200" b="1" dirty="0" smtClean="0">
                <a:solidFill>
                  <a:schemeClr val="bg1"/>
                </a:solidFill>
              </a:rPr>
              <a:t>360</a:t>
            </a:r>
            <a:r>
              <a:rPr lang="ar-EG" sz="3200" b="1" dirty="0" smtClean="0">
                <a:solidFill>
                  <a:schemeClr val="bg1"/>
                </a:solidFill>
              </a:rPr>
              <a:t> أو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رموز الرياضيات العربية"/>
                <a:cs typeface="رموز الرياضيات العربية"/>
              </a:rPr>
              <a:t>t</a:t>
            </a:r>
            <a:r>
              <a:rPr lang="ar-EG" sz="3200" b="1" dirty="0" smtClean="0">
                <a:solidFill>
                  <a:schemeClr val="bg1"/>
                </a:solidFill>
              </a:rPr>
              <a:t> .</a:t>
            </a:r>
            <a:endParaRPr lang="ar-EG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500166" y="500042"/>
            <a:ext cx="6848500" cy="58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9199" y="928670"/>
            <a:ext cx="855908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357290" y="714356"/>
            <a:ext cx="7572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بما أن طول الدورة لكل من </a:t>
            </a:r>
            <a:r>
              <a:rPr lang="ar-EG" sz="2400" b="1" dirty="0" err="1" smtClean="0">
                <a:solidFill>
                  <a:schemeClr val="bg1"/>
                </a:solidFill>
              </a:rPr>
              <a:t>الدالتين</a:t>
            </a:r>
            <a:r>
              <a:rPr lang="ar-EG" sz="2400" b="1" dirty="0" smtClean="0">
                <a:solidFill>
                  <a:schemeClr val="bg1"/>
                </a:solidFill>
              </a:rPr>
              <a:t> هو ° 360 ، فإن قيم كل من </a:t>
            </a:r>
            <a:r>
              <a:rPr lang="ar-EG" sz="2400" b="1" dirty="0" err="1" smtClean="0">
                <a:solidFill>
                  <a:schemeClr val="bg1"/>
                </a:solidFill>
              </a:rPr>
              <a:t>الدالتين</a:t>
            </a:r>
            <a:r>
              <a:rPr lang="ar-EG" sz="2400" b="1" dirty="0" smtClean="0">
                <a:solidFill>
                  <a:schemeClr val="bg1"/>
                </a:solidFill>
              </a:rPr>
              <a:t> تتكرر كل ° 360 . لذلك فإن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dirty="0" smtClean="0">
                <a:solidFill>
                  <a:schemeClr val="bg1"/>
                </a:solidFill>
              </a:rPr>
              <a:t>sin (x + 360°) = sin x , </a:t>
            </a:r>
            <a:r>
              <a:rPr lang="en-US" sz="2400" b="1" dirty="0" err="1" smtClean="0">
                <a:solidFill>
                  <a:schemeClr val="bg1"/>
                </a:solidFill>
              </a:rPr>
              <a:t>cos</a:t>
            </a:r>
            <a:r>
              <a:rPr lang="en-US" sz="2400" b="1" dirty="0" smtClean="0">
                <a:solidFill>
                  <a:schemeClr val="bg1"/>
                </a:solidFill>
              </a:rPr>
              <a:t> (x + 360°) = </a:t>
            </a:r>
            <a:r>
              <a:rPr lang="en-US" sz="2400" b="1" dirty="0" err="1" smtClean="0">
                <a:solidFill>
                  <a:schemeClr val="bg1"/>
                </a:solidFill>
              </a:rPr>
              <a:t>cos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15342" y="2000240"/>
            <a:ext cx="79666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5000636"/>
            <a:ext cx="7024702" cy="102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40" y="3048000"/>
            <a:ext cx="6679921" cy="121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73" y="1695736"/>
            <a:ext cx="2623159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نسب مثلثيه أساسية 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6038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</a:rPr>
              <a:t>تتكرر الزوايا التي قياساتها ° </a:t>
            </a:r>
            <a:r>
              <a:rPr lang="en-US" sz="2800" b="1" dirty="0" smtClean="0">
                <a:solidFill>
                  <a:schemeClr val="bg1"/>
                </a:solidFill>
              </a:rPr>
              <a:t>60</a:t>
            </a:r>
            <a:r>
              <a:rPr lang="ar-EG" sz="2800" b="1" dirty="0" smtClean="0">
                <a:solidFill>
                  <a:schemeClr val="bg1"/>
                </a:solidFill>
              </a:rPr>
              <a:t> ,° </a:t>
            </a:r>
            <a:r>
              <a:rPr lang="en-US" sz="2800" b="1" dirty="0" smtClean="0">
                <a:solidFill>
                  <a:schemeClr val="bg1"/>
                </a:solidFill>
              </a:rPr>
              <a:t>45</a:t>
            </a:r>
            <a:r>
              <a:rPr lang="ar-EG" sz="2800" b="1" dirty="0" smtClean="0">
                <a:solidFill>
                  <a:schemeClr val="bg1"/>
                </a:solidFill>
              </a:rPr>
              <a:t> ,° </a:t>
            </a:r>
            <a:r>
              <a:rPr lang="en-US" sz="2800" b="1" dirty="0" smtClean="0">
                <a:solidFill>
                  <a:schemeClr val="bg1"/>
                </a:solidFill>
              </a:rPr>
              <a:t>30</a:t>
            </a:r>
            <a:r>
              <a:rPr lang="ar-EG" sz="2800" b="1" dirty="0" smtClean="0">
                <a:solidFill>
                  <a:schemeClr val="bg1"/>
                </a:solidFill>
              </a:rPr>
              <a:t> كثيرا في حساب المثلثات. والجدول أدناه </a:t>
            </a:r>
            <a:r>
              <a:rPr lang="ar-EG" sz="2800" b="1" dirty="0" err="1" smtClean="0">
                <a:solidFill>
                  <a:schemeClr val="bg1"/>
                </a:solidFill>
              </a:rPr>
              <a:t>ُ</a:t>
            </a:r>
            <a:r>
              <a:rPr lang="ar-EG" sz="2800" b="1" dirty="0" smtClean="0">
                <a:solidFill>
                  <a:schemeClr val="bg1"/>
                </a:solidFill>
              </a:rPr>
              <a:t> يعطي قيم ثلاث دوال مثلثيه لكل منها.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356" y="1928801"/>
            <a:ext cx="8194632" cy="40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chemeClr val="bg1"/>
                </a:solidFill>
                <a:latin typeface="ae_Dimnah" pitchFamily="18" charset="-78"/>
                <a:cs typeface="ae_Dimnah" pitchFamily="18" charset="-78"/>
              </a:rPr>
              <a:t>تمثيل الدوال </a:t>
            </a:r>
            <a:r>
              <a:rPr lang="ar-EG" sz="3200" b="1" dirty="0" err="1" smtClean="0">
                <a:solidFill>
                  <a:schemeClr val="bg1"/>
                </a:solidFill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chemeClr val="bg1"/>
                </a:solidFill>
                <a:latin typeface="ae_Dimnah" pitchFamily="18" charset="-78"/>
                <a:cs typeface="ae_Dimnah" pitchFamily="18" charset="-78"/>
              </a:rPr>
              <a:t> بيانيا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357158" y="71435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يمكن تمثيل الدوال </a:t>
            </a:r>
            <a:r>
              <a:rPr lang="ar-EG" sz="2400" b="1" dirty="0" err="1" smtClean="0">
                <a:solidFill>
                  <a:schemeClr val="bg1"/>
                </a:solidFill>
              </a:rPr>
              <a:t>المثلثية</a:t>
            </a:r>
            <a:r>
              <a:rPr lang="ar-EG" sz="2400" b="1" dirty="0" smtClean="0">
                <a:solidFill>
                  <a:schemeClr val="bg1"/>
                </a:solidFill>
              </a:rPr>
              <a:t> بيانيا في المستوى </a:t>
            </a:r>
            <a:r>
              <a:rPr lang="ar-EG" sz="2400" b="1" dirty="0" err="1" smtClean="0">
                <a:solidFill>
                  <a:schemeClr val="bg1"/>
                </a:solidFill>
              </a:rPr>
              <a:t>الإحداثي</a:t>
            </a:r>
            <a:r>
              <a:rPr lang="ar-EG" sz="2400" b="1" dirty="0" smtClean="0">
                <a:solidFill>
                  <a:schemeClr val="bg1"/>
                </a:solidFill>
              </a:rPr>
              <a:t>. تذكر أن منحنيات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الدوال الدورية فيها أنماط متكررة أو دورات. وأن الطول الأفقي لكل دورة يسمى 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طول الدورة. سعة منحنى دالة الجيب أو دالة جيب التمام، تساوي نصف الفرق بين القيمة العظمى والقيمة الصغرى للدالة.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285992"/>
            <a:ext cx="6786610" cy="396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ايجاد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السعة وطول الدورة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058358" y="714356"/>
            <a:ext cx="6857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أوجد السعة وطول الدورة للدالة .</a:t>
            </a:r>
            <a:r>
              <a:rPr lang="en-US" sz="3200" b="1" i="1" dirty="0" smtClean="0">
                <a:solidFill>
                  <a:srgbClr val="FF0000"/>
                </a:solidFill>
              </a:rPr>
              <a:t>y = 4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cos</a:t>
            </a:r>
            <a:r>
              <a:rPr lang="en-US" sz="3200" b="1" i="1" dirty="0" smtClean="0">
                <a:solidFill>
                  <a:srgbClr val="FF0000"/>
                </a:solidFill>
              </a:rPr>
              <a:t> 3</a:t>
            </a:r>
            <a:r>
              <a:rPr lang="en-US" sz="3200" b="1" i="1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c</a:t>
            </a:r>
            <a:endParaRPr lang="ar-EG" sz="3200" dirty="0">
              <a:solidFill>
                <a:srgbClr val="FF0000"/>
              </a:solidFill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492212" y="1285860"/>
            <a:ext cx="4304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71472" y="996104"/>
            <a:ext cx="3386142" cy="25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571472" y="3214686"/>
            <a:ext cx="8072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استعمل منحنيات الدوال المولدة (الأم) لتمثيل كل من </a:t>
            </a:r>
            <a:r>
              <a:rPr lang="ar-EG" sz="2000" b="1" dirty="0" err="1" smtClean="0">
                <a:solidFill>
                  <a:srgbClr val="FF0000"/>
                </a:solidFill>
              </a:rPr>
              <a:t>الدالتين</a:t>
            </a:r>
            <a:r>
              <a:rPr lang="ar-EG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y = a sin b , y = a </a:t>
            </a:r>
            <a:r>
              <a:rPr lang="en-US" sz="2000" b="1" dirty="0" err="1" smtClean="0">
                <a:solidFill>
                  <a:srgbClr val="FF0000"/>
                </a:solidFill>
              </a:rPr>
              <a:t>cos</a:t>
            </a:r>
            <a:r>
              <a:rPr lang="en-US" sz="2000" b="1" dirty="0" smtClean="0">
                <a:solidFill>
                  <a:srgbClr val="FF0000"/>
                </a:solidFill>
              </a:rPr>
              <a:t> b . </a:t>
            </a:r>
            <a:r>
              <a:rPr lang="ar-EG" sz="2000" b="1" dirty="0" smtClean="0">
                <a:solidFill>
                  <a:srgbClr val="FF0000"/>
                </a:solidFill>
              </a:rPr>
              <a:t>  ثم استعمل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السعة وطول الدورة لرسم منحنى دالة الجيب أو دالة جيب التمام المناسبة بيانيا. ويمكنك أيضا استعمال نقاط التقاطع مع المحور .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حيث نقاط التقاطع مع المحور  للدالة: </a:t>
            </a:r>
            <a:r>
              <a:rPr lang="en-US" sz="2000" b="1" dirty="0" smtClean="0">
                <a:solidFill>
                  <a:srgbClr val="FF0000"/>
                </a:solidFill>
              </a:rPr>
              <a:t>y = a sin b </a:t>
            </a:r>
            <a:r>
              <a:rPr lang="ar-EG" sz="2000" b="1" dirty="0" smtClean="0">
                <a:solidFill>
                  <a:srgbClr val="FF0000"/>
                </a:solidFill>
              </a:rPr>
              <a:t>وللدالة: </a:t>
            </a:r>
            <a:r>
              <a:rPr lang="en-US" sz="2000" b="1" dirty="0" smtClean="0">
                <a:solidFill>
                  <a:srgbClr val="FF0000"/>
                </a:solidFill>
              </a:rPr>
              <a:t>y = a </a:t>
            </a:r>
            <a:r>
              <a:rPr lang="en-US" sz="2000" b="1" dirty="0" err="1" smtClean="0">
                <a:solidFill>
                  <a:srgbClr val="FF0000"/>
                </a:solidFill>
              </a:rPr>
              <a:t>cos</a:t>
            </a:r>
            <a:r>
              <a:rPr lang="en-US" sz="2000" b="1" dirty="0" smtClean="0">
                <a:solidFill>
                  <a:srgbClr val="FF0000"/>
                </a:solidFill>
              </a:rPr>
              <a:t> b </a:t>
            </a:r>
            <a:r>
              <a:rPr lang="ar-EG" sz="2000" b="1" dirty="0" smtClean="0">
                <a:solidFill>
                  <a:srgbClr val="FF0000"/>
                </a:solidFill>
              </a:rPr>
              <a:t>في </a:t>
            </a:r>
            <a:r>
              <a:rPr lang="ar-EG" sz="2000" b="1" dirty="0" err="1" smtClean="0">
                <a:solidFill>
                  <a:srgbClr val="FF0000"/>
                </a:solidFill>
              </a:rPr>
              <a:t>إحد</a:t>
            </a:r>
            <a:r>
              <a:rPr lang="ar-EG" sz="2000" b="1" dirty="0" smtClean="0">
                <a:solidFill>
                  <a:srgbClr val="FF0000"/>
                </a:solidFill>
              </a:rPr>
              <a:t> الدورات هي كما في الجدول الآتي:</a:t>
            </a:r>
            <a:endParaRPr lang="ar-EG" sz="2000" b="1" dirty="0">
              <a:solidFill>
                <a:srgbClr val="FF0000"/>
              </a:solidFill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5143512"/>
            <a:ext cx="62823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428596" y="849169"/>
            <a:ext cx="8486792" cy="49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أهمية 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المثلثيه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5" name="الترجمة من Google#en-ar-ط§ظ„طھظ„_3.wav"/>
              </a:hlinkClick>
              <a:hlinkHover r:id="" action="ppaction://noaction">
                <a:snd r:embed="rId5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6" name="الترجمة من Google#en-ar-ط§ظ„طھظ„_2.wav"/>
              </a:hlinkClick>
              <a:hlinkHover r:id="" action="ppaction://noaction" highlightClick="1">
                <a:snd r:embed="rId6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7" name="الترجمة من Google#en-ar-ط§ظ„طھظ„.wav"/>
              </a:hlinkClick>
              <a:hlinkHover r:id="" action="ppaction://noaction">
                <a:snd r:embed="rId7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80986" y="63484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0" y="642918"/>
            <a:ext cx="8858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تفيد الدوال </a:t>
            </a:r>
            <a:r>
              <a:rPr lang="ar-EG" sz="2400" b="1" dirty="0" err="1" smtClean="0">
                <a:solidFill>
                  <a:srgbClr val="FF0000"/>
                </a:solidFill>
              </a:rPr>
              <a:t>المثلثيه</a:t>
            </a:r>
            <a:r>
              <a:rPr lang="ar-EG" sz="2400" b="1" dirty="0" smtClean="0">
                <a:solidFill>
                  <a:srgbClr val="FF0000"/>
                </a:solidFill>
              </a:rPr>
              <a:t> في تمثيل المواقف الحياتية المرتبطة بالحركة الدورية،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مثل الموجات الكهرومغناطيسية أو موجات الصوت. ويتم وصف هذه الأمواج عادة باستعمال التردد وهو عدد الدورات في وحدة الزمن.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   </a:t>
            </a:r>
            <a:r>
              <a:rPr lang="ar-EG" sz="2400" b="1" dirty="0" smtClean="0">
                <a:solidFill>
                  <a:srgbClr val="FF0000"/>
                </a:solidFill>
                <a:sym typeface="ZA-Fractions-2"/>
              </a:rPr>
              <a:t></a:t>
            </a:r>
            <a:r>
              <a:rPr lang="ar-EG" sz="2400" b="1" dirty="0" smtClean="0">
                <a:solidFill>
                  <a:srgbClr val="FF0000"/>
                </a:solidFill>
              </a:rPr>
              <a:t>ثانية، فإن ولإيجاد تردد التمثيل البياني لدالة نجد مقلوب طول الدورة، فمثلا إذا كان طول الدورة للدالة ترددها يساوي 100 دورة في الثانية.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كائن 10"/>
          <p:cNvGraphicFramePr>
            <a:graphicFrameLocks noChangeAspect="1"/>
          </p:cNvGraphicFramePr>
          <p:nvPr/>
        </p:nvGraphicFramePr>
        <p:xfrm>
          <a:off x="8358214" y="1643050"/>
          <a:ext cx="428628" cy="81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1" name="Equation" r:id="rId9" imgW="203040" imgH="342720" progId="Equation.3">
                  <p:embed/>
                </p:oleObj>
              </mc:Choice>
              <mc:Fallback>
                <p:oleObj name="Equation" r:id="rId9" imgW="2030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214" y="1643050"/>
                        <a:ext cx="428628" cy="814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مستطيل 11"/>
          <p:cNvSpPr/>
          <p:nvPr/>
        </p:nvSpPr>
        <p:spPr>
          <a:xfrm>
            <a:off x="285720" y="250030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ُ تسمى الأصوات التي يكون ترددها أقل من المستوى الذي يسمعه الإنسان، الأصوات تحت السمعية. ويمكن للفيلة سماع الأصوات تحت السمعية التي يصل ترددها إلى 5 </a:t>
            </a:r>
            <a:r>
              <a:rPr lang="ar-EG" sz="2400" b="1" dirty="0" err="1" smtClean="0">
                <a:solidFill>
                  <a:srgbClr val="FF0000"/>
                </a:solidFill>
              </a:rPr>
              <a:t>هيرتز</a:t>
            </a:r>
            <a:r>
              <a:rPr lang="ar-EG" sz="2400" b="1" dirty="0" smtClean="0">
                <a:solidFill>
                  <a:srgbClr val="FF0000"/>
                </a:solidFill>
              </a:rPr>
              <a:t> أو 5 دورات/ ثانية.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a) </a:t>
            </a:r>
            <a:r>
              <a:rPr lang="ar-EG" sz="2400" b="1" dirty="0" smtClean="0">
                <a:solidFill>
                  <a:srgbClr val="FF0000"/>
                </a:solidFill>
              </a:rPr>
              <a:t>أوجد طول دورة الدالة التي تعبر عن موجات الصوت.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8596" y="4078436"/>
            <a:ext cx="8358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يوجد 5 دورات في الثانية، وطول الدورة هو مقلوب التردد ويساوي الزمن الذي تستغرقه دورة واحدة،      لذلك فإن طول الدورة هو 0.2 </a:t>
            </a:r>
            <a:r>
              <a:rPr lang="en-US" sz="2000" b="1" dirty="0" smtClean="0">
                <a:solidFill>
                  <a:srgbClr val="FF0000"/>
                </a:solidFill>
              </a:rPr>
              <a:t>sec =</a:t>
            </a:r>
            <a:endParaRPr lang="ar-EG" sz="2000" b="1" dirty="0">
              <a:solidFill>
                <a:srgbClr val="FF0000"/>
              </a:solidFill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767661" y="4286256"/>
            <a:ext cx="304801" cy="73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38163" y="4857760"/>
            <a:ext cx="8420117" cy="5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43042" y="714357"/>
            <a:ext cx="7229497" cy="40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2643174" y="4824723"/>
            <a:ext cx="5805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يمكن للإنسان سماع أصوات ترددها يصل إلى 20 </a:t>
            </a:r>
            <a:r>
              <a:rPr lang="ar-EG" sz="2400" b="1" dirty="0" err="1" smtClean="0">
                <a:solidFill>
                  <a:srgbClr val="FF0000"/>
                </a:solidFill>
              </a:rPr>
              <a:t>هيرتز</a:t>
            </a:r>
            <a:r>
              <a:rPr lang="ar-EG" sz="2400" b="1" dirty="0" smtClean="0">
                <a:solidFill>
                  <a:srgbClr val="FF0000"/>
                </a:solidFill>
              </a:rPr>
              <a:t>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4314" y="5425875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ِ</a:t>
            </a:r>
            <a:r>
              <a:rPr lang="en-US" b="1" dirty="0" smtClean="0">
                <a:solidFill>
                  <a:srgbClr val="FF0000"/>
                </a:solidFill>
              </a:rPr>
              <a:t>A  </a:t>
            </a:r>
            <a:r>
              <a:rPr lang="ar-EG" b="1" dirty="0" smtClean="0">
                <a:solidFill>
                  <a:srgbClr val="FF0000"/>
                </a:solidFill>
              </a:rPr>
              <a:t>) أوجد طول دورة الدالة.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 ) </a:t>
            </a:r>
            <a:r>
              <a:rPr lang="ar-EG" b="1" dirty="0" smtClean="0">
                <a:solidFill>
                  <a:srgbClr val="FF0000"/>
                </a:solidFill>
              </a:rPr>
              <a:t>) افترض أن السعة تساوي وحدة واحدة. اكتب دالة جيب التمام التي تعبر عن موجات الصوت، ثم مثِّلها بيانيا.</a:t>
            </a:r>
            <a:endParaRPr lang="ar-E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تمثيل دالة الظل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285852" y="714356"/>
            <a:ext cx="7572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تعد دالة الظل من الدوال </a:t>
            </a:r>
            <a:r>
              <a:rPr lang="ar-EG" sz="24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2400" b="1" dirty="0" smtClean="0">
                <a:solidFill>
                  <a:srgbClr val="FF0000"/>
                </a:solidFill>
              </a:rPr>
              <a:t> التي لها خطوط تقارب.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1221587"/>
            <a:ext cx="7558098" cy="377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72429" y="4929198"/>
            <a:ext cx="85858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20" y="714356"/>
            <a:ext cx="85915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تمثيل الدوال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714356"/>
            <a:ext cx="8620143" cy="536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5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2" y="3191890"/>
            <a:ext cx="681100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86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35" y="1793544"/>
            <a:ext cx="3054217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الدوال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العكسية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5" name="الترجمة من Google#en-ar-ط§ظ„طھظ„_3.wav"/>
              </a:hlinkClick>
              <a:hlinkHover r:id="" action="ppaction://noaction">
                <a:snd r:embed="rId5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6" name="الترجمة من Google#en-ar-ط§ظ„طھظ„_2.wav"/>
              </a:hlinkClick>
              <a:hlinkHover r:id="" action="ppaction://noaction" highlightClick="1">
                <a:snd r:embed="rId6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7" name="الترجمة من Google#en-ar-ط§ظ„طھظ„.wav"/>
              </a:hlinkClick>
              <a:hlinkHover r:id="" action="ppaction://noaction">
                <a:snd r:embed="rId7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64291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e_Dimnah" pitchFamily="18" charset="-78"/>
                <a:cs typeface="ae_Dimnah" pitchFamily="18" charset="-78"/>
              </a:rPr>
              <a:t>معكوس الدالة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هو العلاقة التي تعكس فيها قيم المتغيرين: </a:t>
            </a:r>
            <a:r>
              <a:rPr lang="en-US" sz="2400" b="1" dirty="0" smtClean="0">
                <a:solidFill>
                  <a:srgbClr val="FF0000"/>
                </a:solidFill>
              </a:rPr>
              <a:t>x , y . </a:t>
            </a:r>
            <a:r>
              <a:rPr lang="ar-EG" sz="2400" b="1" dirty="0" smtClean="0">
                <a:solidFill>
                  <a:srgbClr val="FF0000"/>
                </a:solidFill>
              </a:rPr>
              <a:t>فمعكوس: </a:t>
            </a:r>
            <a:r>
              <a:rPr lang="en-US" sz="2400" b="1" dirty="0" smtClean="0">
                <a:solidFill>
                  <a:srgbClr val="FF0000"/>
                </a:solidFill>
              </a:rPr>
              <a:t>y = sin x ، </a:t>
            </a:r>
            <a:r>
              <a:rPr lang="ar-EG" sz="2400" b="1" dirty="0" smtClean="0">
                <a:solidFill>
                  <a:srgbClr val="FF0000"/>
                </a:solidFill>
              </a:rPr>
              <a:t>هو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x = sin y ، </a:t>
            </a:r>
            <a:r>
              <a:rPr lang="ar-EG" sz="2400" b="1" dirty="0" smtClean="0">
                <a:solidFill>
                  <a:srgbClr val="FF0000"/>
                </a:solidFill>
              </a:rPr>
              <a:t>الممثل بيانيا في الشكل المجاور.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4282" y="178592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لاحظ أن معكوس الدالة ليس دالة لوجود عدد من قيم </a:t>
            </a:r>
            <a:r>
              <a:rPr lang="en-US" sz="2400" b="1" i="1" dirty="0" smtClean="0">
                <a:solidFill>
                  <a:srgbClr val="FF0000"/>
                </a:solidFill>
              </a:rPr>
              <a:t>y </a:t>
            </a:r>
            <a:r>
              <a:rPr lang="ar-EG" sz="2400" b="1" i="1" dirty="0" smtClean="0">
                <a:solidFill>
                  <a:srgbClr val="FF0000"/>
                </a:solidFill>
              </a:rPr>
              <a:t> لكل قيمة من قيم .</a:t>
            </a:r>
            <a:r>
              <a:rPr lang="en-US" sz="2400" b="1" i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لكن يجب تحديد مجال الدالة بحيث يكون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5720" y="257174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فإن المعكوس يكون دالة.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ُ تسمى القيم في هذا المجال المحدد القيم الأساسية. فالدوال </a:t>
            </a:r>
            <a:r>
              <a:rPr lang="ar-EG" sz="2400" b="1" dirty="0" err="1" smtClean="0">
                <a:solidFill>
                  <a:srgbClr val="FF0000"/>
                </a:solidFill>
              </a:rPr>
              <a:t>المثلثية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كائن 12"/>
          <p:cNvGraphicFramePr>
            <a:graphicFrameLocks noChangeAspect="1"/>
          </p:cNvGraphicFramePr>
          <p:nvPr/>
        </p:nvGraphicFramePr>
        <p:xfrm>
          <a:off x="3000364" y="2143116"/>
          <a:ext cx="1892308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4" name="Equation" r:id="rId9" imgW="749160" imgH="228600" progId="Equation.3">
                  <p:embed/>
                </p:oleObj>
              </mc:Choice>
              <mc:Fallback>
                <p:oleObj name="Equation" r:id="rId9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2143116"/>
                        <a:ext cx="1892308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مستطيل 13"/>
          <p:cNvSpPr/>
          <p:nvPr/>
        </p:nvSpPr>
        <p:spPr>
          <a:xfrm>
            <a:off x="4057575" y="3357562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ذات المجال المحدد </a:t>
            </a:r>
            <a:r>
              <a:rPr lang="ar-EG" sz="2400" b="1" dirty="0" err="1" smtClean="0">
                <a:solidFill>
                  <a:srgbClr val="FF0000"/>
                </a:solidFill>
              </a:rPr>
              <a:t>ُ</a:t>
            </a:r>
            <a:r>
              <a:rPr lang="ar-EG" sz="2400" b="1" dirty="0" smtClean="0">
                <a:solidFill>
                  <a:srgbClr val="FF0000"/>
                </a:solidFill>
              </a:rPr>
              <a:t> تمثل بأحرف كبيرة، هكذا: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76588" y="3615990"/>
            <a:ext cx="5924568" cy="15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16"/>
          <p:cNvSpPr/>
          <p:nvPr/>
        </p:nvSpPr>
        <p:spPr>
          <a:xfrm>
            <a:off x="428628" y="5143512"/>
            <a:ext cx="7786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يمكن استعمال الدوال ذات المجالات المحددة لتعريف دوال عكسية: لكل من دالة الجيب، ودالة جيب التمام ودالة الظل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مثـــــال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14282" y="78579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استعمل دالة مثلثيه لإيجاد قيمة </a:t>
            </a:r>
            <a:r>
              <a:rPr lang="en-US" sz="2400" b="1" dirty="0" smtClean="0">
                <a:solidFill>
                  <a:schemeClr val="bg1"/>
                </a:solidFill>
              </a:rPr>
              <a:t>x . </a:t>
            </a:r>
            <a:r>
              <a:rPr lang="ar-EG" sz="2400" b="1" dirty="0" smtClean="0">
                <a:solidFill>
                  <a:schemeClr val="bg1"/>
                </a:solidFill>
              </a:rPr>
              <a:t>قرب إلى أقرب جزء من عشرة إذا لزم.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طول الوتر يساوي </a:t>
            </a:r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r>
              <a:rPr lang="ar-EG" sz="2400" b="1" dirty="0" smtClean="0">
                <a:solidFill>
                  <a:schemeClr val="bg1"/>
                </a:solidFill>
              </a:rPr>
              <a:t>. الطول المجهول هو الضلع المجاور للزاوية ° </a:t>
            </a:r>
            <a:r>
              <a:rPr lang="en-US" sz="2400" b="1" dirty="0" smtClean="0">
                <a:solidFill>
                  <a:schemeClr val="bg1"/>
                </a:solidFill>
              </a:rPr>
              <a:t>30</a:t>
            </a:r>
            <a:r>
              <a:rPr lang="ar-EG" sz="2400" b="1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EG" sz="2400" b="1" dirty="0" smtClean="0">
                <a:solidFill>
                  <a:schemeClr val="bg1"/>
                </a:solidFill>
              </a:rPr>
              <a:t>استعمل دالة جيب التمام لإيجاد قيمة </a:t>
            </a:r>
            <a:r>
              <a:rPr lang="en-US" sz="2400" b="1" dirty="0" smtClean="0">
                <a:solidFill>
                  <a:schemeClr val="bg1"/>
                </a:solidFill>
              </a:rPr>
              <a:t>x </a:t>
            </a:r>
            <a:r>
              <a:rPr lang="ar-EG" sz="2400" b="1" dirty="0" smtClean="0">
                <a:solidFill>
                  <a:schemeClr val="bg1"/>
                </a:solidFill>
              </a:rPr>
              <a:t> .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643042" y="1857364"/>
            <a:ext cx="7173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357158" y="1571612"/>
            <a:ext cx="180807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714380" y="5072074"/>
            <a:ext cx="764383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chemeClr val="bg1"/>
                </a:solidFill>
              </a:rPr>
              <a:t>يمكنك استعمال الآلة الحاسبة لإيجاد أطوال الأضلاع المجهولة في المثلثات التي لا تتضمن زواياها أيا من الزوايا : ° </a:t>
            </a:r>
            <a:r>
              <a:rPr lang="en-US" sz="2000" b="1" dirty="0" smtClean="0">
                <a:solidFill>
                  <a:schemeClr val="bg1"/>
                </a:solidFill>
              </a:rPr>
              <a:t>60</a:t>
            </a:r>
            <a:r>
              <a:rPr lang="ar-EG" sz="2000" b="1" dirty="0" smtClean="0">
                <a:solidFill>
                  <a:schemeClr val="bg1"/>
                </a:solidFill>
              </a:rPr>
              <a:t> ,° </a:t>
            </a:r>
            <a:r>
              <a:rPr lang="en-US" sz="2000" b="1" dirty="0" smtClean="0">
                <a:solidFill>
                  <a:schemeClr val="bg1"/>
                </a:solidFill>
              </a:rPr>
              <a:t>45</a:t>
            </a:r>
            <a:r>
              <a:rPr lang="ar-EG" sz="2000" b="1" dirty="0" smtClean="0">
                <a:solidFill>
                  <a:schemeClr val="bg1"/>
                </a:solidFill>
              </a:rPr>
              <a:t> ,° </a:t>
            </a:r>
            <a:r>
              <a:rPr lang="en-US" sz="2000" b="1" dirty="0" smtClean="0">
                <a:solidFill>
                  <a:schemeClr val="bg1"/>
                </a:solidFill>
              </a:rPr>
              <a:t>30</a:t>
            </a:r>
            <a:endParaRPr lang="ar-EG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عنوان الدرس</a:t>
            </a:r>
            <a:endParaRPr lang="ar-SA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142976" y="78579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وهي دالة معكوس الجيب، ودالة معكوس جيب التمام، 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ودالة معكوس الظل كما يأتي: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612" y="1785926"/>
            <a:ext cx="8420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214282" y="714356"/>
            <a:ext cx="8734444" cy="49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ايجاد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قيمة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EG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مثلثية</a:t>
            </a: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5720" y="1643050"/>
            <a:ext cx="8493095" cy="30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1143008" y="669177"/>
            <a:ext cx="7858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عند حساب قيمة معينة بوجود عدد من الدوال </a:t>
            </a:r>
            <a:r>
              <a:rPr lang="ar-EG" sz="2800" b="1" dirty="0" err="1" smtClean="0">
                <a:solidFill>
                  <a:srgbClr val="FF0000"/>
                </a:solidFill>
              </a:rPr>
              <a:t>المثلثية</a:t>
            </a:r>
            <a:r>
              <a:rPr lang="ar-EG" sz="2800" b="1" dirty="0" smtClean="0">
                <a:solidFill>
                  <a:srgbClr val="FF0000"/>
                </a:solidFill>
              </a:rPr>
              <a:t>، استعمل ترتيب العمليات الحسابية للحل.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14348" y="4786322"/>
            <a:ext cx="797246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يمكنك إعادة كتابة المعادلات </a:t>
            </a:r>
            <a:r>
              <a:rPr lang="ar-EG" sz="3200" b="1" dirty="0" err="1" smtClean="0">
                <a:solidFill>
                  <a:srgbClr val="FF0000"/>
                </a:solidFill>
              </a:rPr>
              <a:t>المثلثيه</a:t>
            </a:r>
            <a:r>
              <a:rPr lang="ar-EG" sz="3200" b="1" dirty="0" smtClean="0">
                <a:solidFill>
                  <a:srgbClr val="FF0000"/>
                </a:solidFill>
              </a:rPr>
              <a:t>؛ لإيجاد قياس الزاوية.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7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4"/>
            <a:ext cx="11144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62038" y="1214422"/>
            <a:ext cx="85962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4572008"/>
            <a:ext cx="766297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14282" y="1000108"/>
            <a:ext cx="86004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58" y="51778"/>
            <a:ext cx="2091834" cy="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6" y="797256"/>
            <a:ext cx="8561696" cy="103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8" y="1953904"/>
            <a:ext cx="8316620" cy="6338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7" y="2702256"/>
            <a:ext cx="8646243" cy="11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9" y="3918098"/>
            <a:ext cx="8186039" cy="474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6" y="4703148"/>
            <a:ext cx="8569656" cy="11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8237560" y="5423848"/>
            <a:ext cx="39464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4" y="824552"/>
            <a:ext cx="8316620" cy="11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7041816" y="2057400"/>
            <a:ext cx="156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28.8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86200" y="2057400"/>
            <a:ext cx="156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- 27.4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30584" y="2057400"/>
            <a:ext cx="156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64.5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2"/>
          <a:stretch/>
        </p:blipFill>
        <p:spPr bwMode="auto">
          <a:xfrm>
            <a:off x="454635" y="2590800"/>
            <a:ext cx="8425510" cy="11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02" y="3802040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88" y="3802040"/>
            <a:ext cx="10953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82" y="3802040"/>
            <a:ext cx="1304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1" y="4433611"/>
            <a:ext cx="8633566" cy="74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58" y="5510213"/>
            <a:ext cx="1028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88" y="5410200"/>
            <a:ext cx="1285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6" y="5474316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7" y="789296"/>
            <a:ext cx="8449824" cy="12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9" y="2111992"/>
            <a:ext cx="8255767" cy="44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3048"/>
            <a:ext cx="8575344" cy="70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1" y="3667946"/>
            <a:ext cx="8158149" cy="47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4" y="4396947"/>
            <a:ext cx="8392688" cy="10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" y="5658192"/>
            <a:ext cx="7885577" cy="43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71" y="7960"/>
            <a:ext cx="3109858" cy="7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61" y="851848"/>
            <a:ext cx="6021943" cy="12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5" y="762000"/>
            <a:ext cx="1498023" cy="141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60" y="2196152"/>
            <a:ext cx="2231288" cy="16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0" y="2214711"/>
            <a:ext cx="5905942" cy="16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017518"/>
            <a:ext cx="7328848" cy="21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43" y="4953000"/>
            <a:ext cx="5810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86" y="4803707"/>
            <a:ext cx="790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43" y="5729288"/>
            <a:ext cx="619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61" y="5681663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71" y="7960"/>
            <a:ext cx="3109858" cy="7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16592"/>
            <a:ext cx="6610193" cy="172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5" y="1371600"/>
            <a:ext cx="1856154" cy="50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09" y="2639704"/>
            <a:ext cx="2500439" cy="20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53" y="2719922"/>
            <a:ext cx="2193635" cy="19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88" y="2778456"/>
            <a:ext cx="456400" cy="45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21" y="2587156"/>
            <a:ext cx="75247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9" y="3234856"/>
            <a:ext cx="58102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3575766"/>
            <a:ext cx="600075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96" y="4180928"/>
            <a:ext cx="476250" cy="514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99" y="4242840"/>
            <a:ext cx="523875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44450"/>
            <a:ext cx="65532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مثال 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285720" y="797652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dirty="0" smtClean="0">
                <a:solidFill>
                  <a:schemeClr val="bg1"/>
                </a:solidFill>
              </a:rPr>
              <a:t> </a:t>
            </a:r>
            <a:r>
              <a:rPr lang="ar-EG" sz="2000" b="1" dirty="0" smtClean="0">
                <a:solidFill>
                  <a:schemeClr val="bg1"/>
                </a:solidFill>
              </a:rPr>
              <a:t>لحساب ارتفاع بناية، مشى أحمد مسافة</a:t>
            </a:r>
            <a:r>
              <a:rPr lang="en-US" sz="2000" b="1" dirty="0" smtClean="0">
                <a:solidFill>
                  <a:schemeClr val="bg1"/>
                </a:solidFill>
              </a:rPr>
              <a:t>200 </a:t>
            </a:r>
            <a:r>
              <a:rPr lang="ar-EG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ft </a:t>
            </a:r>
            <a:r>
              <a:rPr lang="ar-EG" sz="2000" b="1" dirty="0" smtClean="0">
                <a:solidFill>
                  <a:schemeClr val="bg1"/>
                </a:solidFill>
              </a:rPr>
              <a:t>مبتعدا عن قاعدة البناية.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واستعمل أداة (مقياس زاوية الميل) لقياس الزاوية المحصورة بين خط نظره المار</a:t>
            </a:r>
          </a:p>
          <a:p>
            <a:r>
              <a:rPr lang="ar-EG" sz="2000" b="1" dirty="0" smtClean="0">
                <a:solidFill>
                  <a:schemeClr val="bg1"/>
                </a:solidFill>
              </a:rPr>
              <a:t>بقمة البناية والخط الأفقي. إذا كان مستوى نظره على ارتفاع </a:t>
            </a:r>
            <a:r>
              <a:rPr lang="en-US" sz="2000" b="1" dirty="0" smtClean="0">
                <a:solidFill>
                  <a:schemeClr val="bg1"/>
                </a:solidFill>
              </a:rPr>
              <a:t>5 ft ، </a:t>
            </a:r>
            <a:r>
              <a:rPr lang="ar-EG" sz="2000" b="1" dirty="0" smtClean="0">
                <a:solidFill>
                  <a:schemeClr val="bg1"/>
                </a:solidFill>
              </a:rPr>
              <a:t>فما ارتفاع البناية؟</a:t>
            </a:r>
          </a:p>
          <a:p>
            <a:r>
              <a:rPr lang="ar-EG" sz="2000" dirty="0" smtClean="0">
                <a:solidFill>
                  <a:schemeClr val="bg1"/>
                </a:solidFill>
              </a:rPr>
              <a:t>الزاوية </a:t>
            </a:r>
            <a:r>
              <a:rPr lang="ar-EG" sz="2000" dirty="0" err="1" smtClean="0">
                <a:solidFill>
                  <a:schemeClr val="bg1"/>
                </a:solidFill>
              </a:rPr>
              <a:t>المقيسة</a:t>
            </a:r>
            <a:r>
              <a:rPr lang="ar-EG" sz="2000" dirty="0" smtClean="0">
                <a:solidFill>
                  <a:schemeClr val="bg1"/>
                </a:solidFill>
              </a:rPr>
              <a:t> كما يوضح الشكل هي ° </a:t>
            </a:r>
            <a:r>
              <a:rPr lang="en-US" sz="2000" dirty="0" smtClean="0">
                <a:solidFill>
                  <a:schemeClr val="bg1"/>
                </a:solidFill>
              </a:rPr>
              <a:t>76</a:t>
            </a:r>
            <a:r>
              <a:rPr lang="ar-EG" sz="2000" dirty="0" smtClean="0">
                <a:solidFill>
                  <a:schemeClr val="bg1"/>
                </a:solidFill>
              </a:rPr>
              <a:t> . طول الضلع المجاور لها</a:t>
            </a:r>
            <a:r>
              <a:rPr lang="en-US" sz="2000" b="1" dirty="0" smtClean="0">
                <a:solidFill>
                  <a:schemeClr val="bg1"/>
                </a:solidFill>
              </a:rPr>
              <a:t> 200 </a:t>
            </a:r>
            <a:r>
              <a:rPr lang="ar-EG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ft ،</a:t>
            </a:r>
          </a:p>
          <a:p>
            <a:r>
              <a:rPr lang="ar-EG" sz="2000" dirty="0" smtClean="0">
                <a:solidFill>
                  <a:schemeClr val="bg1"/>
                </a:solidFill>
              </a:rPr>
              <a:t>الضلع المجهول طوله هو الضلع المقابل لها. استعمل دالة الظل لإيجاد . </a:t>
            </a:r>
            <a:r>
              <a:rPr lang="en-US" sz="2000" i="1" dirty="0" smtClean="0">
                <a:solidFill>
                  <a:schemeClr val="bg1"/>
                </a:solidFill>
              </a:rPr>
              <a:t>d</a:t>
            </a:r>
            <a:endParaRPr lang="ar-EG" sz="2000" dirty="0">
              <a:solidFill>
                <a:schemeClr val="bg1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14282" y="1214422"/>
            <a:ext cx="2071702" cy="23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423524" y="2571744"/>
            <a:ext cx="74347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500066" y="5241209"/>
            <a:ext cx="821533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</a:rPr>
              <a:t>بما أن مقياس زاوية الميل كان على ارتفاع </a:t>
            </a:r>
            <a:r>
              <a:rPr lang="en-US" sz="2400" b="1" dirty="0" smtClean="0">
                <a:solidFill>
                  <a:schemeClr val="bg1"/>
                </a:solidFill>
              </a:rPr>
              <a:t>5 ft </a:t>
            </a:r>
            <a:r>
              <a:rPr lang="ar-EG" sz="2400" b="1" dirty="0" smtClean="0">
                <a:solidFill>
                  <a:schemeClr val="bg1"/>
                </a:solidFill>
              </a:rPr>
              <a:t>عن سطح الأرض ، فإن ارتفاع البناية يساوي </a:t>
            </a:r>
            <a:r>
              <a:rPr lang="en-US" sz="2400" b="1" dirty="0" smtClean="0">
                <a:solidFill>
                  <a:schemeClr val="bg1"/>
                </a:solidFill>
              </a:rPr>
              <a:t>807 </a:t>
            </a:r>
            <a:r>
              <a:rPr lang="ar-EG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ft </a:t>
            </a:r>
            <a:r>
              <a:rPr lang="ar-EG" sz="2400" b="1" dirty="0" smtClean="0">
                <a:solidFill>
                  <a:schemeClr val="bg1"/>
                </a:solidFill>
              </a:rPr>
              <a:t> تقريبا.</a:t>
            </a:r>
            <a:endParaRPr lang="ar-E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71" y="7960"/>
            <a:ext cx="3109858" cy="7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44" y="810904"/>
            <a:ext cx="6470737" cy="11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0225"/>
            <a:ext cx="2457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79" y="2590800"/>
            <a:ext cx="5920521" cy="7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4" y="2854656"/>
            <a:ext cx="1316182" cy="50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77" y="3657600"/>
            <a:ext cx="5731623" cy="16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12" y="5471457"/>
            <a:ext cx="2905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1" y="5223807"/>
            <a:ext cx="2571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6" y="76200"/>
            <a:ext cx="2708434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59" y="762000"/>
            <a:ext cx="5313141" cy="286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53455"/>
            <a:ext cx="5413410" cy="214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8382000" y="3352800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بيضاوي 12"/>
          <p:cNvSpPr/>
          <p:nvPr/>
        </p:nvSpPr>
        <p:spPr>
          <a:xfrm>
            <a:off x="8229600" y="4507964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06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6" y="76200"/>
            <a:ext cx="2708434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620103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83" y="3566383"/>
            <a:ext cx="4097417" cy="24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1422447" cy="17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شكل بيضاوي 11"/>
          <p:cNvSpPr/>
          <p:nvPr/>
        </p:nvSpPr>
        <p:spPr>
          <a:xfrm>
            <a:off x="8202304" y="2223448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بيضاوي 12"/>
          <p:cNvSpPr/>
          <p:nvPr/>
        </p:nvSpPr>
        <p:spPr>
          <a:xfrm>
            <a:off x="4267200" y="4497435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9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6" y="76200"/>
            <a:ext cx="2708434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34" y="762000"/>
            <a:ext cx="3384966" cy="23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6766"/>
            <a:ext cx="5149434" cy="229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52" y="3461194"/>
            <a:ext cx="3353848" cy="25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6" y="3728847"/>
            <a:ext cx="4529424" cy="24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8281348" y="2286000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شكل بيضاوي 13"/>
          <p:cNvSpPr/>
          <p:nvPr/>
        </p:nvSpPr>
        <p:spPr>
          <a:xfrm>
            <a:off x="4876800" y="1761565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14"/>
          <p:cNvSpPr/>
          <p:nvPr/>
        </p:nvSpPr>
        <p:spPr>
          <a:xfrm>
            <a:off x="8305800" y="5283612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شكل بيضاوي 15"/>
          <p:cNvSpPr/>
          <p:nvPr/>
        </p:nvSpPr>
        <p:spPr>
          <a:xfrm>
            <a:off x="4572000" y="5436012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99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65"/>
            <a:ext cx="884775" cy="7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66" y="76200"/>
            <a:ext cx="2708434" cy="5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47" y="798004"/>
            <a:ext cx="3584353" cy="20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" y="2133600"/>
            <a:ext cx="6642735" cy="9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76600"/>
            <a:ext cx="8067675" cy="137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5" y="4789788"/>
            <a:ext cx="8494110" cy="107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8382000" y="2159412"/>
            <a:ext cx="228600" cy="278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99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2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5986463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1889125" y="6351588"/>
            <a:ext cx="6305550" cy="446087"/>
            <a:chOff x="1919144" y="6248360"/>
            <a:chExt cx="6305832" cy="579160"/>
          </a:xfrm>
        </p:grpSpPr>
        <p:sp>
          <p:nvSpPr>
            <p:cNvPr id="7" name="مخطط انسيابي: تحضير 6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3817" y="6291642"/>
              <a:ext cx="3743492" cy="49053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8" name="سهم مسنن إلى اليمين 7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9" name="سهم مسنن إلى اليمين 8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913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1785918" y="928670"/>
            <a:ext cx="6080511" cy="52014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16600" dirty="0" smtClean="0">
                <a:solidFill>
                  <a:srgbClr val="FF0000"/>
                </a:solidFill>
                <a:latin typeface="ae_Dimnah" pitchFamily="18" charset="-78"/>
                <a:cs typeface="ae_Dimnah" pitchFamily="18" charset="-78"/>
              </a:rPr>
              <a:t>نهاية</a:t>
            </a:r>
          </a:p>
          <a:p>
            <a:pPr algn="ctr"/>
            <a:r>
              <a:rPr lang="ar-EG" sz="16600" dirty="0" smtClean="0">
                <a:solidFill>
                  <a:srgbClr val="FF0000"/>
                </a:solidFill>
                <a:latin typeface="ae_Dimnah" pitchFamily="18" charset="-78"/>
                <a:cs typeface="ae_Dimnah" pitchFamily="18" charset="-78"/>
              </a:rPr>
              <a:t> المنهج </a:t>
            </a:r>
            <a:endParaRPr lang="ar-EG" sz="16600" dirty="0">
              <a:solidFill>
                <a:srgbClr val="FF0000"/>
              </a:solidFill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44&quot;/&gt;&lt;/object&gt;&lt;object type=&quot;3&quot; unique_id=&quot;10005&quot;&gt;&lt;property id=&quot;20148&quot; value=&quot;5&quot;/&gt;&lt;property id=&quot;20300&quot; value=&quot;Slide 2&quot;/&gt;&lt;property id=&quot;20307&quot; value=&quot;445&quot;/&gt;&lt;/object&gt;&lt;object type=&quot;3&quot; unique_id=&quot;10006&quot;&gt;&lt;property id=&quot;20148&quot; value=&quot;5&quot;/&gt;&lt;property id=&quot;20300&quot; value=&quot;Slide 3&quot;/&gt;&lt;property id=&quot;20307&quot; value=&quot;446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83&quot;/&gt;&lt;/object&gt;&lt;object type=&quot;3&quot; unique_id=&quot;10019&quot;&gt;&lt;property id=&quot;20148&quot; value=&quot;5&quot;/&gt;&lt;property id=&quot;20300&quot; value=&quot;Slide 16&quot;/&gt;&lt;property id=&quot;20307&quot; value=&quot;282&quot;/&gt;&lt;/object&gt;&lt;object type=&quot;3&quot; unique_id=&quot;10020&quot;&gt;&lt;property id=&quot;20148&quot; value=&quot;5&quot;/&gt;&lt;property id=&quot;20300&quot; value=&quot;Slide 17&quot;/&gt;&lt;property id=&quot;20307&quot; value=&quot;281&quot;/&gt;&lt;/object&gt;&lt;object type=&quot;3&quot; unique_id=&quot;10021&quot;&gt;&lt;property id=&quot;20148&quot; value=&quot;5&quot;/&gt;&lt;property id=&quot;20300&quot; value=&quot;Slide 18&quot;/&gt;&lt;property id=&quot;20307&quot; value=&quot;280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object type=&quot;3&quot; unique_id=&quot;10024&quot;&gt;&lt;property id=&quot;20148&quot; value=&quot;5&quot;/&gt;&lt;property id=&quot;20300&quot; value=&quot;Slide 21&quot;/&gt;&lt;property id=&quot;20307&quot; value=&quot;291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89&quot;/&gt;&lt;/object&gt;&lt;object type=&quot;3&quot; unique_id=&quot;10028&quot;&gt;&lt;property id=&quot;20148&quot; value=&quot;5&quot;/&gt;&lt;property id=&quot;20300&quot; value=&quot;Slide 25&quot;/&gt;&lt;property id=&quot;20307&quot; value=&quot;287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object type=&quot;3&quot; unique_id=&quot;10030&quot;&gt;&lt;property id=&quot;20148&quot; value=&quot;5&quot;/&gt;&lt;property id=&quot;20300&quot; value=&quot;Slide 27&quot;/&gt;&lt;property id=&quot;20307&quot; value=&quot;292&quot;/&gt;&lt;/object&gt;&lt;object type=&quot;3&quot; unique_id=&quot;10031&quot;&gt;&lt;property id=&quot;20148&quot; value=&quot;5&quot;/&gt;&lt;property id=&quot;20300&quot; value=&quot;Slide 28&quot;/&gt;&lt;property id=&quot;20307&quot; value=&quot;293&quot;/&gt;&lt;/object&gt;&lt;object type=&quot;3&quot; unique_id=&quot;10032&quot;&gt;&lt;property id=&quot;20148&quot; value=&quot;5&quot;/&gt;&lt;property id=&quot;20300&quot; value=&quot;Slide 29&quot;/&gt;&lt;property id=&quot;20307&quot; value=&quot;298&quot;/&gt;&lt;/object&gt;&lt;object type=&quot;3&quot; unique_id=&quot;10033&quot;&gt;&lt;property id=&quot;20148&quot; value=&quot;5&quot;/&gt;&lt;property id=&quot;20300&quot; value=&quot;Slide 30&quot;/&gt;&lt;property id=&quot;20307&quot; value=&quot;297&quot;/&gt;&lt;/object&gt;&lt;object type=&quot;3&quot; unique_id=&quot;10034&quot;&gt;&lt;property id=&quot;20148&quot; value=&quot;5&quot;/&gt;&lt;property id=&quot;20300&quot; value=&quot;Slide 31&quot;/&gt;&lt;property id=&quot;20307&quot; value=&quot;296&quot;/&gt;&lt;/object&gt;&lt;object type=&quot;3&quot; unique_id=&quot;10035&quot;&gt;&lt;property id=&quot;20148&quot; value=&quot;5&quot;/&gt;&lt;property id=&quot;20300&quot; value=&quot;Slide 32&quot;/&gt;&lt;property id=&quot;20307&quot; value=&quot;295&quot;/&gt;&lt;/object&gt;&lt;object type=&quot;3&quot; unique_id=&quot;10036&quot;&gt;&lt;property id=&quot;20148&quot; value=&quot;5&quot;/&gt;&lt;property id=&quot;20300&quot; value=&quot;Slide 33&quot;/&gt;&lt;property id=&quot;20307&quot; value=&quot;294&quot;/&gt;&lt;/object&gt;&lt;object type=&quot;3&quot; unique_id=&quot;10037&quot;&gt;&lt;property id=&quot;20148&quot; value=&quot;5&quot;/&gt;&lt;property id=&quot;20300&quot; value=&quot;Slide 34&quot;/&gt;&lt;property id=&quot;20307&quot; value=&quot;285&quot;/&gt;&lt;/object&gt;&lt;object type=&quot;3&quot; unique_id=&quot;10038&quot;&gt;&lt;property id=&quot;20148&quot; value=&quot;5&quot;/&gt;&lt;property id=&quot;20300&quot; value=&quot;Slide 35&quot;/&gt;&lt;property id=&quot;20307&quot; value=&quot;284&quot;/&gt;&lt;/object&gt;&lt;object type=&quot;3&quot; unique_id=&quot;10039&quot;&gt;&lt;property id=&quot;20148&quot; value=&quot;5&quot;/&gt;&lt;property id=&quot;20300&quot; value=&quot;Slide 36&quot;/&gt;&lt;property id=&quot;20307&quot; value=&quot;307&quot;/&gt;&lt;/object&gt;&lt;object type=&quot;3&quot; unique_id=&quot;10040&quot;&gt;&lt;property id=&quot;20148&quot; value=&quot;5&quot;/&gt;&lt;property id=&quot;20300&quot; value=&quot;Slide 37&quot;/&gt;&lt;property id=&quot;20307&quot; value=&quot;306&quot;/&gt;&lt;/object&gt;&lt;object type=&quot;3&quot; unique_id=&quot;10041&quot;&gt;&lt;property id=&quot;20148&quot; value=&quot;5&quot;/&gt;&lt;property id=&quot;20300&quot; value=&quot;Slide 38&quot;/&gt;&lt;property id=&quot;20307&quot; value=&quot;305&quot;/&gt;&lt;/object&gt;&lt;object type=&quot;3&quot; unique_id=&quot;10042&quot;&gt;&lt;property id=&quot;20148&quot; value=&quot;5&quot;/&gt;&lt;property id=&quot;20300&quot; value=&quot;Slide 39&quot;/&gt;&lt;property id=&quot;20307&quot; value=&quot;304&quot;/&gt;&lt;/object&gt;&lt;object type=&quot;3&quot; unique_id=&quot;10043&quot;&gt;&lt;property id=&quot;20148&quot; value=&quot;5&quot;/&gt;&lt;property id=&quot;20300&quot; value=&quot;Slide 40&quot;/&gt;&lt;property id=&quot;20307&quot; value=&quot;303&quot;/&gt;&lt;/object&gt;&lt;object type=&quot;3&quot; unique_id=&quot;10044&quot;&gt;&lt;property id=&quot;20148&quot; value=&quot;5&quot;/&gt;&lt;property id=&quot;20300&quot; value=&quot;Slide 41&quot;/&gt;&lt;property id=&quot;20307&quot; value=&quot;302&quot;/&gt;&lt;/object&gt;&lt;object type=&quot;3&quot; unique_id=&quot;10045&quot;&gt;&lt;property id=&quot;20148&quot; value=&quot;5&quot;/&gt;&lt;property id=&quot;20300&quot; value=&quot;Slide 42&quot;/&gt;&lt;property id=&quot;20307&quot; value=&quot;301&quot;/&gt;&lt;/object&gt;&lt;object type=&quot;3&quot; unique_id=&quot;10046&quot;&gt;&lt;property id=&quot;20148&quot; value=&quot;5&quot;/&gt;&lt;property id=&quot;20300&quot; value=&quot;Slide 43&quot;/&gt;&lt;property id=&quot;20307&quot; value=&quot;300&quot;/&gt;&lt;/object&gt;&lt;object type=&quot;3&quot; unique_id=&quot;10047&quot;&gt;&lt;property id=&quot;20148&quot; value=&quot;5&quot;/&gt;&lt;property id=&quot;20300&quot; value=&quot;Slide 44&quot;/&gt;&lt;property id=&quot;20307&quot; value=&quot;299&quot;/&gt;&lt;/object&gt;&lt;object type=&quot;3&quot; unique_id=&quot;10048&quot;&gt;&lt;property id=&quot;20148&quot; value=&quot;5&quot;/&gt;&lt;property id=&quot;20300&quot; value=&quot;Slide 45&quot;/&gt;&lt;property id=&quot;20307&quot; value=&quot;308&quot;/&gt;&lt;/object&gt;&lt;object type=&quot;3&quot; unique_id=&quot;10049&quot;&gt;&lt;property id=&quot;20148&quot; value=&quot;5&quot;/&gt;&lt;property id=&quot;20300&quot; value=&quot;Slide 46&quot;/&gt;&lt;property id=&quot;20307&quot; value=&quot;311&quot;/&gt;&lt;/object&gt;&lt;object type=&quot;3&quot; unique_id=&quot;10050&quot;&gt;&lt;property id=&quot;20148&quot; value=&quot;5&quot;/&gt;&lt;property id=&quot;20300&quot; value=&quot;Slide 47&quot;/&gt;&lt;property id=&quot;20307&quot; value=&quot;313&quot;/&gt;&lt;/object&gt;&lt;object type=&quot;3&quot; unique_id=&quot;10051&quot;&gt;&lt;property id=&quot;20148&quot; value=&quot;5&quot;/&gt;&lt;property id=&quot;20300&quot; value=&quot;Slide 48&quot;/&gt;&lt;property id=&quot;20307&quot; value=&quot;315&quot;/&gt;&lt;/object&gt;&lt;object type=&quot;3&quot; unique_id=&quot;10052&quot;&gt;&lt;property id=&quot;20148&quot; value=&quot;5&quot;/&gt;&lt;property id=&quot;20300&quot; value=&quot;Slide 49&quot;/&gt;&lt;property id=&quot;20307&quot; value=&quot;322&quot;/&gt;&lt;/object&gt;&lt;object type=&quot;3&quot; unique_id=&quot;10053&quot;&gt;&lt;property id=&quot;20148&quot; value=&quot;5&quot;/&gt;&lt;property id=&quot;20300&quot; value=&quot;Slide 50&quot;/&gt;&lt;property id=&quot;20307&quot; value=&quot;321&quot;/&gt;&lt;/object&gt;&lt;object type=&quot;3&quot; unique_id=&quot;10054&quot;&gt;&lt;property id=&quot;20148&quot; value=&quot;5&quot;/&gt;&lt;property id=&quot;20300&quot; value=&quot;Slide 51&quot;/&gt;&lt;property id=&quot;20307&quot; value=&quot;320&quot;/&gt;&lt;/object&gt;&lt;object type=&quot;3&quot; unique_id=&quot;10055&quot;&gt;&lt;property id=&quot;20148&quot; value=&quot;5&quot;/&gt;&lt;property id=&quot;20300&quot; value=&quot;Slide 52&quot;/&gt;&lt;property id=&quot;20307&quot; value=&quot;319&quot;/&gt;&lt;/object&gt;&lt;object type=&quot;3&quot; unique_id=&quot;10056&quot;&gt;&lt;property id=&quot;20148&quot; value=&quot;5&quot;/&gt;&lt;property id=&quot;20300&quot; value=&quot;Slide 53&quot;/&gt;&lt;property id=&quot;20307&quot; value=&quot;318&quot;/&gt;&lt;/object&gt;&lt;object type=&quot;3&quot; unique_id=&quot;10057&quot;&gt;&lt;property id=&quot;20148&quot; value=&quot;5&quot;/&gt;&lt;property id=&quot;20300&quot; value=&quot;Slide 54&quot;/&gt;&lt;property id=&quot;20307&quot; value=&quot;317&quot;/&gt;&lt;/object&gt;&lt;object type=&quot;3&quot; unique_id=&quot;10058&quot;&gt;&lt;property id=&quot;20148&quot; value=&quot;5&quot;/&gt;&lt;property id=&quot;20300&quot; value=&quot;Slide 55&quot;/&gt;&lt;property id=&quot;20307&quot; value=&quot;316&quot;/&gt;&lt;/object&gt;&lt;object type=&quot;3&quot; unique_id=&quot;10059&quot;&gt;&lt;property id=&quot;20148&quot; value=&quot;5&quot;/&gt;&lt;property id=&quot;20300&quot; value=&quot;Slide 56&quot;/&gt;&lt;property id=&quot;20307&quot; value=&quot;314&quot;/&gt;&lt;/object&gt;&lt;object type=&quot;3&quot; unique_id=&quot;10060&quot;&gt;&lt;property id=&quot;20148&quot; value=&quot;5&quot;/&gt;&lt;property id=&quot;20300&quot; value=&quot;Slide 57&quot;/&gt;&lt;property id=&quot;20307&quot; value=&quot;312&quot;/&gt;&lt;/object&gt;&lt;object type=&quot;3&quot; unique_id=&quot;10061&quot;&gt;&lt;property id=&quot;20148&quot; value=&quot;5&quot;/&gt;&lt;property id=&quot;20300&quot; value=&quot;Slide 58&quot;/&gt;&lt;property id=&quot;20307&quot; value=&quot;328&quot;/&gt;&lt;/object&gt;&lt;object type=&quot;3&quot; unique_id=&quot;10062&quot;&gt;&lt;property id=&quot;20148&quot; value=&quot;5&quot;/&gt;&lt;property id=&quot;20300&quot; value=&quot;Slide 59&quot;/&gt;&lt;property id=&quot;20307&quot; value=&quot;327&quot;/&gt;&lt;/object&gt;&lt;object type=&quot;3&quot; unique_id=&quot;10063&quot;&gt;&lt;property id=&quot;20148&quot; value=&quot;5&quot;/&gt;&lt;property id=&quot;20300&quot; value=&quot;Slide 60&quot;/&gt;&lt;property id=&quot;20307&quot; value=&quot;326&quot;/&gt;&lt;/object&gt;&lt;object type=&quot;3&quot; unique_id=&quot;10064&quot;&gt;&lt;property id=&quot;20148&quot; value=&quot;5&quot;/&gt;&lt;property id=&quot;20300&quot; value=&quot;Slide 61&quot;/&gt;&lt;property id=&quot;20307&quot; value=&quot;325&quot;/&gt;&lt;/object&gt;&lt;object type=&quot;3&quot; unique_id=&quot;10065&quot;&gt;&lt;property id=&quot;20148&quot; value=&quot;5&quot;/&gt;&lt;property id=&quot;20300&quot; value=&quot;Slide 62&quot;/&gt;&lt;property id=&quot;20307&quot; value=&quot;324&quot;/&gt;&lt;/object&gt;&lt;object type=&quot;3&quot; unique_id=&quot;10066&quot;&gt;&lt;property id=&quot;20148&quot; value=&quot;5&quot;/&gt;&lt;property id=&quot;20300&quot; value=&quot;Slide 63&quot;/&gt;&lt;property id=&quot;20307&quot; value=&quot;323&quot;/&gt;&lt;/object&gt;&lt;object type=&quot;3&quot; unique_id=&quot;10067&quot;&gt;&lt;property id=&quot;20148&quot; value=&quot;5&quot;/&gt;&lt;property id=&quot;20300&quot; value=&quot;Slide 64&quot;/&gt;&lt;property id=&quot;20307&quot; value=&quot;310&quot;/&gt;&lt;/object&gt;&lt;object type=&quot;3&quot; unique_id=&quot;10068&quot;&gt;&lt;property id=&quot;20148&quot; value=&quot;5&quot;/&gt;&lt;property id=&quot;20300&quot; value=&quot;Slide 65&quot;/&gt;&lt;property id=&quot;20307&quot; value=&quot;309&quot;/&gt;&lt;/object&gt;&lt;object type=&quot;3&quot; unique_id=&quot;10069&quot;&gt;&lt;property id=&quot;20148&quot; value=&quot;5&quot;/&gt;&lt;property id=&quot;20300&quot; value=&quot;Slide 66&quot;/&gt;&lt;property id=&quot;20307&quot; value=&quot;329&quot;/&gt;&lt;/object&gt;&lt;object type=&quot;3&quot; unique_id=&quot;10070&quot;&gt;&lt;property id=&quot;20148&quot; value=&quot;5&quot;/&gt;&lt;property id=&quot;20300&quot; value=&quot;Slide 67&quot;/&gt;&lt;property id=&quot;20307&quot; value=&quot;334&quot;/&gt;&lt;/object&gt;&lt;object type=&quot;3&quot; unique_id=&quot;10071&quot;&gt;&lt;property id=&quot;20148&quot; value=&quot;5&quot;/&gt;&lt;property id=&quot;20300&quot; value=&quot;Slide 68&quot;/&gt;&lt;property id=&quot;20307&quot; value=&quot;338&quot;/&gt;&lt;/object&gt;&lt;object type=&quot;3&quot; unique_id=&quot;10072&quot;&gt;&lt;property id=&quot;20148&quot; value=&quot;5&quot;/&gt;&lt;property id=&quot;20300&quot; value=&quot;Slide 69&quot;/&gt;&lt;property id=&quot;20307&quot; value=&quot;346&quot;/&gt;&lt;/object&gt;&lt;object type=&quot;3&quot; unique_id=&quot;10073&quot;&gt;&lt;property id=&quot;20148&quot; value=&quot;5&quot;/&gt;&lt;property id=&quot;20300&quot; value=&quot;Slide 70&quot;/&gt;&lt;property id=&quot;20307&quot; value=&quot;345&quot;/&gt;&lt;/object&gt;&lt;object type=&quot;3&quot; unique_id=&quot;10074&quot;&gt;&lt;property id=&quot;20148&quot; value=&quot;5&quot;/&gt;&lt;property id=&quot;20300&quot; value=&quot;Slide 71&quot;/&gt;&lt;property id=&quot;20307&quot; value=&quot;344&quot;/&gt;&lt;/object&gt;&lt;object type=&quot;3&quot; unique_id=&quot;10075&quot;&gt;&lt;property id=&quot;20148&quot; value=&quot;5&quot;/&gt;&lt;property id=&quot;20300&quot; value=&quot;Slide 72&quot;/&gt;&lt;property id=&quot;20307&quot; value=&quot;343&quot;/&gt;&lt;/object&gt;&lt;object type=&quot;3&quot; unique_id=&quot;10076&quot;&gt;&lt;property id=&quot;20148&quot; value=&quot;5&quot;/&gt;&lt;property id=&quot;20300&quot; value=&quot;Slide 73&quot;/&gt;&lt;property id=&quot;20307&quot; value=&quot;342&quot;/&gt;&lt;/object&gt;&lt;object type=&quot;3&quot; unique_id=&quot;10077&quot;&gt;&lt;property id=&quot;20148&quot; value=&quot;5&quot;/&gt;&lt;property id=&quot;20300&quot; value=&quot;Slide 74&quot;/&gt;&lt;property id=&quot;20307&quot; value=&quot;341&quot;/&gt;&lt;/object&gt;&lt;object type=&quot;3&quot; unique_id=&quot;10078&quot;&gt;&lt;property id=&quot;20148&quot; value=&quot;5&quot;/&gt;&lt;property id=&quot;20300&quot; value=&quot;Slide 75&quot;/&gt;&lt;property id=&quot;20307&quot; value=&quot;340&quot;/&gt;&lt;/object&gt;&lt;object type=&quot;3&quot; unique_id=&quot;10079&quot;&gt;&lt;property id=&quot;20148&quot; value=&quot;5&quot;/&gt;&lt;property id=&quot;20300&quot; value=&quot;Slide 76&quot;/&gt;&lt;property id=&quot;20307&quot; value=&quot;339&quot;/&gt;&lt;/object&gt;&lt;object type=&quot;3&quot; unique_id=&quot;10080&quot;&gt;&lt;property id=&quot;20148&quot; value=&quot;5&quot;/&gt;&lt;property id=&quot;20300&quot; value=&quot;Slide 77&quot;/&gt;&lt;property id=&quot;20307&quot; value=&quot;337&quot;/&gt;&lt;/object&gt;&lt;object type=&quot;3&quot; unique_id=&quot;10081&quot;&gt;&lt;property id=&quot;20148&quot; value=&quot;5&quot;/&gt;&lt;property id=&quot;20300&quot; value=&quot;Slide 78&quot;/&gt;&lt;property id=&quot;20307&quot; value=&quot;336&quot;/&gt;&lt;/object&gt;&lt;object type=&quot;3&quot; unique_id=&quot;10082&quot;&gt;&lt;property id=&quot;20148&quot; value=&quot;5&quot;/&gt;&lt;property id=&quot;20300&quot; value=&quot;Slide 79&quot;/&gt;&lt;property id=&quot;20307&quot; value=&quot;335&quot;/&gt;&lt;/object&gt;&lt;object type=&quot;3&quot; unique_id=&quot;10083&quot;&gt;&lt;property id=&quot;20148&quot; value=&quot;5&quot;/&gt;&lt;property id=&quot;20300&quot; value=&quot;Slide 80&quot;/&gt;&lt;property id=&quot;20307&quot; value=&quot;357&quot;/&gt;&lt;/object&gt;&lt;object type=&quot;3&quot; unique_id=&quot;10084&quot;&gt;&lt;property id=&quot;20148&quot; value=&quot;5&quot;/&gt;&lt;property id=&quot;20300&quot; value=&quot;Slide 81&quot;/&gt;&lt;property id=&quot;20307&quot; value=&quot;352&quot;/&gt;&lt;/object&gt;&lt;object type=&quot;3&quot; unique_id=&quot;10085&quot;&gt;&lt;property id=&quot;20148&quot; value=&quot;5&quot;/&gt;&lt;property id=&quot;20300&quot; value=&quot;Slide 82&quot;/&gt;&lt;property id=&quot;20307&quot; value=&quot;356&quot;/&gt;&lt;/object&gt;&lt;object type=&quot;3&quot; unique_id=&quot;10086&quot;&gt;&lt;property id=&quot;20148&quot; value=&quot;5&quot;/&gt;&lt;property id=&quot;20300&quot; value=&quot;Slide 83&quot;/&gt;&lt;property id=&quot;20307&quot; value=&quot;355&quot;/&gt;&lt;/object&gt;&lt;object type=&quot;3&quot; unique_id=&quot;10087&quot;&gt;&lt;property id=&quot;20148&quot; value=&quot;5&quot;/&gt;&lt;property id=&quot;20300&quot; value=&quot;Slide 84&quot;/&gt;&lt;property id=&quot;20307&quot; value=&quot;354&quot;/&gt;&lt;/object&gt;&lt;object type=&quot;3&quot; unique_id=&quot;10088&quot;&gt;&lt;property id=&quot;20148&quot; value=&quot;5&quot;/&gt;&lt;property id=&quot;20300&quot; value=&quot;Slide 85&quot;/&gt;&lt;property id=&quot;20307&quot; value=&quot;353&quot;/&gt;&lt;/object&gt;&lt;object type=&quot;3&quot; unique_id=&quot;10089&quot;&gt;&lt;property id=&quot;20148&quot; value=&quot;5&quot;/&gt;&lt;property id=&quot;20300&quot; value=&quot;Slide 86&quot;/&gt;&lt;property id=&quot;20307&quot; value=&quot;362&quot;/&gt;&lt;/object&gt;&lt;object type=&quot;3&quot; unique_id=&quot;10090&quot;&gt;&lt;property id=&quot;20148&quot; value=&quot;5&quot;/&gt;&lt;property id=&quot;20300&quot; value=&quot;Slide 87&quot;/&gt;&lt;property id=&quot;20307&quot; value=&quot;366&quot;/&gt;&lt;/object&gt;&lt;object type=&quot;3&quot; unique_id=&quot;10091&quot;&gt;&lt;property id=&quot;20148&quot; value=&quot;5&quot;/&gt;&lt;property id=&quot;20300&quot; value=&quot;Slide 88&quot;/&gt;&lt;property id=&quot;20307&quot; value=&quot;365&quot;/&gt;&lt;/object&gt;&lt;object type=&quot;3&quot; unique_id=&quot;10092&quot;&gt;&lt;property id=&quot;20148&quot; value=&quot;5&quot;/&gt;&lt;property id=&quot;20300&quot; value=&quot;Slide 89&quot;/&gt;&lt;property id=&quot;20307&quot; value=&quot;364&quot;/&gt;&lt;/object&gt;&lt;object type=&quot;3&quot; unique_id=&quot;10093&quot;&gt;&lt;property id=&quot;20148&quot; value=&quot;5&quot;/&gt;&lt;property id=&quot;20300&quot; value=&quot;Slide 90&quot;/&gt;&lt;property id=&quot;20307&quot; value=&quot;363&quot;/&gt;&lt;/object&gt;&lt;object type=&quot;3&quot; unique_id=&quot;10094&quot;&gt;&lt;property id=&quot;20148&quot; value=&quot;5&quot;/&gt;&lt;property id=&quot;20300&quot; value=&quot;Slide 91&quot;/&gt;&lt;property id=&quot;20307&quot; value=&quot;361&quot;/&gt;&lt;/object&gt;&lt;object type=&quot;3&quot; unique_id=&quot;10095&quot;&gt;&lt;property id=&quot;20148&quot; value=&quot;5&quot;/&gt;&lt;property id=&quot;20300&quot; value=&quot;Slide 92&quot;/&gt;&lt;property id=&quot;20307&quot; value=&quot;360&quot;/&gt;&lt;/object&gt;&lt;object type=&quot;3&quot; unique_id=&quot;10096&quot;&gt;&lt;property id=&quot;20148&quot; value=&quot;5&quot;/&gt;&lt;property id=&quot;20300&quot; value=&quot;Slide 93&quot;/&gt;&lt;property id=&quot;20307&quot; value=&quot;359&quot;/&gt;&lt;/object&gt;&lt;object type=&quot;3&quot; unique_id=&quot;10097&quot;&gt;&lt;property id=&quot;20148&quot; value=&quot;5&quot;/&gt;&lt;property id=&quot;20300&quot; value=&quot;Slide 94&quot;/&gt;&lt;property id=&quot;20307&quot; value=&quot;358&quot;/&gt;&lt;/object&gt;&lt;object type=&quot;3&quot; unique_id=&quot;10098&quot;&gt;&lt;property id=&quot;20148&quot; value=&quot;5&quot;/&gt;&lt;property id=&quot;20300&quot; value=&quot;Slide 95&quot;/&gt;&lt;property id=&quot;20307&quot; value=&quot;347&quot;/&gt;&lt;/object&gt;&lt;object type=&quot;3&quot; unique_id=&quot;10099&quot;&gt;&lt;property id=&quot;20148&quot; value=&quot;5&quot;/&gt;&lt;property id=&quot;20300&quot; value=&quot;Slide 96&quot;/&gt;&lt;property id=&quot;20307&quot; value=&quot;351&quot;/&gt;&lt;/object&gt;&lt;object type=&quot;3&quot; unique_id=&quot;10100&quot;&gt;&lt;property id=&quot;20148&quot; value=&quot;5&quot;/&gt;&lt;property id=&quot;20300&quot; value=&quot;Slide 97&quot;/&gt;&lt;property id=&quot;20307&quot; value=&quot;348&quot;/&gt;&lt;/object&gt;&lt;object type=&quot;3&quot; unique_id=&quot;10101&quot;&gt;&lt;property id=&quot;20148&quot; value=&quot;5&quot;/&gt;&lt;property id=&quot;20300&quot; value=&quot;Slide 98&quot;/&gt;&lt;property id=&quot;20307&quot; value=&quot;350&quot;/&gt;&lt;/object&gt;&lt;object type=&quot;3&quot; unique_id=&quot;10102&quot;&gt;&lt;property id=&quot;20148&quot; value=&quot;5&quot;/&gt;&lt;property id=&quot;20300&quot; value=&quot;Slide 99&quot;/&gt;&lt;property id=&quot;20307&quot; value=&quot;349&quot;/&gt;&lt;/object&gt;&lt;object type=&quot;3&quot; unique_id=&quot;10103&quot;&gt;&lt;property id=&quot;20148&quot; value=&quot;5&quot;/&gt;&lt;property id=&quot;20300&quot; value=&quot;Slide 100&quot;/&gt;&lt;property id=&quot;20307&quot; value=&quot;373&quot;/&gt;&lt;/object&gt;&lt;object type=&quot;3&quot; unique_id=&quot;10104&quot;&gt;&lt;property id=&quot;20148&quot; value=&quot;5&quot;/&gt;&lt;property id=&quot;20300&quot; value=&quot;Slide 101&quot;/&gt;&lt;property id=&quot;20307&quot; value=&quot;374&quot;/&gt;&lt;/object&gt;&lt;object type=&quot;3&quot; unique_id=&quot;10105&quot;&gt;&lt;property id=&quot;20148&quot; value=&quot;5&quot;/&gt;&lt;property id=&quot;20300&quot; value=&quot;Slide 102&quot;/&gt;&lt;property id=&quot;20307&quot; value=&quot;372&quot;/&gt;&lt;/object&gt;&lt;object type=&quot;3&quot; unique_id=&quot;10106&quot;&gt;&lt;property id=&quot;20148&quot; value=&quot;5&quot;/&gt;&lt;property id=&quot;20300&quot; value=&quot;Slide 103&quot;/&gt;&lt;property id=&quot;20307&quot; value=&quot;371&quot;/&gt;&lt;/object&gt;&lt;object type=&quot;3&quot; unique_id=&quot;10107&quot;&gt;&lt;property id=&quot;20148&quot; value=&quot;5&quot;/&gt;&lt;property id=&quot;20300&quot; value=&quot;Slide 104&quot;/&gt;&lt;property id=&quot;20307&quot; value=&quot;370&quot;/&gt;&lt;/object&gt;&lt;object type=&quot;3&quot; unique_id=&quot;10108&quot;&gt;&lt;property id=&quot;20148&quot; value=&quot;5&quot;/&gt;&lt;property id=&quot;20300&quot; value=&quot;Slide 105&quot;/&gt;&lt;property id=&quot;20307&quot; value=&quot;383&quot;/&gt;&lt;/object&gt;&lt;object type=&quot;3&quot; unique_id=&quot;10109&quot;&gt;&lt;property id=&quot;20148&quot; value=&quot;5&quot;/&gt;&lt;property id=&quot;20300&quot; value=&quot;Slide 106&quot;/&gt;&lt;property id=&quot;20307&quot; value=&quot;382&quot;/&gt;&lt;/object&gt;&lt;object type=&quot;3&quot; unique_id=&quot;10110&quot;&gt;&lt;property id=&quot;20148&quot; value=&quot;5&quot;/&gt;&lt;property id=&quot;20300&quot; value=&quot;Slide 107&quot;/&gt;&lt;property id=&quot;20307&quot; value=&quot;381&quot;/&gt;&lt;/object&gt;&lt;object type=&quot;3&quot; unique_id=&quot;10111&quot;&gt;&lt;property id=&quot;20148&quot; value=&quot;5&quot;/&gt;&lt;property id=&quot;20300&quot; value=&quot;Slide 108&quot;/&gt;&lt;property id=&quot;20307&quot; value=&quot;380&quot;/&gt;&lt;/object&gt;&lt;object type=&quot;3&quot; unique_id=&quot;10112&quot;&gt;&lt;property id=&quot;20148&quot; value=&quot;5&quot;/&gt;&lt;property id=&quot;20300&quot; value=&quot;Slide 109&quot;/&gt;&lt;property id=&quot;20307&quot; value=&quot;379&quot;/&gt;&lt;/object&gt;&lt;object type=&quot;3&quot; unique_id=&quot;10113&quot;&gt;&lt;property id=&quot;20148&quot; value=&quot;5&quot;/&gt;&lt;property id=&quot;20300&quot; value=&quot;Slide 110&quot;/&gt;&lt;property id=&quot;20307&quot; value=&quot;378&quot;/&gt;&lt;/object&gt;&lt;object type=&quot;3&quot; unique_id=&quot;10114&quot;&gt;&lt;property id=&quot;20148&quot; value=&quot;5&quot;/&gt;&lt;property id=&quot;20300&quot; value=&quot;Slide 111&quot;/&gt;&lt;property id=&quot;20307&quot; value=&quot;377&quot;/&gt;&lt;/object&gt;&lt;object type=&quot;3&quot; unique_id=&quot;10115&quot;&gt;&lt;property id=&quot;20148&quot; value=&quot;5&quot;/&gt;&lt;property id=&quot;20300&quot; value=&quot;Slide 112&quot;/&gt;&lt;property id=&quot;20307&quot; value=&quot;376&quot;/&gt;&lt;/object&gt;&lt;object type=&quot;3&quot; unique_id=&quot;10116&quot;&gt;&lt;property id=&quot;20148&quot; value=&quot;5&quot;/&gt;&lt;property id=&quot;20300&quot; value=&quot;Slide 113&quot;/&gt;&lt;property id=&quot;20307&quot; value=&quot;375&quot;/&gt;&lt;/object&gt;&lt;object type=&quot;3&quot; unique_id=&quot;10117&quot;&gt;&lt;property id=&quot;20148&quot; value=&quot;5&quot;/&gt;&lt;property id=&quot;20300&quot; value=&quot;Slide 114&quot;/&gt;&lt;property id=&quot;20307&quot; value=&quot;369&quot;/&gt;&lt;/object&gt;&lt;object type=&quot;3&quot; unique_id=&quot;10118&quot;&gt;&lt;property id=&quot;20148&quot; value=&quot;5&quot;/&gt;&lt;property id=&quot;20300&quot; value=&quot;Slide 115&quot;/&gt;&lt;property id=&quot;20307&quot; value=&quot;368&quot;/&gt;&lt;/object&gt;&lt;object type=&quot;3&quot; unique_id=&quot;10119&quot;&gt;&lt;property id=&quot;20148&quot; value=&quot;5&quot;/&gt;&lt;property id=&quot;20300&quot; value=&quot;Slide 116&quot;/&gt;&lt;property id=&quot;20307&quot; value=&quot;394&quot;/&gt;&lt;/object&gt;&lt;object type=&quot;3&quot; unique_id=&quot;10120&quot;&gt;&lt;property id=&quot;20148&quot; value=&quot;5&quot;/&gt;&lt;property id=&quot;20300&quot; value=&quot;Slide 117&quot;/&gt;&lt;property id=&quot;20307&quot; value=&quot;393&quot;/&gt;&lt;/object&gt;&lt;object type=&quot;3&quot; unique_id=&quot;10121&quot;&gt;&lt;property id=&quot;20148&quot; value=&quot;5&quot;/&gt;&lt;property id=&quot;20300&quot; value=&quot;Slide 118&quot;/&gt;&lt;property id=&quot;20307&quot; value=&quot;392&quot;/&gt;&lt;/object&gt;&lt;object type=&quot;3&quot; unique_id=&quot;10122&quot;&gt;&lt;property id=&quot;20148&quot; value=&quot;5&quot;/&gt;&lt;property id=&quot;20300&quot; value=&quot;Slide 119&quot;/&gt;&lt;property id=&quot;20307&quot; value=&quot;391&quot;/&gt;&lt;/object&gt;&lt;object type=&quot;3&quot; unique_id=&quot;10123&quot;&gt;&lt;property id=&quot;20148&quot; value=&quot;5&quot;/&gt;&lt;property id=&quot;20300&quot; value=&quot;Slide 120&quot;/&gt;&lt;property id=&quot;20307&quot; value=&quot;390&quot;/&gt;&lt;/object&gt;&lt;object type=&quot;3&quot; unique_id=&quot;10124&quot;&gt;&lt;property id=&quot;20148&quot; value=&quot;5&quot;/&gt;&lt;property id=&quot;20300&quot; value=&quot;Slide 121&quot;/&gt;&lt;property id=&quot;20307&quot; value=&quot;389&quot;/&gt;&lt;/object&gt;&lt;object type=&quot;3&quot; unique_id=&quot;10125&quot;&gt;&lt;property id=&quot;20148&quot; value=&quot;5&quot;/&gt;&lt;property id=&quot;20300&quot; value=&quot;Slide 122&quot;/&gt;&lt;property id=&quot;20307&quot; value=&quot;402&quot;/&gt;&lt;/object&gt;&lt;object type=&quot;3&quot; unique_id=&quot;10126&quot;&gt;&lt;property id=&quot;20148&quot; value=&quot;5&quot;/&gt;&lt;property id=&quot;20300&quot; value=&quot;Slide 123&quot;/&gt;&lt;property id=&quot;20307&quot; value=&quot;409&quot;/&gt;&lt;/object&gt;&lt;object type=&quot;3&quot; unique_id=&quot;10127&quot;&gt;&lt;property id=&quot;20148&quot; value=&quot;5&quot;/&gt;&lt;property id=&quot;20300&quot; value=&quot;Slide 124&quot;/&gt;&lt;property id=&quot;20307&quot; value=&quot;408&quot;/&gt;&lt;/object&gt;&lt;object type=&quot;3&quot; unique_id=&quot;10128&quot;&gt;&lt;property id=&quot;20148&quot; value=&quot;5&quot;/&gt;&lt;property id=&quot;20300&quot; value=&quot;Slide 125&quot;/&gt;&lt;property id=&quot;20307&quot; value=&quot;407&quot;/&gt;&lt;/object&gt;&lt;object type=&quot;3&quot; unique_id=&quot;10129&quot;&gt;&lt;property id=&quot;20148&quot; value=&quot;5&quot;/&gt;&lt;property id=&quot;20300&quot; value=&quot;Slide 126&quot;/&gt;&lt;property id=&quot;20307&quot; value=&quot;406&quot;/&gt;&lt;/object&gt;&lt;object type=&quot;3&quot; unique_id=&quot;10130&quot;&gt;&lt;property id=&quot;20148&quot; value=&quot;5&quot;/&gt;&lt;property id=&quot;20300&quot; value=&quot;Slide 127&quot;/&gt;&lt;property id=&quot;20307&quot; value=&quot;405&quot;/&gt;&lt;/object&gt;&lt;object type=&quot;3&quot; unique_id=&quot;10131&quot;&gt;&lt;property id=&quot;20148&quot; value=&quot;5&quot;/&gt;&lt;property id=&quot;20300&quot; value=&quot;Slide 128&quot;/&gt;&lt;property id=&quot;20307&quot; value=&quot;404&quot;/&gt;&lt;/object&gt;&lt;object type=&quot;3&quot; unique_id=&quot;10132&quot;&gt;&lt;property id=&quot;20148&quot; value=&quot;5&quot;/&gt;&lt;property id=&quot;20300&quot; value=&quot;Slide 129&quot;/&gt;&lt;property id=&quot;20307&quot; value=&quot;403&quot;/&gt;&lt;/object&gt;&lt;object type=&quot;3&quot; unique_id=&quot;10133&quot;&gt;&lt;property id=&quot;20148&quot; value=&quot;5&quot;/&gt;&lt;property id=&quot;20300&quot; value=&quot;Slide 130&quot;/&gt;&lt;property id=&quot;20307&quot; value=&quot;401&quot;/&gt;&lt;/object&gt;&lt;object type=&quot;3&quot; unique_id=&quot;10134&quot;&gt;&lt;property id=&quot;20148&quot; value=&quot;5&quot;/&gt;&lt;property id=&quot;20300&quot; value=&quot;Slide 131&quot;/&gt;&lt;property id=&quot;20307&quot; value=&quot;400&quot;/&gt;&lt;/object&gt;&lt;object type=&quot;3&quot; unique_id=&quot;10135&quot;&gt;&lt;property id=&quot;20148&quot; value=&quot;5&quot;/&gt;&lt;property id=&quot;20300&quot; value=&quot;Slide 132&quot;/&gt;&lt;property id=&quot;20307&quot; value=&quot;399&quot;/&gt;&lt;/object&gt;&lt;object type=&quot;3&quot; unique_id=&quot;10136&quot;&gt;&lt;property id=&quot;20148&quot; value=&quot;5&quot;/&gt;&lt;property id=&quot;20300&quot; value=&quot;Slide 133&quot;/&gt;&lt;property id=&quot;20307&quot; value=&quot;398&quot;/&gt;&lt;/object&gt;&lt;object type=&quot;3&quot; unique_id=&quot;10137&quot;&gt;&lt;property id=&quot;20148&quot; value=&quot;5&quot;/&gt;&lt;property id=&quot;20300&quot; value=&quot;Slide 134&quot;/&gt;&lt;property id=&quot;20307&quot; value=&quot;397&quot;/&gt;&lt;/object&gt;&lt;object type=&quot;3&quot; unique_id=&quot;10138&quot;&gt;&lt;property id=&quot;20148&quot; value=&quot;5&quot;/&gt;&lt;property id=&quot;20300&quot; value=&quot;Slide 135&quot;/&gt;&lt;property id=&quot;20307&quot; value=&quot;396&quot;/&gt;&lt;/object&gt;&lt;object type=&quot;3&quot; unique_id=&quot;10139&quot;&gt;&lt;property id=&quot;20148&quot; value=&quot;5&quot;/&gt;&lt;property id=&quot;20300&quot; value=&quot;Slide 136&quot;/&gt;&lt;property id=&quot;20307&quot; value=&quot;395&quot;/&gt;&lt;/object&gt;&lt;object type=&quot;3&quot; unique_id=&quot;10140&quot;&gt;&lt;property id=&quot;20148&quot; value=&quot;5&quot;/&gt;&lt;property id=&quot;20300&quot; value=&quot;Slide 137&quot;/&gt;&lt;property id=&quot;20307&quot; value=&quot;388&quot;/&gt;&lt;/object&gt;&lt;object type=&quot;3&quot; unique_id=&quot;10141&quot;&gt;&lt;property id=&quot;20148&quot; value=&quot;5&quot;/&gt;&lt;property id=&quot;20300&quot; value=&quot;Slide 138&quot;/&gt;&lt;property id=&quot;20307&quot; value=&quot;387&quot;/&gt;&lt;/object&gt;&lt;object type=&quot;3&quot; unique_id=&quot;10142&quot;&gt;&lt;property id=&quot;20148&quot; value=&quot;5&quot;/&gt;&lt;property id=&quot;20300&quot; value=&quot;Slide 139&quot;/&gt;&lt;property id=&quot;20307&quot; value=&quot;386&quot;/&gt;&lt;/object&gt;&lt;object type=&quot;3&quot; unique_id=&quot;10143&quot;&gt;&lt;property id=&quot;20148&quot; value=&quot;5&quot;/&gt;&lt;property id=&quot;20300&quot; value=&quot;Slide 140&quot;/&gt;&lt;property id=&quot;20307&quot; value=&quot;385&quot;/&gt;&lt;/object&gt;&lt;object type=&quot;3&quot; unique_id=&quot;10144&quot;&gt;&lt;property id=&quot;20148&quot; value=&quot;5&quot;/&gt;&lt;property id=&quot;20300&quot; value=&quot;Slide 141&quot;/&gt;&lt;property id=&quot;20307&quot; value=&quot;384&quot;/&gt;&lt;/object&gt;&lt;object type=&quot;3&quot; unique_id=&quot;10145&quot;&gt;&lt;property id=&quot;20148&quot; value=&quot;5&quot;/&gt;&lt;property id=&quot;20300&quot; value=&quot;Slide 142&quot;/&gt;&lt;property id=&quot;20307&quot; value=&quot;367&quot;/&gt;&lt;/object&gt;&lt;object type=&quot;3&quot; unique_id=&quot;10146&quot;&gt;&lt;property id=&quot;20148&quot; value=&quot;5&quot;/&gt;&lt;property id=&quot;20300&quot; value=&quot;Slide 143&quot;/&gt;&lt;property id=&quot;20307&quot; value=&quot;410&quot;/&gt;&lt;/object&gt;&lt;object type=&quot;3&quot; unique_id=&quot;10147&quot;&gt;&lt;property id=&quot;20148&quot; value=&quot;5&quot;/&gt;&lt;property id=&quot;20300&quot; value=&quot;Slide 144&quot;/&gt;&lt;property id=&quot;20307&quot; value=&quot;420&quot;/&gt;&lt;/object&gt;&lt;object type=&quot;3&quot; unique_id=&quot;10148&quot;&gt;&lt;property id=&quot;20148&quot; value=&quot;5&quot;/&gt;&lt;property id=&quot;20300&quot; value=&quot;Slide 145&quot;/&gt;&lt;property id=&quot;20307&quot; value=&quot;419&quot;/&gt;&lt;/object&gt;&lt;object type=&quot;3&quot; unique_id=&quot;10149&quot;&gt;&lt;property id=&quot;20148&quot; value=&quot;5&quot;/&gt;&lt;property id=&quot;20300&quot; value=&quot;Slide 146&quot;/&gt;&lt;property id=&quot;20307&quot; value=&quot;418&quot;/&gt;&lt;/object&gt;&lt;object type=&quot;3&quot; unique_id=&quot;10150&quot;&gt;&lt;property id=&quot;20148&quot; value=&quot;5&quot;/&gt;&lt;property id=&quot;20300&quot; value=&quot;Slide 147&quot;/&gt;&lt;property id=&quot;20307&quot; value=&quot;416&quot;/&gt;&lt;/object&gt;&lt;object type=&quot;3&quot; unique_id=&quot;10151&quot;&gt;&lt;property id=&quot;20148&quot; value=&quot;5&quot;/&gt;&lt;property id=&quot;20300&quot; value=&quot;Slide 148&quot;/&gt;&lt;property id=&quot;20307&quot; value=&quot;417&quot;/&gt;&lt;/object&gt;&lt;object type=&quot;3&quot; unique_id=&quot;10152&quot;&gt;&lt;property id=&quot;20148&quot; value=&quot;5&quot;/&gt;&lt;property id=&quot;20300&quot; value=&quot;Slide 149&quot;/&gt;&lt;property id=&quot;20307&quot; value=&quot;415&quot;/&gt;&lt;/object&gt;&lt;object type=&quot;3&quot; unique_id=&quot;10153&quot;&gt;&lt;property id=&quot;20148&quot; value=&quot;5&quot;/&gt;&lt;property id=&quot;20300&quot; value=&quot;Slide 150&quot;/&gt;&lt;property id=&quot;20307&quot; value=&quot;414&quot;/&gt;&lt;/object&gt;&lt;object type=&quot;3&quot; unique_id=&quot;10154&quot;&gt;&lt;property id=&quot;20148&quot; value=&quot;5&quot;/&gt;&lt;property id=&quot;20300&quot; value=&quot;Slide 151&quot;/&gt;&lt;property id=&quot;20307&quot; value=&quot;413&quot;/&gt;&lt;/object&gt;&lt;object type=&quot;3&quot; unique_id=&quot;10155&quot;&gt;&lt;property id=&quot;20148&quot; value=&quot;5&quot;/&gt;&lt;property id=&quot;20300&quot; value=&quot;Slide 152&quot;/&gt;&lt;property id=&quot;20307&quot; value=&quot;412&quot;/&gt;&lt;/object&gt;&lt;object type=&quot;3&quot; unique_id=&quot;10156&quot;&gt;&lt;property id=&quot;20148&quot; value=&quot;5&quot;/&gt;&lt;property id=&quot;20300&quot; value=&quot;Slide 153&quot;/&gt;&lt;property id=&quot;20307&quot; value=&quot;411&quot;/&gt;&lt;/object&gt;&lt;object type=&quot;3&quot; unique_id=&quot;10157&quot;&gt;&lt;property id=&quot;20148&quot; value=&quot;5&quot;/&gt;&lt;property id=&quot;20300&quot; value=&quot;Slide 154&quot;/&gt;&lt;property id=&quot;20307&quot; value=&quot;422&quot;/&gt;&lt;/object&gt;&lt;object type=&quot;3&quot; unique_id=&quot;10158&quot;&gt;&lt;property id=&quot;20148&quot; value=&quot;5&quot;/&gt;&lt;property id=&quot;20300&quot; value=&quot;Slide 155&quot;/&gt;&lt;property id=&quot;20307&quot; value=&quot;432&quot;/&gt;&lt;/object&gt;&lt;object type=&quot;3&quot; unique_id=&quot;10159&quot;&gt;&lt;property id=&quot;20148&quot; value=&quot;5&quot;/&gt;&lt;property id=&quot;20300&quot; value=&quot;Slide 156&quot;/&gt;&lt;property id=&quot;20307&quot; value=&quot;421&quot;/&gt;&lt;/object&gt;&lt;object type=&quot;3&quot; unique_id=&quot;10160&quot;&gt;&lt;property id=&quot;20148&quot; value=&quot;5&quot;/&gt;&lt;property id=&quot;20300&quot; value=&quot;Slide 157&quot;/&gt;&lt;property id=&quot;20307&quot; value=&quot;423&quot;/&gt;&lt;/object&gt;&lt;object type=&quot;3&quot; unique_id=&quot;10161&quot;&gt;&lt;property id=&quot;20148&quot; value=&quot;5&quot;/&gt;&lt;property id=&quot;20300&quot; value=&quot;Slide 158&quot;/&gt;&lt;property id=&quot;20307&quot; value=&quot;431&quot;/&gt;&lt;/object&gt;&lt;object type=&quot;3&quot; unique_id=&quot;10162&quot;&gt;&lt;property id=&quot;20148&quot; value=&quot;5&quot;/&gt;&lt;property id=&quot;20300&quot; value=&quot;Slide 159&quot;/&gt;&lt;property id=&quot;20307&quot; value=&quot;430&quot;/&gt;&lt;/object&gt;&lt;object type=&quot;3&quot; unique_id=&quot;10163&quot;&gt;&lt;property id=&quot;20148&quot; value=&quot;5&quot;/&gt;&lt;property id=&quot;20300&quot; value=&quot;Slide 160&quot;/&gt;&lt;property id=&quot;20307&quot; value=&quot;429&quot;/&gt;&lt;/object&gt;&lt;object type=&quot;3&quot; unique_id=&quot;10164&quot;&gt;&lt;property id=&quot;20148&quot; value=&quot;5&quot;/&gt;&lt;property id=&quot;20300&quot; value=&quot;Slide 161&quot;/&gt;&lt;property id=&quot;20307&quot; value=&quot;428&quot;/&gt;&lt;/object&gt;&lt;object type=&quot;3&quot; unique_id=&quot;10165&quot;&gt;&lt;property id=&quot;20148&quot; value=&quot;5&quot;/&gt;&lt;property id=&quot;20300&quot; value=&quot;Slide 162&quot;/&gt;&lt;property id=&quot;20307&quot; value=&quot;427&quot;/&gt;&lt;/object&gt;&lt;object type=&quot;3&quot; unique_id=&quot;10166&quot;&gt;&lt;property id=&quot;20148&quot; value=&quot;5&quot;/&gt;&lt;property id=&quot;20300&quot; value=&quot;Slide 163&quot;/&gt;&lt;property id=&quot;20307&quot; value=&quot;439&quot;/&gt;&lt;/object&gt;&lt;object type=&quot;3&quot; unique_id=&quot;10167&quot;&gt;&lt;property id=&quot;20148&quot; value=&quot;5&quot;/&gt;&lt;property id=&quot;20300&quot; value=&quot;Slide 164&quot;/&gt;&lt;property id=&quot;20307&quot; value=&quot;442&quot;/&gt;&lt;/object&gt;&lt;object type=&quot;3&quot; unique_id=&quot;10168&quot;&gt;&lt;property id=&quot;20148&quot; value=&quot;5&quot;/&gt;&lt;property id=&quot;20300&quot; value=&quot;Slide 165&quot;/&gt;&lt;property id=&quot;20307&quot; value=&quot;441&quot;/&gt;&lt;/object&gt;&lt;object type=&quot;3&quot; unique_id=&quot;10169&quot;&gt;&lt;property id=&quot;20148&quot; value=&quot;5&quot;/&gt;&lt;property id=&quot;20300&quot; value=&quot;Slide 166&quot;/&gt;&lt;property id=&quot;20307&quot; value=&quot;440&quot;/&gt;&lt;/object&gt;&lt;object type=&quot;3&quot; unique_id=&quot;10170&quot;&gt;&lt;property id=&quot;20148&quot; value=&quot;5&quot;/&gt;&lt;property id=&quot;20300&quot; value=&quot;Slide 167&quot;/&gt;&lt;property id=&quot;20307&quot; value=&quot;438&quot;/&gt;&lt;/object&gt;&lt;object type=&quot;3&quot; unique_id=&quot;10171&quot;&gt;&lt;property id=&quot;20148&quot; value=&quot;5&quot;/&gt;&lt;property id=&quot;20300&quot; value=&quot;Slide 168&quot;/&gt;&lt;property id=&quot;20307&quot; value=&quot;437&quot;/&gt;&lt;/object&gt;&lt;object type=&quot;3&quot; unique_id=&quot;10172&quot;&gt;&lt;property id=&quot;20148&quot; value=&quot;5&quot;/&gt;&lt;property id=&quot;20300&quot; value=&quot;Slide 169&quot;/&gt;&lt;property id=&quot;20307&quot; value=&quot;436&quot;/&gt;&lt;/object&gt;&lt;object type=&quot;3&quot; unique_id=&quot;10173&quot;&gt;&lt;property id=&quot;20148&quot; value=&quot;5&quot;/&gt;&lt;property id=&quot;20300&quot; value=&quot;Slide 170&quot;/&gt;&lt;property id=&quot;20307&quot; value=&quot;435&quot;/&gt;&lt;/object&gt;&lt;object type=&quot;3&quot; unique_id=&quot;10174&quot;&gt;&lt;property id=&quot;20148&quot; value=&quot;5&quot;/&gt;&lt;property id=&quot;20300&quot; value=&quot;Slide 171&quot;/&gt;&lt;property id=&quot;20307&quot; value=&quot;434&quot;/&gt;&lt;/object&gt;&lt;object type=&quot;3&quot; unique_id=&quot;10175&quot;&gt;&lt;property id=&quot;20148&quot; value=&quot;5&quot;/&gt;&lt;property id=&quot;20300&quot; value=&quot;Slide 172&quot;/&gt;&lt;property id=&quot;20307&quot; value=&quot;433&quot;/&gt;&lt;/object&gt;&lt;object type=&quot;3&quot; unique_id=&quot;10176&quot;&gt;&lt;property id=&quot;20148&quot; value=&quot;5&quot;/&gt;&lt;property id=&quot;20300&quot; value=&quot;Slide 173&quot;/&gt;&lt;property id=&quot;20307&quot; value=&quot;425&quot;/&gt;&lt;/object&gt;&lt;object type=&quot;3&quot; unique_id=&quot;10177&quot;&gt;&lt;property id=&quot;20148&quot; value=&quot;5&quot;/&gt;&lt;property id=&quot;20300&quot; value=&quot;Slide 174&quot;/&gt;&lt;property id=&quot;20307&quot; value=&quot;424&quot;/&gt;&lt;/object&gt;&lt;object type=&quot;3&quot; unique_id=&quot;10178&quot;&gt;&lt;property id=&quot;20148&quot; value=&quot;5&quot;/&gt;&lt;property id=&quot;20300&quot; value=&quot;Slide 175&quot;/&gt;&lt;property id=&quot;20307&quot; value=&quot;44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838</TotalTime>
  <Words>2732</Words>
  <Application>Microsoft Office PowerPoint</Application>
  <PresentationFormat>عرض على الشاشة (3:4)‏</PresentationFormat>
  <Paragraphs>485</Paragraphs>
  <Slides>95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95</vt:i4>
      </vt:variant>
    </vt:vector>
  </HeadingPairs>
  <TitlesOfParts>
    <vt:vector size="97" baseType="lpstr">
      <vt:lpstr>2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sawaf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omnia</dc:creator>
  <cp:lastModifiedBy>Mohamed</cp:lastModifiedBy>
  <cp:revision>74</cp:revision>
  <dcterms:created xsi:type="dcterms:W3CDTF">2013-12-18T17:02:54Z</dcterms:created>
  <dcterms:modified xsi:type="dcterms:W3CDTF">2013-12-29T22:00:51Z</dcterms:modified>
</cp:coreProperties>
</file>