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2"/>
  </p:notesMasterIdLst>
  <p:sldIdLst>
    <p:sldId id="422" r:id="rId2"/>
    <p:sldId id="258" r:id="rId3"/>
    <p:sldId id="415" r:id="rId4"/>
    <p:sldId id="416" r:id="rId5"/>
    <p:sldId id="417" r:id="rId6"/>
    <p:sldId id="418" r:id="rId7"/>
    <p:sldId id="419" r:id="rId8"/>
    <p:sldId id="420" r:id="rId9"/>
    <p:sldId id="421"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339" r:id="rId29"/>
    <p:sldId id="340" r:id="rId30"/>
    <p:sldId id="366" r:id="rId31"/>
    <p:sldId id="341" r:id="rId32"/>
    <p:sldId id="342" r:id="rId33"/>
    <p:sldId id="343" r:id="rId34"/>
    <p:sldId id="344" r:id="rId35"/>
    <p:sldId id="345" r:id="rId36"/>
    <p:sldId id="441" r:id="rId37"/>
    <p:sldId id="346" r:id="rId38"/>
    <p:sldId id="347" r:id="rId39"/>
    <p:sldId id="442" r:id="rId40"/>
    <p:sldId id="349" r:id="rId41"/>
    <p:sldId id="350" r:id="rId42"/>
    <p:sldId id="443" r:id="rId43"/>
    <p:sldId id="370" r:id="rId44"/>
    <p:sldId id="371" r:id="rId45"/>
    <p:sldId id="372" r:id="rId46"/>
    <p:sldId id="444" r:id="rId47"/>
    <p:sldId id="445" r:id="rId48"/>
    <p:sldId id="446" r:id="rId49"/>
    <p:sldId id="373" r:id="rId50"/>
    <p:sldId id="374" r:id="rId51"/>
    <p:sldId id="447" r:id="rId52"/>
    <p:sldId id="375" r:id="rId53"/>
    <p:sldId id="376" r:id="rId54"/>
    <p:sldId id="377" r:id="rId55"/>
    <p:sldId id="378" r:id="rId56"/>
    <p:sldId id="379" r:id="rId57"/>
    <p:sldId id="381" r:id="rId58"/>
    <p:sldId id="383" r:id="rId59"/>
    <p:sldId id="382" r:id="rId60"/>
    <p:sldId id="384" r:id="rId61"/>
    <p:sldId id="385" r:id="rId62"/>
    <p:sldId id="448" r:id="rId63"/>
    <p:sldId id="449" r:id="rId64"/>
    <p:sldId id="450" r:id="rId65"/>
    <p:sldId id="451" r:id="rId66"/>
    <p:sldId id="386" r:id="rId67"/>
    <p:sldId id="380" r:id="rId68"/>
    <p:sldId id="452" r:id="rId69"/>
    <p:sldId id="453" r:id="rId70"/>
    <p:sldId id="454" r:id="rId71"/>
    <p:sldId id="455" r:id="rId72"/>
    <p:sldId id="456" r:id="rId73"/>
    <p:sldId id="388" r:id="rId74"/>
    <p:sldId id="387" r:id="rId75"/>
    <p:sldId id="389" r:id="rId76"/>
    <p:sldId id="394" r:id="rId77"/>
    <p:sldId id="412" r:id="rId78"/>
    <p:sldId id="457" r:id="rId79"/>
    <p:sldId id="397" r:id="rId80"/>
    <p:sldId id="395" r:id="rId81"/>
    <p:sldId id="399" r:id="rId82"/>
    <p:sldId id="402" r:id="rId83"/>
    <p:sldId id="401" r:id="rId84"/>
    <p:sldId id="458" r:id="rId85"/>
    <p:sldId id="413" r:id="rId86"/>
    <p:sldId id="404" r:id="rId87"/>
    <p:sldId id="414" r:id="rId88"/>
    <p:sldId id="406" r:id="rId89"/>
    <p:sldId id="407" r:id="rId90"/>
    <p:sldId id="45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7011"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0" y="45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85CB7B1-53D4-4505-8301-60A93DC0D628}" type="datetimeFigureOut">
              <a:rPr lang="ar-SA" smtClean="0"/>
              <a:pPr/>
              <a:t>25/03/36</a:t>
            </a:fld>
            <a:endParaRPr lang="ar-S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BECF3F-DFE3-4977-9131-C17149D7D119}" type="slidenum">
              <a:rPr lang="ar-SA" smtClean="0"/>
              <a:pPr/>
              <a:t>‹#›</a:t>
            </a:fld>
            <a:endParaRPr lang="ar-SA" dirty="0"/>
          </a:p>
        </p:txBody>
      </p:sp>
    </p:spTree>
    <p:extLst>
      <p:ext uri="{BB962C8B-B14F-4D97-AF65-F5344CB8AC3E}">
        <p14:creationId xmlns="" xmlns:p14="http://schemas.microsoft.com/office/powerpoint/2010/main" val="23692316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1/15/2015</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1/15/2015</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1/15/2015</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1/15/2015</a:t>
            </a:fld>
            <a:endParaRPr lang="en-US" dirty="0"/>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1/15/2015</a:t>
            </a:fld>
            <a:endParaRPr lang="en-US" dirty="0"/>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1/15/2015</a:t>
            </a:fld>
            <a:endParaRPr lang="en-US" dirty="0"/>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1/15/2015</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an0001"/>
          <p:cNvPicPr>
            <a:picLocks noGrp="1" noChangeAspect="1"/>
          </p:cNvPicPr>
          <p:nvPr isPhoto="1"/>
        </p:nvPicPr>
        <p:blipFill>
          <a:blip r:embed="rId2" cstate="print"/>
          <a:stretch>
            <a:fillRect/>
          </a:stretch>
        </p:blipFill>
        <p:spPr>
          <a:xfrm>
            <a:off x="0" y="-4156"/>
            <a:ext cx="9144000" cy="6862156"/>
          </a:xfrm>
          <a:prstGeom prst="rect">
            <a:avLst/>
          </a:prstGeom>
          <a:noFill/>
          <a:ln>
            <a:noFill/>
          </a:ln>
        </p:spPr>
      </p:pic>
    </p:spTree>
    <p:extLst>
      <p:ext uri="{BB962C8B-B14F-4D97-AF65-F5344CB8AC3E}">
        <p14:creationId xmlns="" xmlns:p14="http://schemas.microsoft.com/office/powerpoint/2010/main" val="184836845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981200" y="457200"/>
            <a:ext cx="4833938" cy="685800"/>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r>
              <a:rPr lang="ar-EG" sz="2400" b="1" dirty="0">
                <a:solidFill>
                  <a:srgbClr val="C00000"/>
                </a:solidFill>
              </a:rPr>
              <a:t>الدرس </a:t>
            </a:r>
            <a:r>
              <a:rPr lang="ar-EG" sz="2400" b="1" dirty="0" smtClean="0">
                <a:solidFill>
                  <a:srgbClr val="C00000"/>
                </a:solidFill>
              </a:rPr>
              <a:t>ال</a:t>
            </a:r>
            <a:r>
              <a:rPr lang="ar-SA" sz="2400" b="1" dirty="0" smtClean="0">
                <a:solidFill>
                  <a:srgbClr val="C00000"/>
                </a:solidFill>
              </a:rPr>
              <a:t>ثالث</a:t>
            </a:r>
            <a:r>
              <a:rPr lang="ar-EG" sz="2400" b="1" dirty="0" smtClean="0">
                <a:solidFill>
                  <a:srgbClr val="C00000"/>
                </a:solidFill>
              </a:rPr>
              <a:t> </a:t>
            </a:r>
            <a:r>
              <a:rPr lang="ar-EG" sz="2400" b="1" dirty="0" err="1">
                <a:solidFill>
                  <a:srgbClr val="C00000"/>
                </a:solidFill>
              </a:rPr>
              <a:t>:</a:t>
            </a:r>
            <a:r>
              <a:rPr lang="ar-EG" sz="2400" b="1" dirty="0">
                <a:solidFill>
                  <a:srgbClr val="C00000"/>
                </a:solidFill>
              </a:rPr>
              <a:t> </a:t>
            </a:r>
            <a:r>
              <a:rPr lang="ar-SA" sz="2400" b="1" dirty="0" smtClean="0">
                <a:solidFill>
                  <a:srgbClr val="0070C0"/>
                </a:solidFill>
              </a:rPr>
              <a:t>المناخ فى الوطن العربي</a:t>
            </a:r>
            <a:endParaRPr lang="en-US" sz="2000" b="1" dirty="0">
              <a:solidFill>
                <a:srgbClr val="0070C0"/>
              </a:solidFill>
            </a:endParaRPr>
          </a:p>
        </p:txBody>
      </p:sp>
      <p:sp>
        <p:nvSpPr>
          <p:cNvPr id="4" name="Flowchart: Multidocument 3"/>
          <p:cNvSpPr/>
          <p:nvPr/>
        </p:nvSpPr>
        <p:spPr>
          <a:xfrm>
            <a:off x="7924800" y="1494971"/>
            <a:ext cx="67752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1524000" y="2971800"/>
            <a:ext cx="6820469" cy="369332"/>
          </a:xfrm>
          <a:prstGeom prst="rect">
            <a:avLst/>
          </a:prstGeom>
        </p:spPr>
        <p:txBody>
          <a:bodyPr wrap="square">
            <a:spAutoFit/>
          </a:bodyPr>
          <a:lstStyle/>
          <a:p>
            <a:pPr algn="ctr"/>
            <a:r>
              <a:rPr lang="en-US" b="1" dirty="0" smtClean="0">
                <a:solidFill>
                  <a:srgbClr val="00B0F0"/>
                </a:solidFill>
                <a:latin typeface="Sakkal Majalla" pitchFamily="2" charset="-78"/>
                <a:cs typeface="Sakkal Majalla" pitchFamily="2" charset="-78"/>
              </a:rPr>
              <a:t>  </a:t>
            </a:r>
            <a:r>
              <a:rPr lang="ar-SA" b="1" dirty="0" smtClean="0">
                <a:solidFill>
                  <a:srgbClr val="00B0F0"/>
                </a:solidFill>
                <a:latin typeface="Sakkal Majalla" pitchFamily="2" charset="-78"/>
                <a:cs typeface="Sakkal Majalla" pitchFamily="2" charset="-78"/>
              </a:rPr>
              <a:t>من اليابس المجاور</a:t>
            </a:r>
            <a:r>
              <a:rPr lang="en-US" b="1" dirty="0" smtClean="0">
                <a:solidFill>
                  <a:srgbClr val="00B0F0"/>
                </a:solidFill>
                <a:latin typeface="Sakkal Majalla" pitchFamily="2" charset="-78"/>
                <a:cs typeface="Sakkal Majalla" pitchFamily="2" charset="-78"/>
              </a:rPr>
              <a:t> </a:t>
            </a:r>
            <a:r>
              <a:rPr lang="ar-SA" b="1" dirty="0" smtClean="0">
                <a:solidFill>
                  <a:srgbClr val="00B0F0"/>
                </a:solidFill>
                <a:latin typeface="Sakkal Majalla" pitchFamily="2" charset="-78"/>
                <a:cs typeface="Sakkal Majalla" pitchFamily="2" charset="-78"/>
              </a:rPr>
              <a:t>لتعرضه الى المؤثرات القارية </a:t>
            </a:r>
            <a:endParaRPr lang="ar-SA" b="1" dirty="0">
              <a:solidFill>
                <a:srgbClr val="00B0F0"/>
              </a:solidFill>
              <a:latin typeface="Sakkal Majalla" pitchFamily="2" charset="-78"/>
              <a:cs typeface="Sakkal Majalla" pitchFamily="2" charset="-78"/>
            </a:endParaRPr>
          </a:p>
        </p:txBody>
      </p:sp>
      <p:sp>
        <p:nvSpPr>
          <p:cNvPr id="22" name="Rectangle 3"/>
          <p:cNvSpPr/>
          <p:nvPr/>
        </p:nvSpPr>
        <p:spPr>
          <a:xfrm>
            <a:off x="6629400" y="1524000"/>
            <a:ext cx="1234633" cy="461665"/>
          </a:xfrm>
          <a:prstGeom prst="rect">
            <a:avLst/>
          </a:prstGeom>
        </p:spPr>
        <p:txBody>
          <a:bodyPr wrap="none">
            <a:spAutoFit/>
          </a:bodyPr>
          <a:lstStyle/>
          <a:p>
            <a:pPr rtl="1"/>
            <a:r>
              <a:rPr lang="ar-SA" sz="2400" b="1" dirty="0" smtClean="0">
                <a:solidFill>
                  <a:srgbClr val="7030A0"/>
                </a:solidFill>
              </a:rPr>
              <a:t>بم </a:t>
            </a:r>
            <a:r>
              <a:rPr lang="ar-SA" sz="2400" b="1" dirty="0" smtClean="0">
                <a:solidFill>
                  <a:srgbClr val="7030A0"/>
                </a:solidFill>
              </a:rPr>
              <a:t>تفسري </a:t>
            </a:r>
            <a:endParaRPr lang="en-US" sz="2400" dirty="0">
              <a:solidFill>
                <a:srgbClr val="7030A0"/>
              </a:solidFill>
            </a:endParaRPr>
          </a:p>
        </p:txBody>
      </p:sp>
      <p:sp>
        <p:nvSpPr>
          <p:cNvPr id="13" name="Rectangle 7"/>
          <p:cNvSpPr/>
          <p:nvPr/>
        </p:nvSpPr>
        <p:spPr>
          <a:xfrm>
            <a:off x="2743200" y="23622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قلة تأثير البحر الأحمر على اليابس</a:t>
            </a:r>
            <a:endParaRPr lang="ar-SA" sz="2000" dirty="0">
              <a:latin typeface="Sakkal Majalla" pitchFamily="2" charset="-78"/>
              <a:cs typeface="Sakkal Majalla" pitchFamily="2" charset="-78"/>
            </a:endParaRPr>
          </a:p>
        </p:txBody>
      </p:sp>
      <p:sp>
        <p:nvSpPr>
          <p:cNvPr id="14" name="Rectangle 5"/>
          <p:cNvSpPr/>
          <p:nvPr/>
        </p:nvSpPr>
        <p:spPr>
          <a:xfrm>
            <a:off x="1524000" y="4267200"/>
            <a:ext cx="6820469" cy="369332"/>
          </a:xfrm>
          <a:prstGeom prst="rect">
            <a:avLst/>
          </a:prstGeom>
        </p:spPr>
        <p:txBody>
          <a:bodyPr wrap="square">
            <a:spAutoFit/>
          </a:bodyPr>
          <a:lstStyle/>
          <a:p>
            <a:pPr algn="ctr"/>
            <a:r>
              <a:rPr lang="en-US" b="1" dirty="0" smtClean="0">
                <a:solidFill>
                  <a:srgbClr val="00B0F0"/>
                </a:solidFill>
                <a:latin typeface="Sakkal Majalla" pitchFamily="2" charset="-78"/>
                <a:cs typeface="Sakkal Majalla" pitchFamily="2" charset="-78"/>
              </a:rPr>
              <a:t>   </a:t>
            </a:r>
            <a:r>
              <a:rPr lang="ar-SA" b="1" dirty="0" smtClean="0">
                <a:solidFill>
                  <a:srgbClr val="00B0F0"/>
                </a:solidFill>
                <a:latin typeface="Sakkal Majalla" pitchFamily="2" charset="-78"/>
                <a:cs typeface="Sakkal Majalla" pitchFamily="2" charset="-78"/>
              </a:rPr>
              <a:t>لانخفاض درجة الحرارة فى المرتفعات وكما يؤثر اتجاه سلاسل المرتفعات على كمية المطر </a:t>
            </a:r>
            <a:endParaRPr lang="ar-SA" b="1" dirty="0">
              <a:solidFill>
                <a:srgbClr val="00B0F0"/>
              </a:solidFill>
              <a:latin typeface="Sakkal Majalla" pitchFamily="2" charset="-78"/>
              <a:cs typeface="Sakkal Majalla" pitchFamily="2" charset="-78"/>
            </a:endParaRPr>
          </a:p>
        </p:txBody>
      </p:sp>
      <p:sp>
        <p:nvSpPr>
          <p:cNvPr id="15" name="Rectangle 7"/>
          <p:cNvSpPr/>
          <p:nvPr/>
        </p:nvSpPr>
        <p:spPr>
          <a:xfrm>
            <a:off x="2743200" y="36576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زيادة كمية الأمطار فى المناطق المرتفعات على الوطن العربي</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19487651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right)">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righ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p:cTn id="2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2">
                                            <p:txEl>
                                              <p:pRg st="0" end="0"/>
                                            </p:txEl>
                                          </p:spTgt>
                                        </p:tgtEl>
                                      </p:cBhvr>
                                    </p:animEffect>
                                    <p:anim calcmode="lin" valueType="num">
                                      <p:cBhvr>
                                        <p:cTn id="27"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right)">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righ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build="p"/>
      <p:bldP spid="22" grpId="0" build="allAtOnce"/>
      <p:bldP spid="13" grpId="0"/>
      <p:bldP spid="14" grpId="0" build="p"/>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24800" y="868992"/>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dirty="0" smtClean="0"/>
              <a:t>2</a:t>
            </a:r>
            <a:endParaRPr lang="ar-SA" sz="2400" dirty="0"/>
          </a:p>
        </p:txBody>
      </p:sp>
      <p:sp>
        <p:nvSpPr>
          <p:cNvPr id="4" name="Rectangle 3"/>
          <p:cNvSpPr/>
          <p:nvPr/>
        </p:nvSpPr>
        <p:spPr>
          <a:xfrm>
            <a:off x="1219200" y="914400"/>
            <a:ext cx="6808274" cy="461665"/>
          </a:xfrm>
          <a:prstGeom prst="rect">
            <a:avLst/>
          </a:prstGeom>
        </p:spPr>
        <p:txBody>
          <a:bodyPr wrap="none">
            <a:spAutoFit/>
          </a:bodyPr>
          <a:lstStyle/>
          <a:p>
            <a:pPr rtl="1"/>
            <a:r>
              <a:rPr lang="ar-SA" sz="2400" b="1" dirty="0" smtClean="0">
                <a:solidFill>
                  <a:srgbClr val="7030A0"/>
                </a:solidFill>
              </a:rPr>
              <a:t>عددي </a:t>
            </a:r>
            <a:r>
              <a:rPr lang="ar-SA" sz="2400" b="1" dirty="0" smtClean="0">
                <a:solidFill>
                  <a:srgbClr val="7030A0"/>
                </a:solidFill>
              </a:rPr>
              <a:t>مناطق الضغط الجوي العامة المؤثرة على مناخ الوطن العربي</a:t>
            </a:r>
            <a:endParaRPr lang="en-US" sz="2400" dirty="0">
              <a:solidFill>
                <a:srgbClr val="7030A0"/>
              </a:solidFill>
            </a:endParaRPr>
          </a:p>
        </p:txBody>
      </p:sp>
      <p:pic>
        <p:nvPicPr>
          <p:cNvPr id="10" name="صورة 9" descr="3123_1.jpg"/>
          <p:cNvPicPr>
            <a:picLocks noChangeAspect="1"/>
          </p:cNvPicPr>
          <p:nvPr/>
        </p:nvPicPr>
        <p:blipFill>
          <a:blip r:embed="rId2" cstate="print"/>
          <a:stretch>
            <a:fillRect/>
          </a:stretch>
        </p:blipFill>
        <p:spPr>
          <a:xfrm flipH="1">
            <a:off x="17089" y="2057400"/>
            <a:ext cx="3335711" cy="3048000"/>
          </a:xfrm>
          <a:prstGeom prst="rect">
            <a:avLst/>
          </a:prstGeom>
        </p:spPr>
      </p:pic>
    </p:spTree>
    <p:extLst>
      <p:ext uri="{BB962C8B-B14F-4D97-AF65-F5344CB8AC3E}">
        <p14:creationId xmlns="" xmlns:p14="http://schemas.microsoft.com/office/powerpoint/2010/main" val="20375796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anim calcmode="lin" valueType="num">
                                      <p:cBhvr>
                                        <p:cTn id="10" dur="500" fill="hold"/>
                                        <p:tgtEl>
                                          <p:spTgt spid="2">
                                            <p:bg/>
                                          </p:spTgt>
                                        </p:tgtEl>
                                        <p:attrNameLst>
                                          <p:attrName>ppt_x</p:attrName>
                                        </p:attrNameLst>
                                      </p:cBhvr>
                                      <p:tavLst>
                                        <p:tav tm="0">
                                          <p:val>
                                            <p:fltVal val="0.5"/>
                                          </p:val>
                                        </p:tav>
                                        <p:tav tm="100000">
                                          <p:val>
                                            <p:strVal val="#ppt_x"/>
                                          </p:val>
                                        </p:tav>
                                      </p:tavLst>
                                    </p:anim>
                                    <p:anim calcmode="lin" valueType="num">
                                      <p:cBhvr>
                                        <p:cTn id="11" dur="500" fill="hold"/>
                                        <p:tgtEl>
                                          <p:spTgt spid="2">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anim calcmode="lin" valueType="num">
                                      <p:cBhvr>
                                        <p:cTn id="1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anim calcmode="lin" valueType="num">
                                      <p:cBhvr>
                                        <p:cTn id="28"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9"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iterate type="lt">
                                    <p:tmPct val="5000"/>
                                  </p:iterate>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11594" y="304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4" name="Rectangle 3"/>
          <p:cNvSpPr/>
          <p:nvPr/>
        </p:nvSpPr>
        <p:spPr>
          <a:xfrm>
            <a:off x="2667000" y="381000"/>
            <a:ext cx="5208477" cy="461665"/>
          </a:xfrm>
          <a:prstGeom prst="rect">
            <a:avLst/>
          </a:prstGeom>
        </p:spPr>
        <p:txBody>
          <a:bodyPr wrap="none">
            <a:spAutoFit/>
          </a:bodyPr>
          <a:lstStyle/>
          <a:p>
            <a:pPr algn="ctr" rtl="1"/>
            <a:r>
              <a:rPr lang="ar-SA" sz="2400" b="1" dirty="0" smtClean="0">
                <a:solidFill>
                  <a:srgbClr val="7030A0"/>
                </a:solidFill>
              </a:rPr>
              <a:t>مثلي </a:t>
            </a:r>
            <a:r>
              <a:rPr lang="ar-SA" sz="2400" b="1" dirty="0" smtClean="0">
                <a:solidFill>
                  <a:srgbClr val="7030A0"/>
                </a:solidFill>
              </a:rPr>
              <a:t>بدول من الوطن العربي تتمتع بالمناخات التالية</a:t>
            </a:r>
            <a:endParaRPr lang="en-US" sz="2400" dirty="0">
              <a:solidFill>
                <a:srgbClr val="7030A0"/>
              </a:solidFill>
            </a:endParaRPr>
          </a:p>
        </p:txBody>
      </p:sp>
      <p:sp>
        <p:nvSpPr>
          <p:cNvPr id="5" name="Rectangle 4"/>
          <p:cNvSpPr/>
          <p:nvPr/>
        </p:nvSpPr>
        <p:spPr>
          <a:xfrm>
            <a:off x="3200400" y="1752600"/>
            <a:ext cx="878767"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بلاد الشام</a:t>
            </a:r>
            <a:endParaRPr lang="ar-SA" b="1" dirty="0">
              <a:solidFill>
                <a:srgbClr val="00B0F0"/>
              </a:solidFill>
              <a:latin typeface="Sakkal Majalla" pitchFamily="2" charset="-78"/>
              <a:cs typeface="Sakkal Majalla" pitchFamily="2" charset="-78"/>
            </a:endParaRPr>
          </a:p>
        </p:txBody>
      </p:sp>
      <p:sp>
        <p:nvSpPr>
          <p:cNvPr id="7" name="Rectangle 7"/>
          <p:cNvSpPr/>
          <p:nvPr/>
        </p:nvSpPr>
        <p:spPr>
          <a:xfrm>
            <a:off x="6934200" y="1600200"/>
            <a:ext cx="1753790"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مناخ البحر المتوسط</a:t>
            </a:r>
            <a:endParaRPr lang="ar-SA" sz="2000" dirty="0">
              <a:latin typeface="Sakkal Majalla" pitchFamily="2" charset="-78"/>
              <a:cs typeface="Sakkal Majalla" pitchFamily="2" charset="-78"/>
            </a:endParaRPr>
          </a:p>
        </p:txBody>
      </p:sp>
      <p:sp>
        <p:nvSpPr>
          <p:cNvPr id="8" name="Rectangle 4"/>
          <p:cNvSpPr/>
          <p:nvPr/>
        </p:nvSpPr>
        <p:spPr>
          <a:xfrm>
            <a:off x="3048000" y="2895600"/>
            <a:ext cx="1281120"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جنوبي الصومال</a:t>
            </a:r>
            <a:endParaRPr lang="ar-SA" b="1" dirty="0">
              <a:solidFill>
                <a:srgbClr val="00B0F0"/>
              </a:solidFill>
              <a:latin typeface="Sakkal Majalla" pitchFamily="2" charset="-78"/>
              <a:cs typeface="Sakkal Majalla" pitchFamily="2" charset="-78"/>
            </a:endParaRPr>
          </a:p>
        </p:txBody>
      </p:sp>
      <p:sp>
        <p:nvSpPr>
          <p:cNvPr id="9" name="Rectangle 7"/>
          <p:cNvSpPr/>
          <p:nvPr/>
        </p:nvSpPr>
        <p:spPr>
          <a:xfrm>
            <a:off x="7239000" y="2876490"/>
            <a:ext cx="14501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المناخ الاستوائي</a:t>
            </a:r>
            <a:endParaRPr lang="ar-SA" sz="2000" dirty="0">
              <a:latin typeface="Sakkal Majalla" pitchFamily="2" charset="-78"/>
              <a:cs typeface="Sakkal Majalla" pitchFamily="2" charset="-78"/>
            </a:endParaRPr>
          </a:p>
        </p:txBody>
      </p:sp>
      <p:sp>
        <p:nvSpPr>
          <p:cNvPr id="10" name="Rectangle 4"/>
          <p:cNvSpPr/>
          <p:nvPr/>
        </p:nvSpPr>
        <p:spPr>
          <a:xfrm>
            <a:off x="2819400" y="4267200"/>
            <a:ext cx="1497526"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جنوب غربي المملكة</a:t>
            </a:r>
            <a:endParaRPr lang="ar-SA" b="1" dirty="0">
              <a:solidFill>
                <a:srgbClr val="00B0F0"/>
              </a:solidFill>
              <a:latin typeface="Sakkal Majalla" pitchFamily="2" charset="-78"/>
              <a:cs typeface="Sakkal Majalla" pitchFamily="2" charset="-78"/>
            </a:endParaRPr>
          </a:p>
        </p:txBody>
      </p:sp>
      <p:sp>
        <p:nvSpPr>
          <p:cNvPr id="11" name="Rectangle 7"/>
          <p:cNvSpPr/>
          <p:nvPr/>
        </p:nvSpPr>
        <p:spPr>
          <a:xfrm>
            <a:off x="6858000" y="4191000"/>
            <a:ext cx="18311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المناخ المداري</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27833676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ou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ou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ox(out)">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ox(out)">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box(out)">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allAtOnce"/>
      <p:bldP spid="7" grpId="0"/>
      <p:bldP spid="8" grpId="0" build="allAtOnce"/>
      <p:bldP spid="9" grpId="0"/>
      <p:bldP spid="10" grpId="0" build="allAtOnce"/>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3" name="AutoShape 1"/>
          <p:cNvSpPr>
            <a:spLocks noChangeArrowheads="1"/>
          </p:cNvSpPr>
          <p:nvPr/>
        </p:nvSpPr>
        <p:spPr bwMode="auto">
          <a:xfrm>
            <a:off x="1676400" y="417513"/>
            <a:ext cx="5715000" cy="725487"/>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 name="Rectangle 3"/>
          <p:cNvSpPr>
            <a:spLocks noChangeArrowheads="1"/>
          </p:cNvSpPr>
          <p:nvPr/>
        </p:nvSpPr>
        <p:spPr bwMode="auto">
          <a:xfrm>
            <a:off x="2330053" y="589110"/>
            <a:ext cx="448392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itchFamily="18" charset="-78"/>
                <a:ea typeface="Times New Roman" pitchFamily="18" charset="0"/>
                <a:cs typeface="Simplified Arabic" pitchFamily="18" charset="-78"/>
              </a:rPr>
              <a:t>الدرس ال</a:t>
            </a:r>
            <a:r>
              <a:rPr kumimoji="0" lang="ar-SA" sz="2400" b="1" i="0" u="none" strike="noStrike" cap="none" normalizeH="0" baseline="0" dirty="0" err="1" smtClean="0">
                <a:ln>
                  <a:noFill/>
                </a:ln>
                <a:solidFill>
                  <a:srgbClr val="002060"/>
                </a:solidFill>
                <a:effectLst/>
                <a:latin typeface="Simplified Arabic" pitchFamily="18" charset="-78"/>
                <a:ea typeface="Times New Roman" pitchFamily="18" charset="0"/>
                <a:cs typeface="Simplified Arabic" pitchFamily="18" charset="-78"/>
              </a:rPr>
              <a:t>رابع</a:t>
            </a:r>
            <a:r>
              <a:rPr kumimoji="0" lang="ar-SA" sz="2400" b="1" i="0" u="none" strike="noStrike" cap="none" normalizeH="0" dirty="0" err="1" smtClean="0">
                <a:ln>
                  <a:noFill/>
                </a:ln>
                <a:solidFill>
                  <a:srgbClr val="002060"/>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dirty="0" smtClean="0">
                <a:ln>
                  <a:noFill/>
                </a:ln>
                <a:solidFill>
                  <a:srgbClr val="002060"/>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السكان فى الوطن العربي(1</a:t>
            </a:r>
            <a:r>
              <a:rPr kumimoji="0" lang="ar-SA" sz="24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a:t>
            </a:r>
            <a:endParaRPr kumimoji="0" lang="ar-EG" sz="20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5" name="Flowchart: Multidocument 4"/>
          <p:cNvSpPr/>
          <p:nvPr/>
        </p:nvSpPr>
        <p:spPr>
          <a:xfrm>
            <a:off x="7944251" y="1742301"/>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5181600" y="1838980"/>
            <a:ext cx="2769909" cy="523220"/>
          </a:xfrm>
          <a:prstGeom prst="rect">
            <a:avLst/>
          </a:prstGeom>
        </p:spPr>
        <p:txBody>
          <a:bodyPr wrap="square">
            <a:spAutoFit/>
          </a:bodyPr>
          <a:lstStyle/>
          <a:p>
            <a:pPr algn="r"/>
            <a:r>
              <a:rPr lang="ar-SA" sz="2800" b="1" dirty="0" smtClean="0">
                <a:solidFill>
                  <a:srgbClr val="7030A0"/>
                </a:solidFill>
                <a:latin typeface="Traditional Arabic" pitchFamily="18" charset="-78"/>
                <a:cs typeface="Traditional Arabic" pitchFamily="18" charset="-78"/>
              </a:rPr>
              <a:t>أكملي </a:t>
            </a:r>
            <a:r>
              <a:rPr lang="ar-SA" sz="2800" b="1" dirty="0" smtClean="0">
                <a:solidFill>
                  <a:srgbClr val="7030A0"/>
                </a:solidFill>
                <a:latin typeface="Traditional Arabic" pitchFamily="18" charset="-78"/>
                <a:cs typeface="Traditional Arabic" pitchFamily="18" charset="-78"/>
              </a:rPr>
              <a:t>الفراغات التالية</a:t>
            </a:r>
            <a:endParaRPr lang="ar-SA" sz="2800" b="1" dirty="0">
              <a:solidFill>
                <a:srgbClr val="7030A0"/>
              </a:solidFill>
              <a:latin typeface="Traditional Arabic" pitchFamily="18" charset="-78"/>
              <a:cs typeface="Traditional Arabic" pitchFamily="18" charset="-78"/>
            </a:endParaRPr>
          </a:p>
        </p:txBody>
      </p:sp>
      <p:sp>
        <p:nvSpPr>
          <p:cNvPr id="7" name="Rectangle 6"/>
          <p:cNvSpPr/>
          <p:nvPr/>
        </p:nvSpPr>
        <p:spPr>
          <a:xfrm>
            <a:off x="457200" y="3733800"/>
            <a:ext cx="8305800" cy="1015663"/>
          </a:xfrm>
          <a:prstGeom prst="rect">
            <a:avLst/>
          </a:prstGeom>
        </p:spPr>
        <p:txBody>
          <a:bodyPr wrap="square">
            <a:spAutoFit/>
          </a:bodyPr>
          <a:lstStyle/>
          <a:p>
            <a:pPr algn="r" rtl="1"/>
            <a:r>
              <a:rPr lang="ar-SA" sz="2000" b="1" dirty="0" smtClean="0">
                <a:latin typeface="Sakkal Majalla" pitchFamily="2" charset="-78"/>
                <a:cs typeface="Sakkal Majalla" pitchFamily="2" charset="-78"/>
              </a:rPr>
              <a:t>			</a:t>
            </a:r>
            <a:endParaRPr lang="en-US" sz="2000" dirty="0" smtClean="0">
              <a:latin typeface="Sakkal Majalla" pitchFamily="2" charset="-78"/>
              <a:cs typeface="Sakkal Majalla" pitchFamily="2" charset="-78"/>
            </a:endParaRPr>
          </a:p>
          <a:p>
            <a:pPr algn="r" rtl="1"/>
            <a:r>
              <a:rPr lang="ar-SA" sz="2000" dirty="0" smtClean="0">
                <a:latin typeface="Sakkal Majalla" pitchFamily="2" charset="-78"/>
                <a:cs typeface="Sakkal Majalla" pitchFamily="2" charset="-78"/>
              </a:rPr>
              <a:t>	</a:t>
            </a:r>
            <a:endParaRPr lang="en-US" sz="2000" dirty="0" smtClean="0">
              <a:latin typeface="Sakkal Majalla" pitchFamily="2" charset="-78"/>
              <a:cs typeface="Sakkal Majalla" pitchFamily="2" charset="-78"/>
            </a:endParaRPr>
          </a:p>
          <a:p>
            <a:pPr algn="r"/>
            <a:r>
              <a:rPr lang="ar-SA" sz="2000" b="1" dirty="0" smtClean="0">
                <a:latin typeface="Sakkal Majalla" pitchFamily="2" charset="-78"/>
                <a:cs typeface="Sakkal Majalla" pitchFamily="2" charset="-78"/>
              </a:rPr>
              <a:t>3-  تبلغ الكثافة السكانية العامة فى الوطن العربي </a:t>
            </a:r>
            <a:r>
              <a:rPr lang="ar-SA" sz="2000" b="1" dirty="0" err="1" smtClean="0">
                <a:latin typeface="Sakkal Majalla" pitchFamily="2" charset="-78"/>
                <a:cs typeface="Sakkal Majalla" pitchFamily="2" charset="-78"/>
              </a:rPr>
              <a:t>حوالي .............</a:t>
            </a:r>
            <a:r>
              <a:rPr lang="ar-SA" sz="2000" b="1" dirty="0" smtClean="0">
                <a:latin typeface="Sakkal Majalla" pitchFamily="2" charset="-78"/>
                <a:cs typeface="Sakkal Majalla" pitchFamily="2" charset="-78"/>
              </a:rPr>
              <a:t> نسمة لكل كيلو متر مربع</a:t>
            </a:r>
            <a:endParaRPr lang="ar-SA" sz="2000" dirty="0">
              <a:latin typeface="Sakkal Majalla" pitchFamily="2" charset="-78"/>
              <a:cs typeface="Sakkal Majalla" pitchFamily="2" charset="-78"/>
            </a:endParaRPr>
          </a:p>
        </p:txBody>
      </p:sp>
      <p:sp>
        <p:nvSpPr>
          <p:cNvPr id="8" name="Rectangle 7"/>
          <p:cNvSpPr/>
          <p:nvPr/>
        </p:nvSpPr>
        <p:spPr>
          <a:xfrm>
            <a:off x="1447801" y="2590800"/>
            <a:ext cx="7240190"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يبلغ عدد السكان فى الوطن العربي </a:t>
            </a:r>
            <a:r>
              <a:rPr lang="ar-SA" sz="2000" b="1" dirty="0" err="1" smtClean="0">
                <a:latin typeface="Sakkal Majalla" pitchFamily="2" charset="-78"/>
                <a:cs typeface="Sakkal Majalla" pitchFamily="2" charset="-78"/>
              </a:rPr>
              <a:t>حوالى ........................</a:t>
            </a:r>
            <a:r>
              <a:rPr lang="ar-SA" sz="2000" b="1" dirty="0" smtClean="0">
                <a:latin typeface="Sakkal Majalla" pitchFamily="2" charset="-78"/>
                <a:cs typeface="Sakkal Majalla" pitchFamily="2" charset="-78"/>
              </a:rPr>
              <a:t> من اجمالي سكان العالم</a:t>
            </a:r>
            <a:endParaRPr lang="ar-SA" sz="2000" dirty="0">
              <a:latin typeface="Sakkal Majalla" pitchFamily="2" charset="-78"/>
              <a:cs typeface="Sakkal Majalla" pitchFamily="2" charset="-78"/>
            </a:endParaRPr>
          </a:p>
        </p:txBody>
      </p:sp>
      <p:sp>
        <p:nvSpPr>
          <p:cNvPr id="9" name="Rectangle 8"/>
          <p:cNvSpPr/>
          <p:nvPr/>
        </p:nvSpPr>
        <p:spPr>
          <a:xfrm>
            <a:off x="1675801" y="3409890"/>
            <a:ext cx="7023076" cy="400110"/>
          </a:xfrm>
          <a:prstGeom prst="rect">
            <a:avLst/>
          </a:prstGeom>
        </p:spPr>
        <p:txBody>
          <a:bodyPr wrap="none">
            <a:spAutoFit/>
          </a:bodyPr>
          <a:lstStyle/>
          <a:p>
            <a:pPr algn="r" rtl="1"/>
            <a:r>
              <a:rPr lang="ar-SA" sz="2000" b="1" dirty="0" smtClean="0">
                <a:latin typeface="Sakkal Majalla" pitchFamily="2" charset="-78"/>
                <a:cs typeface="Sakkal Majalla" pitchFamily="2" charset="-78"/>
              </a:rPr>
              <a:t>2- يتركز 16% من سكان الوطن العربي فى المنطقة التى يسودها </a:t>
            </a:r>
            <a:r>
              <a:rPr lang="ar-SA" sz="2000" b="1" dirty="0" err="1" smtClean="0">
                <a:latin typeface="Sakkal Majalla" pitchFamily="2" charset="-78"/>
                <a:cs typeface="Sakkal Majalla" pitchFamily="2" charset="-78"/>
              </a:rPr>
              <a:t>المناخ.....................................</a:t>
            </a:r>
            <a:endParaRPr lang="ar-SA" sz="2000" dirty="0">
              <a:latin typeface="Sakkal Majalla" pitchFamily="2" charset="-78"/>
              <a:cs typeface="Sakkal Majalla" pitchFamily="2" charset="-78"/>
            </a:endParaRPr>
          </a:p>
        </p:txBody>
      </p:sp>
      <p:sp>
        <p:nvSpPr>
          <p:cNvPr id="10" name="Rectangle 9"/>
          <p:cNvSpPr/>
          <p:nvPr/>
        </p:nvSpPr>
        <p:spPr>
          <a:xfrm>
            <a:off x="4419600" y="2362200"/>
            <a:ext cx="611065" cy="400110"/>
          </a:xfrm>
          <a:prstGeom prst="rect">
            <a:avLst/>
          </a:prstGeom>
        </p:spPr>
        <p:txBody>
          <a:bodyPr wrap="none">
            <a:spAutoFit/>
          </a:bodyPr>
          <a:lstStyle/>
          <a:p>
            <a:r>
              <a:rPr lang="ar-SA" sz="2000" b="1" dirty="0" err="1" smtClean="0">
                <a:solidFill>
                  <a:srgbClr val="00B0F0"/>
                </a:solidFill>
                <a:latin typeface="Sakkal Majalla" pitchFamily="2" charset="-78"/>
                <a:cs typeface="Sakkal Majalla" pitchFamily="2" charset="-78"/>
              </a:rPr>
              <a:t>4,5%</a:t>
            </a:r>
            <a:endParaRPr lang="ar-SA" sz="2000" dirty="0"/>
          </a:p>
        </p:txBody>
      </p:sp>
      <p:sp>
        <p:nvSpPr>
          <p:cNvPr id="11" name="Rectangle 10"/>
          <p:cNvSpPr/>
          <p:nvPr/>
        </p:nvSpPr>
        <p:spPr>
          <a:xfrm>
            <a:off x="2269364" y="3200400"/>
            <a:ext cx="702436" cy="400110"/>
          </a:xfrm>
          <a:prstGeom prst="rect">
            <a:avLst/>
          </a:prstGeom>
        </p:spPr>
        <p:txBody>
          <a:bodyPr wrap="none">
            <a:spAutoFit/>
          </a:bodyPr>
          <a:lstStyle/>
          <a:p>
            <a:r>
              <a:rPr lang="ar-SA" sz="2000" b="1" dirty="0" err="1" smtClean="0">
                <a:solidFill>
                  <a:srgbClr val="00B0F0"/>
                </a:solidFill>
                <a:latin typeface="Sakkal Majalla" pitchFamily="2" charset="-78"/>
                <a:cs typeface="Sakkal Majalla" pitchFamily="2" charset="-78"/>
              </a:rPr>
              <a:t>المدراي</a:t>
            </a:r>
            <a:endParaRPr lang="ar-SA" sz="2000" dirty="0"/>
          </a:p>
        </p:txBody>
      </p:sp>
      <p:sp>
        <p:nvSpPr>
          <p:cNvPr id="12" name="Rectangle 11"/>
          <p:cNvSpPr/>
          <p:nvPr/>
        </p:nvSpPr>
        <p:spPr>
          <a:xfrm>
            <a:off x="3886200" y="4186535"/>
            <a:ext cx="444352" cy="461665"/>
          </a:xfrm>
          <a:prstGeom prst="rect">
            <a:avLst/>
          </a:prstGeom>
        </p:spPr>
        <p:txBody>
          <a:bodyPr wrap="none">
            <a:spAutoFit/>
          </a:bodyPr>
          <a:lstStyle/>
          <a:p>
            <a:r>
              <a:rPr lang="ar-SA" sz="2400" b="1" dirty="0" smtClean="0">
                <a:solidFill>
                  <a:srgbClr val="00B0F0"/>
                </a:solidFill>
                <a:latin typeface="Sakkal Majalla" pitchFamily="2" charset="-78"/>
                <a:cs typeface="Sakkal Majalla" pitchFamily="2" charset="-78"/>
              </a:rPr>
              <a:t>18</a:t>
            </a:r>
            <a:endParaRPr lang="ar-SA" sz="2400" dirty="0"/>
          </a:p>
        </p:txBody>
      </p:sp>
    </p:spTree>
    <p:extLst>
      <p:ext uri="{BB962C8B-B14F-4D97-AF65-F5344CB8AC3E}">
        <p14:creationId xmlns="" xmlns:p14="http://schemas.microsoft.com/office/powerpoint/2010/main" val="257105350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out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0" y="381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3" name="Rectangle 2"/>
          <p:cNvSpPr/>
          <p:nvPr/>
        </p:nvSpPr>
        <p:spPr>
          <a:xfrm>
            <a:off x="6629400" y="381000"/>
            <a:ext cx="1293944" cy="584775"/>
          </a:xfrm>
          <a:prstGeom prst="rect">
            <a:avLst/>
          </a:prstGeom>
        </p:spPr>
        <p:txBody>
          <a:bodyPr wrap="none">
            <a:spAutoFit/>
          </a:bodyPr>
          <a:lstStyle/>
          <a:p>
            <a:r>
              <a:rPr lang="ar-SA" sz="3200" b="1" dirty="0" smtClean="0">
                <a:solidFill>
                  <a:srgbClr val="7030A0"/>
                </a:solidFill>
                <a:latin typeface="Traditional Arabic" pitchFamily="18" charset="-78"/>
                <a:cs typeface="Traditional Arabic" pitchFamily="18" charset="-78"/>
              </a:rPr>
              <a:t>بم </a:t>
            </a:r>
            <a:r>
              <a:rPr lang="ar-SA" sz="3200" b="1" dirty="0" smtClean="0">
                <a:solidFill>
                  <a:srgbClr val="7030A0"/>
                </a:solidFill>
                <a:latin typeface="Traditional Arabic" pitchFamily="18" charset="-78"/>
                <a:cs typeface="Traditional Arabic" pitchFamily="18" charset="-78"/>
              </a:rPr>
              <a:t>تفسري</a:t>
            </a:r>
            <a:endParaRPr lang="ar-SA" sz="3200" b="1" dirty="0">
              <a:solidFill>
                <a:srgbClr val="7030A0"/>
              </a:solidFill>
              <a:latin typeface="Traditional Arabic" pitchFamily="18" charset="-78"/>
              <a:cs typeface="Traditional Arabic" pitchFamily="18" charset="-78"/>
            </a:endParaRPr>
          </a:p>
        </p:txBody>
      </p:sp>
      <p:sp>
        <p:nvSpPr>
          <p:cNvPr id="4" name="Rectangle 3"/>
          <p:cNvSpPr/>
          <p:nvPr/>
        </p:nvSpPr>
        <p:spPr>
          <a:xfrm>
            <a:off x="3048000" y="1219200"/>
            <a:ext cx="5782352" cy="400110"/>
          </a:xfrm>
          <a:prstGeom prst="rect">
            <a:avLst/>
          </a:prstGeom>
        </p:spPr>
        <p:txBody>
          <a:bodyPr wrap="none">
            <a:spAutoFit/>
          </a:bodyPr>
          <a:lstStyle/>
          <a:p>
            <a:pPr rtl="1"/>
            <a:r>
              <a:rPr lang="ar-SA" sz="2000" b="1" dirty="0" smtClean="0">
                <a:latin typeface="Traditional Arabic" pitchFamily="18" charset="-78"/>
                <a:cs typeface="Traditional Arabic" pitchFamily="18" charset="-78"/>
              </a:rPr>
              <a:t>1- يتركز 10% من السكان فى الوطن العربي بالواحات فى المناطق الصحراوية</a:t>
            </a:r>
            <a:endParaRPr lang="en-US" sz="2000" dirty="0">
              <a:latin typeface="Traditional Arabic" pitchFamily="18" charset="-78"/>
              <a:cs typeface="Traditional Arabic" pitchFamily="18" charset="-78"/>
            </a:endParaRPr>
          </a:p>
        </p:txBody>
      </p:sp>
      <p:sp>
        <p:nvSpPr>
          <p:cNvPr id="5" name="Rectangle 4"/>
          <p:cNvSpPr/>
          <p:nvPr/>
        </p:nvSpPr>
        <p:spPr>
          <a:xfrm>
            <a:off x="1726240" y="2971800"/>
            <a:ext cx="6960560" cy="400110"/>
          </a:xfrm>
          <a:prstGeom prst="rect">
            <a:avLst/>
          </a:prstGeom>
        </p:spPr>
        <p:txBody>
          <a:bodyPr wrap="none">
            <a:spAutoFit/>
          </a:bodyPr>
          <a:lstStyle/>
          <a:p>
            <a:pPr rtl="1"/>
            <a:r>
              <a:rPr lang="ar-SA" sz="2000" b="1" dirty="0" smtClean="0">
                <a:latin typeface="Traditional Arabic" pitchFamily="18" charset="-78"/>
                <a:cs typeface="Traditional Arabic" pitchFamily="18" charset="-78"/>
              </a:rPr>
              <a:t>2- تصنف منطقة صحراء الربع الخالي على أنها من الأقاليم ذات الكثافة السكانية المنخفضة جدا</a:t>
            </a:r>
            <a:endParaRPr lang="en-US" sz="2000" dirty="0">
              <a:latin typeface="Traditional Arabic" pitchFamily="18" charset="-78"/>
              <a:cs typeface="Traditional Arabic" pitchFamily="18" charset="-78"/>
            </a:endParaRPr>
          </a:p>
        </p:txBody>
      </p:sp>
      <p:sp>
        <p:nvSpPr>
          <p:cNvPr id="7" name="Rectangle 6"/>
          <p:cNvSpPr/>
          <p:nvPr/>
        </p:nvSpPr>
        <p:spPr>
          <a:xfrm>
            <a:off x="3657600" y="1962090"/>
            <a:ext cx="3881191"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لتوفر المياه فيها والمناطق التى يستخرج منها النفط</a:t>
            </a:r>
            <a:endParaRPr lang="ar-SA" sz="2000" dirty="0"/>
          </a:p>
        </p:txBody>
      </p:sp>
      <p:sp>
        <p:nvSpPr>
          <p:cNvPr id="8" name="Rectangle 7"/>
          <p:cNvSpPr/>
          <p:nvPr/>
        </p:nvSpPr>
        <p:spPr>
          <a:xfrm>
            <a:off x="2895600" y="3810000"/>
            <a:ext cx="4642618"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حيث تصل الكثافة السكانية فيها 1 نسمة لكل كيلو متر مربع</a:t>
            </a:r>
            <a:endParaRPr lang="ar-SA" sz="2000" dirty="0"/>
          </a:p>
        </p:txBody>
      </p:sp>
    </p:spTree>
    <p:extLst>
      <p:ext uri="{BB962C8B-B14F-4D97-AF65-F5344CB8AC3E}">
        <p14:creationId xmlns="" xmlns:p14="http://schemas.microsoft.com/office/powerpoint/2010/main" val="69169562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0" y="762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597407" y="845403"/>
            <a:ext cx="7403593" cy="461665"/>
          </a:xfrm>
          <a:prstGeom prst="rect">
            <a:avLst/>
          </a:prstGeom>
        </p:spPr>
        <p:txBody>
          <a:bodyPr wrap="square">
            <a:spAutoFit/>
          </a:bodyPr>
          <a:lstStyle/>
          <a:p>
            <a:pPr algn="r" rtl="1"/>
            <a:r>
              <a:rPr lang="ar-SA" sz="2400" b="1" dirty="0" smtClean="0">
                <a:solidFill>
                  <a:srgbClr val="7030A0"/>
                </a:solidFill>
              </a:rPr>
              <a:t>ما مبررات تركز سكان الوكن العربي فى المناطق التالية</a:t>
            </a:r>
            <a:endParaRPr lang="en-US" sz="2400" dirty="0">
              <a:solidFill>
                <a:srgbClr val="7030A0"/>
              </a:solidFill>
            </a:endParaRPr>
          </a:p>
        </p:txBody>
      </p:sp>
      <p:sp>
        <p:nvSpPr>
          <p:cNvPr id="5" name="Rectangle 6"/>
          <p:cNvSpPr/>
          <p:nvPr/>
        </p:nvSpPr>
        <p:spPr>
          <a:xfrm>
            <a:off x="4577009" y="1600200"/>
            <a:ext cx="3717684"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1- السواحل الشرقية والجنوبية للبحر المتوسط</a:t>
            </a:r>
            <a:endParaRPr lang="ar-SA" sz="2000" dirty="0"/>
          </a:p>
        </p:txBody>
      </p:sp>
      <p:sp>
        <p:nvSpPr>
          <p:cNvPr id="6" name="Rectangle 7"/>
          <p:cNvSpPr/>
          <p:nvPr/>
        </p:nvSpPr>
        <p:spPr>
          <a:xfrm>
            <a:off x="6858000" y="2133600"/>
            <a:ext cx="1398140"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2- دلتا نهر النيل</a:t>
            </a:r>
            <a:endParaRPr lang="ar-SA" sz="2000" dirty="0"/>
          </a:p>
        </p:txBody>
      </p:sp>
      <p:sp>
        <p:nvSpPr>
          <p:cNvPr id="7" name="Rectangle 16"/>
          <p:cNvSpPr/>
          <p:nvPr/>
        </p:nvSpPr>
        <p:spPr>
          <a:xfrm rot="20041682">
            <a:off x="1649618" y="2651881"/>
            <a:ext cx="3025188" cy="923330"/>
          </a:xfrm>
          <a:prstGeom prst="rect">
            <a:avLst/>
          </a:prstGeom>
          <a:noFill/>
        </p:spPr>
        <p:txBody>
          <a:bodyPr wrap="none" lIns="91440" tIns="45720" rIns="91440" bIns="45720">
            <a:prstTxWarp prst="textWave2">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مناقشه عامه</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302890169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600200" y="457200"/>
            <a:ext cx="5214938" cy="685800"/>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r>
              <a:rPr lang="ar-EG" sz="2400" b="1" dirty="0">
                <a:solidFill>
                  <a:srgbClr val="C00000"/>
                </a:solidFill>
              </a:rPr>
              <a:t>الدرس </a:t>
            </a:r>
            <a:r>
              <a:rPr lang="ar-EG" sz="2400" b="1" dirty="0" smtClean="0">
                <a:solidFill>
                  <a:srgbClr val="C00000"/>
                </a:solidFill>
              </a:rPr>
              <a:t>ال</a:t>
            </a:r>
            <a:r>
              <a:rPr lang="ar-SA" sz="2400" b="1" dirty="0" smtClean="0">
                <a:solidFill>
                  <a:srgbClr val="C00000"/>
                </a:solidFill>
              </a:rPr>
              <a:t>خامس</a:t>
            </a:r>
            <a:r>
              <a:rPr lang="ar-EG" sz="2400" b="1" dirty="0" smtClean="0">
                <a:solidFill>
                  <a:srgbClr val="C00000"/>
                </a:solidFill>
              </a:rPr>
              <a:t> </a:t>
            </a:r>
            <a:r>
              <a:rPr lang="ar-EG" sz="2400" b="1" dirty="0" err="1">
                <a:solidFill>
                  <a:srgbClr val="C00000"/>
                </a:solidFill>
              </a:rPr>
              <a:t>:</a:t>
            </a:r>
            <a:r>
              <a:rPr lang="ar-EG" sz="2400" b="1" dirty="0">
                <a:solidFill>
                  <a:srgbClr val="C00000"/>
                </a:solidFill>
              </a:rPr>
              <a:t> </a:t>
            </a:r>
            <a:r>
              <a:rPr lang="ar-SA" sz="2400" b="1" dirty="0" smtClean="0">
                <a:solidFill>
                  <a:srgbClr val="0070C0"/>
                </a:solidFill>
              </a:rPr>
              <a:t>السكان فى الوطن العربي(2</a:t>
            </a:r>
            <a:r>
              <a:rPr lang="ar-SA" sz="2400" b="1" dirty="0" err="1" smtClean="0">
                <a:solidFill>
                  <a:srgbClr val="0070C0"/>
                </a:solidFill>
              </a:rPr>
              <a:t>)</a:t>
            </a:r>
            <a:endParaRPr lang="en-US" sz="2000" b="1" dirty="0">
              <a:solidFill>
                <a:srgbClr val="0070C0"/>
              </a:solidFill>
            </a:endParaRPr>
          </a:p>
        </p:txBody>
      </p:sp>
      <p:sp>
        <p:nvSpPr>
          <p:cNvPr id="4" name="Flowchart: Multidocument 3"/>
          <p:cNvSpPr/>
          <p:nvPr/>
        </p:nvSpPr>
        <p:spPr>
          <a:xfrm>
            <a:off x="7924800" y="1494971"/>
            <a:ext cx="67752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1524000" y="29718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لأنها من الدول المهاجر اليها </a:t>
            </a:r>
            <a:endParaRPr lang="ar-SA" b="1" dirty="0">
              <a:solidFill>
                <a:srgbClr val="00B0F0"/>
              </a:solidFill>
              <a:latin typeface="Sakkal Majalla" pitchFamily="2" charset="-78"/>
              <a:cs typeface="Sakkal Majalla" pitchFamily="2" charset="-78"/>
            </a:endParaRPr>
          </a:p>
        </p:txBody>
      </p:sp>
      <p:sp>
        <p:nvSpPr>
          <p:cNvPr id="22" name="Rectangle 3"/>
          <p:cNvSpPr/>
          <p:nvPr/>
        </p:nvSpPr>
        <p:spPr>
          <a:xfrm>
            <a:off x="5715000" y="1600200"/>
            <a:ext cx="2212465" cy="461665"/>
          </a:xfrm>
          <a:prstGeom prst="rect">
            <a:avLst/>
          </a:prstGeom>
        </p:spPr>
        <p:txBody>
          <a:bodyPr wrap="none">
            <a:spAutoFit/>
          </a:bodyPr>
          <a:lstStyle/>
          <a:p>
            <a:pPr rtl="1"/>
            <a:r>
              <a:rPr lang="ar-SA" sz="2400" b="1" dirty="0" smtClean="0">
                <a:solidFill>
                  <a:srgbClr val="7030A0"/>
                </a:solidFill>
              </a:rPr>
              <a:t>عللي </a:t>
            </a:r>
            <a:r>
              <a:rPr lang="ar-SA" sz="2400" b="1" dirty="0" smtClean="0">
                <a:solidFill>
                  <a:srgbClr val="7030A0"/>
                </a:solidFill>
              </a:rPr>
              <a:t>العبارات التالية</a:t>
            </a:r>
            <a:endParaRPr lang="en-US" sz="2400" dirty="0">
              <a:solidFill>
                <a:srgbClr val="7030A0"/>
              </a:solidFill>
            </a:endParaRPr>
          </a:p>
        </p:txBody>
      </p:sp>
      <p:sp>
        <p:nvSpPr>
          <p:cNvPr id="13" name="Rectangle 7"/>
          <p:cNvSpPr/>
          <p:nvPr/>
        </p:nvSpPr>
        <p:spPr>
          <a:xfrm>
            <a:off x="2743200" y="23622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ازدياد سكان المدن فى دول الخليج</a:t>
            </a:r>
          </a:p>
        </p:txBody>
      </p:sp>
      <p:sp>
        <p:nvSpPr>
          <p:cNvPr id="14" name="Rectangle 5"/>
          <p:cNvSpPr/>
          <p:nvPr/>
        </p:nvSpPr>
        <p:spPr>
          <a:xfrm>
            <a:off x="1524000" y="42672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لأن اليمن والصومال من الدول المهاجر منها</a:t>
            </a:r>
            <a:endParaRPr lang="ar-SA" b="1" dirty="0">
              <a:solidFill>
                <a:srgbClr val="00B0F0"/>
              </a:solidFill>
              <a:latin typeface="Sakkal Majalla" pitchFamily="2" charset="-78"/>
              <a:cs typeface="Sakkal Majalla" pitchFamily="2" charset="-78"/>
            </a:endParaRPr>
          </a:p>
        </p:txBody>
      </p:sp>
      <p:sp>
        <p:nvSpPr>
          <p:cNvPr id="15" name="Rectangle 7"/>
          <p:cNvSpPr/>
          <p:nvPr/>
        </p:nvSpPr>
        <p:spPr>
          <a:xfrm>
            <a:off x="2743200" y="36576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ارتفاع نسبة الاناث على الذكور فى كل من اليمن والصومال</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19487651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right)">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righ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p:cTn id="2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2">
                                            <p:txEl>
                                              <p:pRg st="0" end="0"/>
                                            </p:txEl>
                                          </p:spTgt>
                                        </p:tgtEl>
                                      </p:cBhvr>
                                    </p:animEffect>
                                    <p:anim calcmode="lin" valueType="num">
                                      <p:cBhvr>
                                        <p:cTn id="27"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right)">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righ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build="p"/>
      <p:bldP spid="22" grpId="0" build="allAtOnce"/>
      <p:bldP spid="13" grpId="0"/>
      <p:bldP spid="14" grpId="0" build="p"/>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24800" y="868992"/>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dirty="0" smtClean="0"/>
              <a:t>2</a:t>
            </a:r>
            <a:endParaRPr lang="ar-SA" sz="2400" dirty="0"/>
          </a:p>
        </p:txBody>
      </p:sp>
      <p:sp>
        <p:nvSpPr>
          <p:cNvPr id="4" name="Rectangle 3"/>
          <p:cNvSpPr/>
          <p:nvPr/>
        </p:nvSpPr>
        <p:spPr>
          <a:xfrm>
            <a:off x="4191000" y="914400"/>
            <a:ext cx="3741730" cy="461665"/>
          </a:xfrm>
          <a:prstGeom prst="rect">
            <a:avLst/>
          </a:prstGeom>
        </p:spPr>
        <p:txBody>
          <a:bodyPr wrap="none">
            <a:spAutoFit/>
          </a:bodyPr>
          <a:lstStyle/>
          <a:p>
            <a:pPr rtl="1"/>
            <a:r>
              <a:rPr lang="ar-SA" sz="2400" b="1" dirty="0" smtClean="0">
                <a:solidFill>
                  <a:srgbClr val="7030A0"/>
                </a:solidFill>
              </a:rPr>
              <a:t>ما المقصود بالزيادة الطبيعية للسكان</a:t>
            </a:r>
            <a:endParaRPr lang="en-US" sz="2400" dirty="0">
              <a:solidFill>
                <a:srgbClr val="7030A0"/>
              </a:solidFill>
            </a:endParaRPr>
          </a:p>
        </p:txBody>
      </p:sp>
      <p:sp>
        <p:nvSpPr>
          <p:cNvPr id="5" name="Rectangle 5"/>
          <p:cNvSpPr/>
          <p:nvPr/>
        </p:nvSpPr>
        <p:spPr>
          <a:xfrm>
            <a:off x="1600200" y="19812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هى ارتفاع فى عدد المواليد وانخفاض في عدد الوفيات</a:t>
            </a:r>
            <a:endParaRPr lang="ar-SA" b="1" dirty="0">
              <a:solidFill>
                <a:srgbClr val="00B0F0"/>
              </a:solidFill>
              <a:latin typeface="Sakkal Majalla" pitchFamily="2" charset="-78"/>
              <a:cs typeface="Sakkal Majalla" pitchFamily="2" charset="-78"/>
            </a:endParaRPr>
          </a:p>
        </p:txBody>
      </p:sp>
    </p:spTree>
    <p:extLst>
      <p:ext uri="{BB962C8B-B14F-4D97-AF65-F5344CB8AC3E}">
        <p14:creationId xmlns="" xmlns:p14="http://schemas.microsoft.com/office/powerpoint/2010/main" val="20375796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anim calcmode="lin" valueType="num">
                                      <p:cBhvr>
                                        <p:cTn id="10" dur="500" fill="hold"/>
                                        <p:tgtEl>
                                          <p:spTgt spid="2">
                                            <p:bg/>
                                          </p:spTgt>
                                        </p:tgtEl>
                                        <p:attrNameLst>
                                          <p:attrName>ppt_x</p:attrName>
                                        </p:attrNameLst>
                                      </p:cBhvr>
                                      <p:tavLst>
                                        <p:tav tm="0">
                                          <p:val>
                                            <p:fltVal val="0.5"/>
                                          </p:val>
                                        </p:tav>
                                        <p:tav tm="100000">
                                          <p:val>
                                            <p:strVal val="#ppt_x"/>
                                          </p:val>
                                        </p:tav>
                                      </p:tavLst>
                                    </p:anim>
                                    <p:anim calcmode="lin" valueType="num">
                                      <p:cBhvr>
                                        <p:cTn id="11" dur="500" fill="hold"/>
                                        <p:tgtEl>
                                          <p:spTgt spid="2">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anim calcmode="lin" valueType="num">
                                      <p:cBhvr>
                                        <p:cTn id="1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anim calcmode="lin" valueType="num">
                                      <p:cBhvr>
                                        <p:cTn id="28"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9"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right)">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11594" y="685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4" name="Rectangle 3"/>
          <p:cNvSpPr/>
          <p:nvPr/>
        </p:nvSpPr>
        <p:spPr>
          <a:xfrm>
            <a:off x="5334000" y="762000"/>
            <a:ext cx="2513830" cy="461665"/>
          </a:xfrm>
          <a:prstGeom prst="rect">
            <a:avLst/>
          </a:prstGeom>
        </p:spPr>
        <p:txBody>
          <a:bodyPr wrap="none">
            <a:spAutoFit/>
          </a:bodyPr>
          <a:lstStyle/>
          <a:p>
            <a:pPr algn="ctr" rtl="1"/>
            <a:r>
              <a:rPr lang="ar-SA" sz="2400" b="1" dirty="0" smtClean="0">
                <a:solidFill>
                  <a:srgbClr val="7030A0"/>
                </a:solidFill>
              </a:rPr>
              <a:t>ما النتائج المترتبة على </a:t>
            </a:r>
            <a:endParaRPr lang="en-US" sz="2400" dirty="0">
              <a:solidFill>
                <a:srgbClr val="7030A0"/>
              </a:solidFill>
            </a:endParaRPr>
          </a:p>
        </p:txBody>
      </p:sp>
      <p:sp>
        <p:nvSpPr>
          <p:cNvPr id="5" name="Rectangle 4"/>
          <p:cNvSpPr/>
          <p:nvPr/>
        </p:nvSpPr>
        <p:spPr>
          <a:xfrm>
            <a:off x="3657600" y="2667000"/>
            <a:ext cx="2956259"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أثرت على عدد السكان فى الدول المجاورة </a:t>
            </a:r>
            <a:endParaRPr lang="ar-SA" b="1" dirty="0">
              <a:solidFill>
                <a:srgbClr val="00B0F0"/>
              </a:solidFill>
              <a:latin typeface="Sakkal Majalla" pitchFamily="2" charset="-78"/>
              <a:cs typeface="Sakkal Majalla" pitchFamily="2" charset="-78"/>
            </a:endParaRPr>
          </a:p>
        </p:txBody>
      </p:sp>
      <p:sp>
        <p:nvSpPr>
          <p:cNvPr id="7" name="Rectangle 7"/>
          <p:cNvSpPr/>
          <p:nvPr/>
        </p:nvSpPr>
        <p:spPr>
          <a:xfrm>
            <a:off x="-1371600" y="1981200"/>
            <a:ext cx="10059590"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 1- هجرة الفلسطينيين بسبب الاحتلال الاسرائيلي للدول المجاورة</a:t>
            </a:r>
            <a:endParaRPr lang="ar-SA" sz="2000" dirty="0">
              <a:latin typeface="Sakkal Majalla" pitchFamily="2" charset="-78"/>
              <a:cs typeface="Sakkal Majalla" pitchFamily="2" charset="-78"/>
            </a:endParaRPr>
          </a:p>
        </p:txBody>
      </p:sp>
      <p:sp>
        <p:nvSpPr>
          <p:cNvPr id="8" name="Rectangle 4"/>
          <p:cNvSpPr/>
          <p:nvPr/>
        </p:nvSpPr>
        <p:spPr>
          <a:xfrm>
            <a:off x="4419600" y="4419600"/>
            <a:ext cx="2143536"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ارتفاع معدلات النمو السكاني</a:t>
            </a:r>
            <a:endParaRPr lang="ar-SA" b="1" dirty="0">
              <a:solidFill>
                <a:srgbClr val="00B0F0"/>
              </a:solidFill>
              <a:latin typeface="Sakkal Majalla" pitchFamily="2" charset="-78"/>
              <a:cs typeface="Sakkal Majalla" pitchFamily="2" charset="-78"/>
            </a:endParaRPr>
          </a:p>
        </p:txBody>
      </p:sp>
      <p:sp>
        <p:nvSpPr>
          <p:cNvPr id="9" name="Rectangle 7"/>
          <p:cNvSpPr/>
          <p:nvPr/>
        </p:nvSpPr>
        <p:spPr>
          <a:xfrm>
            <a:off x="2514600" y="3650158"/>
            <a:ext cx="61745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انخفاض معدل وفيات الأطفال فى الوطن العربي</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27833676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ou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ou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ox(out)">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ox(out)">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allAtOnce"/>
      <p:bldP spid="7" grpId="0"/>
      <p:bldP spid="8" grpId="0" build="allAtOnce"/>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3" name="AutoShape 1"/>
          <p:cNvSpPr>
            <a:spLocks noChangeArrowheads="1"/>
          </p:cNvSpPr>
          <p:nvPr/>
        </p:nvSpPr>
        <p:spPr bwMode="auto">
          <a:xfrm>
            <a:off x="1676400" y="417513"/>
            <a:ext cx="5715000" cy="725487"/>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 name="Rectangle 3"/>
          <p:cNvSpPr>
            <a:spLocks noChangeArrowheads="1"/>
          </p:cNvSpPr>
          <p:nvPr/>
        </p:nvSpPr>
        <p:spPr bwMode="auto">
          <a:xfrm>
            <a:off x="2120863" y="589110"/>
            <a:ext cx="490230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itchFamily="18" charset="-78"/>
                <a:ea typeface="Times New Roman" pitchFamily="18" charset="0"/>
                <a:cs typeface="Simplified Arabic" pitchFamily="18" charset="-78"/>
              </a:rPr>
              <a:t>الدرس ال</a:t>
            </a:r>
            <a:r>
              <a:rPr kumimoji="0" lang="ar-SA" sz="2400" b="1" i="0" u="none" strike="noStrike" cap="none" normalizeH="0" baseline="0" dirty="0" err="1" smtClean="0">
                <a:ln>
                  <a:noFill/>
                </a:ln>
                <a:solidFill>
                  <a:srgbClr val="002060"/>
                </a:solidFill>
                <a:effectLst/>
                <a:latin typeface="Simplified Arabic" pitchFamily="18" charset="-78"/>
                <a:ea typeface="Times New Roman" pitchFamily="18" charset="0"/>
                <a:cs typeface="Simplified Arabic" pitchFamily="18" charset="-78"/>
              </a:rPr>
              <a:t>سادس</a:t>
            </a:r>
            <a:r>
              <a:rPr kumimoji="0" lang="ar-SA" sz="2400" b="1" i="0" u="none" strike="noStrike" cap="none" normalizeH="0" dirty="0" err="1" smtClean="0">
                <a:ln>
                  <a:noFill/>
                </a:ln>
                <a:solidFill>
                  <a:srgbClr val="002060"/>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dirty="0" smtClean="0">
                <a:ln>
                  <a:noFill/>
                </a:ln>
                <a:solidFill>
                  <a:srgbClr val="002060"/>
                </a:solidFill>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الاقتصاد فى الوطن العربي(1</a:t>
            </a:r>
            <a:r>
              <a:rPr kumimoji="0" lang="ar-SA" sz="24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a:t>
            </a:r>
            <a:endParaRPr kumimoji="0" lang="ar-EG" sz="20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5" name="Flowchart: Multidocument 4"/>
          <p:cNvSpPr/>
          <p:nvPr/>
        </p:nvSpPr>
        <p:spPr>
          <a:xfrm>
            <a:off x="7944251" y="1742301"/>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5181600" y="1838980"/>
            <a:ext cx="2769909" cy="523220"/>
          </a:xfrm>
          <a:prstGeom prst="rect">
            <a:avLst/>
          </a:prstGeom>
        </p:spPr>
        <p:txBody>
          <a:bodyPr wrap="square">
            <a:spAutoFit/>
          </a:bodyPr>
          <a:lstStyle/>
          <a:p>
            <a:pPr algn="r"/>
            <a:r>
              <a:rPr lang="ar-SA" sz="2800" b="1" dirty="0" smtClean="0">
                <a:solidFill>
                  <a:srgbClr val="7030A0"/>
                </a:solidFill>
                <a:latin typeface="Traditional Arabic" pitchFamily="18" charset="-78"/>
                <a:cs typeface="Traditional Arabic" pitchFamily="18" charset="-78"/>
              </a:rPr>
              <a:t>ما النتائج المترتبة على </a:t>
            </a:r>
            <a:endParaRPr lang="ar-SA" sz="2800" b="1" dirty="0">
              <a:solidFill>
                <a:srgbClr val="7030A0"/>
              </a:solidFill>
              <a:latin typeface="Traditional Arabic" pitchFamily="18" charset="-78"/>
              <a:cs typeface="Traditional Arabic" pitchFamily="18" charset="-78"/>
            </a:endParaRPr>
          </a:p>
        </p:txBody>
      </p:sp>
      <p:sp>
        <p:nvSpPr>
          <p:cNvPr id="8" name="Rectangle 7"/>
          <p:cNvSpPr/>
          <p:nvPr/>
        </p:nvSpPr>
        <p:spPr>
          <a:xfrm>
            <a:off x="1447801" y="2590800"/>
            <a:ext cx="7240190"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امتلاك الوطن العربي لسواحل بحرية طويلة</a:t>
            </a:r>
            <a:endParaRPr lang="ar-SA" sz="2000" dirty="0">
              <a:latin typeface="Sakkal Majalla" pitchFamily="2" charset="-78"/>
              <a:cs typeface="Sakkal Majalla" pitchFamily="2" charset="-78"/>
            </a:endParaRPr>
          </a:p>
        </p:txBody>
      </p:sp>
      <p:sp>
        <p:nvSpPr>
          <p:cNvPr id="9" name="Rectangle 8"/>
          <p:cNvSpPr/>
          <p:nvPr/>
        </p:nvSpPr>
        <p:spPr>
          <a:xfrm>
            <a:off x="3482983" y="3733800"/>
            <a:ext cx="5216493" cy="400110"/>
          </a:xfrm>
          <a:prstGeom prst="rect">
            <a:avLst/>
          </a:prstGeom>
        </p:spPr>
        <p:txBody>
          <a:bodyPr wrap="none">
            <a:spAutoFit/>
          </a:bodyPr>
          <a:lstStyle/>
          <a:p>
            <a:pPr algn="r" rtl="1"/>
            <a:r>
              <a:rPr lang="ar-SA" sz="2000" b="1" dirty="0" smtClean="0">
                <a:latin typeface="Sakkal Majalla" pitchFamily="2" charset="-78"/>
                <a:cs typeface="Sakkal Majalla" pitchFamily="2" charset="-78"/>
              </a:rPr>
              <a:t>2- اهتمام الحكومات فى الوطن العربي بتطوير انتاج الثروة السمكية</a:t>
            </a:r>
            <a:endParaRPr lang="ar-SA" sz="2000" dirty="0">
              <a:latin typeface="Sakkal Majalla" pitchFamily="2" charset="-78"/>
              <a:cs typeface="Sakkal Majalla" pitchFamily="2" charset="-78"/>
            </a:endParaRPr>
          </a:p>
        </p:txBody>
      </p:sp>
      <p:sp>
        <p:nvSpPr>
          <p:cNvPr id="10" name="Rectangle 9"/>
          <p:cNvSpPr/>
          <p:nvPr/>
        </p:nvSpPr>
        <p:spPr>
          <a:xfrm>
            <a:off x="4191000" y="3048000"/>
            <a:ext cx="1758815"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زيادة الثروة السمكية</a:t>
            </a:r>
            <a:endParaRPr lang="ar-SA" sz="2000" dirty="0"/>
          </a:p>
        </p:txBody>
      </p:sp>
      <p:sp>
        <p:nvSpPr>
          <p:cNvPr id="11" name="Rectangle 10"/>
          <p:cNvSpPr/>
          <p:nvPr/>
        </p:nvSpPr>
        <p:spPr>
          <a:xfrm>
            <a:off x="2743200" y="4343400"/>
            <a:ext cx="5168403"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لسد احتياجات السوق المحلية وتصدير الفائض للأسواق الخارجية</a:t>
            </a:r>
            <a:endParaRPr lang="ar-SA" sz="2000" dirty="0"/>
          </a:p>
        </p:txBody>
      </p:sp>
    </p:spTree>
    <p:extLst>
      <p:ext uri="{BB962C8B-B14F-4D97-AF65-F5344CB8AC3E}">
        <p14:creationId xmlns="" xmlns:p14="http://schemas.microsoft.com/office/powerpoint/2010/main" val="257105350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an0004"/>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 xmlns:p14="http://schemas.microsoft.com/office/powerpoint/2010/main" val="96307066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0" y="381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3" name="Rectangle 2"/>
          <p:cNvSpPr/>
          <p:nvPr/>
        </p:nvSpPr>
        <p:spPr>
          <a:xfrm>
            <a:off x="7239000" y="457200"/>
            <a:ext cx="742511" cy="584775"/>
          </a:xfrm>
          <a:prstGeom prst="rect">
            <a:avLst/>
          </a:prstGeom>
        </p:spPr>
        <p:txBody>
          <a:bodyPr wrap="none">
            <a:spAutoFit/>
          </a:bodyPr>
          <a:lstStyle/>
          <a:p>
            <a:r>
              <a:rPr lang="ar-SA" sz="3200" b="1" dirty="0" smtClean="0">
                <a:solidFill>
                  <a:srgbClr val="7030A0"/>
                </a:solidFill>
                <a:latin typeface="Traditional Arabic" pitchFamily="18" charset="-78"/>
                <a:cs typeface="Traditional Arabic" pitchFamily="18" charset="-78"/>
              </a:rPr>
              <a:t>عللي</a:t>
            </a:r>
            <a:endParaRPr lang="ar-SA" sz="3200" b="1" dirty="0">
              <a:solidFill>
                <a:srgbClr val="7030A0"/>
              </a:solidFill>
              <a:latin typeface="Traditional Arabic" pitchFamily="18" charset="-78"/>
              <a:cs typeface="Traditional Arabic" pitchFamily="18" charset="-78"/>
            </a:endParaRPr>
          </a:p>
        </p:txBody>
      </p:sp>
      <p:sp>
        <p:nvSpPr>
          <p:cNvPr id="4" name="Rectangle 3"/>
          <p:cNvSpPr/>
          <p:nvPr/>
        </p:nvSpPr>
        <p:spPr>
          <a:xfrm>
            <a:off x="5334000" y="1447800"/>
            <a:ext cx="3350597" cy="400110"/>
          </a:xfrm>
          <a:prstGeom prst="rect">
            <a:avLst/>
          </a:prstGeom>
        </p:spPr>
        <p:txBody>
          <a:bodyPr wrap="none">
            <a:spAutoFit/>
          </a:bodyPr>
          <a:lstStyle/>
          <a:p>
            <a:pPr rtl="1"/>
            <a:r>
              <a:rPr lang="ar-SA" sz="2000" b="1" dirty="0" smtClean="0">
                <a:latin typeface="Traditional Arabic" pitchFamily="18" charset="-78"/>
                <a:cs typeface="Traditional Arabic" pitchFamily="18" charset="-78"/>
              </a:rPr>
              <a:t>1- تنوع المحاصيل الزراعية فى الوطن العربي</a:t>
            </a:r>
            <a:endParaRPr lang="en-US" sz="2000" dirty="0">
              <a:latin typeface="Traditional Arabic" pitchFamily="18" charset="-78"/>
              <a:cs typeface="Traditional Arabic" pitchFamily="18" charset="-78"/>
            </a:endParaRPr>
          </a:p>
        </p:txBody>
      </p:sp>
      <p:sp>
        <p:nvSpPr>
          <p:cNvPr id="5" name="Rectangle 4"/>
          <p:cNvSpPr/>
          <p:nvPr/>
        </p:nvSpPr>
        <p:spPr>
          <a:xfrm>
            <a:off x="5509327" y="3105090"/>
            <a:ext cx="3177473" cy="400110"/>
          </a:xfrm>
          <a:prstGeom prst="rect">
            <a:avLst/>
          </a:prstGeom>
        </p:spPr>
        <p:txBody>
          <a:bodyPr wrap="none">
            <a:spAutoFit/>
          </a:bodyPr>
          <a:lstStyle/>
          <a:p>
            <a:pPr rtl="1"/>
            <a:r>
              <a:rPr lang="ar-SA" sz="2000" b="1" dirty="0" smtClean="0">
                <a:latin typeface="Traditional Arabic" pitchFamily="18" charset="-78"/>
                <a:cs typeface="Traditional Arabic" pitchFamily="18" charset="-78"/>
              </a:rPr>
              <a:t>2- أهمية الثروة السمكية فى الوطن العربي</a:t>
            </a:r>
            <a:endParaRPr lang="en-US" sz="2000" dirty="0">
              <a:latin typeface="Traditional Arabic" pitchFamily="18" charset="-78"/>
              <a:cs typeface="Traditional Arabic" pitchFamily="18" charset="-78"/>
            </a:endParaRPr>
          </a:p>
        </p:txBody>
      </p:sp>
      <p:sp>
        <p:nvSpPr>
          <p:cNvPr id="7" name="Rectangle 6"/>
          <p:cNvSpPr/>
          <p:nvPr/>
        </p:nvSpPr>
        <p:spPr>
          <a:xfrm>
            <a:off x="3657600" y="2133600"/>
            <a:ext cx="3881191"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لتوفر المياه فيها والمناطق التى يستخرج منها النفط</a:t>
            </a:r>
            <a:endParaRPr lang="ar-SA" sz="2000" dirty="0"/>
          </a:p>
        </p:txBody>
      </p:sp>
      <p:sp>
        <p:nvSpPr>
          <p:cNvPr id="8" name="Rectangle 7"/>
          <p:cNvSpPr/>
          <p:nvPr/>
        </p:nvSpPr>
        <p:spPr>
          <a:xfrm>
            <a:off x="3161613" y="3810000"/>
            <a:ext cx="4305987"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تعوض الكثير فى السد النقص الغذائي للشعوب العربية</a:t>
            </a:r>
            <a:endParaRPr lang="ar-SA" sz="2000" dirty="0"/>
          </a:p>
        </p:txBody>
      </p:sp>
    </p:spTree>
    <p:extLst>
      <p:ext uri="{BB962C8B-B14F-4D97-AF65-F5344CB8AC3E}">
        <p14:creationId xmlns="" xmlns:p14="http://schemas.microsoft.com/office/powerpoint/2010/main" val="69169562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0" y="762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597407" y="845403"/>
            <a:ext cx="7403593" cy="461665"/>
          </a:xfrm>
          <a:prstGeom prst="rect">
            <a:avLst/>
          </a:prstGeom>
        </p:spPr>
        <p:txBody>
          <a:bodyPr wrap="square">
            <a:spAutoFit/>
          </a:bodyPr>
          <a:lstStyle/>
          <a:p>
            <a:pPr algn="r" rtl="1"/>
            <a:r>
              <a:rPr lang="ar-SA" sz="2400" b="1" dirty="0" smtClean="0">
                <a:solidFill>
                  <a:srgbClr val="7030A0"/>
                </a:solidFill>
              </a:rPr>
              <a:t>حددي </a:t>
            </a:r>
            <a:r>
              <a:rPr lang="ar-SA" sz="2400" b="1" dirty="0" smtClean="0">
                <a:solidFill>
                  <a:srgbClr val="7030A0"/>
                </a:solidFill>
              </a:rPr>
              <a:t>الامتداد الطبيعي لكل من</a:t>
            </a:r>
            <a:endParaRPr lang="en-US" sz="2400" dirty="0">
              <a:solidFill>
                <a:srgbClr val="7030A0"/>
              </a:solidFill>
            </a:endParaRPr>
          </a:p>
        </p:txBody>
      </p:sp>
      <p:sp>
        <p:nvSpPr>
          <p:cNvPr id="5" name="Rectangle 6"/>
          <p:cNvSpPr/>
          <p:nvPr/>
        </p:nvSpPr>
        <p:spPr>
          <a:xfrm>
            <a:off x="6892604" y="1600200"/>
            <a:ext cx="1641796"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1- حشائش السفانا</a:t>
            </a:r>
            <a:endParaRPr lang="ar-SA" sz="2000" dirty="0"/>
          </a:p>
        </p:txBody>
      </p:sp>
      <p:sp>
        <p:nvSpPr>
          <p:cNvPr id="6" name="Rectangle 7"/>
          <p:cNvSpPr/>
          <p:nvPr/>
        </p:nvSpPr>
        <p:spPr>
          <a:xfrm>
            <a:off x="6858000" y="2133600"/>
            <a:ext cx="1713931"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2- حشائش </a:t>
            </a:r>
            <a:r>
              <a:rPr lang="ar-SA" sz="2000" b="1" dirty="0" err="1" smtClean="0">
                <a:solidFill>
                  <a:srgbClr val="00B0F0"/>
                </a:solidFill>
                <a:latin typeface="Sakkal Majalla" pitchFamily="2" charset="-78"/>
                <a:cs typeface="Sakkal Majalla" pitchFamily="2" charset="-78"/>
              </a:rPr>
              <a:t>الأستبس</a:t>
            </a:r>
            <a:endParaRPr lang="ar-SA" sz="2000" dirty="0"/>
          </a:p>
        </p:txBody>
      </p:sp>
      <p:sp>
        <p:nvSpPr>
          <p:cNvPr id="7" name="Rectangle 16"/>
          <p:cNvSpPr/>
          <p:nvPr/>
        </p:nvSpPr>
        <p:spPr>
          <a:xfrm rot="20041682">
            <a:off x="1649618" y="2651881"/>
            <a:ext cx="3025188" cy="923330"/>
          </a:xfrm>
          <a:prstGeom prst="rect">
            <a:avLst/>
          </a:prstGeom>
          <a:noFill/>
        </p:spPr>
        <p:txBody>
          <a:bodyPr wrap="none" lIns="91440" tIns="45720" rIns="91440" bIns="45720">
            <a:prstTxWarp prst="textWave2">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مناقشه عامه</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302890169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600200" y="457200"/>
            <a:ext cx="5214938" cy="685800"/>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r>
              <a:rPr lang="ar-EG" sz="2400" b="1" dirty="0">
                <a:solidFill>
                  <a:srgbClr val="C00000"/>
                </a:solidFill>
              </a:rPr>
              <a:t>الدرس </a:t>
            </a:r>
            <a:r>
              <a:rPr lang="ar-EG" sz="2400" b="1" dirty="0" smtClean="0">
                <a:solidFill>
                  <a:srgbClr val="C00000"/>
                </a:solidFill>
              </a:rPr>
              <a:t>ال</a:t>
            </a:r>
            <a:r>
              <a:rPr lang="ar-SA" sz="2400" b="1" dirty="0" smtClean="0">
                <a:solidFill>
                  <a:srgbClr val="C00000"/>
                </a:solidFill>
              </a:rPr>
              <a:t>سابع</a:t>
            </a:r>
            <a:r>
              <a:rPr lang="ar-EG" sz="2400" b="1" dirty="0" smtClean="0">
                <a:solidFill>
                  <a:srgbClr val="C00000"/>
                </a:solidFill>
              </a:rPr>
              <a:t> </a:t>
            </a:r>
            <a:r>
              <a:rPr lang="ar-EG" sz="2400" b="1" dirty="0" err="1">
                <a:solidFill>
                  <a:srgbClr val="C00000"/>
                </a:solidFill>
              </a:rPr>
              <a:t>:</a:t>
            </a:r>
            <a:r>
              <a:rPr lang="ar-EG" sz="2400" b="1" dirty="0">
                <a:solidFill>
                  <a:srgbClr val="C00000"/>
                </a:solidFill>
              </a:rPr>
              <a:t> </a:t>
            </a:r>
            <a:r>
              <a:rPr lang="ar-SA" sz="2400" b="1" dirty="0" smtClean="0">
                <a:solidFill>
                  <a:srgbClr val="0070C0"/>
                </a:solidFill>
              </a:rPr>
              <a:t>الاقتصاد فى الوطن العربي(2</a:t>
            </a:r>
            <a:r>
              <a:rPr lang="ar-SA" sz="2400" b="1" dirty="0" err="1" smtClean="0">
                <a:solidFill>
                  <a:srgbClr val="0070C0"/>
                </a:solidFill>
              </a:rPr>
              <a:t>)</a:t>
            </a:r>
            <a:endParaRPr lang="en-US" sz="2000" b="1" dirty="0">
              <a:solidFill>
                <a:srgbClr val="0070C0"/>
              </a:solidFill>
            </a:endParaRPr>
          </a:p>
        </p:txBody>
      </p:sp>
      <p:sp>
        <p:nvSpPr>
          <p:cNvPr id="4" name="Flowchart: Multidocument 3"/>
          <p:cNvSpPr/>
          <p:nvPr/>
        </p:nvSpPr>
        <p:spPr>
          <a:xfrm>
            <a:off x="7924800" y="1494971"/>
            <a:ext cx="67752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1524000" y="29718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لتطوير المستوي الاجتماعى والثقافي ورفع مستوي المعيشة للشعوب</a:t>
            </a:r>
            <a:endParaRPr lang="ar-SA" b="1" dirty="0">
              <a:solidFill>
                <a:srgbClr val="00B0F0"/>
              </a:solidFill>
              <a:latin typeface="Sakkal Majalla" pitchFamily="2" charset="-78"/>
              <a:cs typeface="Sakkal Majalla" pitchFamily="2" charset="-78"/>
            </a:endParaRPr>
          </a:p>
        </p:txBody>
      </p:sp>
      <p:sp>
        <p:nvSpPr>
          <p:cNvPr id="22" name="Rectangle 3"/>
          <p:cNvSpPr/>
          <p:nvPr/>
        </p:nvSpPr>
        <p:spPr>
          <a:xfrm>
            <a:off x="6705600" y="1524000"/>
            <a:ext cx="1157689" cy="461665"/>
          </a:xfrm>
          <a:prstGeom prst="rect">
            <a:avLst/>
          </a:prstGeom>
        </p:spPr>
        <p:txBody>
          <a:bodyPr wrap="none">
            <a:spAutoFit/>
          </a:bodyPr>
          <a:lstStyle/>
          <a:p>
            <a:pPr rtl="1"/>
            <a:r>
              <a:rPr lang="ar-SA" sz="2400" b="1" dirty="0" smtClean="0">
                <a:solidFill>
                  <a:srgbClr val="7030A0"/>
                </a:solidFill>
              </a:rPr>
              <a:t>بم </a:t>
            </a:r>
            <a:r>
              <a:rPr lang="ar-SA" sz="2400" b="1" dirty="0" smtClean="0">
                <a:solidFill>
                  <a:srgbClr val="7030A0"/>
                </a:solidFill>
              </a:rPr>
              <a:t>تفسري</a:t>
            </a:r>
            <a:endParaRPr lang="en-US" sz="2400" dirty="0">
              <a:solidFill>
                <a:srgbClr val="7030A0"/>
              </a:solidFill>
            </a:endParaRPr>
          </a:p>
        </p:txBody>
      </p:sp>
      <p:sp>
        <p:nvSpPr>
          <p:cNvPr id="13" name="Rectangle 7"/>
          <p:cNvSpPr/>
          <p:nvPr/>
        </p:nvSpPr>
        <p:spPr>
          <a:xfrm>
            <a:off x="2743200" y="23622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يعد التقدم الصناعي هدفا تسعي جميع دول الوطن العربي لتحقيقه </a:t>
            </a:r>
          </a:p>
        </p:txBody>
      </p:sp>
      <p:sp>
        <p:nvSpPr>
          <p:cNvPr id="14" name="Rectangle 5"/>
          <p:cNvSpPr/>
          <p:nvPr/>
        </p:nvSpPr>
        <p:spPr>
          <a:xfrm>
            <a:off x="1524000" y="42672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لكون الصناعات العربية فى مراحلها الأولي</a:t>
            </a:r>
            <a:endParaRPr lang="ar-SA" b="1" dirty="0">
              <a:solidFill>
                <a:srgbClr val="00B0F0"/>
              </a:solidFill>
              <a:latin typeface="Sakkal Majalla" pitchFamily="2" charset="-78"/>
              <a:cs typeface="Sakkal Majalla" pitchFamily="2" charset="-78"/>
            </a:endParaRPr>
          </a:p>
        </p:txBody>
      </p:sp>
      <p:sp>
        <p:nvSpPr>
          <p:cNvPr id="15" name="Rectangle 7"/>
          <p:cNvSpPr/>
          <p:nvPr/>
        </p:nvSpPr>
        <p:spPr>
          <a:xfrm>
            <a:off x="2743200" y="36576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انخفاض استهلاك الوطن العربي من النفط مقارنة بالإنتاج</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19487651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right)">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righ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p:cTn id="2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2">
                                            <p:txEl>
                                              <p:pRg st="0" end="0"/>
                                            </p:txEl>
                                          </p:spTgt>
                                        </p:tgtEl>
                                      </p:cBhvr>
                                    </p:animEffect>
                                    <p:anim calcmode="lin" valueType="num">
                                      <p:cBhvr>
                                        <p:cTn id="27"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right)">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righ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build="p"/>
      <p:bldP spid="22" grpId="0" build="allAtOnce"/>
      <p:bldP spid="13" grpId="0"/>
      <p:bldP spid="14" grpId="0" build="p"/>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24800" y="868992"/>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dirty="0" smtClean="0"/>
              <a:t>2</a:t>
            </a:r>
            <a:endParaRPr lang="ar-SA" sz="2400" dirty="0"/>
          </a:p>
        </p:txBody>
      </p:sp>
      <p:sp>
        <p:nvSpPr>
          <p:cNvPr id="4" name="Rectangle 3"/>
          <p:cNvSpPr/>
          <p:nvPr/>
        </p:nvSpPr>
        <p:spPr>
          <a:xfrm>
            <a:off x="4572000" y="990600"/>
            <a:ext cx="3366627" cy="461665"/>
          </a:xfrm>
          <a:prstGeom prst="rect">
            <a:avLst/>
          </a:prstGeom>
        </p:spPr>
        <p:txBody>
          <a:bodyPr wrap="none">
            <a:spAutoFit/>
          </a:bodyPr>
          <a:lstStyle/>
          <a:p>
            <a:pPr rtl="1"/>
            <a:r>
              <a:rPr lang="ar-SA" sz="2400" b="1" dirty="0" err="1" smtClean="0">
                <a:solidFill>
                  <a:srgbClr val="7030A0"/>
                </a:solidFill>
              </a:rPr>
              <a:t>أكتبي</a:t>
            </a:r>
            <a:r>
              <a:rPr lang="ar-SA" sz="2400" b="1" dirty="0" smtClean="0">
                <a:solidFill>
                  <a:srgbClr val="7030A0"/>
                </a:solidFill>
              </a:rPr>
              <a:t> </a:t>
            </a:r>
            <a:r>
              <a:rPr lang="ar-SA" sz="2400" b="1" dirty="0" smtClean="0">
                <a:solidFill>
                  <a:srgbClr val="7030A0"/>
                </a:solidFill>
              </a:rPr>
              <a:t>المصطلح للمدلولات التالية</a:t>
            </a:r>
            <a:endParaRPr lang="en-US" sz="2400" dirty="0">
              <a:solidFill>
                <a:srgbClr val="7030A0"/>
              </a:solidFill>
            </a:endParaRPr>
          </a:p>
        </p:txBody>
      </p:sp>
      <p:sp>
        <p:nvSpPr>
          <p:cNvPr id="6" name="Rectangle 5"/>
          <p:cNvSpPr/>
          <p:nvPr/>
        </p:nvSpPr>
        <p:spPr>
          <a:xfrm>
            <a:off x="1524000" y="25908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الصناعة</a:t>
            </a:r>
            <a:endParaRPr lang="ar-SA" b="1" dirty="0">
              <a:solidFill>
                <a:srgbClr val="00B0F0"/>
              </a:solidFill>
              <a:latin typeface="Sakkal Majalla" pitchFamily="2" charset="-78"/>
              <a:cs typeface="Sakkal Majalla" pitchFamily="2" charset="-78"/>
            </a:endParaRPr>
          </a:p>
        </p:txBody>
      </p:sp>
      <p:sp>
        <p:nvSpPr>
          <p:cNvPr id="7" name="Rectangle 7"/>
          <p:cNvSpPr/>
          <p:nvPr/>
        </p:nvSpPr>
        <p:spPr>
          <a:xfrm>
            <a:off x="2743200" y="19812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تحويل المواد الطبيعية الخام الى مواد قابلة للاستخدام</a:t>
            </a:r>
          </a:p>
        </p:txBody>
      </p:sp>
      <p:sp>
        <p:nvSpPr>
          <p:cNvPr id="8" name="Rectangle 5"/>
          <p:cNvSpPr/>
          <p:nvPr/>
        </p:nvSpPr>
        <p:spPr>
          <a:xfrm>
            <a:off x="1524000" y="38862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احتياطي النفط</a:t>
            </a:r>
            <a:endParaRPr lang="ar-SA" b="1" dirty="0">
              <a:solidFill>
                <a:srgbClr val="00B0F0"/>
              </a:solidFill>
              <a:latin typeface="Sakkal Majalla" pitchFamily="2" charset="-78"/>
              <a:cs typeface="Sakkal Majalla" pitchFamily="2" charset="-78"/>
            </a:endParaRPr>
          </a:p>
        </p:txBody>
      </p:sp>
      <p:sp>
        <p:nvSpPr>
          <p:cNvPr id="9" name="Rectangle 7"/>
          <p:cNvSpPr/>
          <p:nvPr/>
        </p:nvSpPr>
        <p:spPr>
          <a:xfrm>
            <a:off x="2743200" y="32766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كميات كبيرة من مخزون النفط</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20375796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anim calcmode="lin" valueType="num">
                                      <p:cBhvr>
                                        <p:cTn id="10" dur="500" fill="hold"/>
                                        <p:tgtEl>
                                          <p:spTgt spid="2">
                                            <p:bg/>
                                          </p:spTgt>
                                        </p:tgtEl>
                                        <p:attrNameLst>
                                          <p:attrName>ppt_x</p:attrName>
                                        </p:attrNameLst>
                                      </p:cBhvr>
                                      <p:tavLst>
                                        <p:tav tm="0">
                                          <p:val>
                                            <p:fltVal val="0.5"/>
                                          </p:val>
                                        </p:tav>
                                        <p:tav tm="100000">
                                          <p:val>
                                            <p:strVal val="#ppt_x"/>
                                          </p:val>
                                        </p:tav>
                                      </p:tavLst>
                                    </p:anim>
                                    <p:anim calcmode="lin" valueType="num">
                                      <p:cBhvr>
                                        <p:cTn id="11" dur="500" fill="hold"/>
                                        <p:tgtEl>
                                          <p:spTgt spid="2">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anim calcmode="lin" valueType="num">
                                      <p:cBhvr>
                                        <p:cTn id="1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anim calcmode="lin" valueType="num">
                                      <p:cBhvr>
                                        <p:cTn id="28"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9"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out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righ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out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wipe(right)">
                                      <p:cBhvr>
                                        <p:cTn id="4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6" grpId="0" build="p"/>
      <p:bldP spid="7" grpId="0"/>
      <p:bldP spid="8" grpId="0" build="p"/>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11594" y="685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4" name="Rectangle 3"/>
          <p:cNvSpPr/>
          <p:nvPr/>
        </p:nvSpPr>
        <p:spPr>
          <a:xfrm>
            <a:off x="2049443" y="762000"/>
            <a:ext cx="5894563" cy="461665"/>
          </a:xfrm>
          <a:prstGeom prst="rect">
            <a:avLst/>
          </a:prstGeom>
        </p:spPr>
        <p:txBody>
          <a:bodyPr wrap="none">
            <a:spAutoFit/>
          </a:bodyPr>
          <a:lstStyle/>
          <a:p>
            <a:pPr algn="ctr" rtl="1"/>
            <a:r>
              <a:rPr lang="ar-SA" sz="2400" b="1" dirty="0" smtClean="0">
                <a:solidFill>
                  <a:srgbClr val="7030A0"/>
                </a:solidFill>
              </a:rPr>
              <a:t>يمثل النفط أهم ثروة معدنية فى الوطن العربي, </a:t>
            </a:r>
            <a:r>
              <a:rPr lang="ar-SA" sz="2400" b="1" dirty="0" smtClean="0">
                <a:solidFill>
                  <a:srgbClr val="7030A0"/>
                </a:solidFill>
              </a:rPr>
              <a:t>وضحي </a:t>
            </a:r>
            <a:r>
              <a:rPr lang="ar-SA" sz="2400" b="1" dirty="0" smtClean="0">
                <a:solidFill>
                  <a:srgbClr val="7030A0"/>
                </a:solidFill>
              </a:rPr>
              <a:t>ذلك</a:t>
            </a:r>
            <a:endParaRPr lang="en-US" sz="2400" dirty="0">
              <a:solidFill>
                <a:srgbClr val="7030A0"/>
              </a:solidFill>
            </a:endParaRPr>
          </a:p>
        </p:txBody>
      </p:sp>
      <p:sp>
        <p:nvSpPr>
          <p:cNvPr id="10" name="Rectangle 16"/>
          <p:cNvSpPr/>
          <p:nvPr/>
        </p:nvSpPr>
        <p:spPr>
          <a:xfrm rot="20726008">
            <a:off x="2810689" y="2651583"/>
            <a:ext cx="3025188" cy="923330"/>
          </a:xfrm>
          <a:prstGeom prst="rect">
            <a:avLst/>
          </a:prstGeom>
          <a:noFill/>
        </p:spPr>
        <p:txBody>
          <a:bodyPr wrap="none" lIns="91440" tIns="45720" rIns="91440" bIns="45720">
            <a:prstTxWarp prst="textWave2">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مناقشه عامه</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7833676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ou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ou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600200" y="457200"/>
            <a:ext cx="6096000" cy="685800"/>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r>
              <a:rPr lang="ar-EG" sz="2400" b="1" dirty="0">
                <a:solidFill>
                  <a:srgbClr val="C00000"/>
                </a:solidFill>
              </a:rPr>
              <a:t>الدرس </a:t>
            </a:r>
            <a:r>
              <a:rPr lang="ar-EG" sz="2400" b="1" dirty="0" smtClean="0">
                <a:solidFill>
                  <a:srgbClr val="C00000"/>
                </a:solidFill>
              </a:rPr>
              <a:t>ال</a:t>
            </a:r>
            <a:r>
              <a:rPr lang="ar-SA" sz="2400" b="1" dirty="0" smtClean="0">
                <a:solidFill>
                  <a:srgbClr val="C00000"/>
                </a:solidFill>
              </a:rPr>
              <a:t>ثامن</a:t>
            </a:r>
            <a:r>
              <a:rPr lang="ar-EG" sz="2400" b="1" dirty="0" smtClean="0">
                <a:solidFill>
                  <a:srgbClr val="C00000"/>
                </a:solidFill>
              </a:rPr>
              <a:t> </a:t>
            </a:r>
            <a:r>
              <a:rPr lang="ar-EG" sz="2400" b="1" dirty="0" err="1">
                <a:solidFill>
                  <a:srgbClr val="C00000"/>
                </a:solidFill>
              </a:rPr>
              <a:t>:</a:t>
            </a:r>
            <a:r>
              <a:rPr lang="ar-EG" sz="2400" b="1" dirty="0">
                <a:solidFill>
                  <a:srgbClr val="C00000"/>
                </a:solidFill>
              </a:rPr>
              <a:t> </a:t>
            </a:r>
            <a:r>
              <a:rPr lang="ar-SA" sz="2400" b="1" dirty="0" smtClean="0">
                <a:solidFill>
                  <a:srgbClr val="0070C0"/>
                </a:solidFill>
              </a:rPr>
              <a:t>التكامل الاقتصادي بين دول الوطن العربي</a:t>
            </a:r>
            <a:endParaRPr lang="en-US" sz="2000" b="1" dirty="0">
              <a:solidFill>
                <a:srgbClr val="0070C0"/>
              </a:solidFill>
            </a:endParaRPr>
          </a:p>
        </p:txBody>
      </p:sp>
      <p:sp>
        <p:nvSpPr>
          <p:cNvPr id="4" name="Flowchart: Multidocument 3"/>
          <p:cNvSpPr/>
          <p:nvPr/>
        </p:nvSpPr>
        <p:spPr>
          <a:xfrm>
            <a:off x="7924800" y="1494971"/>
            <a:ext cx="67752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1524000" y="29718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أدي الى وجود تباين طبيعي بين أجزائه وتنوع المناخ والحياة النباتية والحيوانية</a:t>
            </a:r>
            <a:endParaRPr lang="ar-SA" b="1" dirty="0">
              <a:solidFill>
                <a:srgbClr val="00B0F0"/>
              </a:solidFill>
              <a:latin typeface="Sakkal Majalla" pitchFamily="2" charset="-78"/>
              <a:cs typeface="Sakkal Majalla" pitchFamily="2" charset="-78"/>
            </a:endParaRPr>
          </a:p>
        </p:txBody>
      </p:sp>
      <p:sp>
        <p:nvSpPr>
          <p:cNvPr id="22" name="Rectangle 3"/>
          <p:cNvSpPr/>
          <p:nvPr/>
        </p:nvSpPr>
        <p:spPr>
          <a:xfrm>
            <a:off x="5410200" y="1524000"/>
            <a:ext cx="2513830" cy="461665"/>
          </a:xfrm>
          <a:prstGeom prst="rect">
            <a:avLst/>
          </a:prstGeom>
        </p:spPr>
        <p:txBody>
          <a:bodyPr wrap="none">
            <a:spAutoFit/>
          </a:bodyPr>
          <a:lstStyle/>
          <a:p>
            <a:pPr rtl="1"/>
            <a:r>
              <a:rPr lang="ar-SA" sz="2400" b="1" dirty="0" smtClean="0">
                <a:solidFill>
                  <a:srgbClr val="7030A0"/>
                </a:solidFill>
              </a:rPr>
              <a:t>ما النتائج المترتبة على </a:t>
            </a:r>
            <a:endParaRPr lang="en-US" sz="2400" dirty="0">
              <a:solidFill>
                <a:srgbClr val="7030A0"/>
              </a:solidFill>
            </a:endParaRPr>
          </a:p>
        </p:txBody>
      </p:sp>
      <p:sp>
        <p:nvSpPr>
          <p:cNvPr id="13" name="Rectangle 7"/>
          <p:cNvSpPr/>
          <p:nvPr/>
        </p:nvSpPr>
        <p:spPr>
          <a:xfrm>
            <a:off x="2743200" y="23622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امتداد الوطن العربي على مساحة واسعة اقتصاديا</a:t>
            </a:r>
          </a:p>
        </p:txBody>
      </p:sp>
      <p:sp>
        <p:nvSpPr>
          <p:cNvPr id="14" name="Rectangle 5"/>
          <p:cNvSpPr/>
          <p:nvPr/>
        </p:nvSpPr>
        <p:spPr>
          <a:xfrm>
            <a:off x="1524000" y="42672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يجعل الوطن العربي ذو قوة سياسية واقتصادية</a:t>
            </a:r>
            <a:endParaRPr lang="ar-SA" b="1" dirty="0">
              <a:solidFill>
                <a:srgbClr val="00B0F0"/>
              </a:solidFill>
              <a:latin typeface="Sakkal Majalla" pitchFamily="2" charset="-78"/>
              <a:cs typeface="Sakkal Majalla" pitchFamily="2" charset="-78"/>
            </a:endParaRPr>
          </a:p>
        </p:txBody>
      </p:sp>
      <p:sp>
        <p:nvSpPr>
          <p:cNvPr id="15" name="Rectangle 7"/>
          <p:cNvSpPr/>
          <p:nvPr/>
        </p:nvSpPr>
        <p:spPr>
          <a:xfrm>
            <a:off x="2743200" y="36576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تحقيق التكامل الاقتصادي فى الوطن العربي</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19487651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right)">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righ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p:cTn id="2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2">
                                            <p:txEl>
                                              <p:pRg st="0" end="0"/>
                                            </p:txEl>
                                          </p:spTgt>
                                        </p:tgtEl>
                                      </p:cBhvr>
                                    </p:animEffect>
                                    <p:anim calcmode="lin" valueType="num">
                                      <p:cBhvr>
                                        <p:cTn id="27"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right)">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out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wipe(right)">
                                      <p:cBhvr>
                                        <p:cTn id="4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build="p"/>
      <p:bldP spid="22" grpId="0" build="allAtOnce"/>
      <p:bldP spid="13" grpId="0"/>
      <p:bldP spid="14" grpId="0" build="p"/>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24800" y="868992"/>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dirty="0" smtClean="0"/>
              <a:t>2</a:t>
            </a:r>
            <a:endParaRPr lang="ar-SA" sz="2400" dirty="0"/>
          </a:p>
        </p:txBody>
      </p:sp>
      <p:sp>
        <p:nvSpPr>
          <p:cNvPr id="4" name="Rectangle 3"/>
          <p:cNvSpPr/>
          <p:nvPr/>
        </p:nvSpPr>
        <p:spPr>
          <a:xfrm>
            <a:off x="1524000" y="990600"/>
            <a:ext cx="6379866" cy="707886"/>
          </a:xfrm>
          <a:prstGeom prst="rect">
            <a:avLst/>
          </a:prstGeom>
        </p:spPr>
        <p:txBody>
          <a:bodyPr wrap="square">
            <a:spAutoFit/>
          </a:bodyPr>
          <a:lstStyle/>
          <a:p>
            <a:pPr algn="ctr" rtl="1"/>
            <a:r>
              <a:rPr lang="ar-SA" sz="2000" b="1" dirty="0" smtClean="0">
                <a:solidFill>
                  <a:srgbClr val="7030A0"/>
                </a:solidFill>
              </a:rPr>
              <a:t>وضحي </a:t>
            </a:r>
            <a:r>
              <a:rPr lang="ar-SA" sz="2000" b="1" dirty="0" smtClean="0">
                <a:solidFill>
                  <a:srgbClr val="7030A0"/>
                </a:solidFill>
              </a:rPr>
              <a:t>دور جامعة الدول العربية والأجهزة المنبثقة عنها فى تحقيق التكامل الاقتصادي فى الوطن العربي</a:t>
            </a:r>
            <a:endParaRPr lang="en-US" sz="2000" dirty="0">
              <a:solidFill>
                <a:srgbClr val="7030A0"/>
              </a:solidFill>
            </a:endParaRPr>
          </a:p>
        </p:txBody>
      </p:sp>
      <p:sp>
        <p:nvSpPr>
          <p:cNvPr id="5" name="Rectangle 5"/>
          <p:cNvSpPr/>
          <p:nvPr/>
        </p:nvSpPr>
        <p:spPr>
          <a:xfrm>
            <a:off x="1752600" y="25146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تشجيع قيام المشروعات المشتركة وإقامة أسواق مشتركة بين الدول العربية </a:t>
            </a:r>
            <a:endParaRPr lang="ar-SA" b="1" dirty="0">
              <a:solidFill>
                <a:srgbClr val="00B0F0"/>
              </a:solidFill>
              <a:latin typeface="Sakkal Majalla" pitchFamily="2" charset="-78"/>
              <a:cs typeface="Sakkal Majalla" pitchFamily="2" charset="-78"/>
            </a:endParaRPr>
          </a:p>
        </p:txBody>
      </p:sp>
    </p:spTree>
    <p:extLst>
      <p:ext uri="{BB962C8B-B14F-4D97-AF65-F5344CB8AC3E}">
        <p14:creationId xmlns="" xmlns:p14="http://schemas.microsoft.com/office/powerpoint/2010/main" val="20375796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anim calcmode="lin" valueType="num">
                                      <p:cBhvr>
                                        <p:cTn id="10" dur="500" fill="hold"/>
                                        <p:tgtEl>
                                          <p:spTgt spid="2">
                                            <p:bg/>
                                          </p:spTgt>
                                        </p:tgtEl>
                                        <p:attrNameLst>
                                          <p:attrName>ppt_x</p:attrName>
                                        </p:attrNameLst>
                                      </p:cBhvr>
                                      <p:tavLst>
                                        <p:tav tm="0">
                                          <p:val>
                                            <p:fltVal val="0.5"/>
                                          </p:val>
                                        </p:tav>
                                        <p:tav tm="100000">
                                          <p:val>
                                            <p:strVal val="#ppt_x"/>
                                          </p:val>
                                        </p:tav>
                                      </p:tavLst>
                                    </p:anim>
                                    <p:anim calcmode="lin" valueType="num">
                                      <p:cBhvr>
                                        <p:cTn id="11" dur="500" fill="hold"/>
                                        <p:tgtEl>
                                          <p:spTgt spid="2">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anim calcmode="lin" valueType="num">
                                      <p:cBhvr>
                                        <p:cTn id="1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anim calcmode="lin" valueType="num">
                                      <p:cBhvr>
                                        <p:cTn id="28"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9"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right)">
                                      <p:cBhvr>
                                        <p:cTn id="3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11594" y="685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4" name="Rectangle 3"/>
          <p:cNvSpPr/>
          <p:nvPr/>
        </p:nvSpPr>
        <p:spPr>
          <a:xfrm>
            <a:off x="685800" y="762000"/>
            <a:ext cx="7159069" cy="707886"/>
          </a:xfrm>
          <a:prstGeom prst="rect">
            <a:avLst/>
          </a:prstGeom>
        </p:spPr>
        <p:txBody>
          <a:bodyPr wrap="square">
            <a:spAutoFit/>
          </a:bodyPr>
          <a:lstStyle/>
          <a:p>
            <a:pPr algn="ctr" rtl="1"/>
            <a:r>
              <a:rPr lang="ar-SA" sz="2000" b="1" dirty="0" smtClean="0">
                <a:solidFill>
                  <a:srgbClr val="7030A0"/>
                </a:solidFill>
              </a:rPr>
              <a:t>يمثل مجلس التعاون الخليجي الذي أسس عام 1401 هـ أحدث وأبرز أطر التعاون والتكامل على مستوي الوطن العربي </a:t>
            </a:r>
            <a:r>
              <a:rPr lang="ar-SA" sz="2000" b="1" dirty="0" smtClean="0">
                <a:solidFill>
                  <a:srgbClr val="7030A0"/>
                </a:solidFill>
              </a:rPr>
              <a:t>فسري </a:t>
            </a:r>
            <a:r>
              <a:rPr lang="ar-SA" sz="2000" b="1" dirty="0" smtClean="0">
                <a:solidFill>
                  <a:srgbClr val="7030A0"/>
                </a:solidFill>
              </a:rPr>
              <a:t>ذلك</a:t>
            </a:r>
            <a:endParaRPr lang="en-US" sz="2000" dirty="0">
              <a:solidFill>
                <a:srgbClr val="7030A0"/>
              </a:solidFill>
            </a:endParaRPr>
          </a:p>
        </p:txBody>
      </p:sp>
      <p:pic>
        <p:nvPicPr>
          <p:cNvPr id="10" name="صورة 9" descr="3123_1.jpg"/>
          <p:cNvPicPr>
            <a:picLocks noChangeAspect="1"/>
          </p:cNvPicPr>
          <p:nvPr/>
        </p:nvPicPr>
        <p:blipFill>
          <a:blip r:embed="rId2" cstate="print"/>
          <a:stretch>
            <a:fillRect/>
          </a:stretch>
        </p:blipFill>
        <p:spPr>
          <a:xfrm flipH="1">
            <a:off x="1523999" y="1905000"/>
            <a:ext cx="2497511" cy="2819400"/>
          </a:xfrm>
          <a:prstGeom prst="rect">
            <a:avLst/>
          </a:prstGeom>
        </p:spPr>
      </p:pic>
    </p:spTree>
    <p:extLst>
      <p:ext uri="{BB962C8B-B14F-4D97-AF65-F5344CB8AC3E}">
        <p14:creationId xmlns="" xmlns:p14="http://schemas.microsoft.com/office/powerpoint/2010/main" val="27833676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ou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ou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
          <p:cNvSpPr>
            <a:spLocks noChangeArrowheads="1"/>
          </p:cNvSpPr>
          <p:nvPr/>
        </p:nvSpPr>
        <p:spPr bwMode="auto">
          <a:xfrm>
            <a:off x="2091531" y="359391"/>
            <a:ext cx="496093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15" name="Rectangle 3"/>
          <p:cNvSpPr>
            <a:spLocks noChangeArrowheads="1"/>
          </p:cNvSpPr>
          <p:nvPr/>
        </p:nvSpPr>
        <p:spPr bwMode="auto">
          <a:xfrm>
            <a:off x="2230130" y="457200"/>
            <a:ext cx="470192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الأول </a:t>
            </a:r>
            <a:r>
              <a:rPr kumimoji="0" lang="ar-EG" sz="20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فلسطين الموقع والحدود وأشكال</a:t>
            </a:r>
            <a:r>
              <a:rPr kumimoji="0" lang="ar-SA" sz="2000" b="1" i="0" u="none" strike="noStrike" cap="none" normalizeH="0" dirty="0" smtClean="0">
                <a:ln>
                  <a:noFill/>
                </a:ln>
                <a:solidFill>
                  <a:srgbClr val="FF0000"/>
                </a:solidFill>
                <a:effectLst/>
                <a:latin typeface="Sultan bold"/>
                <a:ea typeface="Times New Roman" pitchFamily="18" charset="0"/>
                <a:cs typeface="Arial" pitchFamily="34" charset="0"/>
              </a:rPr>
              <a:t> السطح</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Flowchart: Multidocument 1"/>
          <p:cNvSpPr/>
          <p:nvPr/>
        </p:nvSpPr>
        <p:spPr>
          <a:xfrm>
            <a:off x="7885109" y="1459468"/>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17" name="Rectangle 2"/>
          <p:cNvSpPr/>
          <p:nvPr/>
        </p:nvSpPr>
        <p:spPr>
          <a:xfrm>
            <a:off x="5867400" y="1581090"/>
            <a:ext cx="1992853" cy="400110"/>
          </a:xfrm>
          <a:prstGeom prst="rect">
            <a:avLst/>
          </a:prstGeom>
        </p:spPr>
        <p:txBody>
          <a:bodyPr wrap="none">
            <a:spAutoFit/>
          </a:bodyPr>
          <a:lstStyle/>
          <a:p>
            <a:r>
              <a:rPr lang="ar-SA" sz="2000" b="1" dirty="0" smtClean="0">
                <a:solidFill>
                  <a:srgbClr val="7030A0"/>
                </a:solidFill>
              </a:rPr>
              <a:t>أكملي الفراغات </a:t>
            </a:r>
            <a:r>
              <a:rPr lang="ar-SA" sz="2000" b="1" dirty="0" smtClean="0">
                <a:solidFill>
                  <a:srgbClr val="7030A0"/>
                </a:solidFill>
              </a:rPr>
              <a:t>التالية</a:t>
            </a:r>
            <a:endParaRPr lang="ar-SA" sz="2000" dirty="0"/>
          </a:p>
        </p:txBody>
      </p:sp>
      <p:sp>
        <p:nvSpPr>
          <p:cNvPr id="18" name="Rectangle 3"/>
          <p:cNvSpPr/>
          <p:nvPr/>
        </p:nvSpPr>
        <p:spPr>
          <a:xfrm>
            <a:off x="2895600" y="2362200"/>
            <a:ext cx="5878532" cy="369332"/>
          </a:xfrm>
          <a:prstGeom prst="rect">
            <a:avLst/>
          </a:prstGeom>
        </p:spPr>
        <p:txBody>
          <a:bodyPr wrap="none">
            <a:spAutoFit/>
          </a:bodyPr>
          <a:lstStyle/>
          <a:p>
            <a:r>
              <a:rPr lang="ar-SA" b="1" dirty="0" smtClean="0"/>
              <a:t>1- تطل فلسطين على </a:t>
            </a:r>
            <a:r>
              <a:rPr lang="ar-SA" b="1" dirty="0" err="1" smtClean="0"/>
              <a:t>البحر .................................</a:t>
            </a:r>
            <a:r>
              <a:rPr lang="ar-SA" b="1" dirty="0" smtClean="0"/>
              <a:t> </a:t>
            </a:r>
            <a:r>
              <a:rPr lang="ar-SA" b="1" dirty="0" err="1" smtClean="0"/>
              <a:t>وخليج ...................</a:t>
            </a:r>
            <a:r>
              <a:rPr lang="ar-SA" b="1" dirty="0" smtClean="0"/>
              <a:t> </a:t>
            </a:r>
            <a:endParaRPr lang="ar-SA" dirty="0"/>
          </a:p>
        </p:txBody>
      </p:sp>
      <p:sp>
        <p:nvSpPr>
          <p:cNvPr id="19" name="Rectangle 14"/>
          <p:cNvSpPr/>
          <p:nvPr/>
        </p:nvSpPr>
        <p:spPr>
          <a:xfrm>
            <a:off x="5105400" y="2209800"/>
            <a:ext cx="1219200"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البحر المتوسط</a:t>
            </a:r>
            <a:endParaRPr lang="ar-SA" dirty="0"/>
          </a:p>
        </p:txBody>
      </p:sp>
      <p:sp>
        <p:nvSpPr>
          <p:cNvPr id="8" name="Rectangle 14"/>
          <p:cNvSpPr/>
          <p:nvPr/>
        </p:nvSpPr>
        <p:spPr>
          <a:xfrm>
            <a:off x="3200400" y="2209800"/>
            <a:ext cx="762000"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العقبة</a:t>
            </a:r>
            <a:endParaRPr lang="ar-SA" dirty="0"/>
          </a:p>
        </p:txBody>
      </p:sp>
      <p:sp>
        <p:nvSpPr>
          <p:cNvPr id="9" name="Rectangle 3"/>
          <p:cNvSpPr/>
          <p:nvPr/>
        </p:nvSpPr>
        <p:spPr>
          <a:xfrm>
            <a:off x="2743200" y="3669268"/>
            <a:ext cx="6157455" cy="369332"/>
          </a:xfrm>
          <a:prstGeom prst="rect">
            <a:avLst/>
          </a:prstGeom>
        </p:spPr>
        <p:txBody>
          <a:bodyPr wrap="none">
            <a:spAutoFit/>
          </a:bodyPr>
          <a:lstStyle/>
          <a:p>
            <a:r>
              <a:rPr lang="ar-SA" b="1" dirty="0" smtClean="0"/>
              <a:t>2- يتميز البحر الميت عن غيره من بحيرات العالم </a:t>
            </a:r>
            <a:r>
              <a:rPr lang="ar-SA" b="1" dirty="0" err="1" smtClean="0"/>
              <a:t>بـ</a:t>
            </a:r>
            <a:r>
              <a:rPr lang="ar-SA" b="1" dirty="0" smtClean="0"/>
              <a:t> </a:t>
            </a:r>
            <a:r>
              <a:rPr lang="ar-SA" b="1" dirty="0" err="1" smtClean="0"/>
              <a:t>.....................................</a:t>
            </a:r>
            <a:endParaRPr lang="ar-SA" dirty="0"/>
          </a:p>
        </p:txBody>
      </p:sp>
      <p:sp>
        <p:nvSpPr>
          <p:cNvPr id="10" name="Rectangle 14"/>
          <p:cNvSpPr/>
          <p:nvPr/>
        </p:nvSpPr>
        <p:spPr>
          <a:xfrm>
            <a:off x="2743200" y="3505200"/>
            <a:ext cx="2133600"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أخفض منطقة عن اليابس</a:t>
            </a:r>
            <a:endParaRPr lang="ar-SA" dirty="0"/>
          </a:p>
        </p:txBody>
      </p:sp>
    </p:spTree>
    <p:extLst>
      <p:ext uri="{BB962C8B-B14F-4D97-AF65-F5344CB8AC3E}">
        <p14:creationId xmlns="" xmlns:p14="http://schemas.microsoft.com/office/powerpoint/2010/main" val="185160502"/>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p:bldP spid="19"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ultidocument 5"/>
          <p:cNvSpPr/>
          <p:nvPr/>
        </p:nvSpPr>
        <p:spPr>
          <a:xfrm>
            <a:off x="7885108" y="1502694"/>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8" name="Rectangle 7"/>
          <p:cNvSpPr/>
          <p:nvPr/>
        </p:nvSpPr>
        <p:spPr>
          <a:xfrm>
            <a:off x="1524000" y="1600200"/>
            <a:ext cx="6296917" cy="400110"/>
          </a:xfrm>
          <a:prstGeom prst="rect">
            <a:avLst/>
          </a:prstGeom>
        </p:spPr>
        <p:txBody>
          <a:bodyPr wrap="none">
            <a:spAutoFit/>
          </a:bodyPr>
          <a:lstStyle/>
          <a:p>
            <a:r>
              <a:rPr lang="ar-SA" sz="2000" b="1" dirty="0" smtClean="0">
                <a:solidFill>
                  <a:srgbClr val="7030A0"/>
                </a:solidFill>
              </a:rPr>
              <a:t>اكتبي </a:t>
            </a:r>
            <a:r>
              <a:rPr lang="ar-SA" sz="2000" b="1" dirty="0" smtClean="0">
                <a:solidFill>
                  <a:srgbClr val="7030A0"/>
                </a:solidFill>
              </a:rPr>
              <a:t>عن الأهمية الاستراتيجية التى اكتسبتها فلسطين من موقعها الجغرافي.</a:t>
            </a:r>
            <a:endParaRPr lang="ar-SA" sz="2000" dirty="0"/>
          </a:p>
        </p:txBody>
      </p:sp>
      <p:sp>
        <p:nvSpPr>
          <p:cNvPr id="17" name="Rectangle 16"/>
          <p:cNvSpPr/>
          <p:nvPr/>
        </p:nvSpPr>
        <p:spPr>
          <a:xfrm rot="20041682">
            <a:off x="1649618" y="2651881"/>
            <a:ext cx="3025188" cy="923330"/>
          </a:xfrm>
          <a:prstGeom prst="rect">
            <a:avLst/>
          </a:prstGeom>
          <a:noFill/>
        </p:spPr>
        <p:txBody>
          <a:bodyPr wrap="none" lIns="91440" tIns="45720" rIns="91440" bIns="45720">
            <a:prstTxWarp prst="textWave2">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مناقشه عامه</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174136146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can0008"/>
          <p:cNvPicPr>
            <a:picLocks noGrp="1" noChangeAspect="1"/>
          </p:cNvPicPr>
          <p:nvPr isPhoto="1"/>
        </p:nvPicPr>
        <p:blipFill>
          <a:blip r:embed="rId2" cstate="print"/>
          <a:stretch>
            <a:fillRect/>
          </a:stretch>
        </p:blipFill>
        <p:spPr>
          <a:xfrm>
            <a:off x="76201" y="0"/>
            <a:ext cx="8991599" cy="6858000"/>
          </a:xfrm>
          <a:prstGeom prst="rect">
            <a:avLst/>
          </a:prstGeom>
          <a:noFill/>
          <a:ln>
            <a:noFill/>
          </a:ln>
        </p:spPr>
      </p:pic>
    </p:spTree>
    <p:extLst>
      <p:ext uri="{BB962C8B-B14F-4D97-AF65-F5344CB8AC3E}">
        <p14:creationId xmlns="" xmlns:p14="http://schemas.microsoft.com/office/powerpoint/2010/main" val="243985454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ultidocument 5"/>
          <p:cNvSpPr/>
          <p:nvPr/>
        </p:nvSpPr>
        <p:spPr>
          <a:xfrm>
            <a:off x="7885108" y="142869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8" name="Rectangle 7"/>
          <p:cNvSpPr/>
          <p:nvPr/>
        </p:nvSpPr>
        <p:spPr>
          <a:xfrm>
            <a:off x="3124200" y="1524000"/>
            <a:ext cx="4767652" cy="400110"/>
          </a:xfrm>
          <a:prstGeom prst="rect">
            <a:avLst/>
          </a:prstGeom>
        </p:spPr>
        <p:txBody>
          <a:bodyPr wrap="none">
            <a:spAutoFit/>
          </a:bodyPr>
          <a:lstStyle/>
          <a:p>
            <a:r>
              <a:rPr lang="ar-SA" sz="2000" b="1" dirty="0" smtClean="0">
                <a:solidFill>
                  <a:srgbClr val="7030A0"/>
                </a:solidFill>
              </a:rPr>
              <a:t>عددي </a:t>
            </a:r>
            <a:r>
              <a:rPr lang="ar-SA" sz="2000" b="1" dirty="0" smtClean="0">
                <a:solidFill>
                  <a:srgbClr val="7030A0"/>
                </a:solidFill>
              </a:rPr>
              <a:t>الظاهرات التضاريسية التى يشملها منخفض الغور</a:t>
            </a:r>
            <a:endParaRPr lang="ar-SA" sz="2000" dirty="0"/>
          </a:p>
        </p:txBody>
      </p:sp>
      <p:sp>
        <p:nvSpPr>
          <p:cNvPr id="12" name="Rectangle 14"/>
          <p:cNvSpPr/>
          <p:nvPr/>
        </p:nvSpPr>
        <p:spPr>
          <a:xfrm>
            <a:off x="762000" y="2590800"/>
            <a:ext cx="7749358"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يمتد من سهل الحولة شمالا عبر بحيرة طبريا ثم نهر الأردن ثم البحر الميت فوادي عربة حتى خليج العقبة</a:t>
            </a:r>
            <a:endParaRPr lang="ar-SA" dirty="0"/>
          </a:p>
        </p:txBody>
      </p:sp>
    </p:spTree>
    <p:extLst>
      <p:ext uri="{BB962C8B-B14F-4D97-AF65-F5344CB8AC3E}">
        <p14:creationId xmlns="" xmlns:p14="http://schemas.microsoft.com/office/powerpoint/2010/main" val="174136146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dirty="0"/>
          </a:p>
        </p:txBody>
      </p:sp>
      <p:sp>
        <p:nvSpPr>
          <p:cNvPr id="3" name="AutoShape 1"/>
          <p:cNvSpPr>
            <a:spLocks noChangeArrowheads="1"/>
          </p:cNvSpPr>
          <p:nvPr/>
        </p:nvSpPr>
        <p:spPr bwMode="auto">
          <a:xfrm>
            <a:off x="1805781" y="304800"/>
            <a:ext cx="5280819" cy="609600"/>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4" name="Rectangle 3"/>
          <p:cNvSpPr>
            <a:spLocks noChangeArrowheads="1"/>
          </p:cNvSpPr>
          <p:nvPr/>
        </p:nvSpPr>
        <p:spPr bwMode="auto">
          <a:xfrm>
            <a:off x="3202879" y="409545"/>
            <a:ext cx="273825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الثانى </a:t>
            </a:r>
            <a:r>
              <a:rPr kumimoji="0" lang="ar-EG" sz="20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000" b="1" dirty="0" smtClean="0">
                <a:solidFill>
                  <a:srgbClr val="FF0000"/>
                </a:solidFill>
                <a:latin typeface="Sultan bold"/>
                <a:ea typeface="Times New Roman" pitchFamily="18" charset="0"/>
                <a:cs typeface="Arial" pitchFamily="34" charset="0"/>
              </a:rPr>
              <a:t>المناخ والسكان</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owchart: Multidocument 4"/>
          <p:cNvSpPr/>
          <p:nvPr/>
        </p:nvSpPr>
        <p:spPr>
          <a:xfrm>
            <a:off x="7885109" y="1143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2819400" y="1295400"/>
            <a:ext cx="5073825" cy="400110"/>
          </a:xfrm>
          <a:prstGeom prst="rect">
            <a:avLst/>
          </a:prstGeom>
        </p:spPr>
        <p:txBody>
          <a:bodyPr wrap="none">
            <a:spAutoFit/>
          </a:bodyPr>
          <a:lstStyle/>
          <a:p>
            <a:pPr rtl="1"/>
            <a:r>
              <a:rPr lang="ar-SA" sz="2000" b="1" dirty="0" smtClean="0">
                <a:solidFill>
                  <a:srgbClr val="7030A0"/>
                </a:solidFill>
              </a:rPr>
              <a:t>أذكري </a:t>
            </a:r>
            <a:r>
              <a:rPr lang="ar-SA" sz="2000" b="1" dirty="0" smtClean="0">
                <a:solidFill>
                  <a:srgbClr val="7030A0"/>
                </a:solidFill>
              </a:rPr>
              <a:t>العوامل التى أثرت على تنوع المناخ فى دولة فلسطين</a:t>
            </a:r>
            <a:endParaRPr lang="en-US" sz="2000" b="1" dirty="0">
              <a:solidFill>
                <a:srgbClr val="7030A0"/>
              </a:solidFill>
            </a:endParaRPr>
          </a:p>
        </p:txBody>
      </p:sp>
      <p:sp>
        <p:nvSpPr>
          <p:cNvPr id="13" name="Rectangle 6"/>
          <p:cNvSpPr/>
          <p:nvPr/>
        </p:nvSpPr>
        <p:spPr>
          <a:xfrm>
            <a:off x="7239000" y="2057400"/>
            <a:ext cx="1386918" cy="369332"/>
          </a:xfrm>
          <a:prstGeom prst="rect">
            <a:avLst/>
          </a:prstGeom>
        </p:spPr>
        <p:txBody>
          <a:bodyPr wrap="none">
            <a:spAutoFit/>
          </a:bodyPr>
          <a:lstStyle/>
          <a:p>
            <a:pPr rtl="1"/>
            <a:r>
              <a:rPr lang="ar-SA" b="1" dirty="0" smtClean="0"/>
              <a:t>الموقع الجغرافي</a:t>
            </a:r>
            <a:endParaRPr lang="en-US" dirty="0"/>
          </a:p>
        </p:txBody>
      </p:sp>
      <p:sp>
        <p:nvSpPr>
          <p:cNvPr id="15" name="Rectangle 6"/>
          <p:cNvSpPr/>
          <p:nvPr/>
        </p:nvSpPr>
        <p:spPr>
          <a:xfrm>
            <a:off x="6400800" y="2819400"/>
            <a:ext cx="1176925" cy="369332"/>
          </a:xfrm>
          <a:prstGeom prst="rect">
            <a:avLst/>
          </a:prstGeom>
        </p:spPr>
        <p:txBody>
          <a:bodyPr wrap="none">
            <a:spAutoFit/>
          </a:bodyPr>
          <a:lstStyle/>
          <a:p>
            <a:pPr rtl="1"/>
            <a:r>
              <a:rPr lang="ar-SA" b="1" dirty="0" smtClean="0"/>
              <a:t>الموقع الفلكي</a:t>
            </a:r>
            <a:endParaRPr lang="en-US" dirty="0"/>
          </a:p>
        </p:txBody>
      </p:sp>
      <p:sp>
        <p:nvSpPr>
          <p:cNvPr id="16" name="Rectangle 6"/>
          <p:cNvSpPr/>
          <p:nvPr/>
        </p:nvSpPr>
        <p:spPr>
          <a:xfrm>
            <a:off x="3505200" y="3581400"/>
            <a:ext cx="3531736" cy="369332"/>
          </a:xfrm>
          <a:prstGeom prst="rect">
            <a:avLst/>
          </a:prstGeom>
        </p:spPr>
        <p:txBody>
          <a:bodyPr wrap="none">
            <a:spAutoFit/>
          </a:bodyPr>
          <a:lstStyle/>
          <a:p>
            <a:pPr rtl="1"/>
            <a:r>
              <a:rPr lang="ar-SA" b="1" dirty="0" smtClean="0"/>
              <a:t>تباين التضاريس بين المرتفعات والمنخفضات </a:t>
            </a:r>
            <a:endParaRPr lang="en-US" dirty="0"/>
          </a:p>
        </p:txBody>
      </p:sp>
      <p:sp>
        <p:nvSpPr>
          <p:cNvPr id="11" name="Rectangle 6"/>
          <p:cNvSpPr/>
          <p:nvPr/>
        </p:nvSpPr>
        <p:spPr>
          <a:xfrm>
            <a:off x="3733800" y="4495800"/>
            <a:ext cx="1792478" cy="369332"/>
          </a:xfrm>
          <a:prstGeom prst="rect">
            <a:avLst/>
          </a:prstGeom>
        </p:spPr>
        <p:txBody>
          <a:bodyPr wrap="none">
            <a:spAutoFit/>
          </a:bodyPr>
          <a:lstStyle/>
          <a:p>
            <a:pPr rtl="1"/>
            <a:r>
              <a:rPr lang="ar-SA" b="1" dirty="0" smtClean="0"/>
              <a:t>هبوب الرياح المختلفة</a:t>
            </a:r>
            <a:endParaRPr lang="en-US" dirty="0"/>
          </a:p>
        </p:txBody>
      </p:sp>
    </p:spTree>
    <p:extLst>
      <p:ext uri="{BB962C8B-B14F-4D97-AF65-F5344CB8AC3E}">
        <p14:creationId xmlns="" xmlns:p14="http://schemas.microsoft.com/office/powerpoint/2010/main" val="633396772"/>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3" grpId="0"/>
      <p:bldP spid="15" grpId="0"/>
      <p:bldP spid="16"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7868051" y="4572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6" name="Rectangle 5"/>
          <p:cNvSpPr/>
          <p:nvPr/>
        </p:nvSpPr>
        <p:spPr>
          <a:xfrm>
            <a:off x="6781800" y="609600"/>
            <a:ext cx="994183" cy="400110"/>
          </a:xfrm>
          <a:prstGeom prst="rect">
            <a:avLst/>
          </a:prstGeom>
        </p:spPr>
        <p:txBody>
          <a:bodyPr wrap="none">
            <a:spAutoFit/>
          </a:bodyPr>
          <a:lstStyle/>
          <a:p>
            <a:pPr rtl="1"/>
            <a:r>
              <a:rPr lang="ar-SA" sz="2000" b="1" dirty="0" smtClean="0">
                <a:solidFill>
                  <a:srgbClr val="7030A0"/>
                </a:solidFill>
              </a:rPr>
              <a:t>بم </a:t>
            </a:r>
            <a:r>
              <a:rPr lang="ar-SA" sz="2000" b="1" dirty="0" smtClean="0">
                <a:solidFill>
                  <a:srgbClr val="7030A0"/>
                </a:solidFill>
              </a:rPr>
              <a:t>تفسري</a:t>
            </a:r>
            <a:endParaRPr lang="en-US" sz="2000" b="1" dirty="0">
              <a:solidFill>
                <a:srgbClr val="7030A0"/>
              </a:solidFill>
            </a:endParaRPr>
          </a:p>
        </p:txBody>
      </p:sp>
      <p:sp>
        <p:nvSpPr>
          <p:cNvPr id="7" name="Rectangle 6"/>
          <p:cNvSpPr/>
          <p:nvPr/>
        </p:nvSpPr>
        <p:spPr>
          <a:xfrm>
            <a:off x="4572000" y="1371600"/>
            <a:ext cx="4052713" cy="369332"/>
          </a:xfrm>
          <a:prstGeom prst="rect">
            <a:avLst/>
          </a:prstGeom>
        </p:spPr>
        <p:txBody>
          <a:bodyPr wrap="none">
            <a:spAutoFit/>
          </a:bodyPr>
          <a:lstStyle/>
          <a:p>
            <a:pPr rtl="1"/>
            <a:r>
              <a:rPr lang="ar-SA" b="1" dirty="0" smtClean="0"/>
              <a:t>1- قلة الأمطار كلما اتجهنا شرقا وجنوبا فى فلسطين.</a:t>
            </a:r>
            <a:endParaRPr lang="en-US" dirty="0"/>
          </a:p>
        </p:txBody>
      </p:sp>
      <p:sp>
        <p:nvSpPr>
          <p:cNvPr id="8" name="Rectangle 7"/>
          <p:cNvSpPr/>
          <p:nvPr/>
        </p:nvSpPr>
        <p:spPr>
          <a:xfrm>
            <a:off x="4648200" y="2514600"/>
            <a:ext cx="3946914" cy="369332"/>
          </a:xfrm>
          <a:prstGeom prst="rect">
            <a:avLst/>
          </a:prstGeom>
        </p:spPr>
        <p:txBody>
          <a:bodyPr wrap="none">
            <a:spAutoFit/>
          </a:bodyPr>
          <a:lstStyle/>
          <a:p>
            <a:pPr rtl="1"/>
            <a:r>
              <a:rPr lang="ar-SA" b="1" dirty="0" smtClean="0"/>
              <a:t>2- ازدياد أعداد السكان من اليهود فى دولة فلسطين</a:t>
            </a:r>
            <a:endParaRPr lang="en-US" dirty="0"/>
          </a:p>
        </p:txBody>
      </p:sp>
      <p:sp>
        <p:nvSpPr>
          <p:cNvPr id="9" name="Rectangle 8"/>
          <p:cNvSpPr/>
          <p:nvPr/>
        </p:nvSpPr>
        <p:spPr>
          <a:xfrm>
            <a:off x="4191000" y="1905000"/>
            <a:ext cx="215315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لأن يسودها المناخ الصحراوي</a:t>
            </a:r>
            <a:endParaRPr lang="ar-SA" dirty="0"/>
          </a:p>
        </p:txBody>
      </p:sp>
      <p:sp>
        <p:nvSpPr>
          <p:cNvPr id="10" name="Rectangle 9"/>
          <p:cNvSpPr/>
          <p:nvPr/>
        </p:nvSpPr>
        <p:spPr>
          <a:xfrm>
            <a:off x="4191000" y="3200400"/>
            <a:ext cx="2146742"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لاستمرار هجرتهم الى فلسطين</a:t>
            </a:r>
            <a:endParaRPr lang="ar-SA" dirty="0"/>
          </a:p>
        </p:txBody>
      </p:sp>
    </p:spTree>
    <p:extLst>
      <p:ext uri="{BB962C8B-B14F-4D97-AF65-F5344CB8AC3E}">
        <p14:creationId xmlns="" xmlns:p14="http://schemas.microsoft.com/office/powerpoint/2010/main" val="66012873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8051" y="1715869"/>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4953000" y="1792069"/>
            <a:ext cx="2860078" cy="400110"/>
          </a:xfrm>
          <a:prstGeom prst="rect">
            <a:avLst/>
          </a:prstGeom>
        </p:spPr>
        <p:txBody>
          <a:bodyPr wrap="none">
            <a:spAutoFit/>
          </a:bodyPr>
          <a:lstStyle/>
          <a:p>
            <a:pPr rtl="1"/>
            <a:r>
              <a:rPr lang="ar-SA" sz="2000" b="1" dirty="0" smtClean="0">
                <a:solidFill>
                  <a:srgbClr val="7030A0"/>
                </a:solidFill>
              </a:rPr>
              <a:t>ما السمات المناخية لهضبة النقب</a:t>
            </a:r>
            <a:endParaRPr lang="en-US" sz="2000" b="1" dirty="0">
              <a:solidFill>
                <a:srgbClr val="7030A0"/>
              </a:solidFill>
            </a:endParaRPr>
          </a:p>
        </p:txBody>
      </p:sp>
      <p:sp>
        <p:nvSpPr>
          <p:cNvPr id="6" name="Rectangle 5"/>
          <p:cNvSpPr/>
          <p:nvPr/>
        </p:nvSpPr>
        <p:spPr>
          <a:xfrm>
            <a:off x="1219200" y="2477869"/>
            <a:ext cx="6461674" cy="646331"/>
          </a:xfrm>
          <a:prstGeom prst="rect">
            <a:avLst/>
          </a:prstGeom>
        </p:spPr>
        <p:txBody>
          <a:bodyPr wrap="square">
            <a:spAutoFit/>
          </a:bodyPr>
          <a:lstStyle/>
          <a:p>
            <a:pPr algn="ctr"/>
            <a:r>
              <a:rPr lang="ar-SA" b="1" dirty="0" smtClean="0">
                <a:solidFill>
                  <a:srgbClr val="0070C0"/>
                </a:solidFill>
                <a:latin typeface="Sakkal Majalla" pitchFamily="2" charset="-78"/>
                <a:cs typeface="Sakkal Majalla" pitchFamily="2" charset="-78"/>
              </a:rPr>
              <a:t>يسودها المناخ الصحراوي وتقع تحت تأثيرات مناخية قارية وتتصف بارتفاع المدي الحراري اليومي والسنوي وتتصف بقلة الأمطار.</a:t>
            </a:r>
            <a:endParaRPr lang="ar-SA" dirty="0"/>
          </a:p>
        </p:txBody>
      </p:sp>
    </p:spTree>
    <p:extLst>
      <p:ext uri="{BB962C8B-B14F-4D97-AF65-F5344CB8AC3E}">
        <p14:creationId xmlns="" xmlns:p14="http://schemas.microsoft.com/office/powerpoint/2010/main" val="572615612"/>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0"/>
            <a:ext cx="8153400" cy="400110"/>
          </a:xfrm>
          <a:prstGeom prst="rect">
            <a:avLst/>
          </a:prstGeom>
        </p:spPr>
        <p:txBody>
          <a:bodyPr wrap="square">
            <a:spAutoFit/>
          </a:bodyPr>
          <a:lstStyle/>
          <a:p>
            <a:pPr algn="r" rtl="1"/>
            <a:r>
              <a:rPr lang="ar-SA" sz="2000" b="1" dirty="0" smtClean="0">
                <a:solidFill>
                  <a:srgbClr val="7030A0"/>
                </a:solidFill>
              </a:rPr>
              <a:t>اذكري </a:t>
            </a:r>
            <a:r>
              <a:rPr lang="ar-SA" sz="2000" b="1" dirty="0" smtClean="0">
                <a:solidFill>
                  <a:srgbClr val="7030A0"/>
                </a:solidFill>
              </a:rPr>
              <a:t>المدلول لمفهوم  الصهيونية</a:t>
            </a:r>
            <a:endParaRPr lang="en-US" sz="2000" dirty="0">
              <a:solidFill>
                <a:srgbClr val="7030A0"/>
              </a:solidFill>
            </a:endParaRPr>
          </a:p>
        </p:txBody>
      </p:sp>
      <p:sp>
        <p:nvSpPr>
          <p:cNvPr id="3" name="Flowchart: Multidocument 2"/>
          <p:cNvSpPr/>
          <p:nvPr/>
        </p:nvSpPr>
        <p:spPr>
          <a:xfrm>
            <a:off x="7924800" y="2142017"/>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4" name="Rectangle 2"/>
          <p:cNvSpPr>
            <a:spLocks noChangeArrowheads="1"/>
          </p:cNvSpPr>
          <p:nvPr/>
        </p:nvSpPr>
        <p:spPr bwMode="auto">
          <a:xfrm>
            <a:off x="0" y="1075217"/>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dirty="0"/>
          </a:p>
        </p:txBody>
      </p:sp>
      <p:sp>
        <p:nvSpPr>
          <p:cNvPr id="5" name="AutoShape 1"/>
          <p:cNvSpPr>
            <a:spLocks noChangeArrowheads="1"/>
          </p:cNvSpPr>
          <p:nvPr/>
        </p:nvSpPr>
        <p:spPr bwMode="auto">
          <a:xfrm>
            <a:off x="1828800" y="319087"/>
            <a:ext cx="5562600"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6" name="Rectangle 3"/>
          <p:cNvSpPr>
            <a:spLocks noChangeArrowheads="1"/>
          </p:cNvSpPr>
          <p:nvPr/>
        </p:nvSpPr>
        <p:spPr bwMode="auto">
          <a:xfrm>
            <a:off x="2146502" y="409545"/>
            <a:ext cx="485100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الثالث </a:t>
            </a:r>
            <a:r>
              <a:rPr kumimoji="0" lang="ar-EG" sz="20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الحركة الصهيونية وأطماعها فى فلسطين</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3400" y="2845095"/>
            <a:ext cx="7820225" cy="888705"/>
          </a:xfrm>
          <a:prstGeom prst="rect">
            <a:avLst/>
          </a:prstGeom>
        </p:spPr>
        <p:txBody>
          <a:bodyPr wrap="square">
            <a:spAutoFit/>
          </a:bodyPr>
          <a:lstStyle/>
          <a:p>
            <a:pPr algn="r">
              <a:lnSpc>
                <a:spcPct val="150000"/>
              </a:lnSpc>
            </a:pPr>
            <a:r>
              <a:rPr lang="ar-SA" b="1" dirty="0" smtClean="0">
                <a:solidFill>
                  <a:srgbClr val="0070C0"/>
                </a:solidFill>
                <a:latin typeface="Sakkal Majalla" pitchFamily="2" charset="-78"/>
                <a:cs typeface="Sakkal Majalla" pitchFamily="2" charset="-78"/>
              </a:rPr>
              <a:t>حركة يهودية سياسية عنصرية أوروبية الأصل والمنشأ وتهدف إلى طرد شعب فلسطين وإقامة دولة يهودية عن طريق أسلوب القوة والهجرة اليهودية إلى فلسطين وسميت بهذا الاسم نسبة إلى جبل صهيون فى القدس.</a:t>
            </a:r>
            <a:endParaRPr lang="ar-SA" dirty="0"/>
          </a:p>
        </p:txBody>
      </p:sp>
    </p:spTree>
    <p:extLst>
      <p:ext uri="{BB962C8B-B14F-4D97-AF65-F5344CB8AC3E}">
        <p14:creationId xmlns="" xmlns:p14="http://schemas.microsoft.com/office/powerpoint/2010/main" val="330901023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0" y="895290"/>
            <a:ext cx="8153400" cy="400110"/>
          </a:xfrm>
          <a:prstGeom prst="rect">
            <a:avLst/>
          </a:prstGeom>
        </p:spPr>
        <p:txBody>
          <a:bodyPr wrap="square">
            <a:spAutoFit/>
          </a:bodyPr>
          <a:lstStyle/>
          <a:p>
            <a:pPr algn="r" rtl="1"/>
            <a:r>
              <a:rPr lang="ar-SA" sz="2000" b="1" dirty="0" smtClean="0">
                <a:solidFill>
                  <a:srgbClr val="7030A0"/>
                </a:solidFill>
              </a:rPr>
              <a:t>ما موجه الشبه بين أهم قرار فى مؤتمر بال عام 1897م ووعد بلفور عام 1917 م.</a:t>
            </a:r>
          </a:p>
        </p:txBody>
      </p:sp>
      <p:sp>
        <p:nvSpPr>
          <p:cNvPr id="9" name="Flowchart: Multidocument 2"/>
          <p:cNvSpPr/>
          <p:nvPr/>
        </p:nvSpPr>
        <p:spPr>
          <a:xfrm>
            <a:off x="8153400" y="762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10" name="Rectangle 13"/>
          <p:cNvSpPr/>
          <p:nvPr/>
        </p:nvSpPr>
        <p:spPr>
          <a:xfrm>
            <a:off x="685800" y="1600200"/>
            <a:ext cx="7820225" cy="473206"/>
          </a:xfrm>
          <a:prstGeom prst="rect">
            <a:avLst/>
          </a:prstGeom>
        </p:spPr>
        <p:txBody>
          <a:bodyPr wrap="square">
            <a:spAutoFit/>
          </a:bodyPr>
          <a:lstStyle/>
          <a:p>
            <a:pPr algn="r">
              <a:lnSpc>
                <a:spcPct val="150000"/>
              </a:lnSpc>
            </a:pPr>
            <a:r>
              <a:rPr lang="ar-SA" b="1" dirty="0" smtClean="0">
                <a:solidFill>
                  <a:srgbClr val="0070C0"/>
                </a:solidFill>
                <a:latin typeface="Sakkal Majalla" pitchFamily="2" charset="-78"/>
                <a:cs typeface="Sakkal Majalla" pitchFamily="2" charset="-78"/>
              </a:rPr>
              <a:t>تأسيس وطني قومي لليهود فى فلسطين</a:t>
            </a:r>
            <a:endParaRPr lang="ar-SA" dirty="0"/>
          </a:p>
        </p:txBody>
      </p:sp>
      <p:sp>
        <p:nvSpPr>
          <p:cNvPr id="12" name="Rectangle 1"/>
          <p:cNvSpPr/>
          <p:nvPr/>
        </p:nvSpPr>
        <p:spPr>
          <a:xfrm>
            <a:off x="762000" y="3457433"/>
            <a:ext cx="7239000" cy="707886"/>
          </a:xfrm>
          <a:prstGeom prst="rect">
            <a:avLst/>
          </a:prstGeom>
        </p:spPr>
        <p:txBody>
          <a:bodyPr wrap="square">
            <a:spAutoFit/>
          </a:bodyPr>
          <a:lstStyle/>
          <a:p>
            <a:pPr algn="r" rtl="1"/>
            <a:r>
              <a:rPr lang="ar-SA" sz="2000" b="1" dirty="0" smtClean="0">
                <a:solidFill>
                  <a:srgbClr val="7030A0"/>
                </a:solidFill>
              </a:rPr>
              <a:t>بيني </a:t>
            </a:r>
            <a:r>
              <a:rPr lang="ar-SA" sz="2000" b="1" dirty="0" smtClean="0">
                <a:solidFill>
                  <a:srgbClr val="7030A0"/>
                </a:solidFill>
              </a:rPr>
              <a:t>الحقائق التاريخية التى تدل على بطلان مزاعم اليهود فى أحقيتهم بأرض فلسطين أو أقدميتهم بها</a:t>
            </a:r>
            <a:endParaRPr lang="en-US" sz="2000" dirty="0">
              <a:solidFill>
                <a:srgbClr val="7030A0"/>
              </a:solidFill>
            </a:endParaRPr>
          </a:p>
        </p:txBody>
      </p:sp>
      <p:sp>
        <p:nvSpPr>
          <p:cNvPr id="14" name="Flowchart: Multidocument 2"/>
          <p:cNvSpPr/>
          <p:nvPr/>
        </p:nvSpPr>
        <p:spPr>
          <a:xfrm>
            <a:off x="8001000" y="3352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16" name="Rectangle 9"/>
          <p:cNvSpPr/>
          <p:nvPr/>
        </p:nvSpPr>
        <p:spPr>
          <a:xfrm rot="20716511">
            <a:off x="1138627" y="4621876"/>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حوار صفي</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05541678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grpId="1"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0" fill="hold"/>
                                        <p:tgtEl>
                                          <p:spTgt spid="16"/>
                                        </p:tgtEl>
                                        <p:attrNameLst>
                                          <p:attrName>ppt_w</p:attrName>
                                        </p:attrNameLst>
                                      </p:cBhvr>
                                      <p:tavLst>
                                        <p:tav tm="0" fmla="#ppt_w*sin(2.5*pi*$)">
                                          <p:val>
                                            <p:fltVal val="0"/>
                                          </p:val>
                                        </p:tav>
                                        <p:tav tm="100000">
                                          <p:val>
                                            <p:fltVal val="1"/>
                                          </p:val>
                                        </p:tav>
                                      </p:tavLst>
                                    </p:anim>
                                    <p:anim calcmode="lin" valueType="num">
                                      <p:cBhvr>
                                        <p:cTn id="48" dur="5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4" grpId="0" animBg="1"/>
      <p:bldP spid="16" grpId="0"/>
      <p:bldP spid="1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p:nvPr/>
        </p:nvSpPr>
        <p:spPr>
          <a:xfrm>
            <a:off x="0" y="895290"/>
            <a:ext cx="8153400" cy="400110"/>
          </a:xfrm>
          <a:prstGeom prst="rect">
            <a:avLst/>
          </a:prstGeom>
        </p:spPr>
        <p:txBody>
          <a:bodyPr wrap="square">
            <a:spAutoFit/>
          </a:bodyPr>
          <a:lstStyle/>
          <a:p>
            <a:pPr algn="r" rtl="1"/>
            <a:r>
              <a:rPr lang="ar-SA" sz="2000" b="1" dirty="0" smtClean="0">
                <a:solidFill>
                  <a:srgbClr val="7030A0"/>
                </a:solidFill>
              </a:rPr>
              <a:t>عللي </a:t>
            </a:r>
            <a:r>
              <a:rPr lang="ar-SA" sz="2000" b="1" dirty="0" smtClean="0">
                <a:solidFill>
                  <a:srgbClr val="7030A0"/>
                </a:solidFill>
              </a:rPr>
              <a:t>لما يلي</a:t>
            </a:r>
          </a:p>
        </p:txBody>
      </p:sp>
      <p:sp>
        <p:nvSpPr>
          <p:cNvPr id="9" name="Flowchart: Multidocument 2"/>
          <p:cNvSpPr/>
          <p:nvPr/>
        </p:nvSpPr>
        <p:spPr>
          <a:xfrm>
            <a:off x="8153400" y="762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4</a:t>
            </a:r>
            <a:endParaRPr lang="ar-SA" sz="2800" dirty="0"/>
          </a:p>
        </p:txBody>
      </p:sp>
      <p:sp>
        <p:nvSpPr>
          <p:cNvPr id="10" name="Rectangle 13"/>
          <p:cNvSpPr/>
          <p:nvPr/>
        </p:nvSpPr>
        <p:spPr>
          <a:xfrm>
            <a:off x="533400" y="2667000"/>
            <a:ext cx="7820225" cy="473206"/>
          </a:xfrm>
          <a:prstGeom prst="rect">
            <a:avLst/>
          </a:prstGeom>
        </p:spPr>
        <p:txBody>
          <a:bodyPr wrap="square">
            <a:spAutoFit/>
          </a:bodyPr>
          <a:lstStyle/>
          <a:p>
            <a:pPr algn="r">
              <a:lnSpc>
                <a:spcPct val="150000"/>
              </a:lnSpc>
            </a:pPr>
            <a:r>
              <a:rPr lang="ar-SA" b="1" dirty="0" smtClean="0">
                <a:solidFill>
                  <a:srgbClr val="0070C0"/>
                </a:solidFill>
                <a:latin typeface="Sakkal Majalla" pitchFamily="2" charset="-78"/>
                <a:cs typeface="Sakkal Majalla" pitchFamily="2" charset="-78"/>
              </a:rPr>
              <a:t>مقابل تأسيس وطن قومي لليهود فى فلسطين</a:t>
            </a:r>
            <a:endParaRPr lang="ar-SA" dirty="0"/>
          </a:p>
        </p:txBody>
      </p:sp>
      <p:sp>
        <p:nvSpPr>
          <p:cNvPr id="11" name="Rectangle 6"/>
          <p:cNvSpPr/>
          <p:nvPr/>
        </p:nvSpPr>
        <p:spPr>
          <a:xfrm>
            <a:off x="3886200" y="1752600"/>
            <a:ext cx="4780476" cy="369332"/>
          </a:xfrm>
          <a:prstGeom prst="rect">
            <a:avLst/>
          </a:prstGeom>
        </p:spPr>
        <p:txBody>
          <a:bodyPr wrap="none">
            <a:spAutoFit/>
          </a:bodyPr>
          <a:lstStyle/>
          <a:p>
            <a:pPr rtl="1"/>
            <a:r>
              <a:rPr lang="ar-SA" b="1" dirty="0" smtClean="0"/>
              <a:t>1- تقديم اليهود المساعدات لبريطانيا فى الحرب العالمية الأولي</a:t>
            </a:r>
            <a:endParaRPr lang="en-US" dirty="0"/>
          </a:p>
        </p:txBody>
      </p:sp>
    </p:spTree>
    <p:extLst>
      <p:ext uri="{BB962C8B-B14F-4D97-AF65-F5344CB8AC3E}">
        <p14:creationId xmlns="" xmlns:p14="http://schemas.microsoft.com/office/powerpoint/2010/main" val="205541678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righ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1582" y="1639669"/>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dirty="0"/>
          </a:p>
        </p:txBody>
      </p:sp>
      <p:sp>
        <p:nvSpPr>
          <p:cNvPr id="4" name="AutoShape 1"/>
          <p:cNvSpPr>
            <a:spLocks noChangeArrowheads="1"/>
          </p:cNvSpPr>
          <p:nvPr/>
        </p:nvSpPr>
        <p:spPr bwMode="auto">
          <a:xfrm>
            <a:off x="1752600" y="277812"/>
            <a:ext cx="5410200" cy="66357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5" name="Rectangle 3"/>
          <p:cNvSpPr>
            <a:spLocks noChangeArrowheads="1"/>
          </p:cNvSpPr>
          <p:nvPr/>
        </p:nvSpPr>
        <p:spPr bwMode="auto">
          <a:xfrm>
            <a:off x="2301192" y="409545"/>
            <a:ext cx="454162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الرابع </a:t>
            </a:r>
            <a:r>
              <a:rPr kumimoji="0" lang="ar-EG" sz="20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الانتداب البريطاني</a:t>
            </a:r>
            <a:r>
              <a:rPr kumimoji="0" lang="ar-SA" sz="2000" b="1" i="0" u="none" strike="noStrike" cap="none" normalizeH="0" dirty="0" smtClean="0">
                <a:ln>
                  <a:noFill/>
                </a:ln>
                <a:solidFill>
                  <a:srgbClr val="FF0000"/>
                </a:solidFill>
                <a:effectLst/>
                <a:latin typeface="Sultan bold"/>
                <a:ea typeface="Times New Roman" pitchFamily="18" charset="0"/>
                <a:cs typeface="Arial" pitchFamily="34" charset="0"/>
              </a:rPr>
              <a:t> على دولة فلسطين</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04800" y="1772958"/>
            <a:ext cx="7620000" cy="400110"/>
          </a:xfrm>
          <a:prstGeom prst="rect">
            <a:avLst/>
          </a:prstGeom>
        </p:spPr>
        <p:txBody>
          <a:bodyPr wrap="square">
            <a:spAutoFit/>
          </a:bodyPr>
          <a:lstStyle/>
          <a:p>
            <a:pPr algn="r"/>
            <a:r>
              <a:rPr lang="ar-SA" sz="2000" b="1" dirty="0" smtClean="0">
                <a:solidFill>
                  <a:srgbClr val="7030A0"/>
                </a:solidFill>
              </a:rPr>
              <a:t>عددي </a:t>
            </a:r>
            <a:r>
              <a:rPr lang="ar-SA" sz="2000" b="1" dirty="0" smtClean="0">
                <a:solidFill>
                  <a:srgbClr val="7030A0"/>
                </a:solidFill>
              </a:rPr>
              <a:t>أبرز قرارات اللجنة العربية العليا فى أول بيان لها</a:t>
            </a:r>
            <a:endParaRPr lang="ar-SA" sz="2000" dirty="0">
              <a:solidFill>
                <a:srgbClr val="7030A0"/>
              </a:solidFill>
            </a:endParaRPr>
          </a:p>
        </p:txBody>
      </p:sp>
      <p:pic>
        <p:nvPicPr>
          <p:cNvPr id="8" name="صورة 7" descr="3123_1.jpg"/>
          <p:cNvPicPr>
            <a:picLocks noChangeAspect="1"/>
          </p:cNvPicPr>
          <p:nvPr/>
        </p:nvPicPr>
        <p:blipFill>
          <a:blip r:embed="rId2" cstate="print"/>
          <a:stretch>
            <a:fillRect/>
          </a:stretch>
        </p:blipFill>
        <p:spPr>
          <a:xfrm flipH="1">
            <a:off x="762000" y="1676400"/>
            <a:ext cx="1583111" cy="2362200"/>
          </a:xfrm>
          <a:prstGeom prst="rect">
            <a:avLst/>
          </a:prstGeom>
        </p:spPr>
      </p:pic>
    </p:spTree>
    <p:extLst>
      <p:ext uri="{BB962C8B-B14F-4D97-AF65-F5344CB8AC3E}">
        <p14:creationId xmlns="" xmlns:p14="http://schemas.microsoft.com/office/powerpoint/2010/main" val="70827157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1582" y="685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3" name="Rectangle 2"/>
          <p:cNvSpPr/>
          <p:nvPr/>
        </p:nvSpPr>
        <p:spPr>
          <a:xfrm>
            <a:off x="5931947" y="819090"/>
            <a:ext cx="1992853" cy="400110"/>
          </a:xfrm>
          <a:prstGeom prst="rect">
            <a:avLst/>
          </a:prstGeom>
        </p:spPr>
        <p:txBody>
          <a:bodyPr wrap="none">
            <a:spAutoFit/>
          </a:bodyPr>
          <a:lstStyle/>
          <a:p>
            <a:pPr algn="r"/>
            <a:r>
              <a:rPr lang="ar-SA" sz="2000" b="1" dirty="0" smtClean="0">
                <a:solidFill>
                  <a:srgbClr val="7030A0"/>
                </a:solidFill>
              </a:rPr>
              <a:t>أكملي </a:t>
            </a:r>
            <a:r>
              <a:rPr lang="ar-SA" sz="2000" b="1" dirty="0" smtClean="0">
                <a:solidFill>
                  <a:srgbClr val="7030A0"/>
                </a:solidFill>
              </a:rPr>
              <a:t>الفراغات التالية</a:t>
            </a:r>
            <a:endParaRPr lang="ar-SA" sz="2000" dirty="0">
              <a:solidFill>
                <a:srgbClr val="7030A0"/>
              </a:solidFill>
            </a:endParaRPr>
          </a:p>
        </p:txBody>
      </p:sp>
      <p:sp>
        <p:nvSpPr>
          <p:cNvPr id="4" name="Rectangle 3"/>
          <p:cNvSpPr/>
          <p:nvPr/>
        </p:nvSpPr>
        <p:spPr>
          <a:xfrm>
            <a:off x="3444659" y="2221468"/>
            <a:ext cx="5242141" cy="369332"/>
          </a:xfrm>
          <a:prstGeom prst="rect">
            <a:avLst/>
          </a:prstGeom>
        </p:spPr>
        <p:txBody>
          <a:bodyPr wrap="none">
            <a:spAutoFit/>
          </a:bodyPr>
          <a:lstStyle/>
          <a:p>
            <a:r>
              <a:rPr lang="ar-SA" b="1" dirty="0" smtClean="0"/>
              <a:t>1- هيئة دولية أصدرت قرار تقسيم </a:t>
            </a:r>
            <a:r>
              <a:rPr lang="ar-SA" b="1" dirty="0" err="1" smtClean="0"/>
              <a:t>فلسطين.................................</a:t>
            </a:r>
            <a:endParaRPr lang="ar-SA" dirty="0"/>
          </a:p>
        </p:txBody>
      </p:sp>
      <p:sp>
        <p:nvSpPr>
          <p:cNvPr id="5" name="Rectangle 4"/>
          <p:cNvSpPr/>
          <p:nvPr/>
        </p:nvSpPr>
        <p:spPr>
          <a:xfrm>
            <a:off x="3664978" y="3604736"/>
            <a:ext cx="5035353" cy="369332"/>
          </a:xfrm>
          <a:prstGeom prst="rect">
            <a:avLst/>
          </a:prstGeom>
        </p:spPr>
        <p:txBody>
          <a:bodyPr wrap="none">
            <a:spAutoFit/>
          </a:bodyPr>
          <a:lstStyle/>
          <a:p>
            <a:pPr algn="r"/>
            <a:r>
              <a:rPr lang="ar-SA" b="1" dirty="0" smtClean="0"/>
              <a:t>2- بدأت المقاومة الفلسطينية فى يافا </a:t>
            </a:r>
            <a:r>
              <a:rPr lang="ar-SA" b="1" dirty="0" err="1" smtClean="0"/>
              <a:t>عام .............................</a:t>
            </a:r>
            <a:endParaRPr lang="ar-SA" dirty="0"/>
          </a:p>
        </p:txBody>
      </p:sp>
      <p:sp>
        <p:nvSpPr>
          <p:cNvPr id="9" name="Rectangle 8"/>
          <p:cNvSpPr/>
          <p:nvPr/>
        </p:nvSpPr>
        <p:spPr>
          <a:xfrm>
            <a:off x="3825659" y="2069068"/>
            <a:ext cx="141096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هيئة الأمم المتحدة</a:t>
            </a:r>
            <a:endParaRPr lang="ar-SA" dirty="0"/>
          </a:p>
        </p:txBody>
      </p:sp>
      <p:sp>
        <p:nvSpPr>
          <p:cNvPr id="10" name="Rectangle 9"/>
          <p:cNvSpPr/>
          <p:nvPr/>
        </p:nvSpPr>
        <p:spPr>
          <a:xfrm>
            <a:off x="4038600" y="3429000"/>
            <a:ext cx="140775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1921 </a:t>
            </a:r>
            <a:r>
              <a:rPr lang="ar-SA" b="1" dirty="0" err="1" smtClean="0">
                <a:solidFill>
                  <a:srgbClr val="0070C0"/>
                </a:solidFill>
                <a:latin typeface="Sakkal Majalla" pitchFamily="2" charset="-78"/>
                <a:cs typeface="Sakkal Majalla" pitchFamily="2" charset="-78"/>
              </a:rPr>
              <a:t>م </a:t>
            </a:r>
            <a:r>
              <a:rPr lang="ar-SA" b="1" dirty="0" smtClean="0">
                <a:solidFill>
                  <a:srgbClr val="0070C0"/>
                </a:solidFill>
                <a:latin typeface="Sakkal Majalla" pitchFamily="2" charset="-78"/>
                <a:cs typeface="Sakkal Majalla" pitchFamily="2" charset="-78"/>
              </a:rPr>
              <a:t>/ 1339 هـ</a:t>
            </a:r>
            <a:endParaRPr lang="ar-SA" dirty="0"/>
          </a:p>
        </p:txBody>
      </p:sp>
    </p:spTree>
    <p:extLst>
      <p:ext uri="{BB962C8B-B14F-4D97-AF65-F5344CB8AC3E}">
        <p14:creationId xmlns="" xmlns:p14="http://schemas.microsoft.com/office/powerpoint/2010/main" val="66562117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1582" y="685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5800501" y="819090"/>
            <a:ext cx="2124299" cy="400110"/>
          </a:xfrm>
          <a:prstGeom prst="rect">
            <a:avLst/>
          </a:prstGeom>
        </p:spPr>
        <p:txBody>
          <a:bodyPr wrap="none">
            <a:spAutoFit/>
          </a:bodyPr>
          <a:lstStyle/>
          <a:p>
            <a:pPr algn="r"/>
            <a:r>
              <a:rPr lang="ar-SA" sz="2000" b="1" dirty="0" smtClean="0">
                <a:solidFill>
                  <a:srgbClr val="7030A0"/>
                </a:solidFill>
              </a:rPr>
              <a:t>ما النتائج المترتبة على </a:t>
            </a:r>
            <a:endParaRPr lang="ar-SA" sz="2000" dirty="0">
              <a:solidFill>
                <a:srgbClr val="7030A0"/>
              </a:solidFill>
            </a:endParaRPr>
          </a:p>
        </p:txBody>
      </p:sp>
      <p:sp>
        <p:nvSpPr>
          <p:cNvPr id="4" name="Rectangle 3"/>
          <p:cNvSpPr/>
          <p:nvPr/>
        </p:nvSpPr>
        <p:spPr>
          <a:xfrm>
            <a:off x="3657600" y="2221468"/>
            <a:ext cx="5161991" cy="369332"/>
          </a:xfrm>
          <a:prstGeom prst="rect">
            <a:avLst/>
          </a:prstGeom>
        </p:spPr>
        <p:txBody>
          <a:bodyPr wrap="none">
            <a:spAutoFit/>
          </a:bodyPr>
          <a:lstStyle/>
          <a:p>
            <a:r>
              <a:rPr lang="ar-SA" b="1" dirty="0" smtClean="0"/>
              <a:t>1- مخططات بريطانيا التى تستهدف تحويل فلسطين الى دولة يهودية</a:t>
            </a:r>
            <a:endParaRPr lang="ar-SA" dirty="0"/>
          </a:p>
        </p:txBody>
      </p:sp>
      <p:sp>
        <p:nvSpPr>
          <p:cNvPr id="5" name="Rectangle 4"/>
          <p:cNvSpPr/>
          <p:nvPr/>
        </p:nvSpPr>
        <p:spPr>
          <a:xfrm>
            <a:off x="4601132" y="3604736"/>
            <a:ext cx="4099199" cy="369332"/>
          </a:xfrm>
          <a:prstGeom prst="rect">
            <a:avLst/>
          </a:prstGeom>
        </p:spPr>
        <p:txBody>
          <a:bodyPr wrap="none">
            <a:spAutoFit/>
          </a:bodyPr>
          <a:lstStyle/>
          <a:p>
            <a:pPr algn="r"/>
            <a:r>
              <a:rPr lang="ar-SA" b="1" dirty="0" smtClean="0"/>
              <a:t>2- عدم استجابة بريطانيا لمطالب اللجنة العربية العليا</a:t>
            </a:r>
            <a:endParaRPr lang="ar-SA" dirty="0"/>
          </a:p>
        </p:txBody>
      </p:sp>
      <p:sp>
        <p:nvSpPr>
          <p:cNvPr id="9" name="Rectangle 8"/>
          <p:cNvSpPr/>
          <p:nvPr/>
        </p:nvSpPr>
        <p:spPr>
          <a:xfrm>
            <a:off x="2362200" y="2819400"/>
            <a:ext cx="382508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قيام الشعب الفلسطيني بحركات مقاومة كبري متعددة</a:t>
            </a:r>
            <a:endParaRPr lang="ar-SA" dirty="0"/>
          </a:p>
        </p:txBody>
      </p:sp>
      <p:sp>
        <p:nvSpPr>
          <p:cNvPr id="10" name="Rectangle 9"/>
          <p:cNvSpPr/>
          <p:nvPr/>
        </p:nvSpPr>
        <p:spPr>
          <a:xfrm>
            <a:off x="1219200" y="4191000"/>
            <a:ext cx="5346335"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عادت حركات المقاومة المسلحة وانضم المجاهدون من مختلف الدول العربية</a:t>
            </a:r>
            <a:endParaRPr lang="ar-SA" dirty="0"/>
          </a:p>
        </p:txBody>
      </p:sp>
    </p:spTree>
    <p:extLst>
      <p:ext uri="{BB962C8B-B14F-4D97-AF65-F5344CB8AC3E}">
        <p14:creationId xmlns="" xmlns:p14="http://schemas.microsoft.com/office/powerpoint/2010/main" val="66562117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909309" y="304800"/>
            <a:ext cx="4833938" cy="914400"/>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algn="ctr" rtl="1"/>
            <a:r>
              <a:rPr lang="ar-EG" sz="2400" b="1" dirty="0">
                <a:solidFill>
                  <a:srgbClr val="C00000"/>
                </a:solidFill>
              </a:rPr>
              <a:t>الدرس الأول </a:t>
            </a:r>
            <a:r>
              <a:rPr lang="ar-EG" sz="2400" b="1" dirty="0" err="1">
                <a:solidFill>
                  <a:srgbClr val="C00000"/>
                </a:solidFill>
              </a:rPr>
              <a:t>:</a:t>
            </a:r>
            <a:r>
              <a:rPr lang="ar-EG" sz="2400" b="1" dirty="0">
                <a:solidFill>
                  <a:srgbClr val="C00000"/>
                </a:solidFill>
              </a:rPr>
              <a:t> </a:t>
            </a:r>
            <a:r>
              <a:rPr lang="ar-SA" sz="2400" b="1" dirty="0" smtClean="0">
                <a:solidFill>
                  <a:srgbClr val="0070C0"/>
                </a:solidFill>
              </a:rPr>
              <a:t>الموقع والحدود</a:t>
            </a:r>
            <a:endParaRPr lang="en-US" sz="2000" b="1" dirty="0">
              <a:solidFill>
                <a:srgbClr val="0070C0"/>
              </a:solidFill>
            </a:endParaRPr>
          </a:p>
        </p:txBody>
      </p:sp>
      <p:sp>
        <p:nvSpPr>
          <p:cNvPr id="4" name="Flowchart: Multidocument 3"/>
          <p:cNvSpPr/>
          <p:nvPr/>
        </p:nvSpPr>
        <p:spPr>
          <a:xfrm>
            <a:off x="7924800" y="1494971"/>
            <a:ext cx="67752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1066800" y="2286000"/>
            <a:ext cx="6820469" cy="369332"/>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هو مصطلح سياسيى جغرافي ينطق على المنطقة التى تمتد من المحيط الأطلسي الى الخليج العربي</a:t>
            </a:r>
            <a:endParaRPr lang="ar-SA" b="1" dirty="0">
              <a:solidFill>
                <a:srgbClr val="00B0F0"/>
              </a:solidFill>
              <a:latin typeface="Sakkal Majalla" pitchFamily="2" charset="-78"/>
              <a:cs typeface="Sakkal Majalla" pitchFamily="2" charset="-78"/>
            </a:endParaRPr>
          </a:p>
        </p:txBody>
      </p:sp>
      <p:sp>
        <p:nvSpPr>
          <p:cNvPr id="7" name="Flowchart: Multidocument 6"/>
          <p:cNvSpPr/>
          <p:nvPr/>
        </p:nvSpPr>
        <p:spPr>
          <a:xfrm>
            <a:off x="7895127" y="2971799"/>
            <a:ext cx="867874" cy="672997"/>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pic>
        <p:nvPicPr>
          <p:cNvPr id="9" name="Picture 8"/>
          <p:cNvPicPr>
            <a:picLocks noChangeAspect="1"/>
          </p:cNvPicPr>
          <p:nvPr/>
        </p:nvPicPr>
        <p:blipFill>
          <a:blip r:embed="rId2" cstate="print"/>
          <a:stretch>
            <a:fillRect/>
          </a:stretch>
        </p:blipFill>
        <p:spPr>
          <a:xfrm>
            <a:off x="228600" y="3733800"/>
            <a:ext cx="8077200" cy="2971800"/>
          </a:xfrm>
          <a:prstGeom prst="rect">
            <a:avLst/>
          </a:prstGeom>
        </p:spPr>
      </p:pic>
      <p:sp>
        <p:nvSpPr>
          <p:cNvPr id="17" name="Rectangle 3"/>
          <p:cNvSpPr/>
          <p:nvPr/>
        </p:nvSpPr>
        <p:spPr>
          <a:xfrm>
            <a:off x="4800600" y="3119735"/>
            <a:ext cx="3044138" cy="461665"/>
          </a:xfrm>
          <a:prstGeom prst="rect">
            <a:avLst/>
          </a:prstGeom>
        </p:spPr>
        <p:txBody>
          <a:bodyPr wrap="square">
            <a:spAutoFit/>
          </a:bodyPr>
          <a:lstStyle/>
          <a:p>
            <a:pPr algn="r" rtl="1"/>
            <a:r>
              <a:rPr lang="ar-SA" sz="2400" b="1" dirty="0" smtClean="0">
                <a:solidFill>
                  <a:srgbClr val="7030A0"/>
                </a:solidFill>
              </a:rPr>
              <a:t>اختاري </a:t>
            </a:r>
            <a:r>
              <a:rPr lang="ar-SA" sz="2400" b="1" dirty="0" smtClean="0">
                <a:solidFill>
                  <a:srgbClr val="7030A0"/>
                </a:solidFill>
              </a:rPr>
              <a:t>الاجابة الصحيحة</a:t>
            </a:r>
            <a:endParaRPr lang="en-US" sz="2400" dirty="0">
              <a:solidFill>
                <a:srgbClr val="7030A0"/>
              </a:solidFill>
            </a:endParaRPr>
          </a:p>
        </p:txBody>
      </p:sp>
      <p:sp>
        <p:nvSpPr>
          <p:cNvPr id="18" name="شكل بيضاوي 17"/>
          <p:cNvSpPr/>
          <p:nvPr/>
        </p:nvSpPr>
        <p:spPr>
          <a:xfrm>
            <a:off x="3733800" y="6172200"/>
            <a:ext cx="304800" cy="3048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19" name="شكل بيضاوي 18"/>
          <p:cNvSpPr/>
          <p:nvPr/>
        </p:nvSpPr>
        <p:spPr>
          <a:xfrm>
            <a:off x="7772400" y="5486400"/>
            <a:ext cx="304800" cy="3048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0" name="شكل بيضاوي 19"/>
          <p:cNvSpPr/>
          <p:nvPr/>
        </p:nvSpPr>
        <p:spPr>
          <a:xfrm>
            <a:off x="7696200" y="4800600"/>
            <a:ext cx="304800" cy="3048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1" name="شكل بيضاوي 20"/>
          <p:cNvSpPr/>
          <p:nvPr/>
        </p:nvSpPr>
        <p:spPr>
          <a:xfrm>
            <a:off x="5943600" y="4038600"/>
            <a:ext cx="304800" cy="30480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SA"/>
          </a:p>
        </p:txBody>
      </p:sp>
      <p:sp>
        <p:nvSpPr>
          <p:cNvPr id="22" name="Rectangle 3"/>
          <p:cNvSpPr/>
          <p:nvPr/>
        </p:nvSpPr>
        <p:spPr>
          <a:xfrm>
            <a:off x="4038600" y="1524000"/>
            <a:ext cx="4011034" cy="461665"/>
          </a:xfrm>
          <a:prstGeom prst="rect">
            <a:avLst/>
          </a:prstGeom>
        </p:spPr>
        <p:txBody>
          <a:bodyPr wrap="none">
            <a:spAutoFit/>
          </a:bodyPr>
          <a:lstStyle/>
          <a:p>
            <a:pPr rtl="1"/>
            <a:r>
              <a:rPr lang="ar-SA" sz="2400" b="1" dirty="0" smtClean="0">
                <a:solidFill>
                  <a:srgbClr val="7030A0"/>
                </a:solidFill>
              </a:rPr>
              <a:t>وضحي </a:t>
            </a:r>
            <a:r>
              <a:rPr lang="ar-SA" sz="2400" b="1" dirty="0" smtClean="0">
                <a:solidFill>
                  <a:srgbClr val="7030A0"/>
                </a:solidFill>
              </a:rPr>
              <a:t>المقصود بمفهوم الوطن العربي</a:t>
            </a:r>
            <a:endParaRPr lang="en-US" sz="2400" dirty="0">
              <a:solidFill>
                <a:srgbClr val="7030A0"/>
              </a:solidFill>
            </a:endParaRPr>
          </a:p>
        </p:txBody>
      </p:sp>
    </p:spTree>
    <p:extLst>
      <p:ext uri="{BB962C8B-B14F-4D97-AF65-F5344CB8AC3E}">
        <p14:creationId xmlns="" xmlns:p14="http://schemas.microsoft.com/office/powerpoint/2010/main" val="19487651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wipe(right)">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righ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p:cTn id="2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2">
                                            <p:txEl>
                                              <p:pRg st="0" end="0"/>
                                            </p:txEl>
                                          </p:spTgt>
                                        </p:tgtEl>
                                      </p:cBhvr>
                                    </p:animEffect>
                                    <p:anim calcmode="lin" valueType="num">
                                      <p:cBhvr>
                                        <p:cTn id="27"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righ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p:cTn id="38"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7">
                                            <p:txEl>
                                              <p:pRg st="0" end="0"/>
                                            </p:txEl>
                                          </p:spTgt>
                                        </p:tgtEl>
                                      </p:cBhvr>
                                    </p:animEffect>
                                    <p:anim calcmode="lin" valueType="num">
                                      <p:cBhvr>
                                        <p:cTn id="41" dur="500" fill="hold"/>
                                        <p:tgtEl>
                                          <p:spTgt spid="17">
                                            <p:txEl>
                                              <p:pRg st="0" end="0"/>
                                            </p:txEl>
                                          </p:spTgt>
                                        </p:tgtEl>
                                        <p:attrNameLst>
                                          <p:attrName>ppt_x</p:attrName>
                                        </p:attrNameLst>
                                      </p:cBhvr>
                                      <p:tavLst>
                                        <p:tav tm="0">
                                          <p:val>
                                            <p:fltVal val="0.5"/>
                                          </p:val>
                                        </p:tav>
                                        <p:tav tm="100000">
                                          <p:val>
                                            <p:strVal val="#ppt_x"/>
                                          </p:val>
                                        </p:tav>
                                      </p:tavLst>
                                    </p:anim>
                                    <p:anim calcmode="lin" valueType="num">
                                      <p:cBhvr>
                                        <p:cTn id="42" dur="500" fill="hold"/>
                                        <p:tgtEl>
                                          <p:spTgt spid="1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80">
                                          <p:stCondLst>
                                            <p:cond delay="0"/>
                                          </p:stCondLst>
                                        </p:cTn>
                                        <p:tgtEl>
                                          <p:spTgt spid="21"/>
                                        </p:tgtEl>
                                      </p:cBhvr>
                                    </p:animEffect>
                                    <p:anim calcmode="lin" valueType="num">
                                      <p:cBhvr>
                                        <p:cTn id="5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3" dur="26">
                                          <p:stCondLst>
                                            <p:cond delay="650"/>
                                          </p:stCondLst>
                                        </p:cTn>
                                        <p:tgtEl>
                                          <p:spTgt spid="21"/>
                                        </p:tgtEl>
                                      </p:cBhvr>
                                      <p:to x="100000" y="60000"/>
                                    </p:animScale>
                                    <p:animScale>
                                      <p:cBhvr>
                                        <p:cTn id="64" dur="166" decel="50000">
                                          <p:stCondLst>
                                            <p:cond delay="676"/>
                                          </p:stCondLst>
                                        </p:cTn>
                                        <p:tgtEl>
                                          <p:spTgt spid="21"/>
                                        </p:tgtEl>
                                      </p:cBhvr>
                                      <p:to x="100000" y="100000"/>
                                    </p:animScale>
                                    <p:animScale>
                                      <p:cBhvr>
                                        <p:cTn id="65" dur="26">
                                          <p:stCondLst>
                                            <p:cond delay="1312"/>
                                          </p:stCondLst>
                                        </p:cTn>
                                        <p:tgtEl>
                                          <p:spTgt spid="21"/>
                                        </p:tgtEl>
                                      </p:cBhvr>
                                      <p:to x="100000" y="80000"/>
                                    </p:animScale>
                                    <p:animScale>
                                      <p:cBhvr>
                                        <p:cTn id="66" dur="166" decel="50000">
                                          <p:stCondLst>
                                            <p:cond delay="1338"/>
                                          </p:stCondLst>
                                        </p:cTn>
                                        <p:tgtEl>
                                          <p:spTgt spid="21"/>
                                        </p:tgtEl>
                                      </p:cBhvr>
                                      <p:to x="100000" y="100000"/>
                                    </p:animScale>
                                    <p:animScale>
                                      <p:cBhvr>
                                        <p:cTn id="67" dur="26">
                                          <p:stCondLst>
                                            <p:cond delay="1642"/>
                                          </p:stCondLst>
                                        </p:cTn>
                                        <p:tgtEl>
                                          <p:spTgt spid="21"/>
                                        </p:tgtEl>
                                      </p:cBhvr>
                                      <p:to x="100000" y="90000"/>
                                    </p:animScale>
                                    <p:animScale>
                                      <p:cBhvr>
                                        <p:cTn id="68" dur="166" decel="50000">
                                          <p:stCondLst>
                                            <p:cond delay="1668"/>
                                          </p:stCondLst>
                                        </p:cTn>
                                        <p:tgtEl>
                                          <p:spTgt spid="21"/>
                                        </p:tgtEl>
                                      </p:cBhvr>
                                      <p:to x="100000" y="100000"/>
                                    </p:animScale>
                                    <p:animScale>
                                      <p:cBhvr>
                                        <p:cTn id="69" dur="26">
                                          <p:stCondLst>
                                            <p:cond delay="1808"/>
                                          </p:stCondLst>
                                        </p:cTn>
                                        <p:tgtEl>
                                          <p:spTgt spid="21"/>
                                        </p:tgtEl>
                                      </p:cBhvr>
                                      <p:to x="100000" y="95000"/>
                                    </p:animScale>
                                    <p:animScale>
                                      <p:cBhvr>
                                        <p:cTn id="70" dur="166" decel="50000">
                                          <p:stCondLst>
                                            <p:cond delay="1834"/>
                                          </p:stCondLst>
                                        </p:cTn>
                                        <p:tgtEl>
                                          <p:spTgt spid="21"/>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down)">
                                      <p:cBhvr>
                                        <p:cTn id="93" dur="580">
                                          <p:stCondLst>
                                            <p:cond delay="0"/>
                                          </p:stCondLst>
                                        </p:cTn>
                                        <p:tgtEl>
                                          <p:spTgt spid="19"/>
                                        </p:tgtEl>
                                      </p:cBhvr>
                                    </p:animEffect>
                                    <p:anim calcmode="lin" valueType="num">
                                      <p:cBhvr>
                                        <p:cTn id="9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9" dur="26">
                                          <p:stCondLst>
                                            <p:cond delay="650"/>
                                          </p:stCondLst>
                                        </p:cTn>
                                        <p:tgtEl>
                                          <p:spTgt spid="19"/>
                                        </p:tgtEl>
                                      </p:cBhvr>
                                      <p:to x="100000" y="60000"/>
                                    </p:animScale>
                                    <p:animScale>
                                      <p:cBhvr>
                                        <p:cTn id="100" dur="166" decel="50000">
                                          <p:stCondLst>
                                            <p:cond delay="676"/>
                                          </p:stCondLst>
                                        </p:cTn>
                                        <p:tgtEl>
                                          <p:spTgt spid="19"/>
                                        </p:tgtEl>
                                      </p:cBhvr>
                                      <p:to x="100000" y="100000"/>
                                    </p:animScale>
                                    <p:animScale>
                                      <p:cBhvr>
                                        <p:cTn id="101" dur="26">
                                          <p:stCondLst>
                                            <p:cond delay="1312"/>
                                          </p:stCondLst>
                                        </p:cTn>
                                        <p:tgtEl>
                                          <p:spTgt spid="19"/>
                                        </p:tgtEl>
                                      </p:cBhvr>
                                      <p:to x="100000" y="80000"/>
                                    </p:animScale>
                                    <p:animScale>
                                      <p:cBhvr>
                                        <p:cTn id="102" dur="166" decel="50000">
                                          <p:stCondLst>
                                            <p:cond delay="1338"/>
                                          </p:stCondLst>
                                        </p:cTn>
                                        <p:tgtEl>
                                          <p:spTgt spid="19"/>
                                        </p:tgtEl>
                                      </p:cBhvr>
                                      <p:to x="100000" y="100000"/>
                                    </p:animScale>
                                    <p:animScale>
                                      <p:cBhvr>
                                        <p:cTn id="103" dur="26">
                                          <p:stCondLst>
                                            <p:cond delay="1642"/>
                                          </p:stCondLst>
                                        </p:cTn>
                                        <p:tgtEl>
                                          <p:spTgt spid="19"/>
                                        </p:tgtEl>
                                      </p:cBhvr>
                                      <p:to x="100000" y="90000"/>
                                    </p:animScale>
                                    <p:animScale>
                                      <p:cBhvr>
                                        <p:cTn id="104" dur="166" decel="50000">
                                          <p:stCondLst>
                                            <p:cond delay="1668"/>
                                          </p:stCondLst>
                                        </p:cTn>
                                        <p:tgtEl>
                                          <p:spTgt spid="19"/>
                                        </p:tgtEl>
                                      </p:cBhvr>
                                      <p:to x="100000" y="100000"/>
                                    </p:animScale>
                                    <p:animScale>
                                      <p:cBhvr>
                                        <p:cTn id="105" dur="26">
                                          <p:stCondLst>
                                            <p:cond delay="1808"/>
                                          </p:stCondLst>
                                        </p:cTn>
                                        <p:tgtEl>
                                          <p:spTgt spid="19"/>
                                        </p:tgtEl>
                                      </p:cBhvr>
                                      <p:to x="100000" y="95000"/>
                                    </p:animScale>
                                    <p:animScale>
                                      <p:cBhvr>
                                        <p:cTn id="106" dur="166" decel="50000">
                                          <p:stCondLst>
                                            <p:cond delay="1834"/>
                                          </p:stCondLst>
                                        </p:cTn>
                                        <p:tgtEl>
                                          <p:spTgt spid="19"/>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wipe(down)">
                                      <p:cBhvr>
                                        <p:cTn id="111" dur="580">
                                          <p:stCondLst>
                                            <p:cond delay="0"/>
                                          </p:stCondLst>
                                        </p:cTn>
                                        <p:tgtEl>
                                          <p:spTgt spid="18"/>
                                        </p:tgtEl>
                                      </p:cBhvr>
                                    </p:animEffect>
                                    <p:anim calcmode="lin" valueType="num">
                                      <p:cBhvr>
                                        <p:cTn id="11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7" dur="26">
                                          <p:stCondLst>
                                            <p:cond delay="650"/>
                                          </p:stCondLst>
                                        </p:cTn>
                                        <p:tgtEl>
                                          <p:spTgt spid="18"/>
                                        </p:tgtEl>
                                      </p:cBhvr>
                                      <p:to x="100000" y="60000"/>
                                    </p:animScale>
                                    <p:animScale>
                                      <p:cBhvr>
                                        <p:cTn id="118" dur="166" decel="50000">
                                          <p:stCondLst>
                                            <p:cond delay="676"/>
                                          </p:stCondLst>
                                        </p:cTn>
                                        <p:tgtEl>
                                          <p:spTgt spid="18"/>
                                        </p:tgtEl>
                                      </p:cBhvr>
                                      <p:to x="100000" y="100000"/>
                                    </p:animScale>
                                    <p:animScale>
                                      <p:cBhvr>
                                        <p:cTn id="119" dur="26">
                                          <p:stCondLst>
                                            <p:cond delay="1312"/>
                                          </p:stCondLst>
                                        </p:cTn>
                                        <p:tgtEl>
                                          <p:spTgt spid="18"/>
                                        </p:tgtEl>
                                      </p:cBhvr>
                                      <p:to x="100000" y="80000"/>
                                    </p:animScale>
                                    <p:animScale>
                                      <p:cBhvr>
                                        <p:cTn id="120" dur="166" decel="50000">
                                          <p:stCondLst>
                                            <p:cond delay="1338"/>
                                          </p:stCondLst>
                                        </p:cTn>
                                        <p:tgtEl>
                                          <p:spTgt spid="18"/>
                                        </p:tgtEl>
                                      </p:cBhvr>
                                      <p:to x="100000" y="100000"/>
                                    </p:animScale>
                                    <p:animScale>
                                      <p:cBhvr>
                                        <p:cTn id="121" dur="26">
                                          <p:stCondLst>
                                            <p:cond delay="1642"/>
                                          </p:stCondLst>
                                        </p:cTn>
                                        <p:tgtEl>
                                          <p:spTgt spid="18"/>
                                        </p:tgtEl>
                                      </p:cBhvr>
                                      <p:to x="100000" y="90000"/>
                                    </p:animScale>
                                    <p:animScale>
                                      <p:cBhvr>
                                        <p:cTn id="122" dur="166" decel="50000">
                                          <p:stCondLst>
                                            <p:cond delay="1668"/>
                                          </p:stCondLst>
                                        </p:cTn>
                                        <p:tgtEl>
                                          <p:spTgt spid="18"/>
                                        </p:tgtEl>
                                      </p:cBhvr>
                                      <p:to x="100000" y="100000"/>
                                    </p:animScale>
                                    <p:animScale>
                                      <p:cBhvr>
                                        <p:cTn id="123" dur="26">
                                          <p:stCondLst>
                                            <p:cond delay="1808"/>
                                          </p:stCondLst>
                                        </p:cTn>
                                        <p:tgtEl>
                                          <p:spTgt spid="18"/>
                                        </p:tgtEl>
                                      </p:cBhvr>
                                      <p:to x="100000" y="95000"/>
                                    </p:animScale>
                                    <p:animScale>
                                      <p:cBhvr>
                                        <p:cTn id="12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6" grpId="0" build="p"/>
      <p:bldP spid="7" grpId="0" animBg="1"/>
      <p:bldP spid="17" grpId="0" build="allAtOnce"/>
      <p:bldP spid="18" grpId="0" animBg="1"/>
      <p:bldP spid="19" grpId="0" animBg="1"/>
      <p:bldP spid="20" grpId="0" animBg="1"/>
      <p:bldP spid="21" grpId="0" animBg="1"/>
      <p:bldP spid="22"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08818" y="12192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dirty="0"/>
          </a:p>
        </p:txBody>
      </p:sp>
      <p:sp>
        <p:nvSpPr>
          <p:cNvPr id="4" name="AutoShape 1"/>
          <p:cNvSpPr>
            <a:spLocks noChangeArrowheads="1"/>
          </p:cNvSpPr>
          <p:nvPr/>
        </p:nvSpPr>
        <p:spPr bwMode="auto">
          <a:xfrm>
            <a:off x="2409825" y="296862"/>
            <a:ext cx="4295775" cy="62547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5" name="Rectangle 3"/>
          <p:cNvSpPr>
            <a:spLocks noChangeArrowheads="1"/>
          </p:cNvSpPr>
          <p:nvPr/>
        </p:nvSpPr>
        <p:spPr bwMode="auto">
          <a:xfrm>
            <a:off x="3009715" y="409545"/>
            <a:ext cx="312457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الخامس :</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EG" sz="2000" b="1" i="0" u="none" strike="noStrike" cap="none" normalizeH="0" baseline="0" dirty="0" smtClean="0">
                <a:ln>
                  <a:noFill/>
                </a:ln>
                <a:solidFill>
                  <a:srgbClr val="FF0000"/>
                </a:solidFill>
                <a:effectLst/>
                <a:latin typeface="Sultan bold"/>
                <a:ea typeface="Times New Roman" pitchFamily="18" charset="0"/>
                <a:cs typeface="Arial" pitchFamily="34" charset="0"/>
              </a:rPr>
              <a:t>ال</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حر</a:t>
            </a:r>
            <a:r>
              <a:rPr lang="ar-SA" sz="2000" b="1" dirty="0" smtClean="0">
                <a:solidFill>
                  <a:srgbClr val="FF0000"/>
                </a:solidFill>
                <a:latin typeface="Sultan bold"/>
                <a:ea typeface="Times New Roman" pitchFamily="18" charset="0"/>
                <a:cs typeface="Arial" pitchFamily="34" charset="0"/>
              </a:rPr>
              <a:t>ب ضد اليهود</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1219200"/>
            <a:ext cx="7908818" cy="553998"/>
          </a:xfrm>
          <a:prstGeom prst="rect">
            <a:avLst/>
          </a:prstGeom>
        </p:spPr>
        <p:txBody>
          <a:bodyPr wrap="square">
            <a:spAutoFit/>
          </a:bodyPr>
          <a:lstStyle/>
          <a:p>
            <a:pPr algn="r">
              <a:lnSpc>
                <a:spcPct val="150000"/>
              </a:lnSpc>
            </a:pPr>
            <a:r>
              <a:rPr lang="ar-SA" sz="2000" b="1" dirty="0" smtClean="0">
                <a:solidFill>
                  <a:srgbClr val="7030A0"/>
                </a:solidFill>
              </a:rPr>
              <a:t>وضحي  </a:t>
            </a:r>
            <a:r>
              <a:rPr lang="ar-SA" sz="2000" b="1" dirty="0" smtClean="0">
                <a:solidFill>
                  <a:srgbClr val="7030A0"/>
                </a:solidFill>
              </a:rPr>
              <a:t>أهم الأسباب التى أدت الى هزيمة الجيوش العربية فى الحرب الفلسطينية عام </a:t>
            </a:r>
            <a:r>
              <a:rPr lang="ar-SA" sz="2000" b="1" dirty="0" err="1" smtClean="0">
                <a:solidFill>
                  <a:srgbClr val="7030A0"/>
                </a:solidFill>
              </a:rPr>
              <a:t>1948م</a:t>
            </a:r>
            <a:endParaRPr lang="ar-SA" sz="2000" dirty="0">
              <a:solidFill>
                <a:srgbClr val="7030A0"/>
              </a:solidFill>
            </a:endParaRPr>
          </a:p>
        </p:txBody>
      </p:sp>
      <p:sp>
        <p:nvSpPr>
          <p:cNvPr id="11" name="Rectangle 10"/>
          <p:cNvSpPr/>
          <p:nvPr/>
        </p:nvSpPr>
        <p:spPr>
          <a:xfrm>
            <a:off x="6248400" y="2209800"/>
            <a:ext cx="2274982"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1- استغلال اليهود فترة </a:t>
            </a:r>
            <a:r>
              <a:rPr lang="ar-SA" b="1" dirty="0" err="1" smtClean="0">
                <a:solidFill>
                  <a:srgbClr val="0070C0"/>
                </a:solidFill>
                <a:latin typeface="Sakkal Majalla" pitchFamily="2" charset="-78"/>
                <a:cs typeface="Sakkal Majalla" pitchFamily="2" charset="-78"/>
              </a:rPr>
              <a:t>الهدنة0</a:t>
            </a:r>
            <a:endParaRPr lang="ar-SA" dirty="0"/>
          </a:p>
        </p:txBody>
      </p:sp>
      <p:sp>
        <p:nvSpPr>
          <p:cNvPr id="13" name="Rectangle 12"/>
          <p:cNvSpPr/>
          <p:nvPr/>
        </p:nvSpPr>
        <p:spPr>
          <a:xfrm>
            <a:off x="6450175" y="2907268"/>
            <a:ext cx="2084225"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2- دعم الدول الكبري لليهود </a:t>
            </a:r>
            <a:endParaRPr lang="ar-SA" dirty="0"/>
          </a:p>
        </p:txBody>
      </p:sp>
      <p:sp>
        <p:nvSpPr>
          <p:cNvPr id="20" name="Rectangle 13"/>
          <p:cNvSpPr/>
          <p:nvPr/>
        </p:nvSpPr>
        <p:spPr>
          <a:xfrm>
            <a:off x="4953000" y="3516868"/>
            <a:ext cx="361669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3- سوء تسليح وضعف التدريب فى الجيوش العربية</a:t>
            </a:r>
            <a:endParaRPr lang="ar-SA" dirty="0"/>
          </a:p>
        </p:txBody>
      </p:sp>
      <p:sp>
        <p:nvSpPr>
          <p:cNvPr id="21" name="Rectangle 13"/>
          <p:cNvSpPr/>
          <p:nvPr/>
        </p:nvSpPr>
        <p:spPr>
          <a:xfrm>
            <a:off x="5029200" y="4202668"/>
            <a:ext cx="3482043"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4- نق الخبرة والقيادة الموحدة فى الجيوش العربية</a:t>
            </a:r>
            <a:endParaRPr lang="ar-SA" dirty="0"/>
          </a:p>
        </p:txBody>
      </p:sp>
    </p:spTree>
    <p:extLst>
      <p:ext uri="{BB962C8B-B14F-4D97-AF65-F5344CB8AC3E}">
        <p14:creationId xmlns="" xmlns:p14="http://schemas.microsoft.com/office/powerpoint/2010/main" val="303485987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3" grpId="0"/>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08817" y="436602"/>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6" name="Rectangle 5"/>
          <p:cNvSpPr/>
          <p:nvPr/>
        </p:nvSpPr>
        <p:spPr>
          <a:xfrm>
            <a:off x="5715000" y="436602"/>
            <a:ext cx="2174481" cy="498663"/>
          </a:xfrm>
          <a:prstGeom prst="rect">
            <a:avLst/>
          </a:prstGeom>
        </p:spPr>
        <p:txBody>
          <a:bodyPr wrap="square">
            <a:spAutoFit/>
          </a:bodyPr>
          <a:lstStyle/>
          <a:p>
            <a:pPr algn="r">
              <a:lnSpc>
                <a:spcPct val="150000"/>
              </a:lnSpc>
            </a:pPr>
            <a:r>
              <a:rPr lang="ar-SA" sz="2000" b="1" dirty="0" smtClean="0">
                <a:solidFill>
                  <a:srgbClr val="7030A0"/>
                </a:solidFill>
              </a:rPr>
              <a:t>أكملي </a:t>
            </a:r>
            <a:r>
              <a:rPr lang="ar-SA" sz="2000" b="1" dirty="0" smtClean="0">
                <a:solidFill>
                  <a:srgbClr val="7030A0"/>
                </a:solidFill>
              </a:rPr>
              <a:t>الفراغات التالية</a:t>
            </a:r>
          </a:p>
        </p:txBody>
      </p:sp>
      <p:sp>
        <p:nvSpPr>
          <p:cNvPr id="5" name="Rectangle 3"/>
          <p:cNvSpPr/>
          <p:nvPr/>
        </p:nvSpPr>
        <p:spPr>
          <a:xfrm>
            <a:off x="281544" y="1295400"/>
            <a:ext cx="8405256" cy="1754326"/>
          </a:xfrm>
          <a:prstGeom prst="rect">
            <a:avLst/>
          </a:prstGeom>
        </p:spPr>
        <p:txBody>
          <a:bodyPr wrap="square">
            <a:spAutoFit/>
          </a:bodyPr>
          <a:lstStyle/>
          <a:p>
            <a:pPr algn="r">
              <a:lnSpc>
                <a:spcPct val="200000"/>
              </a:lnSpc>
            </a:pPr>
            <a:r>
              <a:rPr lang="ar-SA" b="1" dirty="0" smtClean="0"/>
              <a:t>1- شاركت جيوش خمس دول عربية فى الحرب الفلسطينية عام 1948 م </a:t>
            </a:r>
            <a:r>
              <a:rPr lang="ar-SA" b="1" dirty="0" err="1" smtClean="0"/>
              <a:t>من ................................و ............................</a:t>
            </a:r>
            <a:r>
              <a:rPr lang="ar-SA" b="1" dirty="0" smtClean="0"/>
              <a:t> </a:t>
            </a:r>
            <a:r>
              <a:rPr lang="ar-SA" b="1" dirty="0" err="1" smtClean="0"/>
              <a:t>و .................................</a:t>
            </a:r>
            <a:r>
              <a:rPr lang="ar-SA" b="1" dirty="0" smtClean="0"/>
              <a:t> </a:t>
            </a:r>
            <a:r>
              <a:rPr lang="ar-SA" b="1" dirty="0" err="1" smtClean="0"/>
              <a:t>و .................................</a:t>
            </a:r>
            <a:r>
              <a:rPr lang="ar-SA" b="1" dirty="0" smtClean="0"/>
              <a:t> </a:t>
            </a:r>
            <a:r>
              <a:rPr lang="ar-SA" b="1" dirty="0" err="1" smtClean="0"/>
              <a:t>و ..................................</a:t>
            </a:r>
            <a:r>
              <a:rPr lang="ar-SA" b="1" dirty="0" smtClean="0"/>
              <a:t> كما اشتركت بعض </a:t>
            </a:r>
            <a:r>
              <a:rPr lang="ar-SA" b="1" dirty="0" err="1" smtClean="0"/>
              <a:t>القوات .................................</a:t>
            </a:r>
            <a:endParaRPr lang="ar-SA" dirty="0"/>
          </a:p>
        </p:txBody>
      </p:sp>
      <p:sp>
        <p:nvSpPr>
          <p:cNvPr id="7" name="Rectangle 4"/>
          <p:cNvSpPr/>
          <p:nvPr/>
        </p:nvSpPr>
        <p:spPr>
          <a:xfrm>
            <a:off x="496307" y="3886200"/>
            <a:ext cx="8098692" cy="369332"/>
          </a:xfrm>
          <a:prstGeom prst="rect">
            <a:avLst/>
          </a:prstGeom>
        </p:spPr>
        <p:txBody>
          <a:bodyPr wrap="none">
            <a:spAutoFit/>
          </a:bodyPr>
          <a:lstStyle/>
          <a:p>
            <a:pPr algn="r"/>
            <a:r>
              <a:rPr lang="ar-SA" b="1" dirty="0" smtClean="0"/>
              <a:t>2- بدأ التخطيط لحرب عام 1973 م من قبل مصر وسوريا </a:t>
            </a:r>
            <a:r>
              <a:rPr lang="ar-SA" b="1" dirty="0" err="1" smtClean="0"/>
              <a:t>لتحرير ................</a:t>
            </a:r>
            <a:r>
              <a:rPr lang="ar-SA" b="1" dirty="0" smtClean="0"/>
              <a:t> </a:t>
            </a:r>
            <a:r>
              <a:rPr lang="ar-SA" b="1" dirty="0" err="1" smtClean="0"/>
              <a:t>و .................................</a:t>
            </a:r>
            <a:endParaRPr lang="ar-SA" dirty="0"/>
          </a:p>
        </p:txBody>
      </p:sp>
      <p:sp>
        <p:nvSpPr>
          <p:cNvPr id="8" name="Rectangle 8"/>
          <p:cNvSpPr/>
          <p:nvPr/>
        </p:nvSpPr>
        <p:spPr>
          <a:xfrm>
            <a:off x="1447800" y="1383268"/>
            <a:ext cx="1233030"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القوات المصرية</a:t>
            </a:r>
            <a:endParaRPr lang="ar-SA" dirty="0"/>
          </a:p>
        </p:txBody>
      </p:sp>
      <p:sp>
        <p:nvSpPr>
          <p:cNvPr id="9" name="Rectangle 9"/>
          <p:cNvSpPr/>
          <p:nvPr/>
        </p:nvSpPr>
        <p:spPr>
          <a:xfrm>
            <a:off x="3005601" y="3733800"/>
            <a:ext cx="575799"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سيناء</a:t>
            </a:r>
            <a:endParaRPr lang="ar-SA" dirty="0"/>
          </a:p>
        </p:txBody>
      </p:sp>
      <p:sp>
        <p:nvSpPr>
          <p:cNvPr id="10" name="Rectangle 8"/>
          <p:cNvSpPr/>
          <p:nvPr/>
        </p:nvSpPr>
        <p:spPr>
          <a:xfrm>
            <a:off x="7162800" y="1905000"/>
            <a:ext cx="119455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القوات الأردنية</a:t>
            </a:r>
            <a:endParaRPr lang="ar-SA" dirty="0"/>
          </a:p>
        </p:txBody>
      </p:sp>
      <p:sp>
        <p:nvSpPr>
          <p:cNvPr id="11" name="Rectangle 8"/>
          <p:cNvSpPr/>
          <p:nvPr/>
        </p:nvSpPr>
        <p:spPr>
          <a:xfrm>
            <a:off x="5257800" y="1905000"/>
            <a:ext cx="1265090"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القوات اللبنانية</a:t>
            </a:r>
            <a:endParaRPr lang="ar-SA" dirty="0"/>
          </a:p>
        </p:txBody>
      </p:sp>
      <p:sp>
        <p:nvSpPr>
          <p:cNvPr id="12" name="Rectangle 8"/>
          <p:cNvSpPr/>
          <p:nvPr/>
        </p:nvSpPr>
        <p:spPr>
          <a:xfrm>
            <a:off x="3124200" y="1905000"/>
            <a:ext cx="127791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القوات السورية</a:t>
            </a:r>
            <a:endParaRPr lang="ar-SA" dirty="0"/>
          </a:p>
        </p:txBody>
      </p:sp>
      <p:sp>
        <p:nvSpPr>
          <p:cNvPr id="14" name="Rectangle 8"/>
          <p:cNvSpPr/>
          <p:nvPr/>
        </p:nvSpPr>
        <p:spPr>
          <a:xfrm>
            <a:off x="914400" y="1905000"/>
            <a:ext cx="1276311"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القوات العراقية</a:t>
            </a:r>
            <a:endParaRPr lang="ar-SA" dirty="0"/>
          </a:p>
        </p:txBody>
      </p:sp>
      <p:sp>
        <p:nvSpPr>
          <p:cNvPr id="15" name="Rectangle 8"/>
          <p:cNvSpPr/>
          <p:nvPr/>
        </p:nvSpPr>
        <p:spPr>
          <a:xfrm>
            <a:off x="5410200" y="2438400"/>
            <a:ext cx="84189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السعودية</a:t>
            </a:r>
            <a:endParaRPr lang="ar-SA" dirty="0"/>
          </a:p>
        </p:txBody>
      </p:sp>
      <p:sp>
        <p:nvSpPr>
          <p:cNvPr id="16" name="Rectangle 9"/>
          <p:cNvSpPr/>
          <p:nvPr/>
        </p:nvSpPr>
        <p:spPr>
          <a:xfrm>
            <a:off x="721263" y="3733800"/>
            <a:ext cx="171713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غزة ومرتفعات الجولان</a:t>
            </a:r>
            <a:endParaRPr lang="ar-SA" dirty="0"/>
          </a:p>
        </p:txBody>
      </p:sp>
    </p:spTree>
    <p:extLst>
      <p:ext uri="{BB962C8B-B14F-4D97-AF65-F5344CB8AC3E}">
        <p14:creationId xmlns="" xmlns:p14="http://schemas.microsoft.com/office/powerpoint/2010/main" val="1354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0-#ppt_w/2"/>
                                          </p:val>
                                        </p:tav>
                                        <p:tav tm="100000">
                                          <p:val>
                                            <p:strVal val="#ppt_x"/>
                                          </p:val>
                                        </p:tav>
                                      </p:tavLst>
                                    </p:anim>
                                    <p:anim calcmode="lin" valueType="num">
                                      <p:cBhvr additive="base">
                                        <p:cTn id="5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9"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9"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0-#ppt_w/2"/>
                                          </p:val>
                                        </p:tav>
                                        <p:tav tm="100000">
                                          <p:val>
                                            <p:strVal val="#ppt_x"/>
                                          </p:val>
                                        </p:tav>
                                      </p:tavLst>
                                    </p:anim>
                                    <p:anim calcmode="lin" valueType="num">
                                      <p:cBhvr additive="base">
                                        <p:cTn id="7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0-#ppt_w/2"/>
                                          </p:val>
                                        </p:tav>
                                        <p:tav tm="100000">
                                          <p:val>
                                            <p:strVal val="#ppt_x"/>
                                          </p:val>
                                        </p:tav>
                                      </p:tavLst>
                                    </p:anim>
                                    <p:anim calcmode="lin" valueType="num">
                                      <p:cBhvr additive="base">
                                        <p:cTn id="7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p:bldP spid="7" grpId="0"/>
      <p:bldP spid="8" grpId="0"/>
      <p:bldP spid="9" grpId="0"/>
      <p:bldP spid="10" grpId="0"/>
      <p:bldP spid="11" grpId="0"/>
      <p:bldP spid="12"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1582" y="685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5800501" y="819090"/>
            <a:ext cx="2124299" cy="400110"/>
          </a:xfrm>
          <a:prstGeom prst="rect">
            <a:avLst/>
          </a:prstGeom>
        </p:spPr>
        <p:txBody>
          <a:bodyPr wrap="none">
            <a:spAutoFit/>
          </a:bodyPr>
          <a:lstStyle/>
          <a:p>
            <a:pPr algn="r"/>
            <a:r>
              <a:rPr lang="ar-SA" sz="2000" b="1" dirty="0" smtClean="0">
                <a:solidFill>
                  <a:srgbClr val="7030A0"/>
                </a:solidFill>
              </a:rPr>
              <a:t>ما النتائج المترتبة على </a:t>
            </a:r>
            <a:endParaRPr lang="ar-SA" sz="2000" dirty="0">
              <a:solidFill>
                <a:srgbClr val="7030A0"/>
              </a:solidFill>
            </a:endParaRPr>
          </a:p>
        </p:txBody>
      </p:sp>
      <p:sp>
        <p:nvSpPr>
          <p:cNvPr id="4" name="Rectangle 3"/>
          <p:cNvSpPr/>
          <p:nvPr/>
        </p:nvSpPr>
        <p:spPr>
          <a:xfrm>
            <a:off x="3657600" y="1905000"/>
            <a:ext cx="4934364" cy="369332"/>
          </a:xfrm>
          <a:prstGeom prst="rect">
            <a:avLst/>
          </a:prstGeom>
        </p:spPr>
        <p:txBody>
          <a:bodyPr wrap="none">
            <a:spAutoFit/>
          </a:bodyPr>
          <a:lstStyle/>
          <a:p>
            <a:r>
              <a:rPr lang="ar-SA" b="1" dirty="0" smtClean="0"/>
              <a:t>إغلاق مصر مضيق ثيران أمام الملاحة الاسرائيلية عام 1967 م </a:t>
            </a:r>
            <a:endParaRPr lang="ar-SA" dirty="0"/>
          </a:p>
        </p:txBody>
      </p:sp>
      <p:sp>
        <p:nvSpPr>
          <p:cNvPr id="9" name="Rectangle 8"/>
          <p:cNvSpPr/>
          <p:nvPr/>
        </p:nvSpPr>
        <p:spPr>
          <a:xfrm>
            <a:off x="762000" y="2514600"/>
            <a:ext cx="7167741" cy="1200329"/>
          </a:xfrm>
          <a:prstGeom prst="rect">
            <a:avLst/>
          </a:prstGeom>
        </p:spPr>
        <p:txBody>
          <a:bodyPr wrap="square">
            <a:spAutoFit/>
          </a:bodyPr>
          <a:lstStyle/>
          <a:p>
            <a:pPr algn="r">
              <a:lnSpc>
                <a:spcPct val="200000"/>
              </a:lnSpc>
            </a:pPr>
            <a:r>
              <a:rPr lang="ar-SA" b="1" dirty="0" smtClean="0">
                <a:solidFill>
                  <a:srgbClr val="0070C0"/>
                </a:solidFill>
                <a:latin typeface="Sakkal Majalla" pitchFamily="2" charset="-78"/>
                <a:cs typeface="Sakkal Majalla" pitchFamily="2" charset="-78"/>
              </a:rPr>
              <a:t>هجوم اسرائيل على مصر وسوريا والأردن واستخدام احدث الاسلحة الفتاكة واحتلت الضفة الغربية واحتلت شبة جزيرة سيناء فى مصر وقطاع غزة ومرتفعات الجولان فى سوريا</a:t>
            </a:r>
            <a:endParaRPr lang="ar-SA" dirty="0"/>
          </a:p>
        </p:txBody>
      </p:sp>
    </p:spTree>
    <p:extLst>
      <p:ext uri="{BB962C8B-B14F-4D97-AF65-F5344CB8AC3E}">
        <p14:creationId xmlns="" xmlns:p14="http://schemas.microsoft.com/office/powerpoint/2010/main" val="66562117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kumimoji="0" lang="ar-SA" sz="2400" b="1" i="0" u="none" strike="noStrike" cap="none" normalizeH="0" baseline="0" dirty="0" smtClean="0">
                <a:ln>
                  <a:noFill/>
                </a:ln>
                <a:solidFill>
                  <a:srgbClr val="002060"/>
                </a:solidFill>
                <a:effectLst/>
                <a:latin typeface="Sultan bold"/>
                <a:ea typeface="Times New Roman" pitchFamily="18" charset="0"/>
                <a:cs typeface="Arial" pitchFamily="34" charset="0"/>
              </a:rPr>
              <a:t>سادس</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موقف المملكة فى قضية فلسطين</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بم </a:t>
            </a:r>
            <a:r>
              <a:rPr lang="ar-SA" sz="2000" b="1" dirty="0" smtClean="0">
                <a:solidFill>
                  <a:srgbClr val="7030A0"/>
                </a:solidFill>
                <a:latin typeface="Sultan bold"/>
                <a:ea typeface="Times New Roman" pitchFamily="18" charset="0"/>
                <a:cs typeface="Arial" pitchFamily="34" charset="0"/>
              </a:rPr>
              <a:t>تفسري</a:t>
            </a:r>
            <a:endParaRPr lang="ar-SA" sz="2000" dirty="0">
              <a:solidFill>
                <a:srgbClr val="7030A0"/>
              </a:solidFill>
            </a:endParaRPr>
          </a:p>
        </p:txBody>
      </p:sp>
      <p:sp>
        <p:nvSpPr>
          <p:cNvPr id="11" name="Rectangle 10"/>
          <p:cNvSpPr/>
          <p:nvPr/>
        </p:nvSpPr>
        <p:spPr>
          <a:xfrm>
            <a:off x="3733800" y="2667000"/>
            <a:ext cx="2723823"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لما لها مكانه عظيمة فى قلوب المسلمين</a:t>
            </a:r>
            <a:endParaRPr lang="ar-SA" dirty="0"/>
          </a:p>
        </p:txBody>
      </p:sp>
      <p:sp>
        <p:nvSpPr>
          <p:cNvPr id="14" name="Rectangle 8"/>
          <p:cNvSpPr/>
          <p:nvPr/>
        </p:nvSpPr>
        <p:spPr>
          <a:xfrm>
            <a:off x="5562600" y="2209800"/>
            <a:ext cx="2975495" cy="369332"/>
          </a:xfrm>
          <a:prstGeom prst="rect">
            <a:avLst/>
          </a:prstGeom>
        </p:spPr>
        <p:txBody>
          <a:bodyPr wrap="none">
            <a:spAutoFit/>
          </a:bodyPr>
          <a:lstStyle/>
          <a:p>
            <a:r>
              <a:rPr lang="ar-SA" b="1" dirty="0" smtClean="0"/>
              <a:t>1- حرص المسلمين علي بيت المقدس</a:t>
            </a:r>
            <a:endParaRPr lang="ar-SA" dirty="0"/>
          </a:p>
        </p:txBody>
      </p:sp>
      <p:sp>
        <p:nvSpPr>
          <p:cNvPr id="15" name="Rectangle 10"/>
          <p:cNvSpPr/>
          <p:nvPr/>
        </p:nvSpPr>
        <p:spPr>
          <a:xfrm>
            <a:off x="3657600" y="4126468"/>
            <a:ext cx="2844048"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لإعلان الدول الإسلامية للتصدى لليهود</a:t>
            </a:r>
            <a:endParaRPr lang="ar-SA" dirty="0"/>
          </a:p>
        </p:txBody>
      </p:sp>
      <p:sp>
        <p:nvSpPr>
          <p:cNvPr id="16" name="Rectangle 8"/>
          <p:cNvSpPr/>
          <p:nvPr/>
        </p:nvSpPr>
        <p:spPr>
          <a:xfrm>
            <a:off x="4267200" y="3505200"/>
            <a:ext cx="4341253" cy="369332"/>
          </a:xfrm>
          <a:prstGeom prst="rect">
            <a:avLst/>
          </a:prstGeom>
        </p:spPr>
        <p:txBody>
          <a:bodyPr wrap="none">
            <a:spAutoFit/>
          </a:bodyPr>
          <a:lstStyle/>
          <a:p>
            <a:r>
              <a:rPr lang="ar-SA" b="1" dirty="0" smtClean="0"/>
              <a:t>2- انعقاد مؤتمر العالم الاسلامي فى القدس عام 1931 م</a:t>
            </a:r>
            <a:endParaRPr lang="ar-SA" b="1" dirty="0"/>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5" name="Rectangle 4"/>
          <p:cNvSpPr/>
          <p:nvPr/>
        </p:nvSpPr>
        <p:spPr>
          <a:xfrm>
            <a:off x="5105400" y="533400"/>
            <a:ext cx="2853666" cy="498663"/>
          </a:xfrm>
          <a:prstGeom prst="rect">
            <a:avLst/>
          </a:prstGeom>
        </p:spPr>
        <p:txBody>
          <a:bodyPr wrap="none">
            <a:spAutoFit/>
          </a:bodyPr>
          <a:lstStyle/>
          <a:p>
            <a:pPr>
              <a:lnSpc>
                <a:spcPct val="150000"/>
              </a:lnSpc>
            </a:pPr>
            <a:r>
              <a:rPr lang="ar-SA" sz="2000" b="1" dirty="0" smtClean="0">
                <a:solidFill>
                  <a:srgbClr val="7030A0"/>
                </a:solidFill>
              </a:rPr>
              <a:t>وضحي </a:t>
            </a:r>
            <a:r>
              <a:rPr lang="ar-SA" sz="2000" b="1" dirty="0" smtClean="0">
                <a:solidFill>
                  <a:srgbClr val="7030A0"/>
                </a:solidFill>
              </a:rPr>
              <a:t>الغرض من إنشاء كل من</a:t>
            </a:r>
            <a:endParaRPr lang="ar-SA" sz="2000" b="1" dirty="0">
              <a:solidFill>
                <a:srgbClr val="7030A0"/>
              </a:solidFill>
            </a:endParaRPr>
          </a:p>
        </p:txBody>
      </p:sp>
      <p:sp>
        <p:nvSpPr>
          <p:cNvPr id="6" name="Rectangle 5"/>
          <p:cNvSpPr/>
          <p:nvPr/>
        </p:nvSpPr>
        <p:spPr>
          <a:xfrm>
            <a:off x="1219200" y="1295400"/>
            <a:ext cx="7467600" cy="457241"/>
          </a:xfrm>
          <a:prstGeom prst="rect">
            <a:avLst/>
          </a:prstGeom>
        </p:spPr>
        <p:txBody>
          <a:bodyPr wrap="square">
            <a:spAutoFit/>
          </a:bodyPr>
          <a:lstStyle/>
          <a:p>
            <a:pPr algn="r" rtl="1">
              <a:lnSpc>
                <a:spcPct val="150000"/>
              </a:lnSpc>
            </a:pPr>
            <a:r>
              <a:rPr lang="ar-SA" b="1" dirty="0" smtClean="0"/>
              <a:t>صندوق انتفاضة القدس</a:t>
            </a:r>
            <a:endParaRPr lang="en-US" dirty="0"/>
          </a:p>
        </p:txBody>
      </p:sp>
      <p:sp>
        <p:nvSpPr>
          <p:cNvPr id="7" name="Rectangle 6"/>
          <p:cNvSpPr/>
          <p:nvPr/>
        </p:nvSpPr>
        <p:spPr>
          <a:xfrm>
            <a:off x="1905000" y="2221468"/>
            <a:ext cx="6773839" cy="457241"/>
          </a:xfrm>
          <a:prstGeom prst="rect">
            <a:avLst/>
          </a:prstGeom>
        </p:spPr>
        <p:txBody>
          <a:bodyPr wrap="square">
            <a:spAutoFit/>
          </a:bodyPr>
          <a:lstStyle/>
          <a:p>
            <a:pPr algn="r" rtl="1">
              <a:lnSpc>
                <a:spcPct val="150000"/>
              </a:lnSpc>
            </a:pPr>
            <a:r>
              <a:rPr lang="ar-SA" b="1" dirty="0" smtClean="0"/>
              <a:t>صندوق الاقصى</a:t>
            </a:r>
            <a:endParaRPr lang="en-US" dirty="0"/>
          </a:p>
        </p:txBody>
      </p:sp>
      <p:sp>
        <p:nvSpPr>
          <p:cNvPr id="9" name="Rectangle 9"/>
          <p:cNvSpPr/>
          <p:nvPr/>
        </p:nvSpPr>
        <p:spPr>
          <a:xfrm rot="20716511">
            <a:off x="1214827" y="2107276"/>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متروك للطالب</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9" presetClass="entr" presetSubtype="10" fill="hold" grpId="1"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0" fill="hold"/>
                                        <p:tgtEl>
                                          <p:spTgt spid="9"/>
                                        </p:tgtEl>
                                        <p:attrNameLst>
                                          <p:attrName>ppt_w</p:attrName>
                                        </p:attrNameLst>
                                      </p:cBhvr>
                                      <p:tavLst>
                                        <p:tav tm="0" fmla="#ppt_w*sin(2.5*pi*$)">
                                          <p:val>
                                            <p:fltVal val="0"/>
                                          </p:val>
                                        </p:tav>
                                        <p:tav tm="100000">
                                          <p:val>
                                            <p:fltVal val="1"/>
                                          </p:val>
                                        </p:tav>
                                      </p:tavLst>
                                    </p:anim>
                                    <p:anim calcmode="lin" valueType="num">
                                      <p:cBhvr>
                                        <p:cTn id="39"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9"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990600" y="609600"/>
            <a:ext cx="6778273" cy="498663"/>
          </a:xfrm>
          <a:prstGeom prst="rect">
            <a:avLst/>
          </a:prstGeom>
        </p:spPr>
        <p:txBody>
          <a:bodyPr wrap="square">
            <a:spAutoFit/>
          </a:bodyPr>
          <a:lstStyle/>
          <a:p>
            <a:pPr algn="r">
              <a:lnSpc>
                <a:spcPct val="150000"/>
              </a:lnSpc>
            </a:pPr>
            <a:r>
              <a:rPr lang="ar-SA" sz="2000" b="1" dirty="0" smtClean="0">
                <a:solidFill>
                  <a:srgbClr val="7030A0"/>
                </a:solidFill>
              </a:rPr>
              <a:t>من جهود المملكة العربية السعودية تجاه قضية فلسطين </a:t>
            </a:r>
            <a:r>
              <a:rPr lang="ar-SA" sz="2000" b="1" dirty="0" smtClean="0">
                <a:solidFill>
                  <a:srgbClr val="7030A0"/>
                </a:solidFill>
              </a:rPr>
              <a:t>أجبي </a:t>
            </a:r>
            <a:r>
              <a:rPr lang="ar-SA" sz="2000" b="1" dirty="0" smtClean="0">
                <a:solidFill>
                  <a:srgbClr val="7030A0"/>
                </a:solidFill>
              </a:rPr>
              <a:t>وفق المطلوب</a:t>
            </a:r>
            <a:endParaRPr lang="ar-SA" sz="2000" b="1" dirty="0">
              <a:solidFill>
                <a:srgbClr val="7030A0"/>
              </a:solidFill>
            </a:endParaRPr>
          </a:p>
        </p:txBody>
      </p:sp>
      <p:sp>
        <p:nvSpPr>
          <p:cNvPr id="6" name="Rectangle 10"/>
          <p:cNvSpPr/>
          <p:nvPr/>
        </p:nvSpPr>
        <p:spPr>
          <a:xfrm>
            <a:off x="5715000" y="2133600"/>
            <a:ext cx="1313180"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الملك عبد العزيز</a:t>
            </a:r>
            <a:endParaRPr lang="ar-SA" dirty="0"/>
          </a:p>
        </p:txBody>
      </p:sp>
      <p:sp>
        <p:nvSpPr>
          <p:cNvPr id="7" name="Rectangle 8"/>
          <p:cNvSpPr/>
          <p:nvPr/>
        </p:nvSpPr>
        <p:spPr>
          <a:xfrm>
            <a:off x="7086600" y="1600200"/>
            <a:ext cx="1604927" cy="369332"/>
          </a:xfrm>
          <a:prstGeom prst="rect">
            <a:avLst/>
          </a:prstGeom>
        </p:spPr>
        <p:txBody>
          <a:bodyPr wrap="none">
            <a:spAutoFit/>
          </a:bodyPr>
          <a:lstStyle/>
          <a:p>
            <a:r>
              <a:rPr lang="ar-SA" b="1" dirty="0" smtClean="0"/>
              <a:t>- الملك الذي أطلقها</a:t>
            </a:r>
            <a:endParaRPr lang="ar-SA" dirty="0"/>
          </a:p>
        </p:txBody>
      </p:sp>
      <p:sp>
        <p:nvSpPr>
          <p:cNvPr id="8" name="Rectangle 10"/>
          <p:cNvSpPr/>
          <p:nvPr/>
        </p:nvSpPr>
        <p:spPr>
          <a:xfrm>
            <a:off x="3657600" y="3669268"/>
            <a:ext cx="3836307"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المبادرة العربية التى تعرف باسم مشروع الملك عبد الله</a:t>
            </a:r>
            <a:endParaRPr lang="ar-SA" dirty="0"/>
          </a:p>
        </p:txBody>
      </p:sp>
      <p:sp>
        <p:nvSpPr>
          <p:cNvPr id="10" name="Rectangle 8"/>
          <p:cNvSpPr/>
          <p:nvPr/>
        </p:nvSpPr>
        <p:spPr>
          <a:xfrm>
            <a:off x="6553200" y="3048000"/>
            <a:ext cx="2071401" cy="369332"/>
          </a:xfrm>
          <a:prstGeom prst="rect">
            <a:avLst/>
          </a:prstGeom>
        </p:spPr>
        <p:txBody>
          <a:bodyPr wrap="none">
            <a:spAutoFit/>
          </a:bodyPr>
          <a:lstStyle/>
          <a:p>
            <a:r>
              <a:rPr lang="ar-SA" b="1" dirty="0" smtClean="0"/>
              <a:t>- القمة التى تبنت المبادرة</a:t>
            </a:r>
            <a:endParaRPr lang="ar-SA" b="1" dirty="0"/>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kumimoji="0" lang="ar-SA" sz="2400" b="1" i="0" u="none" strike="noStrike" cap="none" normalizeH="0" baseline="0" dirty="0" smtClean="0">
                <a:ln>
                  <a:noFill/>
                </a:ln>
                <a:solidFill>
                  <a:srgbClr val="002060"/>
                </a:solidFill>
                <a:effectLst/>
                <a:latin typeface="Sultan bold"/>
                <a:ea typeface="Times New Roman" pitchFamily="18" charset="0"/>
                <a:cs typeface="Arial" pitchFamily="34" charset="0"/>
              </a:rPr>
              <a:t>أول</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مدخل لدراسة الأقليات الاسلامية</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أعطي </a:t>
            </a:r>
            <a:r>
              <a:rPr lang="ar-SA" sz="2000" b="1" dirty="0" smtClean="0">
                <a:solidFill>
                  <a:srgbClr val="7030A0"/>
                </a:solidFill>
                <a:latin typeface="Sultan bold"/>
                <a:ea typeface="Times New Roman" pitchFamily="18" charset="0"/>
                <a:cs typeface="Arial" pitchFamily="34" charset="0"/>
              </a:rPr>
              <a:t>المدلول للمصطلحات التالية</a:t>
            </a:r>
            <a:endParaRPr lang="ar-SA" sz="2000" dirty="0">
              <a:solidFill>
                <a:srgbClr val="7030A0"/>
              </a:solidFill>
            </a:endParaRPr>
          </a:p>
        </p:txBody>
      </p:sp>
      <p:sp>
        <p:nvSpPr>
          <p:cNvPr id="11" name="Rectangle 10"/>
          <p:cNvSpPr/>
          <p:nvPr/>
        </p:nvSpPr>
        <p:spPr>
          <a:xfrm>
            <a:off x="1828800" y="2667000"/>
            <a:ext cx="6699270"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مجموعة بشرية من سكان دولة من الدول تختلف عن الأغلبية فى أصولها العرقية أو لغتها أو دينها </a:t>
            </a:r>
            <a:endParaRPr lang="ar-SA" dirty="0"/>
          </a:p>
        </p:txBody>
      </p:sp>
      <p:sp>
        <p:nvSpPr>
          <p:cNvPr id="14" name="Rectangle 8"/>
          <p:cNvSpPr/>
          <p:nvPr/>
        </p:nvSpPr>
        <p:spPr>
          <a:xfrm>
            <a:off x="7696200" y="2133600"/>
            <a:ext cx="894797" cy="369332"/>
          </a:xfrm>
          <a:prstGeom prst="rect">
            <a:avLst/>
          </a:prstGeom>
        </p:spPr>
        <p:txBody>
          <a:bodyPr wrap="none">
            <a:spAutoFit/>
          </a:bodyPr>
          <a:lstStyle/>
          <a:p>
            <a:r>
              <a:rPr lang="ar-SA" b="1" dirty="0" smtClean="0"/>
              <a:t>1- الأقلية</a:t>
            </a:r>
            <a:endParaRPr lang="ar-SA" dirty="0"/>
          </a:p>
        </p:txBody>
      </p:sp>
      <p:sp>
        <p:nvSpPr>
          <p:cNvPr id="15" name="Rectangle 10"/>
          <p:cNvSpPr/>
          <p:nvPr/>
        </p:nvSpPr>
        <p:spPr>
          <a:xfrm>
            <a:off x="381000" y="4191000"/>
            <a:ext cx="7846102" cy="888705"/>
          </a:xfrm>
          <a:prstGeom prst="rect">
            <a:avLst/>
          </a:prstGeom>
        </p:spPr>
        <p:txBody>
          <a:bodyPr wrap="square">
            <a:spAutoFit/>
          </a:bodyPr>
          <a:lstStyle/>
          <a:p>
            <a:pPr algn="r">
              <a:lnSpc>
                <a:spcPct val="150000"/>
              </a:lnSpc>
            </a:pPr>
            <a:r>
              <a:rPr lang="ar-SA" b="1" dirty="0" smtClean="0">
                <a:solidFill>
                  <a:srgbClr val="00B0F0"/>
                </a:solidFill>
                <a:latin typeface="Sakkal Majalla" pitchFamily="2" charset="-78"/>
                <a:cs typeface="Sakkal Majalla" pitchFamily="2" charset="-78"/>
              </a:rPr>
              <a:t>كل مجموعه مسلمة معتزة </a:t>
            </a:r>
            <a:r>
              <a:rPr lang="ar-SA" b="1" dirty="0" err="1" smtClean="0">
                <a:solidFill>
                  <a:srgbClr val="00B0F0"/>
                </a:solidFill>
                <a:latin typeface="Sakkal Majalla" pitchFamily="2" charset="-78"/>
                <a:cs typeface="Sakkal Majalla" pitchFamily="2" charset="-78"/>
              </a:rPr>
              <a:t>باسلامها</a:t>
            </a:r>
            <a:r>
              <a:rPr lang="ar-SA" b="1" dirty="0" smtClean="0">
                <a:solidFill>
                  <a:srgbClr val="00B0F0"/>
                </a:solidFill>
                <a:latin typeface="Sakkal Majalla" pitchFamily="2" charset="-78"/>
                <a:cs typeface="Sakkal Majalla" pitchFamily="2" charset="-78"/>
              </a:rPr>
              <a:t> وتحاول الحفاظ عليه وتعيش بين مجموعه أكبر من سكان احدي الدول التى تختلف عنها فى الدين</a:t>
            </a:r>
            <a:endParaRPr lang="ar-SA" dirty="0"/>
          </a:p>
        </p:txBody>
      </p:sp>
      <p:sp>
        <p:nvSpPr>
          <p:cNvPr id="16" name="Rectangle 8"/>
          <p:cNvSpPr/>
          <p:nvPr/>
        </p:nvSpPr>
        <p:spPr>
          <a:xfrm>
            <a:off x="7086600" y="3505200"/>
            <a:ext cx="1540806" cy="369332"/>
          </a:xfrm>
          <a:prstGeom prst="rect">
            <a:avLst/>
          </a:prstGeom>
        </p:spPr>
        <p:txBody>
          <a:bodyPr wrap="none">
            <a:spAutoFit/>
          </a:bodyPr>
          <a:lstStyle/>
          <a:p>
            <a:r>
              <a:rPr lang="ar-SA" b="1" dirty="0" smtClean="0"/>
              <a:t>2- الأقلية المسلمة</a:t>
            </a:r>
            <a:endParaRPr lang="ar-SA" b="1" dirty="0"/>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Horizont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4" grpId="0"/>
      <p:bldP spid="15"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5" name="Rectangle 4"/>
          <p:cNvSpPr/>
          <p:nvPr/>
        </p:nvSpPr>
        <p:spPr>
          <a:xfrm>
            <a:off x="4800600" y="533400"/>
            <a:ext cx="2957861" cy="498663"/>
          </a:xfrm>
          <a:prstGeom prst="rect">
            <a:avLst/>
          </a:prstGeom>
        </p:spPr>
        <p:txBody>
          <a:bodyPr wrap="none">
            <a:spAutoFit/>
          </a:bodyPr>
          <a:lstStyle/>
          <a:p>
            <a:pPr>
              <a:lnSpc>
                <a:spcPct val="150000"/>
              </a:lnSpc>
            </a:pPr>
            <a:r>
              <a:rPr lang="ar-SA" sz="2000" b="1" dirty="0" smtClean="0">
                <a:solidFill>
                  <a:srgbClr val="7030A0"/>
                </a:solidFill>
              </a:rPr>
              <a:t>كيف بدأ ظهور الأقليات فى الاسلام</a:t>
            </a:r>
            <a:endParaRPr lang="ar-SA" sz="2000" b="1" dirty="0">
              <a:solidFill>
                <a:srgbClr val="7030A0"/>
              </a:solidFill>
            </a:endParaRPr>
          </a:p>
        </p:txBody>
      </p:sp>
      <p:sp>
        <p:nvSpPr>
          <p:cNvPr id="6" name="Rectangle 5"/>
          <p:cNvSpPr/>
          <p:nvPr/>
        </p:nvSpPr>
        <p:spPr>
          <a:xfrm>
            <a:off x="1219200" y="1295400"/>
            <a:ext cx="7467600" cy="457241"/>
          </a:xfrm>
          <a:prstGeom prst="rect">
            <a:avLst/>
          </a:prstGeom>
        </p:spPr>
        <p:txBody>
          <a:bodyPr wrap="square">
            <a:spAutoFit/>
          </a:bodyPr>
          <a:lstStyle/>
          <a:p>
            <a:pPr algn="r" rtl="1">
              <a:lnSpc>
                <a:spcPct val="150000"/>
              </a:lnSpc>
            </a:pPr>
            <a:r>
              <a:rPr lang="ar-SA" b="1" dirty="0" smtClean="0"/>
              <a:t>1- اعتناق الدين الاسلامى</a:t>
            </a:r>
            <a:endParaRPr lang="en-US" dirty="0"/>
          </a:p>
        </p:txBody>
      </p:sp>
      <p:sp>
        <p:nvSpPr>
          <p:cNvPr id="8" name="Rectangle 5"/>
          <p:cNvSpPr/>
          <p:nvPr/>
        </p:nvSpPr>
        <p:spPr>
          <a:xfrm>
            <a:off x="1219200" y="2438359"/>
            <a:ext cx="7467600" cy="457241"/>
          </a:xfrm>
          <a:prstGeom prst="rect">
            <a:avLst/>
          </a:prstGeom>
        </p:spPr>
        <p:txBody>
          <a:bodyPr wrap="square">
            <a:spAutoFit/>
          </a:bodyPr>
          <a:lstStyle/>
          <a:p>
            <a:pPr algn="r" rtl="1">
              <a:lnSpc>
                <a:spcPct val="150000"/>
              </a:lnSpc>
            </a:pPr>
            <a:r>
              <a:rPr lang="ar-SA" b="1" dirty="0" smtClean="0"/>
              <a:t>2- انتقال المسلمين الى بلاد غير مسلمة</a:t>
            </a:r>
            <a:endParaRPr lang="en-US" dirty="0"/>
          </a:p>
        </p:txBody>
      </p:sp>
      <p:sp>
        <p:nvSpPr>
          <p:cNvPr id="10" name="Rectangle 5"/>
          <p:cNvSpPr/>
          <p:nvPr/>
        </p:nvSpPr>
        <p:spPr>
          <a:xfrm>
            <a:off x="1219200" y="3733800"/>
            <a:ext cx="7467600" cy="457241"/>
          </a:xfrm>
          <a:prstGeom prst="rect">
            <a:avLst/>
          </a:prstGeom>
        </p:spPr>
        <p:txBody>
          <a:bodyPr wrap="square">
            <a:spAutoFit/>
          </a:bodyPr>
          <a:lstStyle/>
          <a:p>
            <a:pPr algn="r" rtl="1">
              <a:lnSpc>
                <a:spcPct val="150000"/>
              </a:lnSpc>
            </a:pPr>
            <a:r>
              <a:rPr lang="ar-SA" b="1" dirty="0" smtClean="0"/>
              <a:t>3- احتلال اراضي اسلامية</a:t>
            </a:r>
            <a:endParaRPr lang="en-US" dirty="0"/>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990600" y="609600"/>
            <a:ext cx="6778273" cy="498663"/>
          </a:xfrm>
          <a:prstGeom prst="rect">
            <a:avLst/>
          </a:prstGeom>
        </p:spPr>
        <p:txBody>
          <a:bodyPr wrap="square">
            <a:spAutoFit/>
          </a:bodyPr>
          <a:lstStyle/>
          <a:p>
            <a:pPr algn="r">
              <a:lnSpc>
                <a:spcPct val="150000"/>
              </a:lnSpc>
            </a:pPr>
            <a:r>
              <a:rPr lang="ar-SA" sz="2000" b="1" dirty="0" smtClean="0">
                <a:solidFill>
                  <a:srgbClr val="7030A0"/>
                </a:solidFill>
              </a:rPr>
              <a:t>عندما يعتنق مجموعه من الناس الاسلام فى بلادهم فإنهم يتميزون عن غيرهم</a:t>
            </a:r>
            <a:endParaRPr lang="ar-SA" sz="2000" b="1" dirty="0">
              <a:solidFill>
                <a:srgbClr val="7030A0"/>
              </a:solidFill>
            </a:endParaRPr>
          </a:p>
        </p:txBody>
      </p:sp>
      <p:sp>
        <p:nvSpPr>
          <p:cNvPr id="6" name="Rectangle 10"/>
          <p:cNvSpPr/>
          <p:nvPr/>
        </p:nvSpPr>
        <p:spPr>
          <a:xfrm>
            <a:off x="6096000" y="2438400"/>
            <a:ext cx="2444900"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1- أين ظهرت أول أقلية فى الاسلام</a:t>
            </a:r>
            <a:endParaRPr lang="ar-SA" dirty="0"/>
          </a:p>
        </p:txBody>
      </p:sp>
      <p:sp>
        <p:nvSpPr>
          <p:cNvPr id="7" name="Rectangle 8"/>
          <p:cNvSpPr/>
          <p:nvPr/>
        </p:nvSpPr>
        <p:spPr>
          <a:xfrm>
            <a:off x="4114800" y="1524000"/>
            <a:ext cx="2367956" cy="369332"/>
          </a:xfrm>
          <a:prstGeom prst="rect">
            <a:avLst/>
          </a:prstGeom>
        </p:spPr>
        <p:txBody>
          <a:bodyPr wrap="none">
            <a:spAutoFit/>
          </a:bodyPr>
          <a:lstStyle/>
          <a:p>
            <a:r>
              <a:rPr lang="ar-SA" b="1" dirty="0" smtClean="0"/>
              <a:t>من </a:t>
            </a:r>
            <a:r>
              <a:rPr lang="ar-SA" b="1" dirty="0" smtClean="0"/>
              <a:t>خلال العبارة السابقة </a:t>
            </a:r>
            <a:r>
              <a:rPr lang="ar-SA" b="1" dirty="0" smtClean="0"/>
              <a:t>أجبي</a:t>
            </a:r>
            <a:endParaRPr lang="ar-SA" dirty="0"/>
          </a:p>
        </p:txBody>
      </p:sp>
      <p:sp>
        <p:nvSpPr>
          <p:cNvPr id="8" name="Rectangle 10"/>
          <p:cNvSpPr/>
          <p:nvPr/>
        </p:nvSpPr>
        <p:spPr>
          <a:xfrm>
            <a:off x="5105400" y="3124200"/>
            <a:ext cx="3424335"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2- ما الأسباب التى دعت إلى اعتبارها أقلية مميزة</a:t>
            </a:r>
            <a:endParaRPr lang="ar-SA" dirty="0"/>
          </a:p>
        </p:txBody>
      </p:sp>
      <p:sp>
        <p:nvSpPr>
          <p:cNvPr id="9" name="Rectangle 9"/>
          <p:cNvSpPr/>
          <p:nvPr/>
        </p:nvSpPr>
        <p:spPr>
          <a:xfrm rot="20716511">
            <a:off x="833826" y="4545675"/>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حوار صفي</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9" presetClass="entr" presetSubtype="10" fill="hold" grpId="1"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0" fill="hold"/>
                                        <p:tgtEl>
                                          <p:spTgt spid="9"/>
                                        </p:tgtEl>
                                        <p:attrNameLst>
                                          <p:attrName>ppt_w</p:attrName>
                                        </p:attrNameLst>
                                      </p:cBhvr>
                                      <p:tavLst>
                                        <p:tav tm="0" fmla="#ppt_w*sin(2.5*pi*$)">
                                          <p:val>
                                            <p:fltVal val="0"/>
                                          </p:val>
                                        </p:tav>
                                        <p:tav tm="100000">
                                          <p:val>
                                            <p:fltVal val="1"/>
                                          </p:val>
                                        </p:tav>
                                      </p:tavLst>
                                    </p:anim>
                                    <p:anim calcmode="lin" valueType="num">
                                      <p:cBhvr>
                                        <p:cTn id="44"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9"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dirty="0"/>
          </a:p>
        </p:txBody>
      </p:sp>
      <p:sp>
        <p:nvSpPr>
          <p:cNvPr id="4" name="AutoShape 1"/>
          <p:cNvSpPr>
            <a:spLocks noChangeArrowheads="1"/>
          </p:cNvSpPr>
          <p:nvPr/>
        </p:nvSpPr>
        <p:spPr bwMode="auto">
          <a:xfrm>
            <a:off x="2438400" y="277812"/>
            <a:ext cx="4090987" cy="66357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5" name="Rectangle 3"/>
          <p:cNvSpPr>
            <a:spLocks noChangeArrowheads="1"/>
          </p:cNvSpPr>
          <p:nvPr/>
        </p:nvSpPr>
        <p:spPr bwMode="auto">
          <a:xfrm>
            <a:off x="2785297" y="409545"/>
            <a:ext cx="3573415"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000" b="1" dirty="0" smtClean="0">
                <a:solidFill>
                  <a:srgbClr val="002060"/>
                </a:solidFill>
                <a:latin typeface="Sultan bold"/>
                <a:ea typeface="Times New Roman" pitchFamily="18" charset="0"/>
                <a:cs typeface="Arial" pitchFamily="34" charset="0"/>
              </a:rPr>
              <a:t>ثاني</a:t>
            </a:r>
            <a:r>
              <a:rPr kumimoji="0" lang="ar-EG" sz="20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الأقليات الإسلامية فى آسيا</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Flowchart: Multidocument 1"/>
          <p:cNvSpPr/>
          <p:nvPr/>
        </p:nvSpPr>
        <p:spPr>
          <a:xfrm>
            <a:off x="8033982" y="13716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9" name="Rectangle 5"/>
          <p:cNvSpPr/>
          <p:nvPr/>
        </p:nvSpPr>
        <p:spPr>
          <a:xfrm>
            <a:off x="381000" y="1484531"/>
            <a:ext cx="7620000" cy="400110"/>
          </a:xfrm>
          <a:prstGeom prst="rect">
            <a:avLst/>
          </a:prstGeom>
        </p:spPr>
        <p:txBody>
          <a:bodyPr wrap="square">
            <a:spAutoFit/>
          </a:bodyPr>
          <a:lstStyle/>
          <a:p>
            <a:pPr algn="r"/>
            <a:r>
              <a:rPr lang="ar-SA" sz="2000" b="1" dirty="0" smtClean="0">
                <a:solidFill>
                  <a:srgbClr val="7030A0"/>
                </a:solidFill>
              </a:rPr>
              <a:t>عللي</a:t>
            </a:r>
            <a:endParaRPr lang="ar-SA" sz="2000" dirty="0">
              <a:solidFill>
                <a:srgbClr val="7030A0"/>
              </a:solidFill>
            </a:endParaRPr>
          </a:p>
        </p:txBody>
      </p:sp>
      <p:sp>
        <p:nvSpPr>
          <p:cNvPr id="10" name="Rectangle 5"/>
          <p:cNvSpPr/>
          <p:nvPr/>
        </p:nvSpPr>
        <p:spPr>
          <a:xfrm>
            <a:off x="1143000" y="2286000"/>
            <a:ext cx="7467600" cy="457241"/>
          </a:xfrm>
          <a:prstGeom prst="rect">
            <a:avLst/>
          </a:prstGeom>
        </p:spPr>
        <p:txBody>
          <a:bodyPr wrap="square">
            <a:spAutoFit/>
          </a:bodyPr>
          <a:lstStyle/>
          <a:p>
            <a:pPr algn="r" rtl="1">
              <a:lnSpc>
                <a:spcPct val="150000"/>
              </a:lnSpc>
            </a:pPr>
            <a:r>
              <a:rPr lang="ar-SA" b="1" dirty="0"/>
              <a:t>1- </a:t>
            </a:r>
            <a:r>
              <a:rPr lang="ar-SA" b="1" dirty="0" smtClean="0"/>
              <a:t>انتشار الإسلام فى مناطق بعيدة لم يفتحها المسلمون.</a:t>
            </a:r>
            <a:endParaRPr lang="en-US" dirty="0"/>
          </a:p>
        </p:txBody>
      </p:sp>
      <p:sp>
        <p:nvSpPr>
          <p:cNvPr id="11" name="Rectangle 8"/>
          <p:cNvSpPr/>
          <p:nvPr/>
        </p:nvSpPr>
        <p:spPr>
          <a:xfrm>
            <a:off x="762000" y="2971800"/>
            <a:ext cx="7427027" cy="646331"/>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بسبب التجار  فكانوا يتحولون فى غير ساعات العمل الى دعاة ومعلمين لأطفال القرى التى يتاجرون بها فيمتد التأثير الى الأسر بالتدريج </a:t>
            </a:r>
            <a:endParaRPr lang="ar-SA" dirty="0"/>
          </a:p>
        </p:txBody>
      </p:sp>
      <p:sp>
        <p:nvSpPr>
          <p:cNvPr id="13" name="Rectangle 5"/>
          <p:cNvSpPr/>
          <p:nvPr/>
        </p:nvSpPr>
        <p:spPr>
          <a:xfrm>
            <a:off x="1143000" y="3962400"/>
            <a:ext cx="7467600" cy="457241"/>
          </a:xfrm>
          <a:prstGeom prst="rect">
            <a:avLst/>
          </a:prstGeom>
        </p:spPr>
        <p:txBody>
          <a:bodyPr wrap="square">
            <a:spAutoFit/>
          </a:bodyPr>
          <a:lstStyle/>
          <a:p>
            <a:pPr algn="r" rtl="1">
              <a:lnSpc>
                <a:spcPct val="150000"/>
              </a:lnSpc>
            </a:pPr>
            <a:r>
              <a:rPr lang="ar-SA" b="1" dirty="0" smtClean="0"/>
              <a:t>2- تأسيس جبهة مورو الوطنية فى الصين.</a:t>
            </a:r>
            <a:endParaRPr lang="en-US" dirty="0"/>
          </a:p>
        </p:txBody>
      </p:sp>
      <p:sp>
        <p:nvSpPr>
          <p:cNvPr id="14" name="Rectangle 8"/>
          <p:cNvSpPr/>
          <p:nvPr/>
        </p:nvSpPr>
        <p:spPr>
          <a:xfrm>
            <a:off x="762000" y="4648200"/>
            <a:ext cx="7427027"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تهدف الى انهاء عقود من الصراع فى الجنب المضطرب </a:t>
            </a:r>
            <a:endParaRPr lang="ar-SA" dirty="0"/>
          </a:p>
        </p:txBody>
      </p:sp>
    </p:spTree>
    <p:extLst>
      <p:ext uri="{BB962C8B-B14F-4D97-AF65-F5344CB8AC3E}">
        <p14:creationId xmlns="" xmlns:p14="http://schemas.microsoft.com/office/powerpoint/2010/main" val="70827157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0-#ppt_w/2"/>
                                          </p:val>
                                        </p:tav>
                                        <p:tav tm="100000">
                                          <p:val>
                                            <p:strVal val="#ppt_x"/>
                                          </p:val>
                                        </p:tav>
                                      </p:tavLst>
                                    </p:anim>
                                    <p:anim calcmode="lin" valueType="num">
                                      <p:cBhvr additive="base">
                                        <p:cTn id="5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p:bldP spid="11"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24800" y="868992"/>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dirty="0" smtClean="0"/>
              <a:t>3</a:t>
            </a:r>
            <a:endParaRPr lang="ar-SA" sz="2400" dirty="0"/>
          </a:p>
        </p:txBody>
      </p:sp>
      <p:sp>
        <p:nvSpPr>
          <p:cNvPr id="4" name="Rectangle 3"/>
          <p:cNvSpPr/>
          <p:nvPr/>
        </p:nvSpPr>
        <p:spPr>
          <a:xfrm>
            <a:off x="7315200" y="945192"/>
            <a:ext cx="673582" cy="461665"/>
          </a:xfrm>
          <a:prstGeom prst="rect">
            <a:avLst/>
          </a:prstGeom>
        </p:spPr>
        <p:txBody>
          <a:bodyPr wrap="none">
            <a:spAutoFit/>
          </a:bodyPr>
          <a:lstStyle/>
          <a:p>
            <a:pPr rtl="1"/>
            <a:r>
              <a:rPr lang="ar-SA" sz="2400" b="1" dirty="0" smtClean="0">
                <a:solidFill>
                  <a:srgbClr val="7030A0"/>
                </a:solidFill>
              </a:rPr>
              <a:t>عللي</a:t>
            </a:r>
            <a:endParaRPr lang="en-US" sz="2400" dirty="0">
              <a:solidFill>
                <a:srgbClr val="7030A0"/>
              </a:solidFill>
            </a:endParaRPr>
          </a:p>
        </p:txBody>
      </p:sp>
      <p:sp>
        <p:nvSpPr>
          <p:cNvPr id="5" name="Rectangle 4"/>
          <p:cNvSpPr/>
          <p:nvPr/>
        </p:nvSpPr>
        <p:spPr>
          <a:xfrm>
            <a:off x="4724400" y="1630992"/>
            <a:ext cx="3964547" cy="400110"/>
          </a:xfrm>
          <a:prstGeom prst="rect">
            <a:avLst/>
          </a:prstGeom>
        </p:spPr>
        <p:txBody>
          <a:bodyPr wrap="none">
            <a:spAutoFit/>
          </a:bodyPr>
          <a:lstStyle/>
          <a:p>
            <a:pPr rtl="1"/>
            <a:r>
              <a:rPr lang="ar-SA" sz="2000" b="1" dirty="0" smtClean="0">
                <a:solidFill>
                  <a:srgbClr val="7030A0"/>
                </a:solidFill>
              </a:rPr>
              <a:t>1- يتميز الوطن العربي بحدود واضحة المعالم.</a:t>
            </a:r>
            <a:endParaRPr lang="en-US" sz="2000" dirty="0">
              <a:solidFill>
                <a:srgbClr val="7030A0"/>
              </a:solidFill>
            </a:endParaRPr>
          </a:p>
        </p:txBody>
      </p:sp>
      <p:sp>
        <p:nvSpPr>
          <p:cNvPr id="6" name="Rectangle 5"/>
          <p:cNvSpPr/>
          <p:nvPr/>
        </p:nvSpPr>
        <p:spPr>
          <a:xfrm>
            <a:off x="4267200" y="3078792"/>
            <a:ext cx="4418197" cy="400110"/>
          </a:xfrm>
          <a:prstGeom prst="rect">
            <a:avLst/>
          </a:prstGeom>
        </p:spPr>
        <p:txBody>
          <a:bodyPr wrap="none">
            <a:spAutoFit/>
          </a:bodyPr>
          <a:lstStyle/>
          <a:p>
            <a:pPr rtl="1"/>
            <a:r>
              <a:rPr lang="ar-SA" sz="2000" b="1" dirty="0" smtClean="0">
                <a:solidFill>
                  <a:srgbClr val="7030A0"/>
                </a:solidFill>
              </a:rPr>
              <a:t>2- للوطن العربي مكانة خاصة فى نفوس المسلمين.</a:t>
            </a:r>
            <a:endParaRPr lang="en-US" sz="2000" dirty="0">
              <a:solidFill>
                <a:srgbClr val="7030A0"/>
              </a:solidFill>
            </a:endParaRPr>
          </a:p>
        </p:txBody>
      </p:sp>
      <p:sp>
        <p:nvSpPr>
          <p:cNvPr id="8" name="Rectangle 7"/>
          <p:cNvSpPr/>
          <p:nvPr/>
        </p:nvSpPr>
        <p:spPr>
          <a:xfrm>
            <a:off x="2971800" y="2286000"/>
            <a:ext cx="3954929"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لأن أغلبها يتفق مع ظواهر طبيعية كالجبال والبحار</a:t>
            </a:r>
            <a:endParaRPr lang="ar-SA" sz="2000" b="1" dirty="0">
              <a:solidFill>
                <a:srgbClr val="00B0F0"/>
              </a:solidFill>
              <a:latin typeface="Sakkal Majalla" pitchFamily="2" charset="-78"/>
              <a:cs typeface="Sakkal Majalla" pitchFamily="2" charset="-78"/>
            </a:endParaRPr>
          </a:p>
        </p:txBody>
      </p:sp>
      <p:sp>
        <p:nvSpPr>
          <p:cNvPr id="9" name="Rectangle 8"/>
          <p:cNvSpPr/>
          <p:nvPr/>
        </p:nvSpPr>
        <p:spPr>
          <a:xfrm>
            <a:off x="2590800" y="3733800"/>
            <a:ext cx="5498621"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لأنه يضم مقدسات المسلمين كالمسجد الحرام والنبوي والمسجد الأقصى</a:t>
            </a:r>
            <a:endParaRPr lang="ar-SA" sz="2000" b="1" dirty="0">
              <a:solidFill>
                <a:srgbClr val="00B0F0"/>
              </a:solidFill>
              <a:latin typeface="Sakkal Majalla" pitchFamily="2" charset="-78"/>
              <a:cs typeface="Sakkal Majalla" pitchFamily="2" charset="-78"/>
            </a:endParaRPr>
          </a:p>
        </p:txBody>
      </p:sp>
    </p:spTree>
    <p:extLst>
      <p:ext uri="{BB962C8B-B14F-4D97-AF65-F5344CB8AC3E}">
        <p14:creationId xmlns="" xmlns:p14="http://schemas.microsoft.com/office/powerpoint/2010/main" val="203757966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anim calcmode="lin" valueType="num">
                                      <p:cBhvr>
                                        <p:cTn id="10" dur="500" fill="hold"/>
                                        <p:tgtEl>
                                          <p:spTgt spid="2">
                                            <p:bg/>
                                          </p:spTgt>
                                        </p:tgtEl>
                                        <p:attrNameLst>
                                          <p:attrName>ppt_x</p:attrName>
                                        </p:attrNameLst>
                                      </p:cBhvr>
                                      <p:tavLst>
                                        <p:tav tm="0">
                                          <p:val>
                                            <p:fltVal val="0.5"/>
                                          </p:val>
                                        </p:tav>
                                        <p:tav tm="100000">
                                          <p:val>
                                            <p:strVal val="#ppt_x"/>
                                          </p:val>
                                        </p:tav>
                                      </p:tavLst>
                                    </p:anim>
                                    <p:anim calcmode="lin" valueType="num">
                                      <p:cBhvr>
                                        <p:cTn id="11" dur="500" fill="hold"/>
                                        <p:tgtEl>
                                          <p:spTgt spid="2">
                                            <p:bg/>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2">
                                            <p:txEl>
                                              <p:pRg st="0" end="0"/>
                                            </p:txEl>
                                          </p:spTgt>
                                        </p:tgtEl>
                                      </p:cBhvr>
                                    </p:animEffect>
                                    <p:anim calcmode="lin" valueType="num">
                                      <p:cBhvr>
                                        <p:cTn id="19" dur="500" fill="hold"/>
                                        <p:tgtEl>
                                          <p:spTgt spid="2">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anim calcmode="lin" valueType="num">
                                      <p:cBhvr>
                                        <p:cTn id="28" dur="500" fill="hold"/>
                                        <p:tgtEl>
                                          <p:spTgt spid="4">
                                            <p:txEl>
                                              <p:pRg st="0" end="0"/>
                                            </p:txEl>
                                          </p:spTgt>
                                        </p:tgtEl>
                                        <p:attrNameLst>
                                          <p:attrName>ppt_x</p:attrName>
                                        </p:attrNameLst>
                                      </p:cBhvr>
                                      <p:tavLst>
                                        <p:tav tm="0">
                                          <p:val>
                                            <p:fltVal val="0.5"/>
                                          </p:val>
                                        </p:tav>
                                        <p:tav tm="100000">
                                          <p:val>
                                            <p:strVal val="#ppt_x"/>
                                          </p:val>
                                        </p:tav>
                                      </p:tavLst>
                                    </p:anim>
                                    <p:anim calcmode="lin" valueType="num">
                                      <p:cBhvr>
                                        <p:cTn id="29" dur="500" fill="hold"/>
                                        <p:tgtEl>
                                          <p:spTgt spid="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anim calcmode="lin" valueType="num">
                                      <p:cBhvr>
                                        <p:cTn id="37"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38"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8">
                                            <p:txEl>
                                              <p:pRg st="0" end="0"/>
                                            </p:txEl>
                                          </p:spTgt>
                                        </p:tgtEl>
                                      </p:cBhvr>
                                    </p:animEffect>
                                    <p:anim calcmode="lin" valueType="num">
                                      <p:cBhvr>
                                        <p:cTn id="46" dur="5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47" dur="5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 calcmode="lin" valueType="num">
                                      <p:cBhvr>
                                        <p:cTn id="5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6">
                                            <p:txEl>
                                              <p:pRg st="0" end="0"/>
                                            </p:txEl>
                                          </p:spTgt>
                                        </p:tgtEl>
                                      </p:cBhvr>
                                    </p:animEffect>
                                    <p:anim calcmode="lin" valueType="num">
                                      <p:cBhvr>
                                        <p:cTn id="55"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56" dur="500" fill="hold"/>
                                        <p:tgtEl>
                                          <p:spTgt spid="6">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p:cTn id="6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9">
                                            <p:txEl>
                                              <p:pRg st="0" end="0"/>
                                            </p:txEl>
                                          </p:spTgt>
                                        </p:tgtEl>
                                      </p:cBhvr>
                                    </p:animEffect>
                                    <p:anim calcmode="lin" valueType="num">
                                      <p:cBhvr>
                                        <p:cTn id="64" dur="500" fill="hold"/>
                                        <p:tgtEl>
                                          <p:spTgt spid="9">
                                            <p:txEl>
                                              <p:pRg st="0" end="0"/>
                                            </p:txEl>
                                          </p:spTgt>
                                        </p:tgtEl>
                                        <p:attrNameLst>
                                          <p:attrName>ppt_x</p:attrName>
                                        </p:attrNameLst>
                                      </p:cBhvr>
                                      <p:tavLst>
                                        <p:tav tm="0">
                                          <p:val>
                                            <p:fltVal val="0.5"/>
                                          </p:val>
                                        </p:tav>
                                        <p:tav tm="100000">
                                          <p:val>
                                            <p:strVal val="#ppt_x"/>
                                          </p:val>
                                        </p:tav>
                                      </p:tavLst>
                                    </p:anim>
                                    <p:anim calcmode="lin" valueType="num">
                                      <p:cBhvr>
                                        <p:cTn id="65" dur="500" fill="hold"/>
                                        <p:tgtEl>
                                          <p:spTgt spid="9">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allAtOnce"/>
      <p:bldP spid="6" grpId="0" build="allAtOnce"/>
      <p:bldP spid="8" grpId="0" build="allAtOnce"/>
      <p:bldP spid="9"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1582" y="1546979"/>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3" name="Rectangle 2"/>
          <p:cNvSpPr/>
          <p:nvPr/>
        </p:nvSpPr>
        <p:spPr>
          <a:xfrm>
            <a:off x="3909560" y="1680269"/>
            <a:ext cx="3993401" cy="400110"/>
          </a:xfrm>
          <a:prstGeom prst="rect">
            <a:avLst/>
          </a:prstGeom>
        </p:spPr>
        <p:txBody>
          <a:bodyPr wrap="none">
            <a:spAutoFit/>
          </a:bodyPr>
          <a:lstStyle/>
          <a:p>
            <a:pPr algn="r"/>
            <a:r>
              <a:rPr lang="ar-SA" sz="2000" b="1" dirty="0" smtClean="0">
                <a:solidFill>
                  <a:srgbClr val="7030A0"/>
                </a:solidFill>
              </a:rPr>
              <a:t>تعدد طرق دخول الاسلام الى </a:t>
            </a:r>
            <a:r>
              <a:rPr lang="ar-SA" sz="2000" b="1" dirty="0" err="1" smtClean="0">
                <a:solidFill>
                  <a:srgbClr val="7030A0"/>
                </a:solidFill>
              </a:rPr>
              <a:t>الهند.</a:t>
            </a:r>
            <a:r>
              <a:rPr lang="ar-SA" sz="2000" b="1" dirty="0" smtClean="0">
                <a:solidFill>
                  <a:srgbClr val="7030A0"/>
                </a:solidFill>
              </a:rPr>
              <a:t> </a:t>
            </a:r>
            <a:r>
              <a:rPr lang="ar-SA" sz="2000" b="1" dirty="0" smtClean="0">
                <a:solidFill>
                  <a:srgbClr val="7030A0"/>
                </a:solidFill>
              </a:rPr>
              <a:t>وضحي </a:t>
            </a:r>
            <a:r>
              <a:rPr lang="ar-SA" sz="2000" b="1" dirty="0" smtClean="0">
                <a:solidFill>
                  <a:srgbClr val="7030A0"/>
                </a:solidFill>
              </a:rPr>
              <a:t>ذلك</a:t>
            </a:r>
            <a:endParaRPr lang="ar-SA" sz="2000" dirty="0">
              <a:solidFill>
                <a:srgbClr val="7030A0"/>
              </a:solidFill>
            </a:endParaRPr>
          </a:p>
        </p:txBody>
      </p:sp>
      <p:pic>
        <p:nvPicPr>
          <p:cNvPr id="12" name="صورة 11" descr="3123_1.jpg"/>
          <p:cNvPicPr>
            <a:picLocks noChangeAspect="1"/>
          </p:cNvPicPr>
          <p:nvPr/>
        </p:nvPicPr>
        <p:blipFill>
          <a:blip r:embed="rId2" cstate="print"/>
          <a:stretch>
            <a:fillRect/>
          </a:stretch>
        </p:blipFill>
        <p:spPr>
          <a:xfrm flipH="1">
            <a:off x="914400" y="914400"/>
            <a:ext cx="1811711" cy="2362200"/>
          </a:xfrm>
          <a:prstGeom prst="rect">
            <a:avLst/>
          </a:prstGeom>
        </p:spPr>
      </p:pic>
    </p:spTree>
    <p:extLst>
      <p:ext uri="{BB962C8B-B14F-4D97-AF65-F5344CB8AC3E}">
        <p14:creationId xmlns="" xmlns:p14="http://schemas.microsoft.com/office/powerpoint/2010/main" val="66562117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Multidocument 1"/>
          <p:cNvSpPr/>
          <p:nvPr/>
        </p:nvSpPr>
        <p:spPr>
          <a:xfrm>
            <a:off x="7902188" y="6096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16" name="Rectangle 2"/>
          <p:cNvSpPr/>
          <p:nvPr/>
        </p:nvSpPr>
        <p:spPr>
          <a:xfrm>
            <a:off x="7275633" y="742890"/>
            <a:ext cx="647934" cy="400110"/>
          </a:xfrm>
          <a:prstGeom prst="rect">
            <a:avLst/>
          </a:prstGeom>
        </p:spPr>
        <p:txBody>
          <a:bodyPr wrap="none">
            <a:spAutoFit/>
          </a:bodyPr>
          <a:lstStyle/>
          <a:p>
            <a:pPr algn="r"/>
            <a:r>
              <a:rPr lang="ar-SA" sz="2000" b="1" dirty="0" smtClean="0">
                <a:solidFill>
                  <a:srgbClr val="7030A0"/>
                </a:solidFill>
              </a:rPr>
              <a:t>أكملي</a:t>
            </a:r>
            <a:endParaRPr lang="ar-SA" sz="2000" dirty="0">
              <a:solidFill>
                <a:srgbClr val="7030A0"/>
              </a:solidFill>
            </a:endParaRPr>
          </a:p>
        </p:txBody>
      </p:sp>
      <p:sp>
        <p:nvSpPr>
          <p:cNvPr id="17" name="Rectangle 5"/>
          <p:cNvSpPr/>
          <p:nvPr/>
        </p:nvSpPr>
        <p:spPr>
          <a:xfrm>
            <a:off x="838200" y="1868269"/>
            <a:ext cx="7467600" cy="457241"/>
          </a:xfrm>
          <a:prstGeom prst="rect">
            <a:avLst/>
          </a:prstGeom>
        </p:spPr>
        <p:txBody>
          <a:bodyPr wrap="square">
            <a:spAutoFit/>
          </a:bodyPr>
          <a:lstStyle/>
          <a:p>
            <a:pPr algn="r" rtl="1">
              <a:lnSpc>
                <a:spcPct val="150000"/>
              </a:lnSpc>
            </a:pPr>
            <a:r>
              <a:rPr lang="ar-SA" b="1" dirty="0" smtClean="0"/>
              <a:t>1- تتكون الفلبين </a:t>
            </a:r>
            <a:r>
              <a:rPr lang="ar-SA" b="1" dirty="0" err="1" smtClean="0"/>
              <a:t>من ..............................</a:t>
            </a:r>
            <a:r>
              <a:rPr lang="ar-SA" b="1" dirty="0" smtClean="0"/>
              <a:t> ويتركز المسلمون فيها </a:t>
            </a:r>
            <a:r>
              <a:rPr lang="ar-SA" b="1" dirty="0" err="1" smtClean="0"/>
              <a:t>فى ......................</a:t>
            </a:r>
            <a:endParaRPr lang="en-US" dirty="0"/>
          </a:p>
        </p:txBody>
      </p:sp>
      <p:sp>
        <p:nvSpPr>
          <p:cNvPr id="20" name="Rectangle 8"/>
          <p:cNvSpPr/>
          <p:nvPr/>
        </p:nvSpPr>
        <p:spPr>
          <a:xfrm>
            <a:off x="5334000" y="1828800"/>
            <a:ext cx="1559627"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مجموعة من الجزر</a:t>
            </a:r>
            <a:endParaRPr lang="ar-SA" dirty="0"/>
          </a:p>
        </p:txBody>
      </p:sp>
      <p:sp>
        <p:nvSpPr>
          <p:cNvPr id="25" name="Rectangle 8"/>
          <p:cNvSpPr/>
          <p:nvPr/>
        </p:nvSpPr>
        <p:spPr>
          <a:xfrm>
            <a:off x="1447800" y="1840468"/>
            <a:ext cx="1559627"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القطاع الجنوبي</a:t>
            </a:r>
            <a:endParaRPr lang="ar-SA" dirty="0"/>
          </a:p>
        </p:txBody>
      </p:sp>
      <p:sp>
        <p:nvSpPr>
          <p:cNvPr id="26" name="Rectangle 5"/>
          <p:cNvSpPr/>
          <p:nvPr/>
        </p:nvSpPr>
        <p:spPr>
          <a:xfrm>
            <a:off x="914400" y="2819359"/>
            <a:ext cx="7467600" cy="457241"/>
          </a:xfrm>
          <a:prstGeom prst="rect">
            <a:avLst/>
          </a:prstGeom>
        </p:spPr>
        <p:txBody>
          <a:bodyPr wrap="square">
            <a:spAutoFit/>
          </a:bodyPr>
          <a:lstStyle/>
          <a:p>
            <a:pPr algn="r" rtl="1">
              <a:lnSpc>
                <a:spcPct val="150000"/>
              </a:lnSpc>
            </a:pPr>
            <a:r>
              <a:rPr lang="ar-SA" b="1" dirty="0" smtClean="0"/>
              <a:t>2- تشكل نسبة المسلمين فى قارة آسيا </a:t>
            </a:r>
            <a:r>
              <a:rPr lang="ar-SA" b="1" dirty="0" err="1" smtClean="0"/>
              <a:t>حوالى ...............</a:t>
            </a:r>
            <a:endParaRPr lang="en-US" dirty="0"/>
          </a:p>
        </p:txBody>
      </p:sp>
      <p:sp>
        <p:nvSpPr>
          <p:cNvPr id="27" name="Rectangle 8"/>
          <p:cNvSpPr/>
          <p:nvPr/>
        </p:nvSpPr>
        <p:spPr>
          <a:xfrm>
            <a:off x="3276600" y="2743159"/>
            <a:ext cx="1559627" cy="369332"/>
          </a:xfrm>
          <a:prstGeom prst="rect">
            <a:avLst/>
          </a:prstGeom>
        </p:spPr>
        <p:txBody>
          <a:bodyPr wrap="square">
            <a:spAutoFit/>
          </a:bodyPr>
          <a:lstStyle/>
          <a:p>
            <a:pPr algn="r"/>
            <a:r>
              <a:rPr lang="ar-SA" b="1" dirty="0" err="1" smtClean="0">
                <a:solidFill>
                  <a:srgbClr val="0070C0"/>
                </a:solidFill>
                <a:latin typeface="Sakkal Majalla" pitchFamily="2" charset="-78"/>
                <a:cs typeface="Sakkal Majalla" pitchFamily="2" charset="-78"/>
              </a:rPr>
              <a:t>31%</a:t>
            </a:r>
            <a:endParaRPr lang="ar-SA" dirty="0"/>
          </a:p>
        </p:txBody>
      </p:sp>
      <p:sp>
        <p:nvSpPr>
          <p:cNvPr id="12" name="Rectangle 5"/>
          <p:cNvSpPr/>
          <p:nvPr/>
        </p:nvSpPr>
        <p:spPr>
          <a:xfrm>
            <a:off x="914400" y="3809959"/>
            <a:ext cx="7467600" cy="457241"/>
          </a:xfrm>
          <a:prstGeom prst="rect">
            <a:avLst/>
          </a:prstGeom>
        </p:spPr>
        <p:txBody>
          <a:bodyPr wrap="square">
            <a:spAutoFit/>
          </a:bodyPr>
          <a:lstStyle/>
          <a:p>
            <a:pPr algn="r" rtl="1">
              <a:lnSpc>
                <a:spcPct val="150000"/>
              </a:lnSpc>
            </a:pPr>
            <a:r>
              <a:rPr lang="ar-SA" b="1" dirty="0" smtClean="0"/>
              <a:t>2- يوجد المسلمون بنسبة قليلة فى الدول غير الاسلامية </a:t>
            </a:r>
            <a:r>
              <a:rPr lang="ar-SA" b="1" dirty="0" err="1" smtClean="0"/>
              <a:t>الا</a:t>
            </a:r>
            <a:r>
              <a:rPr lang="ar-SA" b="1" dirty="0" smtClean="0"/>
              <a:t> ان </a:t>
            </a:r>
            <a:r>
              <a:rPr lang="ar-SA" b="1" dirty="0" err="1" smtClean="0"/>
              <a:t>اعدادهم ...........................</a:t>
            </a:r>
            <a:endParaRPr lang="en-US" dirty="0"/>
          </a:p>
        </p:txBody>
      </p:sp>
      <p:sp>
        <p:nvSpPr>
          <p:cNvPr id="13" name="Rectangle 8"/>
          <p:cNvSpPr/>
          <p:nvPr/>
        </p:nvSpPr>
        <p:spPr>
          <a:xfrm>
            <a:off x="1676400" y="3733800"/>
            <a:ext cx="1026227"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تتزايد</a:t>
            </a:r>
            <a:endParaRPr lang="ar-SA" dirty="0"/>
          </a:p>
        </p:txBody>
      </p:sp>
    </p:spTree>
    <p:extLst>
      <p:ext uri="{BB962C8B-B14F-4D97-AF65-F5344CB8AC3E}">
        <p14:creationId xmlns="" xmlns:p14="http://schemas.microsoft.com/office/powerpoint/2010/main" val="66562117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0-#ppt_w/2"/>
                                          </p:val>
                                        </p:tav>
                                        <p:tav tm="100000">
                                          <p:val>
                                            <p:strVal val="#ppt_x"/>
                                          </p:val>
                                        </p:tav>
                                      </p:tavLst>
                                    </p:anim>
                                    <p:anim calcmode="lin" valueType="num">
                                      <p:cBhvr additive="base">
                                        <p:cTn id="4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3"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9"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20" grpId="0"/>
      <p:bldP spid="25" grpId="0"/>
      <p:bldP spid="26" grpId="0"/>
      <p:bldP spid="27"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08818" y="12192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dirty="0"/>
          </a:p>
        </p:txBody>
      </p:sp>
      <p:sp>
        <p:nvSpPr>
          <p:cNvPr id="4" name="AutoShape 1"/>
          <p:cNvSpPr>
            <a:spLocks noChangeArrowheads="1"/>
          </p:cNvSpPr>
          <p:nvPr/>
        </p:nvSpPr>
        <p:spPr bwMode="auto">
          <a:xfrm>
            <a:off x="2409825" y="296862"/>
            <a:ext cx="4295775" cy="62547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5" name="Rectangle 3"/>
          <p:cNvSpPr>
            <a:spLocks noChangeArrowheads="1"/>
          </p:cNvSpPr>
          <p:nvPr/>
        </p:nvSpPr>
        <p:spPr bwMode="auto">
          <a:xfrm>
            <a:off x="2645035" y="409545"/>
            <a:ext cx="385394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kumimoji="0" lang="ar-SA" sz="2000" b="1" i="0" u="none" strike="noStrike" cap="none" normalizeH="0" baseline="0" dirty="0" smtClean="0">
                <a:ln>
                  <a:noFill/>
                </a:ln>
                <a:solidFill>
                  <a:srgbClr val="002060"/>
                </a:solidFill>
                <a:effectLst/>
                <a:latin typeface="Sultan bold"/>
                <a:ea typeface="Times New Roman" pitchFamily="18" charset="0"/>
                <a:cs typeface="Arial" pitchFamily="34" charset="0"/>
              </a:rPr>
              <a:t>ثالث</a:t>
            </a: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0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EG" sz="2000" b="1" i="0" u="none" strike="noStrike" cap="none" normalizeH="0" baseline="0" dirty="0" smtClean="0">
                <a:ln>
                  <a:noFill/>
                </a:ln>
                <a:solidFill>
                  <a:srgbClr val="FF0000"/>
                </a:solidFill>
                <a:effectLst/>
                <a:latin typeface="Sultan bold"/>
                <a:ea typeface="Times New Roman" pitchFamily="18" charset="0"/>
                <a:cs typeface="Arial" pitchFamily="34" charset="0"/>
              </a:rPr>
              <a:t>ال</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أقليات الإسلامية فى أفريقيا</a:t>
            </a:r>
            <a:endParaRPr kumimoji="0" lang="ar-EG"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09600" y="1219200"/>
            <a:ext cx="7299218" cy="498663"/>
          </a:xfrm>
          <a:prstGeom prst="rect">
            <a:avLst/>
          </a:prstGeom>
        </p:spPr>
        <p:txBody>
          <a:bodyPr wrap="square">
            <a:spAutoFit/>
          </a:bodyPr>
          <a:lstStyle/>
          <a:p>
            <a:pPr algn="r">
              <a:lnSpc>
                <a:spcPct val="150000"/>
              </a:lnSpc>
            </a:pPr>
            <a:r>
              <a:rPr lang="ar-SA" sz="2000" b="1" dirty="0" smtClean="0">
                <a:solidFill>
                  <a:srgbClr val="7030A0"/>
                </a:solidFill>
              </a:rPr>
              <a:t>عددي الطرق </a:t>
            </a:r>
            <a:r>
              <a:rPr lang="ar-SA" sz="2000" b="1" dirty="0" smtClean="0">
                <a:solidFill>
                  <a:srgbClr val="7030A0"/>
                </a:solidFill>
              </a:rPr>
              <a:t>البحرية لدخول الإسلام أفريقيا</a:t>
            </a:r>
            <a:endParaRPr lang="ar-SA" sz="2000" dirty="0">
              <a:solidFill>
                <a:srgbClr val="7030A0"/>
              </a:solidFill>
            </a:endParaRPr>
          </a:p>
        </p:txBody>
      </p:sp>
      <p:sp>
        <p:nvSpPr>
          <p:cNvPr id="11" name="Rectangle 10"/>
          <p:cNvSpPr/>
          <p:nvPr/>
        </p:nvSpPr>
        <p:spPr>
          <a:xfrm>
            <a:off x="6324600" y="2209800"/>
            <a:ext cx="221406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1- ممرات بحرية كالبحر الأحمر </a:t>
            </a:r>
            <a:endParaRPr lang="ar-SA" dirty="0"/>
          </a:p>
        </p:txBody>
      </p:sp>
      <p:sp>
        <p:nvSpPr>
          <p:cNvPr id="13" name="Rectangle 12"/>
          <p:cNvSpPr/>
          <p:nvPr/>
        </p:nvSpPr>
        <p:spPr>
          <a:xfrm>
            <a:off x="6873368" y="2819400"/>
            <a:ext cx="1661032"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2- مضيق باب المندب </a:t>
            </a:r>
            <a:endParaRPr lang="ar-SA" dirty="0"/>
          </a:p>
        </p:txBody>
      </p:sp>
      <p:sp>
        <p:nvSpPr>
          <p:cNvPr id="14" name="Rectangle 13"/>
          <p:cNvSpPr/>
          <p:nvPr/>
        </p:nvSpPr>
        <p:spPr>
          <a:xfrm>
            <a:off x="7467600" y="3364468"/>
            <a:ext cx="1074333"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3- بحر العرب</a:t>
            </a:r>
            <a:endParaRPr lang="ar-SA" dirty="0"/>
          </a:p>
        </p:txBody>
      </p:sp>
    </p:spTree>
    <p:extLst>
      <p:ext uri="{BB962C8B-B14F-4D97-AF65-F5344CB8AC3E}">
        <p14:creationId xmlns="" xmlns:p14="http://schemas.microsoft.com/office/powerpoint/2010/main" val="303485987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3" grpId="0"/>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08817" y="381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6" name="Rectangle 5"/>
          <p:cNvSpPr/>
          <p:nvPr/>
        </p:nvSpPr>
        <p:spPr>
          <a:xfrm>
            <a:off x="228600" y="381000"/>
            <a:ext cx="7660881" cy="498663"/>
          </a:xfrm>
          <a:prstGeom prst="rect">
            <a:avLst/>
          </a:prstGeom>
        </p:spPr>
        <p:txBody>
          <a:bodyPr wrap="square">
            <a:spAutoFit/>
          </a:bodyPr>
          <a:lstStyle/>
          <a:p>
            <a:pPr algn="r">
              <a:lnSpc>
                <a:spcPct val="150000"/>
              </a:lnSpc>
            </a:pPr>
            <a:r>
              <a:rPr lang="ar-SA" sz="2000" b="1" dirty="0" smtClean="0">
                <a:solidFill>
                  <a:srgbClr val="7030A0"/>
                </a:solidFill>
              </a:rPr>
              <a:t>عللي</a:t>
            </a:r>
            <a:endParaRPr lang="ar-SA" sz="2000" dirty="0">
              <a:solidFill>
                <a:srgbClr val="7030A0"/>
              </a:solidFill>
            </a:endParaRPr>
          </a:p>
        </p:txBody>
      </p:sp>
      <p:sp>
        <p:nvSpPr>
          <p:cNvPr id="5" name="Rectangle 5"/>
          <p:cNvSpPr/>
          <p:nvPr/>
        </p:nvSpPr>
        <p:spPr>
          <a:xfrm>
            <a:off x="1066800" y="1143000"/>
            <a:ext cx="7467600" cy="457241"/>
          </a:xfrm>
          <a:prstGeom prst="rect">
            <a:avLst/>
          </a:prstGeom>
        </p:spPr>
        <p:txBody>
          <a:bodyPr wrap="square">
            <a:spAutoFit/>
          </a:bodyPr>
          <a:lstStyle/>
          <a:p>
            <a:pPr algn="r" rtl="1">
              <a:lnSpc>
                <a:spcPct val="150000"/>
              </a:lnSpc>
            </a:pPr>
            <a:r>
              <a:rPr lang="ar-SA" b="1" dirty="0" smtClean="0"/>
              <a:t>1- اختلاف أعداد المسلمين بين سكان دول إفريقيا </a:t>
            </a:r>
            <a:endParaRPr lang="en-US" dirty="0"/>
          </a:p>
        </p:txBody>
      </p:sp>
      <p:sp>
        <p:nvSpPr>
          <p:cNvPr id="8" name="Rectangle 5"/>
          <p:cNvSpPr/>
          <p:nvPr/>
        </p:nvSpPr>
        <p:spPr>
          <a:xfrm>
            <a:off x="1219200" y="3962400"/>
            <a:ext cx="7467600" cy="457241"/>
          </a:xfrm>
          <a:prstGeom prst="rect">
            <a:avLst/>
          </a:prstGeom>
        </p:spPr>
        <p:txBody>
          <a:bodyPr wrap="square">
            <a:spAutoFit/>
          </a:bodyPr>
          <a:lstStyle/>
          <a:p>
            <a:pPr algn="r" rtl="1">
              <a:lnSpc>
                <a:spcPct val="150000"/>
              </a:lnSpc>
            </a:pPr>
            <a:r>
              <a:rPr lang="ar-SA" b="1" dirty="0" smtClean="0"/>
              <a:t>2- اقتصار انتشار الاسلام على المناطق الساحلية للقارة الافريقية</a:t>
            </a:r>
            <a:endParaRPr lang="en-US" dirty="0"/>
          </a:p>
        </p:txBody>
      </p:sp>
      <p:pic>
        <p:nvPicPr>
          <p:cNvPr id="10" name="صورة 9" descr="3123_1.jpg"/>
          <p:cNvPicPr>
            <a:picLocks noChangeAspect="1"/>
          </p:cNvPicPr>
          <p:nvPr/>
        </p:nvPicPr>
        <p:blipFill>
          <a:blip r:embed="rId2" cstate="print"/>
          <a:stretch>
            <a:fillRect/>
          </a:stretch>
        </p:blipFill>
        <p:spPr>
          <a:xfrm flipH="1">
            <a:off x="1524000" y="1447800"/>
            <a:ext cx="2040311" cy="2362200"/>
          </a:xfrm>
          <a:prstGeom prst="rect">
            <a:avLst/>
          </a:prstGeom>
        </p:spPr>
      </p:pic>
      <p:sp>
        <p:nvSpPr>
          <p:cNvPr id="9" name="Rectangle 13"/>
          <p:cNvSpPr/>
          <p:nvPr/>
        </p:nvSpPr>
        <p:spPr>
          <a:xfrm>
            <a:off x="1143000" y="4648200"/>
            <a:ext cx="692529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لأنه لم يتوغل كثيرا نحو الداخل بسبب وعورة الأرض وانعدام الأمن وعدم وجود مراكز سكانية عامرة </a:t>
            </a:r>
            <a:endParaRPr lang="ar-SA" dirty="0"/>
          </a:p>
        </p:txBody>
      </p:sp>
    </p:spTree>
    <p:extLst>
      <p:ext uri="{BB962C8B-B14F-4D97-AF65-F5344CB8AC3E}">
        <p14:creationId xmlns="" xmlns:p14="http://schemas.microsoft.com/office/powerpoint/2010/main" val="13542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5"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1582"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3789335" y="1428690"/>
            <a:ext cx="4113627" cy="400110"/>
          </a:xfrm>
          <a:prstGeom prst="rect">
            <a:avLst/>
          </a:prstGeom>
        </p:spPr>
        <p:txBody>
          <a:bodyPr wrap="none">
            <a:spAutoFit/>
          </a:bodyPr>
          <a:lstStyle/>
          <a:p>
            <a:pPr algn="r"/>
            <a:r>
              <a:rPr lang="ar-SA" sz="2000" b="1" dirty="0" smtClean="0">
                <a:solidFill>
                  <a:srgbClr val="7030A0"/>
                </a:solidFill>
              </a:rPr>
              <a:t>وضحي </a:t>
            </a:r>
            <a:r>
              <a:rPr lang="ar-SA" sz="2000" b="1" dirty="0" smtClean="0">
                <a:solidFill>
                  <a:srgbClr val="7030A0"/>
                </a:solidFill>
              </a:rPr>
              <a:t>كيف دخل الاسلام الى الكنغو الديمقراطية</a:t>
            </a:r>
            <a:endParaRPr lang="ar-SA" sz="2000" dirty="0">
              <a:solidFill>
                <a:srgbClr val="7030A0"/>
              </a:solidFill>
            </a:endParaRPr>
          </a:p>
        </p:txBody>
      </p:sp>
      <p:sp>
        <p:nvSpPr>
          <p:cNvPr id="14" name="Rectangle 9"/>
          <p:cNvSpPr/>
          <p:nvPr/>
        </p:nvSpPr>
        <p:spPr>
          <a:xfrm rot="20716511">
            <a:off x="1062427" y="3402676"/>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مناقشة جماعية</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66562117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9" presetClass="entr" presetSubtype="10" fill="hold" grpId="1"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0" fill="hold"/>
                                        <p:tgtEl>
                                          <p:spTgt spid="14"/>
                                        </p:tgtEl>
                                        <p:attrNameLst>
                                          <p:attrName>ppt_w</p:attrName>
                                        </p:attrNameLst>
                                      </p:cBhvr>
                                      <p:tavLst>
                                        <p:tav tm="0" fmla="#ppt_w*sin(2.5*pi*$)">
                                          <p:val>
                                            <p:fltVal val="0"/>
                                          </p:val>
                                        </p:tav>
                                        <p:tav tm="100000">
                                          <p:val>
                                            <p:fltVal val="1"/>
                                          </p:val>
                                        </p:tav>
                                      </p:tavLst>
                                    </p:anim>
                                    <p:anim calcmode="lin" valueType="num">
                                      <p:cBhvr>
                                        <p:cTn id="29"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4" grpId="0"/>
      <p:bldP spid="14"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84919" y="1771471"/>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رابع </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الأقليات الإسلامية فى أوروبا</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33400" y="1643151"/>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وضحي دور </a:t>
            </a:r>
            <a:r>
              <a:rPr lang="ar-SA" sz="2000" b="1" dirty="0" smtClean="0">
                <a:solidFill>
                  <a:srgbClr val="7030A0"/>
                </a:solidFill>
                <a:latin typeface="Sultan bold"/>
                <a:ea typeface="Times New Roman" pitchFamily="18" charset="0"/>
                <a:cs typeface="Arial" pitchFamily="34" charset="0"/>
              </a:rPr>
              <a:t>التجار المسلمين فى وصول الاسلام ونشره فى قارة اوروبا</a:t>
            </a:r>
            <a:endParaRPr lang="ar-SA" sz="2000" dirty="0">
              <a:solidFill>
                <a:srgbClr val="7030A0"/>
              </a:solidFill>
            </a:endParaRPr>
          </a:p>
        </p:txBody>
      </p:sp>
      <p:sp>
        <p:nvSpPr>
          <p:cNvPr id="11" name="Rectangle 10"/>
          <p:cNvSpPr/>
          <p:nvPr/>
        </p:nvSpPr>
        <p:spPr>
          <a:xfrm>
            <a:off x="1981200" y="2438400"/>
            <a:ext cx="57501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اسلام عدد كبير من أهالى تلك البلاد اعجابا بسلوك التجار</a:t>
            </a:r>
          </a:p>
        </p:txBody>
      </p:sp>
      <p:sp>
        <p:nvSpPr>
          <p:cNvPr id="16" name="Rectangle 8"/>
          <p:cNvSpPr/>
          <p:nvPr/>
        </p:nvSpPr>
        <p:spPr>
          <a:xfrm>
            <a:off x="990600" y="4076640"/>
            <a:ext cx="6915676" cy="400110"/>
          </a:xfrm>
          <a:prstGeom prst="rect">
            <a:avLst/>
          </a:prstGeom>
        </p:spPr>
        <p:txBody>
          <a:bodyPr wrap="none">
            <a:spAutoFit/>
          </a:bodyPr>
          <a:lstStyle/>
          <a:p>
            <a:r>
              <a:rPr lang="ar-SA" sz="2000" b="1" dirty="0" smtClean="0">
                <a:solidFill>
                  <a:srgbClr val="7030A0"/>
                </a:solidFill>
                <a:latin typeface="Sultan bold"/>
                <a:cs typeface="Arial" pitchFamily="34" charset="0"/>
              </a:rPr>
              <a:t>كيف كان لعامل الاستعمار الفرنسي والبريطاني الأثر فى وصول الإسلام إلى أوروبا</a:t>
            </a:r>
            <a:endParaRPr lang="ar-SA" sz="2000" dirty="0"/>
          </a:p>
        </p:txBody>
      </p:sp>
      <p:sp>
        <p:nvSpPr>
          <p:cNvPr id="12" name="Flowchart: Multidocument 3"/>
          <p:cNvSpPr/>
          <p:nvPr/>
        </p:nvSpPr>
        <p:spPr>
          <a:xfrm>
            <a:off x="7924800" y="392424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pic>
        <p:nvPicPr>
          <p:cNvPr id="13" name="صورة 12" descr="3123_1.jpg"/>
          <p:cNvPicPr>
            <a:picLocks noChangeAspect="1"/>
          </p:cNvPicPr>
          <p:nvPr/>
        </p:nvPicPr>
        <p:blipFill>
          <a:blip r:embed="rId2" cstate="print"/>
          <a:stretch>
            <a:fillRect/>
          </a:stretch>
        </p:blipFill>
        <p:spPr>
          <a:xfrm flipH="1">
            <a:off x="1066800" y="4857750"/>
            <a:ext cx="1492343" cy="1924050"/>
          </a:xfrm>
          <a:prstGeom prst="rect">
            <a:avLst/>
          </a:prstGeom>
        </p:spPr>
      </p:pic>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6" grpId="0"/>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5142410" y="486833"/>
            <a:ext cx="2706190" cy="579967"/>
          </a:xfrm>
          <a:prstGeom prst="rect">
            <a:avLst/>
          </a:prstGeom>
        </p:spPr>
        <p:txBody>
          <a:bodyPr wrap="none">
            <a:spAutoFit/>
          </a:bodyPr>
          <a:lstStyle/>
          <a:p>
            <a:pPr>
              <a:lnSpc>
                <a:spcPct val="150000"/>
              </a:lnSpc>
            </a:pPr>
            <a:r>
              <a:rPr lang="ar-SA" sz="2400" b="1" dirty="0" smtClean="0">
                <a:solidFill>
                  <a:srgbClr val="7030A0"/>
                </a:solidFill>
              </a:rPr>
              <a:t>اختاري </a:t>
            </a:r>
            <a:r>
              <a:rPr lang="ar-SA" sz="2400" b="1" dirty="0" smtClean="0">
                <a:solidFill>
                  <a:srgbClr val="7030A0"/>
                </a:solidFill>
              </a:rPr>
              <a:t>الاجابة الصحيحة </a:t>
            </a:r>
            <a:endParaRPr lang="ar-SA" sz="2400" b="1" dirty="0">
              <a:solidFill>
                <a:srgbClr val="7030A0"/>
              </a:solidFill>
            </a:endParaRPr>
          </a:p>
        </p:txBody>
      </p:sp>
      <p:sp>
        <p:nvSpPr>
          <p:cNvPr id="6" name="Rectangle 5"/>
          <p:cNvSpPr/>
          <p:nvPr/>
        </p:nvSpPr>
        <p:spPr>
          <a:xfrm>
            <a:off x="1219200" y="1295400"/>
            <a:ext cx="7467600" cy="457241"/>
          </a:xfrm>
          <a:prstGeom prst="rect">
            <a:avLst/>
          </a:prstGeom>
        </p:spPr>
        <p:txBody>
          <a:bodyPr wrap="square">
            <a:spAutoFit/>
          </a:bodyPr>
          <a:lstStyle/>
          <a:p>
            <a:pPr algn="r" rtl="1">
              <a:lnSpc>
                <a:spcPct val="150000"/>
              </a:lnSpc>
            </a:pPr>
            <a:r>
              <a:rPr lang="ar-SA" b="1" dirty="0"/>
              <a:t>1- </a:t>
            </a:r>
            <a:r>
              <a:rPr lang="ar-SA" b="1" dirty="0" smtClean="0"/>
              <a:t>الدولة الاسلامية الوحيدة فى أوروبا هي:</a:t>
            </a:r>
            <a:endParaRPr lang="en-US" dirty="0"/>
          </a:p>
        </p:txBody>
      </p:sp>
      <p:sp>
        <p:nvSpPr>
          <p:cNvPr id="7" name="Rectangle 6"/>
          <p:cNvSpPr/>
          <p:nvPr/>
        </p:nvSpPr>
        <p:spPr>
          <a:xfrm>
            <a:off x="1905000" y="2221468"/>
            <a:ext cx="6773839" cy="457241"/>
          </a:xfrm>
          <a:prstGeom prst="rect">
            <a:avLst/>
          </a:prstGeom>
          <a:noFill/>
        </p:spPr>
        <p:txBody>
          <a:bodyPr wrap="square">
            <a:spAutoFit/>
          </a:bodyPr>
          <a:lstStyle/>
          <a:p>
            <a:pPr algn="r" rtl="1">
              <a:lnSpc>
                <a:spcPct val="150000"/>
              </a:lnSpc>
            </a:pPr>
            <a:r>
              <a:rPr lang="ar-SA" b="1" dirty="0"/>
              <a:t>2- </a:t>
            </a:r>
            <a:r>
              <a:rPr lang="ar-SA" b="1" dirty="0" smtClean="0"/>
              <a:t>تبلغ نسبة المسلمين فى بريطانيا حوالي:</a:t>
            </a:r>
            <a:endParaRPr lang="en-US" dirty="0"/>
          </a:p>
        </p:txBody>
      </p:sp>
      <p:sp>
        <p:nvSpPr>
          <p:cNvPr id="8" name="Rectangle 7"/>
          <p:cNvSpPr/>
          <p:nvPr/>
        </p:nvSpPr>
        <p:spPr>
          <a:xfrm>
            <a:off x="1143000" y="3124200"/>
            <a:ext cx="7543800" cy="457241"/>
          </a:xfrm>
          <a:prstGeom prst="rect">
            <a:avLst/>
          </a:prstGeom>
        </p:spPr>
        <p:txBody>
          <a:bodyPr wrap="square">
            <a:spAutoFit/>
          </a:bodyPr>
          <a:lstStyle/>
          <a:p>
            <a:pPr algn="r" rtl="1">
              <a:lnSpc>
                <a:spcPct val="150000"/>
              </a:lnSpc>
            </a:pPr>
            <a:r>
              <a:rPr lang="ar-SA" b="1" dirty="0"/>
              <a:t>3- </a:t>
            </a:r>
            <a:r>
              <a:rPr lang="ar-SA" b="1" dirty="0" smtClean="0"/>
              <a:t>أقام المسلمون حضارة مزدهرة فى الأندلس استمرت:</a:t>
            </a:r>
            <a:endParaRPr lang="en-US" dirty="0"/>
          </a:p>
        </p:txBody>
      </p:sp>
      <p:sp>
        <p:nvSpPr>
          <p:cNvPr id="9" name="Rectangle 13"/>
          <p:cNvSpPr/>
          <p:nvPr/>
        </p:nvSpPr>
        <p:spPr>
          <a:xfrm>
            <a:off x="7543824" y="1905000"/>
            <a:ext cx="58060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ألبانيا</a:t>
            </a:r>
            <a:endParaRPr lang="ar-SA" dirty="0"/>
          </a:p>
        </p:txBody>
      </p:sp>
      <p:sp>
        <p:nvSpPr>
          <p:cNvPr id="10" name="Rectangle 13"/>
          <p:cNvSpPr/>
          <p:nvPr/>
        </p:nvSpPr>
        <p:spPr>
          <a:xfrm>
            <a:off x="4855240" y="1905000"/>
            <a:ext cx="58541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قبرص</a:t>
            </a:r>
            <a:endParaRPr lang="ar-SA" dirty="0"/>
          </a:p>
        </p:txBody>
      </p:sp>
      <p:sp>
        <p:nvSpPr>
          <p:cNvPr id="11" name="Rectangle 13"/>
          <p:cNvSpPr/>
          <p:nvPr/>
        </p:nvSpPr>
        <p:spPr>
          <a:xfrm>
            <a:off x="2209800" y="1916668"/>
            <a:ext cx="58541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قبرص</a:t>
            </a:r>
            <a:endParaRPr lang="ar-SA" dirty="0"/>
          </a:p>
        </p:txBody>
      </p:sp>
      <p:sp>
        <p:nvSpPr>
          <p:cNvPr id="12" name="Rectangle 13"/>
          <p:cNvSpPr/>
          <p:nvPr/>
        </p:nvSpPr>
        <p:spPr>
          <a:xfrm>
            <a:off x="762000" y="2743200"/>
            <a:ext cx="417102" cy="369332"/>
          </a:xfrm>
          <a:prstGeom prst="rect">
            <a:avLst/>
          </a:prstGeom>
        </p:spPr>
        <p:txBody>
          <a:bodyPr wrap="none">
            <a:spAutoFit/>
          </a:bodyPr>
          <a:lstStyle/>
          <a:p>
            <a:r>
              <a:rPr lang="ar-SA" b="1" dirty="0" err="1" smtClean="0">
                <a:solidFill>
                  <a:srgbClr val="0070C0"/>
                </a:solidFill>
                <a:latin typeface="Sakkal Majalla" pitchFamily="2" charset="-78"/>
                <a:cs typeface="Sakkal Majalla" pitchFamily="2" charset="-78"/>
              </a:rPr>
              <a:t>3%</a:t>
            </a:r>
            <a:endParaRPr lang="ar-SA" dirty="0"/>
          </a:p>
        </p:txBody>
      </p:sp>
      <p:sp>
        <p:nvSpPr>
          <p:cNvPr id="13" name="Rectangle 13"/>
          <p:cNvSpPr/>
          <p:nvPr/>
        </p:nvSpPr>
        <p:spPr>
          <a:xfrm>
            <a:off x="2743200" y="2743200"/>
            <a:ext cx="421910" cy="369332"/>
          </a:xfrm>
          <a:prstGeom prst="rect">
            <a:avLst/>
          </a:prstGeom>
        </p:spPr>
        <p:txBody>
          <a:bodyPr wrap="none">
            <a:spAutoFit/>
          </a:bodyPr>
          <a:lstStyle/>
          <a:p>
            <a:r>
              <a:rPr lang="ar-SA" b="1" dirty="0" err="1" smtClean="0">
                <a:solidFill>
                  <a:srgbClr val="0070C0"/>
                </a:solidFill>
                <a:latin typeface="Sakkal Majalla" pitchFamily="2" charset="-78"/>
                <a:cs typeface="Sakkal Majalla" pitchFamily="2" charset="-78"/>
              </a:rPr>
              <a:t>6%</a:t>
            </a:r>
            <a:endParaRPr lang="ar-SA" dirty="0"/>
          </a:p>
        </p:txBody>
      </p:sp>
      <p:sp>
        <p:nvSpPr>
          <p:cNvPr id="14" name="Rectangle 13"/>
          <p:cNvSpPr/>
          <p:nvPr/>
        </p:nvSpPr>
        <p:spPr>
          <a:xfrm>
            <a:off x="5029200" y="2667000"/>
            <a:ext cx="421910" cy="369332"/>
          </a:xfrm>
          <a:prstGeom prst="rect">
            <a:avLst/>
          </a:prstGeom>
        </p:spPr>
        <p:txBody>
          <a:bodyPr wrap="none">
            <a:spAutoFit/>
          </a:bodyPr>
          <a:lstStyle/>
          <a:p>
            <a:r>
              <a:rPr lang="ar-SA" b="1" dirty="0" err="1" smtClean="0">
                <a:solidFill>
                  <a:srgbClr val="0070C0"/>
                </a:solidFill>
                <a:latin typeface="Sakkal Majalla" pitchFamily="2" charset="-78"/>
                <a:cs typeface="Sakkal Majalla" pitchFamily="2" charset="-78"/>
              </a:rPr>
              <a:t>5%</a:t>
            </a:r>
            <a:endParaRPr lang="ar-SA" dirty="0"/>
          </a:p>
        </p:txBody>
      </p:sp>
      <p:sp>
        <p:nvSpPr>
          <p:cNvPr id="15" name="Rectangle 13"/>
          <p:cNvSpPr/>
          <p:nvPr/>
        </p:nvSpPr>
        <p:spPr>
          <a:xfrm>
            <a:off x="7660328" y="2743200"/>
            <a:ext cx="421910" cy="369332"/>
          </a:xfrm>
          <a:prstGeom prst="rect">
            <a:avLst/>
          </a:prstGeom>
        </p:spPr>
        <p:txBody>
          <a:bodyPr wrap="none">
            <a:spAutoFit/>
          </a:bodyPr>
          <a:lstStyle/>
          <a:p>
            <a:r>
              <a:rPr lang="ar-SA" b="1" dirty="0" err="1" smtClean="0">
                <a:solidFill>
                  <a:srgbClr val="0070C0"/>
                </a:solidFill>
                <a:latin typeface="Sakkal Majalla" pitchFamily="2" charset="-78"/>
                <a:cs typeface="Sakkal Majalla" pitchFamily="2" charset="-78"/>
              </a:rPr>
              <a:t>7%</a:t>
            </a:r>
            <a:endParaRPr lang="ar-SA" dirty="0"/>
          </a:p>
        </p:txBody>
      </p:sp>
      <p:sp>
        <p:nvSpPr>
          <p:cNvPr id="16" name="Rectangle 13"/>
          <p:cNvSpPr/>
          <p:nvPr/>
        </p:nvSpPr>
        <p:spPr>
          <a:xfrm>
            <a:off x="7467600" y="3733800"/>
            <a:ext cx="982961"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سبعة قرون</a:t>
            </a:r>
            <a:endParaRPr lang="ar-SA" dirty="0"/>
          </a:p>
        </p:txBody>
      </p:sp>
      <p:sp>
        <p:nvSpPr>
          <p:cNvPr id="17" name="Rectangle 13"/>
          <p:cNvSpPr/>
          <p:nvPr/>
        </p:nvSpPr>
        <p:spPr>
          <a:xfrm>
            <a:off x="5434383" y="3733800"/>
            <a:ext cx="100219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ثمانية قرون</a:t>
            </a:r>
            <a:endParaRPr lang="ar-SA" dirty="0"/>
          </a:p>
        </p:txBody>
      </p:sp>
      <p:sp>
        <p:nvSpPr>
          <p:cNvPr id="18" name="Rectangle 13"/>
          <p:cNvSpPr/>
          <p:nvPr/>
        </p:nvSpPr>
        <p:spPr>
          <a:xfrm>
            <a:off x="3000792" y="3733800"/>
            <a:ext cx="888385"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ستة قرون</a:t>
            </a:r>
            <a:endParaRPr lang="ar-SA" dirty="0"/>
          </a:p>
        </p:txBody>
      </p:sp>
      <p:sp>
        <p:nvSpPr>
          <p:cNvPr id="19" name="Rectangle 13"/>
          <p:cNvSpPr/>
          <p:nvPr/>
        </p:nvSpPr>
        <p:spPr>
          <a:xfrm>
            <a:off x="381000" y="3733800"/>
            <a:ext cx="104387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خمسة قرون</a:t>
            </a:r>
            <a:endParaRPr lang="ar-SA" dirty="0"/>
          </a:p>
        </p:txBody>
      </p:sp>
      <p:sp>
        <p:nvSpPr>
          <p:cNvPr id="20" name="شكل بيضاوي 19"/>
          <p:cNvSpPr/>
          <p:nvPr/>
        </p:nvSpPr>
        <p:spPr>
          <a:xfrm>
            <a:off x="7467600" y="1828800"/>
            <a:ext cx="685800" cy="457200"/>
          </a:xfrm>
          <a:prstGeom prst="ellipse">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ar-SA" dirty="0">
              <a:noFill/>
            </a:endParaRPr>
          </a:p>
        </p:txBody>
      </p:sp>
      <p:sp>
        <p:nvSpPr>
          <p:cNvPr id="21" name="شكل بيضاوي 20"/>
          <p:cNvSpPr/>
          <p:nvPr/>
        </p:nvSpPr>
        <p:spPr>
          <a:xfrm>
            <a:off x="5334000" y="3657600"/>
            <a:ext cx="1219200" cy="457200"/>
          </a:xfrm>
          <a:prstGeom prst="ellipse">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ar-SA" dirty="0">
              <a:noFill/>
            </a:endParaRPr>
          </a:p>
        </p:txBody>
      </p:sp>
      <p:sp>
        <p:nvSpPr>
          <p:cNvPr id="22" name="شكل بيضاوي 21"/>
          <p:cNvSpPr/>
          <p:nvPr/>
        </p:nvSpPr>
        <p:spPr>
          <a:xfrm>
            <a:off x="7620000" y="2667000"/>
            <a:ext cx="762000" cy="533400"/>
          </a:xfrm>
          <a:prstGeom prst="ellipse">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ar-SA" dirty="0">
              <a:noFill/>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80">
                                          <p:stCondLst>
                                            <p:cond delay="0"/>
                                          </p:stCondLst>
                                        </p:cTn>
                                        <p:tgtEl>
                                          <p:spTgt spid="20"/>
                                        </p:tgtEl>
                                      </p:cBhvr>
                                    </p:animEffect>
                                    <p:anim calcmode="lin" valueType="num">
                                      <p:cBhvr>
                                        <p:cTn id="4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6" dur="26">
                                          <p:stCondLst>
                                            <p:cond delay="650"/>
                                          </p:stCondLst>
                                        </p:cTn>
                                        <p:tgtEl>
                                          <p:spTgt spid="20"/>
                                        </p:tgtEl>
                                      </p:cBhvr>
                                      <p:to x="100000" y="60000"/>
                                    </p:animScale>
                                    <p:animScale>
                                      <p:cBhvr>
                                        <p:cTn id="47" dur="166" decel="50000">
                                          <p:stCondLst>
                                            <p:cond delay="676"/>
                                          </p:stCondLst>
                                        </p:cTn>
                                        <p:tgtEl>
                                          <p:spTgt spid="20"/>
                                        </p:tgtEl>
                                      </p:cBhvr>
                                      <p:to x="100000" y="100000"/>
                                    </p:animScale>
                                    <p:animScale>
                                      <p:cBhvr>
                                        <p:cTn id="48" dur="26">
                                          <p:stCondLst>
                                            <p:cond delay="1312"/>
                                          </p:stCondLst>
                                        </p:cTn>
                                        <p:tgtEl>
                                          <p:spTgt spid="20"/>
                                        </p:tgtEl>
                                      </p:cBhvr>
                                      <p:to x="100000" y="80000"/>
                                    </p:animScale>
                                    <p:animScale>
                                      <p:cBhvr>
                                        <p:cTn id="49" dur="166" decel="50000">
                                          <p:stCondLst>
                                            <p:cond delay="1338"/>
                                          </p:stCondLst>
                                        </p:cTn>
                                        <p:tgtEl>
                                          <p:spTgt spid="20"/>
                                        </p:tgtEl>
                                      </p:cBhvr>
                                      <p:to x="100000" y="100000"/>
                                    </p:animScale>
                                    <p:animScale>
                                      <p:cBhvr>
                                        <p:cTn id="50" dur="26">
                                          <p:stCondLst>
                                            <p:cond delay="1642"/>
                                          </p:stCondLst>
                                        </p:cTn>
                                        <p:tgtEl>
                                          <p:spTgt spid="20"/>
                                        </p:tgtEl>
                                      </p:cBhvr>
                                      <p:to x="100000" y="90000"/>
                                    </p:animScale>
                                    <p:animScale>
                                      <p:cBhvr>
                                        <p:cTn id="51" dur="166" decel="50000">
                                          <p:stCondLst>
                                            <p:cond delay="1668"/>
                                          </p:stCondLst>
                                        </p:cTn>
                                        <p:tgtEl>
                                          <p:spTgt spid="20"/>
                                        </p:tgtEl>
                                      </p:cBhvr>
                                      <p:to x="100000" y="100000"/>
                                    </p:animScale>
                                    <p:animScale>
                                      <p:cBhvr>
                                        <p:cTn id="52" dur="26">
                                          <p:stCondLst>
                                            <p:cond delay="1808"/>
                                          </p:stCondLst>
                                        </p:cTn>
                                        <p:tgtEl>
                                          <p:spTgt spid="20"/>
                                        </p:tgtEl>
                                      </p:cBhvr>
                                      <p:to x="100000" y="95000"/>
                                    </p:animScale>
                                    <p:animScale>
                                      <p:cBhvr>
                                        <p:cTn id="53" dur="166" decel="50000">
                                          <p:stCondLst>
                                            <p:cond delay="1834"/>
                                          </p:stCondLst>
                                        </p:cTn>
                                        <p:tgtEl>
                                          <p:spTgt spid="2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80">
                                          <p:stCondLst>
                                            <p:cond delay="0"/>
                                          </p:stCondLst>
                                        </p:cTn>
                                        <p:tgtEl>
                                          <p:spTgt spid="22"/>
                                        </p:tgtEl>
                                      </p:cBhvr>
                                    </p:animEffect>
                                    <p:anim calcmode="lin" valueType="num">
                                      <p:cBhvr>
                                        <p:cTn id="8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0" dur="26">
                                          <p:stCondLst>
                                            <p:cond delay="650"/>
                                          </p:stCondLst>
                                        </p:cTn>
                                        <p:tgtEl>
                                          <p:spTgt spid="22"/>
                                        </p:tgtEl>
                                      </p:cBhvr>
                                      <p:to x="100000" y="60000"/>
                                    </p:animScale>
                                    <p:animScale>
                                      <p:cBhvr>
                                        <p:cTn id="91" dur="166" decel="50000">
                                          <p:stCondLst>
                                            <p:cond delay="676"/>
                                          </p:stCondLst>
                                        </p:cTn>
                                        <p:tgtEl>
                                          <p:spTgt spid="22"/>
                                        </p:tgtEl>
                                      </p:cBhvr>
                                      <p:to x="100000" y="100000"/>
                                    </p:animScale>
                                    <p:animScale>
                                      <p:cBhvr>
                                        <p:cTn id="92" dur="26">
                                          <p:stCondLst>
                                            <p:cond delay="1312"/>
                                          </p:stCondLst>
                                        </p:cTn>
                                        <p:tgtEl>
                                          <p:spTgt spid="22"/>
                                        </p:tgtEl>
                                      </p:cBhvr>
                                      <p:to x="100000" y="80000"/>
                                    </p:animScale>
                                    <p:animScale>
                                      <p:cBhvr>
                                        <p:cTn id="93" dur="166" decel="50000">
                                          <p:stCondLst>
                                            <p:cond delay="1338"/>
                                          </p:stCondLst>
                                        </p:cTn>
                                        <p:tgtEl>
                                          <p:spTgt spid="22"/>
                                        </p:tgtEl>
                                      </p:cBhvr>
                                      <p:to x="100000" y="100000"/>
                                    </p:animScale>
                                    <p:animScale>
                                      <p:cBhvr>
                                        <p:cTn id="94" dur="26">
                                          <p:stCondLst>
                                            <p:cond delay="1642"/>
                                          </p:stCondLst>
                                        </p:cTn>
                                        <p:tgtEl>
                                          <p:spTgt spid="22"/>
                                        </p:tgtEl>
                                      </p:cBhvr>
                                      <p:to x="100000" y="90000"/>
                                    </p:animScale>
                                    <p:animScale>
                                      <p:cBhvr>
                                        <p:cTn id="95" dur="166" decel="50000">
                                          <p:stCondLst>
                                            <p:cond delay="1668"/>
                                          </p:stCondLst>
                                        </p:cTn>
                                        <p:tgtEl>
                                          <p:spTgt spid="22"/>
                                        </p:tgtEl>
                                      </p:cBhvr>
                                      <p:to x="100000" y="100000"/>
                                    </p:animScale>
                                    <p:animScale>
                                      <p:cBhvr>
                                        <p:cTn id="96" dur="26">
                                          <p:stCondLst>
                                            <p:cond delay="1808"/>
                                          </p:stCondLst>
                                        </p:cTn>
                                        <p:tgtEl>
                                          <p:spTgt spid="22"/>
                                        </p:tgtEl>
                                      </p:cBhvr>
                                      <p:to x="100000" y="95000"/>
                                    </p:animScale>
                                    <p:animScale>
                                      <p:cBhvr>
                                        <p:cTn id="97" dur="166" decel="50000">
                                          <p:stCondLst>
                                            <p:cond delay="1834"/>
                                          </p:stCondLst>
                                        </p:cTn>
                                        <p:tgtEl>
                                          <p:spTgt spid="22"/>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 presetClass="entr" presetSubtype="3"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 calcmode="lin" valueType="num">
                                      <p:cBhvr additive="base">
                                        <p:cTn id="102" dur="500" fill="hold"/>
                                        <p:tgtEl>
                                          <p:spTgt spid="8"/>
                                        </p:tgtEl>
                                        <p:attrNameLst>
                                          <p:attrName>ppt_x</p:attrName>
                                        </p:attrNameLst>
                                      </p:cBhvr>
                                      <p:tavLst>
                                        <p:tav tm="0">
                                          <p:val>
                                            <p:strVal val="1+#ppt_w/2"/>
                                          </p:val>
                                        </p:tav>
                                        <p:tav tm="100000">
                                          <p:val>
                                            <p:strVal val="#ppt_x"/>
                                          </p:val>
                                        </p:tav>
                                      </p:tavLst>
                                    </p:anim>
                                    <p:anim calcmode="lin" valueType="num">
                                      <p:cBhvr additive="base">
                                        <p:cTn id="10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left)">
                                      <p:cBhvr>
                                        <p:cTn id="108" dur="5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500"/>
                                        <p:tgtEl>
                                          <p:spTgt spid="1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left)">
                                      <p:cBhvr>
                                        <p:cTn id="123" dur="5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ipe(down)">
                                      <p:cBhvr>
                                        <p:cTn id="128" dur="580">
                                          <p:stCondLst>
                                            <p:cond delay="0"/>
                                          </p:stCondLst>
                                        </p:cTn>
                                        <p:tgtEl>
                                          <p:spTgt spid="21"/>
                                        </p:tgtEl>
                                      </p:cBhvr>
                                    </p:animEffect>
                                    <p:anim calcmode="lin" valueType="num">
                                      <p:cBhvr>
                                        <p:cTn id="12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4" dur="26">
                                          <p:stCondLst>
                                            <p:cond delay="650"/>
                                          </p:stCondLst>
                                        </p:cTn>
                                        <p:tgtEl>
                                          <p:spTgt spid="21"/>
                                        </p:tgtEl>
                                      </p:cBhvr>
                                      <p:to x="100000" y="60000"/>
                                    </p:animScale>
                                    <p:animScale>
                                      <p:cBhvr>
                                        <p:cTn id="135" dur="166" decel="50000">
                                          <p:stCondLst>
                                            <p:cond delay="676"/>
                                          </p:stCondLst>
                                        </p:cTn>
                                        <p:tgtEl>
                                          <p:spTgt spid="21"/>
                                        </p:tgtEl>
                                      </p:cBhvr>
                                      <p:to x="100000" y="100000"/>
                                    </p:animScale>
                                    <p:animScale>
                                      <p:cBhvr>
                                        <p:cTn id="136" dur="26">
                                          <p:stCondLst>
                                            <p:cond delay="1312"/>
                                          </p:stCondLst>
                                        </p:cTn>
                                        <p:tgtEl>
                                          <p:spTgt spid="21"/>
                                        </p:tgtEl>
                                      </p:cBhvr>
                                      <p:to x="100000" y="80000"/>
                                    </p:animScale>
                                    <p:animScale>
                                      <p:cBhvr>
                                        <p:cTn id="137" dur="166" decel="50000">
                                          <p:stCondLst>
                                            <p:cond delay="1338"/>
                                          </p:stCondLst>
                                        </p:cTn>
                                        <p:tgtEl>
                                          <p:spTgt spid="21"/>
                                        </p:tgtEl>
                                      </p:cBhvr>
                                      <p:to x="100000" y="100000"/>
                                    </p:animScale>
                                    <p:animScale>
                                      <p:cBhvr>
                                        <p:cTn id="138" dur="26">
                                          <p:stCondLst>
                                            <p:cond delay="1642"/>
                                          </p:stCondLst>
                                        </p:cTn>
                                        <p:tgtEl>
                                          <p:spTgt spid="21"/>
                                        </p:tgtEl>
                                      </p:cBhvr>
                                      <p:to x="100000" y="90000"/>
                                    </p:animScale>
                                    <p:animScale>
                                      <p:cBhvr>
                                        <p:cTn id="139" dur="166" decel="50000">
                                          <p:stCondLst>
                                            <p:cond delay="1668"/>
                                          </p:stCondLst>
                                        </p:cTn>
                                        <p:tgtEl>
                                          <p:spTgt spid="21"/>
                                        </p:tgtEl>
                                      </p:cBhvr>
                                      <p:to x="100000" y="100000"/>
                                    </p:animScale>
                                    <p:animScale>
                                      <p:cBhvr>
                                        <p:cTn id="140" dur="26">
                                          <p:stCondLst>
                                            <p:cond delay="1808"/>
                                          </p:stCondLst>
                                        </p:cTn>
                                        <p:tgtEl>
                                          <p:spTgt spid="21"/>
                                        </p:tgtEl>
                                      </p:cBhvr>
                                      <p:to x="100000" y="95000"/>
                                    </p:animScale>
                                    <p:animScale>
                                      <p:cBhvr>
                                        <p:cTn id="141"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خامس </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الأقليات الإسلامية فى الأمريكتين</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عللي</a:t>
            </a:r>
            <a:endParaRPr lang="ar-SA" sz="2000" dirty="0">
              <a:solidFill>
                <a:srgbClr val="7030A0"/>
              </a:solidFill>
            </a:endParaRPr>
          </a:p>
        </p:txBody>
      </p:sp>
      <p:sp>
        <p:nvSpPr>
          <p:cNvPr id="11" name="Rectangle 10"/>
          <p:cNvSpPr/>
          <p:nvPr/>
        </p:nvSpPr>
        <p:spPr>
          <a:xfrm>
            <a:off x="1752600" y="2895600"/>
            <a:ext cx="57501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لأنها لم تكن طرقا منظمة </a:t>
            </a:r>
          </a:p>
        </p:txBody>
      </p:sp>
      <p:sp>
        <p:nvSpPr>
          <p:cNvPr id="10" name="Rectangle 5"/>
          <p:cNvSpPr/>
          <p:nvPr/>
        </p:nvSpPr>
        <p:spPr>
          <a:xfrm>
            <a:off x="1143000" y="2057400"/>
            <a:ext cx="7467600" cy="457241"/>
          </a:xfrm>
          <a:prstGeom prst="rect">
            <a:avLst/>
          </a:prstGeom>
        </p:spPr>
        <p:txBody>
          <a:bodyPr wrap="square">
            <a:spAutoFit/>
          </a:bodyPr>
          <a:lstStyle/>
          <a:p>
            <a:pPr algn="r" rtl="1">
              <a:lnSpc>
                <a:spcPct val="150000"/>
              </a:lnSpc>
            </a:pPr>
            <a:r>
              <a:rPr lang="ar-SA" b="1" dirty="0"/>
              <a:t>1- </a:t>
            </a:r>
            <a:r>
              <a:rPr lang="ar-SA" b="1" dirty="0" smtClean="0"/>
              <a:t>تعددت طرق دخول الاسلام للقارة الامريكية إلا ان تأثيرها كان محدودا </a:t>
            </a:r>
            <a:endParaRPr lang="en-US" dirty="0"/>
          </a:p>
        </p:txBody>
      </p:sp>
      <p:sp>
        <p:nvSpPr>
          <p:cNvPr id="13" name="Rectangle 10"/>
          <p:cNvSpPr/>
          <p:nvPr/>
        </p:nvSpPr>
        <p:spPr>
          <a:xfrm>
            <a:off x="2133600" y="4736068"/>
            <a:ext cx="57501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تفاديا لمظالم الصرب وعدوانهم</a:t>
            </a:r>
          </a:p>
        </p:txBody>
      </p:sp>
      <p:sp>
        <p:nvSpPr>
          <p:cNvPr id="14" name="Rectangle 5"/>
          <p:cNvSpPr/>
          <p:nvPr/>
        </p:nvSpPr>
        <p:spPr>
          <a:xfrm>
            <a:off x="1295400" y="3745468"/>
            <a:ext cx="7467600" cy="457241"/>
          </a:xfrm>
          <a:prstGeom prst="rect">
            <a:avLst/>
          </a:prstGeom>
        </p:spPr>
        <p:txBody>
          <a:bodyPr wrap="square">
            <a:spAutoFit/>
          </a:bodyPr>
          <a:lstStyle/>
          <a:p>
            <a:pPr algn="r" rtl="1">
              <a:lnSpc>
                <a:spcPct val="150000"/>
              </a:lnSpc>
            </a:pPr>
            <a:r>
              <a:rPr lang="ar-SA" b="1" dirty="0" smtClean="0"/>
              <a:t>2- هجرة مجموعات من مسلمي البلقان الى أمريكا الشمالية </a:t>
            </a:r>
            <a:endParaRPr lang="en-US" dirty="0"/>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0"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5" name="Rectangle 4"/>
          <p:cNvSpPr/>
          <p:nvPr/>
        </p:nvSpPr>
        <p:spPr>
          <a:xfrm>
            <a:off x="990600" y="609600"/>
            <a:ext cx="6778273" cy="579967"/>
          </a:xfrm>
          <a:prstGeom prst="rect">
            <a:avLst/>
          </a:prstGeom>
        </p:spPr>
        <p:txBody>
          <a:bodyPr wrap="square">
            <a:spAutoFit/>
          </a:bodyPr>
          <a:lstStyle/>
          <a:p>
            <a:pPr algn="r">
              <a:lnSpc>
                <a:spcPct val="150000"/>
              </a:lnSpc>
            </a:pPr>
            <a:r>
              <a:rPr lang="ar-SA" sz="2400" b="1" dirty="0" smtClean="0">
                <a:solidFill>
                  <a:srgbClr val="7030A0"/>
                </a:solidFill>
              </a:rPr>
              <a:t>أذكري </a:t>
            </a:r>
            <a:r>
              <a:rPr lang="ar-SA" sz="2400" b="1" dirty="0" smtClean="0">
                <a:solidFill>
                  <a:srgbClr val="7030A0"/>
                </a:solidFill>
              </a:rPr>
              <a:t>أقسام المؤسسات الإسلامية فى الولايات المتحدة وكندا</a:t>
            </a:r>
            <a:endParaRPr lang="ar-SA" sz="2400" b="1" dirty="0">
              <a:solidFill>
                <a:srgbClr val="7030A0"/>
              </a:solidFill>
            </a:endParaRPr>
          </a:p>
        </p:txBody>
      </p:sp>
      <p:sp>
        <p:nvSpPr>
          <p:cNvPr id="9" name="Rectangle 9"/>
          <p:cNvSpPr/>
          <p:nvPr/>
        </p:nvSpPr>
        <p:spPr>
          <a:xfrm rot="20716511">
            <a:off x="1443427" y="2259676"/>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مناقشة جماعية</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1"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0" fill="hold"/>
                                        <p:tgtEl>
                                          <p:spTgt spid="9"/>
                                        </p:tgtEl>
                                        <p:attrNameLst>
                                          <p:attrName>ppt_w</p:attrName>
                                        </p:attrNameLst>
                                      </p:cBhvr>
                                      <p:tavLst>
                                        <p:tav tm="0" fmla="#ppt_w*sin(2.5*pi*$)">
                                          <p:val>
                                            <p:fltVal val="0"/>
                                          </p:val>
                                        </p:tav>
                                        <p:tav tm="100000">
                                          <p:val>
                                            <p:fltVal val="1"/>
                                          </p:val>
                                        </p:tav>
                                      </p:tavLst>
                                    </p:anim>
                                    <p:anim calcmode="lin" valueType="num">
                                      <p:cBhvr>
                                        <p:cTn id="27"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746084" y="533400"/>
            <a:ext cx="7159332" cy="579967"/>
          </a:xfrm>
          <a:prstGeom prst="rect">
            <a:avLst/>
          </a:prstGeom>
        </p:spPr>
        <p:txBody>
          <a:bodyPr wrap="none">
            <a:spAutoFit/>
          </a:bodyPr>
          <a:lstStyle/>
          <a:p>
            <a:pPr algn="r">
              <a:lnSpc>
                <a:spcPct val="150000"/>
              </a:lnSpc>
            </a:pPr>
            <a:r>
              <a:rPr lang="ar-SA" sz="2400" b="1" dirty="0" smtClean="0">
                <a:solidFill>
                  <a:srgbClr val="7030A0"/>
                </a:solidFill>
              </a:rPr>
              <a:t>وضحي </a:t>
            </a:r>
            <a:r>
              <a:rPr lang="ar-SA" sz="2400" b="1" dirty="0" smtClean="0">
                <a:solidFill>
                  <a:srgbClr val="7030A0"/>
                </a:solidFill>
              </a:rPr>
              <a:t>جهود المملكة العربية السعودية فى خدمة الاسلام فى الامريكتين</a:t>
            </a:r>
            <a:endParaRPr lang="ar-SA" sz="2400" b="1" dirty="0">
              <a:solidFill>
                <a:srgbClr val="7030A0"/>
              </a:solidFill>
            </a:endParaRPr>
          </a:p>
        </p:txBody>
      </p:sp>
      <p:sp>
        <p:nvSpPr>
          <p:cNvPr id="10" name="Rectangle 13"/>
          <p:cNvSpPr/>
          <p:nvPr/>
        </p:nvSpPr>
        <p:spPr>
          <a:xfrm>
            <a:off x="1828800" y="2057400"/>
            <a:ext cx="653576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كان لها دور كبير فى خدمة الاسلام وقد أسست وبنت الكثير من المساجد والمراكز الاسلامية هناك</a:t>
            </a:r>
            <a:endParaRPr lang="ar-SA" dirty="0"/>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11594" y="304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4</a:t>
            </a:r>
            <a:endParaRPr lang="ar-SA" sz="2800" dirty="0"/>
          </a:p>
        </p:txBody>
      </p:sp>
      <p:sp>
        <p:nvSpPr>
          <p:cNvPr id="4" name="Rectangle 3"/>
          <p:cNvSpPr/>
          <p:nvPr/>
        </p:nvSpPr>
        <p:spPr>
          <a:xfrm>
            <a:off x="5486400" y="381000"/>
            <a:ext cx="2433680" cy="461665"/>
          </a:xfrm>
          <a:prstGeom prst="rect">
            <a:avLst/>
          </a:prstGeom>
        </p:spPr>
        <p:txBody>
          <a:bodyPr wrap="none">
            <a:spAutoFit/>
          </a:bodyPr>
          <a:lstStyle/>
          <a:p>
            <a:pPr rtl="1"/>
            <a:r>
              <a:rPr lang="ar-SA" sz="2400" b="1" dirty="0" smtClean="0">
                <a:solidFill>
                  <a:srgbClr val="7030A0"/>
                </a:solidFill>
              </a:rPr>
              <a:t>أكملي </a:t>
            </a:r>
            <a:r>
              <a:rPr lang="ar-SA" sz="2400" b="1" dirty="0" smtClean="0">
                <a:solidFill>
                  <a:srgbClr val="7030A0"/>
                </a:solidFill>
              </a:rPr>
              <a:t>الفارغات التالية.</a:t>
            </a:r>
            <a:endParaRPr lang="en-US" sz="2400" dirty="0">
              <a:solidFill>
                <a:srgbClr val="7030A0"/>
              </a:solidFill>
            </a:endParaRPr>
          </a:p>
        </p:txBody>
      </p:sp>
      <p:sp>
        <p:nvSpPr>
          <p:cNvPr id="5" name="Rectangle 4"/>
          <p:cNvSpPr/>
          <p:nvPr/>
        </p:nvSpPr>
        <p:spPr>
          <a:xfrm>
            <a:off x="4419600" y="1447800"/>
            <a:ext cx="2359941"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جنوب غربي آسيا وشمال أفريقيا</a:t>
            </a:r>
            <a:endParaRPr lang="ar-SA" b="1" dirty="0">
              <a:solidFill>
                <a:srgbClr val="00B0F0"/>
              </a:solidFill>
              <a:latin typeface="Sakkal Majalla" pitchFamily="2" charset="-78"/>
              <a:cs typeface="Sakkal Majalla" pitchFamily="2" charset="-78"/>
            </a:endParaRPr>
          </a:p>
        </p:txBody>
      </p:sp>
      <p:sp>
        <p:nvSpPr>
          <p:cNvPr id="7" name="Rectangle 7"/>
          <p:cNvSpPr/>
          <p:nvPr/>
        </p:nvSpPr>
        <p:spPr>
          <a:xfrm>
            <a:off x="2742013" y="160020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1- يقع الوطن العربي </a:t>
            </a:r>
            <a:r>
              <a:rPr lang="ar-SA" sz="2000" b="1" dirty="0" err="1" smtClean="0">
                <a:latin typeface="Sakkal Majalla" pitchFamily="2" charset="-78"/>
                <a:cs typeface="Sakkal Majalla" pitchFamily="2" charset="-78"/>
              </a:rPr>
              <a:t>فى ........................................................</a:t>
            </a:r>
            <a:endParaRPr lang="ar-SA" sz="2000" dirty="0">
              <a:latin typeface="Sakkal Majalla" pitchFamily="2" charset="-78"/>
              <a:cs typeface="Sakkal Majalla" pitchFamily="2" charset="-78"/>
            </a:endParaRPr>
          </a:p>
        </p:txBody>
      </p:sp>
      <p:sp>
        <p:nvSpPr>
          <p:cNvPr id="8" name="Rectangle 4"/>
          <p:cNvSpPr/>
          <p:nvPr/>
        </p:nvSpPr>
        <p:spPr>
          <a:xfrm>
            <a:off x="4038600" y="2667000"/>
            <a:ext cx="1183337"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البحر المتوسط</a:t>
            </a:r>
            <a:endParaRPr lang="ar-SA" b="1" dirty="0">
              <a:solidFill>
                <a:srgbClr val="00B0F0"/>
              </a:solidFill>
              <a:latin typeface="Sakkal Majalla" pitchFamily="2" charset="-78"/>
              <a:cs typeface="Sakkal Majalla" pitchFamily="2" charset="-78"/>
            </a:endParaRPr>
          </a:p>
        </p:txBody>
      </p:sp>
      <p:sp>
        <p:nvSpPr>
          <p:cNvPr id="9" name="Rectangle 7"/>
          <p:cNvSpPr/>
          <p:nvPr/>
        </p:nvSpPr>
        <p:spPr>
          <a:xfrm>
            <a:off x="2743200" y="2876490"/>
            <a:ext cx="5945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2- يفصل الوطن العربي عن قارة </a:t>
            </a:r>
            <a:r>
              <a:rPr lang="ar-SA" sz="2000" b="1" dirty="0" err="1" smtClean="0">
                <a:latin typeface="Sakkal Majalla" pitchFamily="2" charset="-78"/>
                <a:cs typeface="Sakkal Majalla" pitchFamily="2" charset="-78"/>
              </a:rPr>
              <a:t>أوروبا ............................................</a:t>
            </a:r>
            <a:endParaRPr lang="ar-SA" sz="2000" dirty="0">
              <a:latin typeface="Sakkal Majalla" pitchFamily="2" charset="-78"/>
              <a:cs typeface="Sakkal Majalla" pitchFamily="2" charset="-78"/>
            </a:endParaRPr>
          </a:p>
        </p:txBody>
      </p:sp>
      <p:sp>
        <p:nvSpPr>
          <p:cNvPr id="10" name="Rectangle 4"/>
          <p:cNvSpPr/>
          <p:nvPr/>
        </p:nvSpPr>
        <p:spPr>
          <a:xfrm>
            <a:off x="3352800" y="3962400"/>
            <a:ext cx="561372"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بيئات</a:t>
            </a:r>
            <a:endParaRPr lang="ar-SA" b="1" dirty="0">
              <a:solidFill>
                <a:srgbClr val="00B0F0"/>
              </a:solidFill>
              <a:latin typeface="Sakkal Majalla" pitchFamily="2" charset="-78"/>
              <a:cs typeface="Sakkal Majalla" pitchFamily="2" charset="-78"/>
            </a:endParaRPr>
          </a:p>
        </p:txBody>
      </p:sp>
      <p:sp>
        <p:nvSpPr>
          <p:cNvPr id="11" name="Rectangle 7"/>
          <p:cNvSpPr/>
          <p:nvPr/>
        </p:nvSpPr>
        <p:spPr>
          <a:xfrm>
            <a:off x="457200" y="4191000"/>
            <a:ext cx="8231977" cy="400110"/>
          </a:xfrm>
          <a:prstGeom prst="rect">
            <a:avLst/>
          </a:prstGeom>
        </p:spPr>
        <p:txBody>
          <a:bodyPr wrap="square">
            <a:spAutoFit/>
          </a:bodyPr>
          <a:lstStyle/>
          <a:p>
            <a:pPr algn="r"/>
            <a:r>
              <a:rPr lang="ar-SA" sz="2000" b="1" dirty="0" smtClean="0">
                <a:latin typeface="Sakkal Majalla" pitchFamily="2" charset="-78"/>
                <a:cs typeface="Sakkal Majalla" pitchFamily="2" charset="-78"/>
              </a:rPr>
              <a:t>3- يمتد الوطن العربي من الشمال الى الجنوب مما أدي </a:t>
            </a:r>
            <a:r>
              <a:rPr lang="ar-SA" sz="2000" b="1" dirty="0" err="1" smtClean="0">
                <a:latin typeface="Sakkal Majalla" pitchFamily="2" charset="-78"/>
                <a:cs typeface="Sakkal Majalla" pitchFamily="2" charset="-78"/>
              </a:rPr>
              <a:t>الى............................</a:t>
            </a:r>
            <a:r>
              <a:rPr lang="ar-SA" sz="2000" b="1" dirty="0" smtClean="0">
                <a:latin typeface="Sakkal Majalla" pitchFamily="2" charset="-78"/>
                <a:cs typeface="Sakkal Majalla" pitchFamily="2" charset="-78"/>
              </a:rPr>
              <a:t> مختلفة</a:t>
            </a:r>
            <a:endParaRPr lang="ar-SA" sz="2000" dirty="0">
              <a:latin typeface="Sakkal Majalla" pitchFamily="2" charset="-78"/>
              <a:cs typeface="Sakkal Majalla" pitchFamily="2" charset="-78"/>
            </a:endParaRPr>
          </a:p>
        </p:txBody>
      </p:sp>
    </p:spTree>
    <p:extLst>
      <p:ext uri="{BB962C8B-B14F-4D97-AF65-F5344CB8AC3E}">
        <p14:creationId xmlns="" xmlns:p14="http://schemas.microsoft.com/office/powerpoint/2010/main" val="27833676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ox(out)">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out)">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ox(out)">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ox(out)">
                                      <p:cBhvr>
                                        <p:cTn id="37" dur="20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box(out)">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p:bldP spid="5" grpId="0" build="allAtOnce"/>
      <p:bldP spid="7" grpId="0"/>
      <p:bldP spid="8" grpId="0" build="allAtOnce"/>
      <p:bldP spid="9" grpId="0"/>
      <p:bldP spid="10" grpId="0" build="allAtOnce"/>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1" y="165232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سادس </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الأقليات الإسلامية فى أوروبا</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92732" y="152400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تنوعت طرق وصول الاسلام الى أستراليا </a:t>
            </a:r>
            <a:r>
              <a:rPr lang="ar-SA" sz="2000" b="1" dirty="0" smtClean="0">
                <a:solidFill>
                  <a:srgbClr val="7030A0"/>
                </a:solidFill>
                <a:latin typeface="Sultan bold"/>
                <a:ea typeface="Times New Roman" pitchFamily="18" charset="0"/>
                <a:cs typeface="Arial" pitchFamily="34" charset="0"/>
              </a:rPr>
              <a:t>اشرحي </a:t>
            </a:r>
            <a:r>
              <a:rPr lang="ar-SA" sz="2000" b="1" dirty="0" smtClean="0">
                <a:solidFill>
                  <a:srgbClr val="7030A0"/>
                </a:solidFill>
                <a:latin typeface="Sultan bold"/>
                <a:ea typeface="Times New Roman" pitchFamily="18" charset="0"/>
                <a:cs typeface="Arial" pitchFamily="34" charset="0"/>
              </a:rPr>
              <a:t>هذه العبارة</a:t>
            </a:r>
            <a:endParaRPr lang="ar-SA" sz="2000" dirty="0">
              <a:solidFill>
                <a:srgbClr val="7030A0"/>
              </a:solidFill>
            </a:endParaRPr>
          </a:p>
        </p:txBody>
      </p:sp>
      <p:sp>
        <p:nvSpPr>
          <p:cNvPr id="11" name="Rectangle 10"/>
          <p:cNvSpPr/>
          <p:nvPr/>
        </p:nvSpPr>
        <p:spPr>
          <a:xfrm>
            <a:off x="1989161" y="2414320"/>
            <a:ext cx="5750116" cy="646331"/>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عن طريق مجموعه من المسلمين من بلاد الأفغان وبعد ذلك بدأت تفد على أستراليا جماعات مسلمة مختلفة ثم التجار المسلمين </a:t>
            </a:r>
          </a:p>
        </p:txBody>
      </p:sp>
      <p:sp>
        <p:nvSpPr>
          <p:cNvPr id="13" name="Flowchart: Multidocument 1"/>
          <p:cNvSpPr/>
          <p:nvPr/>
        </p:nvSpPr>
        <p:spPr>
          <a:xfrm>
            <a:off x="7961119" y="370972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14" name="Rectangle 5"/>
          <p:cNvSpPr/>
          <p:nvPr/>
        </p:nvSpPr>
        <p:spPr>
          <a:xfrm>
            <a:off x="609600" y="358140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ما النتائج المترتبة على</a:t>
            </a:r>
            <a:endParaRPr lang="ar-SA" sz="2000" dirty="0">
              <a:solidFill>
                <a:srgbClr val="7030A0"/>
              </a:solidFill>
            </a:endParaRPr>
          </a:p>
        </p:txBody>
      </p:sp>
      <p:sp>
        <p:nvSpPr>
          <p:cNvPr id="17" name="Rectangle 10"/>
          <p:cNvSpPr/>
          <p:nvPr/>
        </p:nvSpPr>
        <p:spPr>
          <a:xfrm>
            <a:off x="1371600" y="5257800"/>
            <a:ext cx="5750116" cy="646331"/>
          </a:xfrm>
          <a:prstGeom prst="rect">
            <a:avLst/>
          </a:prstGeom>
        </p:spPr>
        <p:txBody>
          <a:bodyPr wrap="square">
            <a:spAutoFit/>
          </a:bodyPr>
          <a:lstStyle/>
          <a:p>
            <a:pPr algn="ctr"/>
            <a:r>
              <a:rPr lang="ar-SA" b="1" dirty="0" smtClean="0">
                <a:solidFill>
                  <a:srgbClr val="00B0F0"/>
                </a:solidFill>
                <a:latin typeface="Sakkal Majalla" pitchFamily="2" charset="-78"/>
                <a:cs typeface="Sakkal Majalla" pitchFamily="2" charset="-78"/>
              </a:rPr>
              <a:t>تعرضهم لمشاكل كثيرة لا حصر لها من أهمها عدم حصول أبناء الأقليات الاسلامية على أى ثقافة دينية اسلامية </a:t>
            </a:r>
          </a:p>
        </p:txBody>
      </p:sp>
      <p:sp>
        <p:nvSpPr>
          <p:cNvPr id="18" name="Rectangle 5"/>
          <p:cNvSpPr/>
          <p:nvPr/>
        </p:nvSpPr>
        <p:spPr>
          <a:xfrm>
            <a:off x="1295400" y="4572000"/>
            <a:ext cx="7467600" cy="457241"/>
          </a:xfrm>
          <a:prstGeom prst="rect">
            <a:avLst/>
          </a:prstGeom>
        </p:spPr>
        <p:txBody>
          <a:bodyPr wrap="square">
            <a:spAutoFit/>
          </a:bodyPr>
          <a:lstStyle/>
          <a:p>
            <a:pPr algn="r" rtl="1">
              <a:lnSpc>
                <a:spcPct val="150000"/>
              </a:lnSpc>
            </a:pPr>
            <a:r>
              <a:rPr lang="ar-SA" b="1" dirty="0" smtClean="0"/>
              <a:t>انتشار الاقلية الاسلامية جغرافيا داخل الدولة بأعداد قليلة</a:t>
            </a:r>
            <a:endParaRPr lang="en-US" dirty="0"/>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3" grpId="0" animBg="1"/>
      <p:bldP spid="14" grpId="0"/>
      <p:bldP spid="17" grpId="0"/>
      <p:bldP spid="1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6690911" y="457200"/>
            <a:ext cx="1157689" cy="579967"/>
          </a:xfrm>
          <a:prstGeom prst="rect">
            <a:avLst/>
          </a:prstGeom>
        </p:spPr>
        <p:txBody>
          <a:bodyPr wrap="none">
            <a:spAutoFit/>
          </a:bodyPr>
          <a:lstStyle/>
          <a:p>
            <a:pPr>
              <a:lnSpc>
                <a:spcPct val="150000"/>
              </a:lnSpc>
            </a:pPr>
            <a:r>
              <a:rPr lang="ar-SA" sz="2400" b="1" dirty="0" smtClean="0">
                <a:solidFill>
                  <a:srgbClr val="7030A0"/>
                </a:solidFill>
              </a:rPr>
              <a:t>بم </a:t>
            </a:r>
            <a:r>
              <a:rPr lang="ar-SA" sz="2400" b="1" dirty="0" smtClean="0">
                <a:solidFill>
                  <a:srgbClr val="7030A0"/>
                </a:solidFill>
              </a:rPr>
              <a:t>تفسري</a:t>
            </a:r>
            <a:endParaRPr lang="ar-SA" sz="2400" b="1" dirty="0">
              <a:solidFill>
                <a:srgbClr val="7030A0"/>
              </a:solidFill>
            </a:endParaRPr>
          </a:p>
        </p:txBody>
      </p:sp>
      <p:sp>
        <p:nvSpPr>
          <p:cNvPr id="6" name="Rectangle 5"/>
          <p:cNvSpPr/>
          <p:nvPr/>
        </p:nvSpPr>
        <p:spPr>
          <a:xfrm>
            <a:off x="1219200" y="1295400"/>
            <a:ext cx="7467600" cy="457241"/>
          </a:xfrm>
          <a:prstGeom prst="rect">
            <a:avLst/>
          </a:prstGeom>
        </p:spPr>
        <p:txBody>
          <a:bodyPr wrap="square">
            <a:spAutoFit/>
          </a:bodyPr>
          <a:lstStyle/>
          <a:p>
            <a:pPr algn="r" rtl="1">
              <a:lnSpc>
                <a:spcPct val="150000"/>
              </a:lnSpc>
            </a:pPr>
            <a:r>
              <a:rPr lang="ar-SA" b="1" dirty="0" smtClean="0"/>
              <a:t>تزايد أعداد المسممين اليوم فى </a:t>
            </a:r>
            <a:r>
              <a:rPr lang="ar-SA" b="1" dirty="0" err="1" smtClean="0"/>
              <a:t>نيوزيلاندا</a:t>
            </a:r>
            <a:endParaRPr lang="en-US" dirty="0"/>
          </a:p>
        </p:txBody>
      </p:sp>
      <p:sp>
        <p:nvSpPr>
          <p:cNvPr id="7" name="Rectangle 6"/>
          <p:cNvSpPr/>
          <p:nvPr/>
        </p:nvSpPr>
        <p:spPr>
          <a:xfrm>
            <a:off x="1905000" y="2995136"/>
            <a:ext cx="6773839" cy="457241"/>
          </a:xfrm>
          <a:prstGeom prst="rect">
            <a:avLst/>
          </a:prstGeom>
          <a:noFill/>
        </p:spPr>
        <p:txBody>
          <a:bodyPr wrap="square">
            <a:spAutoFit/>
          </a:bodyPr>
          <a:lstStyle/>
          <a:p>
            <a:pPr algn="r" rtl="1">
              <a:lnSpc>
                <a:spcPct val="150000"/>
              </a:lnSpc>
            </a:pPr>
            <a:r>
              <a:rPr lang="ar-SA" b="1" dirty="0" smtClean="0"/>
              <a:t>قلة المراكز الاسلامية فى مناطق الأقليات الاسلامية</a:t>
            </a:r>
            <a:endParaRPr lang="en-US" dirty="0"/>
          </a:p>
        </p:txBody>
      </p:sp>
      <p:sp>
        <p:nvSpPr>
          <p:cNvPr id="9" name="Rectangle 13"/>
          <p:cNvSpPr/>
          <p:nvPr/>
        </p:nvSpPr>
        <p:spPr>
          <a:xfrm>
            <a:off x="4038600" y="2057400"/>
            <a:ext cx="2871299"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لاتسامها بسياسة مرنه تجاه الهجرة اليها</a:t>
            </a:r>
            <a:endParaRPr lang="ar-SA" dirty="0"/>
          </a:p>
        </p:txBody>
      </p:sp>
      <p:sp>
        <p:nvSpPr>
          <p:cNvPr id="15" name="Rectangle 13"/>
          <p:cNvSpPr/>
          <p:nvPr/>
        </p:nvSpPr>
        <p:spPr>
          <a:xfrm>
            <a:off x="4694484" y="3821668"/>
            <a:ext cx="223971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نتيجة قلة الدعم المالى للمراكز </a:t>
            </a: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Multidocument 3"/>
          <p:cNvSpPr/>
          <p:nvPr/>
        </p:nvSpPr>
        <p:spPr>
          <a:xfrm>
            <a:off x="7860090" y="13716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26" name="Rectangle 4"/>
          <p:cNvSpPr/>
          <p:nvPr/>
        </p:nvSpPr>
        <p:spPr>
          <a:xfrm>
            <a:off x="304800" y="1447800"/>
            <a:ext cx="7455488" cy="553998"/>
          </a:xfrm>
          <a:prstGeom prst="rect">
            <a:avLst/>
          </a:prstGeom>
        </p:spPr>
        <p:txBody>
          <a:bodyPr wrap="square">
            <a:spAutoFit/>
          </a:bodyPr>
          <a:lstStyle/>
          <a:p>
            <a:pPr algn="r">
              <a:lnSpc>
                <a:spcPct val="150000"/>
              </a:lnSpc>
            </a:pPr>
            <a:r>
              <a:rPr lang="ar-SA" sz="2000" b="1" dirty="0" smtClean="0">
                <a:solidFill>
                  <a:srgbClr val="7030A0"/>
                </a:solidFill>
              </a:rPr>
              <a:t>أبرزي </a:t>
            </a:r>
            <a:r>
              <a:rPr lang="ar-SA" sz="2000" b="1" dirty="0" smtClean="0">
                <a:solidFill>
                  <a:srgbClr val="7030A0"/>
                </a:solidFill>
              </a:rPr>
              <a:t>جهود المملكه العربية السعودية فى حل بعض مشكلات الأقليات الاسلامية فى العالم</a:t>
            </a:r>
            <a:endParaRPr lang="ar-SA" sz="2000" b="1" dirty="0">
              <a:solidFill>
                <a:srgbClr val="7030A0"/>
              </a:solidFill>
            </a:endParaRPr>
          </a:p>
        </p:txBody>
      </p:sp>
      <p:sp>
        <p:nvSpPr>
          <p:cNvPr id="27" name="Rectangle 9"/>
          <p:cNvSpPr/>
          <p:nvPr/>
        </p:nvSpPr>
        <p:spPr>
          <a:xfrm rot="20716511">
            <a:off x="833825" y="2412076"/>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حوار صفي</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1"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0" fill="hold"/>
                                        <p:tgtEl>
                                          <p:spTgt spid="27"/>
                                        </p:tgtEl>
                                        <p:attrNameLst>
                                          <p:attrName>ppt_w</p:attrName>
                                        </p:attrNameLst>
                                      </p:cBhvr>
                                      <p:tavLst>
                                        <p:tav tm="0" fmla="#ppt_w*sin(2.5*pi*$)">
                                          <p:val>
                                            <p:fltVal val="0"/>
                                          </p:val>
                                        </p:tav>
                                        <p:tav tm="100000">
                                          <p:val>
                                            <p:fltVal val="1"/>
                                          </p:val>
                                        </p:tav>
                                      </p:tavLst>
                                    </p:anim>
                                    <p:anim calcmode="lin" valueType="num">
                                      <p:cBhvr>
                                        <p:cTn id="27" dur="5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p:bldP spid="27"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1" y="165232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أول </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خصائص القوي المؤثرة فى العالم</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92732" y="152400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قارني </a:t>
            </a:r>
            <a:r>
              <a:rPr lang="ar-SA" sz="2000" b="1" dirty="0" smtClean="0">
                <a:solidFill>
                  <a:srgbClr val="7030A0"/>
                </a:solidFill>
                <a:latin typeface="Sultan bold"/>
                <a:ea typeface="Times New Roman" pitchFamily="18" charset="0"/>
                <a:cs typeface="Arial" pitchFamily="34" charset="0"/>
              </a:rPr>
              <a:t>بين المفاهيم الآتية</a:t>
            </a:r>
            <a:endParaRPr lang="ar-SA" sz="2000" dirty="0">
              <a:solidFill>
                <a:srgbClr val="7030A0"/>
              </a:solidFill>
            </a:endParaRPr>
          </a:p>
        </p:txBody>
      </p:sp>
      <p:sp>
        <p:nvSpPr>
          <p:cNvPr id="11" name="Rectangle 10"/>
          <p:cNvSpPr/>
          <p:nvPr/>
        </p:nvSpPr>
        <p:spPr>
          <a:xfrm>
            <a:off x="1905000" y="3048000"/>
            <a:ext cx="57501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مجموعة من الدول تمتاز بالتكامل الاقتصادي والتعاون السياسي</a:t>
            </a:r>
          </a:p>
        </p:txBody>
      </p:sp>
      <p:sp>
        <p:nvSpPr>
          <p:cNvPr id="18" name="Rectangle 5"/>
          <p:cNvSpPr/>
          <p:nvPr/>
        </p:nvSpPr>
        <p:spPr>
          <a:xfrm>
            <a:off x="1143000" y="2514600"/>
            <a:ext cx="7467600" cy="457241"/>
          </a:xfrm>
          <a:prstGeom prst="rect">
            <a:avLst/>
          </a:prstGeom>
        </p:spPr>
        <p:txBody>
          <a:bodyPr wrap="square">
            <a:spAutoFit/>
          </a:bodyPr>
          <a:lstStyle/>
          <a:p>
            <a:pPr algn="r" rtl="1">
              <a:lnSpc>
                <a:spcPct val="150000"/>
              </a:lnSpc>
            </a:pPr>
            <a:r>
              <a:rPr lang="ar-SA" b="1" dirty="0" smtClean="0"/>
              <a:t>الاتحاد الاوروبي</a:t>
            </a:r>
            <a:endParaRPr lang="en-US" dirty="0"/>
          </a:p>
        </p:txBody>
      </p:sp>
      <p:sp>
        <p:nvSpPr>
          <p:cNvPr id="12" name="Rectangle 10"/>
          <p:cNvSpPr/>
          <p:nvPr/>
        </p:nvSpPr>
        <p:spPr>
          <a:xfrm>
            <a:off x="1905000" y="4572000"/>
            <a:ext cx="5750116" cy="646331"/>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هى الدول التى لديها القدرة على فرض نفوذها عالميا على الدول الأصغر منها بما تملكه من قوة اقتصادية وعسكرية وثقافية</a:t>
            </a:r>
          </a:p>
        </p:txBody>
      </p:sp>
      <p:sp>
        <p:nvSpPr>
          <p:cNvPr id="15" name="Rectangle 5"/>
          <p:cNvSpPr/>
          <p:nvPr/>
        </p:nvSpPr>
        <p:spPr>
          <a:xfrm>
            <a:off x="1143000" y="4038600"/>
            <a:ext cx="7467600" cy="457241"/>
          </a:xfrm>
          <a:prstGeom prst="rect">
            <a:avLst/>
          </a:prstGeom>
        </p:spPr>
        <p:txBody>
          <a:bodyPr wrap="square">
            <a:spAutoFit/>
          </a:bodyPr>
          <a:lstStyle/>
          <a:p>
            <a:pPr algn="r" rtl="1">
              <a:lnSpc>
                <a:spcPct val="150000"/>
              </a:lnSpc>
            </a:pPr>
            <a:r>
              <a:rPr lang="ar-SA" b="1" dirty="0" smtClean="0"/>
              <a:t>القوة المؤثرة عالميا</a:t>
            </a:r>
            <a:endParaRPr lang="en-US" dirty="0"/>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8" grpId="0"/>
      <p:bldP spid="12" grpId="0"/>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5410200" y="533400"/>
            <a:ext cx="2513830" cy="579967"/>
          </a:xfrm>
          <a:prstGeom prst="rect">
            <a:avLst/>
          </a:prstGeom>
        </p:spPr>
        <p:txBody>
          <a:bodyPr wrap="none">
            <a:spAutoFit/>
          </a:bodyPr>
          <a:lstStyle/>
          <a:p>
            <a:pPr>
              <a:lnSpc>
                <a:spcPct val="150000"/>
              </a:lnSpc>
            </a:pPr>
            <a:r>
              <a:rPr lang="ar-SA" sz="2400" b="1" dirty="0" smtClean="0">
                <a:solidFill>
                  <a:srgbClr val="7030A0"/>
                </a:solidFill>
              </a:rPr>
              <a:t>ما النتائج المترتبة على </a:t>
            </a:r>
            <a:endParaRPr lang="ar-SA" sz="2400" b="1" dirty="0">
              <a:solidFill>
                <a:srgbClr val="7030A0"/>
              </a:solidFill>
            </a:endParaRPr>
          </a:p>
        </p:txBody>
      </p:sp>
      <p:sp>
        <p:nvSpPr>
          <p:cNvPr id="6" name="Rectangle 5"/>
          <p:cNvSpPr/>
          <p:nvPr/>
        </p:nvSpPr>
        <p:spPr>
          <a:xfrm>
            <a:off x="1219200" y="1295400"/>
            <a:ext cx="7467600" cy="457241"/>
          </a:xfrm>
          <a:prstGeom prst="rect">
            <a:avLst/>
          </a:prstGeom>
        </p:spPr>
        <p:txBody>
          <a:bodyPr wrap="square">
            <a:spAutoFit/>
          </a:bodyPr>
          <a:lstStyle/>
          <a:p>
            <a:pPr algn="r" rtl="1">
              <a:lnSpc>
                <a:spcPct val="150000"/>
              </a:lnSpc>
            </a:pPr>
            <a:r>
              <a:rPr lang="ar-SA" b="1" dirty="0" smtClean="0"/>
              <a:t>1- قوة المواصلات البحرية فى الدولة</a:t>
            </a:r>
            <a:endParaRPr lang="en-US" dirty="0"/>
          </a:p>
        </p:txBody>
      </p:sp>
      <p:sp>
        <p:nvSpPr>
          <p:cNvPr id="7" name="Rectangle 6"/>
          <p:cNvSpPr/>
          <p:nvPr/>
        </p:nvSpPr>
        <p:spPr>
          <a:xfrm>
            <a:off x="1905000" y="2995136"/>
            <a:ext cx="6773839" cy="457241"/>
          </a:xfrm>
          <a:prstGeom prst="rect">
            <a:avLst/>
          </a:prstGeom>
          <a:noFill/>
        </p:spPr>
        <p:txBody>
          <a:bodyPr wrap="square">
            <a:spAutoFit/>
          </a:bodyPr>
          <a:lstStyle/>
          <a:p>
            <a:pPr algn="r" rtl="1">
              <a:lnSpc>
                <a:spcPct val="150000"/>
              </a:lnSpc>
            </a:pPr>
            <a:r>
              <a:rPr lang="ar-SA" b="1" dirty="0" smtClean="0"/>
              <a:t>2- التكامل الاقتصادي بين مجموعة من الدول الواقعة فى إقليم واحد</a:t>
            </a:r>
            <a:endParaRPr lang="en-US" dirty="0"/>
          </a:p>
        </p:txBody>
      </p:sp>
      <p:sp>
        <p:nvSpPr>
          <p:cNvPr id="9" name="Rectangle 13"/>
          <p:cNvSpPr/>
          <p:nvPr/>
        </p:nvSpPr>
        <p:spPr>
          <a:xfrm>
            <a:off x="2362200" y="2057400"/>
            <a:ext cx="466345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تزيد من قوة الدولة ومدي تأثيرها بسهولة اتصالها بالعالم الخارجي </a:t>
            </a:r>
            <a:endParaRPr lang="ar-SA" dirty="0"/>
          </a:p>
        </p:txBody>
      </p:sp>
      <p:sp>
        <p:nvSpPr>
          <p:cNvPr id="15" name="Rectangle 13"/>
          <p:cNvSpPr/>
          <p:nvPr/>
        </p:nvSpPr>
        <p:spPr>
          <a:xfrm>
            <a:off x="4694484" y="3821668"/>
            <a:ext cx="1606530"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أدي الى تأثيرها عالميا </a:t>
            </a: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Multidocument 3"/>
          <p:cNvSpPr/>
          <p:nvPr/>
        </p:nvSpPr>
        <p:spPr>
          <a:xfrm>
            <a:off x="7860090" y="13716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26" name="Rectangle 4"/>
          <p:cNvSpPr/>
          <p:nvPr/>
        </p:nvSpPr>
        <p:spPr>
          <a:xfrm>
            <a:off x="533400" y="1447800"/>
            <a:ext cx="7226888" cy="498663"/>
          </a:xfrm>
          <a:prstGeom prst="rect">
            <a:avLst/>
          </a:prstGeom>
        </p:spPr>
        <p:txBody>
          <a:bodyPr wrap="square">
            <a:spAutoFit/>
          </a:bodyPr>
          <a:lstStyle/>
          <a:p>
            <a:pPr algn="r">
              <a:lnSpc>
                <a:spcPct val="150000"/>
              </a:lnSpc>
            </a:pPr>
            <a:r>
              <a:rPr lang="ar-SA" sz="2000" b="1" dirty="0" smtClean="0">
                <a:solidFill>
                  <a:srgbClr val="7030A0"/>
                </a:solidFill>
              </a:rPr>
              <a:t>متى تمثل المساحة عاملا مهما فى ظهورها كقوة مؤثرة فى العالم</a:t>
            </a:r>
            <a:endParaRPr lang="ar-SA" sz="2000" b="1" dirty="0">
              <a:solidFill>
                <a:srgbClr val="7030A0"/>
              </a:solidFill>
            </a:endParaRPr>
          </a:p>
        </p:txBody>
      </p:sp>
      <p:pic>
        <p:nvPicPr>
          <p:cNvPr id="5" name="صورة 4" descr="5.jpg"/>
          <p:cNvPicPr>
            <a:picLocks noChangeAspect="1"/>
          </p:cNvPicPr>
          <p:nvPr/>
        </p:nvPicPr>
        <p:blipFill>
          <a:blip r:embed="rId2" cstate="print"/>
          <a:stretch>
            <a:fillRect/>
          </a:stretch>
        </p:blipFill>
        <p:spPr>
          <a:xfrm flipH="1">
            <a:off x="838200" y="2590800"/>
            <a:ext cx="1971675" cy="2143125"/>
          </a:xfrm>
          <a:prstGeom prst="rect">
            <a:avLst/>
          </a:prstGeom>
        </p:spPr>
      </p:pic>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ثاني </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الولايات المتحدة الأمريكية</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أكملي </a:t>
            </a:r>
            <a:r>
              <a:rPr lang="ar-SA" sz="2000" b="1" dirty="0" smtClean="0">
                <a:solidFill>
                  <a:srgbClr val="7030A0"/>
                </a:solidFill>
                <a:latin typeface="Sultan bold"/>
                <a:ea typeface="Times New Roman" pitchFamily="18" charset="0"/>
                <a:cs typeface="Arial" pitchFamily="34" charset="0"/>
              </a:rPr>
              <a:t>الفراغات التالية</a:t>
            </a:r>
            <a:endParaRPr lang="ar-SA" sz="2000" dirty="0">
              <a:solidFill>
                <a:srgbClr val="7030A0"/>
              </a:solidFill>
            </a:endParaRPr>
          </a:p>
        </p:txBody>
      </p:sp>
      <p:sp>
        <p:nvSpPr>
          <p:cNvPr id="14" name="Rectangle 5"/>
          <p:cNvSpPr/>
          <p:nvPr/>
        </p:nvSpPr>
        <p:spPr>
          <a:xfrm>
            <a:off x="381000" y="2209800"/>
            <a:ext cx="8305800" cy="923330"/>
          </a:xfrm>
          <a:prstGeom prst="rect">
            <a:avLst/>
          </a:prstGeom>
        </p:spPr>
        <p:txBody>
          <a:bodyPr wrap="square">
            <a:spAutoFit/>
          </a:bodyPr>
          <a:lstStyle/>
          <a:p>
            <a:pPr algn="r" rtl="1">
              <a:lnSpc>
                <a:spcPct val="150000"/>
              </a:lnSpc>
            </a:pPr>
            <a:r>
              <a:rPr lang="ar-SA" b="1" dirty="0"/>
              <a:t>1- </a:t>
            </a:r>
            <a:r>
              <a:rPr lang="ar-SA" b="1" dirty="0" smtClean="0"/>
              <a:t>تطل الولايات المتحدة الأمريكية من جهة الشرق </a:t>
            </a:r>
            <a:r>
              <a:rPr lang="ar-SA" b="1" dirty="0" err="1" smtClean="0"/>
              <a:t>على ................................</a:t>
            </a:r>
            <a:r>
              <a:rPr lang="ar-SA" b="1" dirty="0" smtClean="0"/>
              <a:t> ومن جهة الغرب </a:t>
            </a:r>
            <a:r>
              <a:rPr lang="ar-SA" b="1" dirty="0" err="1" smtClean="0"/>
              <a:t>على .........................................</a:t>
            </a:r>
            <a:endParaRPr lang="en-US" dirty="0"/>
          </a:p>
        </p:txBody>
      </p:sp>
      <p:sp>
        <p:nvSpPr>
          <p:cNvPr id="16" name="Rectangle 13"/>
          <p:cNvSpPr/>
          <p:nvPr/>
        </p:nvSpPr>
        <p:spPr>
          <a:xfrm>
            <a:off x="3008522" y="2145268"/>
            <a:ext cx="125867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المحيط الأطلسي</a:t>
            </a:r>
            <a:endParaRPr lang="ar-SA" dirty="0"/>
          </a:p>
        </p:txBody>
      </p:sp>
      <p:sp>
        <p:nvSpPr>
          <p:cNvPr id="17" name="Rectangle 5"/>
          <p:cNvSpPr/>
          <p:nvPr/>
        </p:nvSpPr>
        <p:spPr>
          <a:xfrm>
            <a:off x="1295400" y="3745468"/>
            <a:ext cx="7467600" cy="457241"/>
          </a:xfrm>
          <a:prstGeom prst="rect">
            <a:avLst/>
          </a:prstGeom>
        </p:spPr>
        <p:txBody>
          <a:bodyPr wrap="square">
            <a:spAutoFit/>
          </a:bodyPr>
          <a:lstStyle/>
          <a:p>
            <a:pPr algn="r" rtl="1">
              <a:lnSpc>
                <a:spcPct val="150000"/>
              </a:lnSpc>
            </a:pPr>
            <a:r>
              <a:rPr lang="ar-SA" b="1" dirty="0" smtClean="0"/>
              <a:t>2- </a:t>
            </a:r>
            <a:r>
              <a:rPr lang="ar-SA" b="1" dirty="0" err="1" smtClean="0"/>
              <a:t>تشكل .........................</a:t>
            </a:r>
            <a:r>
              <a:rPr lang="ar-SA" b="1" dirty="0" smtClean="0"/>
              <a:t> أكبر الأقليات فى الولايات المتحدة الأمريكية</a:t>
            </a:r>
            <a:endParaRPr lang="en-US" dirty="0"/>
          </a:p>
        </p:txBody>
      </p:sp>
      <p:sp>
        <p:nvSpPr>
          <p:cNvPr id="18" name="Rectangle 13"/>
          <p:cNvSpPr/>
          <p:nvPr/>
        </p:nvSpPr>
        <p:spPr>
          <a:xfrm>
            <a:off x="6858000" y="3733800"/>
            <a:ext cx="74571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الأفارقة </a:t>
            </a:r>
            <a:endParaRPr lang="ar-SA" dirty="0"/>
          </a:p>
        </p:txBody>
      </p:sp>
      <p:sp>
        <p:nvSpPr>
          <p:cNvPr id="19" name="Rectangle 13"/>
          <p:cNvSpPr/>
          <p:nvPr/>
        </p:nvSpPr>
        <p:spPr>
          <a:xfrm>
            <a:off x="7162800" y="2590800"/>
            <a:ext cx="1168910"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المحيط الهادئ</a:t>
            </a:r>
            <a:endParaRPr lang="ar-SA" dirty="0"/>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4" grpId="0"/>
      <p:bldP spid="16" grpId="0"/>
      <p:bldP spid="17" grpId="0"/>
      <p:bldP spid="18"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ultidocument 3"/>
          <p:cNvSpPr/>
          <p:nvPr/>
        </p:nvSpPr>
        <p:spPr>
          <a:xfrm>
            <a:off x="7860090" y="9906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7" name="Rectangle 4"/>
          <p:cNvSpPr/>
          <p:nvPr/>
        </p:nvSpPr>
        <p:spPr>
          <a:xfrm>
            <a:off x="990600" y="1020233"/>
            <a:ext cx="6778273" cy="579967"/>
          </a:xfrm>
          <a:prstGeom prst="rect">
            <a:avLst/>
          </a:prstGeom>
        </p:spPr>
        <p:txBody>
          <a:bodyPr wrap="square">
            <a:spAutoFit/>
          </a:bodyPr>
          <a:lstStyle/>
          <a:p>
            <a:pPr algn="r">
              <a:lnSpc>
                <a:spcPct val="150000"/>
              </a:lnSpc>
            </a:pPr>
            <a:r>
              <a:rPr lang="ar-SA" sz="2400" b="1" dirty="0" smtClean="0">
                <a:solidFill>
                  <a:srgbClr val="7030A0"/>
                </a:solidFill>
              </a:rPr>
              <a:t>عللي</a:t>
            </a:r>
            <a:endParaRPr lang="ar-SA" sz="2400" b="1" dirty="0">
              <a:solidFill>
                <a:srgbClr val="7030A0"/>
              </a:solidFill>
            </a:endParaRPr>
          </a:p>
        </p:txBody>
      </p:sp>
      <p:sp>
        <p:nvSpPr>
          <p:cNvPr id="8" name="Rectangle 5"/>
          <p:cNvSpPr/>
          <p:nvPr/>
        </p:nvSpPr>
        <p:spPr>
          <a:xfrm>
            <a:off x="1219200" y="1828800"/>
            <a:ext cx="7467600" cy="457241"/>
          </a:xfrm>
          <a:prstGeom prst="rect">
            <a:avLst/>
          </a:prstGeom>
        </p:spPr>
        <p:txBody>
          <a:bodyPr wrap="square">
            <a:spAutoFit/>
          </a:bodyPr>
          <a:lstStyle/>
          <a:p>
            <a:pPr algn="r" rtl="1">
              <a:lnSpc>
                <a:spcPct val="150000"/>
              </a:lnSpc>
            </a:pPr>
            <a:r>
              <a:rPr lang="ar-SA" b="1" dirty="0"/>
              <a:t>1- </a:t>
            </a:r>
            <a:r>
              <a:rPr lang="ar-SA" b="1" dirty="0" smtClean="0"/>
              <a:t>تحتل والولايات المتحدة المركز الاول عالميا فى انتاج الزراعة</a:t>
            </a:r>
            <a:endParaRPr lang="en-US" dirty="0"/>
          </a:p>
        </p:txBody>
      </p:sp>
      <p:sp>
        <p:nvSpPr>
          <p:cNvPr id="10" name="Rectangle 13"/>
          <p:cNvSpPr/>
          <p:nvPr/>
        </p:nvSpPr>
        <p:spPr>
          <a:xfrm>
            <a:off x="2895600" y="2438400"/>
            <a:ext cx="473398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بسبب التنوع البيئي وتنوع الظروف الطبيعية ومعظم أراضيها محمية</a:t>
            </a:r>
            <a:endParaRPr lang="ar-SA" dirty="0"/>
          </a:p>
        </p:txBody>
      </p:sp>
      <p:sp>
        <p:nvSpPr>
          <p:cNvPr id="11" name="Rectangle 5"/>
          <p:cNvSpPr/>
          <p:nvPr/>
        </p:nvSpPr>
        <p:spPr>
          <a:xfrm>
            <a:off x="1295400" y="3059668"/>
            <a:ext cx="7467600" cy="457241"/>
          </a:xfrm>
          <a:prstGeom prst="rect">
            <a:avLst/>
          </a:prstGeom>
        </p:spPr>
        <p:txBody>
          <a:bodyPr wrap="square">
            <a:spAutoFit/>
          </a:bodyPr>
          <a:lstStyle/>
          <a:p>
            <a:pPr algn="r" rtl="1">
              <a:lnSpc>
                <a:spcPct val="150000"/>
              </a:lnSpc>
            </a:pPr>
            <a:r>
              <a:rPr lang="ar-SA" b="1" dirty="0" smtClean="0"/>
              <a:t>2- تفاوت الكثافة السكانية فى الولايات المتحدة</a:t>
            </a:r>
            <a:endParaRPr lang="en-US" dirty="0"/>
          </a:p>
        </p:txBody>
      </p:sp>
      <p:sp>
        <p:nvSpPr>
          <p:cNvPr id="12" name="Rectangle 13"/>
          <p:cNvSpPr/>
          <p:nvPr/>
        </p:nvSpPr>
        <p:spPr>
          <a:xfrm>
            <a:off x="4267200" y="3593068"/>
            <a:ext cx="331693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بسبب نشوء المراكز العمرانية وتوافر الخدمات </a:t>
            </a:r>
            <a:endParaRPr lang="ar-SA" dirty="0"/>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11"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154698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990600" y="1623180"/>
            <a:ext cx="6778273" cy="579967"/>
          </a:xfrm>
          <a:prstGeom prst="rect">
            <a:avLst/>
          </a:prstGeom>
        </p:spPr>
        <p:txBody>
          <a:bodyPr wrap="square">
            <a:spAutoFit/>
          </a:bodyPr>
          <a:lstStyle/>
          <a:p>
            <a:pPr algn="r">
              <a:lnSpc>
                <a:spcPct val="150000"/>
              </a:lnSpc>
            </a:pPr>
            <a:r>
              <a:rPr lang="ar-SA" sz="2400" b="1" dirty="0" smtClean="0">
                <a:solidFill>
                  <a:srgbClr val="7030A0"/>
                </a:solidFill>
              </a:rPr>
              <a:t>استنتجي </a:t>
            </a:r>
            <a:r>
              <a:rPr lang="ar-SA" sz="2400" b="1" dirty="0" smtClean="0">
                <a:solidFill>
                  <a:srgbClr val="7030A0"/>
                </a:solidFill>
              </a:rPr>
              <a:t>العوامل التى تؤثر فى مناخ الولايات المتحدة الأمريكية</a:t>
            </a:r>
            <a:endParaRPr lang="ar-SA" sz="2400" b="1" dirty="0">
              <a:solidFill>
                <a:srgbClr val="7030A0"/>
              </a:solidFill>
            </a:endParaRPr>
          </a:p>
        </p:txBody>
      </p:sp>
      <p:sp>
        <p:nvSpPr>
          <p:cNvPr id="9" name="Rectangle 9"/>
          <p:cNvSpPr/>
          <p:nvPr/>
        </p:nvSpPr>
        <p:spPr>
          <a:xfrm rot="20716511">
            <a:off x="2586426" y="3250275"/>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مناقشة جماعية</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1"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0" fill="hold"/>
                                        <p:tgtEl>
                                          <p:spTgt spid="9"/>
                                        </p:tgtEl>
                                        <p:attrNameLst>
                                          <p:attrName>ppt_w</p:attrName>
                                        </p:attrNameLst>
                                      </p:cBhvr>
                                      <p:tavLst>
                                        <p:tav tm="0" fmla="#ppt_w*sin(2.5*pi*$)">
                                          <p:val>
                                            <p:fltVal val="0"/>
                                          </p:val>
                                        </p:tav>
                                        <p:tav tm="100000">
                                          <p:val>
                                            <p:fltVal val="1"/>
                                          </p:val>
                                        </p:tav>
                                      </p:tavLst>
                                    </p:anim>
                                    <p:anim calcmode="lin" valueType="num">
                                      <p:cBhvr>
                                        <p:cTn id="27"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9"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ثالث</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روسيا الاتحادية</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اذكري </a:t>
            </a:r>
            <a:r>
              <a:rPr lang="ar-SA" sz="2000" b="1" dirty="0" smtClean="0">
                <a:solidFill>
                  <a:srgbClr val="7030A0"/>
                </a:solidFill>
                <a:latin typeface="Sultan bold"/>
                <a:ea typeface="Times New Roman" pitchFamily="18" charset="0"/>
                <a:cs typeface="Arial" pitchFamily="34" charset="0"/>
              </a:rPr>
              <a:t>النتائج الإيجابية المترتبة على الامتداد الكبير لروسيا الاتحادية</a:t>
            </a:r>
            <a:endParaRPr lang="ar-SA" sz="2000" dirty="0">
              <a:solidFill>
                <a:srgbClr val="7030A0"/>
              </a:solidFill>
            </a:endParaRPr>
          </a:p>
        </p:txBody>
      </p:sp>
      <p:sp>
        <p:nvSpPr>
          <p:cNvPr id="11" name="Rectangle 10"/>
          <p:cNvSpPr/>
          <p:nvPr/>
        </p:nvSpPr>
        <p:spPr>
          <a:xfrm>
            <a:off x="1295400" y="2057400"/>
            <a:ext cx="6359716" cy="646331"/>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أكثر دول العالم حدودا برية مع الدول المجاورة لها وتضم طائفة واسعة من البيئات والتضاريس المتنوعة</a:t>
            </a:r>
          </a:p>
        </p:txBody>
      </p:sp>
      <p:sp>
        <p:nvSpPr>
          <p:cNvPr id="12" name="Flowchart: Multidocument 3"/>
          <p:cNvSpPr/>
          <p:nvPr/>
        </p:nvSpPr>
        <p:spPr>
          <a:xfrm>
            <a:off x="7860090" y="3352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15" name="Rectangle 4"/>
          <p:cNvSpPr/>
          <p:nvPr/>
        </p:nvSpPr>
        <p:spPr>
          <a:xfrm>
            <a:off x="1524000" y="3429000"/>
            <a:ext cx="6236288" cy="498663"/>
          </a:xfrm>
          <a:prstGeom prst="rect">
            <a:avLst/>
          </a:prstGeom>
        </p:spPr>
        <p:txBody>
          <a:bodyPr wrap="square">
            <a:spAutoFit/>
          </a:bodyPr>
          <a:lstStyle/>
          <a:p>
            <a:pPr algn="r">
              <a:lnSpc>
                <a:spcPct val="150000"/>
              </a:lnSpc>
            </a:pPr>
            <a:r>
              <a:rPr lang="ar-SA" sz="2000" b="1" dirty="0" smtClean="0">
                <a:solidFill>
                  <a:srgbClr val="7030A0"/>
                </a:solidFill>
              </a:rPr>
              <a:t>ما الأسباب التى أدت إلى اعتبار روسيا الاتحادية قوة عالمية مؤثرة</a:t>
            </a:r>
            <a:endParaRPr lang="ar-SA" sz="2000" b="1" dirty="0">
              <a:solidFill>
                <a:srgbClr val="7030A0"/>
              </a:solidFill>
            </a:endParaRPr>
          </a:p>
        </p:txBody>
      </p:sp>
      <p:pic>
        <p:nvPicPr>
          <p:cNvPr id="14" name="صورة 13" descr="5.jpg"/>
          <p:cNvPicPr>
            <a:picLocks noChangeAspect="1"/>
          </p:cNvPicPr>
          <p:nvPr/>
        </p:nvPicPr>
        <p:blipFill>
          <a:blip r:embed="rId2" cstate="print"/>
          <a:stretch>
            <a:fillRect/>
          </a:stretch>
        </p:blipFill>
        <p:spPr>
          <a:xfrm flipH="1">
            <a:off x="381000" y="3657600"/>
            <a:ext cx="1209675" cy="2143125"/>
          </a:xfrm>
          <a:prstGeom prst="rect">
            <a:avLst/>
          </a:prstGeom>
        </p:spPr>
      </p:pic>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ppt_w*0.05"/>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anim calcmode="lin" valueType="num">
                                      <p:cBhvr>
                                        <p:cTn id="51" dur="500" fill="hold"/>
                                        <p:tgtEl>
                                          <p:spTgt spid="14"/>
                                        </p:tgtEl>
                                        <p:attrNameLst>
                                          <p:attrName>ppt_x</p:attrName>
                                        </p:attrNameLst>
                                      </p:cBhvr>
                                      <p:tavLst>
                                        <p:tav tm="0">
                                          <p:val>
                                            <p:strVal val="#ppt_x-.2"/>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2"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3" name="AutoShape 1"/>
          <p:cNvSpPr>
            <a:spLocks noChangeArrowheads="1"/>
          </p:cNvSpPr>
          <p:nvPr/>
        </p:nvSpPr>
        <p:spPr bwMode="auto">
          <a:xfrm>
            <a:off x="1676400" y="417513"/>
            <a:ext cx="5715000" cy="725487"/>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 name="Rectangle 3"/>
          <p:cNvSpPr>
            <a:spLocks noChangeArrowheads="1"/>
          </p:cNvSpPr>
          <p:nvPr/>
        </p:nvSpPr>
        <p:spPr bwMode="auto">
          <a:xfrm>
            <a:off x="1854761" y="589110"/>
            <a:ext cx="54345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implified Arabic" pitchFamily="18" charset="-78"/>
                <a:ea typeface="Times New Roman" pitchFamily="18" charset="0"/>
                <a:cs typeface="Simplified Arabic" pitchFamily="18" charset="-78"/>
              </a:rPr>
              <a:t>الدرس الثاني</a:t>
            </a:r>
            <a:r>
              <a:rPr kumimoji="0" lang="ar-SA" sz="2400" b="1" i="0" u="none" strike="noStrike" cap="none" normalizeH="0" dirty="0" smtClean="0">
                <a:ln>
                  <a:noFill/>
                </a:ln>
                <a:solidFill>
                  <a:srgbClr val="002060"/>
                </a:solidFill>
                <a:effectLst/>
                <a:latin typeface="Simplified Arabic" pitchFamily="18" charset="-78"/>
                <a:ea typeface="Times New Roman" pitchFamily="18" charset="0"/>
                <a:cs typeface="Simplified Arabic" pitchFamily="18" charset="-78"/>
              </a:rPr>
              <a:t> : </a:t>
            </a:r>
            <a:r>
              <a:rPr kumimoji="0" lang="ar-SA" sz="24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أشكال سطح الأرض</a:t>
            </a:r>
            <a:r>
              <a:rPr kumimoji="0" lang="ar-SA" sz="2400" b="1" i="0" u="none" strike="noStrike" cap="none" normalizeH="0" dirty="0" smtClean="0">
                <a:ln>
                  <a:noFill/>
                </a:ln>
                <a:solidFill>
                  <a:srgbClr val="FF0000"/>
                </a:solidFill>
                <a:effectLst/>
                <a:latin typeface="Simplified Arabic" pitchFamily="18" charset="-78"/>
                <a:ea typeface="Times New Roman" pitchFamily="18" charset="0"/>
                <a:cs typeface="Simplified Arabic" pitchFamily="18" charset="-78"/>
              </a:rPr>
              <a:t> فى الوطن العربي</a:t>
            </a:r>
            <a:endParaRPr kumimoji="0" lang="ar-EG" sz="20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5" name="Flowchart: Multidocument 4"/>
          <p:cNvSpPr/>
          <p:nvPr/>
        </p:nvSpPr>
        <p:spPr>
          <a:xfrm>
            <a:off x="7944251" y="1742301"/>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1600200" y="1838980"/>
            <a:ext cx="6808509" cy="523220"/>
          </a:xfrm>
          <a:prstGeom prst="rect">
            <a:avLst/>
          </a:prstGeom>
        </p:spPr>
        <p:txBody>
          <a:bodyPr wrap="square">
            <a:spAutoFit/>
          </a:bodyPr>
          <a:lstStyle/>
          <a:p>
            <a:pPr algn="ctr"/>
            <a:r>
              <a:rPr lang="ar-SA" sz="2800" b="1" dirty="0" smtClean="0">
                <a:solidFill>
                  <a:srgbClr val="7030A0"/>
                </a:solidFill>
                <a:latin typeface="Traditional Arabic" pitchFamily="18" charset="-78"/>
                <a:cs typeface="Traditional Arabic" pitchFamily="18" charset="-78"/>
              </a:rPr>
              <a:t>حددي </a:t>
            </a:r>
            <a:r>
              <a:rPr lang="ar-SA" sz="2800" b="1" dirty="0" smtClean="0">
                <a:solidFill>
                  <a:srgbClr val="7030A0"/>
                </a:solidFill>
                <a:latin typeface="Traditional Arabic" pitchFamily="18" charset="-78"/>
                <a:cs typeface="Traditional Arabic" pitchFamily="18" charset="-78"/>
              </a:rPr>
              <a:t>المسطحات البحرية المتوازية للسلاسل الجبلية التالية</a:t>
            </a:r>
            <a:endParaRPr lang="ar-SA" sz="2800" b="1" dirty="0">
              <a:solidFill>
                <a:srgbClr val="7030A0"/>
              </a:solidFill>
              <a:latin typeface="Traditional Arabic" pitchFamily="18" charset="-78"/>
              <a:cs typeface="Traditional Arabic" pitchFamily="18" charset="-78"/>
            </a:endParaRPr>
          </a:p>
        </p:txBody>
      </p:sp>
      <p:sp>
        <p:nvSpPr>
          <p:cNvPr id="7" name="Rectangle 6"/>
          <p:cNvSpPr/>
          <p:nvPr/>
        </p:nvSpPr>
        <p:spPr>
          <a:xfrm>
            <a:off x="2658268" y="3632537"/>
            <a:ext cx="6104732" cy="1015663"/>
          </a:xfrm>
          <a:prstGeom prst="rect">
            <a:avLst/>
          </a:prstGeom>
        </p:spPr>
        <p:txBody>
          <a:bodyPr wrap="square">
            <a:spAutoFit/>
          </a:bodyPr>
          <a:lstStyle/>
          <a:p>
            <a:pPr algn="r" rtl="1"/>
            <a:r>
              <a:rPr lang="ar-SA" sz="2000" b="1" dirty="0" smtClean="0">
                <a:latin typeface="Sakkal Majalla" pitchFamily="2" charset="-78"/>
                <a:cs typeface="Sakkal Majalla" pitchFamily="2" charset="-78"/>
              </a:rPr>
              <a:t>			</a:t>
            </a:r>
            <a:endParaRPr lang="en-US" sz="2000" dirty="0" smtClean="0">
              <a:latin typeface="Sakkal Majalla" pitchFamily="2" charset="-78"/>
              <a:cs typeface="Sakkal Majalla" pitchFamily="2" charset="-78"/>
            </a:endParaRPr>
          </a:p>
          <a:p>
            <a:pPr algn="r" rtl="1"/>
            <a:r>
              <a:rPr lang="ar-SA" sz="2000" dirty="0" smtClean="0">
                <a:latin typeface="Sakkal Majalla" pitchFamily="2" charset="-78"/>
                <a:cs typeface="Sakkal Majalla" pitchFamily="2" charset="-78"/>
              </a:rPr>
              <a:t>	</a:t>
            </a:r>
            <a:endParaRPr lang="en-US" sz="2000" dirty="0" smtClean="0">
              <a:latin typeface="Sakkal Majalla" pitchFamily="2" charset="-78"/>
              <a:cs typeface="Sakkal Majalla" pitchFamily="2" charset="-78"/>
            </a:endParaRPr>
          </a:p>
          <a:p>
            <a:pPr algn="r"/>
            <a:r>
              <a:rPr lang="ar-SA" sz="2000" b="1" dirty="0" smtClean="0">
                <a:latin typeface="Sakkal Majalla" pitchFamily="2" charset="-78"/>
                <a:cs typeface="Sakkal Majalla" pitchFamily="2" charset="-78"/>
              </a:rPr>
              <a:t>3- جبال اليمن وعمان موازية لبحر</a:t>
            </a:r>
            <a:endParaRPr lang="ar-SA" sz="2000" dirty="0">
              <a:latin typeface="Sakkal Majalla" pitchFamily="2" charset="-78"/>
              <a:cs typeface="Sakkal Majalla" pitchFamily="2" charset="-78"/>
            </a:endParaRPr>
          </a:p>
        </p:txBody>
      </p:sp>
      <p:sp>
        <p:nvSpPr>
          <p:cNvPr id="8" name="Rectangle 7"/>
          <p:cNvSpPr/>
          <p:nvPr/>
        </p:nvSpPr>
        <p:spPr>
          <a:xfrm>
            <a:off x="2742013" y="2590800"/>
            <a:ext cx="5945977" cy="400110"/>
          </a:xfrm>
          <a:prstGeom prst="rect">
            <a:avLst/>
          </a:prstGeom>
        </p:spPr>
        <p:txBody>
          <a:bodyPr wrap="square">
            <a:spAutoFit/>
          </a:bodyPr>
          <a:lstStyle/>
          <a:p>
            <a:pPr algn="r"/>
            <a:r>
              <a:rPr lang="ar-SA" sz="2000" b="1" dirty="0">
                <a:latin typeface="Sakkal Majalla" pitchFamily="2" charset="-78"/>
                <a:cs typeface="Sakkal Majalla" pitchFamily="2" charset="-78"/>
              </a:rPr>
              <a:t>1- </a:t>
            </a:r>
            <a:r>
              <a:rPr lang="ar-SA" sz="2000" b="1" dirty="0" smtClean="0">
                <a:latin typeface="Sakkal Majalla" pitchFamily="2" charset="-78"/>
                <a:cs typeface="Sakkal Majalla" pitchFamily="2" charset="-78"/>
              </a:rPr>
              <a:t>جبال الحجاز موازية للبحر.</a:t>
            </a:r>
            <a:endParaRPr lang="ar-SA" sz="2000" dirty="0">
              <a:latin typeface="Sakkal Majalla" pitchFamily="2" charset="-78"/>
              <a:cs typeface="Sakkal Majalla" pitchFamily="2" charset="-78"/>
            </a:endParaRPr>
          </a:p>
        </p:txBody>
      </p:sp>
      <p:sp>
        <p:nvSpPr>
          <p:cNvPr id="9" name="Rectangle 8"/>
          <p:cNvSpPr/>
          <p:nvPr/>
        </p:nvSpPr>
        <p:spPr>
          <a:xfrm>
            <a:off x="5744222" y="3409890"/>
            <a:ext cx="2954655" cy="400110"/>
          </a:xfrm>
          <a:prstGeom prst="rect">
            <a:avLst/>
          </a:prstGeom>
        </p:spPr>
        <p:txBody>
          <a:bodyPr wrap="none">
            <a:spAutoFit/>
          </a:bodyPr>
          <a:lstStyle/>
          <a:p>
            <a:pPr algn="r" rtl="1"/>
            <a:r>
              <a:rPr lang="ar-SA" sz="2000" b="1" dirty="0">
                <a:latin typeface="Sakkal Majalla" pitchFamily="2" charset="-78"/>
                <a:cs typeface="Sakkal Majalla" pitchFamily="2" charset="-78"/>
              </a:rPr>
              <a:t>2- </a:t>
            </a:r>
            <a:r>
              <a:rPr lang="ar-SA" sz="2000" b="1" dirty="0" smtClean="0">
                <a:latin typeface="Sakkal Majalla" pitchFamily="2" charset="-78"/>
                <a:cs typeface="Sakkal Majalla" pitchFamily="2" charset="-78"/>
              </a:rPr>
              <a:t>جبال الشام موازية للبحر</a:t>
            </a:r>
            <a:r>
              <a:rPr lang="ar-SA" sz="2000" dirty="0">
                <a:latin typeface="Sakkal Majalla" pitchFamily="2" charset="-78"/>
                <a:cs typeface="Sakkal Majalla" pitchFamily="2" charset="-78"/>
              </a:rPr>
              <a:t>	</a:t>
            </a:r>
          </a:p>
        </p:txBody>
      </p:sp>
      <p:sp>
        <p:nvSpPr>
          <p:cNvPr id="10" name="Rectangle 9"/>
          <p:cNvSpPr/>
          <p:nvPr/>
        </p:nvSpPr>
        <p:spPr>
          <a:xfrm>
            <a:off x="2175680" y="2571690"/>
            <a:ext cx="665567"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الأحمر</a:t>
            </a:r>
            <a:endParaRPr lang="ar-SA" sz="2000" dirty="0"/>
          </a:p>
        </p:txBody>
      </p:sp>
      <p:sp>
        <p:nvSpPr>
          <p:cNvPr id="11" name="Rectangle 10"/>
          <p:cNvSpPr/>
          <p:nvPr/>
        </p:nvSpPr>
        <p:spPr>
          <a:xfrm>
            <a:off x="2058511" y="3409890"/>
            <a:ext cx="837089"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المتوسط</a:t>
            </a:r>
            <a:endParaRPr lang="ar-SA" sz="2000" dirty="0"/>
          </a:p>
        </p:txBody>
      </p:sp>
      <p:sp>
        <p:nvSpPr>
          <p:cNvPr id="12" name="Rectangle 11"/>
          <p:cNvSpPr/>
          <p:nvPr/>
        </p:nvSpPr>
        <p:spPr>
          <a:xfrm>
            <a:off x="2154692" y="4157652"/>
            <a:ext cx="740908" cy="461665"/>
          </a:xfrm>
          <a:prstGeom prst="rect">
            <a:avLst/>
          </a:prstGeom>
        </p:spPr>
        <p:txBody>
          <a:bodyPr wrap="none">
            <a:spAutoFit/>
          </a:bodyPr>
          <a:lstStyle/>
          <a:p>
            <a:r>
              <a:rPr lang="ar-SA" sz="2400" b="1" dirty="0" smtClean="0">
                <a:solidFill>
                  <a:srgbClr val="00B0F0"/>
                </a:solidFill>
                <a:latin typeface="Sakkal Majalla" pitchFamily="2" charset="-78"/>
                <a:cs typeface="Sakkal Majalla" pitchFamily="2" charset="-78"/>
              </a:rPr>
              <a:t>العرب</a:t>
            </a:r>
            <a:endParaRPr lang="ar-SA" sz="2400" dirty="0"/>
          </a:p>
        </p:txBody>
      </p:sp>
    </p:spTree>
    <p:extLst>
      <p:ext uri="{BB962C8B-B14F-4D97-AF65-F5344CB8AC3E}">
        <p14:creationId xmlns="" xmlns:p14="http://schemas.microsoft.com/office/powerpoint/2010/main" val="257105350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out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outVertic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63033"/>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7239000" y="563033"/>
            <a:ext cx="673582" cy="579967"/>
          </a:xfrm>
          <a:prstGeom prst="rect">
            <a:avLst/>
          </a:prstGeom>
        </p:spPr>
        <p:txBody>
          <a:bodyPr wrap="none">
            <a:spAutoFit/>
          </a:bodyPr>
          <a:lstStyle/>
          <a:p>
            <a:pPr>
              <a:lnSpc>
                <a:spcPct val="150000"/>
              </a:lnSpc>
            </a:pPr>
            <a:r>
              <a:rPr lang="ar-SA" sz="2400" b="1" dirty="0" smtClean="0">
                <a:solidFill>
                  <a:srgbClr val="7030A0"/>
                </a:solidFill>
              </a:rPr>
              <a:t>عللي</a:t>
            </a:r>
            <a:endParaRPr lang="ar-SA" sz="2400" b="1" dirty="0">
              <a:solidFill>
                <a:srgbClr val="7030A0"/>
              </a:solidFill>
            </a:endParaRPr>
          </a:p>
        </p:txBody>
      </p:sp>
      <p:sp>
        <p:nvSpPr>
          <p:cNvPr id="6" name="Rectangle 5"/>
          <p:cNvSpPr/>
          <p:nvPr/>
        </p:nvSpPr>
        <p:spPr>
          <a:xfrm>
            <a:off x="1219200" y="1535627"/>
            <a:ext cx="7467600" cy="457241"/>
          </a:xfrm>
          <a:prstGeom prst="rect">
            <a:avLst/>
          </a:prstGeom>
        </p:spPr>
        <p:txBody>
          <a:bodyPr wrap="square">
            <a:spAutoFit/>
          </a:bodyPr>
          <a:lstStyle/>
          <a:p>
            <a:pPr algn="r" rtl="1">
              <a:lnSpc>
                <a:spcPct val="150000"/>
              </a:lnSpc>
            </a:pPr>
            <a:r>
              <a:rPr lang="ar-SA" b="1" dirty="0"/>
              <a:t>1- </a:t>
            </a:r>
            <a:r>
              <a:rPr lang="ar-SA" b="1" dirty="0" smtClean="0"/>
              <a:t>تعبر الأنهار فى روسيا عامل اقتصادي مهم</a:t>
            </a:r>
            <a:endParaRPr lang="en-US" dirty="0"/>
          </a:p>
        </p:txBody>
      </p:sp>
      <p:sp>
        <p:nvSpPr>
          <p:cNvPr id="7" name="Rectangle 6"/>
          <p:cNvSpPr/>
          <p:nvPr/>
        </p:nvSpPr>
        <p:spPr>
          <a:xfrm>
            <a:off x="1905000" y="2678627"/>
            <a:ext cx="6773839" cy="457241"/>
          </a:xfrm>
          <a:prstGeom prst="rect">
            <a:avLst/>
          </a:prstGeom>
          <a:noFill/>
        </p:spPr>
        <p:txBody>
          <a:bodyPr wrap="square">
            <a:spAutoFit/>
          </a:bodyPr>
          <a:lstStyle/>
          <a:p>
            <a:pPr algn="r" rtl="1">
              <a:lnSpc>
                <a:spcPct val="150000"/>
              </a:lnSpc>
            </a:pPr>
            <a:r>
              <a:rPr lang="ar-SA" b="1" dirty="0" smtClean="0"/>
              <a:t>2-انخفاض الكثافة السكانية فى روسيا الاتحادية</a:t>
            </a:r>
            <a:endParaRPr lang="en-US" dirty="0"/>
          </a:p>
        </p:txBody>
      </p:sp>
      <p:sp>
        <p:nvSpPr>
          <p:cNvPr id="9" name="Rectangle 13"/>
          <p:cNvSpPr/>
          <p:nvPr/>
        </p:nvSpPr>
        <p:spPr>
          <a:xfrm>
            <a:off x="4191000" y="2209800"/>
            <a:ext cx="2089033"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لدورها الكبير فى نقل التجارة</a:t>
            </a:r>
            <a:endParaRPr lang="ar-SA" dirty="0"/>
          </a:p>
        </p:txBody>
      </p:sp>
      <p:sp>
        <p:nvSpPr>
          <p:cNvPr id="15" name="Rectangle 13"/>
          <p:cNvSpPr/>
          <p:nvPr/>
        </p:nvSpPr>
        <p:spPr>
          <a:xfrm>
            <a:off x="4495800" y="3429000"/>
            <a:ext cx="1856598"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بسبب حجم البلاد الكبير</a:t>
            </a: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027113" y="257175"/>
            <a:ext cx="69738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676204" y="304800"/>
            <a:ext cx="7781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رابع</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الصين</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613758"/>
          </a:xfrm>
          <a:prstGeom prst="rect">
            <a:avLst/>
          </a:prstGeom>
        </p:spPr>
        <p:txBody>
          <a:bodyPr wrap="square">
            <a:spAutoFit/>
          </a:bodyPr>
          <a:lstStyle/>
          <a:p>
            <a:pPr algn="r">
              <a:lnSpc>
                <a:spcPct val="200000"/>
              </a:lnSpc>
            </a:pPr>
            <a:r>
              <a:rPr lang="ar-SA" sz="2000" b="1" dirty="0" smtClean="0">
                <a:solidFill>
                  <a:srgbClr val="7030A0"/>
                </a:solidFill>
                <a:latin typeface="Sultan bold"/>
                <a:ea typeface="Times New Roman" pitchFamily="18" charset="0"/>
                <a:cs typeface="Arial" pitchFamily="34" charset="0"/>
              </a:rPr>
              <a:t>عددي </a:t>
            </a:r>
            <a:r>
              <a:rPr lang="ar-SA" sz="2000" b="1" dirty="0" smtClean="0">
                <a:solidFill>
                  <a:srgbClr val="7030A0"/>
                </a:solidFill>
                <a:latin typeface="Sultan bold"/>
                <a:ea typeface="Times New Roman" pitchFamily="18" charset="0"/>
                <a:cs typeface="Arial" pitchFamily="34" charset="0"/>
              </a:rPr>
              <a:t>أبرز مظاهر السطح فى دولة الصين </a:t>
            </a:r>
            <a:endParaRPr lang="ar-SA" sz="2000" dirty="0">
              <a:solidFill>
                <a:srgbClr val="7030A0"/>
              </a:solidFill>
            </a:endParaRPr>
          </a:p>
        </p:txBody>
      </p:sp>
      <p:sp>
        <p:nvSpPr>
          <p:cNvPr id="11" name="Rectangle 10"/>
          <p:cNvSpPr/>
          <p:nvPr/>
        </p:nvSpPr>
        <p:spPr>
          <a:xfrm>
            <a:off x="838200" y="1905000"/>
            <a:ext cx="7086600" cy="1304203"/>
          </a:xfrm>
          <a:prstGeom prst="rect">
            <a:avLst/>
          </a:prstGeom>
        </p:spPr>
        <p:txBody>
          <a:bodyPr wrap="square">
            <a:spAutoFit/>
          </a:bodyPr>
          <a:lstStyle/>
          <a:p>
            <a:pPr algn="r">
              <a:lnSpc>
                <a:spcPct val="150000"/>
              </a:lnSpc>
            </a:pPr>
            <a:r>
              <a:rPr lang="ar-SA" b="1" dirty="0" smtClean="0">
                <a:solidFill>
                  <a:srgbClr val="00B0F0"/>
                </a:solidFill>
                <a:latin typeface="Sakkal Majalla" pitchFamily="2" charset="-78"/>
                <a:cs typeface="Sakkal Majalla" pitchFamily="2" charset="-78"/>
              </a:rPr>
              <a:t>توجد فى الصين تضاريس وعرة وعلى علو شاهق حيث تقع جبال </a:t>
            </a:r>
            <a:r>
              <a:rPr lang="ar-SA" b="1" dirty="0" err="1" smtClean="0">
                <a:solidFill>
                  <a:srgbClr val="00B0F0"/>
                </a:solidFill>
                <a:latin typeface="Sakkal Majalla" pitchFamily="2" charset="-78"/>
                <a:cs typeface="Sakkal Majalla" pitchFamily="2" charset="-78"/>
              </a:rPr>
              <a:t>الهملايا</a:t>
            </a:r>
            <a:r>
              <a:rPr lang="ar-SA" b="1" dirty="0" smtClean="0">
                <a:solidFill>
                  <a:srgbClr val="00B0F0"/>
                </a:solidFill>
                <a:latin typeface="Sakkal Majalla" pitchFamily="2" charset="-78"/>
                <a:cs typeface="Sakkal Majalla" pitchFamily="2" charset="-78"/>
              </a:rPr>
              <a:t> حيث تقع أعلى قمة فى العالم وهى قمة </a:t>
            </a:r>
            <a:r>
              <a:rPr lang="ar-SA" b="1" dirty="0" err="1" smtClean="0">
                <a:solidFill>
                  <a:srgbClr val="00B0F0"/>
                </a:solidFill>
                <a:latin typeface="Sakkal Majalla" pitchFamily="2" charset="-78"/>
                <a:cs typeface="Sakkal Majalla" pitchFamily="2" charset="-78"/>
              </a:rPr>
              <a:t>افرست</a:t>
            </a:r>
            <a:r>
              <a:rPr lang="ar-SA" b="1" dirty="0" smtClean="0">
                <a:solidFill>
                  <a:srgbClr val="00B0F0"/>
                </a:solidFill>
                <a:latin typeface="Sakkal Majalla" pitchFamily="2" charset="-78"/>
                <a:cs typeface="Sakkal Majalla" pitchFamily="2" charset="-78"/>
              </a:rPr>
              <a:t> وتتنوع المشاهد الطبيعية وتقع على طول شواطئ البحر الأصفر وبحر الصين الشرقي وتوجد دلتا نهر الصين الرئيسي النهر الأصفر ونهر </a:t>
            </a:r>
            <a:r>
              <a:rPr lang="ar-SA" b="1" dirty="0" err="1" smtClean="0">
                <a:solidFill>
                  <a:srgbClr val="00B0F0"/>
                </a:solidFill>
                <a:latin typeface="Sakkal Majalla" pitchFamily="2" charset="-78"/>
                <a:cs typeface="Sakkal Majalla" pitchFamily="2" charset="-78"/>
              </a:rPr>
              <a:t>يانغتسي</a:t>
            </a:r>
            <a:endParaRPr lang="ar-SA" b="1" dirty="0" smtClean="0">
              <a:solidFill>
                <a:srgbClr val="00B0F0"/>
              </a:solidFill>
              <a:latin typeface="Sakkal Majalla" pitchFamily="2" charset="-78"/>
              <a:cs typeface="Sakkal Majalla" pitchFamily="2" charset="-78"/>
            </a:endParaRPr>
          </a:p>
        </p:txBody>
      </p:sp>
      <p:sp>
        <p:nvSpPr>
          <p:cNvPr id="12" name="Flowchart: Multidocument 3"/>
          <p:cNvSpPr/>
          <p:nvPr/>
        </p:nvSpPr>
        <p:spPr>
          <a:xfrm>
            <a:off x="7860090" y="3352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15" name="Rectangle 4"/>
          <p:cNvSpPr/>
          <p:nvPr/>
        </p:nvSpPr>
        <p:spPr>
          <a:xfrm>
            <a:off x="1524000" y="3429000"/>
            <a:ext cx="6236288" cy="498663"/>
          </a:xfrm>
          <a:prstGeom prst="rect">
            <a:avLst/>
          </a:prstGeom>
        </p:spPr>
        <p:txBody>
          <a:bodyPr wrap="square">
            <a:spAutoFit/>
          </a:bodyPr>
          <a:lstStyle/>
          <a:p>
            <a:pPr algn="r">
              <a:lnSpc>
                <a:spcPct val="150000"/>
              </a:lnSpc>
            </a:pPr>
            <a:r>
              <a:rPr lang="ar-SA" sz="2000" b="1" dirty="0" smtClean="0">
                <a:solidFill>
                  <a:srgbClr val="7030A0"/>
                </a:solidFill>
              </a:rPr>
              <a:t>كيف استطاعت الصين أن تكون قوة مؤثرة فى العالم</a:t>
            </a:r>
            <a:endParaRPr lang="ar-SA" sz="2000" b="1" dirty="0">
              <a:solidFill>
                <a:srgbClr val="7030A0"/>
              </a:solidFill>
            </a:endParaRPr>
          </a:p>
        </p:txBody>
      </p:sp>
      <p:pic>
        <p:nvPicPr>
          <p:cNvPr id="14" name="صورة 13" descr="5.jpg"/>
          <p:cNvPicPr>
            <a:picLocks noChangeAspect="1"/>
          </p:cNvPicPr>
          <p:nvPr/>
        </p:nvPicPr>
        <p:blipFill>
          <a:blip r:embed="rId2" cstate="print"/>
          <a:stretch>
            <a:fillRect/>
          </a:stretch>
        </p:blipFill>
        <p:spPr>
          <a:xfrm flipH="1">
            <a:off x="609600" y="3657600"/>
            <a:ext cx="2200275" cy="2143125"/>
          </a:xfrm>
          <a:prstGeom prst="rect">
            <a:avLst/>
          </a:prstGeom>
        </p:spPr>
      </p:pic>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ppt_w*0.05"/>
                                          </p:val>
                                        </p:tav>
                                        <p:tav tm="100000">
                                          <p:val>
                                            <p:strVal val="#ppt_w"/>
                                          </p:val>
                                        </p:tav>
                                      </p:tavLst>
                                    </p:anim>
                                    <p:anim calcmode="lin" valueType="num">
                                      <p:cBhvr>
                                        <p:cTn id="50" dur="500" fill="hold"/>
                                        <p:tgtEl>
                                          <p:spTgt spid="14"/>
                                        </p:tgtEl>
                                        <p:attrNameLst>
                                          <p:attrName>ppt_h</p:attrName>
                                        </p:attrNameLst>
                                      </p:cBhvr>
                                      <p:tavLst>
                                        <p:tav tm="0">
                                          <p:val>
                                            <p:strVal val="#ppt_h"/>
                                          </p:val>
                                        </p:tav>
                                        <p:tav tm="100000">
                                          <p:val>
                                            <p:strVal val="#ppt_h"/>
                                          </p:val>
                                        </p:tav>
                                      </p:tavLst>
                                    </p:anim>
                                    <p:anim calcmode="lin" valueType="num">
                                      <p:cBhvr>
                                        <p:cTn id="51" dur="500" fill="hold"/>
                                        <p:tgtEl>
                                          <p:spTgt spid="14"/>
                                        </p:tgtEl>
                                        <p:attrNameLst>
                                          <p:attrName>ppt_x</p:attrName>
                                        </p:attrNameLst>
                                      </p:cBhvr>
                                      <p:tavLst>
                                        <p:tav tm="0">
                                          <p:val>
                                            <p:strVal val="#ppt_x-.2"/>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2" grpId="0" animBg="1"/>
      <p:bldP spid="1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849868"/>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5334000" y="849868"/>
            <a:ext cx="2436886" cy="579967"/>
          </a:xfrm>
          <a:prstGeom prst="rect">
            <a:avLst/>
          </a:prstGeom>
        </p:spPr>
        <p:txBody>
          <a:bodyPr wrap="none">
            <a:spAutoFit/>
          </a:bodyPr>
          <a:lstStyle/>
          <a:p>
            <a:pPr>
              <a:lnSpc>
                <a:spcPct val="150000"/>
              </a:lnSpc>
            </a:pPr>
            <a:r>
              <a:rPr lang="ar-SA" sz="2400" b="1" dirty="0" smtClean="0">
                <a:solidFill>
                  <a:srgbClr val="7030A0"/>
                </a:solidFill>
              </a:rPr>
              <a:t>ما النتائج المترتبة على</a:t>
            </a:r>
            <a:endParaRPr lang="ar-SA" sz="2400" b="1" dirty="0">
              <a:solidFill>
                <a:srgbClr val="7030A0"/>
              </a:solidFill>
            </a:endParaRPr>
          </a:p>
        </p:txBody>
      </p:sp>
      <p:sp>
        <p:nvSpPr>
          <p:cNvPr id="6" name="Rectangle 5"/>
          <p:cNvSpPr/>
          <p:nvPr/>
        </p:nvSpPr>
        <p:spPr>
          <a:xfrm>
            <a:off x="1219200" y="1992827"/>
            <a:ext cx="7467600" cy="457241"/>
          </a:xfrm>
          <a:prstGeom prst="rect">
            <a:avLst/>
          </a:prstGeom>
        </p:spPr>
        <p:txBody>
          <a:bodyPr wrap="square">
            <a:spAutoFit/>
          </a:bodyPr>
          <a:lstStyle/>
          <a:p>
            <a:pPr algn="r" rtl="1">
              <a:lnSpc>
                <a:spcPct val="150000"/>
              </a:lnSpc>
            </a:pPr>
            <a:r>
              <a:rPr lang="ar-SA" b="1" dirty="0" smtClean="0"/>
              <a:t>1- سياسية الطفل الواحد لكل أسرة</a:t>
            </a:r>
            <a:endParaRPr lang="en-US" dirty="0"/>
          </a:p>
        </p:txBody>
      </p:sp>
      <p:sp>
        <p:nvSpPr>
          <p:cNvPr id="7" name="Rectangle 6"/>
          <p:cNvSpPr/>
          <p:nvPr/>
        </p:nvSpPr>
        <p:spPr>
          <a:xfrm>
            <a:off x="1905000" y="3135827"/>
            <a:ext cx="6773839" cy="457241"/>
          </a:xfrm>
          <a:prstGeom prst="rect">
            <a:avLst/>
          </a:prstGeom>
          <a:noFill/>
        </p:spPr>
        <p:txBody>
          <a:bodyPr wrap="square">
            <a:spAutoFit/>
          </a:bodyPr>
          <a:lstStyle/>
          <a:p>
            <a:pPr algn="r" rtl="1">
              <a:lnSpc>
                <a:spcPct val="150000"/>
              </a:lnSpc>
            </a:pPr>
            <a:r>
              <a:rPr lang="ar-SA" b="1" dirty="0" smtClean="0"/>
              <a:t>2- نجاح الصين الشعبية صناعيا</a:t>
            </a:r>
            <a:endParaRPr lang="en-US" dirty="0"/>
          </a:p>
        </p:txBody>
      </p:sp>
      <p:sp>
        <p:nvSpPr>
          <p:cNvPr id="9" name="Rectangle 13"/>
          <p:cNvSpPr/>
          <p:nvPr/>
        </p:nvSpPr>
        <p:spPr>
          <a:xfrm>
            <a:off x="3200400" y="2590800"/>
            <a:ext cx="4160113"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أدى الى كبح جماح نمو السكان والحد من الانفجار السكاني </a:t>
            </a:r>
            <a:endParaRPr lang="ar-SA" dirty="0"/>
          </a:p>
        </p:txBody>
      </p:sp>
      <p:sp>
        <p:nvSpPr>
          <p:cNvPr id="15" name="Rectangle 13"/>
          <p:cNvSpPr/>
          <p:nvPr/>
        </p:nvSpPr>
        <p:spPr>
          <a:xfrm>
            <a:off x="3769896" y="3810000"/>
            <a:ext cx="3621504"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أصبح من أسرع الاقتصادات الكبري نموا فى العالم </a:t>
            </a: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60090"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2438400" y="257175"/>
            <a:ext cx="438308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2590800" y="304800"/>
            <a:ext cx="39624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lang="ar-SA" sz="2400" b="1" dirty="0" smtClean="0">
                <a:solidFill>
                  <a:srgbClr val="002060"/>
                </a:solidFill>
                <a:latin typeface="Sultan bold"/>
                <a:ea typeface="Times New Roman" pitchFamily="18" charset="0"/>
                <a:cs typeface="Arial" pitchFamily="34" charset="0"/>
              </a:rPr>
              <a:t>ثالث </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الاتحاد الأوروبي</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508571" y="1167080"/>
            <a:ext cx="7351519" cy="1229632"/>
          </a:xfrm>
          <a:prstGeom prst="rect">
            <a:avLst/>
          </a:prstGeom>
        </p:spPr>
        <p:txBody>
          <a:bodyPr wrap="square">
            <a:spAutoFit/>
          </a:bodyPr>
          <a:lstStyle/>
          <a:p>
            <a:pPr algn="r">
              <a:lnSpc>
                <a:spcPct val="200000"/>
              </a:lnSpc>
            </a:pPr>
            <a:r>
              <a:rPr lang="en-US" sz="2000" b="1" dirty="0" smtClean="0">
                <a:solidFill>
                  <a:srgbClr val="7030A0"/>
                </a:solidFill>
                <a:latin typeface="Sultan bold"/>
                <a:ea typeface="Times New Roman" pitchFamily="18" charset="0"/>
                <a:cs typeface="Arial" pitchFamily="34" charset="0"/>
              </a:rPr>
              <a:t> </a:t>
            </a:r>
            <a:r>
              <a:rPr lang="ar-SA" sz="2000" b="1" dirty="0" smtClean="0">
                <a:solidFill>
                  <a:srgbClr val="7030A0"/>
                </a:solidFill>
                <a:latin typeface="Sultan bold"/>
                <a:ea typeface="Times New Roman" pitchFamily="18" charset="0"/>
                <a:cs typeface="Arial" pitchFamily="34" charset="0"/>
              </a:rPr>
              <a:t>عددي </a:t>
            </a:r>
            <a:r>
              <a:rPr lang="ar-SA" sz="2000" b="1" dirty="0" smtClean="0">
                <a:solidFill>
                  <a:srgbClr val="7030A0"/>
                </a:solidFill>
                <a:latin typeface="Sultan bold"/>
                <a:ea typeface="Times New Roman" pitchFamily="18" charset="0"/>
                <a:cs typeface="Arial" pitchFamily="34" charset="0"/>
              </a:rPr>
              <a:t>شروط الانضمام للاتحاد الاوروبي</a:t>
            </a:r>
          </a:p>
          <a:p>
            <a:pPr algn="r">
              <a:lnSpc>
                <a:spcPct val="200000"/>
              </a:lnSpc>
            </a:pPr>
            <a:endParaRPr lang="ar-SA" sz="2000" dirty="0">
              <a:solidFill>
                <a:srgbClr val="7030A0"/>
              </a:solidFill>
            </a:endParaRPr>
          </a:p>
        </p:txBody>
      </p:sp>
      <p:sp>
        <p:nvSpPr>
          <p:cNvPr id="11" name="Rectangle 10"/>
          <p:cNvSpPr/>
          <p:nvPr/>
        </p:nvSpPr>
        <p:spPr>
          <a:xfrm>
            <a:off x="6858000" y="2057400"/>
            <a:ext cx="13305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شروط سياسية </a:t>
            </a:r>
          </a:p>
        </p:txBody>
      </p:sp>
      <p:sp>
        <p:nvSpPr>
          <p:cNvPr id="12" name="Flowchart: Multidocument 3"/>
          <p:cNvSpPr/>
          <p:nvPr/>
        </p:nvSpPr>
        <p:spPr>
          <a:xfrm>
            <a:off x="7860090" y="3352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15" name="Rectangle 4"/>
          <p:cNvSpPr/>
          <p:nvPr/>
        </p:nvSpPr>
        <p:spPr>
          <a:xfrm>
            <a:off x="1524000" y="3429000"/>
            <a:ext cx="6236288" cy="498663"/>
          </a:xfrm>
          <a:prstGeom prst="rect">
            <a:avLst/>
          </a:prstGeom>
        </p:spPr>
        <p:txBody>
          <a:bodyPr wrap="square">
            <a:spAutoFit/>
          </a:bodyPr>
          <a:lstStyle/>
          <a:p>
            <a:pPr algn="r">
              <a:lnSpc>
                <a:spcPct val="150000"/>
              </a:lnSpc>
            </a:pPr>
            <a:r>
              <a:rPr lang="ar-SA" sz="2000" b="1" dirty="0" smtClean="0">
                <a:solidFill>
                  <a:srgbClr val="7030A0"/>
                </a:solidFill>
              </a:rPr>
              <a:t>مثل لأبرز المظاهر الطبيعية للاتحاد الأوروبي</a:t>
            </a:r>
            <a:endParaRPr lang="ar-SA" sz="2000" b="1" dirty="0">
              <a:solidFill>
                <a:srgbClr val="7030A0"/>
              </a:solidFill>
            </a:endParaRPr>
          </a:p>
        </p:txBody>
      </p:sp>
      <p:sp>
        <p:nvSpPr>
          <p:cNvPr id="13" name="Rectangle 10"/>
          <p:cNvSpPr/>
          <p:nvPr/>
        </p:nvSpPr>
        <p:spPr>
          <a:xfrm>
            <a:off x="1600200" y="4267200"/>
            <a:ext cx="5750116" cy="2135200"/>
          </a:xfrm>
          <a:prstGeom prst="rect">
            <a:avLst/>
          </a:prstGeom>
        </p:spPr>
        <p:txBody>
          <a:bodyPr wrap="square">
            <a:spAutoFit/>
          </a:bodyPr>
          <a:lstStyle/>
          <a:p>
            <a:pPr algn="r">
              <a:lnSpc>
                <a:spcPct val="150000"/>
              </a:lnSpc>
            </a:pPr>
            <a:r>
              <a:rPr lang="ar-SA" b="1" dirty="0" smtClean="0">
                <a:solidFill>
                  <a:srgbClr val="00B0F0"/>
                </a:solidFill>
                <a:latin typeface="Sakkal Majalla" pitchFamily="2" charset="-78"/>
                <a:cs typeface="Sakkal Majalla" pitchFamily="2" charset="-78"/>
              </a:rPr>
              <a:t>السلاسل الجبلية وأهمها جبال الألب</a:t>
            </a:r>
          </a:p>
          <a:p>
            <a:pPr algn="r">
              <a:lnSpc>
                <a:spcPct val="150000"/>
              </a:lnSpc>
            </a:pPr>
            <a:r>
              <a:rPr lang="ar-SA" b="1" dirty="0" smtClean="0">
                <a:solidFill>
                  <a:srgbClr val="00B0F0"/>
                </a:solidFill>
                <a:latin typeface="Sakkal Majalla" pitchFamily="2" charset="-78"/>
                <a:cs typeface="Sakkal Majalla" pitchFamily="2" charset="-78"/>
              </a:rPr>
              <a:t>السهول وخاصة فى الشمال</a:t>
            </a:r>
          </a:p>
          <a:p>
            <a:pPr algn="r">
              <a:lnSpc>
                <a:spcPct val="150000"/>
              </a:lnSpc>
            </a:pPr>
            <a:r>
              <a:rPr lang="ar-SA" b="1" dirty="0" smtClean="0">
                <a:solidFill>
                  <a:srgbClr val="00B0F0"/>
                </a:solidFill>
                <a:latin typeface="Sakkal Majalla" pitchFamily="2" charset="-78"/>
                <a:cs typeface="Sakkal Majalla" pitchFamily="2" charset="-78"/>
              </a:rPr>
              <a:t>التلال والهضاب وتمتد جنوب غربي أيرلندا</a:t>
            </a:r>
          </a:p>
          <a:p>
            <a:pPr algn="r">
              <a:lnSpc>
                <a:spcPct val="150000"/>
              </a:lnSpc>
            </a:pPr>
            <a:r>
              <a:rPr lang="ar-SA" b="1" dirty="0" smtClean="0">
                <a:solidFill>
                  <a:srgbClr val="00B0F0"/>
                </a:solidFill>
                <a:latin typeface="Sakkal Majalla" pitchFamily="2" charset="-78"/>
                <a:cs typeface="Sakkal Majalla" pitchFamily="2" charset="-78"/>
              </a:rPr>
              <a:t>البحيرات وخاصة فى فنلندا</a:t>
            </a:r>
          </a:p>
          <a:p>
            <a:pPr algn="r">
              <a:lnSpc>
                <a:spcPct val="150000"/>
              </a:lnSpc>
            </a:pPr>
            <a:r>
              <a:rPr lang="ar-SA" b="1" dirty="0" smtClean="0">
                <a:solidFill>
                  <a:srgbClr val="00B0F0"/>
                </a:solidFill>
                <a:latin typeface="Sakkal Majalla" pitchFamily="2" charset="-78"/>
                <a:cs typeface="Sakkal Majalla" pitchFamily="2" charset="-78"/>
              </a:rPr>
              <a:t>الأنهار وأطولها نهر الدانوب</a:t>
            </a:r>
          </a:p>
        </p:txBody>
      </p:sp>
      <p:sp>
        <p:nvSpPr>
          <p:cNvPr id="14" name="Rectangle 10"/>
          <p:cNvSpPr/>
          <p:nvPr/>
        </p:nvSpPr>
        <p:spPr>
          <a:xfrm>
            <a:off x="4191000" y="1981200"/>
            <a:ext cx="13305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شروط تشريعية</a:t>
            </a:r>
          </a:p>
        </p:txBody>
      </p:sp>
      <p:sp>
        <p:nvSpPr>
          <p:cNvPr id="16" name="Rectangle 10"/>
          <p:cNvSpPr/>
          <p:nvPr/>
        </p:nvSpPr>
        <p:spPr>
          <a:xfrm>
            <a:off x="1066800" y="1992868"/>
            <a:ext cx="1559116"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شروط اقتصادية </a:t>
            </a:r>
          </a:p>
        </p:txBody>
      </p:sp>
    </p:spTree>
    <p:extLst>
      <p:ext uri="{BB962C8B-B14F-4D97-AF65-F5344CB8AC3E}">
        <p14:creationId xmlns="" xmlns:p14="http://schemas.microsoft.com/office/powerpoint/2010/main" val="1076757576"/>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11" grpId="0"/>
      <p:bldP spid="12" grpId="0" animBg="1"/>
      <p:bldP spid="15" grpId="0"/>
      <p:bldP spid="13" grpId="0"/>
      <p:bldP spid="14" grpId="0"/>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533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5" name="Rectangle 4"/>
          <p:cNvSpPr/>
          <p:nvPr/>
        </p:nvSpPr>
        <p:spPr>
          <a:xfrm>
            <a:off x="7239000" y="457200"/>
            <a:ext cx="673582" cy="579967"/>
          </a:xfrm>
          <a:prstGeom prst="rect">
            <a:avLst/>
          </a:prstGeom>
        </p:spPr>
        <p:txBody>
          <a:bodyPr wrap="none">
            <a:spAutoFit/>
          </a:bodyPr>
          <a:lstStyle/>
          <a:p>
            <a:pPr>
              <a:lnSpc>
                <a:spcPct val="150000"/>
              </a:lnSpc>
            </a:pPr>
            <a:r>
              <a:rPr lang="ar-SA" sz="2400" b="1" dirty="0" smtClean="0">
                <a:solidFill>
                  <a:srgbClr val="7030A0"/>
                </a:solidFill>
              </a:rPr>
              <a:t>عللي</a:t>
            </a:r>
            <a:endParaRPr lang="ar-SA" sz="2400" b="1" dirty="0">
              <a:solidFill>
                <a:srgbClr val="7030A0"/>
              </a:solidFill>
            </a:endParaRPr>
          </a:p>
        </p:txBody>
      </p:sp>
      <p:sp>
        <p:nvSpPr>
          <p:cNvPr id="24" name="Rectangle 5"/>
          <p:cNvSpPr/>
          <p:nvPr/>
        </p:nvSpPr>
        <p:spPr>
          <a:xfrm>
            <a:off x="1219200" y="1676400"/>
            <a:ext cx="7467600" cy="457241"/>
          </a:xfrm>
          <a:prstGeom prst="rect">
            <a:avLst/>
          </a:prstGeom>
        </p:spPr>
        <p:txBody>
          <a:bodyPr wrap="square">
            <a:spAutoFit/>
          </a:bodyPr>
          <a:lstStyle/>
          <a:p>
            <a:pPr algn="r" rtl="1">
              <a:lnSpc>
                <a:spcPct val="150000"/>
              </a:lnSpc>
            </a:pPr>
            <a:r>
              <a:rPr lang="ar-SA" b="1" dirty="0" smtClean="0"/>
              <a:t>1- تنوع الأقاليم النباتية فى الاتحاد الأوروبي بالرغم من صغر مساحته</a:t>
            </a:r>
            <a:endParaRPr lang="en-US" dirty="0"/>
          </a:p>
        </p:txBody>
      </p:sp>
      <p:sp>
        <p:nvSpPr>
          <p:cNvPr id="25" name="Rectangle 6"/>
          <p:cNvSpPr/>
          <p:nvPr/>
        </p:nvSpPr>
        <p:spPr>
          <a:xfrm>
            <a:off x="1905000" y="3135868"/>
            <a:ext cx="6773839" cy="457241"/>
          </a:xfrm>
          <a:prstGeom prst="rect">
            <a:avLst/>
          </a:prstGeom>
          <a:noFill/>
        </p:spPr>
        <p:txBody>
          <a:bodyPr wrap="square">
            <a:spAutoFit/>
          </a:bodyPr>
          <a:lstStyle/>
          <a:p>
            <a:pPr algn="r" rtl="1">
              <a:lnSpc>
                <a:spcPct val="150000"/>
              </a:lnSpc>
            </a:pPr>
            <a:r>
              <a:rPr lang="ar-SA" b="1" dirty="0" smtClean="0"/>
              <a:t>2- قلة السكان فى دولة مالطة</a:t>
            </a:r>
            <a:endParaRPr lang="en-US" dirty="0"/>
          </a:p>
        </p:txBody>
      </p:sp>
      <p:sp>
        <p:nvSpPr>
          <p:cNvPr id="27" name="Rectangle 13"/>
          <p:cNvSpPr/>
          <p:nvPr/>
        </p:nvSpPr>
        <p:spPr>
          <a:xfrm>
            <a:off x="3313210" y="2438400"/>
            <a:ext cx="3239990"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لتأثر المناخ بموقعه بالنسبة لدرجات العرض </a:t>
            </a:r>
            <a:endParaRPr lang="ar-SA" dirty="0"/>
          </a:p>
        </p:txBody>
      </p:sp>
      <p:sp>
        <p:nvSpPr>
          <p:cNvPr id="29" name="Rectangle 13"/>
          <p:cNvSpPr/>
          <p:nvPr/>
        </p:nvSpPr>
        <p:spPr>
          <a:xfrm>
            <a:off x="4191000" y="3745468"/>
            <a:ext cx="228780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لانخفاض المستوي المعيشي فيها</a:t>
            </a: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P spid="25" grpId="0"/>
      <p:bldP spid="27" grpId="0"/>
      <p:bldP spid="2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p:nvPr/>
        </p:nvSpPr>
        <p:spPr>
          <a:xfrm rot="20716511">
            <a:off x="452826" y="2763443"/>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مناقشة جماعية</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
        <p:nvSpPr>
          <p:cNvPr id="14" name="Flowchart: Multidocument 3"/>
          <p:cNvSpPr/>
          <p:nvPr/>
        </p:nvSpPr>
        <p:spPr>
          <a:xfrm>
            <a:off x="8012490" y="12192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4</a:t>
            </a:r>
            <a:endParaRPr lang="ar-SA" sz="2800" dirty="0"/>
          </a:p>
        </p:txBody>
      </p:sp>
      <p:sp>
        <p:nvSpPr>
          <p:cNvPr id="15" name="Rectangle 4"/>
          <p:cNvSpPr/>
          <p:nvPr/>
        </p:nvSpPr>
        <p:spPr>
          <a:xfrm>
            <a:off x="1143000" y="1295400"/>
            <a:ext cx="6778273" cy="579967"/>
          </a:xfrm>
          <a:prstGeom prst="rect">
            <a:avLst/>
          </a:prstGeom>
        </p:spPr>
        <p:txBody>
          <a:bodyPr wrap="square">
            <a:spAutoFit/>
          </a:bodyPr>
          <a:lstStyle/>
          <a:p>
            <a:pPr algn="r">
              <a:lnSpc>
                <a:spcPct val="150000"/>
              </a:lnSpc>
            </a:pPr>
            <a:r>
              <a:rPr lang="ar-SA" sz="2400" b="1" dirty="0" smtClean="0">
                <a:solidFill>
                  <a:srgbClr val="7030A0"/>
                </a:solidFill>
              </a:rPr>
              <a:t>ما أبرز المظاهر المناخية لكل إقليم مناخي فى الاتحاد الأوروبي.</a:t>
            </a:r>
            <a:endParaRPr lang="ar-SA" sz="2400" b="1" dirty="0">
              <a:solidFill>
                <a:srgbClr val="7030A0"/>
              </a:solidFill>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1"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0" fill="hold"/>
                                        <p:tgtEl>
                                          <p:spTgt spid="13"/>
                                        </p:tgtEl>
                                        <p:attrNameLst>
                                          <p:attrName>ppt_w</p:attrName>
                                        </p:attrNameLst>
                                      </p:cBhvr>
                                      <p:tavLst>
                                        <p:tav tm="0" fmla="#ppt_w*sin(2.5*pi*$)">
                                          <p:val>
                                            <p:fltVal val="0"/>
                                          </p:val>
                                        </p:tav>
                                        <p:tav tm="100000">
                                          <p:val>
                                            <p:fltVal val="1"/>
                                          </p:val>
                                        </p:tav>
                                      </p:tavLst>
                                    </p:anim>
                                    <p:anim calcmode="lin" valueType="num">
                                      <p:cBhvr>
                                        <p:cTn id="27"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t/>
            </a:r>
            <a:br>
              <a:rPr kumimoji="0" lang="ar-SA" sz="1600" b="0" i="0" u="none" strike="noStrike" cap="none" normalizeH="0" baseline="0" smtClean="0">
                <a:ln>
                  <a:noFill/>
                </a:ln>
                <a:solidFill>
                  <a:schemeClr val="tx1"/>
                </a:solidFill>
                <a:effectLst/>
                <a:latin typeface="Simplified Arabic" pitchFamily="18" charset="-78"/>
                <a:ea typeface="Times New Roman" pitchFamily="18" charset="0"/>
                <a:cs typeface="Simplified Arabic" pitchFamily="18" charset="-78"/>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AutoShape 1"/>
          <p:cNvSpPr>
            <a:spLocks noChangeArrowheads="1"/>
          </p:cNvSpPr>
          <p:nvPr/>
        </p:nvSpPr>
        <p:spPr bwMode="auto">
          <a:xfrm>
            <a:off x="1674813" y="308934"/>
            <a:ext cx="5640387" cy="658813"/>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 name="Rectangle 3"/>
          <p:cNvSpPr>
            <a:spLocks noChangeArrowheads="1"/>
          </p:cNvSpPr>
          <p:nvPr/>
        </p:nvSpPr>
        <p:spPr bwMode="auto">
          <a:xfrm>
            <a:off x="2059938" y="407508"/>
            <a:ext cx="5024132"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الأول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SA" sz="2400" b="1" i="0" u="none" strike="noStrike" cap="none" normalizeH="0" baseline="0" dirty="0" smtClean="0">
                <a:ln>
                  <a:noFill/>
                </a:ln>
                <a:solidFill>
                  <a:srgbClr val="FF0000"/>
                </a:solidFill>
                <a:effectLst/>
                <a:latin typeface="Sultan bold"/>
                <a:ea typeface="Times New Roman" pitchFamily="18" charset="0"/>
                <a:cs typeface="Arial" pitchFamily="34" charset="0"/>
              </a:rPr>
              <a:t>مفهوم حقوق الانسان وخصائصها</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Flowchart: Multidocument 4"/>
          <p:cNvSpPr/>
          <p:nvPr/>
        </p:nvSpPr>
        <p:spPr>
          <a:xfrm>
            <a:off x="7924800" y="12192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6" name="Rectangle 5"/>
          <p:cNvSpPr/>
          <p:nvPr/>
        </p:nvSpPr>
        <p:spPr>
          <a:xfrm>
            <a:off x="4343400" y="1295400"/>
            <a:ext cx="3607078" cy="400110"/>
          </a:xfrm>
          <a:prstGeom prst="rect">
            <a:avLst/>
          </a:prstGeom>
        </p:spPr>
        <p:txBody>
          <a:bodyPr wrap="none">
            <a:spAutoFit/>
          </a:bodyPr>
          <a:lstStyle/>
          <a:p>
            <a:r>
              <a:rPr lang="ar-SA" sz="2000" b="1" dirty="0" smtClean="0">
                <a:solidFill>
                  <a:srgbClr val="7030A0"/>
                </a:solidFill>
              </a:rPr>
              <a:t>عددي </a:t>
            </a:r>
            <a:r>
              <a:rPr lang="ar-SA" sz="2000" b="1" dirty="0" smtClean="0">
                <a:solidFill>
                  <a:srgbClr val="7030A0"/>
                </a:solidFill>
              </a:rPr>
              <a:t>خصائص حقوق الإنسان فى الإسلام</a:t>
            </a:r>
            <a:endParaRPr lang="ar-SA" sz="2000" dirty="0">
              <a:solidFill>
                <a:srgbClr val="7030A0"/>
              </a:solidFill>
            </a:endParaRPr>
          </a:p>
        </p:txBody>
      </p:sp>
      <p:sp>
        <p:nvSpPr>
          <p:cNvPr id="10" name="Rectangle 9"/>
          <p:cNvSpPr/>
          <p:nvPr/>
        </p:nvSpPr>
        <p:spPr>
          <a:xfrm>
            <a:off x="5791200" y="2133600"/>
            <a:ext cx="2057400"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1- لجميع البشر</a:t>
            </a:r>
            <a:endParaRPr lang="ar-SA" dirty="0"/>
          </a:p>
        </p:txBody>
      </p:sp>
      <p:sp>
        <p:nvSpPr>
          <p:cNvPr id="16" name="Rectangle 15"/>
          <p:cNvSpPr/>
          <p:nvPr/>
        </p:nvSpPr>
        <p:spPr>
          <a:xfrm>
            <a:off x="5943600" y="2667000"/>
            <a:ext cx="888385"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2- لا تنتزع </a:t>
            </a:r>
            <a:endParaRPr lang="ar-SA" dirty="0"/>
          </a:p>
        </p:txBody>
      </p:sp>
      <p:sp>
        <p:nvSpPr>
          <p:cNvPr id="15" name="Rectangle 9"/>
          <p:cNvSpPr/>
          <p:nvPr/>
        </p:nvSpPr>
        <p:spPr>
          <a:xfrm>
            <a:off x="4191000" y="3352800"/>
            <a:ext cx="2057400"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3- ثابتة وغير قابلة للتصرف</a:t>
            </a:r>
            <a:endParaRPr lang="ar-SA" dirty="0"/>
          </a:p>
        </p:txBody>
      </p:sp>
      <p:sp>
        <p:nvSpPr>
          <p:cNvPr id="17" name="Rectangle 15"/>
          <p:cNvSpPr/>
          <p:nvPr/>
        </p:nvSpPr>
        <p:spPr>
          <a:xfrm>
            <a:off x="3657600" y="4038600"/>
            <a:ext cx="1471878"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4- غير قابلة للتجزؤ</a:t>
            </a:r>
            <a:endParaRPr lang="ar-SA" dirty="0"/>
          </a:p>
        </p:txBody>
      </p:sp>
      <p:sp>
        <p:nvSpPr>
          <p:cNvPr id="18" name="Rectangle 9"/>
          <p:cNvSpPr/>
          <p:nvPr/>
        </p:nvSpPr>
        <p:spPr>
          <a:xfrm>
            <a:off x="914400" y="4800600"/>
            <a:ext cx="3429000" cy="369332"/>
          </a:xfrm>
          <a:prstGeom prst="rect">
            <a:avLst/>
          </a:prstGeom>
        </p:spPr>
        <p:txBody>
          <a:bodyPr wrap="square">
            <a:spAutoFit/>
          </a:bodyPr>
          <a:lstStyle/>
          <a:p>
            <a:pPr algn="r"/>
            <a:r>
              <a:rPr lang="ar-SA" b="1" dirty="0" smtClean="0">
                <a:solidFill>
                  <a:srgbClr val="00B0F0"/>
                </a:solidFill>
                <a:latin typeface="Sakkal Majalla" pitchFamily="2" charset="-78"/>
                <a:cs typeface="Sakkal Majalla" pitchFamily="2" charset="-78"/>
              </a:rPr>
              <a:t>5- حقوق لا تشتري ولا تكتسب ولا تورث </a:t>
            </a:r>
            <a:endParaRPr lang="ar-SA" dirty="0"/>
          </a:p>
        </p:txBody>
      </p:sp>
    </p:spTree>
    <p:extLst>
      <p:ext uri="{BB962C8B-B14F-4D97-AF65-F5344CB8AC3E}">
        <p14:creationId xmlns="" xmlns:p14="http://schemas.microsoft.com/office/powerpoint/2010/main" val="206510966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0" grpId="0"/>
      <p:bldP spid="16" grpId="0"/>
      <p:bldP spid="15" grpId="0"/>
      <p:bldP spid="17" grpId="0"/>
      <p:bldP spid="1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60090" y="304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2</a:t>
            </a:r>
            <a:endParaRPr lang="ar-SA" sz="2800" dirty="0"/>
          </a:p>
        </p:txBody>
      </p:sp>
      <p:sp>
        <p:nvSpPr>
          <p:cNvPr id="5" name="Rectangle 4"/>
          <p:cNvSpPr/>
          <p:nvPr/>
        </p:nvSpPr>
        <p:spPr>
          <a:xfrm>
            <a:off x="609600" y="228600"/>
            <a:ext cx="7274748" cy="646331"/>
          </a:xfrm>
          <a:prstGeom prst="rect">
            <a:avLst/>
          </a:prstGeom>
        </p:spPr>
        <p:txBody>
          <a:bodyPr wrap="none">
            <a:spAutoFit/>
          </a:bodyPr>
          <a:lstStyle/>
          <a:p>
            <a:pPr>
              <a:lnSpc>
                <a:spcPct val="150000"/>
              </a:lnSpc>
            </a:pPr>
            <a:r>
              <a:rPr lang="ar-SA" sz="2400" b="1" dirty="0" smtClean="0">
                <a:solidFill>
                  <a:srgbClr val="7030A0"/>
                </a:solidFill>
              </a:rPr>
              <a:t>ضعي </a:t>
            </a:r>
            <a:r>
              <a:rPr lang="ar-SA" sz="2400" b="1" dirty="0" err="1" smtClean="0">
                <a:solidFill>
                  <a:srgbClr val="7030A0"/>
                </a:solidFill>
              </a:rPr>
              <a:t>علامة (√</a:t>
            </a:r>
            <a:r>
              <a:rPr lang="ar-SA" sz="2400" b="1" dirty="0" smtClean="0">
                <a:solidFill>
                  <a:srgbClr val="7030A0"/>
                </a:solidFill>
              </a:rPr>
              <a:t>) أمام العبارة الصحيحة </a:t>
            </a:r>
            <a:r>
              <a:rPr lang="ar-SA" sz="2400" b="1" dirty="0" err="1" smtClean="0">
                <a:solidFill>
                  <a:srgbClr val="7030A0"/>
                </a:solidFill>
              </a:rPr>
              <a:t>وعلامة (×</a:t>
            </a:r>
            <a:r>
              <a:rPr lang="ar-SA" sz="2400" b="1" dirty="0" smtClean="0">
                <a:solidFill>
                  <a:srgbClr val="7030A0"/>
                </a:solidFill>
              </a:rPr>
              <a:t>) أمام العبارة الخاطئة</a:t>
            </a:r>
            <a:endParaRPr lang="ar-SA" sz="2400" b="1" dirty="0">
              <a:solidFill>
                <a:srgbClr val="7030A0"/>
              </a:solidFill>
            </a:endParaRPr>
          </a:p>
        </p:txBody>
      </p:sp>
      <p:sp>
        <p:nvSpPr>
          <p:cNvPr id="6" name="Rectangle 5"/>
          <p:cNvSpPr/>
          <p:nvPr/>
        </p:nvSpPr>
        <p:spPr>
          <a:xfrm>
            <a:off x="1219200" y="1447800"/>
            <a:ext cx="7467600" cy="457241"/>
          </a:xfrm>
          <a:prstGeom prst="rect">
            <a:avLst/>
          </a:prstGeom>
        </p:spPr>
        <p:txBody>
          <a:bodyPr wrap="square">
            <a:spAutoFit/>
          </a:bodyPr>
          <a:lstStyle/>
          <a:p>
            <a:pPr algn="r" rtl="1">
              <a:lnSpc>
                <a:spcPct val="150000"/>
              </a:lnSpc>
            </a:pPr>
            <a:r>
              <a:rPr lang="ar-SA" b="1" dirty="0" smtClean="0"/>
              <a:t>1- فكرة حقوق الانسان قديمة بدأت بعد هبوط آدم عليه السلام إلى الأرض</a:t>
            </a:r>
            <a:endParaRPr lang="en-US" dirty="0"/>
          </a:p>
        </p:txBody>
      </p:sp>
      <p:sp>
        <p:nvSpPr>
          <p:cNvPr id="7" name="Rectangle 6"/>
          <p:cNvSpPr/>
          <p:nvPr/>
        </p:nvSpPr>
        <p:spPr>
          <a:xfrm>
            <a:off x="1905000" y="2209759"/>
            <a:ext cx="6773839" cy="457241"/>
          </a:xfrm>
          <a:prstGeom prst="rect">
            <a:avLst/>
          </a:prstGeom>
          <a:noFill/>
        </p:spPr>
        <p:txBody>
          <a:bodyPr wrap="square">
            <a:spAutoFit/>
          </a:bodyPr>
          <a:lstStyle/>
          <a:p>
            <a:pPr algn="r" rtl="1">
              <a:lnSpc>
                <a:spcPct val="150000"/>
              </a:lnSpc>
            </a:pPr>
            <a:r>
              <a:rPr lang="ar-SA" b="1" dirty="0" smtClean="0"/>
              <a:t>2- تختص حقوق الإنسان بطبقة معينة من الناس</a:t>
            </a:r>
            <a:endParaRPr lang="en-US" dirty="0"/>
          </a:p>
        </p:txBody>
      </p:sp>
      <p:sp>
        <p:nvSpPr>
          <p:cNvPr id="8" name="Rectangle 7"/>
          <p:cNvSpPr/>
          <p:nvPr/>
        </p:nvSpPr>
        <p:spPr>
          <a:xfrm>
            <a:off x="1143000" y="3048000"/>
            <a:ext cx="7543800" cy="457241"/>
          </a:xfrm>
          <a:prstGeom prst="rect">
            <a:avLst/>
          </a:prstGeom>
        </p:spPr>
        <p:txBody>
          <a:bodyPr wrap="square">
            <a:spAutoFit/>
          </a:bodyPr>
          <a:lstStyle/>
          <a:p>
            <a:pPr algn="r" rtl="1">
              <a:lnSpc>
                <a:spcPct val="150000"/>
              </a:lnSpc>
            </a:pPr>
            <a:r>
              <a:rPr lang="ar-SA" b="1" dirty="0" smtClean="0"/>
              <a:t>3- حقوق الانسان مزايا شرعية ناشئة عن تكريم الله له</a:t>
            </a:r>
            <a:endParaRPr lang="en-US" dirty="0"/>
          </a:p>
        </p:txBody>
      </p:sp>
      <p:sp>
        <p:nvSpPr>
          <p:cNvPr id="23" name="مستطيل 22"/>
          <p:cNvSpPr/>
          <p:nvPr/>
        </p:nvSpPr>
        <p:spPr>
          <a:xfrm>
            <a:off x="990600" y="1524000"/>
            <a:ext cx="652743" cy="461665"/>
          </a:xfrm>
          <a:prstGeom prst="rect">
            <a:avLst/>
          </a:prstGeom>
        </p:spPr>
        <p:txBody>
          <a:bodyPr wrap="none">
            <a:spAutoFit/>
          </a:bodyPr>
          <a:lstStyle/>
          <a:p>
            <a:r>
              <a:rPr lang="ar-SA" sz="2400" b="1" dirty="0" err="1" smtClean="0">
                <a:solidFill>
                  <a:srgbClr val="7030A0"/>
                </a:solidFill>
              </a:rPr>
              <a:t>(√)</a:t>
            </a:r>
            <a:r>
              <a:rPr lang="ar-SA" sz="2400" b="1" dirty="0" smtClean="0">
                <a:solidFill>
                  <a:srgbClr val="7030A0"/>
                </a:solidFill>
              </a:rPr>
              <a:t> </a:t>
            </a:r>
            <a:endParaRPr lang="ar-SA" sz="2400" dirty="0"/>
          </a:p>
        </p:txBody>
      </p:sp>
      <p:sp>
        <p:nvSpPr>
          <p:cNvPr id="25" name="مستطيل 24"/>
          <p:cNvSpPr/>
          <p:nvPr/>
        </p:nvSpPr>
        <p:spPr>
          <a:xfrm>
            <a:off x="990600" y="2971800"/>
            <a:ext cx="652743" cy="461665"/>
          </a:xfrm>
          <a:prstGeom prst="rect">
            <a:avLst/>
          </a:prstGeom>
        </p:spPr>
        <p:txBody>
          <a:bodyPr wrap="none">
            <a:spAutoFit/>
          </a:bodyPr>
          <a:lstStyle/>
          <a:p>
            <a:r>
              <a:rPr lang="ar-SA" sz="2400" b="1" dirty="0" err="1" smtClean="0">
                <a:solidFill>
                  <a:srgbClr val="7030A0"/>
                </a:solidFill>
              </a:rPr>
              <a:t>(√)</a:t>
            </a:r>
            <a:r>
              <a:rPr lang="ar-SA" sz="2400" b="1" dirty="0" smtClean="0">
                <a:solidFill>
                  <a:srgbClr val="7030A0"/>
                </a:solidFill>
              </a:rPr>
              <a:t> </a:t>
            </a:r>
            <a:endParaRPr lang="ar-SA" sz="2400" dirty="0"/>
          </a:p>
        </p:txBody>
      </p:sp>
      <p:sp>
        <p:nvSpPr>
          <p:cNvPr id="26" name="مستطيل 25"/>
          <p:cNvSpPr/>
          <p:nvPr/>
        </p:nvSpPr>
        <p:spPr>
          <a:xfrm>
            <a:off x="1066800" y="2209800"/>
            <a:ext cx="564578" cy="461665"/>
          </a:xfrm>
          <a:prstGeom prst="rect">
            <a:avLst/>
          </a:prstGeom>
        </p:spPr>
        <p:txBody>
          <a:bodyPr wrap="none">
            <a:spAutoFit/>
          </a:bodyPr>
          <a:lstStyle/>
          <a:p>
            <a:r>
              <a:rPr lang="ar-SA" sz="2400" b="1" dirty="0" err="1" smtClean="0">
                <a:solidFill>
                  <a:srgbClr val="7030A0"/>
                </a:solidFill>
              </a:rPr>
              <a:t>(×)</a:t>
            </a:r>
            <a:endParaRPr lang="ar-SA" sz="2400" dirty="0"/>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0" fill="hold"/>
                                        <p:tgtEl>
                                          <p:spTgt spid="23"/>
                                        </p:tgtEl>
                                        <p:attrNameLst>
                                          <p:attrName>ppt_w</p:attrName>
                                        </p:attrNameLst>
                                      </p:cBhvr>
                                      <p:tavLst>
                                        <p:tav tm="0" fmla="#ppt_w*sin(2.5*pi*$)">
                                          <p:val>
                                            <p:fltVal val="0"/>
                                          </p:val>
                                        </p:tav>
                                        <p:tav tm="100000">
                                          <p:val>
                                            <p:fltVal val="1"/>
                                          </p:val>
                                        </p:tav>
                                      </p:tavLst>
                                    </p:anim>
                                    <p:anim calcmode="lin" valueType="num">
                                      <p:cBhvr>
                                        <p:cTn id="26" dur="5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0" fill="hold"/>
                                        <p:tgtEl>
                                          <p:spTgt spid="26"/>
                                        </p:tgtEl>
                                        <p:attrNameLst>
                                          <p:attrName>ppt_w</p:attrName>
                                        </p:attrNameLst>
                                      </p:cBhvr>
                                      <p:tavLst>
                                        <p:tav tm="0" fmla="#ppt_w*sin(2.5*pi*$)">
                                          <p:val>
                                            <p:fltVal val="0"/>
                                          </p:val>
                                        </p:tav>
                                        <p:tav tm="100000">
                                          <p:val>
                                            <p:fltVal val="1"/>
                                          </p:val>
                                        </p:tav>
                                      </p:tavLst>
                                    </p:anim>
                                    <p:anim calcmode="lin" valueType="num">
                                      <p:cBhvr>
                                        <p:cTn id="38" dur="50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grpId="1"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0" fill="hold"/>
                                        <p:tgtEl>
                                          <p:spTgt spid="25"/>
                                        </p:tgtEl>
                                        <p:attrNameLst>
                                          <p:attrName>ppt_w</p:attrName>
                                        </p:attrNameLst>
                                      </p:cBhvr>
                                      <p:tavLst>
                                        <p:tav tm="0" fmla="#ppt_w*sin(2.5*pi*$)">
                                          <p:val>
                                            <p:fltVal val="0"/>
                                          </p:val>
                                        </p:tav>
                                        <p:tav tm="100000">
                                          <p:val>
                                            <p:fltVal val="1"/>
                                          </p:val>
                                        </p:tav>
                                      </p:tavLst>
                                    </p:anim>
                                    <p:anim calcmode="lin" valueType="num">
                                      <p:cBhvr>
                                        <p:cTn id="50" dur="5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23" grpId="0"/>
      <p:bldP spid="25" grpId="1"/>
      <p:bldP spid="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p:nvPr/>
        </p:nvSpPr>
        <p:spPr>
          <a:xfrm rot="20716511">
            <a:off x="452826" y="2763443"/>
            <a:ext cx="3522189" cy="1020269"/>
          </a:xfrm>
          <a:prstGeom prst="rect">
            <a:avLst/>
          </a:prstGeom>
          <a:noFill/>
        </p:spPr>
        <p:txBody>
          <a:bodyPr wrap="none" lIns="91440" tIns="45720" rIns="91440" bIns="45720">
            <a:prstTxWarp prst="textWave2">
              <a:avLst>
                <a:gd name="adj1" fmla="val 20000"/>
                <a:gd name="adj2" fmla="val 4597"/>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مناقشة جماعية</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
        <p:nvSpPr>
          <p:cNvPr id="14" name="Flowchart: Multidocument 3"/>
          <p:cNvSpPr/>
          <p:nvPr/>
        </p:nvSpPr>
        <p:spPr>
          <a:xfrm>
            <a:off x="8012490" y="12192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50000"/>
              </a:lnSpc>
            </a:pPr>
            <a:r>
              <a:rPr lang="en-US" sz="2800" dirty="0" smtClean="0"/>
              <a:t>3</a:t>
            </a:r>
            <a:endParaRPr lang="ar-SA" sz="2800" dirty="0"/>
          </a:p>
        </p:txBody>
      </p:sp>
      <p:sp>
        <p:nvSpPr>
          <p:cNvPr id="15" name="Rectangle 4"/>
          <p:cNvSpPr/>
          <p:nvPr/>
        </p:nvSpPr>
        <p:spPr>
          <a:xfrm>
            <a:off x="1143000" y="1219200"/>
            <a:ext cx="6778273" cy="579967"/>
          </a:xfrm>
          <a:prstGeom prst="rect">
            <a:avLst/>
          </a:prstGeom>
        </p:spPr>
        <p:txBody>
          <a:bodyPr wrap="square">
            <a:spAutoFit/>
          </a:bodyPr>
          <a:lstStyle/>
          <a:p>
            <a:pPr algn="r">
              <a:lnSpc>
                <a:spcPct val="150000"/>
              </a:lnSpc>
            </a:pPr>
            <a:r>
              <a:rPr lang="ar-SA" sz="2400" b="1" dirty="0" smtClean="0">
                <a:solidFill>
                  <a:srgbClr val="7030A0"/>
                </a:solidFill>
              </a:rPr>
              <a:t>تتبعي </a:t>
            </a:r>
            <a:r>
              <a:rPr lang="ar-SA" sz="2400" b="1" dirty="0" smtClean="0">
                <a:solidFill>
                  <a:srgbClr val="7030A0"/>
                </a:solidFill>
              </a:rPr>
              <a:t>تطور ظهور التشريع الوصفي لحقوق الانسان</a:t>
            </a:r>
            <a:endParaRPr lang="ar-SA" sz="2400" b="1" dirty="0">
              <a:solidFill>
                <a:srgbClr val="7030A0"/>
              </a:solidFill>
            </a:endParaRPr>
          </a:p>
        </p:txBody>
      </p:sp>
    </p:spTree>
    <p:extLst>
      <p:ext uri="{BB962C8B-B14F-4D97-AF65-F5344CB8AC3E}">
        <p14:creationId xmlns="" xmlns:p14="http://schemas.microsoft.com/office/powerpoint/2010/main" val="275116072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9" presetClass="entr" presetSubtype="10" fill="hold" grpId="1"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0" fill="hold"/>
                                        <p:tgtEl>
                                          <p:spTgt spid="13"/>
                                        </p:tgtEl>
                                        <p:attrNameLst>
                                          <p:attrName>ppt_w</p:attrName>
                                        </p:attrNameLst>
                                      </p:cBhvr>
                                      <p:tavLst>
                                        <p:tav tm="0" fmla="#ppt_w*sin(2.5*pi*$)">
                                          <p:val>
                                            <p:fltVal val="0"/>
                                          </p:val>
                                        </p:tav>
                                        <p:tav tm="100000">
                                          <p:val>
                                            <p:fltVal val="1"/>
                                          </p:val>
                                        </p:tav>
                                      </p:tavLst>
                                    </p:anim>
                                    <p:anim calcmode="lin" valueType="num">
                                      <p:cBhvr>
                                        <p:cTn id="27"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animBg="1"/>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870206" y="1295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4" name="AutoShape 1"/>
          <p:cNvSpPr>
            <a:spLocks noChangeArrowheads="1"/>
          </p:cNvSpPr>
          <p:nvPr/>
        </p:nvSpPr>
        <p:spPr bwMode="auto">
          <a:xfrm>
            <a:off x="1905000" y="304800"/>
            <a:ext cx="5176837"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2251499" y="378768"/>
            <a:ext cx="464101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a:t>
            </a:r>
            <a:r>
              <a:rPr kumimoji="0" lang="ar-SA" sz="2400" b="1" i="0" u="none" strike="noStrike" cap="none" normalizeH="0" baseline="0" dirty="0" smtClean="0">
                <a:ln>
                  <a:noFill/>
                </a:ln>
                <a:solidFill>
                  <a:srgbClr val="002060"/>
                </a:solidFill>
                <a:effectLst/>
                <a:latin typeface="Sultan bold"/>
                <a:ea typeface="Times New Roman" pitchFamily="18" charset="0"/>
                <a:cs typeface="Arial" pitchFamily="34" charset="0"/>
              </a:rPr>
              <a:t>ثانى</a:t>
            </a: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kumimoji="0" lang="ar-SA" sz="2400" b="1" i="0" u="none" strike="noStrike" cap="none" normalizeH="0" baseline="0" dirty="0" smtClean="0">
                <a:ln>
                  <a:noFill/>
                </a:ln>
                <a:solidFill>
                  <a:srgbClr val="FF0000"/>
                </a:solidFill>
                <a:effectLst/>
                <a:latin typeface="Sultan bold"/>
                <a:ea typeface="Times New Roman" pitchFamily="18" charset="0"/>
                <a:cs typeface="Arial" pitchFamily="34" charset="0"/>
              </a:rPr>
              <a:t>حقوق الانسان فى الاسلام(1</a:t>
            </a:r>
            <a:r>
              <a:rPr kumimoji="0" lang="ar-SA" sz="2400" b="1" i="0" u="none" strike="noStrike" cap="none" normalizeH="0" baseline="0" dirty="0" err="1" smtClean="0">
                <a:ln>
                  <a:noFill/>
                </a:ln>
                <a:solidFill>
                  <a:srgbClr val="FF0000"/>
                </a:solidFill>
                <a:effectLst/>
                <a:latin typeface="Sultan bold"/>
                <a:ea typeface="Times New Roman" pitchFamily="18" charset="0"/>
                <a:cs typeface="Arial" pitchFamily="34" charset="0"/>
              </a:rPr>
              <a:t>)</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04800" y="1295400"/>
            <a:ext cx="7586475" cy="461665"/>
          </a:xfrm>
          <a:prstGeom prst="rect">
            <a:avLst/>
          </a:prstGeom>
        </p:spPr>
        <p:txBody>
          <a:bodyPr wrap="square">
            <a:spAutoFit/>
          </a:bodyPr>
          <a:lstStyle/>
          <a:p>
            <a:pPr algn="r"/>
            <a:r>
              <a:rPr lang="ar-SA" sz="2400" b="1" dirty="0" smtClean="0">
                <a:solidFill>
                  <a:srgbClr val="7030A0"/>
                </a:solidFill>
              </a:rPr>
              <a:t>عللي</a:t>
            </a:r>
            <a:endParaRPr lang="ar-SA" sz="2400" b="1" dirty="0">
              <a:solidFill>
                <a:srgbClr val="7030A0"/>
              </a:solidFill>
            </a:endParaRPr>
          </a:p>
        </p:txBody>
      </p:sp>
      <p:sp>
        <p:nvSpPr>
          <p:cNvPr id="7" name="Rectangle 6"/>
          <p:cNvSpPr/>
          <p:nvPr/>
        </p:nvSpPr>
        <p:spPr>
          <a:xfrm>
            <a:off x="4953000" y="2133600"/>
            <a:ext cx="3674404" cy="369332"/>
          </a:xfrm>
          <a:prstGeom prst="rect">
            <a:avLst/>
          </a:prstGeom>
        </p:spPr>
        <p:txBody>
          <a:bodyPr wrap="none">
            <a:spAutoFit/>
          </a:bodyPr>
          <a:lstStyle/>
          <a:p>
            <a:pPr rtl="1"/>
            <a:r>
              <a:rPr lang="ar-SA" b="1" dirty="0" smtClean="0"/>
              <a:t>1- حق الفرد والمجتمع فى الاسلام حقا لله تعالي</a:t>
            </a:r>
            <a:endParaRPr lang="en-US" dirty="0"/>
          </a:p>
        </p:txBody>
      </p:sp>
      <p:sp>
        <p:nvSpPr>
          <p:cNvPr id="8" name="Rectangle 7"/>
          <p:cNvSpPr/>
          <p:nvPr/>
        </p:nvSpPr>
        <p:spPr>
          <a:xfrm>
            <a:off x="228600" y="3713336"/>
            <a:ext cx="8460355" cy="369332"/>
          </a:xfrm>
          <a:prstGeom prst="rect">
            <a:avLst/>
          </a:prstGeom>
        </p:spPr>
        <p:txBody>
          <a:bodyPr wrap="square">
            <a:spAutoFit/>
          </a:bodyPr>
          <a:lstStyle/>
          <a:p>
            <a:pPr algn="r" rtl="1"/>
            <a:r>
              <a:rPr lang="ar-SA" b="1" dirty="0" smtClean="0"/>
              <a:t>2- كتابة الرسول صل الله عليه وسلم لوثيقة المدينة</a:t>
            </a:r>
            <a:endParaRPr lang="en-US" dirty="0"/>
          </a:p>
        </p:txBody>
      </p:sp>
      <p:sp>
        <p:nvSpPr>
          <p:cNvPr id="12" name="Rectangle 11"/>
          <p:cNvSpPr/>
          <p:nvPr/>
        </p:nvSpPr>
        <p:spPr>
          <a:xfrm>
            <a:off x="1371600" y="2743200"/>
            <a:ext cx="4485523"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لشمول نفعه وعظيم خطره وبالغ تأثيره على الحياة الانسانية كلها</a:t>
            </a:r>
          </a:p>
        </p:txBody>
      </p:sp>
      <p:sp>
        <p:nvSpPr>
          <p:cNvPr id="13" name="Rectangle 12"/>
          <p:cNvSpPr/>
          <p:nvPr/>
        </p:nvSpPr>
        <p:spPr>
          <a:xfrm>
            <a:off x="2885493" y="4355068"/>
            <a:ext cx="298190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لصيانة حقوق جميع سكان المدينة المنورة</a:t>
            </a:r>
            <a:endParaRPr lang="ar-SA" dirty="0">
              <a:solidFill>
                <a:srgbClr val="0070C0"/>
              </a:solidFill>
            </a:endParaRPr>
          </a:p>
        </p:txBody>
      </p:sp>
    </p:spTree>
    <p:extLst>
      <p:ext uri="{BB962C8B-B14F-4D97-AF65-F5344CB8AC3E}">
        <p14:creationId xmlns="" xmlns:p14="http://schemas.microsoft.com/office/powerpoint/2010/main" val="271285536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0" y="381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3" name="Rectangle 2"/>
          <p:cNvSpPr/>
          <p:nvPr/>
        </p:nvSpPr>
        <p:spPr>
          <a:xfrm>
            <a:off x="7010400" y="381000"/>
            <a:ext cx="957313" cy="584775"/>
          </a:xfrm>
          <a:prstGeom prst="rect">
            <a:avLst/>
          </a:prstGeom>
        </p:spPr>
        <p:txBody>
          <a:bodyPr wrap="none">
            <a:spAutoFit/>
          </a:bodyPr>
          <a:lstStyle/>
          <a:p>
            <a:r>
              <a:rPr lang="ar-SA" sz="3200" b="1" dirty="0" err="1" smtClean="0">
                <a:solidFill>
                  <a:srgbClr val="7030A0"/>
                </a:solidFill>
                <a:latin typeface="Traditional Arabic" pitchFamily="18" charset="-78"/>
                <a:cs typeface="Traditional Arabic" pitchFamily="18" charset="-78"/>
              </a:rPr>
              <a:t>عللي </a:t>
            </a:r>
            <a:r>
              <a:rPr lang="ar-SA" sz="3200" b="1" dirty="0">
                <a:solidFill>
                  <a:srgbClr val="7030A0"/>
                </a:solidFill>
                <a:latin typeface="Traditional Arabic" pitchFamily="18" charset="-78"/>
                <a:cs typeface="Traditional Arabic" pitchFamily="18" charset="-78"/>
              </a:rPr>
              <a:t>:</a:t>
            </a:r>
          </a:p>
        </p:txBody>
      </p:sp>
      <p:sp>
        <p:nvSpPr>
          <p:cNvPr id="4" name="Rectangle 3"/>
          <p:cNvSpPr/>
          <p:nvPr/>
        </p:nvSpPr>
        <p:spPr>
          <a:xfrm>
            <a:off x="4876800" y="1447800"/>
            <a:ext cx="3961341" cy="400110"/>
          </a:xfrm>
          <a:prstGeom prst="rect">
            <a:avLst/>
          </a:prstGeom>
        </p:spPr>
        <p:txBody>
          <a:bodyPr wrap="none">
            <a:spAutoFit/>
          </a:bodyPr>
          <a:lstStyle/>
          <a:p>
            <a:pPr rtl="1"/>
            <a:r>
              <a:rPr lang="ar-SA" sz="2000" b="1" dirty="0">
                <a:latin typeface="Traditional Arabic" pitchFamily="18" charset="-78"/>
                <a:cs typeface="Traditional Arabic" pitchFamily="18" charset="-78"/>
              </a:rPr>
              <a:t>1 – </a:t>
            </a:r>
            <a:r>
              <a:rPr lang="ar-SA" sz="2000" b="1" dirty="0" smtClean="0">
                <a:latin typeface="Traditional Arabic" pitchFamily="18" charset="-78"/>
                <a:cs typeface="Traditional Arabic" pitchFamily="18" charset="-78"/>
              </a:rPr>
              <a:t>تباين مساحة السهول الساحلية فى الوطن العربي.</a:t>
            </a:r>
            <a:endParaRPr lang="en-US" sz="2000" dirty="0">
              <a:latin typeface="Traditional Arabic" pitchFamily="18" charset="-78"/>
              <a:cs typeface="Traditional Arabic" pitchFamily="18" charset="-78"/>
            </a:endParaRPr>
          </a:p>
        </p:txBody>
      </p:sp>
      <p:sp>
        <p:nvSpPr>
          <p:cNvPr id="5" name="Rectangle 4"/>
          <p:cNvSpPr/>
          <p:nvPr/>
        </p:nvSpPr>
        <p:spPr>
          <a:xfrm>
            <a:off x="5878877" y="2971800"/>
            <a:ext cx="2884123" cy="400110"/>
          </a:xfrm>
          <a:prstGeom prst="rect">
            <a:avLst/>
          </a:prstGeom>
        </p:spPr>
        <p:txBody>
          <a:bodyPr wrap="none">
            <a:spAutoFit/>
          </a:bodyPr>
          <a:lstStyle/>
          <a:p>
            <a:pPr rtl="1"/>
            <a:r>
              <a:rPr lang="ar-SA" sz="2000" b="1" dirty="0">
                <a:latin typeface="Traditional Arabic" pitchFamily="18" charset="-78"/>
                <a:cs typeface="Traditional Arabic" pitchFamily="18" charset="-78"/>
              </a:rPr>
              <a:t>2 – </a:t>
            </a:r>
            <a:r>
              <a:rPr lang="ar-SA" sz="2000" b="1" dirty="0" smtClean="0">
                <a:latin typeface="Traditional Arabic" pitchFamily="18" charset="-78"/>
                <a:cs typeface="Traditional Arabic" pitchFamily="18" charset="-78"/>
              </a:rPr>
              <a:t>خصوبة سهول وادى النيل ودلتاه.</a:t>
            </a:r>
            <a:endParaRPr lang="en-US" sz="2000" dirty="0">
              <a:latin typeface="Traditional Arabic" pitchFamily="18" charset="-78"/>
              <a:cs typeface="Traditional Arabic" pitchFamily="18" charset="-78"/>
            </a:endParaRPr>
          </a:p>
        </p:txBody>
      </p:sp>
      <p:sp>
        <p:nvSpPr>
          <p:cNvPr id="7" name="Rectangle 6"/>
          <p:cNvSpPr/>
          <p:nvPr/>
        </p:nvSpPr>
        <p:spPr>
          <a:xfrm>
            <a:off x="3657600" y="1962090"/>
            <a:ext cx="4067139"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لمحاذاتها للمحيط الأطلسي وتضيق لقربها من الجبال</a:t>
            </a:r>
            <a:endParaRPr lang="ar-SA" sz="2000" dirty="0"/>
          </a:p>
        </p:txBody>
      </p:sp>
      <p:sp>
        <p:nvSpPr>
          <p:cNvPr id="8" name="Rectangle 7"/>
          <p:cNvSpPr/>
          <p:nvPr/>
        </p:nvSpPr>
        <p:spPr>
          <a:xfrm>
            <a:off x="4114800" y="3657600"/>
            <a:ext cx="3583032" cy="400110"/>
          </a:xfrm>
          <a:prstGeom prst="rect">
            <a:avLst/>
          </a:prstGeom>
        </p:spPr>
        <p:txBody>
          <a:bodyPr wrap="none">
            <a:spAutoFit/>
          </a:bodyPr>
          <a:lstStyle/>
          <a:p>
            <a:r>
              <a:rPr lang="ar-SA" sz="2000" b="1" dirty="0" smtClean="0">
                <a:solidFill>
                  <a:srgbClr val="00B0F0"/>
                </a:solidFill>
                <a:latin typeface="Sakkal Majalla" pitchFamily="2" charset="-78"/>
                <a:cs typeface="Sakkal Majalla" pitchFamily="2" charset="-78"/>
              </a:rPr>
              <a:t>لأنها تجدد بما يحمله النهر ويرسبه على جانبية</a:t>
            </a:r>
            <a:endParaRPr lang="ar-SA" sz="2000" dirty="0"/>
          </a:p>
        </p:txBody>
      </p:sp>
    </p:spTree>
    <p:extLst>
      <p:ext uri="{BB962C8B-B14F-4D97-AF65-F5344CB8AC3E}">
        <p14:creationId xmlns="" xmlns:p14="http://schemas.microsoft.com/office/powerpoint/2010/main" val="691695628"/>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11151" y="773668"/>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3" name="Rectangle 2"/>
          <p:cNvSpPr/>
          <p:nvPr/>
        </p:nvSpPr>
        <p:spPr>
          <a:xfrm>
            <a:off x="5791200" y="926068"/>
            <a:ext cx="2124299" cy="400110"/>
          </a:xfrm>
          <a:prstGeom prst="rect">
            <a:avLst/>
          </a:prstGeom>
        </p:spPr>
        <p:txBody>
          <a:bodyPr wrap="none">
            <a:spAutoFit/>
          </a:bodyPr>
          <a:lstStyle/>
          <a:p>
            <a:r>
              <a:rPr lang="ar-SA" sz="2000" b="1" dirty="0" smtClean="0">
                <a:solidFill>
                  <a:srgbClr val="7030A0"/>
                </a:solidFill>
              </a:rPr>
              <a:t>ما النتائج المترتبة على </a:t>
            </a:r>
            <a:endParaRPr lang="ar-SA" sz="2000" b="1" dirty="0">
              <a:solidFill>
                <a:srgbClr val="7030A0"/>
              </a:solidFill>
            </a:endParaRPr>
          </a:p>
        </p:txBody>
      </p:sp>
      <p:sp>
        <p:nvSpPr>
          <p:cNvPr id="4" name="Rectangle 3"/>
          <p:cNvSpPr/>
          <p:nvPr/>
        </p:nvSpPr>
        <p:spPr>
          <a:xfrm>
            <a:off x="1295400" y="1676400"/>
            <a:ext cx="6596300" cy="369332"/>
          </a:xfrm>
          <a:prstGeom prst="rect">
            <a:avLst/>
          </a:prstGeom>
        </p:spPr>
        <p:txBody>
          <a:bodyPr wrap="square">
            <a:spAutoFit/>
          </a:bodyPr>
          <a:lstStyle/>
          <a:p>
            <a:pPr algn="r" rtl="1"/>
            <a:r>
              <a:rPr lang="ar-SA" b="1" dirty="0" smtClean="0"/>
              <a:t>التفريط فى حق الإنسان</a:t>
            </a:r>
            <a:endParaRPr lang="en-US" dirty="0"/>
          </a:p>
        </p:txBody>
      </p:sp>
      <p:pic>
        <p:nvPicPr>
          <p:cNvPr id="8" name="صورة 7" descr="5.jpg"/>
          <p:cNvPicPr>
            <a:picLocks noChangeAspect="1"/>
          </p:cNvPicPr>
          <p:nvPr/>
        </p:nvPicPr>
        <p:blipFill>
          <a:blip r:embed="rId2" cstate="print"/>
          <a:stretch>
            <a:fillRect/>
          </a:stretch>
        </p:blipFill>
        <p:spPr>
          <a:xfrm flipH="1">
            <a:off x="1752600" y="1143000"/>
            <a:ext cx="1905000" cy="2286000"/>
          </a:xfrm>
          <a:prstGeom prst="rect">
            <a:avLst/>
          </a:prstGeom>
        </p:spPr>
      </p:pic>
    </p:spTree>
    <p:extLst>
      <p:ext uri="{BB962C8B-B14F-4D97-AF65-F5344CB8AC3E}">
        <p14:creationId xmlns="" xmlns:p14="http://schemas.microsoft.com/office/powerpoint/2010/main" val="3401154811"/>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0.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500" fill="hold"/>
                                        <p:tgtEl>
                                          <p:spTgt spid="8"/>
                                        </p:tgtEl>
                                        <p:attrNameLst>
                                          <p:attrName>ppt_x</p:attrName>
                                        </p:attrNameLst>
                                      </p:cBhvr>
                                      <p:tavLst>
                                        <p:tav tm="0">
                                          <p:val>
                                            <p:strVal val="#ppt_x-.2"/>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901226" y="381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5" name="Rectangle 4"/>
          <p:cNvSpPr/>
          <p:nvPr/>
        </p:nvSpPr>
        <p:spPr>
          <a:xfrm>
            <a:off x="2743200" y="457200"/>
            <a:ext cx="5163593" cy="461665"/>
          </a:xfrm>
          <a:prstGeom prst="rect">
            <a:avLst/>
          </a:prstGeom>
        </p:spPr>
        <p:txBody>
          <a:bodyPr wrap="none">
            <a:spAutoFit/>
          </a:bodyPr>
          <a:lstStyle/>
          <a:p>
            <a:r>
              <a:rPr lang="ar-SA" sz="2400" b="1" dirty="0" smtClean="0">
                <a:solidFill>
                  <a:srgbClr val="7030A0"/>
                </a:solidFill>
              </a:rPr>
              <a:t>عددي </a:t>
            </a:r>
            <a:r>
              <a:rPr lang="ar-SA" sz="2400" b="1" dirty="0" smtClean="0">
                <a:solidFill>
                  <a:srgbClr val="7030A0"/>
                </a:solidFill>
              </a:rPr>
              <a:t>أهداف المواثيق الإسلامية فى حقوق الإنسان</a:t>
            </a:r>
            <a:endParaRPr lang="ar-SA" sz="2400" dirty="0">
              <a:solidFill>
                <a:srgbClr val="7030A0"/>
              </a:solidFill>
            </a:endParaRPr>
          </a:p>
        </p:txBody>
      </p:sp>
      <p:sp>
        <p:nvSpPr>
          <p:cNvPr id="14" name="Rectangle 9"/>
          <p:cNvSpPr/>
          <p:nvPr/>
        </p:nvSpPr>
        <p:spPr>
          <a:xfrm>
            <a:off x="6781800" y="1600200"/>
            <a:ext cx="1529586"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وثيقة المدينة المنورة</a:t>
            </a:r>
            <a:endParaRPr lang="ar-SA" dirty="0"/>
          </a:p>
        </p:txBody>
      </p:sp>
      <p:sp>
        <p:nvSpPr>
          <p:cNvPr id="16" name="Rectangle 9"/>
          <p:cNvSpPr/>
          <p:nvPr/>
        </p:nvSpPr>
        <p:spPr>
          <a:xfrm>
            <a:off x="5688378" y="2209800"/>
            <a:ext cx="1463862"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خطبة حجة الوداع</a:t>
            </a:r>
            <a:endParaRPr lang="ar-SA" dirty="0"/>
          </a:p>
        </p:txBody>
      </p:sp>
      <p:sp>
        <p:nvSpPr>
          <p:cNvPr id="17" name="Rectangle 9"/>
          <p:cNvSpPr/>
          <p:nvPr/>
        </p:nvSpPr>
        <p:spPr>
          <a:xfrm>
            <a:off x="2667000" y="2831068"/>
            <a:ext cx="2983509"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عهد عمر بن الخطاب لأبي موسي الأشعري</a:t>
            </a:r>
            <a:endParaRPr lang="ar-SA" dirty="0"/>
          </a:p>
        </p:txBody>
      </p:sp>
    </p:spTree>
    <p:extLst>
      <p:ext uri="{BB962C8B-B14F-4D97-AF65-F5344CB8AC3E}">
        <p14:creationId xmlns="" xmlns:p14="http://schemas.microsoft.com/office/powerpoint/2010/main" val="18592517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down)">
                                      <p:cBhvr>
                                        <p:cTn id="19" dur="580">
                                          <p:stCondLst>
                                            <p:cond delay="0"/>
                                          </p:stCondLst>
                                        </p:cTn>
                                        <p:tgtEl>
                                          <p:spTgt spid="14">
                                            <p:txEl>
                                              <p:pRg st="0" end="0"/>
                                            </p:txEl>
                                          </p:spTgt>
                                        </p:tgtEl>
                                      </p:cBhvr>
                                    </p:animEffect>
                                    <p:anim calcmode="lin" valueType="num">
                                      <p:cBhvr>
                                        <p:cTn id="20"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14">
                                            <p:txEl>
                                              <p:pRg st="0" end="0"/>
                                            </p:txEl>
                                          </p:spTgt>
                                        </p:tgtEl>
                                      </p:cBhvr>
                                      <p:to x="100000" y="60000"/>
                                    </p:animScale>
                                    <p:animScale>
                                      <p:cBhvr>
                                        <p:cTn id="26" dur="166" decel="50000">
                                          <p:stCondLst>
                                            <p:cond delay="676"/>
                                          </p:stCondLst>
                                        </p:cTn>
                                        <p:tgtEl>
                                          <p:spTgt spid="14">
                                            <p:txEl>
                                              <p:pRg st="0" end="0"/>
                                            </p:txEl>
                                          </p:spTgt>
                                        </p:tgtEl>
                                      </p:cBhvr>
                                      <p:to x="100000" y="100000"/>
                                    </p:animScale>
                                    <p:animScale>
                                      <p:cBhvr>
                                        <p:cTn id="27" dur="26">
                                          <p:stCondLst>
                                            <p:cond delay="1312"/>
                                          </p:stCondLst>
                                        </p:cTn>
                                        <p:tgtEl>
                                          <p:spTgt spid="14">
                                            <p:txEl>
                                              <p:pRg st="0" end="0"/>
                                            </p:txEl>
                                          </p:spTgt>
                                        </p:tgtEl>
                                      </p:cBhvr>
                                      <p:to x="100000" y="80000"/>
                                    </p:animScale>
                                    <p:animScale>
                                      <p:cBhvr>
                                        <p:cTn id="28" dur="166" decel="50000">
                                          <p:stCondLst>
                                            <p:cond delay="1338"/>
                                          </p:stCondLst>
                                        </p:cTn>
                                        <p:tgtEl>
                                          <p:spTgt spid="14">
                                            <p:txEl>
                                              <p:pRg st="0" end="0"/>
                                            </p:txEl>
                                          </p:spTgt>
                                        </p:tgtEl>
                                      </p:cBhvr>
                                      <p:to x="100000" y="100000"/>
                                    </p:animScale>
                                    <p:animScale>
                                      <p:cBhvr>
                                        <p:cTn id="29" dur="26">
                                          <p:stCondLst>
                                            <p:cond delay="1642"/>
                                          </p:stCondLst>
                                        </p:cTn>
                                        <p:tgtEl>
                                          <p:spTgt spid="14">
                                            <p:txEl>
                                              <p:pRg st="0" end="0"/>
                                            </p:txEl>
                                          </p:spTgt>
                                        </p:tgtEl>
                                      </p:cBhvr>
                                      <p:to x="100000" y="90000"/>
                                    </p:animScale>
                                    <p:animScale>
                                      <p:cBhvr>
                                        <p:cTn id="30" dur="166" decel="50000">
                                          <p:stCondLst>
                                            <p:cond delay="1668"/>
                                          </p:stCondLst>
                                        </p:cTn>
                                        <p:tgtEl>
                                          <p:spTgt spid="14">
                                            <p:txEl>
                                              <p:pRg st="0" end="0"/>
                                            </p:txEl>
                                          </p:spTgt>
                                        </p:tgtEl>
                                      </p:cBhvr>
                                      <p:to x="100000" y="100000"/>
                                    </p:animScale>
                                    <p:animScale>
                                      <p:cBhvr>
                                        <p:cTn id="31" dur="26">
                                          <p:stCondLst>
                                            <p:cond delay="1808"/>
                                          </p:stCondLst>
                                        </p:cTn>
                                        <p:tgtEl>
                                          <p:spTgt spid="14">
                                            <p:txEl>
                                              <p:pRg st="0" end="0"/>
                                            </p:txEl>
                                          </p:spTgt>
                                        </p:tgtEl>
                                      </p:cBhvr>
                                      <p:to x="100000" y="95000"/>
                                    </p:animScale>
                                    <p:animScale>
                                      <p:cBhvr>
                                        <p:cTn id="32" dur="166" decel="50000">
                                          <p:stCondLst>
                                            <p:cond delay="1834"/>
                                          </p:stCondLst>
                                        </p:cTn>
                                        <p:tgtEl>
                                          <p:spTgt spid="1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down)">
                                      <p:cBhvr>
                                        <p:cTn id="37" dur="580">
                                          <p:stCondLst>
                                            <p:cond delay="0"/>
                                          </p:stCondLst>
                                        </p:cTn>
                                        <p:tgtEl>
                                          <p:spTgt spid="16">
                                            <p:txEl>
                                              <p:pRg st="0" end="0"/>
                                            </p:txEl>
                                          </p:spTgt>
                                        </p:tgtEl>
                                      </p:cBhvr>
                                    </p:animEffect>
                                    <p:anim calcmode="lin" valueType="num">
                                      <p:cBhvr>
                                        <p:cTn id="38"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16">
                                            <p:txEl>
                                              <p:pRg st="0" end="0"/>
                                            </p:txEl>
                                          </p:spTgt>
                                        </p:tgtEl>
                                      </p:cBhvr>
                                      <p:to x="100000" y="60000"/>
                                    </p:animScale>
                                    <p:animScale>
                                      <p:cBhvr>
                                        <p:cTn id="44" dur="166" decel="50000">
                                          <p:stCondLst>
                                            <p:cond delay="676"/>
                                          </p:stCondLst>
                                        </p:cTn>
                                        <p:tgtEl>
                                          <p:spTgt spid="16">
                                            <p:txEl>
                                              <p:pRg st="0" end="0"/>
                                            </p:txEl>
                                          </p:spTgt>
                                        </p:tgtEl>
                                      </p:cBhvr>
                                      <p:to x="100000" y="100000"/>
                                    </p:animScale>
                                    <p:animScale>
                                      <p:cBhvr>
                                        <p:cTn id="45" dur="26">
                                          <p:stCondLst>
                                            <p:cond delay="1312"/>
                                          </p:stCondLst>
                                        </p:cTn>
                                        <p:tgtEl>
                                          <p:spTgt spid="16">
                                            <p:txEl>
                                              <p:pRg st="0" end="0"/>
                                            </p:txEl>
                                          </p:spTgt>
                                        </p:tgtEl>
                                      </p:cBhvr>
                                      <p:to x="100000" y="80000"/>
                                    </p:animScale>
                                    <p:animScale>
                                      <p:cBhvr>
                                        <p:cTn id="46" dur="166" decel="50000">
                                          <p:stCondLst>
                                            <p:cond delay="1338"/>
                                          </p:stCondLst>
                                        </p:cTn>
                                        <p:tgtEl>
                                          <p:spTgt spid="16">
                                            <p:txEl>
                                              <p:pRg st="0" end="0"/>
                                            </p:txEl>
                                          </p:spTgt>
                                        </p:tgtEl>
                                      </p:cBhvr>
                                      <p:to x="100000" y="100000"/>
                                    </p:animScale>
                                    <p:animScale>
                                      <p:cBhvr>
                                        <p:cTn id="47" dur="26">
                                          <p:stCondLst>
                                            <p:cond delay="1642"/>
                                          </p:stCondLst>
                                        </p:cTn>
                                        <p:tgtEl>
                                          <p:spTgt spid="16">
                                            <p:txEl>
                                              <p:pRg st="0" end="0"/>
                                            </p:txEl>
                                          </p:spTgt>
                                        </p:tgtEl>
                                      </p:cBhvr>
                                      <p:to x="100000" y="90000"/>
                                    </p:animScale>
                                    <p:animScale>
                                      <p:cBhvr>
                                        <p:cTn id="48" dur="166" decel="50000">
                                          <p:stCondLst>
                                            <p:cond delay="1668"/>
                                          </p:stCondLst>
                                        </p:cTn>
                                        <p:tgtEl>
                                          <p:spTgt spid="16">
                                            <p:txEl>
                                              <p:pRg st="0" end="0"/>
                                            </p:txEl>
                                          </p:spTgt>
                                        </p:tgtEl>
                                      </p:cBhvr>
                                      <p:to x="100000" y="100000"/>
                                    </p:animScale>
                                    <p:animScale>
                                      <p:cBhvr>
                                        <p:cTn id="49" dur="26">
                                          <p:stCondLst>
                                            <p:cond delay="1808"/>
                                          </p:stCondLst>
                                        </p:cTn>
                                        <p:tgtEl>
                                          <p:spTgt spid="16">
                                            <p:txEl>
                                              <p:pRg st="0" end="0"/>
                                            </p:txEl>
                                          </p:spTgt>
                                        </p:tgtEl>
                                      </p:cBhvr>
                                      <p:to x="100000" y="95000"/>
                                    </p:animScale>
                                    <p:animScale>
                                      <p:cBhvr>
                                        <p:cTn id="50" dur="166" decel="50000">
                                          <p:stCondLst>
                                            <p:cond delay="1834"/>
                                          </p:stCondLst>
                                        </p:cTn>
                                        <p:tgtEl>
                                          <p:spTgt spid="16">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Effect transition="in" filter="wipe(down)">
                                      <p:cBhvr>
                                        <p:cTn id="55" dur="580">
                                          <p:stCondLst>
                                            <p:cond delay="0"/>
                                          </p:stCondLst>
                                        </p:cTn>
                                        <p:tgtEl>
                                          <p:spTgt spid="17">
                                            <p:txEl>
                                              <p:pRg st="0" end="0"/>
                                            </p:txEl>
                                          </p:spTgt>
                                        </p:tgtEl>
                                      </p:cBhvr>
                                    </p:animEffect>
                                    <p:anim calcmode="lin" valueType="num">
                                      <p:cBhvr>
                                        <p:cTn id="56" dur="1822" tmFilter="0,0; 0.14,0.36; 0.43,0.73; 0.71,0.91; 1.0,1.0">
                                          <p:stCondLst>
                                            <p:cond delay="0"/>
                                          </p:stCondLst>
                                        </p:cTn>
                                        <p:tgtEl>
                                          <p:spTgt spid="17">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7">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7">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7">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7">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7">
                                            <p:txEl>
                                              <p:pRg st="0" end="0"/>
                                            </p:txEl>
                                          </p:spTgt>
                                        </p:tgtEl>
                                      </p:cBhvr>
                                      <p:to x="100000" y="60000"/>
                                    </p:animScale>
                                    <p:animScale>
                                      <p:cBhvr>
                                        <p:cTn id="62" dur="166" decel="50000">
                                          <p:stCondLst>
                                            <p:cond delay="676"/>
                                          </p:stCondLst>
                                        </p:cTn>
                                        <p:tgtEl>
                                          <p:spTgt spid="17">
                                            <p:txEl>
                                              <p:pRg st="0" end="0"/>
                                            </p:txEl>
                                          </p:spTgt>
                                        </p:tgtEl>
                                      </p:cBhvr>
                                      <p:to x="100000" y="100000"/>
                                    </p:animScale>
                                    <p:animScale>
                                      <p:cBhvr>
                                        <p:cTn id="63" dur="26">
                                          <p:stCondLst>
                                            <p:cond delay="1312"/>
                                          </p:stCondLst>
                                        </p:cTn>
                                        <p:tgtEl>
                                          <p:spTgt spid="17">
                                            <p:txEl>
                                              <p:pRg st="0" end="0"/>
                                            </p:txEl>
                                          </p:spTgt>
                                        </p:tgtEl>
                                      </p:cBhvr>
                                      <p:to x="100000" y="80000"/>
                                    </p:animScale>
                                    <p:animScale>
                                      <p:cBhvr>
                                        <p:cTn id="64" dur="166" decel="50000">
                                          <p:stCondLst>
                                            <p:cond delay="1338"/>
                                          </p:stCondLst>
                                        </p:cTn>
                                        <p:tgtEl>
                                          <p:spTgt spid="17">
                                            <p:txEl>
                                              <p:pRg st="0" end="0"/>
                                            </p:txEl>
                                          </p:spTgt>
                                        </p:tgtEl>
                                      </p:cBhvr>
                                      <p:to x="100000" y="100000"/>
                                    </p:animScale>
                                    <p:animScale>
                                      <p:cBhvr>
                                        <p:cTn id="65" dur="26">
                                          <p:stCondLst>
                                            <p:cond delay="1642"/>
                                          </p:stCondLst>
                                        </p:cTn>
                                        <p:tgtEl>
                                          <p:spTgt spid="17">
                                            <p:txEl>
                                              <p:pRg st="0" end="0"/>
                                            </p:txEl>
                                          </p:spTgt>
                                        </p:tgtEl>
                                      </p:cBhvr>
                                      <p:to x="100000" y="90000"/>
                                    </p:animScale>
                                    <p:animScale>
                                      <p:cBhvr>
                                        <p:cTn id="66" dur="166" decel="50000">
                                          <p:stCondLst>
                                            <p:cond delay="1668"/>
                                          </p:stCondLst>
                                        </p:cTn>
                                        <p:tgtEl>
                                          <p:spTgt spid="17">
                                            <p:txEl>
                                              <p:pRg st="0" end="0"/>
                                            </p:txEl>
                                          </p:spTgt>
                                        </p:tgtEl>
                                      </p:cBhvr>
                                      <p:to x="100000" y="100000"/>
                                    </p:animScale>
                                    <p:animScale>
                                      <p:cBhvr>
                                        <p:cTn id="67" dur="26">
                                          <p:stCondLst>
                                            <p:cond delay="1808"/>
                                          </p:stCondLst>
                                        </p:cTn>
                                        <p:tgtEl>
                                          <p:spTgt spid="17">
                                            <p:txEl>
                                              <p:pRg st="0" end="0"/>
                                            </p:txEl>
                                          </p:spTgt>
                                        </p:tgtEl>
                                      </p:cBhvr>
                                      <p:to x="100000" y="95000"/>
                                    </p:animScale>
                                    <p:animScale>
                                      <p:cBhvr>
                                        <p:cTn id="68" dur="166" decel="50000">
                                          <p:stCondLst>
                                            <p:cond delay="1834"/>
                                          </p:stCondLst>
                                        </p:cTn>
                                        <p:tgtEl>
                                          <p:spTgt spid="1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build="allAtOnce"/>
      <p:bldP spid="16" grpId="0" build="allAtOnce"/>
      <p:bldP spid="17" grpId="0" build="allAtOnce"/>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
          <p:cNvSpPr>
            <a:spLocks noChangeArrowheads="1"/>
          </p:cNvSpPr>
          <p:nvPr/>
        </p:nvSpPr>
        <p:spPr bwMode="auto">
          <a:xfrm>
            <a:off x="1801018" y="381000"/>
            <a:ext cx="5541963"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 name="Rectangle 3"/>
          <p:cNvSpPr>
            <a:spLocks noChangeArrowheads="1"/>
          </p:cNvSpPr>
          <p:nvPr/>
        </p:nvSpPr>
        <p:spPr bwMode="auto">
          <a:xfrm>
            <a:off x="2241879" y="454968"/>
            <a:ext cx="466025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4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الثالث </a:t>
            </a:r>
            <a:r>
              <a:rPr kumimoji="0" lang="ar-EG" sz="24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400" b="1" i="0" u="none" strike="noStrike" cap="none" normalizeH="0" baseline="0" dirty="0" smtClean="0">
                <a:ln>
                  <a:noFill/>
                </a:ln>
                <a:solidFill>
                  <a:srgbClr val="000000"/>
                </a:solidFill>
                <a:effectLst/>
                <a:latin typeface="Sultan bold"/>
                <a:ea typeface="Times New Roman" pitchFamily="18" charset="0"/>
                <a:cs typeface="Arial" pitchFamily="34" charset="0"/>
              </a:rPr>
              <a:t> </a:t>
            </a:r>
            <a:r>
              <a:rPr lang="ar-SA" sz="2400" b="1" dirty="0" smtClean="0">
                <a:solidFill>
                  <a:srgbClr val="FF0000"/>
                </a:solidFill>
                <a:latin typeface="Sultan bold"/>
                <a:ea typeface="Times New Roman" pitchFamily="18" charset="0"/>
                <a:cs typeface="Arial" pitchFamily="34" charset="0"/>
              </a:rPr>
              <a:t>حقوق الانسان فى الاسلام(2</a:t>
            </a:r>
            <a:r>
              <a:rPr lang="ar-SA" sz="2400" b="1" dirty="0" err="1" smtClean="0">
                <a:solidFill>
                  <a:srgbClr val="FF0000"/>
                </a:solidFill>
                <a:latin typeface="Sultan bold"/>
                <a:ea typeface="Times New Roman" pitchFamily="18" charset="0"/>
                <a:cs typeface="Arial" pitchFamily="34" charset="0"/>
              </a:rPr>
              <a:t>)</a:t>
            </a:r>
            <a:endParaRPr kumimoji="0" lang="ar-EG"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Flowchart: Multidocument 3"/>
          <p:cNvSpPr/>
          <p:nvPr/>
        </p:nvSpPr>
        <p:spPr>
          <a:xfrm>
            <a:off x="7901226" y="1545608"/>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13" name="Rectangle 4"/>
          <p:cNvSpPr/>
          <p:nvPr/>
        </p:nvSpPr>
        <p:spPr>
          <a:xfrm>
            <a:off x="7162800" y="1621808"/>
            <a:ext cx="673582" cy="461665"/>
          </a:xfrm>
          <a:prstGeom prst="rect">
            <a:avLst/>
          </a:prstGeom>
        </p:spPr>
        <p:txBody>
          <a:bodyPr wrap="none">
            <a:spAutoFit/>
          </a:bodyPr>
          <a:lstStyle/>
          <a:p>
            <a:r>
              <a:rPr lang="ar-SA" sz="2400" b="1" dirty="0" smtClean="0">
                <a:solidFill>
                  <a:srgbClr val="7030A0"/>
                </a:solidFill>
              </a:rPr>
              <a:t>عللي</a:t>
            </a:r>
            <a:endParaRPr lang="ar-SA" sz="2400" dirty="0">
              <a:solidFill>
                <a:srgbClr val="7030A0"/>
              </a:solidFill>
            </a:endParaRPr>
          </a:p>
        </p:txBody>
      </p:sp>
      <p:sp>
        <p:nvSpPr>
          <p:cNvPr id="14" name="Rectangle 3"/>
          <p:cNvSpPr/>
          <p:nvPr/>
        </p:nvSpPr>
        <p:spPr>
          <a:xfrm>
            <a:off x="2133600" y="2286000"/>
            <a:ext cx="6596300" cy="369332"/>
          </a:xfrm>
          <a:prstGeom prst="rect">
            <a:avLst/>
          </a:prstGeom>
        </p:spPr>
        <p:txBody>
          <a:bodyPr wrap="square">
            <a:spAutoFit/>
          </a:bodyPr>
          <a:lstStyle/>
          <a:p>
            <a:pPr algn="r" rtl="1"/>
            <a:r>
              <a:rPr lang="ar-SA" b="1" dirty="0" smtClean="0"/>
              <a:t>1- من حقوق غير المسلمين فى الاسلام التعاون معهم على البر والتقوى</a:t>
            </a:r>
            <a:endParaRPr lang="en-US" dirty="0"/>
          </a:p>
        </p:txBody>
      </p:sp>
      <p:sp>
        <p:nvSpPr>
          <p:cNvPr id="15" name="Rectangle 4"/>
          <p:cNvSpPr/>
          <p:nvPr/>
        </p:nvSpPr>
        <p:spPr>
          <a:xfrm>
            <a:off x="3657600" y="3745468"/>
            <a:ext cx="5022529" cy="369332"/>
          </a:xfrm>
          <a:prstGeom prst="rect">
            <a:avLst/>
          </a:prstGeom>
        </p:spPr>
        <p:txBody>
          <a:bodyPr wrap="none">
            <a:spAutoFit/>
          </a:bodyPr>
          <a:lstStyle/>
          <a:p>
            <a:pPr algn="r" rtl="1"/>
            <a:r>
              <a:rPr lang="ar-SA" b="1" dirty="0" smtClean="0"/>
              <a:t>2- أوجب الاسلام لغير المسلمين حقا فى مجادلتهم بالتى هى أحسن</a:t>
            </a:r>
            <a:endParaRPr lang="en-US" dirty="0"/>
          </a:p>
        </p:txBody>
      </p:sp>
      <p:sp>
        <p:nvSpPr>
          <p:cNvPr id="16" name="Rectangle 9"/>
          <p:cNvSpPr/>
          <p:nvPr/>
        </p:nvSpPr>
        <p:spPr>
          <a:xfrm>
            <a:off x="3733800" y="2819400"/>
            <a:ext cx="4368504"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لتحقيق المصالح الانسانية النبيلة فيما يحقق التعايش السلمي</a:t>
            </a:r>
            <a:endParaRPr lang="ar-SA" dirty="0"/>
          </a:p>
        </p:txBody>
      </p:sp>
      <p:sp>
        <p:nvSpPr>
          <p:cNvPr id="20" name="Rectangle 11"/>
          <p:cNvSpPr/>
          <p:nvPr/>
        </p:nvSpPr>
        <p:spPr>
          <a:xfrm>
            <a:off x="4876800" y="4355068"/>
            <a:ext cx="3199915"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لإقناعهم بالحق بأدلة عقلية ومنطقية مقنعة</a:t>
            </a:r>
            <a:endParaRPr lang="ar-SA" dirty="0"/>
          </a:p>
        </p:txBody>
      </p:sp>
    </p:spTree>
    <p:extLst>
      <p:ext uri="{BB962C8B-B14F-4D97-AF65-F5344CB8AC3E}">
        <p14:creationId xmlns="" xmlns:p14="http://schemas.microsoft.com/office/powerpoint/2010/main" val="104021269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down)">
                                      <p:cBhvr>
                                        <p:cTn id="34" dur="580">
                                          <p:stCondLst>
                                            <p:cond delay="0"/>
                                          </p:stCondLst>
                                        </p:cTn>
                                        <p:tgtEl>
                                          <p:spTgt spid="16">
                                            <p:txEl>
                                              <p:pRg st="0" end="0"/>
                                            </p:txEl>
                                          </p:spTgt>
                                        </p:tgtEl>
                                      </p:cBhvr>
                                    </p:animEffect>
                                    <p:anim calcmode="lin" valueType="num">
                                      <p:cBhvr>
                                        <p:cTn id="35"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16">
                                            <p:txEl>
                                              <p:pRg st="0" end="0"/>
                                            </p:txEl>
                                          </p:spTgt>
                                        </p:tgtEl>
                                      </p:cBhvr>
                                      <p:to x="100000" y="60000"/>
                                    </p:animScale>
                                    <p:animScale>
                                      <p:cBhvr>
                                        <p:cTn id="41" dur="166" decel="50000">
                                          <p:stCondLst>
                                            <p:cond delay="676"/>
                                          </p:stCondLst>
                                        </p:cTn>
                                        <p:tgtEl>
                                          <p:spTgt spid="16">
                                            <p:txEl>
                                              <p:pRg st="0" end="0"/>
                                            </p:txEl>
                                          </p:spTgt>
                                        </p:tgtEl>
                                      </p:cBhvr>
                                      <p:to x="100000" y="100000"/>
                                    </p:animScale>
                                    <p:animScale>
                                      <p:cBhvr>
                                        <p:cTn id="42" dur="26">
                                          <p:stCondLst>
                                            <p:cond delay="1312"/>
                                          </p:stCondLst>
                                        </p:cTn>
                                        <p:tgtEl>
                                          <p:spTgt spid="16">
                                            <p:txEl>
                                              <p:pRg st="0" end="0"/>
                                            </p:txEl>
                                          </p:spTgt>
                                        </p:tgtEl>
                                      </p:cBhvr>
                                      <p:to x="100000" y="80000"/>
                                    </p:animScale>
                                    <p:animScale>
                                      <p:cBhvr>
                                        <p:cTn id="43" dur="166" decel="50000">
                                          <p:stCondLst>
                                            <p:cond delay="1338"/>
                                          </p:stCondLst>
                                        </p:cTn>
                                        <p:tgtEl>
                                          <p:spTgt spid="16">
                                            <p:txEl>
                                              <p:pRg st="0" end="0"/>
                                            </p:txEl>
                                          </p:spTgt>
                                        </p:tgtEl>
                                      </p:cBhvr>
                                      <p:to x="100000" y="100000"/>
                                    </p:animScale>
                                    <p:animScale>
                                      <p:cBhvr>
                                        <p:cTn id="44" dur="26">
                                          <p:stCondLst>
                                            <p:cond delay="1642"/>
                                          </p:stCondLst>
                                        </p:cTn>
                                        <p:tgtEl>
                                          <p:spTgt spid="16">
                                            <p:txEl>
                                              <p:pRg st="0" end="0"/>
                                            </p:txEl>
                                          </p:spTgt>
                                        </p:tgtEl>
                                      </p:cBhvr>
                                      <p:to x="100000" y="90000"/>
                                    </p:animScale>
                                    <p:animScale>
                                      <p:cBhvr>
                                        <p:cTn id="45" dur="166" decel="50000">
                                          <p:stCondLst>
                                            <p:cond delay="1668"/>
                                          </p:stCondLst>
                                        </p:cTn>
                                        <p:tgtEl>
                                          <p:spTgt spid="16">
                                            <p:txEl>
                                              <p:pRg st="0" end="0"/>
                                            </p:txEl>
                                          </p:spTgt>
                                        </p:tgtEl>
                                      </p:cBhvr>
                                      <p:to x="100000" y="100000"/>
                                    </p:animScale>
                                    <p:animScale>
                                      <p:cBhvr>
                                        <p:cTn id="46" dur="26">
                                          <p:stCondLst>
                                            <p:cond delay="1808"/>
                                          </p:stCondLst>
                                        </p:cTn>
                                        <p:tgtEl>
                                          <p:spTgt spid="16">
                                            <p:txEl>
                                              <p:pRg st="0" end="0"/>
                                            </p:txEl>
                                          </p:spTgt>
                                        </p:tgtEl>
                                      </p:cBhvr>
                                      <p:to x="100000" y="95000"/>
                                    </p:animScale>
                                    <p:animScale>
                                      <p:cBhvr>
                                        <p:cTn id="47" dur="166" decel="50000">
                                          <p:stCondLst>
                                            <p:cond delay="1834"/>
                                          </p:stCondLst>
                                        </p:cTn>
                                        <p:tgtEl>
                                          <p:spTgt spid="16">
                                            <p:txEl>
                                              <p:pRg st="0" end="0"/>
                                            </p:txEl>
                                          </p:spTgt>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wipe(down)">
                                      <p:cBhvr>
                                        <p:cTn id="57" dur="580">
                                          <p:stCondLst>
                                            <p:cond delay="0"/>
                                          </p:stCondLst>
                                        </p:cTn>
                                        <p:tgtEl>
                                          <p:spTgt spid="20">
                                            <p:txEl>
                                              <p:pRg st="0" end="0"/>
                                            </p:txEl>
                                          </p:spTgt>
                                        </p:tgtEl>
                                      </p:cBhvr>
                                    </p:animEffect>
                                    <p:anim calcmode="lin" valueType="num">
                                      <p:cBhvr>
                                        <p:cTn id="58" dur="1822" tmFilter="0,0; 0.14,0.36; 0.43,0.73; 0.71,0.91; 1.0,1.0">
                                          <p:stCondLst>
                                            <p:cond delay="0"/>
                                          </p:stCondLst>
                                        </p:cTn>
                                        <p:tgtEl>
                                          <p:spTgt spid="20">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0">
                                            <p:txEl>
                                              <p:pRg st="0" end="0"/>
                                            </p:txEl>
                                          </p:spTgt>
                                        </p:tgtEl>
                                      </p:cBhvr>
                                      <p:to x="100000" y="60000"/>
                                    </p:animScale>
                                    <p:animScale>
                                      <p:cBhvr>
                                        <p:cTn id="64" dur="166" decel="50000">
                                          <p:stCondLst>
                                            <p:cond delay="676"/>
                                          </p:stCondLst>
                                        </p:cTn>
                                        <p:tgtEl>
                                          <p:spTgt spid="20">
                                            <p:txEl>
                                              <p:pRg st="0" end="0"/>
                                            </p:txEl>
                                          </p:spTgt>
                                        </p:tgtEl>
                                      </p:cBhvr>
                                      <p:to x="100000" y="100000"/>
                                    </p:animScale>
                                    <p:animScale>
                                      <p:cBhvr>
                                        <p:cTn id="65" dur="26">
                                          <p:stCondLst>
                                            <p:cond delay="1312"/>
                                          </p:stCondLst>
                                        </p:cTn>
                                        <p:tgtEl>
                                          <p:spTgt spid="20">
                                            <p:txEl>
                                              <p:pRg st="0" end="0"/>
                                            </p:txEl>
                                          </p:spTgt>
                                        </p:tgtEl>
                                      </p:cBhvr>
                                      <p:to x="100000" y="80000"/>
                                    </p:animScale>
                                    <p:animScale>
                                      <p:cBhvr>
                                        <p:cTn id="66" dur="166" decel="50000">
                                          <p:stCondLst>
                                            <p:cond delay="1338"/>
                                          </p:stCondLst>
                                        </p:cTn>
                                        <p:tgtEl>
                                          <p:spTgt spid="20">
                                            <p:txEl>
                                              <p:pRg st="0" end="0"/>
                                            </p:txEl>
                                          </p:spTgt>
                                        </p:tgtEl>
                                      </p:cBhvr>
                                      <p:to x="100000" y="100000"/>
                                    </p:animScale>
                                    <p:animScale>
                                      <p:cBhvr>
                                        <p:cTn id="67" dur="26">
                                          <p:stCondLst>
                                            <p:cond delay="1642"/>
                                          </p:stCondLst>
                                        </p:cTn>
                                        <p:tgtEl>
                                          <p:spTgt spid="20">
                                            <p:txEl>
                                              <p:pRg st="0" end="0"/>
                                            </p:txEl>
                                          </p:spTgt>
                                        </p:tgtEl>
                                      </p:cBhvr>
                                      <p:to x="100000" y="90000"/>
                                    </p:animScale>
                                    <p:animScale>
                                      <p:cBhvr>
                                        <p:cTn id="68" dur="166" decel="50000">
                                          <p:stCondLst>
                                            <p:cond delay="1668"/>
                                          </p:stCondLst>
                                        </p:cTn>
                                        <p:tgtEl>
                                          <p:spTgt spid="20">
                                            <p:txEl>
                                              <p:pRg st="0" end="0"/>
                                            </p:txEl>
                                          </p:spTgt>
                                        </p:tgtEl>
                                      </p:cBhvr>
                                      <p:to x="100000" y="100000"/>
                                    </p:animScale>
                                    <p:animScale>
                                      <p:cBhvr>
                                        <p:cTn id="69" dur="26">
                                          <p:stCondLst>
                                            <p:cond delay="1808"/>
                                          </p:stCondLst>
                                        </p:cTn>
                                        <p:tgtEl>
                                          <p:spTgt spid="20">
                                            <p:txEl>
                                              <p:pRg st="0" end="0"/>
                                            </p:txEl>
                                          </p:spTgt>
                                        </p:tgtEl>
                                      </p:cBhvr>
                                      <p:to x="100000" y="95000"/>
                                    </p:animScale>
                                    <p:animScale>
                                      <p:cBhvr>
                                        <p:cTn id="70" dur="166" decel="50000">
                                          <p:stCondLst>
                                            <p:cond delay="1834"/>
                                          </p:stCondLst>
                                        </p:cTn>
                                        <p:tgtEl>
                                          <p:spTgt spid="20">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p:bldP spid="16" grpId="0" build="allAtOnce"/>
      <p:bldP spid="20"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605135"/>
            <a:ext cx="3571812" cy="461665"/>
          </a:xfrm>
          <a:prstGeom prst="rect">
            <a:avLst/>
          </a:prstGeom>
        </p:spPr>
        <p:txBody>
          <a:bodyPr wrap="none">
            <a:spAutoFit/>
          </a:bodyPr>
          <a:lstStyle/>
          <a:p>
            <a:pPr rtl="1"/>
            <a:r>
              <a:rPr lang="ar-SA" sz="2400" b="1" dirty="0" smtClean="0">
                <a:solidFill>
                  <a:srgbClr val="7030A0"/>
                </a:solidFill>
              </a:rPr>
              <a:t>عددي </a:t>
            </a:r>
            <a:r>
              <a:rPr lang="ar-SA" sz="2400" b="1" dirty="0" smtClean="0">
                <a:solidFill>
                  <a:srgbClr val="7030A0"/>
                </a:solidFill>
              </a:rPr>
              <a:t>حقوق غير المسلمين الدينية</a:t>
            </a:r>
            <a:endParaRPr lang="en-US" sz="2400" b="1" dirty="0">
              <a:solidFill>
                <a:srgbClr val="7030A0"/>
              </a:solidFill>
            </a:endParaRPr>
          </a:p>
        </p:txBody>
      </p:sp>
      <p:sp>
        <p:nvSpPr>
          <p:cNvPr id="3" name="Flowchart: Multidocument 2"/>
          <p:cNvSpPr/>
          <p:nvPr/>
        </p:nvSpPr>
        <p:spPr>
          <a:xfrm>
            <a:off x="7944251" y="528935"/>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11" name="Rectangle 10"/>
          <p:cNvSpPr/>
          <p:nvPr/>
        </p:nvSpPr>
        <p:spPr>
          <a:xfrm>
            <a:off x="4231230" y="1600200"/>
            <a:ext cx="1774845"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حفظ كرامتهم الانسانية</a:t>
            </a:r>
            <a:endParaRPr lang="ar-SA" dirty="0">
              <a:solidFill>
                <a:srgbClr val="0070C0"/>
              </a:solidFill>
            </a:endParaRPr>
          </a:p>
        </p:txBody>
      </p:sp>
      <p:sp>
        <p:nvSpPr>
          <p:cNvPr id="12" name="Rectangle 11"/>
          <p:cNvSpPr/>
          <p:nvPr/>
        </p:nvSpPr>
        <p:spPr>
          <a:xfrm>
            <a:off x="6096000" y="2438400"/>
            <a:ext cx="2255746"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التعاون معهم على البر والتقوى</a:t>
            </a:r>
            <a:endParaRPr lang="ar-SA" dirty="0">
              <a:solidFill>
                <a:srgbClr val="0070C0"/>
              </a:solidFill>
            </a:endParaRPr>
          </a:p>
        </p:txBody>
      </p:sp>
      <p:sp>
        <p:nvSpPr>
          <p:cNvPr id="13" name="Rectangle 12"/>
          <p:cNvSpPr/>
          <p:nvPr/>
        </p:nvSpPr>
        <p:spPr>
          <a:xfrm>
            <a:off x="1524000" y="2438400"/>
            <a:ext cx="2032829"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مجادلتهم بالتى هى أحسن</a:t>
            </a:r>
            <a:endParaRPr lang="ar-SA" dirty="0">
              <a:solidFill>
                <a:srgbClr val="0070C0"/>
              </a:solidFill>
            </a:endParaRPr>
          </a:p>
        </p:txBody>
      </p:sp>
      <p:sp>
        <p:nvSpPr>
          <p:cNvPr id="14" name="Rectangle 12"/>
          <p:cNvSpPr/>
          <p:nvPr/>
        </p:nvSpPr>
        <p:spPr>
          <a:xfrm>
            <a:off x="3886200" y="3200400"/>
            <a:ext cx="2032829"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العدل معهم فى كل الأمور</a:t>
            </a:r>
            <a:endParaRPr lang="ar-SA" dirty="0">
              <a:solidFill>
                <a:srgbClr val="0070C0"/>
              </a:solidFill>
            </a:endParaRPr>
          </a:p>
        </p:txBody>
      </p:sp>
      <p:sp>
        <p:nvSpPr>
          <p:cNvPr id="15" name="Rectangle 12"/>
          <p:cNvSpPr/>
          <p:nvPr/>
        </p:nvSpPr>
        <p:spPr>
          <a:xfrm>
            <a:off x="6272971" y="3962400"/>
            <a:ext cx="2032829"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البر بهم والإحسان اليهم</a:t>
            </a:r>
            <a:endParaRPr lang="ar-SA" dirty="0">
              <a:solidFill>
                <a:srgbClr val="0070C0"/>
              </a:solidFill>
            </a:endParaRPr>
          </a:p>
        </p:txBody>
      </p:sp>
      <p:sp>
        <p:nvSpPr>
          <p:cNvPr id="16" name="Rectangle 12"/>
          <p:cNvSpPr/>
          <p:nvPr/>
        </p:nvSpPr>
        <p:spPr>
          <a:xfrm>
            <a:off x="1295400" y="3962400"/>
            <a:ext cx="2032829"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الحرية الدينية</a:t>
            </a:r>
            <a:endParaRPr lang="ar-SA" dirty="0">
              <a:solidFill>
                <a:srgbClr val="0070C0"/>
              </a:solidFill>
            </a:endParaRPr>
          </a:p>
        </p:txBody>
      </p:sp>
      <p:sp>
        <p:nvSpPr>
          <p:cNvPr id="17" name="Rectangle 12"/>
          <p:cNvSpPr/>
          <p:nvPr/>
        </p:nvSpPr>
        <p:spPr>
          <a:xfrm>
            <a:off x="3886200" y="4724400"/>
            <a:ext cx="2032829"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حفظ دمائهم وأعراضهم</a:t>
            </a:r>
            <a:endParaRPr lang="ar-SA" dirty="0">
              <a:solidFill>
                <a:srgbClr val="0070C0"/>
              </a:solidFill>
            </a:endParaRPr>
          </a:p>
        </p:txBody>
      </p:sp>
    </p:spTree>
    <p:extLst>
      <p:ext uri="{BB962C8B-B14F-4D97-AF65-F5344CB8AC3E}">
        <p14:creationId xmlns="" xmlns:p14="http://schemas.microsoft.com/office/powerpoint/2010/main" val="394301229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p:bldP spid="12" grpId="0"/>
      <p:bldP spid="13" grpId="0"/>
      <p:bldP spid="14" grpId="0"/>
      <p:bldP spid="15" grpId="0"/>
      <p:bldP spid="16" grpId="0"/>
      <p:bldP spid="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901226" y="3810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5" name="Rectangle 4"/>
          <p:cNvSpPr/>
          <p:nvPr/>
        </p:nvSpPr>
        <p:spPr>
          <a:xfrm>
            <a:off x="1371600" y="1066800"/>
            <a:ext cx="7318029" cy="461665"/>
          </a:xfrm>
          <a:prstGeom prst="rect">
            <a:avLst/>
          </a:prstGeom>
        </p:spPr>
        <p:txBody>
          <a:bodyPr wrap="none">
            <a:spAutoFit/>
          </a:bodyPr>
          <a:lstStyle/>
          <a:p>
            <a:r>
              <a:rPr lang="ar-SA" sz="2400" b="1" dirty="0" smtClean="0">
                <a:solidFill>
                  <a:srgbClr val="7030A0"/>
                </a:solidFill>
              </a:rPr>
              <a:t>اذكري </a:t>
            </a:r>
            <a:r>
              <a:rPr lang="ar-SA" sz="2400" b="1" dirty="0" smtClean="0">
                <a:solidFill>
                  <a:srgbClr val="7030A0"/>
                </a:solidFill>
              </a:rPr>
              <a:t>بعض الأمثلة على البر والإحسان وحسن التعامل مع غير المسلمين</a:t>
            </a:r>
            <a:endParaRPr lang="ar-SA" sz="2400" dirty="0">
              <a:solidFill>
                <a:srgbClr val="7030A0"/>
              </a:solidFill>
            </a:endParaRPr>
          </a:p>
        </p:txBody>
      </p:sp>
      <p:sp>
        <p:nvSpPr>
          <p:cNvPr id="7" name="Rectangle 9"/>
          <p:cNvSpPr/>
          <p:nvPr/>
        </p:nvSpPr>
        <p:spPr>
          <a:xfrm rot="20401296">
            <a:off x="3267110" y="3003619"/>
            <a:ext cx="3025188" cy="923330"/>
          </a:xfrm>
          <a:prstGeom prst="rect">
            <a:avLst/>
          </a:prstGeom>
          <a:noFill/>
        </p:spPr>
        <p:txBody>
          <a:bodyPr wrap="none" lIns="91440" tIns="45720" rIns="91440" bIns="45720">
            <a:prstTxWarp prst="textTriangleInverted">
              <a:avLst/>
            </a:prstTxWarp>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rPr>
              <a:t>مناقشة جماعية</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4">
                    <a:satMod val="175000"/>
                    <a:alpha val="40000"/>
                  </a:schemeClr>
                </a:glow>
              </a:effectLst>
            </a:endParaRPr>
          </a:p>
        </p:txBody>
      </p:sp>
    </p:spTree>
    <p:extLst>
      <p:ext uri="{BB962C8B-B14F-4D97-AF65-F5344CB8AC3E}">
        <p14:creationId xmlns="" xmlns:p14="http://schemas.microsoft.com/office/powerpoint/2010/main" val="18592517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
          <p:cNvSpPr>
            <a:spLocks noChangeArrowheads="1"/>
          </p:cNvSpPr>
          <p:nvPr/>
        </p:nvSpPr>
        <p:spPr bwMode="auto">
          <a:xfrm>
            <a:off x="1648618" y="381000"/>
            <a:ext cx="5971382" cy="581025"/>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 name="Rectangle 3"/>
          <p:cNvSpPr>
            <a:spLocks noChangeArrowheads="1"/>
          </p:cNvSpPr>
          <p:nvPr/>
        </p:nvSpPr>
        <p:spPr bwMode="auto">
          <a:xfrm>
            <a:off x="1752166" y="485745"/>
            <a:ext cx="5791634"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EG" sz="2000" b="1" dirty="0" smtClean="0">
                <a:solidFill>
                  <a:srgbClr val="002060"/>
                </a:solidFill>
                <a:latin typeface="Sultan bold"/>
                <a:ea typeface="Times New Roman" pitchFamily="18" charset="0"/>
                <a:cs typeface="Arial" pitchFamily="34" charset="0"/>
              </a:rPr>
              <a:t>الدرس ال</a:t>
            </a:r>
            <a:r>
              <a:rPr lang="ar-SA" sz="2000" b="1" dirty="0" smtClean="0">
                <a:solidFill>
                  <a:srgbClr val="002060"/>
                </a:solidFill>
                <a:latin typeface="Sultan bold"/>
                <a:ea typeface="Times New Roman" pitchFamily="18" charset="0"/>
                <a:cs typeface="Arial" pitchFamily="34" charset="0"/>
              </a:rPr>
              <a:t>رابع</a:t>
            </a:r>
            <a:r>
              <a:rPr lang="ar-EG" sz="2000" b="1" dirty="0" smtClean="0">
                <a:solidFill>
                  <a:srgbClr val="002060"/>
                </a:solidFill>
                <a:latin typeface="Sultan bold"/>
                <a:ea typeface="Times New Roman" pitchFamily="18" charset="0"/>
                <a:cs typeface="Arial" pitchFamily="34" charset="0"/>
              </a:rPr>
              <a:t> </a:t>
            </a:r>
            <a:r>
              <a:rPr lang="ar-EG" sz="2000" b="1" dirty="0" err="1" smtClean="0">
                <a:solidFill>
                  <a:srgbClr val="002060"/>
                </a:solidFill>
                <a:latin typeface="Sultan bold"/>
                <a:ea typeface="Times New Roman" pitchFamily="18" charset="0"/>
                <a:cs typeface="Arial" pitchFamily="34" charset="0"/>
              </a:rPr>
              <a:t>:</a:t>
            </a:r>
            <a:r>
              <a:rPr lang="ar-EG" sz="2000" b="1" dirty="0" smtClean="0">
                <a:solidFill>
                  <a:srgbClr val="000000"/>
                </a:solidFill>
                <a:latin typeface="Sultan bold"/>
                <a:ea typeface="Times New Roman" pitchFamily="18" charset="0"/>
                <a:cs typeface="Arial" pitchFamily="34" charset="0"/>
              </a:rPr>
              <a:t> </a:t>
            </a:r>
            <a:r>
              <a:rPr lang="ar-SA" sz="2000" b="1" dirty="0" smtClean="0">
                <a:solidFill>
                  <a:srgbClr val="FF0000"/>
                </a:solidFill>
                <a:latin typeface="Sultan bold"/>
                <a:ea typeface="Times New Roman" pitchFamily="18" charset="0"/>
                <a:cs typeface="Arial" pitchFamily="34" charset="0"/>
              </a:rPr>
              <a:t>الاعلان الاسلامي </a:t>
            </a:r>
            <a:r>
              <a:rPr lang="ar-SA" sz="2000" b="1" dirty="0" err="1" smtClean="0">
                <a:solidFill>
                  <a:srgbClr val="FF0000"/>
                </a:solidFill>
                <a:latin typeface="Sultan bold"/>
                <a:ea typeface="Times New Roman" pitchFamily="18" charset="0"/>
                <a:cs typeface="Arial" pitchFamily="34" charset="0"/>
              </a:rPr>
              <a:t>والاعلان</a:t>
            </a:r>
            <a:r>
              <a:rPr lang="ar-SA" sz="2000" b="1" dirty="0" smtClean="0">
                <a:solidFill>
                  <a:srgbClr val="FF0000"/>
                </a:solidFill>
                <a:latin typeface="Sultan bold"/>
                <a:ea typeface="Times New Roman" pitchFamily="18" charset="0"/>
                <a:cs typeface="Arial" pitchFamily="34" charset="0"/>
              </a:rPr>
              <a:t> العالمي لحقوق الانسان</a:t>
            </a:r>
            <a:endParaRPr lang="ar-EG" sz="2000" b="1" dirty="0" smtClean="0">
              <a:latin typeface="Arial" pitchFamily="34" charset="0"/>
              <a:cs typeface="Arial" pitchFamily="34" charset="0"/>
            </a:endParaRPr>
          </a:p>
        </p:txBody>
      </p:sp>
      <p:sp>
        <p:nvSpPr>
          <p:cNvPr id="12" name="Flowchart: Multidocument 3"/>
          <p:cNvSpPr/>
          <p:nvPr/>
        </p:nvSpPr>
        <p:spPr>
          <a:xfrm>
            <a:off x="7901226" y="1764268"/>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13" name="Rectangle 4"/>
          <p:cNvSpPr/>
          <p:nvPr/>
        </p:nvSpPr>
        <p:spPr>
          <a:xfrm>
            <a:off x="3670538" y="1905000"/>
            <a:ext cx="4222631" cy="400110"/>
          </a:xfrm>
          <a:prstGeom prst="rect">
            <a:avLst/>
          </a:prstGeom>
        </p:spPr>
        <p:txBody>
          <a:bodyPr wrap="none">
            <a:spAutoFit/>
          </a:bodyPr>
          <a:lstStyle/>
          <a:p>
            <a:pPr algn="r"/>
            <a:r>
              <a:rPr lang="ar-SA" sz="2000" b="1" dirty="0" smtClean="0">
                <a:solidFill>
                  <a:srgbClr val="7030A0"/>
                </a:solidFill>
              </a:rPr>
              <a:t>وضحي </a:t>
            </a:r>
            <a:r>
              <a:rPr lang="ar-SA" sz="2000" b="1" dirty="0" smtClean="0">
                <a:solidFill>
                  <a:srgbClr val="7030A0"/>
                </a:solidFill>
              </a:rPr>
              <a:t>المقصود بالإعلان العالمي لحقوق الإنسان</a:t>
            </a:r>
            <a:endParaRPr lang="ar-SA" sz="2000" dirty="0">
              <a:solidFill>
                <a:srgbClr val="7030A0"/>
              </a:solidFill>
            </a:endParaRPr>
          </a:p>
        </p:txBody>
      </p:sp>
      <p:sp>
        <p:nvSpPr>
          <p:cNvPr id="16" name="Rectangle 9"/>
          <p:cNvSpPr/>
          <p:nvPr/>
        </p:nvSpPr>
        <p:spPr>
          <a:xfrm>
            <a:off x="838200" y="2667000"/>
            <a:ext cx="7420894" cy="1685077"/>
          </a:xfrm>
          <a:prstGeom prst="rect">
            <a:avLst/>
          </a:prstGeom>
        </p:spPr>
        <p:txBody>
          <a:bodyPr wrap="square">
            <a:spAutoFit/>
          </a:bodyPr>
          <a:lstStyle/>
          <a:p>
            <a:pPr algn="r">
              <a:lnSpc>
                <a:spcPct val="200000"/>
              </a:lnSpc>
            </a:pPr>
            <a:r>
              <a:rPr lang="ar-SA" b="1" dirty="0" smtClean="0">
                <a:solidFill>
                  <a:srgbClr val="00B0F0"/>
                </a:solidFill>
                <a:latin typeface="Sakkal Majalla" pitchFamily="2" charset="-78"/>
                <a:cs typeface="Sakkal Majalla" pitchFamily="2" charset="-78"/>
              </a:rPr>
              <a:t>هو الإعلان الدولي الأساسي لما لجميع أعضاء الأسرة البشرية من حقوق غير قابلة للتصرف ولها حرمتها والمقصود </a:t>
            </a:r>
            <a:r>
              <a:rPr lang="ar-SA" b="1" dirty="0" err="1" smtClean="0">
                <a:solidFill>
                  <a:srgbClr val="00B0F0"/>
                </a:solidFill>
                <a:latin typeface="Sakkal Majalla" pitchFamily="2" charset="-78"/>
                <a:cs typeface="Sakkal Majalla" pitchFamily="2" charset="-78"/>
              </a:rPr>
              <a:t>به</a:t>
            </a:r>
            <a:r>
              <a:rPr lang="ar-SA" b="1" dirty="0" smtClean="0">
                <a:solidFill>
                  <a:srgbClr val="00B0F0"/>
                </a:solidFill>
                <a:latin typeface="Sakkal Majalla" pitchFamily="2" charset="-78"/>
                <a:cs typeface="Sakkal Majalla" pitchFamily="2" charset="-78"/>
              </a:rPr>
              <a:t> أن يكون هو المعيار المشترك الذي تقيس </a:t>
            </a:r>
            <a:r>
              <a:rPr lang="ar-SA" b="1" dirty="0" err="1" smtClean="0">
                <a:solidFill>
                  <a:srgbClr val="00B0F0"/>
                </a:solidFill>
                <a:latin typeface="Sakkal Majalla" pitchFamily="2" charset="-78"/>
                <a:cs typeface="Sakkal Majalla" pitchFamily="2" charset="-78"/>
              </a:rPr>
              <a:t>به</a:t>
            </a:r>
            <a:r>
              <a:rPr lang="ar-SA" b="1" dirty="0" smtClean="0">
                <a:solidFill>
                  <a:srgbClr val="00B0F0"/>
                </a:solidFill>
                <a:latin typeface="Sakkal Majalla" pitchFamily="2" charset="-78"/>
                <a:cs typeface="Sakkal Majalla" pitchFamily="2" charset="-78"/>
              </a:rPr>
              <a:t> كافة الشعوب والأمم منجزاتها فيما يبذل لها من حقوق وحريات ومراعاتها عالميا وعمليا </a:t>
            </a:r>
            <a:endParaRPr lang="ar-SA" dirty="0"/>
          </a:p>
        </p:txBody>
      </p:sp>
    </p:spTree>
    <p:extLst>
      <p:ext uri="{BB962C8B-B14F-4D97-AF65-F5344CB8AC3E}">
        <p14:creationId xmlns="" xmlns:p14="http://schemas.microsoft.com/office/powerpoint/2010/main" val="104021269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wipe(down)">
                                      <p:cBhvr>
                                        <p:cTn id="29" dur="580">
                                          <p:stCondLst>
                                            <p:cond delay="0"/>
                                          </p:stCondLst>
                                        </p:cTn>
                                        <p:tgtEl>
                                          <p:spTgt spid="16">
                                            <p:txEl>
                                              <p:pRg st="0" end="0"/>
                                            </p:txEl>
                                          </p:spTgt>
                                        </p:tgtEl>
                                      </p:cBhvr>
                                    </p:animEffect>
                                    <p:anim calcmode="lin" valueType="num">
                                      <p:cBhvr>
                                        <p:cTn id="30"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xEl>
                                              <p:pRg st="0" end="0"/>
                                            </p:txEl>
                                          </p:spTgt>
                                        </p:tgtEl>
                                      </p:cBhvr>
                                      <p:to x="100000" y="60000"/>
                                    </p:animScale>
                                    <p:animScale>
                                      <p:cBhvr>
                                        <p:cTn id="36" dur="166" decel="50000">
                                          <p:stCondLst>
                                            <p:cond delay="676"/>
                                          </p:stCondLst>
                                        </p:cTn>
                                        <p:tgtEl>
                                          <p:spTgt spid="16">
                                            <p:txEl>
                                              <p:pRg st="0" end="0"/>
                                            </p:txEl>
                                          </p:spTgt>
                                        </p:tgtEl>
                                      </p:cBhvr>
                                      <p:to x="100000" y="100000"/>
                                    </p:animScale>
                                    <p:animScale>
                                      <p:cBhvr>
                                        <p:cTn id="37" dur="26">
                                          <p:stCondLst>
                                            <p:cond delay="1312"/>
                                          </p:stCondLst>
                                        </p:cTn>
                                        <p:tgtEl>
                                          <p:spTgt spid="16">
                                            <p:txEl>
                                              <p:pRg st="0" end="0"/>
                                            </p:txEl>
                                          </p:spTgt>
                                        </p:tgtEl>
                                      </p:cBhvr>
                                      <p:to x="100000" y="80000"/>
                                    </p:animScale>
                                    <p:animScale>
                                      <p:cBhvr>
                                        <p:cTn id="38" dur="166" decel="50000">
                                          <p:stCondLst>
                                            <p:cond delay="1338"/>
                                          </p:stCondLst>
                                        </p:cTn>
                                        <p:tgtEl>
                                          <p:spTgt spid="16">
                                            <p:txEl>
                                              <p:pRg st="0" end="0"/>
                                            </p:txEl>
                                          </p:spTgt>
                                        </p:tgtEl>
                                      </p:cBhvr>
                                      <p:to x="100000" y="100000"/>
                                    </p:animScale>
                                    <p:animScale>
                                      <p:cBhvr>
                                        <p:cTn id="39" dur="26">
                                          <p:stCondLst>
                                            <p:cond delay="1642"/>
                                          </p:stCondLst>
                                        </p:cTn>
                                        <p:tgtEl>
                                          <p:spTgt spid="16">
                                            <p:txEl>
                                              <p:pRg st="0" end="0"/>
                                            </p:txEl>
                                          </p:spTgt>
                                        </p:tgtEl>
                                      </p:cBhvr>
                                      <p:to x="100000" y="90000"/>
                                    </p:animScale>
                                    <p:animScale>
                                      <p:cBhvr>
                                        <p:cTn id="40" dur="166" decel="50000">
                                          <p:stCondLst>
                                            <p:cond delay="1668"/>
                                          </p:stCondLst>
                                        </p:cTn>
                                        <p:tgtEl>
                                          <p:spTgt spid="16">
                                            <p:txEl>
                                              <p:pRg st="0" end="0"/>
                                            </p:txEl>
                                          </p:spTgt>
                                        </p:tgtEl>
                                      </p:cBhvr>
                                      <p:to x="100000" y="100000"/>
                                    </p:animScale>
                                    <p:animScale>
                                      <p:cBhvr>
                                        <p:cTn id="41" dur="26">
                                          <p:stCondLst>
                                            <p:cond delay="1808"/>
                                          </p:stCondLst>
                                        </p:cTn>
                                        <p:tgtEl>
                                          <p:spTgt spid="16">
                                            <p:txEl>
                                              <p:pRg st="0" end="0"/>
                                            </p:txEl>
                                          </p:spTgt>
                                        </p:tgtEl>
                                      </p:cBhvr>
                                      <p:to x="100000" y="95000"/>
                                    </p:animScale>
                                    <p:animScale>
                                      <p:cBhvr>
                                        <p:cTn id="42" dur="166" decel="50000">
                                          <p:stCondLst>
                                            <p:cond delay="1834"/>
                                          </p:stCondLst>
                                        </p:cTn>
                                        <p:tgtEl>
                                          <p:spTgt spid="1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6"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p:cNvSpPr/>
          <p:nvPr/>
        </p:nvSpPr>
        <p:spPr>
          <a:xfrm>
            <a:off x="7894209" y="254605"/>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5" name="Rectangle 4"/>
          <p:cNvSpPr/>
          <p:nvPr/>
        </p:nvSpPr>
        <p:spPr>
          <a:xfrm>
            <a:off x="1752600" y="381000"/>
            <a:ext cx="6234399" cy="461665"/>
          </a:xfrm>
          <a:prstGeom prst="rect">
            <a:avLst/>
          </a:prstGeom>
        </p:spPr>
        <p:txBody>
          <a:bodyPr wrap="none">
            <a:spAutoFit/>
          </a:bodyPr>
          <a:lstStyle/>
          <a:p>
            <a:pPr rtl="1"/>
            <a:r>
              <a:rPr lang="ar-SA" sz="2400" b="1" dirty="0" err="1" smtClean="0">
                <a:solidFill>
                  <a:srgbClr val="7030A0"/>
                </a:solidFill>
              </a:rPr>
              <a:t>أكتبي</a:t>
            </a:r>
            <a:r>
              <a:rPr lang="ar-SA" sz="2400" b="1" dirty="0" smtClean="0">
                <a:solidFill>
                  <a:srgbClr val="7030A0"/>
                </a:solidFill>
              </a:rPr>
              <a:t> </a:t>
            </a:r>
            <a:r>
              <a:rPr lang="ar-SA" sz="2400" b="1" dirty="0" smtClean="0">
                <a:solidFill>
                  <a:srgbClr val="7030A0"/>
                </a:solidFill>
              </a:rPr>
              <a:t>الحدث التاريخي المرتبط بحقوق الانسان للتواريخ التالية</a:t>
            </a:r>
            <a:endParaRPr lang="en-US" sz="2400" b="1" dirty="0">
              <a:solidFill>
                <a:srgbClr val="7030A0"/>
              </a:solidFill>
            </a:endParaRPr>
          </a:p>
        </p:txBody>
      </p:sp>
      <p:sp>
        <p:nvSpPr>
          <p:cNvPr id="6" name="Rectangle 5"/>
          <p:cNvSpPr/>
          <p:nvPr/>
        </p:nvSpPr>
        <p:spPr>
          <a:xfrm>
            <a:off x="6553200" y="1371600"/>
            <a:ext cx="1789272" cy="369332"/>
          </a:xfrm>
          <a:prstGeom prst="rect">
            <a:avLst/>
          </a:prstGeom>
        </p:spPr>
        <p:txBody>
          <a:bodyPr wrap="none">
            <a:spAutoFit/>
          </a:bodyPr>
          <a:lstStyle/>
          <a:p>
            <a:pPr rtl="1"/>
            <a:r>
              <a:rPr lang="ar-SA" b="1" dirty="0" smtClean="0"/>
              <a:t>1368 </a:t>
            </a:r>
            <a:r>
              <a:rPr lang="ar-SA" b="1" dirty="0" err="1" smtClean="0"/>
              <a:t>هـ </a:t>
            </a:r>
            <a:r>
              <a:rPr lang="ar-SA" b="1" dirty="0" smtClean="0"/>
              <a:t>(1948 م</a:t>
            </a:r>
            <a:r>
              <a:rPr lang="ar-SA" b="1" dirty="0" err="1" smtClean="0"/>
              <a:t>)</a:t>
            </a:r>
            <a:endParaRPr lang="en-US" dirty="0"/>
          </a:p>
        </p:txBody>
      </p:sp>
      <p:sp>
        <p:nvSpPr>
          <p:cNvPr id="7" name="Rectangle 6"/>
          <p:cNvSpPr/>
          <p:nvPr/>
        </p:nvSpPr>
        <p:spPr>
          <a:xfrm>
            <a:off x="1219200" y="2935069"/>
            <a:ext cx="7265159" cy="369332"/>
          </a:xfrm>
          <a:prstGeom prst="rect">
            <a:avLst/>
          </a:prstGeom>
        </p:spPr>
        <p:txBody>
          <a:bodyPr wrap="square">
            <a:spAutoFit/>
          </a:bodyPr>
          <a:lstStyle/>
          <a:p>
            <a:pPr algn="r" rtl="1"/>
            <a:r>
              <a:rPr lang="ar-SA" b="1" dirty="0" smtClean="0"/>
              <a:t>1410 </a:t>
            </a:r>
            <a:r>
              <a:rPr lang="ar-SA" b="1" dirty="0" err="1" smtClean="0"/>
              <a:t>هـ </a:t>
            </a:r>
            <a:r>
              <a:rPr lang="ar-SA" b="1" dirty="0" smtClean="0"/>
              <a:t>(1990 م</a:t>
            </a:r>
            <a:r>
              <a:rPr lang="ar-SA" b="1" dirty="0" err="1" smtClean="0"/>
              <a:t>)</a:t>
            </a:r>
            <a:endParaRPr lang="en-US" dirty="0"/>
          </a:p>
        </p:txBody>
      </p:sp>
      <p:sp>
        <p:nvSpPr>
          <p:cNvPr id="9" name="Rectangle 8"/>
          <p:cNvSpPr/>
          <p:nvPr/>
        </p:nvSpPr>
        <p:spPr>
          <a:xfrm>
            <a:off x="2590800" y="1981200"/>
            <a:ext cx="4935967" cy="369332"/>
          </a:xfrm>
          <a:prstGeom prst="rect">
            <a:avLst/>
          </a:prstGeom>
        </p:spPr>
        <p:txBody>
          <a:bodyPr wrap="none">
            <a:spAutoFit/>
          </a:bodyPr>
          <a:lstStyle/>
          <a:p>
            <a:r>
              <a:rPr lang="ar-SA" b="1" dirty="0" smtClean="0">
                <a:solidFill>
                  <a:srgbClr val="0070C0"/>
                </a:solidFill>
                <a:latin typeface="Sakkal Majalla" pitchFamily="2" charset="-78"/>
                <a:cs typeface="Sakkal Majalla" pitchFamily="2" charset="-78"/>
              </a:rPr>
              <a:t>صدور ميثاق الأمم المتحدة الذي تضمن الإعلان العالمى لحقوق الانسان</a:t>
            </a:r>
            <a:endParaRPr lang="ar-SA" dirty="0"/>
          </a:p>
        </p:txBody>
      </p:sp>
      <p:sp>
        <p:nvSpPr>
          <p:cNvPr id="10" name="Rectangle 9"/>
          <p:cNvSpPr/>
          <p:nvPr/>
        </p:nvSpPr>
        <p:spPr>
          <a:xfrm>
            <a:off x="609600" y="3544669"/>
            <a:ext cx="6836323" cy="369332"/>
          </a:xfrm>
          <a:prstGeom prst="rect">
            <a:avLst/>
          </a:prstGeom>
        </p:spPr>
        <p:txBody>
          <a:bodyPr wrap="square">
            <a:spAutoFit/>
          </a:bodyPr>
          <a:lstStyle/>
          <a:p>
            <a:pPr algn="r"/>
            <a:r>
              <a:rPr lang="ar-SA" b="1" dirty="0" smtClean="0">
                <a:solidFill>
                  <a:srgbClr val="0070C0"/>
                </a:solidFill>
                <a:latin typeface="Sakkal Majalla" pitchFamily="2" charset="-78"/>
                <a:cs typeface="Sakkal Majalla" pitchFamily="2" charset="-78"/>
              </a:rPr>
              <a:t>الاعلان الاسلامي لحقوق الانسان </a:t>
            </a:r>
            <a:endParaRPr lang="ar-SA" dirty="0"/>
          </a:p>
        </p:txBody>
      </p:sp>
    </p:spTree>
    <p:extLst>
      <p:ext uri="{BB962C8B-B14F-4D97-AF65-F5344CB8AC3E}">
        <p14:creationId xmlns="" xmlns:p14="http://schemas.microsoft.com/office/powerpoint/2010/main" val="228702839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143000"/>
            <a:ext cx="5833648" cy="461665"/>
          </a:xfrm>
          <a:prstGeom prst="rect">
            <a:avLst/>
          </a:prstGeom>
        </p:spPr>
        <p:txBody>
          <a:bodyPr wrap="none">
            <a:spAutoFit/>
          </a:bodyPr>
          <a:lstStyle/>
          <a:p>
            <a:pPr rtl="1"/>
            <a:r>
              <a:rPr lang="ar-SA" sz="2400" b="1" dirty="0" smtClean="0">
                <a:solidFill>
                  <a:srgbClr val="7030A0"/>
                </a:solidFill>
              </a:rPr>
              <a:t>حددي </a:t>
            </a:r>
            <a:r>
              <a:rPr lang="ar-SA" sz="2400" b="1" dirty="0" smtClean="0">
                <a:solidFill>
                  <a:srgbClr val="7030A0"/>
                </a:solidFill>
              </a:rPr>
              <a:t>زمان ومكان صدور الاعلان العالمي لحقوق الانسان</a:t>
            </a:r>
            <a:endParaRPr lang="en-US" sz="2400" b="1" dirty="0">
              <a:solidFill>
                <a:srgbClr val="7030A0"/>
              </a:solidFill>
            </a:endParaRPr>
          </a:p>
        </p:txBody>
      </p:sp>
      <p:sp>
        <p:nvSpPr>
          <p:cNvPr id="3" name="Flowchart: Multidocument 2"/>
          <p:cNvSpPr/>
          <p:nvPr/>
        </p:nvSpPr>
        <p:spPr>
          <a:xfrm>
            <a:off x="7944251" y="1066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11" name="Rectangle 10"/>
          <p:cNvSpPr/>
          <p:nvPr/>
        </p:nvSpPr>
        <p:spPr>
          <a:xfrm>
            <a:off x="1447800" y="2514600"/>
            <a:ext cx="6891630" cy="369332"/>
          </a:xfrm>
          <a:prstGeom prst="rect">
            <a:avLst/>
          </a:prstGeom>
        </p:spPr>
        <p:txBody>
          <a:bodyPr wrap="none">
            <a:spAutoFit/>
          </a:bodyPr>
          <a:lstStyle/>
          <a:p>
            <a:pPr rtl="1"/>
            <a:r>
              <a:rPr lang="ar-SA" b="1" dirty="0" smtClean="0">
                <a:solidFill>
                  <a:srgbClr val="0070C0"/>
                </a:solidFill>
                <a:latin typeface="Sakkal Majalla" pitchFamily="2" charset="-78"/>
                <a:cs typeface="Sakkal Majalla" pitchFamily="2" charset="-78"/>
              </a:rPr>
              <a:t>فى عام 1368 هـ الموافق 1948 م أقرت الجمعية العامة للأمم المتحدة الإعلان العالمي لحقوق الانسان</a:t>
            </a:r>
            <a:endParaRPr lang="en-US" b="1" dirty="0" smtClean="0">
              <a:solidFill>
                <a:srgbClr val="0070C0"/>
              </a:solidFill>
              <a:latin typeface="Sakkal Majalla" pitchFamily="2" charset="-78"/>
              <a:cs typeface="Sakkal Majalla" pitchFamily="2" charset="-78"/>
            </a:endParaRPr>
          </a:p>
        </p:txBody>
      </p:sp>
    </p:spTree>
    <p:extLst>
      <p:ext uri="{BB962C8B-B14F-4D97-AF65-F5344CB8AC3E}">
        <p14:creationId xmlns="" xmlns:p14="http://schemas.microsoft.com/office/powerpoint/2010/main" val="394301229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p:cNvSpPr>
            <a:spLocks noChangeArrowheads="1"/>
          </p:cNvSpPr>
          <p:nvPr/>
        </p:nvSpPr>
        <p:spPr bwMode="auto">
          <a:xfrm>
            <a:off x="1143000" y="381000"/>
            <a:ext cx="6705600" cy="725487"/>
          </a:xfrm>
          <a:prstGeom prst="horizontalScroll">
            <a:avLst>
              <a:gd name="adj" fmla="val 12500"/>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 name="Rectangle 3"/>
          <p:cNvSpPr>
            <a:spLocks noChangeArrowheads="1"/>
          </p:cNvSpPr>
          <p:nvPr/>
        </p:nvSpPr>
        <p:spPr bwMode="auto">
          <a:xfrm>
            <a:off x="1345808" y="561945"/>
            <a:ext cx="6452407"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2000" b="1" i="0" u="none" strike="noStrike" cap="none" normalizeH="0" baseline="0" dirty="0" smtClean="0">
                <a:ln>
                  <a:noFill/>
                </a:ln>
                <a:solidFill>
                  <a:srgbClr val="002060"/>
                </a:solidFill>
                <a:effectLst/>
                <a:latin typeface="Sultan bold"/>
                <a:ea typeface="Times New Roman" pitchFamily="18" charset="0"/>
                <a:cs typeface="Arial" pitchFamily="34" charset="0"/>
              </a:rPr>
              <a:t>الدرس الخامس  </a:t>
            </a:r>
            <a:r>
              <a:rPr kumimoji="0" lang="ar-EG" sz="2000" b="1" i="0" u="none" strike="noStrike" cap="none" normalizeH="0" baseline="0" dirty="0" err="1" smtClean="0">
                <a:ln>
                  <a:noFill/>
                </a:ln>
                <a:solidFill>
                  <a:srgbClr val="002060"/>
                </a:solidFill>
                <a:effectLst/>
                <a:latin typeface="Sultan bold"/>
                <a:ea typeface="Times New Roman" pitchFamily="18" charset="0"/>
                <a:cs typeface="Arial" pitchFamily="34" charset="0"/>
              </a:rPr>
              <a:t>:</a:t>
            </a:r>
            <a:r>
              <a:rPr kumimoji="0" lang="ar-EG" sz="2000" b="1" i="0" u="none" strike="noStrike" cap="none" normalizeH="0" baseline="0" dirty="0" smtClean="0">
                <a:ln>
                  <a:noFill/>
                </a:ln>
                <a:solidFill>
                  <a:srgbClr val="FF0000"/>
                </a:solidFill>
                <a:effectLst/>
                <a:latin typeface="Sultan bold"/>
                <a:ea typeface="Times New Roman" pitchFamily="18" charset="0"/>
                <a:cs typeface="Arial" pitchFamily="34" charset="0"/>
              </a:rPr>
              <a:t> </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ال</a:t>
            </a:r>
            <a:r>
              <a:rPr kumimoji="0" lang="ar-EG" sz="2000" b="1" i="0" u="none" strike="noStrike" cap="none" normalizeH="0" baseline="0" dirty="0" smtClean="0">
                <a:ln>
                  <a:noFill/>
                </a:ln>
                <a:solidFill>
                  <a:srgbClr val="FF0000"/>
                </a:solidFill>
                <a:effectLst/>
                <a:latin typeface="Sultan bold"/>
                <a:ea typeface="Times New Roman" pitchFamily="18" charset="0"/>
                <a:cs typeface="Arial" pitchFamily="34" charset="0"/>
              </a:rPr>
              <a:t>هيئ</a:t>
            </a:r>
            <a:r>
              <a:rPr kumimoji="0" lang="ar-SA" sz="2000" b="1" i="0" u="none" strike="noStrike" cap="none" normalizeH="0" baseline="0" dirty="0" smtClean="0">
                <a:ln>
                  <a:noFill/>
                </a:ln>
                <a:solidFill>
                  <a:srgbClr val="FF0000"/>
                </a:solidFill>
                <a:effectLst/>
                <a:latin typeface="Sultan bold"/>
                <a:ea typeface="Times New Roman" pitchFamily="18" charset="0"/>
                <a:cs typeface="Arial" pitchFamily="34" charset="0"/>
              </a:rPr>
              <a:t>ات والجمعيات</a:t>
            </a:r>
            <a:r>
              <a:rPr kumimoji="0" lang="ar-SA" sz="2000" b="1" i="0" u="none" strike="noStrike" cap="none" normalizeH="0" dirty="0" smtClean="0">
                <a:ln>
                  <a:noFill/>
                </a:ln>
                <a:solidFill>
                  <a:srgbClr val="FF0000"/>
                </a:solidFill>
                <a:effectLst/>
                <a:latin typeface="Sultan bold"/>
                <a:ea typeface="Times New Roman" pitchFamily="18" charset="0"/>
                <a:cs typeface="Arial" pitchFamily="34" charset="0"/>
              </a:rPr>
              <a:t> الحقوقية فى المملكة العربية السعودية</a:t>
            </a:r>
            <a:endParaRPr kumimoji="0" lang="ar-EG" b="1" i="0" u="none" strike="noStrike" cap="none" normalizeH="0" baseline="0" dirty="0" smtClean="0">
              <a:ln>
                <a:noFill/>
              </a:ln>
              <a:solidFill>
                <a:schemeClr val="tx1"/>
              </a:solidFill>
              <a:effectLst/>
              <a:latin typeface="Arial" pitchFamily="34" charset="0"/>
              <a:cs typeface="Arial" pitchFamily="34" charset="0"/>
            </a:endParaRPr>
          </a:p>
        </p:txBody>
      </p:sp>
      <p:sp>
        <p:nvSpPr>
          <p:cNvPr id="20" name="Flowchart: Multidocument 3"/>
          <p:cNvSpPr/>
          <p:nvPr/>
        </p:nvSpPr>
        <p:spPr>
          <a:xfrm>
            <a:off x="7944251" y="16764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1</a:t>
            </a:r>
            <a:endParaRPr lang="ar-SA" sz="2800" dirty="0"/>
          </a:p>
        </p:txBody>
      </p:sp>
      <p:sp>
        <p:nvSpPr>
          <p:cNvPr id="21" name="Rectangle 4"/>
          <p:cNvSpPr/>
          <p:nvPr/>
        </p:nvSpPr>
        <p:spPr>
          <a:xfrm>
            <a:off x="5562600" y="1748135"/>
            <a:ext cx="2351926" cy="461665"/>
          </a:xfrm>
          <a:prstGeom prst="rect">
            <a:avLst/>
          </a:prstGeom>
        </p:spPr>
        <p:txBody>
          <a:bodyPr wrap="none">
            <a:spAutoFit/>
          </a:bodyPr>
          <a:lstStyle/>
          <a:p>
            <a:r>
              <a:rPr lang="ar-SA" sz="2400" b="1" dirty="0" smtClean="0">
                <a:solidFill>
                  <a:srgbClr val="7030A0"/>
                </a:solidFill>
              </a:rPr>
              <a:t>أكملي </a:t>
            </a:r>
            <a:r>
              <a:rPr lang="ar-SA" sz="2400" b="1" dirty="0" smtClean="0">
                <a:solidFill>
                  <a:srgbClr val="7030A0"/>
                </a:solidFill>
              </a:rPr>
              <a:t>الفراغات التالية</a:t>
            </a:r>
            <a:endParaRPr lang="ar-SA" sz="2400" dirty="0">
              <a:solidFill>
                <a:srgbClr val="7030A0"/>
              </a:solidFill>
            </a:endParaRPr>
          </a:p>
        </p:txBody>
      </p:sp>
      <p:sp>
        <p:nvSpPr>
          <p:cNvPr id="22" name="Rectangle 3"/>
          <p:cNvSpPr/>
          <p:nvPr/>
        </p:nvSpPr>
        <p:spPr>
          <a:xfrm>
            <a:off x="2090500" y="2602468"/>
            <a:ext cx="6596300" cy="369332"/>
          </a:xfrm>
          <a:prstGeom prst="rect">
            <a:avLst/>
          </a:prstGeom>
        </p:spPr>
        <p:txBody>
          <a:bodyPr wrap="square">
            <a:spAutoFit/>
          </a:bodyPr>
          <a:lstStyle/>
          <a:p>
            <a:pPr algn="r" rtl="1"/>
            <a:r>
              <a:rPr lang="ar-SA" b="1" dirty="0" smtClean="0"/>
              <a:t>1- أنشئت الجمعية الوطنية لحقوق الإنسان </a:t>
            </a:r>
            <a:r>
              <a:rPr lang="ar-SA" b="1" dirty="0" err="1" smtClean="0"/>
              <a:t>عام .......................</a:t>
            </a:r>
            <a:endParaRPr lang="en-US" dirty="0"/>
          </a:p>
        </p:txBody>
      </p:sp>
      <p:sp>
        <p:nvSpPr>
          <p:cNvPr id="23" name="Rectangle 4"/>
          <p:cNvSpPr/>
          <p:nvPr/>
        </p:nvSpPr>
        <p:spPr>
          <a:xfrm>
            <a:off x="4300483" y="3429000"/>
            <a:ext cx="4429418" cy="369332"/>
          </a:xfrm>
          <a:prstGeom prst="rect">
            <a:avLst/>
          </a:prstGeom>
        </p:spPr>
        <p:txBody>
          <a:bodyPr wrap="none">
            <a:spAutoFit/>
          </a:bodyPr>
          <a:lstStyle/>
          <a:p>
            <a:pPr algn="r" rtl="1"/>
            <a:r>
              <a:rPr lang="ar-SA" b="1" dirty="0" smtClean="0"/>
              <a:t>2- تعد هيئة حقوق الانسان </a:t>
            </a:r>
            <a:r>
              <a:rPr lang="ar-SA" b="1" dirty="0" err="1" smtClean="0"/>
              <a:t>جهة ..............................</a:t>
            </a:r>
            <a:endParaRPr lang="en-US" dirty="0"/>
          </a:p>
        </p:txBody>
      </p:sp>
      <p:sp>
        <p:nvSpPr>
          <p:cNvPr id="24" name="Rectangle 9"/>
          <p:cNvSpPr/>
          <p:nvPr/>
        </p:nvSpPr>
        <p:spPr>
          <a:xfrm>
            <a:off x="4147900" y="2448632"/>
            <a:ext cx="737702"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1425 هـ</a:t>
            </a:r>
            <a:endParaRPr lang="ar-SA" dirty="0"/>
          </a:p>
        </p:txBody>
      </p:sp>
      <p:sp>
        <p:nvSpPr>
          <p:cNvPr id="28" name="Rectangle 11"/>
          <p:cNvSpPr/>
          <p:nvPr/>
        </p:nvSpPr>
        <p:spPr>
          <a:xfrm>
            <a:off x="4724400" y="3276600"/>
            <a:ext cx="1308371"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حكومية مستقلة</a:t>
            </a:r>
            <a:endParaRPr lang="ar-SA" dirty="0"/>
          </a:p>
        </p:txBody>
      </p:sp>
      <p:sp>
        <p:nvSpPr>
          <p:cNvPr id="19" name="Rectangle 4"/>
          <p:cNvSpPr/>
          <p:nvPr/>
        </p:nvSpPr>
        <p:spPr>
          <a:xfrm>
            <a:off x="3190641" y="4343400"/>
            <a:ext cx="5572359" cy="369332"/>
          </a:xfrm>
          <a:prstGeom prst="rect">
            <a:avLst/>
          </a:prstGeom>
        </p:spPr>
        <p:txBody>
          <a:bodyPr wrap="none">
            <a:spAutoFit/>
          </a:bodyPr>
          <a:lstStyle/>
          <a:p>
            <a:pPr algn="r" rtl="1"/>
            <a:r>
              <a:rPr lang="ar-SA" b="1" dirty="0" smtClean="0"/>
              <a:t>2- يوجد مقر الجمعية الوطنية لحقوق الانسان </a:t>
            </a:r>
            <a:r>
              <a:rPr lang="ar-SA" b="1" dirty="0" err="1" smtClean="0"/>
              <a:t>فى ..............................</a:t>
            </a:r>
            <a:endParaRPr lang="en-US" dirty="0"/>
          </a:p>
        </p:txBody>
      </p:sp>
      <p:sp>
        <p:nvSpPr>
          <p:cNvPr id="34" name="Rectangle 11"/>
          <p:cNvSpPr/>
          <p:nvPr/>
        </p:nvSpPr>
        <p:spPr>
          <a:xfrm>
            <a:off x="3890403" y="4191000"/>
            <a:ext cx="681597" cy="369332"/>
          </a:xfrm>
          <a:prstGeom prst="rect">
            <a:avLst/>
          </a:prstGeom>
        </p:spPr>
        <p:txBody>
          <a:bodyPr wrap="none">
            <a:spAutoFit/>
          </a:bodyPr>
          <a:lstStyle/>
          <a:p>
            <a:r>
              <a:rPr lang="ar-SA" b="1" dirty="0" smtClean="0">
                <a:solidFill>
                  <a:srgbClr val="00B0F0"/>
                </a:solidFill>
                <a:latin typeface="Sakkal Majalla" pitchFamily="2" charset="-78"/>
                <a:cs typeface="Sakkal Majalla" pitchFamily="2" charset="-78"/>
              </a:rPr>
              <a:t>الرياض</a:t>
            </a:r>
            <a:endParaRPr lang="ar-SA" dirty="0"/>
          </a:p>
        </p:txBody>
      </p:sp>
    </p:spTree>
    <p:extLst>
      <p:ext uri="{BB962C8B-B14F-4D97-AF65-F5344CB8AC3E}">
        <p14:creationId xmlns="" xmlns:p14="http://schemas.microsoft.com/office/powerpoint/2010/main" val="1007542922"/>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ipe(down)">
                                      <p:cBhvr>
                                        <p:cTn id="36" dur="580">
                                          <p:stCondLst>
                                            <p:cond delay="0"/>
                                          </p:stCondLst>
                                        </p:cTn>
                                        <p:tgtEl>
                                          <p:spTgt spid="24">
                                            <p:txEl>
                                              <p:pRg st="0" end="0"/>
                                            </p:txEl>
                                          </p:spTgt>
                                        </p:tgtEl>
                                      </p:cBhvr>
                                    </p:animEffect>
                                    <p:anim calcmode="lin" valueType="num">
                                      <p:cBhvr>
                                        <p:cTn id="37" dur="1822" tmFilter="0,0; 0.14,0.36; 0.43,0.73; 0.71,0.91; 1.0,1.0">
                                          <p:stCondLst>
                                            <p:cond delay="0"/>
                                          </p:stCondLst>
                                        </p:cTn>
                                        <p:tgtEl>
                                          <p:spTgt spid="24">
                                            <p:txEl>
                                              <p:pRg st="0" end="0"/>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4">
                                            <p:txEl>
                                              <p:pRg st="0" end="0"/>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4">
                                            <p:txEl>
                                              <p:pRg st="0" end="0"/>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4">
                                            <p:txEl>
                                              <p:pRg st="0" end="0"/>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4">
                                            <p:txEl>
                                              <p:pRg st="0" end="0"/>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24">
                                            <p:txEl>
                                              <p:pRg st="0" end="0"/>
                                            </p:txEl>
                                          </p:spTgt>
                                        </p:tgtEl>
                                      </p:cBhvr>
                                      <p:to x="100000" y="60000"/>
                                    </p:animScale>
                                    <p:animScale>
                                      <p:cBhvr>
                                        <p:cTn id="43" dur="166" decel="50000">
                                          <p:stCondLst>
                                            <p:cond delay="676"/>
                                          </p:stCondLst>
                                        </p:cTn>
                                        <p:tgtEl>
                                          <p:spTgt spid="24">
                                            <p:txEl>
                                              <p:pRg st="0" end="0"/>
                                            </p:txEl>
                                          </p:spTgt>
                                        </p:tgtEl>
                                      </p:cBhvr>
                                      <p:to x="100000" y="100000"/>
                                    </p:animScale>
                                    <p:animScale>
                                      <p:cBhvr>
                                        <p:cTn id="44" dur="26">
                                          <p:stCondLst>
                                            <p:cond delay="1312"/>
                                          </p:stCondLst>
                                        </p:cTn>
                                        <p:tgtEl>
                                          <p:spTgt spid="24">
                                            <p:txEl>
                                              <p:pRg st="0" end="0"/>
                                            </p:txEl>
                                          </p:spTgt>
                                        </p:tgtEl>
                                      </p:cBhvr>
                                      <p:to x="100000" y="80000"/>
                                    </p:animScale>
                                    <p:animScale>
                                      <p:cBhvr>
                                        <p:cTn id="45" dur="166" decel="50000">
                                          <p:stCondLst>
                                            <p:cond delay="1338"/>
                                          </p:stCondLst>
                                        </p:cTn>
                                        <p:tgtEl>
                                          <p:spTgt spid="24">
                                            <p:txEl>
                                              <p:pRg st="0" end="0"/>
                                            </p:txEl>
                                          </p:spTgt>
                                        </p:tgtEl>
                                      </p:cBhvr>
                                      <p:to x="100000" y="100000"/>
                                    </p:animScale>
                                    <p:animScale>
                                      <p:cBhvr>
                                        <p:cTn id="46" dur="26">
                                          <p:stCondLst>
                                            <p:cond delay="1642"/>
                                          </p:stCondLst>
                                        </p:cTn>
                                        <p:tgtEl>
                                          <p:spTgt spid="24">
                                            <p:txEl>
                                              <p:pRg st="0" end="0"/>
                                            </p:txEl>
                                          </p:spTgt>
                                        </p:tgtEl>
                                      </p:cBhvr>
                                      <p:to x="100000" y="90000"/>
                                    </p:animScale>
                                    <p:animScale>
                                      <p:cBhvr>
                                        <p:cTn id="47" dur="166" decel="50000">
                                          <p:stCondLst>
                                            <p:cond delay="1668"/>
                                          </p:stCondLst>
                                        </p:cTn>
                                        <p:tgtEl>
                                          <p:spTgt spid="24">
                                            <p:txEl>
                                              <p:pRg st="0" end="0"/>
                                            </p:txEl>
                                          </p:spTgt>
                                        </p:tgtEl>
                                      </p:cBhvr>
                                      <p:to x="100000" y="100000"/>
                                    </p:animScale>
                                    <p:animScale>
                                      <p:cBhvr>
                                        <p:cTn id="48" dur="26">
                                          <p:stCondLst>
                                            <p:cond delay="1808"/>
                                          </p:stCondLst>
                                        </p:cTn>
                                        <p:tgtEl>
                                          <p:spTgt spid="24">
                                            <p:txEl>
                                              <p:pRg st="0" end="0"/>
                                            </p:txEl>
                                          </p:spTgt>
                                        </p:tgtEl>
                                      </p:cBhvr>
                                      <p:to x="100000" y="95000"/>
                                    </p:animScale>
                                    <p:animScale>
                                      <p:cBhvr>
                                        <p:cTn id="49" dur="166" decel="50000">
                                          <p:stCondLst>
                                            <p:cond delay="1834"/>
                                          </p:stCondLst>
                                        </p:cTn>
                                        <p:tgtEl>
                                          <p:spTgt spid="24">
                                            <p:txEl>
                                              <p:pRg st="0" end="0"/>
                                            </p:txEl>
                                          </p:spTgt>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wipe(down)">
                                      <p:cBhvr>
                                        <p:cTn id="59" dur="580">
                                          <p:stCondLst>
                                            <p:cond delay="0"/>
                                          </p:stCondLst>
                                        </p:cTn>
                                        <p:tgtEl>
                                          <p:spTgt spid="28">
                                            <p:txEl>
                                              <p:pRg st="0" end="0"/>
                                            </p:txEl>
                                          </p:spTgt>
                                        </p:tgtEl>
                                      </p:cBhvr>
                                    </p:animEffect>
                                    <p:anim calcmode="lin" valueType="num">
                                      <p:cBhvr>
                                        <p:cTn id="60" dur="1822"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xEl>
                                              <p:pRg st="0" end="0"/>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xEl>
                                              <p:pRg st="0" end="0"/>
                                            </p:txEl>
                                          </p:spTgt>
                                        </p:tgtEl>
                                      </p:cBhvr>
                                      <p:to x="100000" y="60000"/>
                                    </p:animScale>
                                    <p:animScale>
                                      <p:cBhvr>
                                        <p:cTn id="66" dur="166" decel="50000">
                                          <p:stCondLst>
                                            <p:cond delay="676"/>
                                          </p:stCondLst>
                                        </p:cTn>
                                        <p:tgtEl>
                                          <p:spTgt spid="28">
                                            <p:txEl>
                                              <p:pRg st="0" end="0"/>
                                            </p:txEl>
                                          </p:spTgt>
                                        </p:tgtEl>
                                      </p:cBhvr>
                                      <p:to x="100000" y="100000"/>
                                    </p:animScale>
                                    <p:animScale>
                                      <p:cBhvr>
                                        <p:cTn id="67" dur="26">
                                          <p:stCondLst>
                                            <p:cond delay="1312"/>
                                          </p:stCondLst>
                                        </p:cTn>
                                        <p:tgtEl>
                                          <p:spTgt spid="28">
                                            <p:txEl>
                                              <p:pRg st="0" end="0"/>
                                            </p:txEl>
                                          </p:spTgt>
                                        </p:tgtEl>
                                      </p:cBhvr>
                                      <p:to x="100000" y="80000"/>
                                    </p:animScale>
                                    <p:animScale>
                                      <p:cBhvr>
                                        <p:cTn id="68" dur="166" decel="50000">
                                          <p:stCondLst>
                                            <p:cond delay="1338"/>
                                          </p:stCondLst>
                                        </p:cTn>
                                        <p:tgtEl>
                                          <p:spTgt spid="28">
                                            <p:txEl>
                                              <p:pRg st="0" end="0"/>
                                            </p:txEl>
                                          </p:spTgt>
                                        </p:tgtEl>
                                      </p:cBhvr>
                                      <p:to x="100000" y="100000"/>
                                    </p:animScale>
                                    <p:animScale>
                                      <p:cBhvr>
                                        <p:cTn id="69" dur="26">
                                          <p:stCondLst>
                                            <p:cond delay="1642"/>
                                          </p:stCondLst>
                                        </p:cTn>
                                        <p:tgtEl>
                                          <p:spTgt spid="28">
                                            <p:txEl>
                                              <p:pRg st="0" end="0"/>
                                            </p:txEl>
                                          </p:spTgt>
                                        </p:tgtEl>
                                      </p:cBhvr>
                                      <p:to x="100000" y="90000"/>
                                    </p:animScale>
                                    <p:animScale>
                                      <p:cBhvr>
                                        <p:cTn id="70" dur="166" decel="50000">
                                          <p:stCondLst>
                                            <p:cond delay="1668"/>
                                          </p:stCondLst>
                                        </p:cTn>
                                        <p:tgtEl>
                                          <p:spTgt spid="28">
                                            <p:txEl>
                                              <p:pRg st="0" end="0"/>
                                            </p:txEl>
                                          </p:spTgt>
                                        </p:tgtEl>
                                      </p:cBhvr>
                                      <p:to x="100000" y="100000"/>
                                    </p:animScale>
                                    <p:animScale>
                                      <p:cBhvr>
                                        <p:cTn id="71" dur="26">
                                          <p:stCondLst>
                                            <p:cond delay="1808"/>
                                          </p:stCondLst>
                                        </p:cTn>
                                        <p:tgtEl>
                                          <p:spTgt spid="28">
                                            <p:txEl>
                                              <p:pRg st="0" end="0"/>
                                            </p:txEl>
                                          </p:spTgt>
                                        </p:tgtEl>
                                      </p:cBhvr>
                                      <p:to x="100000" y="95000"/>
                                    </p:animScale>
                                    <p:animScale>
                                      <p:cBhvr>
                                        <p:cTn id="72" dur="166" decel="50000">
                                          <p:stCondLst>
                                            <p:cond delay="1834"/>
                                          </p:stCondLst>
                                        </p:cTn>
                                        <p:tgtEl>
                                          <p:spTgt spid="28">
                                            <p:txEl>
                                              <p:pRg st="0" end="0"/>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righ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4">
                                            <p:txEl>
                                              <p:pRg st="0" end="0"/>
                                            </p:txEl>
                                          </p:spTgt>
                                        </p:tgtEl>
                                        <p:attrNameLst>
                                          <p:attrName>style.visibility</p:attrName>
                                        </p:attrNameLst>
                                      </p:cBhvr>
                                      <p:to>
                                        <p:strVal val="visible"/>
                                      </p:to>
                                    </p:set>
                                    <p:animEffect transition="in" filter="wipe(down)">
                                      <p:cBhvr>
                                        <p:cTn id="82" dur="580">
                                          <p:stCondLst>
                                            <p:cond delay="0"/>
                                          </p:stCondLst>
                                        </p:cTn>
                                        <p:tgtEl>
                                          <p:spTgt spid="34">
                                            <p:txEl>
                                              <p:pRg st="0" end="0"/>
                                            </p:txEl>
                                          </p:spTgt>
                                        </p:tgtEl>
                                      </p:cBhvr>
                                    </p:animEffect>
                                    <p:anim calcmode="lin" valueType="num">
                                      <p:cBhvr>
                                        <p:cTn id="83" dur="1822" tmFilter="0,0; 0.14,0.36; 0.43,0.73; 0.71,0.91; 1.0,1.0">
                                          <p:stCondLst>
                                            <p:cond delay="0"/>
                                          </p:stCondLst>
                                        </p:cTn>
                                        <p:tgtEl>
                                          <p:spTgt spid="34">
                                            <p:txEl>
                                              <p:pRg st="0" end="0"/>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4">
                                            <p:txEl>
                                              <p:pRg st="0" end="0"/>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4">
                                            <p:txEl>
                                              <p:pRg st="0" end="0"/>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4">
                                            <p:txEl>
                                              <p:pRg st="0" end="0"/>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4">
                                            <p:txEl>
                                              <p:pRg st="0" end="0"/>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4">
                                            <p:txEl>
                                              <p:pRg st="0" end="0"/>
                                            </p:txEl>
                                          </p:spTgt>
                                        </p:tgtEl>
                                      </p:cBhvr>
                                      <p:to x="100000" y="60000"/>
                                    </p:animScale>
                                    <p:animScale>
                                      <p:cBhvr>
                                        <p:cTn id="89" dur="166" decel="50000">
                                          <p:stCondLst>
                                            <p:cond delay="676"/>
                                          </p:stCondLst>
                                        </p:cTn>
                                        <p:tgtEl>
                                          <p:spTgt spid="34">
                                            <p:txEl>
                                              <p:pRg st="0" end="0"/>
                                            </p:txEl>
                                          </p:spTgt>
                                        </p:tgtEl>
                                      </p:cBhvr>
                                      <p:to x="100000" y="100000"/>
                                    </p:animScale>
                                    <p:animScale>
                                      <p:cBhvr>
                                        <p:cTn id="90" dur="26">
                                          <p:stCondLst>
                                            <p:cond delay="1312"/>
                                          </p:stCondLst>
                                        </p:cTn>
                                        <p:tgtEl>
                                          <p:spTgt spid="34">
                                            <p:txEl>
                                              <p:pRg st="0" end="0"/>
                                            </p:txEl>
                                          </p:spTgt>
                                        </p:tgtEl>
                                      </p:cBhvr>
                                      <p:to x="100000" y="80000"/>
                                    </p:animScale>
                                    <p:animScale>
                                      <p:cBhvr>
                                        <p:cTn id="91" dur="166" decel="50000">
                                          <p:stCondLst>
                                            <p:cond delay="1338"/>
                                          </p:stCondLst>
                                        </p:cTn>
                                        <p:tgtEl>
                                          <p:spTgt spid="34">
                                            <p:txEl>
                                              <p:pRg st="0" end="0"/>
                                            </p:txEl>
                                          </p:spTgt>
                                        </p:tgtEl>
                                      </p:cBhvr>
                                      <p:to x="100000" y="100000"/>
                                    </p:animScale>
                                    <p:animScale>
                                      <p:cBhvr>
                                        <p:cTn id="92" dur="26">
                                          <p:stCondLst>
                                            <p:cond delay="1642"/>
                                          </p:stCondLst>
                                        </p:cTn>
                                        <p:tgtEl>
                                          <p:spTgt spid="34">
                                            <p:txEl>
                                              <p:pRg st="0" end="0"/>
                                            </p:txEl>
                                          </p:spTgt>
                                        </p:tgtEl>
                                      </p:cBhvr>
                                      <p:to x="100000" y="90000"/>
                                    </p:animScale>
                                    <p:animScale>
                                      <p:cBhvr>
                                        <p:cTn id="93" dur="166" decel="50000">
                                          <p:stCondLst>
                                            <p:cond delay="1668"/>
                                          </p:stCondLst>
                                        </p:cTn>
                                        <p:tgtEl>
                                          <p:spTgt spid="34">
                                            <p:txEl>
                                              <p:pRg st="0" end="0"/>
                                            </p:txEl>
                                          </p:spTgt>
                                        </p:tgtEl>
                                      </p:cBhvr>
                                      <p:to x="100000" y="100000"/>
                                    </p:animScale>
                                    <p:animScale>
                                      <p:cBhvr>
                                        <p:cTn id="94" dur="26">
                                          <p:stCondLst>
                                            <p:cond delay="1808"/>
                                          </p:stCondLst>
                                        </p:cTn>
                                        <p:tgtEl>
                                          <p:spTgt spid="34">
                                            <p:txEl>
                                              <p:pRg st="0" end="0"/>
                                            </p:txEl>
                                          </p:spTgt>
                                        </p:tgtEl>
                                      </p:cBhvr>
                                      <p:to x="100000" y="95000"/>
                                    </p:animScale>
                                    <p:animScale>
                                      <p:cBhvr>
                                        <p:cTn id="95" dur="166" decel="50000">
                                          <p:stCondLst>
                                            <p:cond delay="1834"/>
                                          </p:stCondLst>
                                        </p:cTn>
                                        <p:tgtEl>
                                          <p:spTgt spid="3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p:bldP spid="22" grpId="0"/>
      <p:bldP spid="23" grpId="0"/>
      <p:bldP spid="24" grpId="0" build="allAtOnce"/>
      <p:bldP spid="28" grpId="0" build="allAtOnce"/>
      <p:bldP spid="19" grpId="0"/>
      <p:bldP spid="34" grpId="0" build="allAtOnce"/>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600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40652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Flowchart: Multidocument 5"/>
          <p:cNvSpPr/>
          <p:nvPr/>
        </p:nvSpPr>
        <p:spPr>
          <a:xfrm>
            <a:off x="7894208" y="847725"/>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2</a:t>
            </a:r>
            <a:endParaRPr lang="ar-SA" sz="2800" dirty="0"/>
          </a:p>
        </p:txBody>
      </p:sp>
      <p:sp>
        <p:nvSpPr>
          <p:cNvPr id="5" name="Rectangle 4"/>
          <p:cNvSpPr/>
          <p:nvPr/>
        </p:nvSpPr>
        <p:spPr>
          <a:xfrm>
            <a:off x="6934200" y="914400"/>
            <a:ext cx="853119" cy="461665"/>
          </a:xfrm>
          <a:prstGeom prst="rect">
            <a:avLst/>
          </a:prstGeom>
        </p:spPr>
        <p:txBody>
          <a:bodyPr wrap="none">
            <a:spAutoFit/>
          </a:bodyPr>
          <a:lstStyle/>
          <a:p>
            <a:r>
              <a:rPr lang="ar-SA" sz="2400" b="1" dirty="0" err="1" smtClean="0">
                <a:solidFill>
                  <a:srgbClr val="7030A0"/>
                </a:solidFill>
              </a:rPr>
              <a:t>عللي :</a:t>
            </a:r>
            <a:endParaRPr lang="ar-SA" sz="2400" b="1" dirty="0">
              <a:solidFill>
                <a:srgbClr val="7030A0"/>
              </a:solidFill>
            </a:endParaRPr>
          </a:p>
        </p:txBody>
      </p:sp>
      <p:sp>
        <p:nvSpPr>
          <p:cNvPr id="7" name="Rectangle 6"/>
          <p:cNvSpPr/>
          <p:nvPr/>
        </p:nvSpPr>
        <p:spPr>
          <a:xfrm>
            <a:off x="4114800" y="1905000"/>
            <a:ext cx="4483920" cy="369332"/>
          </a:xfrm>
          <a:prstGeom prst="rect">
            <a:avLst/>
          </a:prstGeom>
        </p:spPr>
        <p:txBody>
          <a:bodyPr wrap="none">
            <a:spAutoFit/>
          </a:bodyPr>
          <a:lstStyle/>
          <a:p>
            <a:pPr rtl="1"/>
            <a:r>
              <a:rPr lang="ar-SA" b="1" dirty="0"/>
              <a:t>1- </a:t>
            </a:r>
            <a:r>
              <a:rPr lang="ar-SA" b="1" dirty="0" smtClean="0"/>
              <a:t>إنشاء هيئة حقوق الانسان فى المملكة العربية السعودية</a:t>
            </a:r>
            <a:endParaRPr lang="en-US" dirty="0"/>
          </a:p>
        </p:txBody>
      </p:sp>
      <p:sp>
        <p:nvSpPr>
          <p:cNvPr id="9" name="Rectangle 8"/>
          <p:cNvSpPr/>
          <p:nvPr/>
        </p:nvSpPr>
        <p:spPr>
          <a:xfrm>
            <a:off x="996192" y="2678921"/>
            <a:ext cx="7462008" cy="1131079"/>
          </a:xfrm>
          <a:prstGeom prst="rect">
            <a:avLst/>
          </a:prstGeom>
        </p:spPr>
        <p:txBody>
          <a:bodyPr wrap="square">
            <a:spAutoFit/>
          </a:bodyPr>
          <a:lstStyle/>
          <a:p>
            <a:pPr algn="ctr">
              <a:lnSpc>
                <a:spcPct val="200000"/>
              </a:lnSpc>
            </a:pPr>
            <a:r>
              <a:rPr lang="ar-SA" b="1" dirty="0" smtClean="0">
                <a:solidFill>
                  <a:srgbClr val="0070C0"/>
                </a:solidFill>
                <a:latin typeface="Sakkal Majalla" pitchFamily="2" charset="-78"/>
                <a:cs typeface="Sakkal Majalla" pitchFamily="2" charset="-78"/>
              </a:rPr>
              <a:t>لحماية حقوق الانسان وتعزيزها وفقا للمعايير الانسانية الدولية فى جميع المجالات ونشر الوعي بها والإسهام فى ضمان تطبيق ذلك فى ضوء أحكام الشريعة الاسلامية</a:t>
            </a:r>
            <a:endParaRPr lang="ar-SA" dirty="0"/>
          </a:p>
        </p:txBody>
      </p:sp>
    </p:spTree>
    <p:extLst>
      <p:ext uri="{BB962C8B-B14F-4D97-AF65-F5344CB8AC3E}">
        <p14:creationId xmlns="" xmlns:p14="http://schemas.microsoft.com/office/powerpoint/2010/main" val="54937265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p:cNvSpPr/>
          <p:nvPr/>
        </p:nvSpPr>
        <p:spPr>
          <a:xfrm>
            <a:off x="7944250" y="1828800"/>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3" name="Rectangle 2"/>
          <p:cNvSpPr/>
          <p:nvPr/>
        </p:nvSpPr>
        <p:spPr>
          <a:xfrm>
            <a:off x="597407" y="1912203"/>
            <a:ext cx="7403593" cy="461665"/>
          </a:xfrm>
          <a:prstGeom prst="rect">
            <a:avLst/>
          </a:prstGeom>
        </p:spPr>
        <p:txBody>
          <a:bodyPr wrap="square">
            <a:spAutoFit/>
          </a:bodyPr>
          <a:lstStyle/>
          <a:p>
            <a:pPr algn="r" rtl="1"/>
            <a:r>
              <a:rPr lang="ar-SA" sz="2400" b="1" dirty="0" smtClean="0">
                <a:solidFill>
                  <a:srgbClr val="7030A0"/>
                </a:solidFill>
              </a:rPr>
              <a:t>أذكري </a:t>
            </a:r>
            <a:r>
              <a:rPr lang="ar-SA" sz="2400" b="1" dirty="0" smtClean="0">
                <a:solidFill>
                  <a:srgbClr val="7030A0"/>
                </a:solidFill>
              </a:rPr>
              <a:t>أبرز الخصائص الطبيعية لهضبة إفريقيا الصحراوية</a:t>
            </a:r>
            <a:endParaRPr lang="en-US" sz="2400" dirty="0">
              <a:solidFill>
                <a:srgbClr val="7030A0"/>
              </a:solidFill>
            </a:endParaRPr>
          </a:p>
        </p:txBody>
      </p:sp>
      <p:sp>
        <p:nvSpPr>
          <p:cNvPr id="8" name="Rectangle 7"/>
          <p:cNvSpPr/>
          <p:nvPr/>
        </p:nvSpPr>
        <p:spPr>
          <a:xfrm>
            <a:off x="2209800" y="3124200"/>
            <a:ext cx="3357009" cy="923330"/>
          </a:xfrm>
          <a:prstGeom prst="rect">
            <a:avLst/>
          </a:prstGeom>
          <a:noFill/>
        </p:spPr>
        <p:txBody>
          <a:bodyPr wrap="none" lIns="91440" tIns="45720" rIns="91440" bIns="45720">
            <a:sp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متروك للطالب</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 xmlns:p14="http://schemas.microsoft.com/office/powerpoint/2010/main" val="302890169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600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406525"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Flowchart: Multidocument 5"/>
          <p:cNvSpPr/>
          <p:nvPr/>
        </p:nvSpPr>
        <p:spPr>
          <a:xfrm>
            <a:off x="7894208" y="847725"/>
            <a:ext cx="818749" cy="533400"/>
          </a:xfrm>
          <a:prstGeom prst="flowChartMultidocumen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800" dirty="0" smtClean="0"/>
              <a:t>3</a:t>
            </a:r>
            <a:endParaRPr lang="ar-SA" sz="2800" dirty="0"/>
          </a:p>
        </p:txBody>
      </p:sp>
      <p:sp>
        <p:nvSpPr>
          <p:cNvPr id="5" name="Rectangle 4"/>
          <p:cNvSpPr/>
          <p:nvPr/>
        </p:nvSpPr>
        <p:spPr>
          <a:xfrm>
            <a:off x="515023" y="986135"/>
            <a:ext cx="7359707" cy="461665"/>
          </a:xfrm>
          <a:prstGeom prst="rect">
            <a:avLst/>
          </a:prstGeom>
        </p:spPr>
        <p:txBody>
          <a:bodyPr wrap="none">
            <a:spAutoFit/>
          </a:bodyPr>
          <a:lstStyle/>
          <a:p>
            <a:pPr algn="r"/>
            <a:r>
              <a:rPr lang="ar-SA" sz="2400" b="1" dirty="0" smtClean="0">
                <a:solidFill>
                  <a:srgbClr val="7030A0"/>
                </a:solidFill>
              </a:rPr>
              <a:t>قارني </a:t>
            </a:r>
            <a:r>
              <a:rPr lang="ar-SA" sz="2400" b="1" dirty="0" smtClean="0">
                <a:solidFill>
                  <a:srgbClr val="7030A0"/>
                </a:solidFill>
              </a:rPr>
              <a:t>بين هيئة حقوق الانسان والجمعية الوطنية لحقوق الانسان من حيث</a:t>
            </a:r>
            <a:endParaRPr lang="ar-SA" sz="2400" b="1" dirty="0">
              <a:solidFill>
                <a:srgbClr val="7030A0"/>
              </a:solidFill>
            </a:endParaRPr>
          </a:p>
        </p:txBody>
      </p:sp>
      <p:sp>
        <p:nvSpPr>
          <p:cNvPr id="9" name="Rectangle 8"/>
          <p:cNvSpPr/>
          <p:nvPr/>
        </p:nvSpPr>
        <p:spPr>
          <a:xfrm>
            <a:off x="7086600" y="1905000"/>
            <a:ext cx="1295400" cy="646331"/>
          </a:xfrm>
          <a:prstGeom prst="rect">
            <a:avLst/>
          </a:prstGeom>
        </p:spPr>
        <p:txBody>
          <a:bodyPr wrap="square">
            <a:spAutoFit/>
          </a:bodyPr>
          <a:lstStyle/>
          <a:p>
            <a:pPr algn="ctr">
              <a:lnSpc>
                <a:spcPct val="200000"/>
              </a:lnSpc>
            </a:pPr>
            <a:r>
              <a:rPr lang="ar-SA" b="1" dirty="0" smtClean="0">
                <a:solidFill>
                  <a:srgbClr val="0070C0"/>
                </a:solidFill>
                <a:latin typeface="Sakkal Majalla" pitchFamily="2" charset="-78"/>
                <a:cs typeface="Sakkal Majalla" pitchFamily="2" charset="-78"/>
              </a:rPr>
              <a:t>الأهداف</a:t>
            </a:r>
            <a:endParaRPr lang="ar-SA" dirty="0"/>
          </a:p>
        </p:txBody>
      </p:sp>
      <p:sp>
        <p:nvSpPr>
          <p:cNvPr id="8" name="Rectangle 8"/>
          <p:cNvSpPr/>
          <p:nvPr/>
        </p:nvSpPr>
        <p:spPr>
          <a:xfrm>
            <a:off x="4267200" y="1944469"/>
            <a:ext cx="1295400" cy="577081"/>
          </a:xfrm>
          <a:prstGeom prst="rect">
            <a:avLst/>
          </a:prstGeom>
        </p:spPr>
        <p:txBody>
          <a:bodyPr wrap="square">
            <a:spAutoFit/>
          </a:bodyPr>
          <a:lstStyle/>
          <a:p>
            <a:pPr algn="ctr">
              <a:lnSpc>
                <a:spcPct val="200000"/>
              </a:lnSpc>
            </a:pPr>
            <a:r>
              <a:rPr lang="ar-SA" b="1" dirty="0" smtClean="0">
                <a:solidFill>
                  <a:srgbClr val="0070C0"/>
                </a:solidFill>
                <a:latin typeface="Sakkal Majalla" pitchFamily="2" charset="-78"/>
                <a:cs typeface="Sakkal Majalla" pitchFamily="2" charset="-78"/>
              </a:rPr>
              <a:t>المقر</a:t>
            </a:r>
            <a:endParaRPr lang="ar-SA" dirty="0"/>
          </a:p>
        </p:txBody>
      </p:sp>
      <p:sp>
        <p:nvSpPr>
          <p:cNvPr id="10" name="Rectangle 8"/>
          <p:cNvSpPr/>
          <p:nvPr/>
        </p:nvSpPr>
        <p:spPr>
          <a:xfrm>
            <a:off x="914400" y="1905000"/>
            <a:ext cx="1295400" cy="577081"/>
          </a:xfrm>
          <a:prstGeom prst="rect">
            <a:avLst/>
          </a:prstGeom>
        </p:spPr>
        <p:txBody>
          <a:bodyPr wrap="square">
            <a:spAutoFit/>
          </a:bodyPr>
          <a:lstStyle/>
          <a:p>
            <a:pPr algn="ctr">
              <a:lnSpc>
                <a:spcPct val="200000"/>
              </a:lnSpc>
            </a:pPr>
            <a:r>
              <a:rPr lang="ar-SA" b="1" dirty="0" smtClean="0">
                <a:solidFill>
                  <a:srgbClr val="0070C0"/>
                </a:solidFill>
                <a:latin typeface="Sakkal Majalla" pitchFamily="2" charset="-78"/>
                <a:cs typeface="Sakkal Majalla" pitchFamily="2" charset="-78"/>
              </a:rPr>
              <a:t>عدد الفروع </a:t>
            </a:r>
            <a:endParaRPr lang="ar-SA" dirty="0"/>
          </a:p>
        </p:txBody>
      </p:sp>
      <p:pic>
        <p:nvPicPr>
          <p:cNvPr id="11" name="صورة 10" descr="5.jpg"/>
          <p:cNvPicPr>
            <a:picLocks noChangeAspect="1"/>
          </p:cNvPicPr>
          <p:nvPr/>
        </p:nvPicPr>
        <p:blipFill>
          <a:blip r:embed="rId2" cstate="print"/>
          <a:stretch>
            <a:fillRect/>
          </a:stretch>
        </p:blipFill>
        <p:spPr>
          <a:xfrm flipH="1">
            <a:off x="6858000" y="2743200"/>
            <a:ext cx="1905000" cy="2286000"/>
          </a:xfrm>
          <a:prstGeom prst="rect">
            <a:avLst/>
          </a:prstGeom>
        </p:spPr>
      </p:pic>
      <p:pic>
        <p:nvPicPr>
          <p:cNvPr id="12" name="صورة 11" descr="5.jpg"/>
          <p:cNvPicPr>
            <a:picLocks noChangeAspect="1"/>
          </p:cNvPicPr>
          <p:nvPr/>
        </p:nvPicPr>
        <p:blipFill>
          <a:blip r:embed="rId2" cstate="print"/>
          <a:stretch>
            <a:fillRect/>
          </a:stretch>
        </p:blipFill>
        <p:spPr>
          <a:xfrm flipH="1">
            <a:off x="3962400" y="4038600"/>
            <a:ext cx="1905000" cy="2286000"/>
          </a:xfrm>
          <a:prstGeom prst="rect">
            <a:avLst/>
          </a:prstGeom>
        </p:spPr>
      </p:pic>
      <p:pic>
        <p:nvPicPr>
          <p:cNvPr id="13" name="صورة 12" descr="5.jpg"/>
          <p:cNvPicPr>
            <a:picLocks noChangeAspect="1"/>
          </p:cNvPicPr>
          <p:nvPr/>
        </p:nvPicPr>
        <p:blipFill>
          <a:blip r:embed="rId2" cstate="print"/>
          <a:stretch>
            <a:fillRect/>
          </a:stretch>
        </p:blipFill>
        <p:spPr>
          <a:xfrm flipH="1">
            <a:off x="762000" y="2819400"/>
            <a:ext cx="1905000" cy="2286000"/>
          </a:xfrm>
          <a:prstGeom prst="rect">
            <a:avLst/>
          </a:prstGeom>
        </p:spPr>
      </p:pic>
    </p:spTree>
    <p:extLst>
      <p:ext uri="{BB962C8B-B14F-4D97-AF65-F5344CB8AC3E}">
        <p14:creationId xmlns="" xmlns:p14="http://schemas.microsoft.com/office/powerpoint/2010/main" val="54937265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0" fill="hold"/>
                                        <p:tgtEl>
                                          <p:spTgt spid="11"/>
                                        </p:tgtEl>
                                        <p:attrNameLst>
                                          <p:attrName>ppt_w</p:attrName>
                                        </p:attrNameLst>
                                      </p:cBhvr>
                                      <p:tavLst>
                                        <p:tav tm="0" fmla="#ppt_w*sin(2.5*pi*$)">
                                          <p:val>
                                            <p:fltVal val="0"/>
                                          </p:val>
                                        </p:tav>
                                        <p:tav tm="100000">
                                          <p:val>
                                            <p:fltVal val="1"/>
                                          </p:val>
                                        </p:tav>
                                      </p:tavLst>
                                    </p:anim>
                                    <p:anim calcmode="lin" valueType="num">
                                      <p:cBhvr>
                                        <p:cTn id="25" dur="5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0" fill="hold"/>
                                        <p:tgtEl>
                                          <p:spTgt spid="12"/>
                                        </p:tgtEl>
                                        <p:attrNameLst>
                                          <p:attrName>ppt_w</p:attrName>
                                        </p:attrNameLst>
                                      </p:cBhvr>
                                      <p:tavLst>
                                        <p:tav tm="0" fmla="#ppt_w*sin(2.5*pi*$)">
                                          <p:val>
                                            <p:fltVal val="0"/>
                                          </p:val>
                                        </p:tav>
                                        <p:tav tm="100000">
                                          <p:val>
                                            <p:fltVal val="1"/>
                                          </p:val>
                                        </p:tav>
                                      </p:tavLst>
                                    </p:anim>
                                    <p:anim calcmode="lin" valueType="num">
                                      <p:cBhvr>
                                        <p:cTn id="36" dur="5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9"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0" fill="hold"/>
                                        <p:tgtEl>
                                          <p:spTgt spid="13"/>
                                        </p:tgtEl>
                                        <p:attrNameLst>
                                          <p:attrName>ppt_w</p:attrName>
                                        </p:attrNameLst>
                                      </p:cBhvr>
                                      <p:tavLst>
                                        <p:tav tm="0" fmla="#ppt_w*sin(2.5*pi*$)">
                                          <p:val>
                                            <p:fltVal val="0"/>
                                          </p:val>
                                        </p:tav>
                                        <p:tav tm="100000">
                                          <p:val>
                                            <p:fltVal val="1"/>
                                          </p:val>
                                        </p:tav>
                                      </p:tavLst>
                                    </p:anim>
                                    <p:anim calcmode="lin" valueType="num">
                                      <p:cBhvr>
                                        <p:cTn id="47"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p:bldP spid="8"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6181</TotalTime>
  <Words>2833</Words>
  <Application>Microsoft Office PowerPoint</Application>
  <PresentationFormat>عرض على الشاشة (3:4)‏</PresentationFormat>
  <Paragraphs>506</Paragraphs>
  <Slides>90</Slides>
  <Notes>0</Notes>
  <HiddenSlides>0</HiddenSlides>
  <MMClips>0</MMClips>
  <ScaleCrop>false</ScaleCrop>
  <HeadingPairs>
    <vt:vector size="4" baseType="variant">
      <vt:variant>
        <vt:lpstr>سمة</vt:lpstr>
      </vt:variant>
      <vt:variant>
        <vt:i4>1</vt:i4>
      </vt:variant>
      <vt:variant>
        <vt:lpstr>عناوين الشرائح</vt:lpstr>
      </vt:variant>
      <vt:variant>
        <vt:i4>90</vt:i4>
      </vt:variant>
    </vt:vector>
  </HeadingPairs>
  <TitlesOfParts>
    <vt:vector size="91" baseType="lpstr">
      <vt:lpstr>Oriel</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ALFARIS</dc:creator>
  <cp:lastModifiedBy>toshiba</cp:lastModifiedBy>
  <cp:revision>331</cp:revision>
  <dcterms:created xsi:type="dcterms:W3CDTF">2006-08-16T00:00:00Z</dcterms:created>
  <dcterms:modified xsi:type="dcterms:W3CDTF">2015-01-14T21:13:57Z</dcterms:modified>
</cp:coreProperties>
</file>