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720" r:id="rId5"/>
    <p:sldMasterId id="2147483732" r:id="rId6"/>
    <p:sldMasterId id="2147483744" r:id="rId7"/>
    <p:sldMasterId id="2147483756" r:id="rId8"/>
    <p:sldMasterId id="2147483768" r:id="rId9"/>
    <p:sldMasterId id="2147483780" r:id="rId10"/>
    <p:sldMasterId id="2147483792" r:id="rId11"/>
    <p:sldMasterId id="2147483816" r:id="rId12"/>
    <p:sldMasterId id="2147483828" r:id="rId13"/>
    <p:sldMasterId id="2147483840" r:id="rId14"/>
    <p:sldMasterId id="2147483852" r:id="rId15"/>
    <p:sldMasterId id="2147483864" r:id="rId16"/>
    <p:sldMasterId id="2147483876" r:id="rId17"/>
    <p:sldMasterId id="2147483888" r:id="rId18"/>
  </p:sldMasterIdLst>
  <p:notesMasterIdLst>
    <p:notesMasterId r:id="rId61"/>
  </p:notesMasterIdLst>
  <p:sldIdLst>
    <p:sldId id="321" r:id="rId19"/>
    <p:sldId id="322" r:id="rId20"/>
    <p:sldId id="323" r:id="rId21"/>
    <p:sldId id="292" r:id="rId22"/>
    <p:sldId id="349" r:id="rId23"/>
    <p:sldId id="287" r:id="rId24"/>
    <p:sldId id="290" r:id="rId25"/>
    <p:sldId id="306" r:id="rId26"/>
    <p:sldId id="309" r:id="rId27"/>
    <p:sldId id="308" r:id="rId28"/>
    <p:sldId id="307" r:id="rId29"/>
    <p:sldId id="339" r:id="rId30"/>
    <p:sldId id="311" r:id="rId31"/>
    <p:sldId id="314" r:id="rId32"/>
    <p:sldId id="340" r:id="rId33"/>
    <p:sldId id="315" r:id="rId34"/>
    <p:sldId id="316" r:id="rId35"/>
    <p:sldId id="317" r:id="rId36"/>
    <p:sldId id="327" r:id="rId37"/>
    <p:sldId id="328" r:id="rId38"/>
    <p:sldId id="352" r:id="rId39"/>
    <p:sldId id="353" r:id="rId40"/>
    <p:sldId id="354" r:id="rId41"/>
    <p:sldId id="326" r:id="rId42"/>
    <p:sldId id="342" r:id="rId43"/>
    <p:sldId id="344" r:id="rId44"/>
    <p:sldId id="330" r:id="rId45"/>
    <p:sldId id="331" r:id="rId46"/>
    <p:sldId id="332" r:id="rId47"/>
    <p:sldId id="343" r:id="rId48"/>
    <p:sldId id="346" r:id="rId49"/>
    <p:sldId id="345" r:id="rId50"/>
    <p:sldId id="298" r:id="rId51"/>
    <p:sldId id="297" r:id="rId52"/>
    <p:sldId id="282" r:id="rId53"/>
    <p:sldId id="347" r:id="rId54"/>
    <p:sldId id="357" r:id="rId55"/>
    <p:sldId id="350" r:id="rId56"/>
    <p:sldId id="355" r:id="rId57"/>
    <p:sldId id="356" r:id="rId58"/>
    <p:sldId id="337" r:id="rId59"/>
    <p:sldId id="338" r:id="rId6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438" autoAdjust="0"/>
    <p:restoredTop sz="94660"/>
  </p:normalViewPr>
  <p:slideViewPr>
    <p:cSldViewPr>
      <p:cViewPr>
        <p:scale>
          <a:sx n="50" d="100"/>
          <a:sy n="50" d="100"/>
        </p:scale>
        <p:origin x="-1051" y="67"/>
      </p:cViewPr>
      <p:guideLst>
        <p:guide orient="horz" pos="2160"/>
        <p:guide pos="2880"/>
      </p:guideLst>
    </p:cSldViewPr>
  </p:slideViewPr>
  <p:notesTextViewPr>
    <p:cViewPr>
      <p:scale>
        <a:sx n="1" d="1"/>
        <a:sy n="1" d="1"/>
      </p:scale>
      <p:origin x="0" y="0"/>
    </p:cViewPr>
  </p:notesTextViewPr>
  <p:sorterViewPr>
    <p:cViewPr>
      <p:scale>
        <a:sx n="50" d="100"/>
        <a:sy n="50" d="100"/>
      </p:scale>
      <p:origin x="0" y="25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7A9E46-0A92-499C-B9F6-9A45217BB02A}" type="datetimeFigureOut">
              <a:rPr lang="ar-SA" smtClean="0"/>
              <a:t>21/06/38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FA1E90F-860C-4846-ABE8-32BD5FADFAB5}" type="slidenum">
              <a:rPr lang="ar-SA" smtClean="0"/>
              <a:t>‹#›</a:t>
            </a:fld>
            <a:endParaRPr lang="ar-SA"/>
          </a:p>
        </p:txBody>
      </p:sp>
    </p:spTree>
    <p:extLst>
      <p:ext uri="{BB962C8B-B14F-4D97-AF65-F5344CB8AC3E}">
        <p14:creationId xmlns:p14="http://schemas.microsoft.com/office/powerpoint/2010/main" val="20048879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2283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FF5E27-D866-4035-9226-19931F199FEE}" type="slidenum">
              <a:rPr lang="ar-EG">
                <a:solidFill>
                  <a:prstClr val="black"/>
                </a:solidFill>
              </a:rPr>
              <a:pPr>
                <a:defRPr/>
              </a:pPr>
              <a:t>41</a:t>
            </a:fld>
            <a:endParaRPr lang="ar-EG">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2293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753E68-CB7B-4167-81F8-3C18AFEB9096}" type="slidenum">
              <a:rPr lang="ar-EG">
                <a:solidFill>
                  <a:prstClr val="black"/>
                </a:solidFill>
              </a:rPr>
              <a:pPr>
                <a:defRPr/>
              </a:pPr>
              <a:t>42</a:t>
            </a:fld>
            <a:endParaRPr lang="ar-EG">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t>21/06/38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215872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t>21/06/38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2912303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5565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818711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55895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77382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17812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62851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96644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92008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70423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359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t>21/06/38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10863467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52934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520301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92427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80766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69040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83447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05991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01950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254313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203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67303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59304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749195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4F330D-1723-43D3-8889-4BECDA16FC38}"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4002544052"/>
      </p:ext>
    </p:extLst>
  </p:cSld>
  <p:clrMapOvr>
    <a:masterClrMapping/>
  </p:clrMapOvr>
  <p:transition>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D351C-4D79-488F-BC11-24622375A0D4}"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1303358663"/>
      </p:ext>
    </p:extLst>
  </p:cSld>
  <p:clrMapOvr>
    <a:masterClrMapping/>
  </p:clrMapOvr>
  <p:transition>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ar-SA"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F74552-1499-47F2-A085-559FEBE4948C}"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3740196836"/>
      </p:ext>
    </p:extLst>
  </p:cSld>
  <p:clrMapOvr>
    <a:masterClrMapping/>
  </p:clrMapOvr>
  <p:transition>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21B2CD-CBE6-49F6-A8A6-A5B67CA425ED}"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3476578308"/>
      </p:ext>
    </p:extLst>
  </p:cSld>
  <p:clrMapOvr>
    <a:masterClrMapping/>
  </p:clrMapOvr>
  <p:transition>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9F583B-B748-4D84-BBC3-D019CD2B43CC}"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3365777482"/>
      </p:ext>
    </p:extLst>
  </p:cSld>
  <p:clrMapOvr>
    <a:masterClrMapping/>
  </p:clrMapOvr>
  <p:transition>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7E102E-74FB-4528-B07A-FEA7350C8B78}"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633919515"/>
      </p:ext>
    </p:extLst>
  </p:cSld>
  <p:clrMapOvr>
    <a:masterClrMapping/>
  </p:clrMapOvr>
  <p:transition>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D4F3DA-A5A2-4AD6-98BD-584FAAF0D986}"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1051059554"/>
      </p:ext>
    </p:extLst>
  </p:cSld>
  <p:clrMapOvr>
    <a:masterClrMapping/>
  </p:clrMapOvr>
  <p:transition>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ar-SA"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2EEEAF-6B8D-4F94-A2B3-0AEFFC8B0679}"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853541702"/>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82760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ar-SA"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B526CF-1CC7-4969-A249-4B104D860401}"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3063557721"/>
      </p:ext>
    </p:extLst>
  </p:cSld>
  <p:clrMapOvr>
    <a:masterClrMapping/>
  </p:clrMapOvr>
  <p:transition>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97F134-314B-4E89-B28B-7BBA79125C59}"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3335108740"/>
      </p:ext>
    </p:extLst>
  </p:cSld>
  <p:clrMapOvr>
    <a:masterClrMapping/>
  </p:clrMapOvr>
  <p:transition>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ar-S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r-S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09465E-4274-4595-94A4-A7D005205266}" type="slidenum">
              <a:rPr lang="ar-SA">
                <a:solidFill>
                  <a:srgbClr val="000000"/>
                </a:solidFill>
              </a:rPr>
              <a:pPr>
                <a:defRPr/>
              </a:pPr>
              <a:t>‹#›</a:t>
            </a:fld>
            <a:endParaRPr lang="ar-SA">
              <a:solidFill>
                <a:srgbClr val="000000"/>
              </a:solidFill>
            </a:endParaRPr>
          </a:p>
        </p:txBody>
      </p:sp>
    </p:spTree>
    <p:extLst>
      <p:ext uri="{BB962C8B-B14F-4D97-AF65-F5344CB8AC3E}">
        <p14:creationId xmlns:p14="http://schemas.microsoft.com/office/powerpoint/2010/main" val="1733546924"/>
      </p:ext>
    </p:extLst>
  </p:cSld>
  <p:clrMapOvr>
    <a:masterClrMapping/>
  </p:clrMapOvr>
  <p:transition>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32BC9974-1D2F-4EFE-B249-A5006B4DFE30}" type="datetimeFigureOut">
              <a:rPr lang="ar-SA">
                <a:solidFill>
                  <a:prstClr val="black">
                    <a:tint val="75000"/>
                  </a:prstClr>
                </a:solidFill>
              </a:rPr>
              <a:pPr>
                <a:def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AC278F1-34A1-449E-8797-BE1EA00CA0B8}"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06091978"/>
      </p:ext>
    </p:extLst>
  </p:cSld>
  <p:clrMapOvr>
    <a:masterClrMapping/>
  </p:clrMapOvr>
  <p:transition>
    <p:wipe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EC663EC-AAEC-49A8-8E72-FAE69F1B734E}" type="datetimeFigureOut">
              <a:rPr lang="ar-SA">
                <a:solidFill>
                  <a:prstClr val="black">
                    <a:tint val="75000"/>
                  </a:prstClr>
                </a:solidFill>
              </a:rPr>
              <a:pPr>
                <a:def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442B3C5-3F98-45FE-B443-0BB0373CF2D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90462252"/>
      </p:ext>
    </p:extLst>
  </p:cSld>
  <p:clrMapOvr>
    <a:masterClrMapping/>
  </p:clrMapOvr>
  <p:transition>
    <p:wipe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5016ADE0-CA78-4E07-8182-E0D0BE0738F9}" type="datetimeFigureOut">
              <a:rPr lang="ar-SA">
                <a:solidFill>
                  <a:prstClr val="black">
                    <a:tint val="75000"/>
                  </a:prstClr>
                </a:solidFill>
              </a:rPr>
              <a:pPr>
                <a:def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99C18E90-01C2-41C8-B942-215B2B5F4CF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546793339"/>
      </p:ext>
    </p:extLst>
  </p:cSld>
  <p:clrMapOvr>
    <a:masterClrMapping/>
  </p:clrMapOvr>
  <p:transition>
    <p:wipe dir="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3C121577-9134-44AD-99C0-AD7E4BDA8CAF}" type="datetimeFigureOut">
              <a:rPr lang="ar-SA">
                <a:solidFill>
                  <a:prstClr val="black">
                    <a:tint val="75000"/>
                  </a:prstClr>
                </a:solidFill>
              </a:rPr>
              <a:pPr>
                <a:defRPr/>
              </a:pPr>
              <a:t>21/06/38</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63E819C2-A230-4BED-A938-A1471B28037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173714988"/>
      </p:ext>
    </p:extLst>
  </p:cSld>
  <p:clrMapOvr>
    <a:masterClrMapping/>
  </p:clrMapOvr>
  <p:transition>
    <p:wipe dir="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B0E20FE9-A205-4E26-A658-E8D70DB5E23E}" type="datetimeFigureOut">
              <a:rPr lang="ar-SA">
                <a:solidFill>
                  <a:prstClr val="black">
                    <a:tint val="75000"/>
                  </a:prstClr>
                </a:solidFill>
              </a:rPr>
              <a:pPr>
                <a:defRPr/>
              </a:pPr>
              <a:t>21/06/38</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F7E45595-5E97-4E8A-AB9B-3E4154E8714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49581059"/>
      </p:ext>
    </p:extLst>
  </p:cSld>
  <p:clrMapOvr>
    <a:masterClrMapping/>
  </p:clrMapOvr>
  <p:transition>
    <p:wipe dir="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99D0FD02-31B2-42BE-AE49-3BC6737A11F9}" type="datetimeFigureOut">
              <a:rPr lang="ar-SA">
                <a:solidFill>
                  <a:prstClr val="black">
                    <a:tint val="75000"/>
                  </a:prstClr>
                </a:solidFill>
              </a:rPr>
              <a:pPr>
                <a:defRPr/>
              </a:pPr>
              <a:t>21/06/38</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19BBAE9F-CD26-4A83-B59E-7E4DF37D35A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094271379"/>
      </p:ext>
    </p:extLst>
  </p:cSld>
  <p:clrMapOvr>
    <a:masterClrMapping/>
  </p:clrMapOvr>
  <p:transition>
    <p:wipe dir="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1EBC6F7A-5059-488C-AA40-71D8A32A0049}" type="datetimeFigureOut">
              <a:rPr lang="ar-SA">
                <a:solidFill>
                  <a:prstClr val="black">
                    <a:tint val="75000"/>
                  </a:prstClr>
                </a:solidFill>
              </a:rPr>
              <a:pPr>
                <a:defRPr/>
              </a:pPr>
              <a:t>21/06/38</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49DCDDD7-A17A-447E-9537-5D9DFCB7895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75446478"/>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635505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5ADAB6BB-C6E2-41E3-BBB5-E421FC395ECC}" type="datetimeFigureOut">
              <a:rPr lang="ar-SA">
                <a:solidFill>
                  <a:prstClr val="black">
                    <a:tint val="75000"/>
                  </a:prstClr>
                </a:solidFill>
              </a:rPr>
              <a:pPr>
                <a:defRPr/>
              </a:pPr>
              <a:t>21/06/38</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DB1EA54A-AE80-4208-BB3B-90D0BF5EC5F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74537027"/>
      </p:ext>
    </p:extLst>
  </p:cSld>
  <p:clrMapOvr>
    <a:masterClrMapping/>
  </p:clrMapOvr>
  <p:transition>
    <p:wipe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65487297-DDCB-454A-A340-9F3E8AAEC6C4}" type="datetimeFigureOut">
              <a:rPr lang="ar-SA">
                <a:solidFill>
                  <a:prstClr val="black">
                    <a:tint val="75000"/>
                  </a:prstClr>
                </a:solidFill>
              </a:rPr>
              <a:pPr>
                <a:defRPr/>
              </a:pPr>
              <a:t>21/06/38</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9E40233D-24CD-4193-BC60-E93E427FF92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67099334"/>
      </p:ext>
    </p:extLst>
  </p:cSld>
  <p:clrMapOvr>
    <a:masterClrMapping/>
  </p:clrMapOvr>
  <p:transition>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E649C092-6FCA-4444-85C3-D7AE92B100A5}" type="datetimeFigureOut">
              <a:rPr lang="ar-SA">
                <a:solidFill>
                  <a:prstClr val="black">
                    <a:tint val="75000"/>
                  </a:prstClr>
                </a:solidFill>
              </a:rPr>
              <a:pPr>
                <a:def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5DD84049-CCD9-42F4-9D42-10EA269716D5}"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737115477"/>
      </p:ext>
    </p:extLst>
  </p:cSld>
  <p:clrMapOvr>
    <a:masterClrMapping/>
  </p:clrMapOvr>
  <p:transition>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8F235633-9F37-4749-AC07-FC386F5E5A07}" type="datetimeFigureOut">
              <a:rPr lang="ar-SA">
                <a:solidFill>
                  <a:prstClr val="black">
                    <a:tint val="75000"/>
                  </a:prstClr>
                </a:solidFill>
              </a:rPr>
              <a:pPr>
                <a:def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E719FC33-4108-4E7D-A3E4-958766791CEE}"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678120271"/>
      </p:ext>
    </p:extLst>
  </p:cSld>
  <p:clrMapOvr>
    <a:masterClrMapping/>
  </p:clrMapOvr>
  <p:transition>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4342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88916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631532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98426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82468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621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53183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12799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47666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691838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32621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98680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757600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72822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311214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70494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9154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864899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50533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47965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144920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97849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10453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30878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369900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94195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23369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6663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683462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07298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33598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60538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013212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22406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12383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80596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23568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125900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1184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858222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955060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59798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14589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19548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37184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655984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94398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490603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39159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294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89913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1077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45519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742307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45640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142294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50830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97917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97372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2085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t>21/06/38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212336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611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7215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1383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13914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5018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026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5025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32734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799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246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t>21/06/38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1558046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3094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51148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70131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1920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1862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2748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368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5480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8613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34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t>21/06/38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4249085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1991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6526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2755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1057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1720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01582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60673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6742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32816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808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t>21/06/38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19245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0004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6298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1748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9324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3906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6468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63814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83541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77112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319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t>21/06/38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1869284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0084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1467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6190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7238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3202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2635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2024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1752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6633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768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t>21/06/38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3659265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0063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3341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61030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80904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0208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7673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3572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6705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995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165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t>21/06/38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25542499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7945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42667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72251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13761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06543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64688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324124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339163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82754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10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t>21/06/38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t>‹#›</a:t>
            </a:fld>
            <a:endParaRPr lang="ar-SA"/>
          </a:p>
        </p:txBody>
      </p:sp>
    </p:spTree>
    <p:extLst>
      <p:ext uri="{BB962C8B-B14F-4D97-AF65-F5344CB8AC3E}">
        <p14:creationId xmlns:p14="http://schemas.microsoft.com/office/powerpoint/2010/main" val="2881083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07034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422771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491652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740060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55084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0119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656415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573074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27582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848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t>21/06/38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t>‹#›</a:t>
            </a:fld>
            <a:endParaRPr lang="ar-SA"/>
          </a:p>
        </p:txBody>
      </p:sp>
    </p:spTree>
    <p:extLst>
      <p:ext uri="{BB962C8B-B14F-4D97-AF65-F5344CB8AC3E}">
        <p14:creationId xmlns:p14="http://schemas.microsoft.com/office/powerpoint/2010/main" val="289387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3923573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63605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a:cs typeface="+mn-cs"/>
              </a:defRPr>
            </a:lvl1pPr>
          </a:lstStyle>
          <a:p>
            <a:pPr fontAlgn="base">
              <a:spcBef>
                <a:spcPct val="0"/>
              </a:spcBef>
              <a:spcAft>
                <a:spcPct val="0"/>
              </a:spcAft>
              <a:defRPr/>
            </a:pPr>
            <a:endParaRPr lang="ar-SA">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a:cs typeface="+mn-cs"/>
              </a:defRPr>
            </a:lvl1pPr>
          </a:lstStyle>
          <a:p>
            <a:pPr fontAlgn="base">
              <a:spcBef>
                <a:spcPct val="0"/>
              </a:spcBef>
              <a:spcAft>
                <a:spcPct val="0"/>
              </a:spcAft>
              <a:defRPr/>
            </a:pPr>
            <a:endParaRPr lang="ar-S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cs typeface="+mn-cs"/>
              </a:defRPr>
            </a:lvl1pPr>
          </a:lstStyle>
          <a:p>
            <a:pPr fontAlgn="base">
              <a:spcBef>
                <a:spcPct val="0"/>
              </a:spcBef>
              <a:spcAft>
                <a:spcPct val="0"/>
              </a:spcAft>
              <a:defRPr/>
            </a:pPr>
            <a:fld id="{B8FC1239-05FC-4B73-BC95-8736BF236F8B}" type="slidenum">
              <a:rPr lang="ar-SA">
                <a:solidFill>
                  <a:srgbClr val="000000"/>
                </a:solidFill>
              </a:rPr>
              <a:pPr fontAlgn="base">
                <a:spcBef>
                  <a:spcPct val="0"/>
                </a:spcBef>
                <a:spcAft>
                  <a:spcPct val="0"/>
                </a:spcAft>
                <a:defRPr/>
              </a:pPr>
              <a:t>‹#›</a:t>
            </a:fld>
            <a:endParaRPr lang="ar-SA">
              <a:solidFill>
                <a:srgbClr val="000000"/>
              </a:solidFill>
            </a:endParaRPr>
          </a:p>
        </p:txBody>
      </p:sp>
    </p:spTree>
    <p:extLst>
      <p:ext uri="{BB962C8B-B14F-4D97-AF65-F5344CB8AC3E}">
        <p14:creationId xmlns:p14="http://schemas.microsoft.com/office/powerpoint/2010/main" val="33323142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dissolve/>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defRPr>
      </a:lvl2pPr>
      <a:lvl3pPr algn="ctr" rtl="1" eaLnBrk="0" fontAlgn="base" hangingPunct="0">
        <a:spcBef>
          <a:spcPct val="0"/>
        </a:spcBef>
        <a:spcAft>
          <a:spcPct val="0"/>
        </a:spcAft>
        <a:defRPr sz="4400">
          <a:solidFill>
            <a:schemeClr val="tx2"/>
          </a:solidFill>
          <a:latin typeface="Arial" pitchFamily="34" charset="0"/>
        </a:defRPr>
      </a:lvl3pPr>
      <a:lvl4pPr algn="ctr" rtl="1" eaLnBrk="0" fontAlgn="base" hangingPunct="0">
        <a:spcBef>
          <a:spcPct val="0"/>
        </a:spcBef>
        <a:spcAft>
          <a:spcPct val="0"/>
        </a:spcAft>
        <a:defRPr sz="4400">
          <a:solidFill>
            <a:schemeClr val="tx2"/>
          </a:solidFill>
          <a:latin typeface="Arial" pitchFamily="34" charset="0"/>
        </a:defRPr>
      </a:lvl4pPr>
      <a:lvl5pPr algn="ctr" rtl="1" eaLnBrk="0" fontAlgn="base" hangingPunct="0">
        <a:spcBef>
          <a:spcPct val="0"/>
        </a:spcBef>
        <a:spcAft>
          <a:spcPct val="0"/>
        </a:spcAft>
        <a:defRPr sz="4400">
          <a:solidFill>
            <a:schemeClr val="tx2"/>
          </a:solidFill>
          <a:latin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B66F388-FFF2-4907-84B4-C9D5FE629B13}" type="datetimeFigureOut">
              <a:rPr lang="ar-SA">
                <a:solidFill>
                  <a:prstClr val="black">
                    <a:tint val="75000"/>
                  </a:prstClr>
                </a:solidFill>
              </a:rPr>
              <a:pPr>
                <a:def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F54058-5E39-4A5E-AB2E-47C311C78DE2}"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24983955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wipe dir="d"/>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09890CC-6AA5-47AD-B43F-598DF6BB9280}"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989B35-7B9A-4D54-A225-36A5160F27F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980365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366818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972451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531834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655363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971C96-F1BD-468C-A181-F58C4B457493}"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F1D40D-3956-4671-9350-15CC79594B8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6624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373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3144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88518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15731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53568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08047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364FA5-6266-4EE5-B954-153E9B2813BA}" type="datetimeFigureOut">
              <a:rPr lang="ar-SA" smtClean="0">
                <a:solidFill>
                  <a:prstClr val="black">
                    <a:tint val="75000"/>
                  </a:prstClr>
                </a:solidFill>
              </a:rPr>
              <a:pPr/>
              <a:t>21/06/38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38857-4EFD-45D9-9BD4-05917E999FA0}"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76665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45.xml"/><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7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4.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67.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67.xml"/></Relationships>
</file>

<file path=ppt/slides/_rels/slide4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5.png"/><Relationship Id="rId7" Type="http://schemas.openxmlformats.org/officeDocument/2006/relationships/audio" Target="../media/audio4.wav"/><Relationship Id="rId12" Type="http://schemas.openxmlformats.org/officeDocument/2006/relationships/image" Target="../media/image80.png"/><Relationship Id="rId2" Type="http://schemas.openxmlformats.org/officeDocument/2006/relationships/notesSlide" Target="../notesSlides/notesSlide1.xml"/><Relationship Id="rId16" Type="http://schemas.openxmlformats.org/officeDocument/2006/relationships/image" Target="../media/image84.png"/><Relationship Id="rId1" Type="http://schemas.openxmlformats.org/officeDocument/2006/relationships/slideLayout" Target="../slideLayouts/slideLayout123.xml"/><Relationship Id="rId6" Type="http://schemas.openxmlformats.org/officeDocument/2006/relationships/audio" Target="../media/audio3.wav"/><Relationship Id="rId11" Type="http://schemas.openxmlformats.org/officeDocument/2006/relationships/image" Target="../media/image79.png"/><Relationship Id="rId5" Type="http://schemas.openxmlformats.org/officeDocument/2006/relationships/audio" Target="../media/audio2.wav"/><Relationship Id="rId15" Type="http://schemas.openxmlformats.org/officeDocument/2006/relationships/image" Target="../media/image83.png"/><Relationship Id="rId10" Type="http://schemas.openxmlformats.org/officeDocument/2006/relationships/image" Target="../media/image78.jpeg"/><Relationship Id="rId4" Type="http://schemas.openxmlformats.org/officeDocument/2006/relationships/audio" Target="../media/audio1.wav"/><Relationship Id="rId9" Type="http://schemas.openxmlformats.org/officeDocument/2006/relationships/image" Target="../media/image77.png"/><Relationship Id="rId14" Type="http://schemas.openxmlformats.org/officeDocument/2006/relationships/image" Target="../media/image82.png"/></Relationships>
</file>

<file path=ppt/slides/_rels/slide4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7.png"/><Relationship Id="rId3" Type="http://schemas.openxmlformats.org/officeDocument/2006/relationships/image" Target="../media/image75.png"/><Relationship Id="rId7" Type="http://schemas.openxmlformats.org/officeDocument/2006/relationships/audio" Target="../media/audio4.wav"/><Relationship Id="rId12" Type="http://schemas.openxmlformats.org/officeDocument/2006/relationships/image" Target="../media/image86.png"/><Relationship Id="rId2" Type="http://schemas.openxmlformats.org/officeDocument/2006/relationships/notesSlide" Target="../notesSlides/notesSlide2.xml"/><Relationship Id="rId1" Type="http://schemas.openxmlformats.org/officeDocument/2006/relationships/slideLayout" Target="../slideLayouts/slideLayout123.xml"/><Relationship Id="rId6" Type="http://schemas.openxmlformats.org/officeDocument/2006/relationships/audio" Target="../media/audio3.wav"/><Relationship Id="rId11" Type="http://schemas.openxmlformats.org/officeDocument/2006/relationships/image" Target="../media/image85.png"/><Relationship Id="rId5" Type="http://schemas.openxmlformats.org/officeDocument/2006/relationships/audio" Target="../media/audio2.wav"/><Relationship Id="rId15" Type="http://schemas.openxmlformats.org/officeDocument/2006/relationships/image" Target="../media/image89.png"/><Relationship Id="rId10" Type="http://schemas.openxmlformats.org/officeDocument/2006/relationships/image" Target="../media/image78.jpeg"/><Relationship Id="rId4" Type="http://schemas.openxmlformats.org/officeDocument/2006/relationships/audio" Target="../media/audio1.wav"/><Relationship Id="rId9" Type="http://schemas.openxmlformats.org/officeDocument/2006/relationships/image" Target="../media/image77.png"/><Relationship Id="rId1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663"/>
            <a:ext cx="6768752" cy="665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2267744" y="404664"/>
            <a:ext cx="187220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sp>
        <p:nvSpPr>
          <p:cNvPr id="5" name="مستطيل 4"/>
          <p:cNvSpPr/>
          <p:nvPr/>
        </p:nvSpPr>
        <p:spPr>
          <a:xfrm>
            <a:off x="5652120" y="3645024"/>
            <a:ext cx="21602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0647"/>
            <a:ext cx="6146626" cy="591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1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8770168" cy="7016134"/>
          </a:xfrm>
          <a:prstGeom prst="rect">
            <a:avLst/>
          </a:prstGeom>
        </p:spPr>
      </p:pic>
    </p:spTree>
    <p:extLst>
      <p:ext uri="{BB962C8B-B14F-4D97-AF65-F5344CB8AC3E}">
        <p14:creationId xmlns:p14="http://schemas.microsoft.com/office/powerpoint/2010/main" val="2349559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0"/>
            <a:ext cx="9252521" cy="7380312"/>
          </a:xfrm>
          <a:prstGeom prst="rect">
            <a:avLst/>
          </a:prstGeom>
        </p:spPr>
      </p:pic>
    </p:spTree>
    <p:extLst>
      <p:ext uri="{BB962C8B-B14F-4D97-AF65-F5344CB8AC3E}">
        <p14:creationId xmlns:p14="http://schemas.microsoft.com/office/powerpoint/2010/main" val="357124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 y="-477298"/>
            <a:ext cx="9151640" cy="7335297"/>
          </a:xfrm>
          <a:prstGeom prst="rect">
            <a:avLst/>
          </a:prstGeom>
        </p:spPr>
      </p:pic>
    </p:spTree>
    <p:extLst>
      <p:ext uri="{BB962C8B-B14F-4D97-AF65-F5344CB8AC3E}">
        <p14:creationId xmlns:p14="http://schemas.microsoft.com/office/powerpoint/2010/main" val="67338016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006483"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74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p:txBody>
          <a:bodyPr/>
          <a:lstStyle/>
          <a:p>
            <a:endParaRPr lang="ar-SA" dirty="0"/>
          </a:p>
        </p:txBody>
      </p:sp>
      <p:sp>
        <p:nvSpPr>
          <p:cNvPr id="6" name="عنوان 5"/>
          <p:cNvSpPr>
            <a:spLocks noGrp="1"/>
          </p:cNvSpPr>
          <p:nvPr>
            <p:ph type="title"/>
          </p:nvPr>
        </p:nvSpPr>
        <p:spPr/>
        <p:txBody>
          <a:bodyPr/>
          <a:lstStyle/>
          <a:p>
            <a:endParaRPr lang="ar-S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6013015" cy="671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مستطيل 6"/>
          <p:cNvSpPr/>
          <p:nvPr/>
        </p:nvSpPr>
        <p:spPr>
          <a:xfrm>
            <a:off x="3059832" y="2564904"/>
            <a:ext cx="4896544" cy="18002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solidFill>
                <a:prstClr val="black"/>
              </a:solidFill>
            </a:endParaRPr>
          </a:p>
        </p:txBody>
      </p:sp>
      <p:sp>
        <p:nvSpPr>
          <p:cNvPr id="9" name="مستطيل 8"/>
          <p:cNvSpPr/>
          <p:nvPr/>
        </p:nvSpPr>
        <p:spPr>
          <a:xfrm>
            <a:off x="3059832" y="4941168"/>
            <a:ext cx="4896544" cy="158417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solidFill>
                <a:prstClr val="black"/>
              </a:solidFill>
            </a:endParaRPr>
          </a:p>
        </p:txBody>
      </p:sp>
    </p:spTree>
    <p:extLst>
      <p:ext uri="{BB962C8B-B14F-4D97-AF65-F5344CB8AC3E}">
        <p14:creationId xmlns:p14="http://schemas.microsoft.com/office/powerpoint/2010/main" val="347553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9"/>
                                        </p:tgtEl>
                                      </p:cBhvr>
                                    </p:animEffect>
                                    <p:anim calcmode="lin" valueType="num">
                                      <p:cBhvr>
                                        <p:cTn id="14"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9"/>
                                        </p:tgtEl>
                                        <p:attrNameLst>
                                          <p:attrName>ppt_h</p:attrName>
                                        </p:attrNameLst>
                                      </p:cBhvr>
                                      <p:tavLst>
                                        <p:tav tm="0">
                                          <p:val>
                                            <p:strVal val="ppt_h"/>
                                          </p:val>
                                        </p:tav>
                                        <p:tav tm="100000">
                                          <p:val>
                                            <p:strVal val="ppt_h"/>
                                          </p:val>
                                        </p:tav>
                                      </p:tavLst>
                                    </p:anim>
                                    <p:set>
                                      <p:cBhvr>
                                        <p:cTn id="16"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850" y="3253581"/>
            <a:ext cx="2400300" cy="1219200"/>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000" y="2938920"/>
            <a:ext cx="2286000" cy="1280160"/>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4" y="32435"/>
            <a:ext cx="9110535" cy="6651037"/>
          </a:xfrm>
          <a:prstGeom prst="rect">
            <a:avLst/>
          </a:prstGeom>
        </p:spPr>
      </p:pic>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882" y="4106287"/>
            <a:ext cx="2151698" cy="2095567"/>
          </a:xfrm>
          <a:prstGeom prst="rect">
            <a:avLst/>
          </a:prstGeom>
        </p:spPr>
      </p:pic>
    </p:spTree>
    <p:extLst>
      <p:ext uri="{BB962C8B-B14F-4D97-AF65-F5344CB8AC3E}">
        <p14:creationId xmlns:p14="http://schemas.microsoft.com/office/powerpoint/2010/main" val="287126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88946"/>
          </a:xfrm>
          <a:prstGeom prst="rect">
            <a:avLst/>
          </a:prstGeom>
        </p:spPr>
      </p:pic>
    </p:spTree>
    <p:extLst>
      <p:ext uri="{BB962C8B-B14F-4D97-AF65-F5344CB8AC3E}">
        <p14:creationId xmlns:p14="http://schemas.microsoft.com/office/powerpoint/2010/main" val="4063351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32452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عنصر نائب للمحتوى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5200397"/>
            <a:ext cx="2736304" cy="1468963"/>
          </a:xfr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12975"/>
            <a:ext cx="4073699"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212975"/>
            <a:ext cx="4139952" cy="126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47" y="4725144"/>
            <a:ext cx="4073700" cy="123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107504" y="0"/>
            <a:ext cx="8856984" cy="6463308"/>
          </a:xfrm>
          <a:prstGeom prst="rect">
            <a:avLst/>
          </a:prstGeom>
        </p:spPr>
        <p:txBody>
          <a:bodyPr wrap="square">
            <a:spAutoFit/>
          </a:bodyPr>
          <a:lstStyle/>
          <a:p>
            <a:r>
              <a:rPr lang="ar-SA" sz="5400" b="1" dirty="0">
                <a:solidFill>
                  <a:prstClr val="black"/>
                </a:solidFill>
              </a:rPr>
              <a:t>لفكرة الأساسية لمفهوم الاحتمال الشرطي بأن المعلومات البديهية لحدوث الحوادث تعمل في احتمالات تأثير عامة لحوادث أخرى . (على سبيل المثال , اذا لدينا شخص ما مدخن , سنحدد عندئذ الاحتمال العالي لحدوث سرطان الرئة ) . في العموم نتوقع كالتالي:</a:t>
            </a:r>
          </a:p>
          <a:p>
            <a:r>
              <a:rPr lang="ar-SA" dirty="0">
                <a:solidFill>
                  <a:prstClr val="black"/>
                </a:solidFill>
              </a:rPr>
              <a:t/>
            </a:r>
            <a:br>
              <a:rPr lang="ar-SA" dirty="0">
                <a:solidFill>
                  <a:prstClr val="black"/>
                </a:solidFill>
              </a:rPr>
            </a:br>
            <a:endParaRPr lang="ar-SA" dirty="0">
              <a:solidFill>
                <a:prstClr val="black"/>
              </a:solidFill>
            </a:endParaRPr>
          </a:p>
        </p:txBody>
      </p:sp>
    </p:spTree>
    <p:extLst>
      <p:ext uri="{BB962C8B-B14F-4D97-AF65-F5344CB8AC3E}">
        <p14:creationId xmlns:p14="http://schemas.microsoft.com/office/powerpoint/2010/main" val="3031122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8617934" cy="6293573"/>
          </a:xfrm>
          <a:prstGeom prst="rect">
            <a:avLst/>
          </a:prstGeom>
        </p:spPr>
      </p:pic>
    </p:spTree>
    <p:extLst>
      <p:ext uri="{BB962C8B-B14F-4D97-AF65-F5344CB8AC3E}">
        <p14:creationId xmlns:p14="http://schemas.microsoft.com/office/powerpoint/2010/main" val="1789058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87" y="476672"/>
            <a:ext cx="897518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1115616" y="2992849"/>
            <a:ext cx="381642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sp>
        <p:nvSpPr>
          <p:cNvPr id="6" name="مستطيل 5"/>
          <p:cNvSpPr/>
          <p:nvPr/>
        </p:nvSpPr>
        <p:spPr>
          <a:xfrm>
            <a:off x="-180528" y="5179872"/>
            <a:ext cx="381642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spTree>
    <p:extLst>
      <p:ext uri="{BB962C8B-B14F-4D97-AF65-F5344CB8AC3E}">
        <p14:creationId xmlns:p14="http://schemas.microsoft.com/office/powerpoint/2010/main" val="128981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776" y="0"/>
            <a:ext cx="4426416" cy="6567454"/>
          </a:xfrm>
          <a:prstGeom prst="rect">
            <a:avLst/>
          </a:prstGeom>
        </p:spPr>
      </p:pic>
    </p:spTree>
    <p:extLst>
      <p:ext uri="{BB962C8B-B14F-4D97-AF65-F5344CB8AC3E}">
        <p14:creationId xmlns:p14="http://schemas.microsoft.com/office/powerpoint/2010/main" val="191960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0" y="14282"/>
            <a:ext cx="9213619" cy="7015117"/>
          </a:xfrm>
          <a:prstGeom prst="rect">
            <a:avLst/>
          </a:prstGeom>
        </p:spPr>
      </p:pic>
    </p:spTree>
    <p:extLst>
      <p:ext uri="{BB962C8B-B14F-4D97-AF65-F5344CB8AC3E}">
        <p14:creationId xmlns:p14="http://schemas.microsoft.com/office/powerpoint/2010/main" val="57515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53" y="116632"/>
            <a:ext cx="8983302" cy="6556066"/>
          </a:xfrm>
          <a:prstGeom prst="rect">
            <a:avLst/>
          </a:prstGeom>
        </p:spPr>
      </p:pic>
    </p:spTree>
    <p:extLst>
      <p:ext uri="{BB962C8B-B14F-4D97-AF65-F5344CB8AC3E}">
        <p14:creationId xmlns:p14="http://schemas.microsoft.com/office/powerpoint/2010/main" val="3589226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108520" y="1412776"/>
            <a:ext cx="8892480" cy="3785652"/>
          </a:xfrm>
          <a:prstGeom prst="rect">
            <a:avLst/>
          </a:prstGeom>
        </p:spPr>
        <p:txBody>
          <a:bodyPr wrap="square">
            <a:spAutoFit/>
          </a:bodyPr>
          <a:lstStyle/>
          <a:p>
            <a:r>
              <a:rPr lang="ar-SA" sz="4000" b="1" dirty="0">
                <a:solidFill>
                  <a:prstClr val="black"/>
                </a:solidFill>
              </a:rPr>
              <a:t>عند رمي حجر نرد مرة واحدة، حدث ظهور عدد زوجي أو عدد فردي</a:t>
            </a:r>
            <a:br>
              <a:rPr lang="ar-SA" sz="4000" b="1" dirty="0">
                <a:solidFill>
                  <a:prstClr val="black"/>
                </a:solidFill>
              </a:rPr>
            </a:br>
            <a:r>
              <a:rPr lang="ar-SA" sz="4000" b="1" dirty="0">
                <a:solidFill>
                  <a:prstClr val="black"/>
                </a:solidFill>
              </a:rPr>
              <a:t>الأعداد الزوجية 2،4،6 </a:t>
            </a:r>
            <a:br>
              <a:rPr lang="ar-SA" sz="4000" b="1" dirty="0">
                <a:solidFill>
                  <a:prstClr val="black"/>
                </a:solidFill>
              </a:rPr>
            </a:br>
            <a:r>
              <a:rPr lang="ar-SA" sz="4000" b="1" dirty="0">
                <a:solidFill>
                  <a:prstClr val="black"/>
                </a:solidFill>
              </a:rPr>
              <a:t>والأعداد الفردية 1،3،5 </a:t>
            </a:r>
            <a:br>
              <a:rPr lang="ar-SA" sz="4000" b="1" dirty="0">
                <a:solidFill>
                  <a:prstClr val="black"/>
                </a:solidFill>
              </a:rPr>
            </a:br>
            <a:r>
              <a:rPr lang="ar-SA" sz="4000" b="1" dirty="0">
                <a:solidFill>
                  <a:prstClr val="black"/>
                </a:solidFill>
              </a:rPr>
              <a:t>ما في بينهم </a:t>
            </a:r>
            <a:r>
              <a:rPr lang="ar-SA" sz="4000" b="1" dirty="0" err="1">
                <a:solidFill>
                  <a:prstClr val="black"/>
                </a:solidFill>
              </a:rPr>
              <a:t>شي</a:t>
            </a:r>
            <a:r>
              <a:rPr lang="ar-SA" sz="4000" b="1" dirty="0">
                <a:solidFill>
                  <a:prstClr val="black"/>
                </a:solidFill>
              </a:rPr>
              <a:t> مشترك .. إذن الحدثان متنافيان</a:t>
            </a:r>
            <a:br>
              <a:rPr lang="ar-SA" sz="4000" b="1" dirty="0">
                <a:solidFill>
                  <a:prstClr val="black"/>
                </a:solidFill>
              </a:rPr>
            </a:br>
            <a:endParaRPr lang="ar-SA" sz="4000" dirty="0">
              <a:solidFill>
                <a:prstClr val="black"/>
              </a:solidFill>
            </a:endParaRPr>
          </a:p>
        </p:txBody>
      </p:sp>
    </p:spTree>
    <p:extLst>
      <p:ext uri="{BB962C8B-B14F-4D97-AF65-F5344CB8AC3E}">
        <p14:creationId xmlns:p14="http://schemas.microsoft.com/office/powerpoint/2010/main" val="2183320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19317" y="76179"/>
            <a:ext cx="6953277" cy="120968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00562" y="1500174"/>
            <a:ext cx="4252916" cy="4143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572000" y="2071678"/>
            <a:ext cx="4167204" cy="42386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429256" y="2714620"/>
            <a:ext cx="3281376" cy="433389"/>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3786182" y="3214686"/>
            <a:ext cx="4505344" cy="576265"/>
          </a:xfrm>
          <a:prstGeom prst="rect">
            <a:avLst/>
          </a:prstGeom>
          <a:noFill/>
          <a:ln w="9525">
            <a:noFill/>
            <a:miter lim="800000"/>
            <a:headEnd/>
            <a:tailEnd/>
          </a:ln>
          <a:effectLst/>
        </p:spPr>
      </p:pic>
      <p:sp>
        <p:nvSpPr>
          <p:cNvPr id="7" name="مربع نص 6"/>
          <p:cNvSpPr txBox="1"/>
          <p:nvPr/>
        </p:nvSpPr>
        <p:spPr>
          <a:xfrm>
            <a:off x="571472" y="1500174"/>
            <a:ext cx="3857652" cy="461665"/>
          </a:xfrm>
          <a:prstGeom prst="rect">
            <a:avLst/>
          </a:prstGeom>
          <a:noFill/>
        </p:spPr>
        <p:txBody>
          <a:bodyPr wrap="square" rtlCol="1">
            <a:spAutoFit/>
          </a:bodyPr>
          <a:lstStyle/>
          <a:p>
            <a:r>
              <a:rPr lang="en-US" sz="2400" dirty="0" smtClean="0">
                <a:solidFill>
                  <a:srgbClr val="FF0000"/>
                </a:solidFill>
              </a:rPr>
              <a:t> = { 1, 2, 3 , 4 , 5 , 6} </a:t>
            </a:r>
            <a:r>
              <a:rPr lang="ar-SA" sz="2400" dirty="0" smtClean="0">
                <a:solidFill>
                  <a:srgbClr val="FF0000"/>
                </a:solidFill>
              </a:rPr>
              <a:t>فضاء العينة</a:t>
            </a:r>
            <a:endParaRPr lang="ar-SA" sz="2400" dirty="0">
              <a:solidFill>
                <a:srgbClr val="FF0000"/>
              </a:solidFill>
            </a:endParaRPr>
          </a:p>
        </p:txBody>
      </p:sp>
      <p:sp>
        <p:nvSpPr>
          <p:cNvPr id="8" name="مربع نص 7"/>
          <p:cNvSpPr txBox="1"/>
          <p:nvPr/>
        </p:nvSpPr>
        <p:spPr>
          <a:xfrm>
            <a:off x="1285852" y="2000240"/>
            <a:ext cx="2143140" cy="461665"/>
          </a:xfrm>
          <a:prstGeom prst="rect">
            <a:avLst/>
          </a:prstGeom>
          <a:noFill/>
        </p:spPr>
        <p:txBody>
          <a:bodyPr wrap="square" rtlCol="1">
            <a:spAutoFit/>
          </a:bodyPr>
          <a:lstStyle/>
          <a:p>
            <a:r>
              <a:rPr lang="en-US" sz="2400" dirty="0" smtClean="0">
                <a:solidFill>
                  <a:srgbClr val="FF0000"/>
                </a:solidFill>
              </a:rPr>
              <a:t>A = { 1, 3 , 5}</a:t>
            </a:r>
            <a:endParaRPr lang="ar-SA" sz="2400" dirty="0">
              <a:solidFill>
                <a:srgbClr val="FF0000"/>
              </a:solidFill>
            </a:endParaRPr>
          </a:p>
        </p:txBody>
      </p:sp>
      <p:sp>
        <p:nvSpPr>
          <p:cNvPr id="9" name="مربع نص 8"/>
          <p:cNvSpPr txBox="1"/>
          <p:nvPr/>
        </p:nvSpPr>
        <p:spPr>
          <a:xfrm>
            <a:off x="1438252" y="2610145"/>
            <a:ext cx="2143140" cy="461665"/>
          </a:xfrm>
          <a:prstGeom prst="rect">
            <a:avLst/>
          </a:prstGeom>
          <a:noFill/>
        </p:spPr>
        <p:txBody>
          <a:bodyPr wrap="square" rtlCol="1">
            <a:spAutoFit/>
          </a:bodyPr>
          <a:lstStyle/>
          <a:p>
            <a:r>
              <a:rPr lang="en-US" sz="2400" dirty="0" smtClean="0">
                <a:solidFill>
                  <a:srgbClr val="FF0000"/>
                </a:solidFill>
              </a:rPr>
              <a:t>B = { 3}</a:t>
            </a:r>
            <a:endParaRPr lang="ar-SA" sz="2400" dirty="0">
              <a:solidFill>
                <a:srgbClr val="FF0000"/>
              </a:solidFill>
            </a:endParaRPr>
          </a:p>
        </p:txBody>
      </p:sp>
      <p:pic>
        <p:nvPicPr>
          <p:cNvPr id="1031" name="Picture 7"/>
          <p:cNvPicPr>
            <a:picLocks noChangeAspect="1" noChangeArrowheads="1"/>
          </p:cNvPicPr>
          <p:nvPr/>
        </p:nvPicPr>
        <p:blipFill>
          <a:blip r:embed="rId7"/>
          <a:srcRect/>
          <a:stretch>
            <a:fillRect/>
          </a:stretch>
        </p:blipFill>
        <p:spPr bwMode="auto">
          <a:xfrm>
            <a:off x="3714744" y="3786190"/>
            <a:ext cx="4862533" cy="500064"/>
          </a:xfrm>
          <a:prstGeom prst="rect">
            <a:avLst/>
          </a:prstGeom>
          <a:noFill/>
          <a:ln w="9525">
            <a:noFill/>
            <a:miter lim="800000"/>
            <a:headEnd/>
            <a:tailEnd/>
          </a:ln>
          <a:effectLst/>
        </p:spPr>
      </p:pic>
      <p:sp>
        <p:nvSpPr>
          <p:cNvPr id="11" name="مربع نص 10"/>
          <p:cNvSpPr txBox="1"/>
          <p:nvPr/>
        </p:nvSpPr>
        <p:spPr>
          <a:xfrm>
            <a:off x="1500166" y="3753153"/>
            <a:ext cx="2143140" cy="461665"/>
          </a:xfrm>
          <a:prstGeom prst="rect">
            <a:avLst/>
          </a:prstGeom>
          <a:noFill/>
        </p:spPr>
        <p:txBody>
          <a:bodyPr wrap="square" rtlCol="1">
            <a:spAutoFit/>
          </a:bodyPr>
          <a:lstStyle/>
          <a:p>
            <a:r>
              <a:rPr lang="en-US" sz="2400" dirty="0" smtClean="0">
                <a:solidFill>
                  <a:srgbClr val="FF0000"/>
                </a:solidFill>
              </a:rPr>
              <a:t>A  </a:t>
            </a:r>
            <a:r>
              <a:rPr lang="en-US" sz="2400" dirty="0" smtClean="0">
                <a:solidFill>
                  <a:srgbClr val="FF0000"/>
                </a:solidFill>
                <a:latin typeface="Cambria Math"/>
                <a:ea typeface="Cambria Math"/>
              </a:rPr>
              <a:t>⋂</a:t>
            </a:r>
            <a:r>
              <a:rPr lang="en-US" sz="2400" dirty="0" smtClean="0">
                <a:solidFill>
                  <a:srgbClr val="FF0000"/>
                </a:solidFill>
              </a:rPr>
              <a:t>B = { 3}</a:t>
            </a:r>
            <a:endParaRPr lang="ar-SA" sz="2400" dirty="0">
              <a:solidFill>
                <a:srgbClr val="FF0000"/>
              </a:solidFill>
            </a:endParaRPr>
          </a:p>
        </p:txBody>
      </p:sp>
      <p:pic>
        <p:nvPicPr>
          <p:cNvPr id="1032" name="Picture 8"/>
          <p:cNvPicPr>
            <a:picLocks noChangeAspect="1" noChangeArrowheads="1"/>
          </p:cNvPicPr>
          <p:nvPr/>
        </p:nvPicPr>
        <p:blipFill>
          <a:blip r:embed="rId8"/>
          <a:srcRect/>
          <a:stretch>
            <a:fillRect/>
          </a:stretch>
        </p:blipFill>
        <p:spPr bwMode="auto">
          <a:xfrm>
            <a:off x="2809897" y="4429132"/>
            <a:ext cx="5691193" cy="661990"/>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3867172" y="5143512"/>
            <a:ext cx="4633918" cy="63341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4000496" y="5929330"/>
            <a:ext cx="4591069" cy="561977"/>
          </a:xfrm>
          <a:prstGeom prst="rect">
            <a:avLst/>
          </a:prstGeom>
          <a:noFill/>
          <a:ln w="9525">
            <a:noFill/>
            <a:miter lim="800000"/>
            <a:headEnd/>
            <a:tailEnd/>
          </a:ln>
          <a:effectLst/>
        </p:spPr>
      </p:pic>
      <p:sp>
        <p:nvSpPr>
          <p:cNvPr id="15" name="شكل بيضاوي 14"/>
          <p:cNvSpPr/>
          <p:nvPr/>
        </p:nvSpPr>
        <p:spPr>
          <a:xfrm>
            <a:off x="4000496" y="785794"/>
            <a:ext cx="428628"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cxnSp>
        <p:nvCxnSpPr>
          <p:cNvPr id="17" name="رابط مستقيم 16"/>
          <p:cNvCxnSpPr/>
          <p:nvPr/>
        </p:nvCxnSpPr>
        <p:spPr>
          <a:xfrm rot="16200000" flipH="1">
            <a:off x="3964777" y="607199"/>
            <a:ext cx="428628" cy="2143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p:cTn id="43"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46" dur="1000" fill="hold"/>
                                        <p:tgtEl>
                                          <p:spTgt spid="102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2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58" dur="1000" fill="hold"/>
                                        <p:tgtEl>
                                          <p:spTgt spid="102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28"/>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0" dur="1000" fill="hold"/>
                                        <p:tgtEl>
                                          <p:spTgt spid="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029"/>
                                        </p:tgtEl>
                                        <p:attrNameLst>
                                          <p:attrName>style.visibility</p:attrName>
                                        </p:attrNameLst>
                                      </p:cBhvr>
                                      <p:to>
                                        <p:strVal val="visible"/>
                                      </p:to>
                                    </p:set>
                                    <p:anim calcmode="lin" valueType="num">
                                      <p:cBhvr>
                                        <p:cTn id="79"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82" dur="1000" fill="hold"/>
                                        <p:tgtEl>
                                          <p:spTgt spid="1029"/>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029"/>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1030"/>
                                        </p:tgtEl>
                                        <p:attrNameLst>
                                          <p:attrName>style.visibility</p:attrName>
                                        </p:attrNameLst>
                                      </p:cBhvr>
                                      <p:to>
                                        <p:strVal val="visible"/>
                                      </p:to>
                                    </p:set>
                                    <p:anim calcmode="lin" valueType="num">
                                      <p:cBhvr>
                                        <p:cTn id="103"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106" dur="1000" fill="hold"/>
                                        <p:tgtEl>
                                          <p:spTgt spid="1030"/>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030"/>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18" dur="1000" fill="hold"/>
                                        <p:tgtEl>
                                          <p:spTgt spid="11"/>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1"/>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1031"/>
                                        </p:tgtEl>
                                        <p:attrNameLst>
                                          <p:attrName>style.visibility</p:attrName>
                                        </p:attrNameLst>
                                      </p:cBhvr>
                                      <p:to>
                                        <p:strVal val="visible"/>
                                      </p:to>
                                    </p:set>
                                    <p:anim calcmode="lin" valueType="num">
                                      <p:cBhvr>
                                        <p:cTn id="127" dur="500" decel="50000" fill="hold">
                                          <p:stCondLst>
                                            <p:cond delay="0"/>
                                          </p:stCondLst>
                                        </p:cTn>
                                        <p:tgtEl>
                                          <p:spTgt spid="1031"/>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031"/>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031"/>
                                        </p:tgtEl>
                                        <p:attrNameLst>
                                          <p:attrName>ppt_w</p:attrName>
                                        </p:attrNameLst>
                                      </p:cBhvr>
                                      <p:tavLst>
                                        <p:tav tm="0">
                                          <p:val>
                                            <p:strVal val="#ppt_w*.05"/>
                                          </p:val>
                                        </p:tav>
                                        <p:tav tm="100000">
                                          <p:val>
                                            <p:strVal val="#ppt_w"/>
                                          </p:val>
                                        </p:tav>
                                      </p:tavLst>
                                    </p:anim>
                                    <p:anim calcmode="lin" valueType="num">
                                      <p:cBhvr>
                                        <p:cTn id="130" dur="1000" fill="hold"/>
                                        <p:tgtEl>
                                          <p:spTgt spid="1031"/>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031"/>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031"/>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031"/>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031"/>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nodeType="clickEffect">
                                  <p:stCondLst>
                                    <p:cond delay="0"/>
                                  </p:stCondLst>
                                  <p:childTnLst>
                                    <p:set>
                                      <p:cBhvr>
                                        <p:cTn id="138" dur="1" fill="hold">
                                          <p:stCondLst>
                                            <p:cond delay="0"/>
                                          </p:stCondLst>
                                        </p:cTn>
                                        <p:tgtEl>
                                          <p:spTgt spid="1032"/>
                                        </p:tgtEl>
                                        <p:attrNameLst>
                                          <p:attrName>style.visibility</p:attrName>
                                        </p:attrNameLst>
                                      </p:cBhvr>
                                      <p:to>
                                        <p:strVal val="visible"/>
                                      </p:to>
                                    </p:set>
                                    <p:anim calcmode="lin" valueType="num">
                                      <p:cBhvr>
                                        <p:cTn id="139" dur="500" decel="50000" fill="hold">
                                          <p:stCondLst>
                                            <p:cond delay="0"/>
                                          </p:stCondLst>
                                        </p:cTn>
                                        <p:tgtEl>
                                          <p:spTgt spid="1032"/>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1032"/>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1032"/>
                                        </p:tgtEl>
                                        <p:attrNameLst>
                                          <p:attrName>ppt_w</p:attrName>
                                        </p:attrNameLst>
                                      </p:cBhvr>
                                      <p:tavLst>
                                        <p:tav tm="0">
                                          <p:val>
                                            <p:strVal val="#ppt_w*.05"/>
                                          </p:val>
                                        </p:tav>
                                        <p:tav tm="100000">
                                          <p:val>
                                            <p:strVal val="#ppt_w"/>
                                          </p:val>
                                        </p:tav>
                                      </p:tavLst>
                                    </p:anim>
                                    <p:anim calcmode="lin" valueType="num">
                                      <p:cBhvr>
                                        <p:cTn id="142" dur="1000" fill="hold"/>
                                        <p:tgtEl>
                                          <p:spTgt spid="1032"/>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1032"/>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1032"/>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1032"/>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1032"/>
                                        </p:tgtEl>
                                      </p:cBhvr>
                                    </p:animEffect>
                                  </p:childTnLst>
                                </p:cTn>
                              </p:par>
                            </p:childTnLst>
                          </p:cTn>
                        </p:par>
                      </p:childTnLst>
                    </p:cTn>
                  </p:par>
                  <p:par>
                    <p:cTn id="147" fill="hold">
                      <p:stCondLst>
                        <p:cond delay="indefinite"/>
                      </p:stCondLst>
                      <p:childTnLst>
                        <p:par>
                          <p:cTn id="148" fill="hold">
                            <p:stCondLst>
                              <p:cond delay="0"/>
                            </p:stCondLst>
                            <p:childTnLst>
                              <p:par>
                                <p:cTn id="149" presetID="25" presetClass="entr" presetSubtype="0" fill="hold" nodeType="clickEffect">
                                  <p:stCondLst>
                                    <p:cond delay="0"/>
                                  </p:stCondLst>
                                  <p:childTnLst>
                                    <p:set>
                                      <p:cBhvr>
                                        <p:cTn id="150" dur="1" fill="hold">
                                          <p:stCondLst>
                                            <p:cond delay="0"/>
                                          </p:stCondLst>
                                        </p:cTn>
                                        <p:tgtEl>
                                          <p:spTgt spid="1033"/>
                                        </p:tgtEl>
                                        <p:attrNameLst>
                                          <p:attrName>style.visibility</p:attrName>
                                        </p:attrNameLst>
                                      </p:cBhvr>
                                      <p:to>
                                        <p:strVal val="visible"/>
                                      </p:to>
                                    </p:set>
                                    <p:anim calcmode="lin" valueType="num">
                                      <p:cBhvr>
                                        <p:cTn id="151" dur="500" decel="50000" fill="hold">
                                          <p:stCondLst>
                                            <p:cond delay="0"/>
                                          </p:stCondLst>
                                        </p:cTn>
                                        <p:tgtEl>
                                          <p:spTgt spid="1033"/>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1033"/>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1033"/>
                                        </p:tgtEl>
                                        <p:attrNameLst>
                                          <p:attrName>ppt_w</p:attrName>
                                        </p:attrNameLst>
                                      </p:cBhvr>
                                      <p:tavLst>
                                        <p:tav tm="0">
                                          <p:val>
                                            <p:strVal val="#ppt_w*.05"/>
                                          </p:val>
                                        </p:tav>
                                        <p:tav tm="100000">
                                          <p:val>
                                            <p:strVal val="#ppt_w"/>
                                          </p:val>
                                        </p:tav>
                                      </p:tavLst>
                                    </p:anim>
                                    <p:anim calcmode="lin" valueType="num">
                                      <p:cBhvr>
                                        <p:cTn id="154" dur="1000" fill="hold"/>
                                        <p:tgtEl>
                                          <p:spTgt spid="1033"/>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1033"/>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1033"/>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1033"/>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1033"/>
                                        </p:tgtEl>
                                      </p:cBhvr>
                                    </p:animEffect>
                                  </p:childTnLst>
                                </p:cTn>
                              </p:par>
                            </p:childTnLst>
                          </p:cTn>
                        </p:par>
                      </p:childTnLst>
                    </p:cTn>
                  </p:par>
                  <p:par>
                    <p:cTn id="159" fill="hold">
                      <p:stCondLst>
                        <p:cond delay="indefinite"/>
                      </p:stCondLst>
                      <p:childTnLst>
                        <p:par>
                          <p:cTn id="160" fill="hold">
                            <p:stCondLst>
                              <p:cond delay="0"/>
                            </p:stCondLst>
                            <p:childTnLst>
                              <p:par>
                                <p:cTn id="161" presetID="25" presetClass="entr" presetSubtype="0" fill="hold" nodeType="clickEffect">
                                  <p:stCondLst>
                                    <p:cond delay="0"/>
                                  </p:stCondLst>
                                  <p:childTnLst>
                                    <p:set>
                                      <p:cBhvr>
                                        <p:cTn id="162" dur="1" fill="hold">
                                          <p:stCondLst>
                                            <p:cond delay="0"/>
                                          </p:stCondLst>
                                        </p:cTn>
                                        <p:tgtEl>
                                          <p:spTgt spid="1034"/>
                                        </p:tgtEl>
                                        <p:attrNameLst>
                                          <p:attrName>style.visibility</p:attrName>
                                        </p:attrNameLst>
                                      </p:cBhvr>
                                      <p:to>
                                        <p:strVal val="visible"/>
                                      </p:to>
                                    </p:set>
                                    <p:anim calcmode="lin" valueType="num">
                                      <p:cBhvr>
                                        <p:cTn id="163" dur="500" decel="50000" fill="hold">
                                          <p:stCondLst>
                                            <p:cond delay="0"/>
                                          </p:stCondLst>
                                        </p:cTn>
                                        <p:tgtEl>
                                          <p:spTgt spid="1034"/>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1034"/>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1034"/>
                                        </p:tgtEl>
                                        <p:attrNameLst>
                                          <p:attrName>ppt_w</p:attrName>
                                        </p:attrNameLst>
                                      </p:cBhvr>
                                      <p:tavLst>
                                        <p:tav tm="0">
                                          <p:val>
                                            <p:strVal val="#ppt_w*.05"/>
                                          </p:val>
                                        </p:tav>
                                        <p:tav tm="100000">
                                          <p:val>
                                            <p:strVal val="#ppt_w"/>
                                          </p:val>
                                        </p:tav>
                                      </p:tavLst>
                                    </p:anim>
                                    <p:anim calcmode="lin" valueType="num">
                                      <p:cBhvr>
                                        <p:cTn id="166" dur="1000" fill="hold"/>
                                        <p:tgtEl>
                                          <p:spTgt spid="1034"/>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1034"/>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1034"/>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1034"/>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 y="0"/>
            <a:ext cx="91079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5868144" y="908720"/>
            <a:ext cx="2808312"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spTree>
    <p:extLst>
      <p:ext uri="{BB962C8B-B14F-4D97-AF65-F5344CB8AC3E}">
        <p14:creationId xmlns:p14="http://schemas.microsoft.com/office/powerpoint/2010/main" val="1484285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76" y="188640"/>
            <a:ext cx="8868814"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098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60648"/>
            <a:ext cx="8280920" cy="6401648"/>
          </a:xfrm>
          <a:prstGeom prst="rect">
            <a:avLst/>
          </a:prstGeom>
        </p:spPr>
      </p:pic>
    </p:spTree>
    <p:extLst>
      <p:ext uri="{BB962C8B-B14F-4D97-AF65-F5344CB8AC3E}">
        <p14:creationId xmlns:p14="http://schemas.microsoft.com/office/powerpoint/2010/main" val="274559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0"/>
            <a:ext cx="7056784" cy="7085509"/>
          </a:xfrm>
          <a:prstGeom prst="rect">
            <a:avLst/>
          </a:prstGeom>
        </p:spPr>
      </p:pic>
    </p:spTree>
    <p:extLst>
      <p:ext uri="{BB962C8B-B14F-4D97-AF65-F5344CB8AC3E}">
        <p14:creationId xmlns:p14="http://schemas.microsoft.com/office/powerpoint/2010/main" val="2566831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890"/>
            <a:ext cx="8748464" cy="664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6012160" y="5229200"/>
            <a:ext cx="1584176"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spTree>
    <p:extLst>
      <p:ext uri="{BB962C8B-B14F-4D97-AF65-F5344CB8AC3E}">
        <p14:creationId xmlns:p14="http://schemas.microsoft.com/office/powerpoint/2010/main" val="21235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a1.jpg"/>
          <p:cNvPicPr>
            <a:picLocks noChangeAspect="1"/>
          </p:cNvPicPr>
          <p:nvPr/>
        </p:nvPicPr>
        <p:blipFill>
          <a:blip r:embed="rId2"/>
          <a:stretch>
            <a:fillRect/>
          </a:stretch>
        </p:blipFill>
        <p:spPr>
          <a:xfrm>
            <a:off x="0" y="0"/>
            <a:ext cx="9144000" cy="6858000"/>
          </a:xfrm>
          <a:prstGeom prst="rect">
            <a:avLst/>
          </a:prstGeom>
        </p:spPr>
      </p:pic>
      <p:pic>
        <p:nvPicPr>
          <p:cNvPr id="2" name="Picture 2"/>
          <p:cNvPicPr>
            <a:picLocks noChangeAspect="1" noChangeArrowheads="1"/>
          </p:cNvPicPr>
          <p:nvPr/>
        </p:nvPicPr>
        <p:blipFill>
          <a:blip r:embed="rId3" cstate="print"/>
          <a:srcRect/>
          <a:stretch>
            <a:fillRect/>
          </a:stretch>
        </p:blipFill>
        <p:spPr bwMode="auto">
          <a:xfrm>
            <a:off x="7215206" y="214290"/>
            <a:ext cx="1727051" cy="720080"/>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71406" y="214290"/>
            <a:ext cx="4150197" cy="1285884"/>
          </a:xfrm>
          <a:prstGeom prst="rect">
            <a:avLst/>
          </a:prstGeom>
          <a:noFill/>
          <a:ln w="9525">
            <a:noFill/>
            <a:miter lim="800000"/>
            <a:headEnd/>
            <a:tailEnd/>
          </a:ln>
        </p:spPr>
      </p:pic>
    </p:spTree>
    <p:extLst>
      <p:ext uri="{BB962C8B-B14F-4D97-AF65-F5344CB8AC3E}">
        <p14:creationId xmlns:p14="http://schemas.microsoft.com/office/powerpoint/2010/main" val="3437713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9512" y="0"/>
            <a:ext cx="8643965" cy="16965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32241"/>
            <a:ext cx="5976664" cy="513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ربع نص 1"/>
          <p:cNvSpPr txBox="1"/>
          <p:nvPr/>
        </p:nvSpPr>
        <p:spPr>
          <a:xfrm>
            <a:off x="3159852" y="1814215"/>
            <a:ext cx="1073244" cy="584775"/>
          </a:xfrm>
          <a:prstGeom prst="rect">
            <a:avLst/>
          </a:prstGeom>
          <a:solidFill>
            <a:schemeClr val="bg1"/>
          </a:solidFill>
          <a:ln>
            <a:noFill/>
          </a:ln>
        </p:spPr>
        <p:txBody>
          <a:bodyPr wrap="square" rtlCol="1">
            <a:spAutoFit/>
          </a:bodyPr>
          <a:lstStyle/>
          <a:p>
            <a:r>
              <a:rPr lang="en-US" sz="3200" dirty="0" smtClean="0">
                <a:solidFill>
                  <a:prstClr val="black"/>
                </a:solidFill>
              </a:rPr>
              <a:t>12</a:t>
            </a:r>
            <a:endParaRPr lang="ar-SA" sz="3200" dirty="0">
              <a:solidFill>
                <a:prstClr val="black"/>
              </a:solidFill>
            </a:endParaRPr>
          </a:p>
        </p:txBody>
      </p:sp>
      <p:sp>
        <p:nvSpPr>
          <p:cNvPr id="5" name="مربع نص 4"/>
          <p:cNvSpPr txBox="1"/>
          <p:nvPr/>
        </p:nvSpPr>
        <p:spPr>
          <a:xfrm>
            <a:off x="2699930" y="2351960"/>
            <a:ext cx="1533166" cy="646331"/>
          </a:xfrm>
          <a:prstGeom prst="rect">
            <a:avLst/>
          </a:prstGeom>
          <a:solidFill>
            <a:schemeClr val="bg1"/>
          </a:solidFill>
          <a:ln>
            <a:noFill/>
          </a:ln>
        </p:spPr>
        <p:txBody>
          <a:bodyPr wrap="square" rtlCol="1">
            <a:spAutoFit/>
          </a:bodyPr>
          <a:lstStyle/>
          <a:p>
            <a:r>
              <a:rPr lang="en-US" sz="3600" dirty="0" smtClean="0">
                <a:solidFill>
                  <a:prstClr val="black"/>
                </a:solidFill>
              </a:rPr>
              <a:t>52</a:t>
            </a:r>
            <a:endParaRPr lang="ar-SA" sz="3600" dirty="0">
              <a:solidFill>
                <a:prstClr val="black"/>
              </a:solidFill>
            </a:endParaRPr>
          </a:p>
        </p:txBody>
      </p:sp>
      <p:cxnSp>
        <p:nvCxnSpPr>
          <p:cNvPr id="4" name="رابط مستقيم 3"/>
          <p:cNvCxnSpPr>
            <a:endCxn id="5" idx="0"/>
          </p:cNvCxnSpPr>
          <p:nvPr/>
        </p:nvCxnSpPr>
        <p:spPr>
          <a:xfrm flipH="1">
            <a:off x="3466513" y="2351960"/>
            <a:ext cx="766583" cy="0"/>
          </a:xfrm>
          <a:prstGeom prst="line">
            <a:avLst/>
          </a:prstGeom>
        </p:spPr>
        <p:style>
          <a:lnRef idx="3">
            <a:schemeClr val="dk1"/>
          </a:lnRef>
          <a:fillRef idx="0">
            <a:schemeClr val="dk1"/>
          </a:fillRef>
          <a:effectRef idx="2">
            <a:schemeClr val="dk1"/>
          </a:effectRef>
          <a:fontRef idx="minor">
            <a:schemeClr val="tx1"/>
          </a:fontRef>
        </p:style>
      </p:cxnSp>
      <p:sp>
        <p:nvSpPr>
          <p:cNvPr id="9" name="مربع نص 8"/>
          <p:cNvSpPr txBox="1"/>
          <p:nvPr/>
        </p:nvSpPr>
        <p:spPr>
          <a:xfrm>
            <a:off x="2848206" y="3678168"/>
            <a:ext cx="848268" cy="646331"/>
          </a:xfrm>
          <a:prstGeom prst="rect">
            <a:avLst/>
          </a:prstGeom>
          <a:solidFill>
            <a:schemeClr val="bg1"/>
          </a:solidFill>
          <a:ln>
            <a:noFill/>
          </a:ln>
        </p:spPr>
        <p:txBody>
          <a:bodyPr wrap="square" rtlCol="1">
            <a:spAutoFit/>
          </a:bodyPr>
          <a:lstStyle/>
          <a:p>
            <a:r>
              <a:rPr lang="en-US" sz="3600" dirty="0" smtClean="0">
                <a:solidFill>
                  <a:prstClr val="black"/>
                </a:solidFill>
              </a:rPr>
              <a:t>52</a:t>
            </a:r>
            <a:endParaRPr lang="ar-SA" sz="3600" dirty="0">
              <a:solidFill>
                <a:prstClr val="black"/>
              </a:solidFill>
            </a:endParaRPr>
          </a:p>
        </p:txBody>
      </p:sp>
      <p:cxnSp>
        <p:nvCxnSpPr>
          <p:cNvPr id="8" name="رابط مستقيم 7"/>
          <p:cNvCxnSpPr/>
          <p:nvPr/>
        </p:nvCxnSpPr>
        <p:spPr>
          <a:xfrm flipH="1">
            <a:off x="3154867" y="3645024"/>
            <a:ext cx="766583" cy="0"/>
          </a:xfrm>
          <a:prstGeom prst="line">
            <a:avLst/>
          </a:prstGeom>
        </p:spPr>
        <p:style>
          <a:lnRef idx="3">
            <a:schemeClr val="dk1"/>
          </a:lnRef>
          <a:fillRef idx="0">
            <a:schemeClr val="dk1"/>
          </a:fillRef>
          <a:effectRef idx="2">
            <a:schemeClr val="dk1"/>
          </a:effectRef>
          <a:fontRef idx="minor">
            <a:schemeClr val="tx1"/>
          </a:fontRef>
        </p:style>
      </p:cxnSp>
      <p:sp>
        <p:nvSpPr>
          <p:cNvPr id="10" name="مربع نص 9"/>
          <p:cNvSpPr txBox="1"/>
          <p:nvPr/>
        </p:nvSpPr>
        <p:spPr>
          <a:xfrm>
            <a:off x="2631222" y="2998291"/>
            <a:ext cx="1073244" cy="584775"/>
          </a:xfrm>
          <a:prstGeom prst="rect">
            <a:avLst/>
          </a:prstGeom>
          <a:solidFill>
            <a:schemeClr val="bg1"/>
          </a:solidFill>
          <a:ln>
            <a:noFill/>
          </a:ln>
        </p:spPr>
        <p:txBody>
          <a:bodyPr wrap="square" rtlCol="1">
            <a:spAutoFit/>
          </a:bodyPr>
          <a:lstStyle/>
          <a:p>
            <a:r>
              <a:rPr lang="en-US" sz="3200" dirty="0" smtClean="0">
                <a:solidFill>
                  <a:prstClr val="black"/>
                </a:solidFill>
              </a:rPr>
              <a:t>4</a:t>
            </a:r>
            <a:endParaRPr lang="ar-SA" sz="3200" dirty="0">
              <a:solidFill>
                <a:prstClr val="black"/>
              </a:solidFill>
            </a:endParaRPr>
          </a:p>
        </p:txBody>
      </p:sp>
      <p:cxnSp>
        <p:nvCxnSpPr>
          <p:cNvPr id="7" name="رابط مستقيم 6"/>
          <p:cNvCxnSpPr/>
          <p:nvPr/>
        </p:nvCxnSpPr>
        <p:spPr>
          <a:xfrm flipH="1">
            <a:off x="-612576" y="2998291"/>
            <a:ext cx="11593288" cy="1"/>
          </a:xfrm>
          <a:prstGeom prst="line">
            <a:avLst/>
          </a:prstGeom>
        </p:spPr>
        <p:style>
          <a:lnRef idx="2">
            <a:schemeClr val="dk1"/>
          </a:lnRef>
          <a:fillRef idx="0">
            <a:schemeClr val="dk1"/>
          </a:fillRef>
          <a:effectRef idx="1">
            <a:schemeClr val="dk1"/>
          </a:effectRef>
          <a:fontRef idx="minor">
            <a:schemeClr val="tx1"/>
          </a:fontRef>
        </p:style>
      </p:cxnSp>
      <p:cxnSp>
        <p:nvCxnSpPr>
          <p:cNvPr id="14" name="رابط مستقيم 13"/>
          <p:cNvCxnSpPr/>
          <p:nvPr/>
        </p:nvCxnSpPr>
        <p:spPr>
          <a:xfrm flipH="1">
            <a:off x="-470540" y="4297979"/>
            <a:ext cx="11593288" cy="1"/>
          </a:xfrm>
          <a:prstGeom prst="line">
            <a:avLst/>
          </a:prstGeom>
        </p:spPr>
        <p:style>
          <a:lnRef idx="2">
            <a:schemeClr val="dk1"/>
          </a:lnRef>
          <a:fillRef idx="0">
            <a:schemeClr val="dk1"/>
          </a:fillRef>
          <a:effectRef idx="1">
            <a:schemeClr val="dk1"/>
          </a:effectRef>
          <a:fontRef idx="minor">
            <a:schemeClr val="tx1"/>
          </a:fontRef>
        </p:style>
      </p:cxnSp>
      <p:sp>
        <p:nvSpPr>
          <p:cNvPr id="15" name="مربع نص 14"/>
          <p:cNvSpPr txBox="1"/>
          <p:nvPr/>
        </p:nvSpPr>
        <p:spPr>
          <a:xfrm>
            <a:off x="12924928" y="956309"/>
            <a:ext cx="1073244" cy="584775"/>
          </a:xfrm>
          <a:prstGeom prst="rect">
            <a:avLst/>
          </a:prstGeom>
          <a:solidFill>
            <a:schemeClr val="bg1"/>
          </a:solidFill>
          <a:ln>
            <a:noFill/>
          </a:ln>
        </p:spPr>
        <p:txBody>
          <a:bodyPr wrap="square" rtlCol="1">
            <a:spAutoFit/>
          </a:bodyPr>
          <a:lstStyle/>
          <a:p>
            <a:r>
              <a:rPr lang="en-US" sz="3200" dirty="0" smtClean="0">
                <a:solidFill>
                  <a:prstClr val="black"/>
                </a:solidFill>
              </a:rPr>
              <a:t>12</a:t>
            </a:r>
            <a:endParaRPr lang="ar-SA" sz="3200" dirty="0">
              <a:solidFill>
                <a:prstClr val="black"/>
              </a:solidFill>
            </a:endParaRPr>
          </a:p>
        </p:txBody>
      </p:sp>
      <p:sp>
        <p:nvSpPr>
          <p:cNvPr id="16" name="مربع نص 15"/>
          <p:cNvSpPr txBox="1"/>
          <p:nvPr/>
        </p:nvSpPr>
        <p:spPr>
          <a:xfrm>
            <a:off x="12465006" y="1494054"/>
            <a:ext cx="1533166" cy="646331"/>
          </a:xfrm>
          <a:prstGeom prst="rect">
            <a:avLst/>
          </a:prstGeom>
          <a:solidFill>
            <a:schemeClr val="bg1"/>
          </a:solidFill>
          <a:ln>
            <a:noFill/>
          </a:ln>
        </p:spPr>
        <p:txBody>
          <a:bodyPr wrap="square" rtlCol="1">
            <a:spAutoFit/>
          </a:bodyPr>
          <a:lstStyle/>
          <a:p>
            <a:r>
              <a:rPr lang="en-US" sz="3600" dirty="0" smtClean="0">
                <a:solidFill>
                  <a:prstClr val="black"/>
                </a:solidFill>
              </a:rPr>
              <a:t>52</a:t>
            </a:r>
            <a:endParaRPr lang="ar-SA" sz="3600" dirty="0">
              <a:solidFill>
                <a:prstClr val="black"/>
              </a:solidFill>
            </a:endParaRPr>
          </a:p>
        </p:txBody>
      </p:sp>
      <p:cxnSp>
        <p:nvCxnSpPr>
          <p:cNvPr id="17" name="رابط مستقيم 16"/>
          <p:cNvCxnSpPr>
            <a:endCxn id="16" idx="0"/>
          </p:cNvCxnSpPr>
          <p:nvPr/>
        </p:nvCxnSpPr>
        <p:spPr>
          <a:xfrm flipH="1">
            <a:off x="13231589" y="1494054"/>
            <a:ext cx="766583" cy="0"/>
          </a:xfrm>
          <a:prstGeom prst="line">
            <a:avLst/>
          </a:prstGeom>
        </p:spPr>
        <p:style>
          <a:lnRef idx="3">
            <a:schemeClr val="dk1"/>
          </a:lnRef>
          <a:fillRef idx="0">
            <a:schemeClr val="dk1"/>
          </a:fillRef>
          <a:effectRef idx="2">
            <a:schemeClr val="dk1"/>
          </a:effectRef>
          <a:fontRef idx="minor">
            <a:schemeClr val="tx1"/>
          </a:fontRef>
        </p:style>
      </p:cxnSp>
      <p:sp>
        <p:nvSpPr>
          <p:cNvPr id="18" name="مربع نص 17"/>
          <p:cNvSpPr txBox="1"/>
          <p:nvPr/>
        </p:nvSpPr>
        <p:spPr>
          <a:xfrm>
            <a:off x="2689890" y="6217389"/>
            <a:ext cx="848268" cy="646331"/>
          </a:xfrm>
          <a:prstGeom prst="rect">
            <a:avLst/>
          </a:prstGeom>
          <a:solidFill>
            <a:schemeClr val="bg1"/>
          </a:solidFill>
          <a:ln>
            <a:noFill/>
          </a:ln>
        </p:spPr>
        <p:txBody>
          <a:bodyPr wrap="square" rtlCol="1">
            <a:spAutoFit/>
          </a:bodyPr>
          <a:lstStyle/>
          <a:p>
            <a:r>
              <a:rPr lang="en-US" sz="3600" dirty="0" smtClean="0">
                <a:solidFill>
                  <a:prstClr val="black"/>
                </a:solidFill>
              </a:rPr>
              <a:t>52</a:t>
            </a:r>
            <a:endParaRPr lang="ar-SA" sz="3600" dirty="0">
              <a:solidFill>
                <a:prstClr val="black"/>
              </a:solidFill>
            </a:endParaRPr>
          </a:p>
        </p:txBody>
      </p:sp>
      <p:cxnSp>
        <p:nvCxnSpPr>
          <p:cNvPr id="19" name="رابط مستقيم 18"/>
          <p:cNvCxnSpPr/>
          <p:nvPr/>
        </p:nvCxnSpPr>
        <p:spPr>
          <a:xfrm flipH="1">
            <a:off x="12919943" y="2787118"/>
            <a:ext cx="766583" cy="0"/>
          </a:xfrm>
          <a:prstGeom prst="line">
            <a:avLst/>
          </a:prstGeom>
        </p:spPr>
        <p:style>
          <a:lnRef idx="3">
            <a:schemeClr val="dk1"/>
          </a:lnRef>
          <a:fillRef idx="0">
            <a:schemeClr val="dk1"/>
          </a:fillRef>
          <a:effectRef idx="2">
            <a:schemeClr val="dk1"/>
          </a:effectRef>
          <a:fontRef idx="minor">
            <a:schemeClr val="tx1"/>
          </a:fontRef>
        </p:style>
      </p:cxnSp>
      <p:sp>
        <p:nvSpPr>
          <p:cNvPr id="20" name="مربع نص 19"/>
          <p:cNvSpPr txBox="1"/>
          <p:nvPr/>
        </p:nvSpPr>
        <p:spPr>
          <a:xfrm>
            <a:off x="2311584" y="5517232"/>
            <a:ext cx="1073244" cy="584775"/>
          </a:xfrm>
          <a:prstGeom prst="rect">
            <a:avLst/>
          </a:prstGeom>
          <a:solidFill>
            <a:schemeClr val="bg1"/>
          </a:solidFill>
          <a:ln>
            <a:noFill/>
          </a:ln>
        </p:spPr>
        <p:txBody>
          <a:bodyPr wrap="square" rtlCol="1">
            <a:spAutoFit/>
          </a:bodyPr>
          <a:lstStyle/>
          <a:p>
            <a:r>
              <a:rPr lang="en-US" sz="3200" dirty="0" smtClean="0">
                <a:solidFill>
                  <a:prstClr val="black"/>
                </a:solidFill>
              </a:rPr>
              <a:t>4</a:t>
            </a:r>
            <a:endParaRPr lang="ar-SA" sz="3200" dirty="0">
              <a:solidFill>
                <a:prstClr val="black"/>
              </a:solidFill>
            </a:endParaRPr>
          </a:p>
        </p:txBody>
      </p:sp>
      <p:cxnSp>
        <p:nvCxnSpPr>
          <p:cNvPr id="21" name="رابط مستقيم 20"/>
          <p:cNvCxnSpPr/>
          <p:nvPr/>
        </p:nvCxnSpPr>
        <p:spPr>
          <a:xfrm flipH="1">
            <a:off x="-318140" y="5517231"/>
            <a:ext cx="11593288" cy="1"/>
          </a:xfrm>
          <a:prstGeom prst="line">
            <a:avLst/>
          </a:prstGeom>
        </p:spPr>
        <p:style>
          <a:lnRef idx="2">
            <a:schemeClr val="dk1"/>
          </a:lnRef>
          <a:fillRef idx="0">
            <a:schemeClr val="dk1"/>
          </a:fillRef>
          <a:effectRef idx="1">
            <a:schemeClr val="dk1"/>
          </a:effectRef>
          <a:fontRef idx="minor">
            <a:schemeClr val="tx1"/>
          </a:fontRef>
        </p:style>
      </p:cxnSp>
      <p:cxnSp>
        <p:nvCxnSpPr>
          <p:cNvPr id="23" name="رابط مستقيم 22"/>
          <p:cNvCxnSpPr/>
          <p:nvPr/>
        </p:nvCxnSpPr>
        <p:spPr>
          <a:xfrm flipH="1">
            <a:off x="2636120" y="6161429"/>
            <a:ext cx="766583" cy="0"/>
          </a:xfrm>
          <a:prstGeom prst="line">
            <a:avLst/>
          </a:prstGeom>
        </p:spPr>
        <p:style>
          <a:lnRef idx="3">
            <a:schemeClr val="dk1"/>
          </a:lnRef>
          <a:fillRef idx="0">
            <a:schemeClr val="dk1"/>
          </a:fillRef>
          <a:effectRef idx="2">
            <a:schemeClr val="dk1"/>
          </a:effectRef>
          <a:fontRef idx="minor">
            <a:schemeClr val="tx1"/>
          </a:fontRef>
        </p:style>
      </p:cxnSp>
      <p:sp>
        <p:nvSpPr>
          <p:cNvPr id="24" name="مربع نص 23"/>
          <p:cNvSpPr txBox="1"/>
          <p:nvPr/>
        </p:nvSpPr>
        <p:spPr>
          <a:xfrm>
            <a:off x="3520999" y="5576654"/>
            <a:ext cx="1073244" cy="584775"/>
          </a:xfrm>
          <a:prstGeom prst="rect">
            <a:avLst/>
          </a:prstGeom>
          <a:solidFill>
            <a:schemeClr val="bg1"/>
          </a:solidFill>
          <a:ln>
            <a:noFill/>
          </a:ln>
        </p:spPr>
        <p:txBody>
          <a:bodyPr wrap="square" rtlCol="1">
            <a:spAutoFit/>
          </a:bodyPr>
          <a:lstStyle/>
          <a:p>
            <a:r>
              <a:rPr lang="en-US" sz="3200" dirty="0" smtClean="0">
                <a:solidFill>
                  <a:prstClr val="black"/>
                </a:solidFill>
              </a:rPr>
              <a:t>12</a:t>
            </a:r>
            <a:endParaRPr lang="ar-SA" sz="3200" dirty="0">
              <a:solidFill>
                <a:prstClr val="black"/>
              </a:solidFill>
            </a:endParaRPr>
          </a:p>
        </p:txBody>
      </p:sp>
      <p:sp>
        <p:nvSpPr>
          <p:cNvPr id="25" name="مربع نص 24"/>
          <p:cNvSpPr txBox="1"/>
          <p:nvPr/>
        </p:nvSpPr>
        <p:spPr>
          <a:xfrm>
            <a:off x="3766200" y="6230337"/>
            <a:ext cx="848268" cy="646331"/>
          </a:xfrm>
          <a:prstGeom prst="rect">
            <a:avLst/>
          </a:prstGeom>
          <a:solidFill>
            <a:schemeClr val="bg1"/>
          </a:solidFill>
          <a:ln>
            <a:noFill/>
          </a:ln>
        </p:spPr>
        <p:txBody>
          <a:bodyPr wrap="square" rtlCol="1">
            <a:spAutoFit/>
          </a:bodyPr>
          <a:lstStyle/>
          <a:p>
            <a:r>
              <a:rPr lang="en-US" sz="3600" dirty="0" smtClean="0">
                <a:solidFill>
                  <a:prstClr val="black"/>
                </a:solidFill>
              </a:rPr>
              <a:t>52</a:t>
            </a:r>
            <a:endParaRPr lang="ar-SA" sz="3600" dirty="0">
              <a:solidFill>
                <a:prstClr val="black"/>
              </a:solidFill>
            </a:endParaRPr>
          </a:p>
        </p:txBody>
      </p:sp>
      <p:cxnSp>
        <p:nvCxnSpPr>
          <p:cNvPr id="26" name="رابط مستقيم 25"/>
          <p:cNvCxnSpPr/>
          <p:nvPr/>
        </p:nvCxnSpPr>
        <p:spPr>
          <a:xfrm flipH="1">
            <a:off x="4057621" y="6217389"/>
            <a:ext cx="516004" cy="12948"/>
          </a:xfrm>
          <a:prstGeom prst="line">
            <a:avLst/>
          </a:prstGeom>
        </p:spPr>
        <p:style>
          <a:lnRef idx="3">
            <a:schemeClr val="dk1"/>
          </a:lnRef>
          <a:fillRef idx="0">
            <a:schemeClr val="dk1"/>
          </a:fillRef>
          <a:effectRef idx="2">
            <a:schemeClr val="dk1"/>
          </a:effectRef>
          <a:fontRef idx="minor">
            <a:schemeClr val="tx1"/>
          </a:fontRef>
        </p:style>
      </p:cxnSp>
      <p:sp>
        <p:nvSpPr>
          <p:cNvPr id="29" name="مربع نص 28"/>
          <p:cNvSpPr txBox="1"/>
          <p:nvPr/>
        </p:nvSpPr>
        <p:spPr>
          <a:xfrm rot="10800000" flipH="1" flipV="1">
            <a:off x="3545399" y="5955779"/>
            <a:ext cx="436524" cy="584775"/>
          </a:xfrm>
          <a:prstGeom prst="rect">
            <a:avLst/>
          </a:prstGeom>
          <a:solidFill>
            <a:schemeClr val="bg1"/>
          </a:solidFill>
          <a:ln>
            <a:noFill/>
          </a:ln>
        </p:spPr>
        <p:txBody>
          <a:bodyPr wrap="square" rtlCol="1">
            <a:spAutoFit/>
          </a:bodyPr>
          <a:lstStyle/>
          <a:p>
            <a:r>
              <a:rPr lang="ar-SA" sz="3200" dirty="0">
                <a:solidFill>
                  <a:prstClr val="black"/>
                </a:solidFill>
              </a:rPr>
              <a: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504" y="1817219"/>
            <a:ext cx="34988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ربع نص 2"/>
          <p:cNvSpPr txBox="1"/>
          <p:nvPr/>
        </p:nvSpPr>
        <p:spPr>
          <a:xfrm>
            <a:off x="5733989" y="5654167"/>
            <a:ext cx="3243365" cy="1188000"/>
          </a:xfrm>
          <a:prstGeom prst="rect">
            <a:avLst/>
          </a:prstGeom>
          <a:solidFill>
            <a:srgbClr val="FFFF00">
              <a:alpha val="41176"/>
            </a:srgbClr>
          </a:solidFill>
        </p:spPr>
        <p:txBody>
          <a:bodyPr wrap="square" rtlCol="1">
            <a:spAutoFit/>
          </a:bodyPr>
          <a:lstStyle/>
          <a:p>
            <a:endParaRPr lang="ar-SA" dirty="0">
              <a:solidFill>
                <a:prstClr val="black"/>
              </a:solidFill>
            </a:endParaRPr>
          </a:p>
        </p:txBody>
      </p:sp>
    </p:spTree>
    <p:extLst>
      <p:ext uri="{BB962C8B-B14F-4D97-AF65-F5344CB8AC3E}">
        <p14:creationId xmlns:p14="http://schemas.microsoft.com/office/powerpoint/2010/main" val="20494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P spid="15" grpId="0" animBg="1"/>
      <p:bldP spid="16" grpId="0" animBg="1"/>
      <p:bldP spid="18" grpId="0" animBg="1"/>
      <p:bldP spid="20" grpId="0" animBg="1"/>
      <p:bldP spid="24" grpId="0" animBg="1"/>
      <p:bldP spid="25"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0293"/>
            <a:ext cx="5224875" cy="487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70" y="116632"/>
            <a:ext cx="879847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ربع نص 1"/>
          <p:cNvSpPr txBox="1"/>
          <p:nvPr/>
        </p:nvSpPr>
        <p:spPr>
          <a:xfrm>
            <a:off x="1529911" y="2204862"/>
            <a:ext cx="1114341" cy="1323439"/>
          </a:xfrm>
          <a:prstGeom prst="rect">
            <a:avLst/>
          </a:prstGeom>
          <a:noFill/>
        </p:spPr>
        <p:txBody>
          <a:bodyPr wrap="square" rtlCol="1">
            <a:spAutoFit/>
          </a:bodyPr>
          <a:lstStyle/>
          <a:p>
            <a:r>
              <a:rPr lang="en-GB" sz="8000" b="1" dirty="0" smtClean="0"/>
              <a:t>1</a:t>
            </a:r>
            <a:endParaRPr lang="ar-SA" sz="8000" b="1" dirty="0"/>
          </a:p>
        </p:txBody>
      </p:sp>
      <p:sp>
        <p:nvSpPr>
          <p:cNvPr id="5" name="مربع نص 4"/>
          <p:cNvSpPr txBox="1"/>
          <p:nvPr/>
        </p:nvSpPr>
        <p:spPr>
          <a:xfrm>
            <a:off x="2542259" y="2348880"/>
            <a:ext cx="1114341" cy="1323439"/>
          </a:xfrm>
          <a:prstGeom prst="rect">
            <a:avLst/>
          </a:prstGeom>
          <a:noFill/>
        </p:spPr>
        <p:txBody>
          <a:bodyPr wrap="square" rtlCol="1">
            <a:spAutoFit/>
          </a:bodyPr>
          <a:lstStyle/>
          <a:p>
            <a:r>
              <a:rPr lang="en-GB" sz="8000" b="1" dirty="0" smtClean="0"/>
              <a:t>2</a:t>
            </a:r>
            <a:endParaRPr lang="ar-SA" sz="8000" b="1" dirty="0"/>
          </a:p>
        </p:txBody>
      </p:sp>
      <p:sp>
        <p:nvSpPr>
          <p:cNvPr id="6" name="مربع نص 5"/>
          <p:cNvSpPr txBox="1"/>
          <p:nvPr/>
        </p:nvSpPr>
        <p:spPr>
          <a:xfrm>
            <a:off x="3274174" y="3236762"/>
            <a:ext cx="1114341" cy="1323439"/>
          </a:xfrm>
          <a:prstGeom prst="rect">
            <a:avLst/>
          </a:prstGeom>
          <a:noFill/>
        </p:spPr>
        <p:txBody>
          <a:bodyPr wrap="square" rtlCol="1">
            <a:spAutoFit/>
          </a:bodyPr>
          <a:lstStyle/>
          <a:p>
            <a:r>
              <a:rPr lang="en-GB" sz="8000" b="1" dirty="0" smtClean="0"/>
              <a:t>3</a:t>
            </a:r>
            <a:endParaRPr lang="ar-SA" sz="8000" b="1" dirty="0"/>
          </a:p>
        </p:txBody>
      </p:sp>
      <p:sp>
        <p:nvSpPr>
          <p:cNvPr id="7" name="مربع نص 6"/>
          <p:cNvSpPr txBox="1"/>
          <p:nvPr/>
        </p:nvSpPr>
        <p:spPr>
          <a:xfrm>
            <a:off x="3274174" y="4483550"/>
            <a:ext cx="1114341" cy="1323439"/>
          </a:xfrm>
          <a:prstGeom prst="rect">
            <a:avLst/>
          </a:prstGeom>
          <a:noFill/>
        </p:spPr>
        <p:txBody>
          <a:bodyPr wrap="square" rtlCol="1">
            <a:spAutoFit/>
          </a:bodyPr>
          <a:lstStyle/>
          <a:p>
            <a:r>
              <a:rPr lang="en-GB" sz="8000" b="1" dirty="0" smtClean="0"/>
              <a:t>4</a:t>
            </a:r>
            <a:endParaRPr lang="ar-SA" sz="8000" b="1" dirty="0"/>
          </a:p>
        </p:txBody>
      </p:sp>
      <p:sp>
        <p:nvSpPr>
          <p:cNvPr id="8" name="مربع نص 7"/>
          <p:cNvSpPr txBox="1"/>
          <p:nvPr/>
        </p:nvSpPr>
        <p:spPr>
          <a:xfrm>
            <a:off x="2267744" y="5238007"/>
            <a:ext cx="1114341" cy="1323439"/>
          </a:xfrm>
          <a:prstGeom prst="rect">
            <a:avLst/>
          </a:prstGeom>
          <a:noFill/>
        </p:spPr>
        <p:txBody>
          <a:bodyPr wrap="square" rtlCol="1">
            <a:spAutoFit/>
          </a:bodyPr>
          <a:lstStyle/>
          <a:p>
            <a:r>
              <a:rPr lang="en-GB" sz="8000" b="1" dirty="0" smtClean="0"/>
              <a:t>5</a:t>
            </a:r>
            <a:endParaRPr lang="ar-SA" sz="8000" b="1" dirty="0"/>
          </a:p>
        </p:txBody>
      </p:sp>
      <p:sp>
        <p:nvSpPr>
          <p:cNvPr id="9" name="مربع نص 8"/>
          <p:cNvSpPr txBox="1"/>
          <p:nvPr/>
        </p:nvSpPr>
        <p:spPr>
          <a:xfrm>
            <a:off x="1351472" y="5238006"/>
            <a:ext cx="1114341" cy="1323439"/>
          </a:xfrm>
          <a:prstGeom prst="rect">
            <a:avLst/>
          </a:prstGeom>
          <a:noFill/>
        </p:spPr>
        <p:txBody>
          <a:bodyPr wrap="square" rtlCol="1">
            <a:spAutoFit/>
          </a:bodyPr>
          <a:lstStyle/>
          <a:p>
            <a:r>
              <a:rPr lang="en-GB" sz="8000" b="1" dirty="0"/>
              <a:t>6</a:t>
            </a:r>
            <a:endParaRPr lang="ar-SA" sz="8000" b="1" dirty="0"/>
          </a:p>
        </p:txBody>
      </p:sp>
      <p:sp>
        <p:nvSpPr>
          <p:cNvPr id="12" name="مربع نص 11"/>
          <p:cNvSpPr txBox="1"/>
          <p:nvPr/>
        </p:nvSpPr>
        <p:spPr>
          <a:xfrm>
            <a:off x="488259" y="4481313"/>
            <a:ext cx="1114341" cy="1323439"/>
          </a:xfrm>
          <a:prstGeom prst="rect">
            <a:avLst/>
          </a:prstGeom>
          <a:noFill/>
        </p:spPr>
        <p:txBody>
          <a:bodyPr wrap="square" rtlCol="1">
            <a:spAutoFit/>
          </a:bodyPr>
          <a:lstStyle/>
          <a:p>
            <a:r>
              <a:rPr lang="en-GB" sz="8000" b="1" dirty="0" smtClean="0"/>
              <a:t>7</a:t>
            </a:r>
            <a:endParaRPr lang="ar-SA" sz="8000" b="1" dirty="0"/>
          </a:p>
        </p:txBody>
      </p:sp>
      <p:sp>
        <p:nvSpPr>
          <p:cNvPr id="13" name="مربع نص 12"/>
          <p:cNvSpPr txBox="1"/>
          <p:nvPr/>
        </p:nvSpPr>
        <p:spPr>
          <a:xfrm>
            <a:off x="370504" y="3238037"/>
            <a:ext cx="1114341" cy="1323439"/>
          </a:xfrm>
          <a:prstGeom prst="rect">
            <a:avLst/>
          </a:prstGeom>
          <a:noFill/>
        </p:spPr>
        <p:txBody>
          <a:bodyPr wrap="square" rtlCol="1">
            <a:spAutoFit/>
          </a:bodyPr>
          <a:lstStyle/>
          <a:p>
            <a:r>
              <a:rPr lang="en-GB" sz="8000" b="1" dirty="0"/>
              <a:t>8</a:t>
            </a:r>
            <a:endParaRPr lang="ar-SA" sz="8000" b="1" dirty="0"/>
          </a:p>
        </p:txBody>
      </p:sp>
      <p:sp>
        <p:nvSpPr>
          <p:cNvPr id="3" name="مربع نص 2"/>
          <p:cNvSpPr txBox="1"/>
          <p:nvPr/>
        </p:nvSpPr>
        <p:spPr>
          <a:xfrm>
            <a:off x="4139952" y="2348880"/>
            <a:ext cx="2592288" cy="3583032"/>
          </a:xfrm>
          <a:prstGeom prst="rect">
            <a:avLst/>
          </a:prstGeom>
          <a:noFill/>
        </p:spPr>
        <p:txBody>
          <a:bodyPr wrap="square" rtlCol="1">
            <a:spAutoFit/>
          </a:bodyPr>
          <a:lstStyle/>
          <a:p>
            <a:pPr>
              <a:lnSpc>
                <a:spcPct val="250000"/>
              </a:lnSpc>
            </a:pPr>
            <a:r>
              <a:rPr lang="en-GB" sz="3200" dirty="0" smtClean="0"/>
              <a:t>P(A)=</a:t>
            </a:r>
          </a:p>
          <a:p>
            <a:pPr>
              <a:lnSpc>
                <a:spcPct val="250000"/>
              </a:lnSpc>
            </a:pPr>
            <a:r>
              <a:rPr lang="en-GB" sz="3200" dirty="0" smtClean="0"/>
              <a:t>P(A     B)=</a:t>
            </a:r>
          </a:p>
          <a:p>
            <a:pPr>
              <a:lnSpc>
                <a:spcPct val="250000"/>
              </a:lnSpc>
            </a:pPr>
            <a:r>
              <a:rPr lang="en-GB" sz="3200" dirty="0" smtClean="0"/>
              <a:t>A)=</a:t>
            </a:r>
            <a:r>
              <a:rPr lang="ar-SA" sz="3200" dirty="0" smtClean="0"/>
              <a:t>|</a:t>
            </a:r>
            <a:r>
              <a:rPr lang="en-GB" sz="3200" dirty="0" smtClean="0"/>
              <a:t> </a:t>
            </a:r>
            <a:r>
              <a:rPr lang="en-GB" sz="3200" dirty="0" smtClean="0">
                <a:solidFill>
                  <a:prstClr val="black"/>
                </a:solidFill>
              </a:rPr>
              <a:t> </a:t>
            </a:r>
            <a:r>
              <a:rPr lang="en-GB" sz="3200" dirty="0">
                <a:solidFill>
                  <a:prstClr val="black"/>
                </a:solidFill>
              </a:rPr>
              <a:t>P(B</a:t>
            </a:r>
            <a:endParaRPr lang="ar-SA" sz="3200" dirty="0"/>
          </a:p>
        </p:txBody>
      </p:sp>
      <p:sp>
        <p:nvSpPr>
          <p:cNvPr id="4" name="مستطيل 3"/>
          <p:cNvSpPr/>
          <p:nvPr/>
        </p:nvSpPr>
        <p:spPr>
          <a:xfrm flipV="1">
            <a:off x="5623550" y="4123476"/>
            <a:ext cx="458780" cy="584775"/>
          </a:xfrm>
          <a:prstGeom prst="rect">
            <a:avLst/>
          </a:prstGeom>
        </p:spPr>
        <p:txBody>
          <a:bodyPr wrap="none">
            <a:spAutoFit/>
          </a:bodyPr>
          <a:lstStyle/>
          <a:p>
            <a:r>
              <a:rPr lang="en-GB" sz="3200" b="1" dirty="0">
                <a:latin typeface="Yu Gothic UI Semilight"/>
                <a:ea typeface="Yu Gothic UI Semilight"/>
                <a:cs typeface="ZA-SYMBOLS"/>
              </a:rPr>
              <a:t>U</a:t>
            </a:r>
            <a:endParaRPr lang="ar-SA" sz="3200" b="1" dirty="0"/>
          </a:p>
        </p:txBody>
      </p:sp>
      <p:sp>
        <p:nvSpPr>
          <p:cNvPr id="10" name="مستطيل 9"/>
          <p:cNvSpPr/>
          <p:nvPr/>
        </p:nvSpPr>
        <p:spPr>
          <a:xfrm>
            <a:off x="1393764" y="1268760"/>
            <a:ext cx="1747957"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35097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10"/>
                                        </p:tgtEl>
                                      </p:cBhvr>
                                    </p:animEffect>
                                    <p:anim calcmode="lin" valueType="num">
                                      <p:cBhvr>
                                        <p:cTn id="7"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
                                        </p:tgtEl>
                                        <p:attrNameLst>
                                          <p:attrName>ppt_h</p:attrName>
                                        </p:attrNameLst>
                                      </p:cBhvr>
                                      <p:tavLst>
                                        <p:tav tm="0">
                                          <p:val>
                                            <p:strVal val="ppt_h"/>
                                          </p:val>
                                        </p:tav>
                                        <p:tav tm="100000">
                                          <p:val>
                                            <p:strVal val="ppt_h"/>
                                          </p:val>
                                        </p:tav>
                                      </p:tavLst>
                                    </p:anim>
                                    <p:set>
                                      <p:cBhvr>
                                        <p:cTn id="9"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sp>
        <p:nvSpPr>
          <p:cNvPr id="4" name="AutoShape 2" descr="نتيجة بحث الصور عن استراتيجية فراير"/>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sp>
        <p:nvSpPr>
          <p:cNvPr id="5" name="AutoShape 4" descr="نتيجة بحث الصور عن استراتيجية فراير"/>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sp>
        <p:nvSpPr>
          <p:cNvPr id="6" name="AutoShape 6" descr="نتيجة بحث الصور عن استراتيجية فراير في الرياضيات"/>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solidFill>
                <a:prstClr val="black"/>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60338"/>
            <a:ext cx="8877300" cy="669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عنوان 6"/>
          <p:cNvSpPr>
            <a:spLocks noGrp="1"/>
          </p:cNvSpPr>
          <p:nvPr>
            <p:ph type="title"/>
          </p:nvPr>
        </p:nvSpPr>
        <p:spPr/>
        <p:txBody>
          <a:bodyPr/>
          <a:lstStyle/>
          <a:p>
            <a:endParaRPr lang="ar-SA"/>
          </a:p>
        </p:txBody>
      </p:sp>
    </p:spTree>
    <p:extLst>
      <p:ext uri="{BB962C8B-B14F-4D97-AF65-F5344CB8AC3E}">
        <p14:creationId xmlns:p14="http://schemas.microsoft.com/office/powerpoint/2010/main" val="1826574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94" y="8700"/>
            <a:ext cx="8702494" cy="6974302"/>
          </a:xfrm>
          <a:prstGeom prst="rect">
            <a:avLst/>
          </a:prstGeom>
        </p:spPr>
      </p:pic>
    </p:spTree>
    <p:extLst>
      <p:ext uri="{BB962C8B-B14F-4D97-AF65-F5344CB8AC3E}">
        <p14:creationId xmlns:p14="http://schemas.microsoft.com/office/powerpoint/2010/main" val="632533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8"/>
            <a:ext cx="8640084" cy="6446832"/>
          </a:xfrm>
          <a:prstGeom prst="rect">
            <a:avLst/>
          </a:prstGeom>
        </p:spPr>
      </p:pic>
    </p:spTree>
    <p:extLst>
      <p:ext uri="{BB962C8B-B14F-4D97-AF65-F5344CB8AC3E}">
        <p14:creationId xmlns:p14="http://schemas.microsoft.com/office/powerpoint/2010/main" val="949058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0"/>
            <a:ext cx="9143999" cy="227172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19045" y="2357430"/>
            <a:ext cx="2238377" cy="19288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300133" y="2143116"/>
            <a:ext cx="7843867" cy="985842"/>
          </a:xfrm>
          <a:prstGeom prst="rect">
            <a:avLst/>
          </a:prstGeom>
          <a:noFill/>
          <a:ln w="9525">
            <a:noFill/>
            <a:miter lim="800000"/>
            <a:headEnd/>
            <a:tailEnd/>
          </a:ln>
          <a:effectLst/>
        </p:spPr>
      </p:pic>
      <p:sp>
        <p:nvSpPr>
          <p:cNvPr id="5" name="شكل بيضاوي 4"/>
          <p:cNvSpPr/>
          <p:nvPr/>
        </p:nvSpPr>
        <p:spPr>
          <a:xfrm>
            <a:off x="7929586" y="928670"/>
            <a:ext cx="428628"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3077" name="Picture 5"/>
          <p:cNvPicPr>
            <a:picLocks noChangeAspect="1" noChangeArrowheads="1"/>
          </p:cNvPicPr>
          <p:nvPr/>
        </p:nvPicPr>
        <p:blipFill>
          <a:blip r:embed="rId5"/>
          <a:srcRect/>
          <a:stretch>
            <a:fillRect/>
          </a:stretch>
        </p:blipFill>
        <p:spPr bwMode="auto">
          <a:xfrm>
            <a:off x="5272105" y="3286124"/>
            <a:ext cx="3800489" cy="642941"/>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2214546" y="3214686"/>
            <a:ext cx="1571636" cy="642942"/>
          </a:xfrm>
          <a:prstGeom prst="rect">
            <a:avLst/>
          </a:prstGeom>
          <a:noFill/>
          <a:ln w="9525">
            <a:solidFill>
              <a:srgbClr val="C00000"/>
            </a:solid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3929063" y="3209924"/>
            <a:ext cx="1285875" cy="647703"/>
          </a:xfrm>
          <a:prstGeom prst="rect">
            <a:avLst/>
          </a:prstGeom>
          <a:noFill/>
          <a:ln w="9525">
            <a:solidFill>
              <a:srgbClr val="C00000"/>
            </a:solidFill>
            <a:miter lim="800000"/>
            <a:headEnd/>
            <a:tailEnd/>
          </a:ln>
          <a:effectLst/>
        </p:spPr>
      </p:pic>
      <p:pic>
        <p:nvPicPr>
          <p:cNvPr id="3080" name="Picture 8"/>
          <p:cNvPicPr>
            <a:picLocks noChangeAspect="1" noChangeArrowheads="1"/>
          </p:cNvPicPr>
          <p:nvPr/>
        </p:nvPicPr>
        <p:blipFill>
          <a:blip r:embed="rId8"/>
          <a:srcRect/>
          <a:stretch>
            <a:fillRect/>
          </a:stretch>
        </p:blipFill>
        <p:spPr bwMode="auto">
          <a:xfrm>
            <a:off x="6324631" y="4000504"/>
            <a:ext cx="2676525" cy="571504"/>
          </a:xfrm>
          <a:prstGeom prst="rect">
            <a:avLst/>
          </a:prstGeom>
          <a:noFill/>
          <a:ln w="9525">
            <a:noFill/>
            <a:miter lim="800000"/>
            <a:headEnd/>
            <a:tailEnd/>
          </a:ln>
          <a:effectLst/>
        </p:spPr>
      </p:pic>
      <p:pic>
        <p:nvPicPr>
          <p:cNvPr id="3081" name="Picture 9"/>
          <p:cNvPicPr>
            <a:picLocks noChangeAspect="1" noChangeArrowheads="1"/>
          </p:cNvPicPr>
          <p:nvPr/>
        </p:nvPicPr>
        <p:blipFill>
          <a:blip r:embed="rId9"/>
          <a:srcRect/>
          <a:stretch>
            <a:fillRect/>
          </a:stretch>
        </p:blipFill>
        <p:spPr bwMode="auto">
          <a:xfrm>
            <a:off x="3071802" y="4786323"/>
            <a:ext cx="5610231" cy="571504"/>
          </a:xfrm>
          <a:prstGeom prst="rect">
            <a:avLst/>
          </a:prstGeom>
          <a:noFill/>
          <a:ln w="9525">
            <a:noFill/>
            <a:miter lim="800000"/>
            <a:headEnd/>
            <a:tailEnd/>
          </a:ln>
          <a:effectLst/>
        </p:spPr>
      </p:pic>
      <p:sp>
        <p:nvSpPr>
          <p:cNvPr id="11" name="شكل بيضاوي 10"/>
          <p:cNvSpPr/>
          <p:nvPr/>
        </p:nvSpPr>
        <p:spPr>
          <a:xfrm>
            <a:off x="3143240" y="1357298"/>
            <a:ext cx="428628" cy="9286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3" name="شكل بيضاوي 12"/>
          <p:cNvSpPr/>
          <p:nvPr/>
        </p:nvSpPr>
        <p:spPr>
          <a:xfrm>
            <a:off x="8072462" y="3143248"/>
            <a:ext cx="1000132"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4" name="شكل بيضاوي 13"/>
          <p:cNvSpPr/>
          <p:nvPr/>
        </p:nvSpPr>
        <p:spPr>
          <a:xfrm>
            <a:off x="8286808" y="3571876"/>
            <a:ext cx="642910" cy="428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5" name="شكل بيضاوي 14"/>
          <p:cNvSpPr/>
          <p:nvPr/>
        </p:nvSpPr>
        <p:spPr>
          <a:xfrm>
            <a:off x="3143240" y="1714488"/>
            <a:ext cx="428628"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3082" name="Picture 10"/>
          <p:cNvPicPr>
            <a:picLocks noChangeAspect="1" noChangeArrowheads="1"/>
          </p:cNvPicPr>
          <p:nvPr/>
        </p:nvPicPr>
        <p:blipFill>
          <a:blip r:embed="rId10"/>
          <a:srcRect/>
          <a:stretch>
            <a:fillRect/>
          </a:stretch>
        </p:blipFill>
        <p:spPr bwMode="auto">
          <a:xfrm>
            <a:off x="0" y="3071810"/>
            <a:ext cx="2314546" cy="3100390"/>
          </a:xfrm>
          <a:prstGeom prst="rect">
            <a:avLst/>
          </a:prstGeom>
          <a:noFill/>
          <a:ln w="9525">
            <a:noFill/>
            <a:miter lim="800000"/>
            <a:headEnd/>
            <a:tailEnd/>
          </a:ln>
          <a:effectLst/>
        </p:spPr>
      </p:pic>
      <p:pic>
        <p:nvPicPr>
          <p:cNvPr id="3083" name="Picture 11"/>
          <p:cNvPicPr>
            <a:picLocks noChangeAspect="1" noChangeArrowheads="1"/>
          </p:cNvPicPr>
          <p:nvPr/>
        </p:nvPicPr>
        <p:blipFill>
          <a:blip r:embed="rId11"/>
          <a:srcRect/>
          <a:stretch>
            <a:fillRect/>
          </a:stretch>
        </p:blipFill>
        <p:spPr bwMode="auto">
          <a:xfrm>
            <a:off x="2786050" y="5500702"/>
            <a:ext cx="6357950" cy="928694"/>
          </a:xfrm>
          <a:prstGeom prst="rect">
            <a:avLst/>
          </a:prstGeom>
          <a:noFill/>
          <a:ln w="9525">
            <a:noFill/>
            <a:miter lim="800000"/>
            <a:headEnd/>
            <a:tailEnd/>
          </a:ln>
          <a:effectLst/>
        </p:spPr>
      </p:pic>
    </p:spTree>
    <p:extLst>
      <p:ext uri="{BB962C8B-B14F-4D97-AF65-F5344CB8AC3E}">
        <p14:creationId xmlns:p14="http://schemas.microsoft.com/office/powerpoint/2010/main" val="22070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3075"/>
                                        </p:tgtEl>
                                      </p:cBhvr>
                                    </p:animEffect>
                                    <p:set>
                                      <p:cBhvr>
                                        <p:cTn id="19" dur="1" fill="hold">
                                          <p:stCondLst>
                                            <p:cond delay="499"/>
                                          </p:stCondLst>
                                        </p:cTn>
                                        <p:tgtEl>
                                          <p:spTgt spid="307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27" dur="1000" fill="hold"/>
                                        <p:tgtEl>
                                          <p:spTgt spid="307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076"/>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077"/>
                                        </p:tgtEl>
                                        <p:attrNameLst>
                                          <p:attrName>style.visibility</p:attrName>
                                        </p:attrNameLst>
                                      </p:cBhvr>
                                      <p:to>
                                        <p:strVal val="visible"/>
                                      </p:to>
                                    </p:set>
                                    <p:anim calcmode="lin" valueType="num">
                                      <p:cBhvr>
                                        <p:cTn id="48" dur="500" decel="50000" fill="hold">
                                          <p:stCondLst>
                                            <p:cond delay="0"/>
                                          </p:stCondLst>
                                        </p:cTn>
                                        <p:tgtEl>
                                          <p:spTgt spid="3077"/>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077"/>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077"/>
                                        </p:tgtEl>
                                        <p:attrNameLst>
                                          <p:attrName>ppt_w</p:attrName>
                                        </p:attrNameLst>
                                      </p:cBhvr>
                                      <p:tavLst>
                                        <p:tav tm="0">
                                          <p:val>
                                            <p:strVal val="#ppt_w*.05"/>
                                          </p:val>
                                        </p:tav>
                                        <p:tav tm="100000">
                                          <p:val>
                                            <p:strVal val="#ppt_w"/>
                                          </p:val>
                                        </p:tav>
                                      </p:tavLst>
                                    </p:anim>
                                    <p:anim calcmode="lin" valueType="num">
                                      <p:cBhvr>
                                        <p:cTn id="51" dur="1000" fill="hold"/>
                                        <p:tgtEl>
                                          <p:spTgt spid="3077"/>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077"/>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077"/>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077"/>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077"/>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5" dur="1000" fill="hold"/>
                                        <p:tgtEl>
                                          <p:spTgt spid="15"/>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nodeType="clickEffect">
                                  <p:stCondLst>
                                    <p:cond delay="0"/>
                                  </p:stCondLst>
                                  <p:childTnLst>
                                    <p:set>
                                      <p:cBhvr>
                                        <p:cTn id="83" dur="1" fill="hold">
                                          <p:stCondLst>
                                            <p:cond delay="0"/>
                                          </p:stCondLst>
                                        </p:cTn>
                                        <p:tgtEl>
                                          <p:spTgt spid="3078"/>
                                        </p:tgtEl>
                                        <p:attrNameLst>
                                          <p:attrName>style.visibility</p:attrName>
                                        </p:attrNameLst>
                                      </p:cBhvr>
                                      <p:to>
                                        <p:strVal val="visible"/>
                                      </p:to>
                                    </p:set>
                                    <p:anim calcmode="lin" valueType="num">
                                      <p:cBhvr>
                                        <p:cTn id="84" dur="500" decel="50000" fill="hold">
                                          <p:stCondLst>
                                            <p:cond delay="0"/>
                                          </p:stCondLst>
                                        </p:cTn>
                                        <p:tgtEl>
                                          <p:spTgt spid="3078"/>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078"/>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078"/>
                                        </p:tgtEl>
                                        <p:attrNameLst>
                                          <p:attrName>ppt_w</p:attrName>
                                        </p:attrNameLst>
                                      </p:cBhvr>
                                      <p:tavLst>
                                        <p:tav tm="0">
                                          <p:val>
                                            <p:strVal val="#ppt_w*.05"/>
                                          </p:val>
                                        </p:tav>
                                        <p:tav tm="100000">
                                          <p:val>
                                            <p:strVal val="#ppt_w"/>
                                          </p:val>
                                        </p:tav>
                                      </p:tavLst>
                                    </p:anim>
                                    <p:anim calcmode="lin" valueType="num">
                                      <p:cBhvr>
                                        <p:cTn id="87" dur="1000" fill="hold"/>
                                        <p:tgtEl>
                                          <p:spTgt spid="3078"/>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078"/>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078"/>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078"/>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078"/>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9" dur="1000" fill="hold"/>
                                        <p:tgtEl>
                                          <p:spTgt spid="14"/>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4"/>
                                        </p:tgtEl>
                                      </p:cBhvr>
                                    </p:animEffect>
                                  </p:childTnLst>
                                </p:cTn>
                              </p:par>
                            </p:childTnLst>
                          </p:cTn>
                        </p:par>
                      </p:childTnLst>
                    </p:cTn>
                  </p:par>
                  <p:par>
                    <p:cTn id="104" fill="hold">
                      <p:stCondLst>
                        <p:cond delay="indefinite"/>
                      </p:stCondLst>
                      <p:childTnLst>
                        <p:par>
                          <p:cTn id="105" fill="hold">
                            <p:stCondLst>
                              <p:cond delay="0"/>
                            </p:stCondLst>
                            <p:childTnLst>
                              <p:par>
                                <p:cTn id="106" presetID="25" presetClass="entr" presetSubtype="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11" dur="1000" fill="hold"/>
                                        <p:tgtEl>
                                          <p:spTgt spid="11"/>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11"/>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nodeType="clickEffect">
                                  <p:stCondLst>
                                    <p:cond delay="0"/>
                                  </p:stCondLst>
                                  <p:childTnLst>
                                    <p:set>
                                      <p:cBhvr>
                                        <p:cTn id="119" dur="1" fill="hold">
                                          <p:stCondLst>
                                            <p:cond delay="0"/>
                                          </p:stCondLst>
                                        </p:cTn>
                                        <p:tgtEl>
                                          <p:spTgt spid="3079"/>
                                        </p:tgtEl>
                                        <p:attrNameLst>
                                          <p:attrName>style.visibility</p:attrName>
                                        </p:attrNameLst>
                                      </p:cBhvr>
                                      <p:to>
                                        <p:strVal val="visible"/>
                                      </p:to>
                                    </p:set>
                                    <p:anim calcmode="lin" valueType="num">
                                      <p:cBhvr>
                                        <p:cTn id="120" dur="500" decel="50000" fill="hold">
                                          <p:stCondLst>
                                            <p:cond delay="0"/>
                                          </p:stCondLst>
                                        </p:cTn>
                                        <p:tgtEl>
                                          <p:spTgt spid="3079"/>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3079"/>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3079"/>
                                        </p:tgtEl>
                                        <p:attrNameLst>
                                          <p:attrName>ppt_w</p:attrName>
                                        </p:attrNameLst>
                                      </p:cBhvr>
                                      <p:tavLst>
                                        <p:tav tm="0">
                                          <p:val>
                                            <p:strVal val="#ppt_w*.05"/>
                                          </p:val>
                                        </p:tav>
                                        <p:tav tm="100000">
                                          <p:val>
                                            <p:strVal val="#ppt_w"/>
                                          </p:val>
                                        </p:tav>
                                      </p:tavLst>
                                    </p:anim>
                                    <p:anim calcmode="lin" valueType="num">
                                      <p:cBhvr>
                                        <p:cTn id="123" dur="1000" fill="hold"/>
                                        <p:tgtEl>
                                          <p:spTgt spid="3079"/>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3079"/>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3079"/>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3079"/>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3079"/>
                                        </p:tgtEl>
                                      </p:cBhvr>
                                    </p:animEffect>
                                  </p:childTnLst>
                                </p:cTn>
                              </p:par>
                            </p:childTnLst>
                          </p:cTn>
                        </p:par>
                      </p:childTnLst>
                    </p:cTn>
                  </p:par>
                  <p:par>
                    <p:cTn id="128" fill="hold">
                      <p:stCondLst>
                        <p:cond delay="indefinite"/>
                      </p:stCondLst>
                      <p:childTnLst>
                        <p:par>
                          <p:cTn id="129" fill="hold">
                            <p:stCondLst>
                              <p:cond delay="0"/>
                            </p:stCondLst>
                            <p:childTnLst>
                              <p:par>
                                <p:cTn id="130" presetID="25" presetClass="entr" presetSubtype="0" fill="hold" nodeType="clickEffect">
                                  <p:stCondLst>
                                    <p:cond delay="0"/>
                                  </p:stCondLst>
                                  <p:childTnLst>
                                    <p:set>
                                      <p:cBhvr>
                                        <p:cTn id="131" dur="1" fill="hold">
                                          <p:stCondLst>
                                            <p:cond delay="0"/>
                                          </p:stCondLst>
                                        </p:cTn>
                                        <p:tgtEl>
                                          <p:spTgt spid="3080"/>
                                        </p:tgtEl>
                                        <p:attrNameLst>
                                          <p:attrName>style.visibility</p:attrName>
                                        </p:attrNameLst>
                                      </p:cBhvr>
                                      <p:to>
                                        <p:strVal val="visible"/>
                                      </p:to>
                                    </p:set>
                                    <p:anim calcmode="lin" valueType="num">
                                      <p:cBhvr>
                                        <p:cTn id="132"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133"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134"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135" dur="1000" fill="hold"/>
                                        <p:tgtEl>
                                          <p:spTgt spid="3080"/>
                                        </p:tgtEl>
                                        <p:attrNameLst>
                                          <p:attrName>ppt_h</p:attrName>
                                        </p:attrNameLst>
                                      </p:cBhvr>
                                      <p:tavLst>
                                        <p:tav tm="0">
                                          <p:val>
                                            <p:strVal val="#ppt_h"/>
                                          </p:val>
                                        </p:tav>
                                        <p:tav tm="100000">
                                          <p:val>
                                            <p:strVal val="#ppt_h"/>
                                          </p:val>
                                        </p:tav>
                                      </p:tavLst>
                                    </p:anim>
                                    <p:anim calcmode="lin" valueType="num">
                                      <p:cBhvr>
                                        <p:cTn id="136"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137"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138"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139" dur="1000" decel="50000">
                                          <p:stCondLst>
                                            <p:cond delay="0"/>
                                          </p:stCondLst>
                                        </p:cTn>
                                        <p:tgtEl>
                                          <p:spTgt spid="3080"/>
                                        </p:tgtEl>
                                      </p:cBhvr>
                                    </p:animEffect>
                                  </p:childTnLst>
                                </p:cTn>
                              </p:par>
                            </p:childTnLst>
                          </p:cTn>
                        </p:par>
                      </p:childTnLst>
                    </p:cTn>
                  </p:par>
                  <p:par>
                    <p:cTn id="140" fill="hold">
                      <p:stCondLst>
                        <p:cond delay="indefinite"/>
                      </p:stCondLst>
                      <p:childTnLst>
                        <p:par>
                          <p:cTn id="141" fill="hold">
                            <p:stCondLst>
                              <p:cond delay="0"/>
                            </p:stCondLst>
                            <p:childTnLst>
                              <p:par>
                                <p:cTn id="142" presetID="25" presetClass="entr" presetSubtype="0" fill="hold" nodeType="clickEffect">
                                  <p:stCondLst>
                                    <p:cond delay="0"/>
                                  </p:stCondLst>
                                  <p:childTnLst>
                                    <p:set>
                                      <p:cBhvr>
                                        <p:cTn id="143" dur="1" fill="hold">
                                          <p:stCondLst>
                                            <p:cond delay="0"/>
                                          </p:stCondLst>
                                        </p:cTn>
                                        <p:tgtEl>
                                          <p:spTgt spid="3081"/>
                                        </p:tgtEl>
                                        <p:attrNameLst>
                                          <p:attrName>style.visibility</p:attrName>
                                        </p:attrNameLst>
                                      </p:cBhvr>
                                      <p:to>
                                        <p:strVal val="visible"/>
                                      </p:to>
                                    </p:set>
                                    <p:anim calcmode="lin" valueType="num">
                                      <p:cBhvr>
                                        <p:cTn id="144" dur="500" decel="50000" fill="hold">
                                          <p:stCondLst>
                                            <p:cond delay="0"/>
                                          </p:stCondLst>
                                        </p:cTn>
                                        <p:tgtEl>
                                          <p:spTgt spid="3081"/>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3081"/>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3081"/>
                                        </p:tgtEl>
                                        <p:attrNameLst>
                                          <p:attrName>ppt_w</p:attrName>
                                        </p:attrNameLst>
                                      </p:cBhvr>
                                      <p:tavLst>
                                        <p:tav tm="0">
                                          <p:val>
                                            <p:strVal val="#ppt_w*.05"/>
                                          </p:val>
                                        </p:tav>
                                        <p:tav tm="100000">
                                          <p:val>
                                            <p:strVal val="#ppt_w"/>
                                          </p:val>
                                        </p:tav>
                                      </p:tavLst>
                                    </p:anim>
                                    <p:anim calcmode="lin" valueType="num">
                                      <p:cBhvr>
                                        <p:cTn id="147" dur="1000" fill="hold"/>
                                        <p:tgtEl>
                                          <p:spTgt spid="3081"/>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3081"/>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3081"/>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3081"/>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3081"/>
                                        </p:tgtEl>
                                      </p:cBhvr>
                                    </p:animEffect>
                                  </p:childTnLst>
                                </p:cTn>
                              </p:par>
                            </p:childTnLst>
                          </p:cTn>
                        </p:par>
                      </p:childTnLst>
                    </p:cTn>
                  </p:par>
                  <p:par>
                    <p:cTn id="152" fill="hold">
                      <p:stCondLst>
                        <p:cond delay="indefinite"/>
                      </p:stCondLst>
                      <p:childTnLst>
                        <p:par>
                          <p:cTn id="153" fill="hold">
                            <p:stCondLst>
                              <p:cond delay="0"/>
                            </p:stCondLst>
                            <p:childTnLst>
                              <p:par>
                                <p:cTn id="154" presetID="25" presetClass="entr" presetSubtype="0" fill="hold" nodeType="clickEffect">
                                  <p:stCondLst>
                                    <p:cond delay="0"/>
                                  </p:stCondLst>
                                  <p:childTnLst>
                                    <p:set>
                                      <p:cBhvr>
                                        <p:cTn id="155" dur="1" fill="hold">
                                          <p:stCondLst>
                                            <p:cond delay="0"/>
                                          </p:stCondLst>
                                        </p:cTn>
                                        <p:tgtEl>
                                          <p:spTgt spid="3082"/>
                                        </p:tgtEl>
                                        <p:attrNameLst>
                                          <p:attrName>style.visibility</p:attrName>
                                        </p:attrNameLst>
                                      </p:cBhvr>
                                      <p:to>
                                        <p:strVal val="visible"/>
                                      </p:to>
                                    </p:set>
                                    <p:anim calcmode="lin" valueType="num">
                                      <p:cBhvr>
                                        <p:cTn id="156" dur="500" decel="50000" fill="hold">
                                          <p:stCondLst>
                                            <p:cond delay="0"/>
                                          </p:stCondLst>
                                        </p:cTn>
                                        <p:tgtEl>
                                          <p:spTgt spid="3082"/>
                                        </p:tgtEl>
                                        <p:attrNameLst>
                                          <p:attrName>style.rotation</p:attrName>
                                        </p:attrNameLst>
                                      </p:cBhvr>
                                      <p:tavLst>
                                        <p:tav tm="0">
                                          <p:val>
                                            <p:fltVal val="-90"/>
                                          </p:val>
                                        </p:tav>
                                        <p:tav tm="100000">
                                          <p:val>
                                            <p:fltVal val="0"/>
                                          </p:val>
                                        </p:tav>
                                      </p:tavLst>
                                    </p:anim>
                                    <p:anim calcmode="lin" valueType="num">
                                      <p:cBhvr>
                                        <p:cTn id="157" dur="500" decel="50000" fill="hold">
                                          <p:stCondLst>
                                            <p:cond delay="0"/>
                                          </p:stCondLst>
                                        </p:cTn>
                                        <p:tgtEl>
                                          <p:spTgt spid="3082"/>
                                        </p:tgtEl>
                                        <p:attrNameLst>
                                          <p:attrName>ppt_w</p:attrName>
                                        </p:attrNameLst>
                                      </p:cBhvr>
                                      <p:tavLst>
                                        <p:tav tm="0">
                                          <p:val>
                                            <p:strVal val="#ppt_w"/>
                                          </p:val>
                                        </p:tav>
                                        <p:tav tm="100000">
                                          <p:val>
                                            <p:strVal val="#ppt_w*.05"/>
                                          </p:val>
                                        </p:tav>
                                      </p:tavLst>
                                    </p:anim>
                                    <p:anim calcmode="lin" valueType="num">
                                      <p:cBhvr>
                                        <p:cTn id="158" dur="500" accel="50000" fill="hold">
                                          <p:stCondLst>
                                            <p:cond delay="500"/>
                                          </p:stCondLst>
                                        </p:cTn>
                                        <p:tgtEl>
                                          <p:spTgt spid="3082"/>
                                        </p:tgtEl>
                                        <p:attrNameLst>
                                          <p:attrName>ppt_w</p:attrName>
                                        </p:attrNameLst>
                                      </p:cBhvr>
                                      <p:tavLst>
                                        <p:tav tm="0">
                                          <p:val>
                                            <p:strVal val="#ppt_w*.05"/>
                                          </p:val>
                                        </p:tav>
                                        <p:tav tm="100000">
                                          <p:val>
                                            <p:strVal val="#ppt_w"/>
                                          </p:val>
                                        </p:tav>
                                      </p:tavLst>
                                    </p:anim>
                                    <p:anim calcmode="lin" valueType="num">
                                      <p:cBhvr>
                                        <p:cTn id="159" dur="1000" fill="hold"/>
                                        <p:tgtEl>
                                          <p:spTgt spid="3082"/>
                                        </p:tgtEl>
                                        <p:attrNameLst>
                                          <p:attrName>ppt_h</p:attrName>
                                        </p:attrNameLst>
                                      </p:cBhvr>
                                      <p:tavLst>
                                        <p:tav tm="0">
                                          <p:val>
                                            <p:strVal val="#ppt_h"/>
                                          </p:val>
                                        </p:tav>
                                        <p:tav tm="100000">
                                          <p:val>
                                            <p:strVal val="#ppt_h"/>
                                          </p:val>
                                        </p:tav>
                                      </p:tavLst>
                                    </p:anim>
                                    <p:anim calcmode="lin" valueType="num">
                                      <p:cBhvr>
                                        <p:cTn id="160" dur="500" decel="50000" fill="hold">
                                          <p:stCondLst>
                                            <p:cond delay="0"/>
                                          </p:stCondLst>
                                        </p:cTn>
                                        <p:tgtEl>
                                          <p:spTgt spid="3082"/>
                                        </p:tgtEl>
                                        <p:attrNameLst>
                                          <p:attrName>ppt_x</p:attrName>
                                        </p:attrNameLst>
                                      </p:cBhvr>
                                      <p:tavLst>
                                        <p:tav tm="0">
                                          <p:val>
                                            <p:strVal val="#ppt_x+.4"/>
                                          </p:val>
                                        </p:tav>
                                        <p:tav tm="100000">
                                          <p:val>
                                            <p:strVal val="#ppt_x"/>
                                          </p:val>
                                        </p:tav>
                                      </p:tavLst>
                                    </p:anim>
                                    <p:anim calcmode="lin" valueType="num">
                                      <p:cBhvr>
                                        <p:cTn id="161" dur="500" decel="50000" fill="hold">
                                          <p:stCondLst>
                                            <p:cond delay="0"/>
                                          </p:stCondLst>
                                        </p:cTn>
                                        <p:tgtEl>
                                          <p:spTgt spid="3082"/>
                                        </p:tgtEl>
                                        <p:attrNameLst>
                                          <p:attrName>ppt_y</p:attrName>
                                        </p:attrNameLst>
                                      </p:cBhvr>
                                      <p:tavLst>
                                        <p:tav tm="0">
                                          <p:val>
                                            <p:strVal val="#ppt_y-.2"/>
                                          </p:val>
                                        </p:tav>
                                        <p:tav tm="100000">
                                          <p:val>
                                            <p:strVal val="#ppt_y+.1"/>
                                          </p:val>
                                        </p:tav>
                                      </p:tavLst>
                                    </p:anim>
                                    <p:anim calcmode="lin" valueType="num">
                                      <p:cBhvr>
                                        <p:cTn id="162" dur="500" accel="50000" fill="hold">
                                          <p:stCondLst>
                                            <p:cond delay="500"/>
                                          </p:stCondLst>
                                        </p:cTn>
                                        <p:tgtEl>
                                          <p:spTgt spid="3082"/>
                                        </p:tgtEl>
                                        <p:attrNameLst>
                                          <p:attrName>ppt_y</p:attrName>
                                        </p:attrNameLst>
                                      </p:cBhvr>
                                      <p:tavLst>
                                        <p:tav tm="0">
                                          <p:val>
                                            <p:strVal val="#ppt_y+.1"/>
                                          </p:val>
                                        </p:tav>
                                        <p:tav tm="100000">
                                          <p:val>
                                            <p:strVal val="#ppt_y"/>
                                          </p:val>
                                        </p:tav>
                                      </p:tavLst>
                                    </p:anim>
                                    <p:animEffect transition="in" filter="fade">
                                      <p:cBhvr>
                                        <p:cTn id="163" dur="1000" decel="50000">
                                          <p:stCondLst>
                                            <p:cond delay="0"/>
                                          </p:stCondLst>
                                        </p:cTn>
                                        <p:tgtEl>
                                          <p:spTgt spid="3082"/>
                                        </p:tgtEl>
                                      </p:cBhvr>
                                    </p:animEffect>
                                  </p:childTnLst>
                                </p:cTn>
                              </p:par>
                              <p:par>
                                <p:cTn id="164" presetID="25" presetClass="entr" presetSubtype="0" fill="hold" nodeType="withEffect">
                                  <p:stCondLst>
                                    <p:cond delay="0"/>
                                  </p:stCondLst>
                                  <p:childTnLst>
                                    <p:set>
                                      <p:cBhvr>
                                        <p:cTn id="165" dur="1" fill="hold">
                                          <p:stCondLst>
                                            <p:cond delay="0"/>
                                          </p:stCondLst>
                                        </p:cTn>
                                        <p:tgtEl>
                                          <p:spTgt spid="3083"/>
                                        </p:tgtEl>
                                        <p:attrNameLst>
                                          <p:attrName>style.visibility</p:attrName>
                                        </p:attrNameLst>
                                      </p:cBhvr>
                                      <p:to>
                                        <p:strVal val="visible"/>
                                      </p:to>
                                    </p:set>
                                    <p:anim calcmode="lin" valueType="num">
                                      <p:cBhvr>
                                        <p:cTn id="166" dur="500" decel="50000" fill="hold">
                                          <p:stCondLst>
                                            <p:cond delay="0"/>
                                          </p:stCondLst>
                                        </p:cTn>
                                        <p:tgtEl>
                                          <p:spTgt spid="3083"/>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3083"/>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3083"/>
                                        </p:tgtEl>
                                        <p:attrNameLst>
                                          <p:attrName>ppt_w</p:attrName>
                                        </p:attrNameLst>
                                      </p:cBhvr>
                                      <p:tavLst>
                                        <p:tav tm="0">
                                          <p:val>
                                            <p:strVal val="#ppt_w*.05"/>
                                          </p:val>
                                        </p:tav>
                                        <p:tav tm="100000">
                                          <p:val>
                                            <p:strVal val="#ppt_w"/>
                                          </p:val>
                                        </p:tav>
                                      </p:tavLst>
                                    </p:anim>
                                    <p:anim calcmode="lin" valueType="num">
                                      <p:cBhvr>
                                        <p:cTn id="169" dur="1000" fill="hold"/>
                                        <p:tgtEl>
                                          <p:spTgt spid="3083"/>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3083"/>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3083"/>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3083"/>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37" y="260648"/>
            <a:ext cx="8555913" cy="118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59" y="1448410"/>
            <a:ext cx="8820867" cy="562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0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89" y="0"/>
            <a:ext cx="8825135"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574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ربع نص 1"/>
          <p:cNvSpPr txBox="1"/>
          <p:nvPr/>
        </p:nvSpPr>
        <p:spPr>
          <a:xfrm>
            <a:off x="1907704" y="6049204"/>
            <a:ext cx="216024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4000" b="1" dirty="0" smtClean="0">
                <a:solidFill>
                  <a:prstClr val="black"/>
                </a:solidFill>
              </a:rPr>
              <a:t>2.5</a:t>
            </a:r>
            <a:r>
              <a:rPr lang="ar-SA" sz="4000" b="1" dirty="0" smtClean="0">
                <a:solidFill>
                  <a:prstClr val="black"/>
                </a:solidFill>
              </a:rPr>
              <a:t>%</a:t>
            </a:r>
            <a:endParaRPr lang="ar-SA" sz="4000" b="1" dirty="0">
              <a:solidFill>
                <a:prstClr val="black"/>
              </a:solidFill>
            </a:endParaRPr>
          </a:p>
        </p:txBody>
      </p:sp>
    </p:spTree>
    <p:extLst>
      <p:ext uri="{BB962C8B-B14F-4D97-AF65-F5344CB8AC3E}">
        <p14:creationId xmlns:p14="http://schemas.microsoft.com/office/powerpoint/2010/main" val="32053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62999" cy="682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2339752" y="4509120"/>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1907704" y="5330864"/>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2915816" y="590692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540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smtClean="0"/>
              <a:t>مهارة التحليل</a:t>
            </a:r>
            <a:endParaRPr lang="ar-SA" sz="6000" dirty="0"/>
          </a:p>
        </p:txBody>
      </p:sp>
      <p:sp>
        <p:nvSpPr>
          <p:cNvPr id="3" name="عنصر نائب للمحتوى 2"/>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52" y="1452228"/>
            <a:ext cx="871861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2656"/>
            <a:ext cx="6689948"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2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314400" y="123528"/>
            <a:ext cx="3670128" cy="1440160"/>
          </a:xfrm>
          <a:prstGeom prst="cloudCallout">
            <a:avLst>
              <a:gd name="adj1" fmla="val -57397"/>
              <a:gd name="adj2" fmla="val 6279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2400" dirty="0" smtClean="0">
                <a:solidFill>
                  <a:prstClr val="black"/>
                </a:solidFill>
              </a:rPr>
              <a:t>ما هو مفهوم الاحتمال </a:t>
            </a:r>
          </a:p>
          <a:p>
            <a:pPr algn="ctr"/>
            <a:r>
              <a:rPr lang="ar-SA" sz="2400" dirty="0" smtClean="0">
                <a:solidFill>
                  <a:prstClr val="black"/>
                </a:solidFill>
              </a:rPr>
              <a:t>وكيف يتم  حسابه ؟</a:t>
            </a:r>
            <a:endParaRPr lang="en-US" sz="2400" dirty="0">
              <a:solidFill>
                <a:prstClr val="black"/>
              </a:solidFill>
            </a:endParaRPr>
          </a:p>
        </p:txBody>
      </p:sp>
      <p:pic>
        <p:nvPicPr>
          <p:cNvPr id="2050" name="Picture 2"/>
          <p:cNvPicPr>
            <a:picLocks noChangeAspect="1" noChangeArrowheads="1"/>
          </p:cNvPicPr>
          <p:nvPr/>
        </p:nvPicPr>
        <p:blipFill>
          <a:blip r:embed="rId2" cstate="print"/>
          <a:srcRect/>
          <a:stretch>
            <a:fillRect/>
          </a:stretch>
        </p:blipFill>
        <p:spPr bwMode="auto">
          <a:xfrm>
            <a:off x="6228184" y="332656"/>
            <a:ext cx="2736304" cy="1224136"/>
          </a:xfrm>
          <a:prstGeom prst="rect">
            <a:avLst/>
          </a:prstGeom>
          <a:noFill/>
          <a:ln w="9525">
            <a:solidFill>
              <a:srgbClr val="FF0000"/>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856369" y="1565216"/>
            <a:ext cx="5668070" cy="5051101"/>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288312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16" dur="1000" fill="hold"/>
                                        <p:tgtEl>
                                          <p:spTgt spid="2051"/>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dirty="0" smtClean="0"/>
              <a:t>مهارة التركيب</a:t>
            </a:r>
            <a:endParaRPr lang="ar-SA" sz="6600" dirty="0"/>
          </a:p>
        </p:txBody>
      </p:sp>
      <p:sp>
        <p:nvSpPr>
          <p:cNvPr id="3" name="عنصر نائب للمحتوى 2"/>
          <p:cNvSpPr>
            <a:spLocks noGrp="1"/>
          </p:cNvSpPr>
          <p:nvPr>
            <p:ph idx="1"/>
          </p:nvPr>
        </p:nvSpPr>
        <p:spPr/>
        <p:txBody>
          <a:bodyPr/>
          <a:lstStyle/>
          <a:p>
            <a:endParaRPr lang="ar-S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144000" cy="148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4"/>
          <p:cNvSpPr/>
          <p:nvPr/>
        </p:nvSpPr>
        <p:spPr>
          <a:xfrm>
            <a:off x="4139952" y="2945140"/>
            <a:ext cx="2160240" cy="627876"/>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15429"/>
            <a:ext cx="7128792" cy="255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964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lum bright="9000"/>
          </a:blip>
          <a:srcRect l="10517" t="28321" r="27753" b="18945"/>
          <a:stretch>
            <a:fillRect/>
          </a:stretch>
        </p:blipFill>
        <p:spPr bwMode="auto">
          <a:xfrm>
            <a:off x="285720" y="214290"/>
            <a:ext cx="8643998" cy="6500858"/>
          </a:xfrm>
          <a:prstGeom prst="roundRect">
            <a:avLst/>
          </a:prstGeom>
          <a:ln>
            <a:noFill/>
          </a:ln>
          <a:effectLst>
            <a:softEdge rad="112500"/>
          </a:effectLst>
        </p:spPr>
      </p:pic>
      <p:grpSp>
        <p:nvGrpSpPr>
          <p:cNvPr id="22531" name="مجموعة 4"/>
          <p:cNvGrpSpPr>
            <a:grpSpLocks/>
          </p:cNvGrpSpPr>
          <p:nvPr/>
        </p:nvGrpSpPr>
        <p:grpSpPr bwMode="auto">
          <a:xfrm>
            <a:off x="1357313" y="6000750"/>
            <a:ext cx="6786562" cy="642938"/>
            <a:chOff x="1919144" y="6248360"/>
            <a:chExt cx="6305832" cy="579160"/>
          </a:xfrm>
        </p:grpSpPr>
        <p:sp>
          <p:nvSpPr>
            <p:cNvPr id="6" name="مخطط انسيابي: تحضير 5">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4388" y="6291261"/>
              <a:ext cx="3742198" cy="490499"/>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rtl="0" eaLnBrk="0" hangingPunct="0">
                <a:defRPr/>
              </a:pPr>
              <a:r>
                <a:rPr lang="ar-SA" sz="2000" b="1" dirty="0">
                  <a:solidFill>
                    <a:srgbClr val="000000"/>
                  </a:solidFill>
                </a:rPr>
                <a:t>الصفحة الرئيسية</a:t>
              </a:r>
            </a:p>
          </p:txBody>
        </p:sp>
        <p:sp>
          <p:nvSpPr>
            <p:cNvPr id="7" name="سهم مسنن إلى اليمين 6">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0" eaLnBrk="0" hangingPunct="0">
                <a:defRPr/>
              </a:pPr>
              <a:r>
                <a:rPr lang="ar-SA" sz="2800" dirty="0">
                  <a:solidFill>
                    <a:srgbClr val="FFFFFF"/>
                  </a:solidFill>
                </a:rPr>
                <a:t>السابق</a:t>
              </a:r>
            </a:p>
          </p:txBody>
        </p:sp>
        <p:sp>
          <p:nvSpPr>
            <p:cNvPr id="8" name="سهم مسنن إلى اليمين 7">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0" eaLnBrk="0" hangingPunct="0">
                <a:defRPr/>
              </a:pPr>
              <a:r>
                <a:rPr lang="ar-SA" sz="2800" dirty="0">
                  <a:solidFill>
                    <a:srgbClr val="FFFFFF"/>
                  </a:solidFill>
                </a:rPr>
                <a:t>التالي</a:t>
              </a:r>
            </a:p>
          </p:txBody>
        </p:sp>
      </p:grpSp>
      <p:pic>
        <p:nvPicPr>
          <p:cNvPr id="22532" name="Picture 2" descr="C:\Documents and Settings\نور المعلم\My Documents\My Pictures\exit[1].png">
            <a:hlinkClick r:id="" action="ppaction://hlinkshowjump?jump=endshow" highlightClick="1"/>
            <a:hlinkHover r:id="" action="ppaction://noaction" highlightClick="1">
              <a:snd r:embed="rId7" name="الترجمة من Google#en-ar-ط§ظ„طھظ„_4.wav"/>
            </a:hlinkHover>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313" y="5786438"/>
            <a:ext cx="10080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Documents and Settings\نور المعلم\My Documents\My Pictures\الباوربوينت\رياضيات.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8" y="63500"/>
            <a:ext cx="1038226"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رابط مستقيم 17"/>
          <p:cNvCxnSpPr/>
          <p:nvPr/>
        </p:nvCxnSpPr>
        <p:spPr>
          <a:xfrm rot="10800000">
            <a:off x="642938" y="855663"/>
            <a:ext cx="8001000" cy="1587"/>
          </a:xfrm>
          <a:prstGeom prst="line">
            <a:avLst/>
          </a:prstGeom>
        </p:spPr>
        <p:style>
          <a:lnRef idx="3">
            <a:schemeClr val="dk1"/>
          </a:lnRef>
          <a:fillRef idx="0">
            <a:schemeClr val="dk1"/>
          </a:fillRef>
          <a:effectRef idx="2">
            <a:schemeClr val="dk1"/>
          </a:effectRef>
          <a:fontRef idx="minor">
            <a:schemeClr val="tx1"/>
          </a:fontRef>
        </p:style>
      </p:cxnSp>
      <p:sp>
        <p:nvSpPr>
          <p:cNvPr id="23" name="مخطط انسيابي: محطة طرفية 22"/>
          <p:cNvSpPr/>
          <p:nvPr/>
        </p:nvSpPr>
        <p:spPr>
          <a:xfrm>
            <a:off x="1785938" y="0"/>
            <a:ext cx="5715000" cy="785813"/>
          </a:xfrm>
          <a:prstGeom prst="flowChartTerminator">
            <a:avLst/>
          </a:prstGeom>
          <a:blipFill>
            <a:blip r:embed="rId10"/>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1" anchor="ctr"/>
          <a:lstStyle/>
          <a:p>
            <a:pPr algn="ctr" rtl="0" eaLnBrk="0" fontAlgn="base" hangingPunct="0">
              <a:spcBef>
                <a:spcPct val="0"/>
              </a:spcBef>
              <a:spcAft>
                <a:spcPct val="0"/>
              </a:spcAft>
              <a:defRPr/>
            </a:pPr>
            <a:r>
              <a:rPr lang="ar-SA" sz="3200" b="1" dirty="0">
                <a:solidFill>
                  <a:srgbClr val="FF0000"/>
                </a:solidFill>
              </a:rPr>
              <a:t>الاحتمال المشروط</a:t>
            </a:r>
            <a:endParaRPr lang="ar-EG" sz="3200" b="1" dirty="0">
              <a:solidFill>
                <a:srgbClr val="FF0000"/>
              </a:solidFill>
            </a:endParaRPr>
          </a:p>
        </p:txBody>
      </p:sp>
      <p:pic>
        <p:nvPicPr>
          <p:cNvPr id="22536"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914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sp>
        <p:nvSpPr>
          <p:cNvPr id="22538"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sp>
        <p:nvSpPr>
          <p:cNvPr id="22539"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2540" name="Picture 20"/>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22860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2542" name="Picture 2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2819400"/>
            <a:ext cx="20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2544" name="Picture 2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3276600"/>
            <a:ext cx="22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2546" name="Picture 26"/>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4953000"/>
            <a:ext cx="20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2548" name="Picture 28"/>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5334000"/>
            <a:ext cx="20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292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animEffect transition="in" filter="diamond(in)">
                                      <p:cBhvr>
                                        <p:cTn id="7" dur="2000"/>
                                        <p:tgtEl>
                                          <p:spTgt spid="22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box(in)">
                                      <p:cBhvr>
                                        <p:cTn id="12" dur="500"/>
                                        <p:tgtEl>
                                          <p:spTgt spid="22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2544"/>
                                        </p:tgtEl>
                                        <p:attrNameLst>
                                          <p:attrName>style.visibility</p:attrName>
                                        </p:attrNameLst>
                                      </p:cBhvr>
                                      <p:to>
                                        <p:strVal val="visible"/>
                                      </p:to>
                                    </p:set>
                                    <p:animEffect transition="in" filter="circle(in)">
                                      <p:cBhvr>
                                        <p:cTn id="17" dur="2000"/>
                                        <p:tgtEl>
                                          <p:spTgt spid="225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22546"/>
                                        </p:tgtEl>
                                        <p:attrNameLst>
                                          <p:attrName>style.visibility</p:attrName>
                                        </p:attrNameLst>
                                      </p:cBhvr>
                                      <p:to>
                                        <p:strVal val="visible"/>
                                      </p:to>
                                    </p:set>
                                    <p:animEffect transition="in" filter="randombar(horizontal)">
                                      <p:cBhvr>
                                        <p:cTn id="22" dur="500"/>
                                        <p:tgtEl>
                                          <p:spTgt spid="225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2548"/>
                                        </p:tgtEl>
                                        <p:attrNameLst>
                                          <p:attrName>style.visibility</p:attrName>
                                        </p:attrNameLst>
                                      </p:cBhvr>
                                      <p:to>
                                        <p:strVal val="visible"/>
                                      </p:to>
                                    </p:set>
                                    <p:anim to="" calcmode="lin" valueType="num">
                                      <p:cBhvr>
                                        <p:cTn id="27" dur="1" fill="hold"/>
                                        <p:tgtEl>
                                          <p:spTgt spid="225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lum bright="9000"/>
          </a:blip>
          <a:srcRect l="10517" t="28321" r="27753" b="18945"/>
          <a:stretch>
            <a:fillRect/>
          </a:stretch>
        </p:blipFill>
        <p:spPr bwMode="auto">
          <a:xfrm>
            <a:off x="285720" y="214290"/>
            <a:ext cx="8643998" cy="6500858"/>
          </a:xfrm>
          <a:prstGeom prst="roundRect">
            <a:avLst/>
          </a:prstGeom>
          <a:ln>
            <a:noFill/>
          </a:ln>
          <a:effectLst>
            <a:softEdge rad="112500"/>
          </a:effectLst>
        </p:spPr>
      </p:pic>
      <p:grpSp>
        <p:nvGrpSpPr>
          <p:cNvPr id="23555" name="مجموعة 4"/>
          <p:cNvGrpSpPr>
            <a:grpSpLocks/>
          </p:cNvGrpSpPr>
          <p:nvPr/>
        </p:nvGrpSpPr>
        <p:grpSpPr bwMode="auto">
          <a:xfrm>
            <a:off x="1357313" y="6000750"/>
            <a:ext cx="6786562" cy="642938"/>
            <a:chOff x="1919144" y="6248360"/>
            <a:chExt cx="6305832" cy="579160"/>
          </a:xfrm>
        </p:grpSpPr>
        <p:sp>
          <p:nvSpPr>
            <p:cNvPr id="6" name="مخطط انسيابي: تحضير 5">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4388" y="6291261"/>
              <a:ext cx="3742198" cy="490499"/>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rtl="0" eaLnBrk="0" hangingPunct="0">
                <a:defRPr/>
              </a:pPr>
              <a:r>
                <a:rPr lang="ar-SA" sz="2000" b="1" dirty="0">
                  <a:solidFill>
                    <a:srgbClr val="000000"/>
                  </a:solidFill>
                </a:rPr>
                <a:t>الصفحة الرئيسية</a:t>
              </a:r>
            </a:p>
          </p:txBody>
        </p:sp>
        <p:sp>
          <p:nvSpPr>
            <p:cNvPr id="7" name="سهم مسنن إلى اليمين 6">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0" eaLnBrk="0" hangingPunct="0">
                <a:defRPr/>
              </a:pPr>
              <a:r>
                <a:rPr lang="ar-SA" sz="2800" dirty="0">
                  <a:solidFill>
                    <a:srgbClr val="FFFFFF"/>
                  </a:solidFill>
                </a:rPr>
                <a:t>السابق</a:t>
              </a:r>
            </a:p>
          </p:txBody>
        </p:sp>
        <p:sp>
          <p:nvSpPr>
            <p:cNvPr id="8" name="سهم مسنن إلى اليمين 7">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0" eaLnBrk="0" hangingPunct="0">
                <a:defRPr/>
              </a:pPr>
              <a:r>
                <a:rPr lang="ar-SA" sz="2800" dirty="0">
                  <a:solidFill>
                    <a:srgbClr val="FFFFFF"/>
                  </a:solidFill>
                </a:rPr>
                <a:t>التالي</a:t>
              </a:r>
            </a:p>
          </p:txBody>
        </p:sp>
      </p:grpSp>
      <p:pic>
        <p:nvPicPr>
          <p:cNvPr id="23556" name="Picture 2" descr="C:\Documents and Settings\نور المعلم\My Documents\My Pictures\exit[1].png">
            <a:hlinkClick r:id="" action="ppaction://hlinkshowjump?jump=endshow" highlightClick="1"/>
            <a:hlinkHover r:id="" action="ppaction://noaction" highlightClick="1">
              <a:snd r:embed="rId7" name="الترجمة من Google#en-ar-ط§ظ„طھظ„_4.wav"/>
            </a:hlinkHover>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313" y="5786438"/>
            <a:ext cx="10080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Documents and Settings\نور المعلم\My Documents\My Pictures\الباوربوينت\رياضيات.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8" y="63500"/>
            <a:ext cx="1038226"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رابط مستقيم 17"/>
          <p:cNvCxnSpPr/>
          <p:nvPr/>
        </p:nvCxnSpPr>
        <p:spPr>
          <a:xfrm rot="10800000">
            <a:off x="642938" y="855663"/>
            <a:ext cx="8001000" cy="1587"/>
          </a:xfrm>
          <a:prstGeom prst="line">
            <a:avLst/>
          </a:prstGeom>
        </p:spPr>
        <p:style>
          <a:lnRef idx="3">
            <a:schemeClr val="dk1"/>
          </a:lnRef>
          <a:fillRef idx="0">
            <a:schemeClr val="dk1"/>
          </a:fillRef>
          <a:effectRef idx="2">
            <a:schemeClr val="dk1"/>
          </a:effectRef>
          <a:fontRef idx="minor">
            <a:schemeClr val="tx1"/>
          </a:fontRef>
        </p:style>
      </p:cxnSp>
      <p:sp>
        <p:nvSpPr>
          <p:cNvPr id="23" name="مخطط انسيابي: محطة طرفية 22"/>
          <p:cNvSpPr/>
          <p:nvPr/>
        </p:nvSpPr>
        <p:spPr>
          <a:xfrm>
            <a:off x="1785938" y="0"/>
            <a:ext cx="5715000" cy="785813"/>
          </a:xfrm>
          <a:prstGeom prst="flowChartTerminator">
            <a:avLst/>
          </a:prstGeom>
          <a:blipFill>
            <a:blip r:embed="rId10"/>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1" anchor="ctr"/>
          <a:lstStyle/>
          <a:p>
            <a:pPr algn="ctr" rtl="0" eaLnBrk="0" fontAlgn="base" hangingPunct="0">
              <a:spcBef>
                <a:spcPct val="0"/>
              </a:spcBef>
              <a:spcAft>
                <a:spcPct val="0"/>
              </a:spcAft>
              <a:defRPr/>
            </a:pPr>
            <a:r>
              <a:rPr lang="ar-SA" sz="3200" b="1" dirty="0">
                <a:solidFill>
                  <a:srgbClr val="FF0000"/>
                </a:solidFill>
              </a:rPr>
              <a:t>الاحتمال المشروط</a:t>
            </a:r>
            <a:endParaRPr lang="ar-EG" sz="3200" b="1" dirty="0">
              <a:solidFill>
                <a:srgbClr val="FF0000"/>
              </a:solidFill>
            </a:endParaRPr>
          </a:p>
        </p:txBody>
      </p:sp>
      <p:pic>
        <p:nvPicPr>
          <p:cNvPr id="2356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914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3562" name="Picture 16"/>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2667000"/>
            <a:ext cx="13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3564" name="Picture 1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3124200"/>
            <a:ext cx="20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3566" name="Picture 20"/>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5105400"/>
            <a:ext cx="30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ar-SA" altLang="ar-SA" sz="1800" smtClean="0">
              <a:solidFill>
                <a:srgbClr val="000000"/>
              </a:solidFill>
              <a:cs typeface="Arial" pitchFamily="34" charset="0"/>
            </a:endParaRPr>
          </a:p>
        </p:txBody>
      </p:sp>
      <p:pic>
        <p:nvPicPr>
          <p:cNvPr id="23568" name="Picture 22"/>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486400"/>
            <a:ext cx="51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9404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ircle(in)">
                                      <p:cBhvr>
                                        <p:cTn id="7" dur="20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3564"/>
                                        </p:tgtEl>
                                        <p:attrNameLst>
                                          <p:attrName>style.visibility</p:attrName>
                                        </p:attrNameLst>
                                      </p:cBhvr>
                                      <p:to>
                                        <p:strVal val="visible"/>
                                      </p:to>
                                    </p:set>
                                    <p:animEffect transition="in" filter="randombar(horizontal)">
                                      <p:cBhvr>
                                        <p:cTn id="12" dur="500"/>
                                        <p:tgtEl>
                                          <p:spTgt spid="23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3566"/>
                                        </p:tgtEl>
                                        <p:attrNameLst>
                                          <p:attrName>style.visibility</p:attrName>
                                        </p:attrNameLst>
                                      </p:cBhvr>
                                      <p:to>
                                        <p:strVal val="visible"/>
                                      </p:to>
                                    </p:set>
                                    <p:anim to="" calcmode="lin" valueType="num">
                                      <p:cBhvr>
                                        <p:cTn id="17" dur="1" fill="hold"/>
                                        <p:tgtEl>
                                          <p:spTgt spid="23566"/>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3568"/>
                                        </p:tgtEl>
                                        <p:attrNameLst>
                                          <p:attrName>style.visibility</p:attrName>
                                        </p:attrNameLst>
                                      </p:cBhvr>
                                      <p:to>
                                        <p:strVal val="visible"/>
                                      </p:to>
                                    </p:set>
                                    <p:anim to="" calcmode="lin" valueType="num">
                                      <p:cBhvr>
                                        <p:cTn id="22" dur="1" fill="hold"/>
                                        <p:tgtEl>
                                          <p:spTgt spid="235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516216" y="620688"/>
            <a:ext cx="2376263" cy="381642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9266" y="980728"/>
            <a:ext cx="6764982" cy="91953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83269" y="2348880"/>
            <a:ext cx="6864995" cy="1656184"/>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827584" y="4149080"/>
            <a:ext cx="4690070" cy="1090984"/>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36194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ppt_x</p:attrName>
                                        </p:attrNameLst>
                                      </p:cBhvr>
                                      <p:tavLst>
                                        <p:tav tm="0">
                                          <p:val>
                                            <p:strVal val="#ppt_x-.2"/>
                                          </p:val>
                                        </p:tav>
                                        <p:tav tm="100000">
                                          <p:val>
                                            <p:strVal val="#ppt_x"/>
                                          </p:val>
                                        </p:tav>
                                      </p:tavLst>
                                    </p:anim>
                                    <p:anim calcmode="lin" valueType="num">
                                      <p:cBhvr>
                                        <p:cTn id="8"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1000" fill="hold"/>
                                        <p:tgtEl>
                                          <p:spTgt spid="3076"/>
                                        </p:tgtEl>
                                        <p:attrNameLst>
                                          <p:attrName>ppt_x</p:attrName>
                                        </p:attrNameLst>
                                      </p:cBhvr>
                                      <p:tavLst>
                                        <p:tav tm="0">
                                          <p:val>
                                            <p:strVal val="#ppt_x-.2"/>
                                          </p:val>
                                        </p:tav>
                                        <p:tav tm="100000">
                                          <p:val>
                                            <p:strVal val="#ppt_x"/>
                                          </p:val>
                                        </p:tav>
                                      </p:tavLst>
                                    </p:anim>
                                    <p:anim calcmode="lin" valueType="num">
                                      <p:cBhvr>
                                        <p:cTn id="15"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6"/>
                                        </p:tgtEl>
                                      </p:cBhvr>
                                    </p:animEffect>
                                  </p:childTnLst>
                                </p:cTn>
                              </p:par>
                              <p:par>
                                <p:cTn id="17" presetID="29"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1000" fill="hold"/>
                                        <p:tgtEl>
                                          <p:spTgt spid="3077"/>
                                        </p:tgtEl>
                                        <p:attrNameLst>
                                          <p:attrName>ppt_x</p:attrName>
                                        </p:attrNameLst>
                                      </p:cBhvr>
                                      <p:tavLst>
                                        <p:tav tm="0">
                                          <p:val>
                                            <p:strVal val="#ppt_x-.2"/>
                                          </p:val>
                                        </p:tav>
                                        <p:tav tm="100000">
                                          <p:val>
                                            <p:strVal val="#ppt_x"/>
                                          </p:val>
                                        </p:tav>
                                      </p:tavLst>
                                    </p:anim>
                                    <p:anim calcmode="lin" valueType="num">
                                      <p:cBhvr>
                                        <p:cTn id="20" dur="1000" fill="hold"/>
                                        <p:tgtEl>
                                          <p:spTgt spid="307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SA"/>
          </a:p>
        </p:txBody>
      </p:sp>
      <p:sp>
        <p:nvSpPr>
          <p:cNvPr id="5" name="Rectangle 1"/>
          <p:cNvSpPr>
            <a:spLocks noGrp="1" noChangeArrowheads="1"/>
          </p:cNvSpPr>
          <p:nvPr>
            <p:ph type="ctrTitle"/>
          </p:nvPr>
        </p:nvSpPr>
        <p:spPr bwMode="auto">
          <a:xfrm>
            <a:off x="-23149" y="0"/>
            <a:ext cx="9144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ar-SA" sz="4800" b="1" i="0" u="none" strike="noStrike" cap="none" normalizeH="0" baseline="0" dirty="0" smtClean="0">
                <a:ln>
                  <a:noFill/>
                </a:ln>
                <a:solidFill>
                  <a:srgbClr val="333333"/>
                </a:solidFill>
                <a:effectLst/>
                <a:latin typeface="DroidKufi-Regular"/>
                <a:cs typeface="Arial" pitchFamily="34" charset="0"/>
              </a:rPr>
              <a:t>المعادلة الكبرى في الاستعمال القرآني تتجسَّد بقوله تعالى: (… وأحصى كل شيء عددا)، فكل </a:t>
            </a:r>
            <a:r>
              <a:rPr kumimoji="0" lang="ar-SA" altLang="ar-SA" sz="4800" b="1" i="0" u="none" strike="noStrike" cap="none" normalizeH="0" baseline="0" dirty="0" err="1" smtClean="0">
                <a:ln>
                  <a:noFill/>
                </a:ln>
                <a:solidFill>
                  <a:srgbClr val="333333"/>
                </a:solidFill>
                <a:effectLst/>
                <a:latin typeface="DroidKufi-Regular"/>
                <a:cs typeface="Arial" pitchFamily="34" charset="0"/>
              </a:rPr>
              <a:t>شي</a:t>
            </a:r>
            <a:r>
              <a:rPr kumimoji="0" lang="ar-SA" altLang="ar-SA" sz="4800" b="1" i="0" u="none" strike="noStrike" cap="none" normalizeH="0" baseline="0" dirty="0" smtClean="0">
                <a:ln>
                  <a:noFill/>
                </a:ln>
                <a:solidFill>
                  <a:srgbClr val="333333"/>
                </a:solidFill>
                <a:effectLst/>
                <a:latin typeface="DroidKufi-Regular"/>
                <a:cs typeface="Arial" pitchFamily="34" charset="0"/>
              </a:rPr>
              <a:t> محسوب، محسوب رقميا، هذا هو المستفاد من الكلام الشريف، وكل ما موجود في الكون هو (شيء) في الكتاب العزيز، وهذا الإحصاء عن آخره، أي (أحصى ما كان وما يكون منذ خلق الله آدم إلى أن تقوم الساعة…).</a:t>
            </a:r>
            <a:r>
              <a:rPr kumimoji="0" lang="ar-SA" altLang="ar-SA" sz="3600" b="1" i="0" u="none" strike="noStrike" cap="none" normalizeH="0" baseline="0" dirty="0" smtClean="0">
                <a:ln>
                  <a:noFill/>
                </a:ln>
                <a:solidFill>
                  <a:srgbClr val="333333"/>
                </a:solidFill>
                <a:effectLst/>
                <a:latin typeface="DroidKufi-Regular"/>
                <a:cs typeface="Arial" pitchFamily="34" charset="0"/>
              </a:rPr>
              <a:t/>
            </a:r>
            <a:br>
              <a:rPr kumimoji="0" lang="ar-SA" altLang="ar-SA" sz="3600" b="1" i="0" u="none" strike="noStrike" cap="none" normalizeH="0" baseline="0" dirty="0" smtClean="0">
                <a:ln>
                  <a:noFill/>
                </a:ln>
                <a:solidFill>
                  <a:srgbClr val="333333"/>
                </a:solidFill>
                <a:effectLst/>
                <a:latin typeface="DroidKufi-Regular"/>
                <a:cs typeface="Arial" pitchFamily="34" charset="0"/>
              </a:rPr>
            </a:br>
            <a:endParaRPr kumimoji="0" lang="ar-SA" altLang="ar-SA" sz="3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965804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10019" y="117693"/>
            <a:ext cx="8964488" cy="6740307"/>
          </a:xfrm>
          <a:prstGeom prst="rect">
            <a:avLst/>
          </a:prstGeom>
        </p:spPr>
        <p:txBody>
          <a:bodyPr wrap="square">
            <a:spAutoFit/>
          </a:bodyPr>
          <a:lstStyle/>
          <a:p>
            <a:r>
              <a:rPr lang="ar-SA" altLang="ar-SA" sz="4800" b="1" dirty="0" smtClean="0">
                <a:solidFill>
                  <a:srgbClr val="333333"/>
                </a:solidFill>
                <a:latin typeface="DroidKufi-Regular"/>
              </a:rPr>
              <a:t>لهذه المعادلة الكبرى تطبيقاتها الواضحة في القرآن العزيز: (وإن تعدوا نعمة الله لا تحصوها)، بطبيعة الحال لعجزنا عن ذلك، وإلا كل </a:t>
            </a:r>
            <a:r>
              <a:rPr lang="ar-SA" altLang="ar-SA" sz="4800" b="1" dirty="0" err="1" smtClean="0">
                <a:solidFill>
                  <a:srgbClr val="333333"/>
                </a:solidFill>
                <a:latin typeface="DroidKufi-Regular"/>
              </a:rPr>
              <a:t>شي</a:t>
            </a:r>
            <a:r>
              <a:rPr lang="ar-SA" altLang="ar-SA" sz="4800" b="1" dirty="0" smtClean="0">
                <a:solidFill>
                  <a:srgbClr val="333333"/>
                </a:solidFill>
                <a:latin typeface="DroidKufi-Regular"/>
              </a:rPr>
              <a:t> في هذا الكون معدود، مهما تغير وتبدل، (لقد أحصاهم وعدّهم عدّا)، وفي آيات </a:t>
            </a:r>
            <a:r>
              <a:rPr lang="ar-SA" altLang="ar-SA" sz="4800" b="1" dirty="0" err="1" smtClean="0">
                <a:solidFill>
                  <a:srgbClr val="333333"/>
                </a:solidFill>
                <a:latin typeface="DroidKufi-Regular"/>
              </a:rPr>
              <a:t>ياتي</a:t>
            </a:r>
            <a:r>
              <a:rPr lang="ar-SA" altLang="ar-SA" sz="4800" b="1" dirty="0" smtClean="0">
                <a:solidFill>
                  <a:srgbClr val="333333"/>
                </a:solidFill>
                <a:latin typeface="DroidKufi-Regular"/>
              </a:rPr>
              <a:t> العد قبل الاحصاء والموضوع واحد، فنحن نقرا في القران المجيد: (وأن تعدوا نعمة الله لا تحصوها)، فهل هو استعمال لمرادفات</a:t>
            </a:r>
            <a:endParaRPr lang="ar-SA" sz="4800" dirty="0">
              <a:solidFill>
                <a:prstClr val="black"/>
              </a:solidFill>
            </a:endParaRPr>
          </a:p>
        </p:txBody>
      </p:sp>
    </p:spTree>
    <p:extLst>
      <p:ext uri="{BB962C8B-B14F-4D97-AF65-F5344CB8AC3E}">
        <p14:creationId xmlns:p14="http://schemas.microsoft.com/office/powerpoint/2010/main" val="244371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16632"/>
            <a:ext cx="8820472" cy="6408712"/>
          </a:xfrm>
          <a:prstGeom prst="rect">
            <a:avLst/>
          </a:prstGeom>
        </p:spPr>
      </p:pic>
    </p:spTree>
    <p:extLst>
      <p:ext uri="{BB962C8B-B14F-4D97-AF65-F5344CB8AC3E}">
        <p14:creationId xmlns:p14="http://schemas.microsoft.com/office/powerpoint/2010/main" val="349255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52952"/>
            <a:ext cx="8028384" cy="6692793"/>
          </a:xfrm>
        </p:spPr>
      </p:pic>
    </p:spTree>
    <p:extLst>
      <p:ext uri="{BB962C8B-B14F-4D97-AF65-F5344CB8AC3E}">
        <p14:creationId xmlns:p14="http://schemas.microsoft.com/office/powerpoint/2010/main" val="96359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283</Words>
  <Application>Microsoft Office PowerPoint</Application>
  <PresentationFormat>عرض على الشاشة (3:4)‏</PresentationFormat>
  <Paragraphs>47</Paragraphs>
  <Slides>42</Slides>
  <Notes>2</Notes>
  <HiddenSlides>0</HiddenSlides>
  <MMClips>0</MMClips>
  <ScaleCrop>false</ScaleCrop>
  <HeadingPairs>
    <vt:vector size="4" baseType="variant">
      <vt:variant>
        <vt:lpstr>نسق</vt:lpstr>
      </vt:variant>
      <vt:variant>
        <vt:i4>18</vt:i4>
      </vt:variant>
      <vt:variant>
        <vt:lpstr>عناوين الشرائح</vt:lpstr>
      </vt:variant>
      <vt:variant>
        <vt:i4>42</vt:i4>
      </vt:variant>
    </vt:vector>
  </HeadingPairs>
  <TitlesOfParts>
    <vt:vector size="60" baseType="lpstr">
      <vt:lpstr>نسق Office</vt:lpstr>
      <vt:lpstr>سمة Office</vt:lpstr>
      <vt:lpstr>1_نسق Office</vt:lpstr>
      <vt:lpstr>2_نسق Office</vt:lpstr>
      <vt:lpstr>5_نسق Office</vt:lpstr>
      <vt:lpstr>6_نسق Office</vt:lpstr>
      <vt:lpstr>7_نسق Office</vt:lpstr>
      <vt:lpstr>8_نسق Office</vt:lpstr>
      <vt:lpstr>3_نسق Office</vt:lpstr>
      <vt:lpstr>4_نسق Office</vt:lpstr>
      <vt:lpstr>9_نسق Office</vt:lpstr>
      <vt:lpstr>Office Theme</vt:lpstr>
      <vt:lpstr>2_سمة Office</vt:lpstr>
      <vt:lpstr>10_نسق Office</vt:lpstr>
      <vt:lpstr>11_نسق Office</vt:lpstr>
      <vt:lpstr>12_نسق Office</vt:lpstr>
      <vt:lpstr>13_نسق Office</vt:lpstr>
      <vt:lpstr>1_سمة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المعادلة الكبرى في الاستعمال القرآني تتجسَّد بقوله تعالى: (… وأحصى كل شيء عددا)، فكل شي محسوب، محسوب رقميا، هذا هو المستفاد من الكلام الشريف، وكل ما موجود في الكون هو (شيء) في الكتاب العزيز، وهذا الإحصاء عن آخره، أي (أحصى ما كان وما يكون منذ خلق الله آدم إلى أن تقوم الساعة…).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مهارة التحليل</vt:lpstr>
      <vt:lpstr>مهارة التركيب</vt:lpstr>
      <vt:lpstr>عرض تقديمي في PowerPoint</vt:lpstr>
      <vt:lpstr>عرض تقديمي في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المعادلة الكبرى في الاستعمال القرآني تتجسَّد بقوله تعالى: (… وأحصى كل شيء عددا)، فكل شي محسوب، محسوب رقميا، هذا هو المستفاد من الكلام الشريف، وكل ما موجود في الكون هو (شيء) في الكتاب العزيز، وهذا الإحصاء عن آخره، أي (أحصى ما كان وما يكون منذ خلق الله آدم إلى أن تقوم الساعة…).</dc:title>
  <dc:creator>user</dc:creator>
  <cp:lastModifiedBy>user</cp:lastModifiedBy>
  <cp:revision>20</cp:revision>
  <dcterms:created xsi:type="dcterms:W3CDTF">2017-03-18T10:10:51Z</dcterms:created>
  <dcterms:modified xsi:type="dcterms:W3CDTF">2017-03-19T14:39:36Z</dcterms:modified>
</cp:coreProperties>
</file>