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708" r:id="rId2"/>
    <p:sldMasterId id="2147483720" r:id="rId3"/>
    <p:sldMasterId id="2147483732" r:id="rId4"/>
    <p:sldMasterId id="2147483744" r:id="rId5"/>
    <p:sldMasterId id="2147483756" r:id="rId6"/>
  </p:sldMasterIdLst>
  <p:sldIdLst>
    <p:sldId id="256" r:id="rId7"/>
    <p:sldId id="304" r:id="rId8"/>
    <p:sldId id="305" r:id="rId9"/>
    <p:sldId id="306" r:id="rId10"/>
    <p:sldId id="259" r:id="rId11"/>
    <p:sldId id="320" r:id="rId12"/>
    <p:sldId id="319" r:id="rId13"/>
    <p:sldId id="321" r:id="rId14"/>
    <p:sldId id="322" r:id="rId15"/>
    <p:sldId id="313" r:id="rId16"/>
    <p:sldId id="314" r:id="rId17"/>
    <p:sldId id="323" r:id="rId18"/>
    <p:sldId id="316" r:id="rId19"/>
    <p:sldId id="318" r:id="rId20"/>
    <p:sldId id="324" r:id="rId21"/>
    <p:sldId id="325" r:id="rId22"/>
    <p:sldId id="326" r:id="rId23"/>
    <p:sldId id="307" r:id="rId24"/>
    <p:sldId id="308" r:id="rId25"/>
    <p:sldId id="309" r:id="rId26"/>
    <p:sldId id="310" r:id="rId27"/>
    <p:sldId id="327" r:id="rId28"/>
    <p:sldId id="328" r:id="rId29"/>
    <p:sldId id="329" r:id="rId30"/>
    <p:sldId id="273" r:id="rId31"/>
    <p:sldId id="311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88840" autoAdjust="0"/>
    <p:restoredTop sz="94660"/>
  </p:normalViewPr>
  <p:slideViewPr>
    <p:cSldViewPr>
      <p:cViewPr varScale="1">
        <p:scale>
          <a:sx n="75" d="100"/>
          <a:sy n="75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cut thruBlk="1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cut thruBlk="1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 thruBlk="1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cut thruBlk="1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cut thruBlk="1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cut thruBlk="1"/>
    <p:sndAc>
      <p:stSnd>
        <p:snd r:embed="rId13" name="push.wav"/>
      </p:stSnd>
    </p:sndAc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00100" y="4071942"/>
            <a:ext cx="73052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7200" b="1" kern="0" spc="50" dirty="0" smtClean="0">
                <a:ln w="11430"/>
                <a:gradFill>
                  <a:gsLst>
                    <a:gs pos="25000">
                      <a:srgbClr val="5ECCF3">
                        <a:satMod val="155000"/>
                      </a:srgbClr>
                    </a:gs>
                    <a:gs pos="100000">
                      <a:srgbClr val="5ECCF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PT Bold Mirror" pitchFamily="2" charset="-78"/>
              </a:rPr>
              <a:t>أركان النكاح وشروطه</a:t>
            </a:r>
            <a:endParaRPr kumimoji="0" lang="ar-EG" sz="7200" b="1" i="0" u="none" strike="noStrike" kern="0" cap="none" spc="50" normalizeH="0" baseline="0" noProof="0" dirty="0" smtClean="0">
              <a:ln w="11430"/>
              <a:gradFill>
                <a:gsLst>
                  <a:gs pos="25000">
                    <a:srgbClr val="5ECCF3">
                      <a:satMod val="155000"/>
                    </a:srgbClr>
                  </a:gs>
                  <a:gs pos="100000">
                    <a:srgbClr val="5ECCF3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itchFamily="34" charset="0"/>
              <a:ea typeface="Calibri" pitchFamily="34" charset="0"/>
              <a:cs typeface="PT Bold Mirror" pitchFamily="2" charset="-78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087" y="-171972"/>
            <a:ext cx="4191000" cy="3143250"/>
          </a:xfrm>
          <a:prstGeom prst="rect">
            <a:avLst/>
          </a:prstGeom>
          <a:effectLst>
            <a:softEdge rad="635000"/>
          </a:effectLst>
          <a:scene3d>
            <a:camera prst="perspectiveContrastingRightFacing"/>
            <a:lightRig rig="threePt" dir="t"/>
          </a:scene3d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222" y="71436"/>
            <a:ext cx="4191000" cy="3143250"/>
          </a:xfrm>
          <a:prstGeom prst="rect">
            <a:avLst/>
          </a:prstGeom>
          <a:effectLst>
            <a:softEdge rad="635000"/>
          </a:effectLst>
          <a:scene3d>
            <a:camera prst="perspectiveContrastingLeftFacing"/>
            <a:lightRig rig="threePt" dir="t"/>
          </a:scene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1827" y="928670"/>
            <a:ext cx="2486058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2"/>
          <p:cNvSpPr txBox="1"/>
          <p:nvPr/>
        </p:nvSpPr>
        <p:spPr>
          <a:xfrm>
            <a:off x="1585922" y="2928934"/>
            <a:ext cx="6057912" cy="1656219"/>
          </a:xfrm>
          <a:prstGeom prst="flowChartMultidocumen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شروط النكاح</a:t>
            </a:r>
            <a:endParaRPr lang="ar-SA" sz="8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85720" y="642918"/>
            <a:ext cx="8643998" cy="5632311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ar-EG" sz="4000" b="1" dirty="0" smtClean="0"/>
              <a:t>يشترط لصحة النكاح ستة شروط ، هي : </a:t>
            </a:r>
          </a:p>
          <a:p>
            <a:pPr algn="just"/>
            <a:r>
              <a:rPr lang="ar-EG" sz="4000" b="1" dirty="0" smtClean="0"/>
              <a:t>1- تعيين الزوجين : وذلك بأن يكون كل منهما معروفا معينا باسمه أو بوصف يميزه عند العقد ، فإن كانا مجهولين أو أحدهما لم يصح .</a:t>
            </a:r>
          </a:p>
          <a:p>
            <a:pPr algn="just"/>
            <a:r>
              <a:rPr lang="ar-EG" sz="4000" b="1" dirty="0" smtClean="0"/>
              <a:t>2- رضا الزوجين : بحيث يتم العقد عن رضا من الطرفين ، فلا يجوز إجبار أحد الزوجين – إذا كان عاقلا – على نكاح من لا يريده ، فلو أجبرا أو أحدهما لم يصح لأن الرضا شرط في العقود كلها بالإجماع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6" y="928670"/>
            <a:ext cx="8820180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ربع نص 2"/>
          <p:cNvSpPr txBox="1"/>
          <p:nvPr/>
        </p:nvSpPr>
        <p:spPr>
          <a:xfrm>
            <a:off x="857224" y="4429132"/>
            <a:ext cx="728667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يفهم من قوله صلى الله عليه وسلم ولا تنكح البكر حتى تستأذن ثم بين النبي صلى الله عليه وسلم </a:t>
            </a:r>
            <a:r>
              <a:rPr lang="ar-EG" sz="2800" b="1" dirty="0" err="1" smtClean="0">
                <a:solidFill>
                  <a:srgbClr val="FF0000"/>
                </a:solidFill>
              </a:rPr>
              <a:t>ان</a:t>
            </a:r>
            <a:r>
              <a:rPr lang="ar-EG" sz="2800" b="1" dirty="0" smtClean="0">
                <a:solidFill>
                  <a:srgbClr val="FF0000"/>
                </a:solidFill>
              </a:rPr>
              <a:t> استئذان البكر يتحقق بسكوتها عند عرض الزواج عليها لأن حيائها يمنعها من الكلام 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571480"/>
            <a:ext cx="8915400" cy="571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715436" cy="642942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500298" y="740615"/>
            <a:ext cx="6429420" cy="830997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ar-EG" sz="4800" b="1" dirty="0" smtClean="0"/>
              <a:t>6- أن يكون النكاح على مهر 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2519365"/>
            <a:ext cx="8782050" cy="3624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2"/>
          <p:cNvSpPr txBox="1"/>
          <p:nvPr/>
        </p:nvSpPr>
        <p:spPr>
          <a:xfrm>
            <a:off x="728666" y="3071810"/>
            <a:ext cx="7772424" cy="1271052"/>
          </a:xfrm>
          <a:prstGeom prst="flowChartMultidocumen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عادات محرمة في الزواج</a:t>
            </a:r>
            <a:endParaRPr lang="ar-SA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6" y="142853"/>
            <a:ext cx="8858310" cy="657229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195736" y="3024247"/>
            <a:ext cx="4464496" cy="264687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1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Farsi Simple Bold" pitchFamily="2" charset="-78"/>
              </a:rPr>
              <a:t>التقويم</a:t>
            </a:r>
            <a:endParaRPr lang="ar-SA" sz="1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Farsi Simple Bold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14290"/>
            <a:ext cx="5400675" cy="857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63" y="3357562"/>
            <a:ext cx="8524875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ربع نص 3"/>
          <p:cNvSpPr txBox="1"/>
          <p:nvPr/>
        </p:nvSpPr>
        <p:spPr>
          <a:xfrm>
            <a:off x="6357950" y="1285860"/>
            <a:ext cx="23574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بنت العم 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714744" y="1285860"/>
            <a:ext cx="23574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بنت العمة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357950" y="2000240"/>
            <a:ext cx="23574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بنت الخال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714744" y="2000240"/>
            <a:ext cx="23574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بنت الخالة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00034" y="4405978"/>
            <a:ext cx="1000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sym typeface="Wingdings 2"/>
              </a:rPr>
              <a:t>×</a:t>
            </a:r>
            <a:endParaRPr lang="ar-EG" sz="16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00034" y="4977482"/>
            <a:ext cx="1000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ar-EG" sz="16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00034" y="5477548"/>
            <a:ext cx="1000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sym typeface="Wingdings 2"/>
              </a:rPr>
              <a:t>×</a:t>
            </a:r>
            <a:endParaRPr lang="ar-EG" sz="16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00034" y="5929330"/>
            <a:ext cx="1000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ar-EG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 rot="20323022">
            <a:off x="2936472" y="2133027"/>
            <a:ext cx="3672408" cy="264687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Farsi Simple Bold" pitchFamily="2" charset="-78"/>
              </a:rPr>
              <a:t>تمهيد</a:t>
            </a:r>
            <a:endParaRPr lang="ar-SA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Farsi Simple Bold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290"/>
            <a:ext cx="4629150" cy="1071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500438"/>
            <a:ext cx="3114678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285720" y="1500174"/>
            <a:ext cx="840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 smtClean="0">
                <a:solidFill>
                  <a:srgbClr val="FF0000"/>
                </a:solidFill>
                <a:sym typeface="Wingdings 2"/>
              </a:rPr>
              <a:t>قال والد فاطمة لخطيب ابنته أحمد زوجتك ابنتي فاطمة فقال أحمد قبلت منك الزواج وكان الوالد قد استأذن ابنته فاطمة فوافقت وشهد على ذلك شاهدي عدل </a:t>
            </a:r>
            <a:endParaRPr lang="ar-EG" sz="16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28596" y="4572008"/>
            <a:ext cx="84043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 smtClean="0">
                <a:solidFill>
                  <a:srgbClr val="FF0000"/>
                </a:solidFill>
                <a:sym typeface="Wingdings 2"/>
              </a:rPr>
              <a:t>قال عم فاطمة لأحمد زوجتك ابنة أخي فاطمة مع وجود والدها ( دون علم والد  فاطمة ولم يوكل أخيه )  فقال أحمد قبلت منك الزواج وكان العم قد استأذن ابنة أخيه فاطمة فوافقت وشهد على ذلك شاهدي عدل لعدم وجود الولي  </a:t>
            </a:r>
            <a:endParaRPr lang="ar-EG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290"/>
            <a:ext cx="3971927" cy="785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143248"/>
            <a:ext cx="4743450" cy="1009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285720" y="1285860"/>
            <a:ext cx="8404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 smtClean="0">
                <a:solidFill>
                  <a:srgbClr val="FF0000"/>
                </a:solidFill>
                <a:sym typeface="Wingdings 2"/>
              </a:rPr>
              <a:t>الأخت- العمة – الخالة – الجدة </a:t>
            </a:r>
            <a:endParaRPr lang="ar-EG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4643446"/>
            <a:ext cx="84296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85728"/>
            <a:ext cx="3581402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357562"/>
            <a:ext cx="3790950" cy="728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285860"/>
            <a:ext cx="7562850" cy="9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2357430"/>
            <a:ext cx="28670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4500570"/>
            <a:ext cx="349567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4572008"/>
            <a:ext cx="67627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5728"/>
            <a:ext cx="3652839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357562"/>
            <a:ext cx="5124450" cy="981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500174"/>
            <a:ext cx="2686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2071678"/>
            <a:ext cx="6286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357158" y="4786322"/>
            <a:ext cx="78581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لضمان حصول الألفة والمودة والعشرة الطيبة بينهما 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66"/>
            <a:ext cx="4029077" cy="714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500438"/>
            <a:ext cx="5000625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ربع نص 3"/>
          <p:cNvSpPr txBox="1"/>
          <p:nvPr/>
        </p:nvSpPr>
        <p:spPr>
          <a:xfrm>
            <a:off x="714348" y="1142984"/>
            <a:ext cx="785818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حتى لا يكون النكاح سرا بين الرجل والمرأة بل يحضره الناس من الولي والشهود وحتى لا يتساهل الناس في الخلوة المحرمة بدعوى أنه زوجته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928662" y="4429132"/>
            <a:ext cx="78581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لأن الرضا شرط لصحة العقود كلها بالإجماع 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6" y="142853"/>
            <a:ext cx="8786842" cy="657229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42853"/>
            <a:ext cx="8858280" cy="657229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1183503"/>
            <a:ext cx="7572428" cy="4388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EG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الزواج من أسمى العقود ، ولذا عني </a:t>
            </a:r>
            <a:r>
              <a:rPr lang="ar-EG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به</a:t>
            </a:r>
            <a:r>
              <a:rPr lang="ar-EG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ar-EG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الشرع</a:t>
            </a:r>
            <a:r>
              <a:rPr lang="ar-EG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 عناية كبيرة ، فنظم أموره وإجراءاته ، من ذلك : تحديد أركانه وشروطه .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2"/>
          <p:cNvSpPr txBox="1"/>
          <p:nvPr/>
        </p:nvSpPr>
        <p:spPr>
          <a:xfrm>
            <a:off x="1300170" y="2928934"/>
            <a:ext cx="6629416" cy="1386602"/>
          </a:xfrm>
          <a:prstGeom prst="flowChartMultidocumen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للنكاح أركان ثلاثة : </a:t>
            </a:r>
            <a:endParaRPr lang="ar-SA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85720" y="785794"/>
            <a:ext cx="8643998" cy="550920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ar-EG" sz="4400" b="1" dirty="0" smtClean="0"/>
              <a:t>أولها : الزوجان الخاليان من الموانع .</a:t>
            </a:r>
          </a:p>
          <a:p>
            <a:pPr algn="just"/>
            <a:r>
              <a:rPr lang="ar-EG" sz="4400" b="1" dirty="0" smtClean="0"/>
              <a:t>فلا بد للنكاح من زوج وزوجة خاليين من الموانع الشرعية التي تمنح صحة النكاح ، فمن الموانع في الرجل أن يكون في عصمته أربع نساء ، أو يكون كافرا والمرأة مسلمة ، ومن الموانع في المرأة أن تكون من محارمه ، أو تكون في ذمة زوج آخر إلى غير ذلك من الموانع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44" y="785796"/>
            <a:ext cx="8715404" cy="5286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ربع نص 2"/>
          <p:cNvSpPr txBox="1"/>
          <p:nvPr/>
        </p:nvSpPr>
        <p:spPr>
          <a:xfrm>
            <a:off x="2643174" y="3143248"/>
            <a:ext cx="53578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المرأة </a:t>
            </a:r>
            <a:r>
              <a:rPr lang="ar-EG" sz="3200" b="1" dirty="0" err="1" smtClean="0">
                <a:solidFill>
                  <a:srgbClr val="FF0000"/>
                </a:solidFill>
              </a:rPr>
              <a:t>المعتدة</a:t>
            </a:r>
            <a:r>
              <a:rPr lang="ar-EG" sz="3200" b="1" dirty="0" smtClean="0">
                <a:solidFill>
                  <a:srgbClr val="FF0000"/>
                </a:solidFill>
              </a:rPr>
              <a:t>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42844" y="3929066"/>
            <a:ext cx="792961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الجمع بين المرأة وأختها أو المرأة وعمتها أو المرأة وخالتها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85720" y="4929198"/>
            <a:ext cx="79296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محارم الرجل بالرضاع فيحرم بالرضاع ما يحرم بالنسب 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85720" y="357166"/>
            <a:ext cx="8643998" cy="2554545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ar-EG" sz="4000" b="1" dirty="0" smtClean="0"/>
              <a:t>ثانيهما الإيجاب : وهو لفظ التزويج الصادر من ولي المرأة  .</a:t>
            </a:r>
          </a:p>
          <a:p>
            <a:pPr algn="just"/>
            <a:r>
              <a:rPr lang="ar-EG" sz="4000" b="1" dirty="0" smtClean="0"/>
              <a:t>ثالثهما  القبول من الزوج أو من يقوم مقامه كالوكيل عنه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143248"/>
            <a:ext cx="8786842" cy="342902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4" y="214290"/>
            <a:ext cx="8643966" cy="642942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ربع نص 2"/>
          <p:cNvSpPr txBox="1"/>
          <p:nvPr/>
        </p:nvSpPr>
        <p:spPr>
          <a:xfrm>
            <a:off x="4714876" y="2786058"/>
            <a:ext cx="25717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زوجتك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571604" y="2786058"/>
            <a:ext cx="25717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قبلت الزواج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714876" y="3286124"/>
            <a:ext cx="25717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أنكحتك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714480" y="3286124"/>
            <a:ext cx="25717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قبلت النكاح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714876" y="3786190"/>
            <a:ext cx="25717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.................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85918" y="3857628"/>
            <a:ext cx="25717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.................</a:t>
            </a:r>
            <a:endParaRPr lang="ar-EG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571480"/>
            <a:ext cx="8715404" cy="571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ربع نص 2"/>
          <p:cNvSpPr txBox="1"/>
          <p:nvPr/>
        </p:nvSpPr>
        <p:spPr>
          <a:xfrm>
            <a:off x="642910" y="4643446"/>
            <a:ext cx="742955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تم الإيجاب والقبول  من الخاطب وولي المرأة (والدها ) لأن الإيجاب والقبول </a:t>
            </a:r>
            <a:r>
              <a:rPr lang="ar-EG" sz="2800" b="1" dirty="0" smtClean="0">
                <a:solidFill>
                  <a:srgbClr val="FF0000"/>
                </a:solidFill>
              </a:rPr>
              <a:t>يقع بكل لفظ يدل عليه 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lipstream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405</Words>
  <PresentationFormat>عرض على الشاشة (3:4)‏</PresentationFormat>
  <Paragraphs>40</Paragraphs>
  <Slides>26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6</vt:i4>
      </vt:variant>
      <vt:variant>
        <vt:lpstr>عناوين الشرائح</vt:lpstr>
      </vt:variant>
      <vt:variant>
        <vt:i4>26</vt:i4>
      </vt:variant>
    </vt:vector>
  </HeadingPairs>
  <TitlesOfParts>
    <vt:vector size="32" baseType="lpstr">
      <vt:lpstr>سمة Office</vt:lpstr>
      <vt:lpstr>4_Slipstream</vt:lpstr>
      <vt:lpstr>6_سمة Office</vt:lpstr>
      <vt:lpstr>1_Pushpin</vt:lpstr>
      <vt:lpstr>3_Slipstream</vt:lpstr>
      <vt:lpstr>5_Slipstream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</dc:creator>
  <cp:lastModifiedBy>الله</cp:lastModifiedBy>
  <cp:revision>27</cp:revision>
  <dcterms:created xsi:type="dcterms:W3CDTF">2015-12-21T01:12:08Z</dcterms:created>
  <dcterms:modified xsi:type="dcterms:W3CDTF">2017-01-01T15:13:04Z</dcterms:modified>
</cp:coreProperties>
</file>