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5" r:id="rId1"/>
  </p:sldMasterIdLst>
  <p:notesMasterIdLst>
    <p:notesMasterId r:id="rId32"/>
  </p:notesMasterIdLst>
  <p:sldIdLst>
    <p:sldId id="256" r:id="rId2"/>
    <p:sldId id="259" r:id="rId3"/>
    <p:sldId id="385" r:id="rId4"/>
    <p:sldId id="384" r:id="rId5"/>
    <p:sldId id="413" r:id="rId6"/>
    <p:sldId id="395" r:id="rId7"/>
    <p:sldId id="396" r:id="rId8"/>
    <p:sldId id="397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12" r:id="rId21"/>
    <p:sldId id="365" r:id="rId22"/>
    <p:sldId id="367" r:id="rId23"/>
    <p:sldId id="369" r:id="rId24"/>
    <p:sldId id="371" r:id="rId25"/>
    <p:sldId id="372" r:id="rId26"/>
    <p:sldId id="373" r:id="rId27"/>
    <p:sldId id="376" r:id="rId28"/>
    <p:sldId id="377" r:id="rId29"/>
    <p:sldId id="378" r:id="rId30"/>
    <p:sldId id="379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9D86EE-0607-41E3-99FF-A777E59B12FD}" type="datetimeFigureOut">
              <a:rPr lang="ar-SA" smtClean="0"/>
              <a:t>10/07/38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8E2B45-E4C8-4AFA-86DA-63AEBA56C9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92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829D-E99E-4DBB-BBE3-E78D108BED73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A6C-D6C6-40D5-8815-EC1AF6F598D4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1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5EDB-6EE0-427C-809D-D836A36CFB12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CAB-047C-40B3-9016-853CF271AC02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4B7F-4EBA-4BCC-8833-C043560C8589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F4E7-FF4D-4939-9763-123DFE0372AF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8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63FD-59E4-40A5-AA28-A928DBE7C652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5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D213-E82F-415F-BB66-896D8CA56405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5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A092-E0A5-4C3B-A3BB-E74F92E6B383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5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BB7-2818-474F-8E89-D95D9AA2F956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5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49C-225B-4759-82C3-5550EF8CAECC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6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47EF-7DD8-4BD3-A9B3-C27327B6714C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5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jp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g"/><Relationship Id="rId5" Type="http://schemas.openxmlformats.org/officeDocument/2006/relationships/image" Target="../media/image21.jp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jp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jp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jp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620" y="-228600"/>
            <a:ext cx="12580620" cy="796671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وحدة حيوانات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43990" y="36756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ar-SA" dirty="0"/>
              <a:t>تحضير +الاستراتيجيات المنفذة</a:t>
            </a:r>
          </a:p>
          <a:p>
            <a:endParaRPr lang="ar-SA" dirty="0"/>
          </a:p>
          <a:p>
            <a:r>
              <a:rPr lang="ar-SA" dirty="0"/>
              <a:t>الصف الأول الابتدائي</a:t>
            </a:r>
          </a:p>
          <a:p>
            <a:r>
              <a:rPr lang="ar-SA" dirty="0"/>
              <a:t>المعلمة/   حصة القرني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17" y="1213782"/>
            <a:ext cx="2216488" cy="1805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260" y="112236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05908" y="882388"/>
            <a:ext cx="4124325" cy="4669155"/>
          </a:xfrm>
          <a:prstGeom prst="wedgeEllipseCallout">
            <a:avLst>
              <a:gd name="adj1" fmla="val -88801"/>
              <a:gd name="adj2" fmla="val -28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الوسائل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الكتاب المدرسي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عارض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السبورة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الأقلام الملونة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البطاقات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والصور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61114" y="664265"/>
            <a:ext cx="2200275" cy="510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34" y="882388"/>
            <a:ext cx="1905266" cy="13432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01" y="996161"/>
            <a:ext cx="1700931" cy="11156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960" y="2611551"/>
            <a:ext cx="1838582" cy="92405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865" y="4288917"/>
            <a:ext cx="1621677" cy="118272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860" y="3005137"/>
            <a:ext cx="2308859" cy="266414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621" y="1084019"/>
            <a:ext cx="1313539" cy="15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53462"/>
              </p:ext>
            </p:extLst>
          </p:nvPr>
        </p:nvGraphicFramePr>
        <p:xfrm>
          <a:off x="865188" y="2100263"/>
          <a:ext cx="10453687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cument" r:id="rId3" imgW="10592523" imgH="5228400" progId="Word.Document.12">
                  <p:embed/>
                </p:oleObj>
              </mc:Choice>
              <mc:Fallback>
                <p:oleObj name="Document" r:id="rId3" imgW="10592523" imgH="5228400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2100263"/>
                        <a:ext cx="10453687" cy="514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4247"/>
              </p:ext>
            </p:extLst>
          </p:nvPr>
        </p:nvGraphicFramePr>
        <p:xfrm>
          <a:off x="579355" y="209807"/>
          <a:ext cx="11033290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الخروف الأحمق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الثاني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067" y="4811077"/>
            <a:ext cx="1000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161879"/>
              </p:ext>
            </p:extLst>
          </p:nvPr>
        </p:nvGraphicFramePr>
        <p:xfrm>
          <a:off x="766763" y="1841500"/>
          <a:ext cx="10156825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Document" r:id="rId3" imgW="10292025" imgH="5228400" progId="Word.Document.12">
                  <p:embed/>
                </p:oleObj>
              </mc:Choice>
              <mc:Fallback>
                <p:oleObj name="Document" r:id="rId3" imgW="10292025" imgH="5228400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63" y="1841500"/>
                        <a:ext cx="10156825" cy="514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74454"/>
              </p:ext>
            </p:extLst>
          </p:nvPr>
        </p:nvGraphicFramePr>
        <p:xfrm>
          <a:off x="930875" y="153741"/>
          <a:ext cx="9875521" cy="1690154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38216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45363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0230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4182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990122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42317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52649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254457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04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1293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الخروف الأحمق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الثاني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990" y="5029200"/>
            <a:ext cx="900396" cy="121443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25" y="5443537"/>
            <a:ext cx="15811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29972"/>
              </p:ext>
            </p:extLst>
          </p:nvPr>
        </p:nvGraphicFramePr>
        <p:xfrm>
          <a:off x="882650" y="136525"/>
          <a:ext cx="10647198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cument" r:id="rId3" imgW="8950572" imgH="5342570" progId="Word.Document.12">
                  <p:embed/>
                </p:oleObj>
              </mc:Choice>
              <mc:Fallback>
                <p:oleObj name="Document" r:id="rId3" imgW="8950572" imgH="5342570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136525"/>
                        <a:ext cx="10647198" cy="529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325" y="4183380"/>
            <a:ext cx="15811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7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630103"/>
              </p:ext>
            </p:extLst>
          </p:nvPr>
        </p:nvGraphicFramePr>
        <p:xfrm>
          <a:off x="933567" y="0"/>
          <a:ext cx="10229615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68271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50575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41825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7559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025624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79690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97564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335292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الخروف الأحمق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 الثاني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graphicFrame>
        <p:nvGraphicFramePr>
          <p:cNvPr id="7" name="عنصر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0382"/>
              </p:ext>
            </p:extLst>
          </p:nvPr>
        </p:nvGraphicFramePr>
        <p:xfrm>
          <a:off x="865188" y="2224088"/>
          <a:ext cx="10366375" cy="565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Document" r:id="rId3" imgW="9281622" imgH="5075693" progId="Word.Document.12">
                  <p:embed/>
                </p:oleObj>
              </mc:Choice>
              <mc:Fallback>
                <p:oleObj name="Document" r:id="rId3" imgW="9281622" imgH="5075693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2224088"/>
                        <a:ext cx="10366375" cy="565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54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 flipH="1">
            <a:off x="4709491" y="3742386"/>
            <a:ext cx="3276600" cy="2979089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يتوقع من التلميذة في نهاية الدرس أن تحقق الأهداف التالية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تقرأ التلميذة النص قراءة جيده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 تقرا التلميذات القراءة المسترسلة.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تكشف التلميذة دلالة الكلمات الجديدة من خلال الترادف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تكون التلميذة قيم واتجاهات نحو أن تكون فطنة قبل تقليد الآخرين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036326" y="3783208"/>
            <a:ext cx="2834640" cy="3082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التمهيد :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عرض مقطع فيديو مناسب للدرس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والمناقشة حوله 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3150" y="3682047"/>
            <a:ext cx="2965450" cy="3039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استراتيجيات تدريس التعلم النشط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فكر – زاوج- شارك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الرؤوس المرقمة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المفاهيم الكرتونية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التعلم التعاوني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التعلم باللعب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لعب الأدوار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استراتيجية الطاولة المستديرة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تدريس الأقران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99661"/>
              </p:ext>
            </p:extLst>
          </p:nvPr>
        </p:nvGraphicFramePr>
        <p:xfrm>
          <a:off x="579355" y="209807"/>
          <a:ext cx="11033290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تعلمت درسا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الثالث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4673047" y="229147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المكتسبات السابقة : درس الخروف الأحمق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2137205"/>
            <a:ext cx="2990850" cy="14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6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05908" y="882388"/>
            <a:ext cx="4124325" cy="4669155"/>
          </a:xfrm>
          <a:prstGeom prst="wedgeEllipseCallout">
            <a:avLst>
              <a:gd name="adj1" fmla="val -88801"/>
              <a:gd name="adj2" fmla="val -28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الوسائل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الكتاب المدرسي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عارض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السبورة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الأقلام الملونة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البطاقات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والصور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61114" y="664265"/>
            <a:ext cx="2200275" cy="510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34" y="882388"/>
            <a:ext cx="1905266" cy="13432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01" y="996161"/>
            <a:ext cx="1700931" cy="11156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960" y="2611551"/>
            <a:ext cx="1838582" cy="92405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865" y="4288917"/>
            <a:ext cx="1621677" cy="118272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223" y="4097655"/>
            <a:ext cx="2990850" cy="200025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665" y="215111"/>
            <a:ext cx="27908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04236"/>
              </p:ext>
            </p:extLst>
          </p:nvPr>
        </p:nvGraphicFramePr>
        <p:xfrm>
          <a:off x="865188" y="2100263"/>
          <a:ext cx="10453687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ocument" r:id="rId3" imgW="10592523" imgH="5229841" progId="Word.Document.12">
                  <p:embed/>
                </p:oleObj>
              </mc:Choice>
              <mc:Fallback>
                <p:oleObj name="Document" r:id="rId3" imgW="10592523" imgH="5229841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2100263"/>
                        <a:ext cx="10453687" cy="515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60500"/>
              </p:ext>
            </p:extLst>
          </p:nvPr>
        </p:nvGraphicFramePr>
        <p:xfrm>
          <a:off x="579355" y="209807"/>
          <a:ext cx="11033290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تعلمت درسا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الثالث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260" y="4676775"/>
            <a:ext cx="1066165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5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95224"/>
              </p:ext>
            </p:extLst>
          </p:nvPr>
        </p:nvGraphicFramePr>
        <p:xfrm>
          <a:off x="766763" y="1841500"/>
          <a:ext cx="100203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ocument" r:id="rId3" imgW="10292025" imgH="5229841" progId="Word.Document.12">
                  <p:embed/>
                </p:oleObj>
              </mc:Choice>
              <mc:Fallback>
                <p:oleObj name="Document" r:id="rId3" imgW="10292025" imgH="5229841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63" y="1841500"/>
                        <a:ext cx="10020300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32440"/>
              </p:ext>
            </p:extLst>
          </p:nvPr>
        </p:nvGraphicFramePr>
        <p:xfrm>
          <a:off x="930875" y="153741"/>
          <a:ext cx="9875521" cy="1690154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38216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45363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0230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4182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990122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42317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52649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254457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04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1293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تعلمت درسا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الثالث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7" y="5063490"/>
            <a:ext cx="2790825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09694"/>
              </p:ext>
            </p:extLst>
          </p:nvPr>
        </p:nvGraphicFramePr>
        <p:xfrm>
          <a:off x="877888" y="136525"/>
          <a:ext cx="10577512" cy="63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Document" r:id="rId3" imgW="8950572" imgH="5342570" progId="Word.Document.12">
                  <p:embed/>
                </p:oleObj>
              </mc:Choice>
              <mc:Fallback>
                <p:oleObj name="Document" r:id="rId3" imgW="8950572" imgH="5342570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8" y="136525"/>
                        <a:ext cx="10577512" cy="630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7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539" y="8536"/>
            <a:ext cx="11766431" cy="6347814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ar-SA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b="1" dirty="0"/>
              <a:t>إعداد المعلمة / حصة القرني</a:t>
            </a:r>
            <a:endParaRPr lang="en-US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13" y="1091859"/>
            <a:ext cx="4657725" cy="484822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" y="1091860"/>
            <a:ext cx="4380548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2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24340"/>
              </p:ext>
            </p:extLst>
          </p:nvPr>
        </p:nvGraphicFramePr>
        <p:xfrm>
          <a:off x="889000" y="2311400"/>
          <a:ext cx="10367963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3" imgW="9281622" imgH="5063448" progId="Word.Document.12">
                  <p:embed/>
                </p:oleObj>
              </mc:Choice>
              <mc:Fallback>
                <p:oleObj name="Document" r:id="rId3" imgW="9281622" imgH="5063448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311400"/>
                        <a:ext cx="10367963" cy="563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23547"/>
              </p:ext>
            </p:extLst>
          </p:nvPr>
        </p:nvGraphicFramePr>
        <p:xfrm>
          <a:off x="1027348" y="274320"/>
          <a:ext cx="10229615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68271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50575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41825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7559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025624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79690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97564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335292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تعلمت درسا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 الثالث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335" y="5128419"/>
            <a:ext cx="904875" cy="11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0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 المعلمة / حصة القرني</a:t>
            </a:r>
            <a:endParaRPr lang="en-US" dirty="0"/>
          </a:p>
        </p:txBody>
      </p:sp>
      <p:sp>
        <p:nvSpPr>
          <p:cNvPr id="3" name="مستطيل مستدير الزوايا 17"/>
          <p:cNvSpPr>
            <a:spLocks noChangeArrowheads="1"/>
          </p:cNvSpPr>
          <p:nvPr/>
        </p:nvSpPr>
        <p:spPr bwMode="auto">
          <a:xfrm>
            <a:off x="1775520" y="1081941"/>
            <a:ext cx="8640960" cy="11476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bg1">
                <a:lumMod val="9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L-Mohanad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ملحق منظمات </a:t>
            </a:r>
            <a:r>
              <a:rPr kumimoji="0" lang="ar-SA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الإستراتيجيات</a:t>
            </a: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10" y="2480311"/>
            <a:ext cx="8881110" cy="3577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640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84406" y="1876825"/>
            <a:ext cx="86529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9821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أفهم  النص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 لرابعة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ثلاثي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تدريس الأقران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25738"/>
              </p:ext>
            </p:extLst>
          </p:nvPr>
        </p:nvGraphicFramePr>
        <p:xfrm>
          <a:off x="651319" y="2488570"/>
          <a:ext cx="10306607" cy="3835514"/>
        </p:xfrm>
        <a:graphic>
          <a:graphicData uri="http://schemas.openxmlformats.org/drawingml/2006/table">
            <a:tbl>
              <a:tblPr rtl="1" firstRow="1" firstCol="1" bandRow="1"/>
              <a:tblGrid>
                <a:gridCol w="3790764">
                  <a:extLst>
                    <a:ext uri="{9D8B030D-6E8A-4147-A177-3AD203B41FA5}">
                      <a16:colId xmlns:a16="http://schemas.microsoft.com/office/drawing/2014/main" val="3779718973"/>
                    </a:ext>
                  </a:extLst>
                </a:gridCol>
                <a:gridCol w="2901624">
                  <a:extLst>
                    <a:ext uri="{9D8B030D-6E8A-4147-A177-3AD203B41FA5}">
                      <a16:colId xmlns:a16="http://schemas.microsoft.com/office/drawing/2014/main" val="3729381069"/>
                    </a:ext>
                  </a:extLst>
                </a:gridCol>
                <a:gridCol w="3614219">
                  <a:extLst>
                    <a:ext uri="{9D8B030D-6E8A-4147-A177-3AD203B41FA5}">
                      <a16:colId xmlns:a16="http://schemas.microsoft.com/office/drawing/2014/main" val="1655388440"/>
                    </a:ext>
                  </a:extLst>
                </a:gridCol>
              </a:tblGrid>
              <a:tr h="5908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تطرح السؤال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مقدمة السؤال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تجيب عن السؤال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مجيبة السؤال 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الطالبة التي 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ndalus" panose="02020603050405020304" pitchFamily="18" charset="-78"/>
                        </a:rPr>
                        <a:t>تكتب</a:t>
                      </a: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الأفكار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( المسجلة 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65587"/>
                  </a:ext>
                </a:extLst>
              </a:tr>
              <a:tr h="9103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سؤال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768050"/>
                  </a:ext>
                </a:extLst>
              </a:tr>
              <a:tr h="10752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سؤال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45109"/>
                  </a:ext>
                </a:extLst>
              </a:tr>
              <a:tr h="102889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5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 سؤال</a:t>
                      </a:r>
                      <a:endPara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khbar MT" pitchFamily="2" charset="-78"/>
                        </a:rPr>
                        <a:t>..........................................................................................................................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2" marR="6023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4975"/>
                  </a:ext>
                </a:extLst>
              </a:tr>
            </a:tbl>
          </a:graphicData>
        </a:graphic>
      </p:graphicFrame>
      <p:pic>
        <p:nvPicPr>
          <p:cNvPr id="18" name="صورة 17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3276603"/>
            <a:ext cx="1954060" cy="763905"/>
          </a:xfrm>
          <a:prstGeom prst="rect">
            <a:avLst/>
          </a:prstGeom>
        </p:spPr>
      </p:pic>
      <p:pic>
        <p:nvPicPr>
          <p:cNvPr id="19" name="صورة 18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01930" y="4465038"/>
            <a:ext cx="1954060" cy="763905"/>
          </a:xfrm>
          <a:prstGeom prst="rect">
            <a:avLst/>
          </a:prstGeom>
        </p:spPr>
      </p:pic>
      <p:pic>
        <p:nvPicPr>
          <p:cNvPr id="20" name="صورة 19" descr="images.jpg"/>
          <p:cNvPicPr/>
          <p:nvPr/>
        </p:nvPicPr>
        <p:blipFill>
          <a:blip r:embed="rId5"/>
          <a:srcRect t="44601" r="27837" b="17509"/>
          <a:stretch>
            <a:fillRect/>
          </a:stretch>
        </p:blipFill>
        <p:spPr>
          <a:xfrm>
            <a:off x="4634630" y="5526665"/>
            <a:ext cx="1954060" cy="76390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568" y="2473965"/>
            <a:ext cx="561832" cy="695238"/>
          </a:xfrm>
          <a:prstGeom prst="rect">
            <a:avLst/>
          </a:prstGeom>
        </p:spPr>
      </p:pic>
      <p:pic>
        <p:nvPicPr>
          <p:cNvPr id="22" name="صورة 21" descr="imagesCAJLZ1MH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51320" y="2611007"/>
            <a:ext cx="804354" cy="4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1353" y="1876825"/>
            <a:ext cx="958604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9113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أفهم النص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تعاوني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بنائي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   :                                                                                                                    الاستراتيجية  :   </a:t>
            </a:r>
            <a:r>
              <a:rPr lang="ar-SA" sz="1400" b="1" dirty="0" err="1">
                <a:latin typeface="Arial" pitchFamily="34" charset="0"/>
                <a:cs typeface="Arial" pitchFamily="34" charset="0"/>
              </a:rPr>
              <a:t>إخفض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يديك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rc_mi" descr="http://upload.wikimedia.org/wikipedia/commons/thumb/c/c8/Hand_left.svg/286px-Hand_lef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13" y="1492093"/>
            <a:ext cx="6790574" cy="520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ربع نص 23"/>
          <p:cNvSpPr txBox="1"/>
          <p:nvPr/>
        </p:nvSpPr>
        <p:spPr>
          <a:xfrm rot="19754799">
            <a:off x="7605980" y="4065799"/>
            <a:ext cx="118036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مــا ؟</a:t>
            </a:r>
          </a:p>
        </p:txBody>
      </p:sp>
      <p:sp>
        <p:nvSpPr>
          <p:cNvPr id="25" name="مربع نص 24"/>
          <p:cNvSpPr txBox="1"/>
          <p:nvPr/>
        </p:nvSpPr>
        <p:spPr>
          <a:xfrm rot="18434249">
            <a:off x="7369493" y="2716504"/>
            <a:ext cx="118036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كم؟</a:t>
            </a:r>
          </a:p>
        </p:txBody>
      </p:sp>
      <p:sp>
        <p:nvSpPr>
          <p:cNvPr id="26" name="مربع نص 25"/>
          <p:cNvSpPr txBox="1"/>
          <p:nvPr/>
        </p:nvSpPr>
        <p:spPr>
          <a:xfrm rot="16763840">
            <a:off x="5939522" y="2267230"/>
            <a:ext cx="118036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متى؟</a:t>
            </a:r>
          </a:p>
        </p:txBody>
      </p:sp>
      <p:sp>
        <p:nvSpPr>
          <p:cNvPr id="27" name="مربع نص 26"/>
          <p:cNvSpPr txBox="1"/>
          <p:nvPr/>
        </p:nvSpPr>
        <p:spPr>
          <a:xfrm rot="14866979">
            <a:off x="4315264" y="2387015"/>
            <a:ext cx="10869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من؟</a:t>
            </a:r>
          </a:p>
        </p:txBody>
      </p:sp>
      <p:sp>
        <p:nvSpPr>
          <p:cNvPr id="28" name="مربع نص 27"/>
          <p:cNvSpPr txBox="1"/>
          <p:nvPr/>
        </p:nvSpPr>
        <p:spPr>
          <a:xfrm rot="1870090">
            <a:off x="3122690" y="3873194"/>
            <a:ext cx="1220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أين؟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297077" y="4784435"/>
            <a:ext cx="29225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5055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20120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  <a:endParaRPr lang="ar-SA" sz="1400" b="1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endParaRPr lang="ar-SA" sz="1400" b="1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بنائي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منظم </a:t>
            </a:r>
            <a:r>
              <a:rPr lang="ar-SA" sz="1400" b="1" dirty="0" err="1">
                <a:latin typeface="Arial" pitchFamily="34" charset="0"/>
                <a:cs typeface="Arial" pitchFamily="34" charset="0"/>
              </a:rPr>
              <a:t>فراير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88" y="2347092"/>
            <a:ext cx="9498874" cy="41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9"/>
            <a:ext cx="9023189" cy="19263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دقيقة واحدة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قراءة الجملة مقترنة بالصورة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الدقيقة الواحدة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49035" y="4097036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sp>
        <p:nvSpPr>
          <p:cNvPr id="12" name="مستطيل مستدير الزوايا 17"/>
          <p:cNvSpPr>
            <a:spLocks noChangeArrowheads="1"/>
          </p:cNvSpPr>
          <p:nvPr/>
        </p:nvSpPr>
        <p:spPr bwMode="auto">
          <a:xfrm>
            <a:off x="1529658" y="2422226"/>
            <a:ext cx="8640960" cy="68422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bg1">
                <a:lumMod val="9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L-Mohanad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السؤال: صلي الجملة بالصورة المناسبة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661769" y="4068015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5810">
            <a:off x="5565139" y="4564313"/>
            <a:ext cx="3090940" cy="402371"/>
          </a:xfrm>
          <a:prstGeom prst="rect">
            <a:avLst/>
          </a:prstGeom>
        </p:spPr>
      </p:pic>
      <p:pic>
        <p:nvPicPr>
          <p:cNvPr id="7170" name="Picture 2" descr="نتيجة بحث الصور عن الدقيقة الواحد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39" y="924185"/>
            <a:ext cx="1013042" cy="9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85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99590" y="1593039"/>
            <a:ext cx="86529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مجموعة (                                     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18489" y="735841"/>
            <a:ext cx="1847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إعداد المعلمة / حصة القرني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55673" y="67318"/>
            <a:ext cx="9023189" cy="18722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اليوم :                                                                                                                 التاريخ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/      / 1438هـ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الصف :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 الأول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الموضوع :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المادة: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لغتي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المكون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ألاحظ وأقرأ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الوحدة  :                                                                                                                  أسلوب التنفيذ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جماعي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نوع النشاط :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تشخيصي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الزمن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5  دقائق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الهدف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: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الاستراتيجية  :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المساجلة الحلقية الشفهية</a:t>
            </a:r>
            <a:endParaRPr lang="ar-SA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4" y="-4753"/>
            <a:ext cx="1360170" cy="10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" y="0"/>
            <a:ext cx="1143000" cy="1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4" y="232055"/>
            <a:ext cx="1553653" cy="12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334005" y="4096011"/>
            <a:ext cx="3093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9731" t="8130" r="10989" b="81024"/>
          <a:stretch>
            <a:fillRect/>
          </a:stretch>
        </p:blipFill>
        <p:spPr bwMode="auto">
          <a:xfrm>
            <a:off x="1959066" y="2577917"/>
            <a:ext cx="8256634" cy="72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جدول 13"/>
          <p:cNvGraphicFramePr>
            <a:graphicFrameLocks noGrp="1"/>
          </p:cNvGraphicFramePr>
          <p:nvPr>
            <p:extLst/>
          </p:nvPr>
        </p:nvGraphicFramePr>
        <p:xfrm>
          <a:off x="1959066" y="3531869"/>
          <a:ext cx="8370666" cy="286893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tableStyleId>{5940675A-B579-460E-94D1-54222C63F5DA}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41967586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71733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77360142"/>
                    </a:ext>
                  </a:extLst>
                </a:gridCol>
              </a:tblGrid>
              <a:tr h="800101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0000"/>
                          </a:solidFill>
                        </a:rPr>
                        <a:t>السؤال :   اقرئي الكلمات الآتية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97484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aseline="0" dirty="0"/>
                        <a:t> 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479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  <a:p>
                      <a:pPr algn="ctr" rtl="1"/>
                      <a:r>
                        <a:rPr lang="ar-SA" sz="2800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28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002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0" y="249762"/>
            <a:ext cx="1104900" cy="814191"/>
          </a:xfrm>
        </p:spPr>
      </p:pic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4" y="166755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1" y="19154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39760" y="1228789"/>
            <a:ext cx="10515600" cy="1633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: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: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ar-SA" sz="12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4373313" y="2390019"/>
            <a:ext cx="3048492" cy="3437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إستراتيجية التّدريس التّبادلي </a:t>
            </a:r>
            <a:r>
              <a:rPr lang="ar-SA" b="1" dirty="0">
                <a:solidFill>
                  <a:srgbClr val="085812"/>
                </a:solidFill>
                <a:latin typeface="+mj-lt"/>
                <a:ea typeface="+mj-ea"/>
                <a:cs typeface="+mj-cs"/>
              </a:rPr>
              <a:t>( التساؤل )</a:t>
            </a:r>
          </a:p>
          <a:p>
            <a:pPr algn="ctr">
              <a:spcBef>
                <a:spcPct val="0"/>
              </a:spcBef>
              <a:defRPr/>
            </a:pPr>
            <a:endParaRPr lang="ar-SA" b="1" dirty="0">
              <a:solidFill>
                <a:srgbClr val="08581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4"/>
          </p:nvPr>
        </p:nvSpPr>
        <p:spPr>
          <a:xfrm>
            <a:off x="6172200" y="3894949"/>
            <a:ext cx="5183188" cy="2294713"/>
          </a:xfrm>
        </p:spPr>
        <p:txBody>
          <a:bodyPr/>
          <a:lstStyle/>
          <a:p>
            <a:r>
              <a:rPr lang="ar-SA" dirty="0"/>
              <a:t>...............................................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44" y="3375819"/>
            <a:ext cx="4562472" cy="30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03196" y="3809192"/>
            <a:ext cx="6521670" cy="1505757"/>
          </a:xfrm>
        </p:spPr>
        <p:txBody>
          <a:bodyPr>
            <a:normAutofit/>
          </a:bodyPr>
          <a:lstStyle/>
          <a:p>
            <a:r>
              <a:rPr lang="ar-SA" dirty="0"/>
              <a:t>.................................</a:t>
            </a:r>
          </a:p>
          <a:p>
            <a:endParaRPr lang="ar-SA" dirty="0"/>
          </a:p>
        </p:txBody>
      </p:sp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" y="81707"/>
            <a:ext cx="1104900" cy="648176"/>
          </a:xfrm>
        </p:spPr>
      </p:pic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5" y="-84308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1" y="-145578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39760" y="781993"/>
            <a:ext cx="10515600" cy="163310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: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      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>
              <a:defRPr/>
            </a:pPr>
            <a:br>
              <a:rPr lang="ar-SA" sz="1800" b="1" dirty="0">
                <a:solidFill>
                  <a:srgbClr val="FF0000"/>
                </a:solidFill>
              </a:rPr>
            </a:br>
            <a:r>
              <a:rPr lang="ar-SA" sz="1800" b="1" dirty="0" err="1">
                <a:solidFill>
                  <a:srgbClr val="FF0000"/>
                </a:solidFill>
              </a:rPr>
              <a:t>إستراتيجية</a:t>
            </a:r>
            <a:r>
              <a:rPr lang="ar-SA" sz="1800" b="1" dirty="0">
                <a:solidFill>
                  <a:srgbClr val="FF0000"/>
                </a:solidFill>
              </a:rPr>
              <a:t> التّدريس التّبادلي </a:t>
            </a:r>
            <a:r>
              <a:rPr lang="ar-SA" sz="1800" b="1" dirty="0">
                <a:solidFill>
                  <a:srgbClr val="085812"/>
                </a:solidFill>
              </a:rPr>
              <a:t>( التوضيح )</a:t>
            </a:r>
            <a:br>
              <a:rPr lang="ar-SA" sz="3200" b="1" dirty="0">
                <a:solidFill>
                  <a:srgbClr val="085812"/>
                </a:solidFill>
              </a:rPr>
            </a:b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93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87264" y="3200498"/>
            <a:ext cx="3160174" cy="2218544"/>
          </a:xfrm>
        </p:spPr>
        <p:txBody>
          <a:bodyPr/>
          <a:lstStyle/>
          <a:p>
            <a:r>
              <a:rPr lang="ar-SA" dirty="0"/>
              <a:t>أتوقع</a:t>
            </a:r>
          </a:p>
        </p:txBody>
      </p:sp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1" y="194871"/>
            <a:ext cx="1104900" cy="629269"/>
          </a:xfrm>
        </p:spPr>
      </p:pic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8055867" y="3200498"/>
            <a:ext cx="2724933" cy="2218544"/>
          </a:xfrm>
        </p:spPr>
        <p:txBody>
          <a:bodyPr/>
          <a:lstStyle/>
          <a:p>
            <a:r>
              <a:rPr lang="ar-SA" dirty="0"/>
              <a:t>أعتقد</a:t>
            </a:r>
          </a:p>
        </p:txBody>
      </p:sp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5" y="-84308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10" y="-84308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عنصر نائب للمحتوى 14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05" y="1681913"/>
            <a:ext cx="2480310" cy="3591610"/>
          </a:xfrm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28826" y="890588"/>
            <a:ext cx="10515600" cy="1840469"/>
          </a:xfrm>
          <a:prstGeom prst="roundRect">
            <a:avLst>
              <a:gd name="adj" fmla="val 16667"/>
            </a:avLst>
          </a:prstGeom>
          <a:gradFill>
            <a:gsLst>
              <a:gs pos="33100">
                <a:srgbClr val="FDE12B"/>
              </a:gs>
              <a:gs pos="0">
                <a:srgbClr val="FFFF00"/>
              </a:gs>
              <a:gs pos="0">
                <a:schemeClr val="accent2">
                  <a:satMod val="103000"/>
                  <a:tint val="73000"/>
                  <a:alpha val="0"/>
                  <a:lumMod val="0"/>
                  <a:lumOff val="100000"/>
                </a:schemeClr>
              </a:gs>
              <a:gs pos="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  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b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        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ar-SA" sz="12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005647" y="2387356"/>
            <a:ext cx="3048492" cy="3437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إستراتيجية التّدريس التّبادلي </a:t>
            </a:r>
            <a:r>
              <a:rPr lang="ar-SA" sz="1900" b="1" dirty="0">
                <a:solidFill>
                  <a:srgbClr val="085812"/>
                </a:solidFill>
                <a:latin typeface="+mj-lt"/>
                <a:ea typeface="+mj-ea"/>
                <a:cs typeface="+mj-cs"/>
              </a:rPr>
              <a:t>( التنبؤ )</a:t>
            </a:r>
          </a:p>
          <a:p>
            <a:pPr algn="ctr">
              <a:spcBef>
                <a:spcPct val="0"/>
              </a:spcBef>
              <a:defRPr/>
            </a:pPr>
            <a:endParaRPr lang="ar-SA" b="1" dirty="0">
              <a:solidFill>
                <a:srgbClr val="08581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24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 flipH="1">
            <a:off x="4709491" y="3742386"/>
            <a:ext cx="3276600" cy="2979089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يتوقع من التلميذة في نهاية الدرس أن تحقق الأهداف التالية :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تقرأ التلميذة النص قراءة جيده 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 تقرا التلميذات القراءة المسترسلة.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تكشف التلميذة دلالة الكلمات الجديدة من خلال الترادف 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ar-SA" sz="14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تكون التلميذة قيم واتجاهات نحو التواضع والبعد عن الغرور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en-US" sz="1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036326" y="3783208"/>
            <a:ext cx="2834640" cy="3082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التمهيد :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عرض مقطع فيديو مناسب للدرس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والمناقشة حوله </a:t>
            </a:r>
            <a:r>
              <a:rPr lang="ar-SA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3150" y="3682047"/>
            <a:ext cx="2965450" cy="3039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استراتيجيات تدريس التعلم النشط 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فكر – زاوج- شارك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الرؤوس المرقمة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المفاهيم الكرتونية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التعلم التعاوني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التعلم باللعب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لعب الأدوار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استراتيجية الطاولة المستديرة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تدريس الأقران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46738"/>
              </p:ext>
            </p:extLst>
          </p:nvPr>
        </p:nvGraphicFramePr>
        <p:xfrm>
          <a:off x="579355" y="209807"/>
          <a:ext cx="11033290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الأرنب المغرور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الأول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4673047" y="229147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/>
              <a:t>المكتسبات السابقة : عددي أسماء حيوانات أليفة؟</a:t>
            </a:r>
          </a:p>
          <a:p>
            <a:r>
              <a:rPr lang="ar-SA" sz="2000" b="1" dirty="0"/>
              <a:t>بم يتميز الغزال؟</a:t>
            </a:r>
          </a:p>
          <a:p>
            <a:r>
              <a:rPr lang="ar-SA" sz="2000" b="1" dirty="0"/>
              <a:t>سمي حيوانا آخر يتميز بالسرعة؟</a:t>
            </a:r>
          </a:p>
        </p:txBody>
      </p:sp>
    </p:spTree>
    <p:extLst>
      <p:ext uri="{BB962C8B-B14F-4D97-AF65-F5344CB8AC3E}">
        <p14:creationId xmlns:p14="http://schemas.microsoft.com/office/powerpoint/2010/main" val="3756681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" y="81707"/>
            <a:ext cx="1104900" cy="648176"/>
          </a:xfrm>
        </p:spPr>
      </p:pic>
      <p:pic>
        <p:nvPicPr>
          <p:cNvPr id="7" name="صور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5" y="-84308"/>
            <a:ext cx="1237991" cy="98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1" y="-145578"/>
            <a:ext cx="1360170" cy="116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639760" y="781993"/>
            <a:ext cx="10515600" cy="1633104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اليوم :                                                                              </a:t>
            </a:r>
            <a:r>
              <a:rPr lang="ar-SA" sz="1200" b="1" dirty="0">
                <a:latin typeface="Arial" pitchFamily="34" charset="0"/>
                <a:cs typeface="Arial" pitchFamily="34" charset="0"/>
              </a:rPr>
              <a:t>التاريخ :                                                                 الصف :</a:t>
            </a:r>
            <a:endParaRPr lang="ar-S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200" b="1" dirty="0">
                <a:latin typeface="Arial" pitchFamily="34" charset="0"/>
                <a:cs typeface="Arial" pitchFamily="34" charset="0"/>
              </a:rPr>
              <a:t>المادة: لغتي                                                                        الوحدة :                                                                 الموضوع 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المكون                                                               </a:t>
            </a:r>
            <a:r>
              <a:rPr lang="ar-SA" sz="1400" b="1" dirty="0">
                <a:latin typeface="Arial" pitchFamily="34" charset="0"/>
                <a:cs typeface="Arial" pitchFamily="34" charset="0"/>
              </a:rPr>
              <a:t>أسلوب التنفيذ : تعلم تعاوني   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الزمن</a:t>
            </a:r>
            <a:r>
              <a:rPr lang="ar-S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5 دقائق                           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 المجموعة: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1400" dirty="0">
                <a:latin typeface="Arial" pitchFamily="34" charset="0"/>
                <a:cs typeface="Arial" pitchFamily="34" charset="0"/>
              </a:rPr>
              <a:t> </a:t>
            </a:r>
            <a:endParaRPr lang="ar-S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 noGrp="1"/>
          </p:cNvSpPr>
          <p:nvPr>
            <p:ph type="body" idx="1"/>
          </p:nvPr>
        </p:nvSpPr>
        <p:spPr>
          <a:xfrm>
            <a:off x="4452810" y="1999172"/>
            <a:ext cx="4811111" cy="8318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إستراتيجية التّدريس التّبادلي </a:t>
            </a:r>
            <a:r>
              <a:rPr lang="ar-SA" b="1" dirty="0">
                <a:solidFill>
                  <a:srgbClr val="085812"/>
                </a:solidFill>
                <a:latin typeface="+mj-lt"/>
                <a:ea typeface="+mj-ea"/>
                <a:cs typeface="+mj-cs"/>
              </a:rPr>
              <a:t>( التلخيص )</a:t>
            </a:r>
          </a:p>
          <a:p>
            <a:pPr algn="ctr">
              <a:spcBef>
                <a:spcPct val="0"/>
              </a:spcBef>
              <a:defRPr/>
            </a:pPr>
            <a:endParaRPr lang="ar-SA" b="1" dirty="0">
              <a:solidFill>
                <a:srgbClr val="08581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868040" y="2731478"/>
            <a:ext cx="3522439" cy="3759263"/>
          </a:xfrm>
          <a:prstGeom prst="rect">
            <a:avLst/>
          </a:prstGeom>
        </p:spPr>
      </p:pic>
      <p:sp>
        <p:nvSpPr>
          <p:cNvPr id="3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5743893" y="3013023"/>
            <a:ext cx="5183188" cy="2010042"/>
          </a:xfr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5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05908" y="882388"/>
            <a:ext cx="4124325" cy="4669155"/>
          </a:xfrm>
          <a:prstGeom prst="wedgeEllipseCallout">
            <a:avLst>
              <a:gd name="adj1" fmla="val -88801"/>
              <a:gd name="adj2" fmla="val -28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الوسائل :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الكتاب المدرسي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عارض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السبورة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الأقلام الملونة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البطاقات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والصور 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61114" y="664265"/>
            <a:ext cx="2200275" cy="510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34" y="882388"/>
            <a:ext cx="1905266" cy="13432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01" y="996161"/>
            <a:ext cx="1700931" cy="11156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960" y="2611551"/>
            <a:ext cx="1838582" cy="92405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865" y="4288917"/>
            <a:ext cx="1621677" cy="118272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294" y="2791326"/>
            <a:ext cx="2946768" cy="31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27589"/>
              </p:ext>
            </p:extLst>
          </p:nvPr>
        </p:nvGraphicFramePr>
        <p:xfrm>
          <a:off x="869950" y="2103120"/>
          <a:ext cx="10507663" cy="452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3" imgW="10592523" imgH="5226599" progId="Word.Document.12">
                  <p:embed/>
                </p:oleObj>
              </mc:Choice>
              <mc:Fallback>
                <p:oleObj name="Document" r:id="rId3" imgW="10592523" imgH="5226599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950" y="2103120"/>
                        <a:ext cx="10507663" cy="452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85573"/>
              </p:ext>
            </p:extLst>
          </p:nvPr>
        </p:nvGraphicFramePr>
        <p:xfrm>
          <a:off x="579355" y="209807"/>
          <a:ext cx="11033290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الأرنب المغرور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الأول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090" y="5432796"/>
            <a:ext cx="2950720" cy="11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6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59346"/>
              </p:ext>
            </p:extLst>
          </p:nvPr>
        </p:nvGraphicFramePr>
        <p:xfrm>
          <a:off x="766763" y="1841500"/>
          <a:ext cx="10156825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3" imgW="10292025" imgH="5228400" progId="Word.Document.12">
                  <p:embed/>
                </p:oleObj>
              </mc:Choice>
              <mc:Fallback>
                <p:oleObj name="Document" r:id="rId3" imgW="10292025" imgH="5228400" progId="Word.Document.12">
                  <p:embed/>
                  <p:pic>
                    <p:nvPicPr>
                      <p:cNvPr id="10" name="عنصر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63" y="1841500"/>
                        <a:ext cx="10156825" cy="514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94723"/>
              </p:ext>
            </p:extLst>
          </p:nvPr>
        </p:nvGraphicFramePr>
        <p:xfrm>
          <a:off x="930875" y="153741"/>
          <a:ext cx="9875521" cy="1690154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38216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45363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0230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4182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990122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42317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52649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254457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04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1293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الأرنب المغرور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الأول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76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744272"/>
              </p:ext>
            </p:extLst>
          </p:nvPr>
        </p:nvGraphicFramePr>
        <p:xfrm>
          <a:off x="877888" y="136525"/>
          <a:ext cx="10342562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3" imgW="8950572" imgH="5347612" progId="Word.Document.12">
                  <p:embed/>
                </p:oleObj>
              </mc:Choice>
              <mc:Fallback>
                <p:oleObj name="Document" r:id="rId3" imgW="8950572" imgH="5347612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8" y="136525"/>
                        <a:ext cx="10342562" cy="616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61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89106"/>
              </p:ext>
            </p:extLst>
          </p:nvPr>
        </p:nvGraphicFramePr>
        <p:xfrm>
          <a:off x="939800" y="1927225"/>
          <a:ext cx="10242550" cy="653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3" imgW="9281622" imgH="5941511" progId="Word.Document.12">
                  <p:embed/>
                </p:oleObj>
              </mc:Choice>
              <mc:Fallback>
                <p:oleObj name="Document" r:id="rId3" imgW="9281622" imgH="5941511" progId="Word.Document.12">
                  <p:embed/>
                  <p:pic>
                    <p:nvPicPr>
                      <p:cNvPr id="3" name="عنصر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927225"/>
                        <a:ext cx="10242550" cy="653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86425"/>
              </p:ext>
            </p:extLst>
          </p:nvPr>
        </p:nvGraphicFramePr>
        <p:xfrm>
          <a:off x="933567" y="0"/>
          <a:ext cx="10229615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68271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505755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141825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975594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025624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079690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297564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335292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الأرنب المغرور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الأول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227" y="4424045"/>
            <a:ext cx="2752725" cy="12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 flipH="1">
            <a:off x="4709491" y="3742386"/>
            <a:ext cx="3276600" cy="2979089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يتوقع من التلميذة في نهاية الدرس أن تحقق الأهداف التالية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تقرأ التلميذة النص قراءة جيده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 تقرا التلميذات القراءة المسترسلة.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تكشف التلميذة دلالة الكلمات الجديدة من خلال الترادف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تكون التلميذة قيم واتجاهات نحو التعاون وملازمة الجماعة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036326" y="3783208"/>
            <a:ext cx="2834640" cy="3082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التمهيد :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عرض مقطع فيديو مناسب للدرس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والمناقشة حوله 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3150" y="3682047"/>
            <a:ext cx="2965450" cy="3039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استراتيجيات تدريس التعلم النشط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فكر – زاوج- شارك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الرؤوس المرقمة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المفاهيم الكرتونية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التعلم التعاوني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التعلم باللعب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لعب الأدوار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استراتيجية الطاولة المستديرة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تدريس الأقران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67949"/>
              </p:ext>
            </p:extLst>
          </p:nvPr>
        </p:nvGraphicFramePr>
        <p:xfrm>
          <a:off x="579355" y="209807"/>
          <a:ext cx="11033290" cy="18155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936485">
                  <a:extLst>
                    <a:ext uri="{9D8B030D-6E8A-4147-A177-3AD203B41FA5}">
                      <a16:colId xmlns:a16="http://schemas.microsoft.com/office/drawing/2014/main" val="3795731830"/>
                    </a:ext>
                  </a:extLst>
                </a:gridCol>
                <a:gridCol w="1624053">
                  <a:extLst>
                    <a:ext uri="{9D8B030D-6E8A-4147-A177-3AD203B41FA5}">
                      <a16:colId xmlns:a16="http://schemas.microsoft.com/office/drawing/2014/main" val="1809842790"/>
                    </a:ext>
                  </a:extLst>
                </a:gridCol>
                <a:gridCol w="1231531">
                  <a:extLst>
                    <a:ext uri="{9D8B030D-6E8A-4147-A177-3AD203B41FA5}">
                      <a16:colId xmlns:a16="http://schemas.microsoft.com/office/drawing/2014/main" val="1829362171"/>
                    </a:ext>
                  </a:extLst>
                </a:gridCol>
                <a:gridCol w="1052240">
                  <a:extLst>
                    <a:ext uri="{9D8B030D-6E8A-4147-A177-3AD203B41FA5}">
                      <a16:colId xmlns:a16="http://schemas.microsoft.com/office/drawing/2014/main" val="1695288011"/>
                    </a:ext>
                  </a:extLst>
                </a:gridCol>
                <a:gridCol w="1106201">
                  <a:extLst>
                    <a:ext uri="{9D8B030D-6E8A-4147-A177-3AD203B41FA5}">
                      <a16:colId xmlns:a16="http://schemas.microsoft.com/office/drawing/2014/main" val="2639174856"/>
                    </a:ext>
                  </a:extLst>
                </a:gridCol>
                <a:gridCol w="1164514">
                  <a:extLst>
                    <a:ext uri="{9D8B030D-6E8A-4147-A177-3AD203B41FA5}">
                      <a16:colId xmlns:a16="http://schemas.microsoft.com/office/drawing/2014/main" val="3088258086"/>
                    </a:ext>
                  </a:extLst>
                </a:gridCol>
                <a:gridCol w="1399505">
                  <a:extLst>
                    <a:ext uri="{9D8B030D-6E8A-4147-A177-3AD203B41FA5}">
                      <a16:colId xmlns:a16="http://schemas.microsoft.com/office/drawing/2014/main" val="565049960"/>
                    </a:ext>
                  </a:extLst>
                </a:gridCol>
                <a:gridCol w="2518761">
                  <a:extLst>
                    <a:ext uri="{9D8B030D-6E8A-4147-A177-3AD203B41FA5}">
                      <a16:colId xmlns:a16="http://schemas.microsoft.com/office/drawing/2014/main" val="311518039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اليوم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التاريخ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الحصة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المادة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الوحدة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المجال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الموضوع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المكون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007966"/>
                  </a:ext>
                </a:extLst>
              </a:tr>
              <a:tr h="12547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لغتي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السابعة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حيوانات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الخروف الأحمق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النص القرائي الثاني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995"/>
                  </a:ext>
                </a:extLst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4673047" y="229147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المكتسبات السابقة : درس الأرنب المغرور</a:t>
            </a:r>
          </a:p>
        </p:txBody>
      </p:sp>
    </p:spTree>
    <p:extLst>
      <p:ext uri="{BB962C8B-B14F-4D97-AF65-F5344CB8AC3E}">
        <p14:creationId xmlns:p14="http://schemas.microsoft.com/office/powerpoint/2010/main" val="17710158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737</Words>
  <Application>Microsoft Office PowerPoint</Application>
  <PresentationFormat>شاشة عريضة</PresentationFormat>
  <Paragraphs>673</Paragraphs>
  <Slides>30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1" baseType="lpstr">
      <vt:lpstr>Akhbar MT</vt:lpstr>
      <vt:lpstr>AL-Mohanad</vt:lpstr>
      <vt:lpstr>Andalus</vt:lpstr>
      <vt:lpstr>Arial</vt:lpstr>
      <vt:lpstr>Calibri</vt:lpstr>
      <vt:lpstr>Calibri Light</vt:lpstr>
      <vt:lpstr>Cambria</vt:lpstr>
      <vt:lpstr>Symbol</vt:lpstr>
      <vt:lpstr>Times New Roman</vt:lpstr>
      <vt:lpstr>نسق Office</vt:lpstr>
      <vt:lpstr>Document</vt:lpstr>
      <vt:lpstr>وحدة حيوانات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:                                                                 الموضوع : المكون :                                                      أسلوب التنفيذ : تعلم تعاوني                               الزمن : 5 دقائق                            اسم المجموعة:   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:                                                                 الموضوع : المكون                                                             أسلوب التنفيذ : تعلم تعاوني                               الزمن : 5 دقائق                            اسم المجموعة:  إستراتيجية التّدريس التّبادلي ( التوضيح )  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                                                                   الموضوع :   المكون                                                               أسلوب التنفيذ : تعلم تعاوني                               الزمن : 5 دقائق                            اسم المجموعة:   </vt:lpstr>
      <vt:lpstr>اليوم :                                                                              التاريخ :                                                                 الصف : المادة: لغتي                                                                        الوحدة :                                                                 الموضوع : المكون                                                               أسلوب التنفيذ : تعلم تعاوني                               الزمن : 5 دقائق                            اسم المجموعة: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بالقرآن نحيا 0</dc:creator>
  <cp:lastModifiedBy>بالقرآن نحيا حصة القرني</cp:lastModifiedBy>
  <cp:revision>126</cp:revision>
  <cp:lastPrinted>2016-11-26T18:34:11Z</cp:lastPrinted>
  <dcterms:created xsi:type="dcterms:W3CDTF">2016-11-14T01:14:16Z</dcterms:created>
  <dcterms:modified xsi:type="dcterms:W3CDTF">2017-04-06T15:13:58Z</dcterms:modified>
</cp:coreProperties>
</file>