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25" r:id="rId1"/>
  </p:sldMasterIdLst>
  <p:notesMasterIdLst>
    <p:notesMasterId r:id="rId41"/>
  </p:notesMasterIdLst>
  <p:sldIdLst>
    <p:sldId id="256" r:id="rId2"/>
    <p:sldId id="259" r:id="rId3"/>
    <p:sldId id="385" r:id="rId4"/>
    <p:sldId id="384" r:id="rId5"/>
    <p:sldId id="383" r:id="rId6"/>
    <p:sldId id="386" r:id="rId7"/>
    <p:sldId id="387" r:id="rId8"/>
    <p:sldId id="388" r:id="rId9"/>
    <p:sldId id="389" r:id="rId10"/>
    <p:sldId id="390" r:id="rId11"/>
    <p:sldId id="395" r:id="rId12"/>
    <p:sldId id="396" r:id="rId13"/>
    <p:sldId id="397" r:id="rId14"/>
    <p:sldId id="403" r:id="rId15"/>
    <p:sldId id="404" r:id="rId16"/>
    <p:sldId id="391" r:id="rId17"/>
    <p:sldId id="398" r:id="rId18"/>
    <p:sldId id="392" r:id="rId19"/>
    <p:sldId id="393" r:id="rId20"/>
    <p:sldId id="399" r:id="rId21"/>
    <p:sldId id="405" r:id="rId22"/>
    <p:sldId id="401" r:id="rId23"/>
    <p:sldId id="402" r:id="rId24"/>
    <p:sldId id="406" r:id="rId25"/>
    <p:sldId id="408" r:id="rId26"/>
    <p:sldId id="407" r:id="rId27"/>
    <p:sldId id="409" r:id="rId28"/>
    <p:sldId id="410" r:id="rId29"/>
    <p:sldId id="412" r:id="rId30"/>
    <p:sldId id="365" r:id="rId31"/>
    <p:sldId id="367" r:id="rId32"/>
    <p:sldId id="369" r:id="rId33"/>
    <p:sldId id="371" r:id="rId34"/>
    <p:sldId id="372" r:id="rId35"/>
    <p:sldId id="373" r:id="rId36"/>
    <p:sldId id="376" r:id="rId37"/>
    <p:sldId id="377" r:id="rId38"/>
    <p:sldId id="378" r:id="rId39"/>
    <p:sldId id="379"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E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79" autoAdjust="0"/>
    <p:restoredTop sz="94660"/>
  </p:normalViewPr>
  <p:slideViewPr>
    <p:cSldViewPr snapToGrid="0">
      <p:cViewPr varScale="1">
        <p:scale>
          <a:sx n="84" d="100"/>
          <a:sy n="84" d="100"/>
        </p:scale>
        <p:origin x="3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B9D86EE-0607-41E3-99FF-A777E59B12FD}" type="datetimeFigureOut">
              <a:rPr lang="ar-SA" smtClean="0"/>
              <a:t>10/07/38</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48E2B45-E4C8-4AFA-86DA-63AEBA56C90F}" type="slidenum">
              <a:rPr lang="ar-SA" smtClean="0"/>
              <a:t>‹#›</a:t>
            </a:fld>
            <a:endParaRPr lang="ar-SA"/>
          </a:p>
        </p:txBody>
      </p:sp>
    </p:spTree>
    <p:extLst>
      <p:ext uri="{BB962C8B-B14F-4D97-AF65-F5344CB8AC3E}">
        <p14:creationId xmlns:p14="http://schemas.microsoft.com/office/powerpoint/2010/main" val="30939297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BB53829D-E99E-4DBB-BBE3-E78D108BED73}" type="datetime1">
              <a:rPr lang="en-US" smtClean="0"/>
              <a:t>4/6/2017</a:t>
            </a:fld>
            <a:endParaRPr lang="en-US" dirty="0"/>
          </a:p>
        </p:txBody>
      </p:sp>
      <p:sp>
        <p:nvSpPr>
          <p:cNvPr id="5" name="عنصر نائب للتذييل 4"/>
          <p:cNvSpPr>
            <a:spLocks noGrp="1"/>
          </p:cNvSpPr>
          <p:nvPr>
            <p:ph type="ftr" sz="quarter" idx="11"/>
          </p:nvPr>
        </p:nvSpPr>
        <p:spPr/>
        <p:txBody>
          <a:bodyPr/>
          <a:lstStyle/>
          <a:p>
            <a:r>
              <a:rPr lang="ar-SA"/>
              <a:t>إعداد المعلمة / حصة القرني</a:t>
            </a:r>
            <a:endParaRPr lang="en-US" dirty="0"/>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898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1185A6C-D6C6-40D5-8815-EC1AF6F598D4}" type="datetime1">
              <a:rPr lang="en-US" smtClean="0"/>
              <a:t>4/6/2017</a:t>
            </a:fld>
            <a:endParaRPr lang="en-US" dirty="0"/>
          </a:p>
        </p:txBody>
      </p:sp>
      <p:sp>
        <p:nvSpPr>
          <p:cNvPr id="5" name="عنصر نائب للتذييل 4"/>
          <p:cNvSpPr>
            <a:spLocks noGrp="1"/>
          </p:cNvSpPr>
          <p:nvPr>
            <p:ph type="ftr" sz="quarter" idx="11"/>
          </p:nvPr>
        </p:nvSpPr>
        <p:spPr/>
        <p:txBody>
          <a:bodyPr/>
          <a:lstStyle/>
          <a:p>
            <a:r>
              <a:rPr lang="ar-SA"/>
              <a:t>إعداد المعلمة / حصة القرني</a:t>
            </a:r>
            <a:endParaRPr lang="en-US" dirty="0"/>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51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B915EDB-6EE0-427C-809D-D836A36CFB12}" type="datetime1">
              <a:rPr lang="en-US" smtClean="0"/>
              <a:t>4/6/2017</a:t>
            </a:fld>
            <a:endParaRPr lang="en-US" dirty="0"/>
          </a:p>
        </p:txBody>
      </p:sp>
      <p:sp>
        <p:nvSpPr>
          <p:cNvPr id="5" name="عنصر نائب للتذييل 4"/>
          <p:cNvSpPr>
            <a:spLocks noGrp="1"/>
          </p:cNvSpPr>
          <p:nvPr>
            <p:ph type="ftr" sz="quarter" idx="11"/>
          </p:nvPr>
        </p:nvSpPr>
        <p:spPr/>
        <p:txBody>
          <a:bodyPr/>
          <a:lstStyle/>
          <a:p>
            <a:r>
              <a:rPr lang="ar-SA"/>
              <a:t>إعداد المعلمة / حصة القرني</a:t>
            </a:r>
            <a:endParaRPr lang="en-US" dirty="0"/>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28AFDCAB-047C-40B3-9016-853CF271AC02}" type="datetime1">
              <a:rPr lang="en-US" smtClean="0"/>
              <a:t>4/6/2017</a:t>
            </a:fld>
            <a:endParaRPr lang="en-US" dirty="0"/>
          </a:p>
        </p:txBody>
      </p:sp>
      <p:sp>
        <p:nvSpPr>
          <p:cNvPr id="5" name="عنصر نائب للتذييل 4"/>
          <p:cNvSpPr>
            <a:spLocks noGrp="1"/>
          </p:cNvSpPr>
          <p:nvPr>
            <p:ph type="ftr" sz="quarter" idx="11"/>
          </p:nvPr>
        </p:nvSpPr>
        <p:spPr/>
        <p:txBody>
          <a:bodyPr/>
          <a:lstStyle/>
          <a:p>
            <a:r>
              <a:rPr lang="ar-SA"/>
              <a:t>إعداد المعلمة / حصة القرني</a:t>
            </a:r>
            <a:endParaRPr lang="en-US" dirty="0"/>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32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تحرير أنماط النص الرئيسي</a:t>
            </a:r>
          </a:p>
        </p:txBody>
      </p:sp>
      <p:sp>
        <p:nvSpPr>
          <p:cNvPr id="4" name="عنصر نائب للتاريخ 3"/>
          <p:cNvSpPr>
            <a:spLocks noGrp="1"/>
          </p:cNvSpPr>
          <p:nvPr>
            <p:ph type="dt" sz="half" idx="10"/>
          </p:nvPr>
        </p:nvSpPr>
        <p:spPr/>
        <p:txBody>
          <a:bodyPr/>
          <a:lstStyle/>
          <a:p>
            <a:fld id="{4F5C4B7F-4EBA-4BCC-8833-C043560C8589}" type="datetime1">
              <a:rPr lang="en-US" smtClean="0"/>
              <a:t>4/6/2017</a:t>
            </a:fld>
            <a:endParaRPr lang="en-US" dirty="0"/>
          </a:p>
        </p:txBody>
      </p:sp>
      <p:sp>
        <p:nvSpPr>
          <p:cNvPr id="5" name="عنصر نائب للتذييل 4"/>
          <p:cNvSpPr>
            <a:spLocks noGrp="1"/>
          </p:cNvSpPr>
          <p:nvPr>
            <p:ph type="ftr" sz="quarter" idx="11"/>
          </p:nvPr>
        </p:nvSpPr>
        <p:spPr/>
        <p:txBody>
          <a:bodyPr/>
          <a:lstStyle/>
          <a:p>
            <a:r>
              <a:rPr lang="ar-SA"/>
              <a:t>إعداد المعلمة / حصة القرني</a:t>
            </a:r>
            <a:endParaRPr lang="en-US" dirty="0"/>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145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4839F4E7-FF4D-4939-9763-123DFE0372AF}" type="datetime1">
              <a:rPr lang="en-US" smtClean="0"/>
              <a:t>4/6/2017</a:t>
            </a:fld>
            <a:endParaRPr lang="en-US" dirty="0"/>
          </a:p>
        </p:txBody>
      </p:sp>
      <p:sp>
        <p:nvSpPr>
          <p:cNvPr id="6" name="عنصر نائب للتذييل 5"/>
          <p:cNvSpPr>
            <a:spLocks noGrp="1"/>
          </p:cNvSpPr>
          <p:nvPr>
            <p:ph type="ftr" sz="quarter" idx="11"/>
          </p:nvPr>
        </p:nvSpPr>
        <p:spPr/>
        <p:txBody>
          <a:bodyPr/>
          <a:lstStyle/>
          <a:p>
            <a:r>
              <a:rPr lang="ar-SA"/>
              <a:t>إعداد المعلمة / حصة القرني</a:t>
            </a:r>
            <a:endParaRPr lang="en-US" dirty="0"/>
          </a:p>
        </p:txBody>
      </p:sp>
      <p:sp>
        <p:nvSpPr>
          <p:cNvPr id="7" name="عنصر نائب لرقم الشريحة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728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EAED63FD-59E4-40A5-AA28-A928DBE7C652}" type="datetime1">
              <a:rPr lang="en-US" smtClean="0"/>
              <a:t>4/6/2017</a:t>
            </a:fld>
            <a:endParaRPr lang="en-US" dirty="0"/>
          </a:p>
        </p:txBody>
      </p:sp>
      <p:sp>
        <p:nvSpPr>
          <p:cNvPr id="8" name="عنصر نائب للتذييل 7"/>
          <p:cNvSpPr>
            <a:spLocks noGrp="1"/>
          </p:cNvSpPr>
          <p:nvPr>
            <p:ph type="ftr" sz="quarter" idx="11"/>
          </p:nvPr>
        </p:nvSpPr>
        <p:spPr/>
        <p:txBody>
          <a:bodyPr/>
          <a:lstStyle/>
          <a:p>
            <a:r>
              <a:rPr lang="ar-SA"/>
              <a:t>إعداد المعلمة / حصة القرني</a:t>
            </a:r>
            <a:endParaRPr lang="en-US" dirty="0"/>
          </a:p>
        </p:txBody>
      </p:sp>
      <p:sp>
        <p:nvSpPr>
          <p:cNvPr id="9" name="عنصر نائب لرقم الشريحة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445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F7E3D213-E82F-415F-BB66-896D8CA56405}" type="datetime1">
              <a:rPr lang="en-US" smtClean="0"/>
              <a:t>4/6/2017</a:t>
            </a:fld>
            <a:endParaRPr lang="en-US" dirty="0"/>
          </a:p>
        </p:txBody>
      </p:sp>
      <p:sp>
        <p:nvSpPr>
          <p:cNvPr id="4" name="عنصر نائب للتذييل 3"/>
          <p:cNvSpPr>
            <a:spLocks noGrp="1"/>
          </p:cNvSpPr>
          <p:nvPr>
            <p:ph type="ftr" sz="quarter" idx="11"/>
          </p:nvPr>
        </p:nvSpPr>
        <p:spPr/>
        <p:txBody>
          <a:bodyPr/>
          <a:lstStyle/>
          <a:p>
            <a:r>
              <a:rPr lang="ar-SA"/>
              <a:t>إعداد المعلمة / حصة القرني</a:t>
            </a:r>
            <a:endParaRPr lang="en-US" dirty="0"/>
          </a:p>
        </p:txBody>
      </p:sp>
      <p:sp>
        <p:nvSpPr>
          <p:cNvPr id="5" name="عنصر نائب لرقم الشريحة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835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9FAA092-E0A5-4C3B-A3BB-E74F92E6B383}" type="datetime1">
              <a:rPr lang="en-US" smtClean="0"/>
              <a:t>4/6/2017</a:t>
            </a:fld>
            <a:endParaRPr lang="en-US" dirty="0"/>
          </a:p>
        </p:txBody>
      </p:sp>
      <p:sp>
        <p:nvSpPr>
          <p:cNvPr id="3" name="عنصر نائب للتذييل 2"/>
          <p:cNvSpPr>
            <a:spLocks noGrp="1"/>
          </p:cNvSpPr>
          <p:nvPr>
            <p:ph type="ftr" sz="quarter" idx="11"/>
          </p:nvPr>
        </p:nvSpPr>
        <p:spPr/>
        <p:txBody>
          <a:bodyPr/>
          <a:lstStyle/>
          <a:p>
            <a:r>
              <a:rPr lang="ar-SA"/>
              <a:t>إعداد المعلمة / حصة القرني</a:t>
            </a:r>
            <a:endParaRPr lang="en-US" dirty="0"/>
          </a:p>
        </p:txBody>
      </p:sp>
      <p:sp>
        <p:nvSpPr>
          <p:cNvPr id="4" name="عنصر نائب لرقم الشريحة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585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B2610BB7-2818-474F-8E89-D95D9AA2F956}" type="datetime1">
              <a:rPr lang="en-US" smtClean="0"/>
              <a:t>4/6/2017</a:t>
            </a:fld>
            <a:endParaRPr lang="en-US" dirty="0"/>
          </a:p>
        </p:txBody>
      </p:sp>
      <p:sp>
        <p:nvSpPr>
          <p:cNvPr id="6" name="عنصر نائب للتذييل 5"/>
          <p:cNvSpPr>
            <a:spLocks noGrp="1"/>
          </p:cNvSpPr>
          <p:nvPr>
            <p:ph type="ftr" sz="quarter" idx="11"/>
          </p:nvPr>
        </p:nvSpPr>
        <p:spPr/>
        <p:txBody>
          <a:bodyPr/>
          <a:lstStyle/>
          <a:p>
            <a:r>
              <a:rPr lang="ar-SA"/>
              <a:t>إعداد المعلمة / حصة القرني</a:t>
            </a:r>
            <a:endParaRPr lang="en-US" dirty="0"/>
          </a:p>
        </p:txBody>
      </p:sp>
      <p:sp>
        <p:nvSpPr>
          <p:cNvPr id="7" name="عنصر نائب لرقم الشريحة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145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521AA49C-225B-4759-82C3-5550EF8CAECC}" type="datetime1">
              <a:rPr lang="en-US" smtClean="0"/>
              <a:t>4/6/2017</a:t>
            </a:fld>
            <a:endParaRPr lang="en-US" dirty="0"/>
          </a:p>
        </p:txBody>
      </p:sp>
      <p:sp>
        <p:nvSpPr>
          <p:cNvPr id="6" name="عنصر نائب للتذييل 5"/>
          <p:cNvSpPr>
            <a:spLocks noGrp="1"/>
          </p:cNvSpPr>
          <p:nvPr>
            <p:ph type="ftr" sz="quarter" idx="11"/>
          </p:nvPr>
        </p:nvSpPr>
        <p:spPr/>
        <p:txBody>
          <a:bodyPr/>
          <a:lstStyle/>
          <a:p>
            <a:r>
              <a:rPr lang="ar-SA"/>
              <a:t>إعداد المعلمة / حصة القرني</a:t>
            </a:r>
            <a:endParaRPr lang="en-US" dirty="0"/>
          </a:p>
        </p:txBody>
      </p:sp>
      <p:sp>
        <p:nvSpPr>
          <p:cNvPr id="7" name="عنصر نائب لرقم الشريحة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036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E9047EF-7DD8-4BD3-A9B3-C27327B6714C}" type="datetime1">
              <a:rPr lang="en-US" smtClean="0"/>
              <a:t>4/6/2017</a:t>
            </a:fld>
            <a:endParaRPr lang="en-US" dirty="0"/>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a:t>إعداد المعلمة / حصة القرني</a:t>
            </a:r>
            <a:endParaRPr lang="en-US" dirty="0"/>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80528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9.jp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9.jp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9.jpg"/><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9.jp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388620" y="-228600"/>
            <a:ext cx="12580620" cy="7966710"/>
          </a:xfrm>
          <a:prstGeom prst="rect">
            <a:avLst/>
          </a:prstGeom>
        </p:spPr>
      </p:pic>
      <p:sp>
        <p:nvSpPr>
          <p:cNvPr id="2" name="عنوان 1"/>
          <p:cNvSpPr>
            <a:spLocks noGrp="1"/>
          </p:cNvSpPr>
          <p:nvPr>
            <p:ph type="ctrTitle"/>
          </p:nvPr>
        </p:nvSpPr>
        <p:spPr/>
        <p:txBody>
          <a:bodyPr/>
          <a:lstStyle/>
          <a:p>
            <a:r>
              <a:rPr lang="ar-SA" dirty="0"/>
              <a:t>وحدة صحتي وغذائي</a:t>
            </a:r>
          </a:p>
        </p:txBody>
      </p:sp>
      <p:sp>
        <p:nvSpPr>
          <p:cNvPr id="3" name="عنوان فرعي 2"/>
          <p:cNvSpPr>
            <a:spLocks noGrp="1"/>
          </p:cNvSpPr>
          <p:nvPr>
            <p:ph type="subTitle" idx="1"/>
          </p:nvPr>
        </p:nvSpPr>
        <p:spPr>
          <a:xfrm>
            <a:off x="1443990" y="3675698"/>
            <a:ext cx="9144000" cy="1655762"/>
          </a:xfrm>
        </p:spPr>
        <p:txBody>
          <a:bodyPr>
            <a:normAutofit lnSpcReduction="10000"/>
          </a:bodyPr>
          <a:lstStyle/>
          <a:p>
            <a:r>
              <a:rPr lang="ar-SA" dirty="0"/>
              <a:t>تحضير +الاستراتيجيات المنفذة</a:t>
            </a:r>
          </a:p>
          <a:p>
            <a:endParaRPr lang="ar-SA" dirty="0"/>
          </a:p>
          <a:p>
            <a:r>
              <a:rPr lang="ar-SA" dirty="0"/>
              <a:t>الصف الأول الابتدائي</a:t>
            </a:r>
          </a:p>
          <a:p>
            <a:r>
              <a:rPr lang="ar-SA" dirty="0"/>
              <a:t>المعلمة/   حصة القرني</a:t>
            </a:r>
          </a:p>
        </p:txBody>
      </p:sp>
      <p:pic>
        <p:nvPicPr>
          <p:cNvPr id="7" name="صورة 6"/>
          <p:cNvPicPr>
            <a:picLocks noChangeAspect="1"/>
          </p:cNvPicPr>
          <p:nvPr/>
        </p:nvPicPr>
        <p:blipFill>
          <a:blip r:embed="rId3"/>
          <a:stretch>
            <a:fillRect/>
          </a:stretch>
        </p:blipFill>
        <p:spPr>
          <a:xfrm>
            <a:off x="854517" y="1213782"/>
            <a:ext cx="2216488" cy="1805463"/>
          </a:xfrm>
          <a:prstGeom prst="rect">
            <a:avLst/>
          </a:prstGeom>
        </p:spPr>
      </p:pic>
      <p:pic>
        <p:nvPicPr>
          <p:cNvPr id="4" name="صورة 3"/>
          <p:cNvPicPr>
            <a:picLocks noChangeAspect="1"/>
          </p:cNvPicPr>
          <p:nvPr/>
        </p:nvPicPr>
        <p:blipFill>
          <a:blip r:embed="rId4"/>
          <a:stretch>
            <a:fillRect/>
          </a:stretch>
        </p:blipFill>
        <p:spPr>
          <a:xfrm>
            <a:off x="9319260" y="1122363"/>
            <a:ext cx="1714500" cy="1714500"/>
          </a:xfrm>
          <a:prstGeom prst="rect">
            <a:avLst/>
          </a:prstGeom>
        </p:spPr>
      </p:pic>
    </p:spTree>
    <p:extLst>
      <p:ext uri="{BB962C8B-B14F-4D97-AF65-F5344CB8AC3E}">
        <p14:creationId xmlns:p14="http://schemas.microsoft.com/office/powerpoint/2010/main" val="16908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2908546135"/>
              </p:ext>
            </p:extLst>
          </p:nvPr>
        </p:nvGraphicFramePr>
        <p:xfrm>
          <a:off x="1064562" y="0"/>
          <a:ext cx="10582275" cy="5740401"/>
        </p:xfrm>
        <a:graphic>
          <a:graphicData uri="http://schemas.openxmlformats.org/presentationml/2006/ole">
            <mc:AlternateContent xmlns:mc="http://schemas.openxmlformats.org/markup-compatibility/2006">
              <mc:Choice xmlns:v="urn:schemas-microsoft-com:vml" Requires="v">
                <p:oleObj spid="_x0000_s8202" name="Document" r:id="rId3" imgW="9740635" imgH="5298270" progId="Word.Document.12">
                  <p:embed/>
                </p:oleObj>
              </mc:Choice>
              <mc:Fallback>
                <p:oleObj name="Document" r:id="rId3" imgW="9740635" imgH="5298270" progId="Word.Document.12">
                  <p:embed/>
                  <p:pic>
                    <p:nvPicPr>
                      <p:cNvPr id="0" name=""/>
                      <p:cNvPicPr/>
                      <p:nvPr/>
                    </p:nvPicPr>
                    <p:blipFill>
                      <a:blip r:embed="rId4"/>
                      <a:stretch>
                        <a:fillRect/>
                      </a:stretch>
                    </p:blipFill>
                    <p:spPr>
                      <a:xfrm>
                        <a:off x="1064562" y="0"/>
                        <a:ext cx="10582275" cy="5740401"/>
                      </a:xfrm>
                      <a:prstGeom prst="rect">
                        <a:avLst/>
                      </a:prstGeom>
                    </p:spPr>
                  </p:pic>
                </p:oleObj>
              </mc:Fallback>
            </mc:AlternateContent>
          </a:graphicData>
        </a:graphic>
      </p:graphicFrame>
      <p:sp>
        <p:nvSpPr>
          <p:cNvPr id="4" name="مستطيل 3"/>
          <p:cNvSpPr/>
          <p:nvPr/>
        </p:nvSpPr>
        <p:spPr>
          <a:xfrm>
            <a:off x="3627620" y="5288340"/>
            <a:ext cx="7165297" cy="1569660"/>
          </a:xfrm>
          <a:prstGeom prst="rect">
            <a:avLst/>
          </a:prstGeom>
        </p:spPr>
        <p:txBody>
          <a:bodyPr wrap="square">
            <a:spAutoFit/>
          </a:bodyPr>
          <a:lstStyle/>
          <a:p>
            <a:endParaRPr lang="ar-SA" sz="1600" dirty="0"/>
          </a:p>
          <a:p>
            <a:r>
              <a:rPr lang="ar-SA" sz="1600" b="1" dirty="0"/>
              <a:t>غلق الدرس :</a:t>
            </a:r>
          </a:p>
          <a:p>
            <a:r>
              <a:rPr lang="ar-SA" sz="1600" b="1" dirty="0"/>
              <a:t>توزيع خارطة مفاهيم وتقوم الطالبات بتعبئتها ( نشاط جماعي )</a:t>
            </a:r>
          </a:p>
          <a:p>
            <a:r>
              <a:rPr lang="ar-SA" sz="1600" b="1" dirty="0"/>
              <a:t>الواجب المنزلي : </a:t>
            </a:r>
          </a:p>
          <a:p>
            <a:r>
              <a:rPr lang="ar-SA" sz="1600" b="1" dirty="0"/>
              <a:t>-	تسجيل مقطع صوتي لك وأنت تقرئين لنص طعام ملوث وأرسليه على قروب الصف الأول.</a:t>
            </a:r>
          </a:p>
          <a:p>
            <a:r>
              <a:rPr lang="ar-SA" sz="1600" b="1" dirty="0"/>
              <a:t>-	صممي بطاقة واكتبي بها نصيحة ذهبية عن ( الطعام الملوث )</a:t>
            </a:r>
          </a:p>
        </p:txBody>
      </p:sp>
    </p:spTree>
    <p:extLst>
      <p:ext uri="{BB962C8B-B14F-4D97-AF65-F5344CB8AC3E}">
        <p14:creationId xmlns:p14="http://schemas.microsoft.com/office/powerpoint/2010/main" val="399914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عنصر 9"/>
          <p:cNvGraphicFramePr>
            <a:graphicFrameLocks noChangeAspect="1"/>
          </p:cNvGraphicFramePr>
          <p:nvPr>
            <p:extLst>
              <p:ext uri="{D42A27DB-BD31-4B8C-83A1-F6EECF244321}">
                <p14:modId xmlns:p14="http://schemas.microsoft.com/office/powerpoint/2010/main" val="3520507157"/>
              </p:ext>
            </p:extLst>
          </p:nvPr>
        </p:nvGraphicFramePr>
        <p:xfrm>
          <a:off x="764030" y="1843895"/>
          <a:ext cx="10209213" cy="5172075"/>
        </p:xfrm>
        <a:graphic>
          <a:graphicData uri="http://schemas.openxmlformats.org/presentationml/2006/ole">
            <mc:AlternateContent xmlns:mc="http://schemas.openxmlformats.org/markup-compatibility/2006">
              <mc:Choice xmlns:v="urn:schemas-microsoft-com:vml" Requires="v">
                <p:oleObj spid="_x0000_s13320" name="Document" r:id="rId3" imgW="10292025" imgH="5226599" progId="Word.Document.12">
                  <p:embed/>
                </p:oleObj>
              </mc:Choice>
              <mc:Fallback>
                <p:oleObj name="Document" r:id="rId3" imgW="10292025" imgH="5226599" progId="Word.Document.12">
                  <p:embed/>
                  <p:pic>
                    <p:nvPicPr>
                      <p:cNvPr id="10" name="عنصر 9"/>
                      <p:cNvPicPr/>
                      <p:nvPr/>
                    </p:nvPicPr>
                    <p:blipFill>
                      <a:blip r:embed="rId4"/>
                      <a:stretch>
                        <a:fillRect/>
                      </a:stretch>
                    </p:blipFill>
                    <p:spPr>
                      <a:xfrm>
                        <a:off x="764030" y="1843895"/>
                        <a:ext cx="10209213" cy="5172075"/>
                      </a:xfrm>
                      <a:prstGeom prst="rect">
                        <a:avLst/>
                      </a:prstGeom>
                    </p:spPr>
                  </p:pic>
                </p:oleObj>
              </mc:Fallback>
            </mc:AlternateContent>
          </a:graphicData>
        </a:graphic>
      </p:graphicFrame>
      <p:graphicFrame>
        <p:nvGraphicFramePr>
          <p:cNvPr id="11" name="جدول 10"/>
          <p:cNvGraphicFramePr>
            <a:graphicFrameLocks noGrp="1"/>
          </p:cNvGraphicFramePr>
          <p:nvPr>
            <p:extLst>
              <p:ext uri="{D42A27DB-BD31-4B8C-83A1-F6EECF244321}">
                <p14:modId xmlns:p14="http://schemas.microsoft.com/office/powerpoint/2010/main" val="2023894569"/>
              </p:ext>
            </p:extLst>
          </p:nvPr>
        </p:nvGraphicFramePr>
        <p:xfrm>
          <a:off x="869195" y="209862"/>
          <a:ext cx="9998882" cy="1507236"/>
        </p:xfrm>
        <a:graphic>
          <a:graphicData uri="http://schemas.openxmlformats.org/drawingml/2006/table">
            <a:tbl>
              <a:tblPr rtl="1" firstRow="1" firstCol="1" bandRow="1">
                <a:tableStyleId>{93296810-A885-4BE3-A3E7-6D5BEEA58F35}</a:tableStyleId>
              </a:tblPr>
              <a:tblGrid>
                <a:gridCol w="888912">
                  <a:extLst>
                    <a:ext uri="{9D8B030D-6E8A-4147-A177-3AD203B41FA5}">
                      <a16:colId xmlns:a16="http://schemas.microsoft.com/office/drawing/2014/main" val="1102999080"/>
                    </a:ext>
                  </a:extLst>
                </a:gridCol>
                <a:gridCol w="1542986">
                  <a:extLst>
                    <a:ext uri="{9D8B030D-6E8A-4147-A177-3AD203B41FA5}">
                      <a16:colId xmlns:a16="http://schemas.microsoft.com/office/drawing/2014/main" val="4028823340"/>
                    </a:ext>
                  </a:extLst>
                </a:gridCol>
                <a:gridCol w="1164267">
                  <a:extLst>
                    <a:ext uri="{9D8B030D-6E8A-4147-A177-3AD203B41FA5}">
                      <a16:colId xmlns:a16="http://schemas.microsoft.com/office/drawing/2014/main" val="3894941406"/>
                    </a:ext>
                  </a:extLst>
                </a:gridCol>
                <a:gridCol w="994754">
                  <a:extLst>
                    <a:ext uri="{9D8B030D-6E8A-4147-A177-3AD203B41FA5}">
                      <a16:colId xmlns:a16="http://schemas.microsoft.com/office/drawing/2014/main" val="2871470312"/>
                    </a:ext>
                  </a:extLst>
                </a:gridCol>
                <a:gridCol w="1048502">
                  <a:extLst>
                    <a:ext uri="{9D8B030D-6E8A-4147-A177-3AD203B41FA5}">
                      <a16:colId xmlns:a16="http://schemas.microsoft.com/office/drawing/2014/main" val="3063025722"/>
                    </a:ext>
                  </a:extLst>
                </a:gridCol>
                <a:gridCol w="1024522">
                  <a:extLst>
                    <a:ext uri="{9D8B030D-6E8A-4147-A177-3AD203B41FA5}">
                      <a16:colId xmlns:a16="http://schemas.microsoft.com/office/drawing/2014/main" val="1130387592"/>
                    </a:ext>
                  </a:extLst>
                </a:gridCol>
                <a:gridCol w="1324685">
                  <a:extLst>
                    <a:ext uri="{9D8B030D-6E8A-4147-A177-3AD203B41FA5}">
                      <a16:colId xmlns:a16="http://schemas.microsoft.com/office/drawing/2014/main" val="3882282024"/>
                    </a:ext>
                  </a:extLst>
                </a:gridCol>
                <a:gridCol w="2010254">
                  <a:extLst>
                    <a:ext uri="{9D8B030D-6E8A-4147-A177-3AD203B41FA5}">
                      <a16:colId xmlns:a16="http://schemas.microsoft.com/office/drawing/2014/main" val="1609901229"/>
                    </a:ext>
                  </a:extLst>
                </a:gridCol>
              </a:tblGrid>
              <a:tr h="397165">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المكون</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endParaRPr lang="en-US" sz="1200" b="1" dirty="0">
                        <a:effectLst/>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لغتي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السادسة</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صحتي وغذائي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طعام</a:t>
                      </a:r>
                    </a:p>
                    <a:p>
                      <a:pPr algn="ctr" rtl="1">
                        <a:lnSpc>
                          <a:spcPct val="115000"/>
                        </a:lnSpc>
                        <a:spcAft>
                          <a:spcPts val="0"/>
                        </a:spcAft>
                      </a:pPr>
                      <a:r>
                        <a:rPr lang="ar-SA" sz="1800" b="1" dirty="0">
                          <a:effectLst/>
                          <a:latin typeface="Calibri" panose="020F0502020204030204" pitchFamily="34" charset="0"/>
                          <a:ea typeface="Calibri" panose="020F0502020204030204" pitchFamily="34" charset="0"/>
                          <a:cs typeface="Arial" panose="020B0604020202020204" pitchFamily="34" charset="0"/>
                        </a:rPr>
                        <a:t>ملوث</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أفهم النص</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420576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2537234987"/>
              </p:ext>
            </p:extLst>
          </p:nvPr>
        </p:nvGraphicFramePr>
        <p:xfrm>
          <a:off x="882650" y="136525"/>
          <a:ext cx="10647198" cy="5297488"/>
        </p:xfrm>
        <a:graphic>
          <a:graphicData uri="http://schemas.openxmlformats.org/presentationml/2006/ole">
            <mc:AlternateContent xmlns:mc="http://schemas.openxmlformats.org/markup-compatibility/2006">
              <mc:Choice xmlns:v="urn:schemas-microsoft-com:vml" Requires="v">
                <p:oleObj spid="_x0000_s14343" name="Document" r:id="rId3" imgW="8950572" imgH="5341129" progId="Word.Document.12">
                  <p:embed/>
                </p:oleObj>
              </mc:Choice>
              <mc:Fallback>
                <p:oleObj name="Document" r:id="rId3" imgW="8950572" imgH="5341129" progId="Word.Document.12">
                  <p:embed/>
                  <p:pic>
                    <p:nvPicPr>
                      <p:cNvPr id="3" name="عنصر 2"/>
                      <p:cNvPicPr/>
                      <p:nvPr/>
                    </p:nvPicPr>
                    <p:blipFill>
                      <a:blip r:embed="rId4"/>
                      <a:stretch>
                        <a:fillRect/>
                      </a:stretch>
                    </p:blipFill>
                    <p:spPr>
                      <a:xfrm>
                        <a:off x="882650" y="136525"/>
                        <a:ext cx="10647198" cy="5297488"/>
                      </a:xfrm>
                      <a:prstGeom prst="rect">
                        <a:avLst/>
                      </a:prstGeom>
                    </p:spPr>
                  </p:pic>
                </p:oleObj>
              </mc:Fallback>
            </mc:AlternateContent>
          </a:graphicData>
        </a:graphic>
      </p:graphicFrame>
    </p:spTree>
    <p:extLst>
      <p:ext uri="{BB962C8B-B14F-4D97-AF65-F5344CB8AC3E}">
        <p14:creationId xmlns:p14="http://schemas.microsoft.com/office/powerpoint/2010/main" val="298761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3360547287"/>
              </p:ext>
            </p:extLst>
          </p:nvPr>
        </p:nvGraphicFramePr>
        <p:xfrm>
          <a:off x="865188" y="1878013"/>
          <a:ext cx="10366375" cy="6610350"/>
        </p:xfrm>
        <a:graphic>
          <a:graphicData uri="http://schemas.openxmlformats.org/presentationml/2006/ole">
            <mc:AlternateContent xmlns:mc="http://schemas.openxmlformats.org/markup-compatibility/2006">
              <mc:Choice xmlns:v="urn:schemas-microsoft-com:vml" Requires="v">
                <p:oleObj spid="_x0000_s15367" name="Document" r:id="rId3" imgW="9281622" imgH="5938270" progId="Word.Document.12">
                  <p:embed/>
                </p:oleObj>
              </mc:Choice>
              <mc:Fallback>
                <p:oleObj name="Document" r:id="rId3" imgW="9281622" imgH="5938270" progId="Word.Document.12">
                  <p:embed/>
                  <p:pic>
                    <p:nvPicPr>
                      <p:cNvPr id="3" name="عنصر 2"/>
                      <p:cNvPicPr/>
                      <p:nvPr/>
                    </p:nvPicPr>
                    <p:blipFill>
                      <a:blip r:embed="rId4"/>
                      <a:stretch>
                        <a:fillRect/>
                      </a:stretch>
                    </p:blipFill>
                    <p:spPr>
                      <a:xfrm>
                        <a:off x="865188" y="1878013"/>
                        <a:ext cx="10366375" cy="6610350"/>
                      </a:xfrm>
                      <a:prstGeom prst="rect">
                        <a:avLst/>
                      </a:prstGeom>
                    </p:spPr>
                  </p:pic>
                </p:oleObj>
              </mc:Fallback>
            </mc:AlternateContent>
          </a:graphicData>
        </a:graphic>
      </p:graphicFrame>
      <p:graphicFrame>
        <p:nvGraphicFramePr>
          <p:cNvPr id="4" name="جدول 3"/>
          <p:cNvGraphicFramePr>
            <a:graphicFrameLocks noGrp="1"/>
          </p:cNvGraphicFramePr>
          <p:nvPr>
            <p:extLst>
              <p:ext uri="{D42A27DB-BD31-4B8C-83A1-F6EECF244321}">
                <p14:modId xmlns:p14="http://schemas.microsoft.com/office/powerpoint/2010/main" val="3762326994"/>
              </p:ext>
            </p:extLst>
          </p:nvPr>
        </p:nvGraphicFramePr>
        <p:xfrm>
          <a:off x="1064301" y="479685"/>
          <a:ext cx="10128602" cy="1402080"/>
        </p:xfrm>
        <a:graphic>
          <a:graphicData uri="http://schemas.openxmlformats.org/drawingml/2006/table">
            <a:tbl>
              <a:tblPr rtl="1" firstRow="1" firstCol="1" bandRow="1">
                <a:tableStyleId>{93296810-A885-4BE3-A3E7-6D5BEEA58F35}</a:tableStyleId>
              </a:tblPr>
              <a:tblGrid>
                <a:gridCol w="866072">
                  <a:extLst>
                    <a:ext uri="{9D8B030D-6E8A-4147-A177-3AD203B41FA5}">
                      <a16:colId xmlns:a16="http://schemas.microsoft.com/office/drawing/2014/main" val="1102999080"/>
                    </a:ext>
                  </a:extLst>
                </a:gridCol>
                <a:gridCol w="1503339">
                  <a:extLst>
                    <a:ext uri="{9D8B030D-6E8A-4147-A177-3AD203B41FA5}">
                      <a16:colId xmlns:a16="http://schemas.microsoft.com/office/drawing/2014/main" val="4028823340"/>
                    </a:ext>
                  </a:extLst>
                </a:gridCol>
                <a:gridCol w="1134352">
                  <a:extLst>
                    <a:ext uri="{9D8B030D-6E8A-4147-A177-3AD203B41FA5}">
                      <a16:colId xmlns:a16="http://schemas.microsoft.com/office/drawing/2014/main" val="3894941406"/>
                    </a:ext>
                  </a:extLst>
                </a:gridCol>
                <a:gridCol w="969194">
                  <a:extLst>
                    <a:ext uri="{9D8B030D-6E8A-4147-A177-3AD203B41FA5}">
                      <a16:colId xmlns:a16="http://schemas.microsoft.com/office/drawing/2014/main" val="2871470312"/>
                    </a:ext>
                  </a:extLst>
                </a:gridCol>
                <a:gridCol w="1021561">
                  <a:extLst>
                    <a:ext uri="{9D8B030D-6E8A-4147-A177-3AD203B41FA5}">
                      <a16:colId xmlns:a16="http://schemas.microsoft.com/office/drawing/2014/main" val="3063025722"/>
                    </a:ext>
                  </a:extLst>
                </a:gridCol>
                <a:gridCol w="998197">
                  <a:extLst>
                    <a:ext uri="{9D8B030D-6E8A-4147-A177-3AD203B41FA5}">
                      <a16:colId xmlns:a16="http://schemas.microsoft.com/office/drawing/2014/main" val="1130387592"/>
                    </a:ext>
                  </a:extLst>
                </a:gridCol>
                <a:gridCol w="1290647">
                  <a:extLst>
                    <a:ext uri="{9D8B030D-6E8A-4147-A177-3AD203B41FA5}">
                      <a16:colId xmlns:a16="http://schemas.microsoft.com/office/drawing/2014/main" val="3882282024"/>
                    </a:ext>
                  </a:extLst>
                </a:gridCol>
                <a:gridCol w="2345240">
                  <a:extLst>
                    <a:ext uri="{9D8B030D-6E8A-4147-A177-3AD203B41FA5}">
                      <a16:colId xmlns:a16="http://schemas.microsoft.com/office/drawing/2014/main" val="1609901229"/>
                    </a:ext>
                  </a:extLst>
                </a:gridCol>
              </a:tblGrid>
              <a:tr h="560832">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endParaRPr lang="en-US" sz="1100" dirty="0">
                        <a:effectLst/>
                      </a:endParaRPr>
                    </a:p>
                  </a:txBody>
                  <a:tcPr marL="68580" marR="68580" marT="0" marB="0"/>
                </a:tc>
                <a:tc>
                  <a:txBody>
                    <a:bodyPr/>
                    <a:lstStyle/>
                    <a:p>
                      <a:pPr algn="ctr" rtl="1">
                        <a:lnSpc>
                          <a:spcPct val="115000"/>
                        </a:lnSpc>
                        <a:spcAft>
                          <a:spcPts val="0"/>
                        </a:spcAft>
                      </a:pPr>
                      <a:endParaRPr lang="en-US" sz="1200" b="1" dirty="0">
                        <a:effectLst/>
                      </a:endParaRPr>
                    </a:p>
                    <a:p>
                      <a:pPr algn="ctr" rtl="1">
                        <a:lnSpc>
                          <a:spcPct val="115000"/>
                        </a:lnSpc>
                        <a:spcAft>
                          <a:spcPts val="0"/>
                        </a:spcAft>
                      </a:pPr>
                      <a:r>
                        <a:rPr lang="ar-SA" sz="1800" b="1" dirty="0">
                          <a:effectLst/>
                        </a:rPr>
                        <a:t>لغتي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b="1" dirty="0">
                        <a:effectLst/>
                      </a:endParaRPr>
                    </a:p>
                    <a:p>
                      <a:pPr algn="ctr" rtl="1">
                        <a:lnSpc>
                          <a:spcPct val="115000"/>
                        </a:lnSpc>
                        <a:spcAft>
                          <a:spcPts val="0"/>
                        </a:spcAft>
                      </a:pPr>
                      <a:r>
                        <a:rPr lang="ar-SA" sz="1800" b="1" dirty="0">
                          <a:effectLst/>
                        </a:rPr>
                        <a:t>السادسة</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b="1" dirty="0">
                        <a:effectLst/>
                      </a:endParaRPr>
                    </a:p>
                    <a:p>
                      <a:pPr algn="ctr" rtl="1">
                        <a:lnSpc>
                          <a:spcPct val="115000"/>
                        </a:lnSpc>
                        <a:spcAft>
                          <a:spcPts val="0"/>
                        </a:spcAft>
                      </a:pPr>
                      <a:r>
                        <a:rPr lang="ar-SA" sz="1800" b="1" dirty="0">
                          <a:effectLst/>
                        </a:rPr>
                        <a:t>صحتي وغذائي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طعام</a:t>
                      </a:r>
                    </a:p>
                    <a:p>
                      <a:pPr algn="ctr" rtl="1">
                        <a:lnSpc>
                          <a:spcPct val="115000"/>
                        </a:lnSpc>
                        <a:spcAft>
                          <a:spcPts val="0"/>
                        </a:spcAft>
                      </a:pPr>
                      <a:r>
                        <a:rPr lang="ar-SA" sz="1800" b="1" dirty="0">
                          <a:effectLst/>
                          <a:latin typeface="Calibri" panose="020F0502020204030204" pitchFamily="34" charset="0"/>
                          <a:ea typeface="Calibri" panose="020F0502020204030204" pitchFamily="34" charset="0"/>
                          <a:cs typeface="Arial" panose="020B0604020202020204" pitchFamily="34" charset="0"/>
                        </a:rPr>
                        <a:t>ملوث</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b="1" dirty="0">
                          <a:effectLst/>
                          <a:latin typeface="Calibri" panose="020F0502020204030204" pitchFamily="34" charset="0"/>
                          <a:ea typeface="Calibri" panose="020F0502020204030204" pitchFamily="34" charset="0"/>
                          <a:cs typeface="Arial" panose="020B0604020202020204" pitchFamily="34" charset="0"/>
                        </a:rPr>
                        <a:t>أستثمر النص</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4154876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547815161"/>
              </p:ext>
            </p:extLst>
          </p:nvPr>
        </p:nvGraphicFramePr>
        <p:xfrm>
          <a:off x="1270372" y="171706"/>
          <a:ext cx="10212093" cy="1815592"/>
        </p:xfrm>
        <a:graphic>
          <a:graphicData uri="http://schemas.openxmlformats.org/drawingml/2006/table">
            <a:tbl>
              <a:tblPr rtl="1" firstRow="1" firstCol="1" bandRow="1">
                <a:tableStyleId>{93296810-A885-4BE3-A3E7-6D5BEEA58F35}</a:tableStyleId>
              </a:tblPr>
              <a:tblGrid>
                <a:gridCol w="866783">
                  <a:extLst>
                    <a:ext uri="{9D8B030D-6E8A-4147-A177-3AD203B41FA5}">
                      <a16:colId xmlns:a16="http://schemas.microsoft.com/office/drawing/2014/main" val="1494607706"/>
                    </a:ext>
                  </a:extLst>
                </a:gridCol>
                <a:gridCol w="1503176">
                  <a:extLst>
                    <a:ext uri="{9D8B030D-6E8A-4147-A177-3AD203B41FA5}">
                      <a16:colId xmlns:a16="http://schemas.microsoft.com/office/drawing/2014/main" val="3251226813"/>
                    </a:ext>
                  </a:extLst>
                </a:gridCol>
                <a:gridCol w="843312">
                  <a:extLst>
                    <a:ext uri="{9D8B030D-6E8A-4147-A177-3AD203B41FA5}">
                      <a16:colId xmlns:a16="http://schemas.microsoft.com/office/drawing/2014/main" val="557534292"/>
                    </a:ext>
                  </a:extLst>
                </a:gridCol>
                <a:gridCol w="1270480">
                  <a:extLst>
                    <a:ext uri="{9D8B030D-6E8A-4147-A177-3AD203B41FA5}">
                      <a16:colId xmlns:a16="http://schemas.microsoft.com/office/drawing/2014/main" val="3161452875"/>
                    </a:ext>
                  </a:extLst>
                </a:gridCol>
                <a:gridCol w="1023868">
                  <a:extLst>
                    <a:ext uri="{9D8B030D-6E8A-4147-A177-3AD203B41FA5}">
                      <a16:colId xmlns:a16="http://schemas.microsoft.com/office/drawing/2014/main" val="3946798971"/>
                    </a:ext>
                  </a:extLst>
                </a:gridCol>
                <a:gridCol w="1077840">
                  <a:extLst>
                    <a:ext uri="{9D8B030D-6E8A-4147-A177-3AD203B41FA5}">
                      <a16:colId xmlns:a16="http://schemas.microsoft.com/office/drawing/2014/main" val="2287532339"/>
                    </a:ext>
                  </a:extLst>
                </a:gridCol>
                <a:gridCol w="1295342">
                  <a:extLst>
                    <a:ext uri="{9D8B030D-6E8A-4147-A177-3AD203B41FA5}">
                      <a16:colId xmlns:a16="http://schemas.microsoft.com/office/drawing/2014/main" val="3703883584"/>
                    </a:ext>
                  </a:extLst>
                </a:gridCol>
                <a:gridCol w="2331292">
                  <a:extLst>
                    <a:ext uri="{9D8B030D-6E8A-4147-A177-3AD203B41FA5}">
                      <a16:colId xmlns:a16="http://schemas.microsoft.com/office/drawing/2014/main" val="3196387471"/>
                    </a:ext>
                  </a:extLst>
                </a:gridCol>
              </a:tblGrid>
              <a:tr h="535940">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5484672"/>
                  </a:ext>
                </a:extLst>
              </a:tr>
              <a:tr h="1254760">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لغتي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السادسة</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صحتي</a:t>
                      </a:r>
                      <a:endParaRPr lang="en-US" sz="1200" b="1">
                        <a:effectLst/>
                      </a:endParaRPr>
                    </a:p>
                    <a:p>
                      <a:pPr algn="ctr" rtl="1">
                        <a:lnSpc>
                          <a:spcPct val="115000"/>
                        </a:lnSpc>
                        <a:spcAft>
                          <a:spcPts val="0"/>
                        </a:spcAft>
                      </a:pPr>
                      <a:r>
                        <a:rPr lang="ar-SA" sz="1800" b="1">
                          <a:effectLst/>
                        </a:rPr>
                        <a:t>وغذائي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ar-SA" sz="1800" b="1" dirty="0">
                          <a:effectLst/>
                        </a:rPr>
                        <a:t> </a:t>
                      </a:r>
                      <a:endParaRPr lang="en-US" sz="1200" b="1" dirty="0">
                        <a:effectLst/>
                      </a:endParaRPr>
                    </a:p>
                    <a:p>
                      <a:pPr algn="r" rtl="1">
                        <a:lnSpc>
                          <a:spcPct val="115000"/>
                        </a:lnSpc>
                        <a:spcAft>
                          <a:spcPts val="0"/>
                        </a:spcAft>
                      </a:pPr>
                      <a:r>
                        <a:rPr lang="ar-SA" sz="1800" b="1" dirty="0">
                          <a:effectLst/>
                        </a:rPr>
                        <a:t>فيه</a:t>
                      </a:r>
                    </a:p>
                    <a:p>
                      <a:pPr algn="r" rtl="1">
                        <a:lnSpc>
                          <a:spcPct val="115000"/>
                        </a:lnSpc>
                        <a:spcAft>
                          <a:spcPts val="0"/>
                        </a:spcAft>
                      </a:pPr>
                      <a:r>
                        <a:rPr lang="ar-SA" sz="1800" b="1" dirty="0">
                          <a:effectLst/>
                          <a:latin typeface="Calibri" panose="020F0502020204030204" pitchFamily="34" charset="0"/>
                          <a:ea typeface="Calibri" panose="020F0502020204030204" pitchFamily="34" charset="0"/>
                          <a:cs typeface="Arial" panose="020B0604020202020204" pitchFamily="34" charset="0"/>
                        </a:rPr>
                        <a:t>شفاء</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r" rtl="1">
                        <a:lnSpc>
                          <a:spcPct val="115000"/>
                        </a:lnSpc>
                        <a:spcAft>
                          <a:spcPts val="0"/>
                        </a:spcAft>
                      </a:pPr>
                      <a:r>
                        <a:rPr lang="ar-SA" sz="1800" b="1" dirty="0">
                          <a:effectLst/>
                        </a:rPr>
                        <a:t> </a:t>
                      </a:r>
                      <a:endParaRPr lang="en-US" sz="1200" b="1" dirty="0">
                        <a:effectLst/>
                      </a:endParaRPr>
                    </a:p>
                    <a:p>
                      <a:pPr algn="r" rtl="1">
                        <a:lnSpc>
                          <a:spcPct val="115000"/>
                        </a:lnSpc>
                        <a:spcAft>
                          <a:spcPts val="0"/>
                        </a:spcAft>
                      </a:pPr>
                      <a:r>
                        <a:rPr lang="ar-SA" sz="1800" b="1" dirty="0">
                          <a:effectLst/>
                        </a:rPr>
                        <a:t>النص القرائي الثاني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4849723"/>
                  </a:ext>
                </a:extLst>
              </a:tr>
            </a:tbl>
          </a:graphicData>
        </a:graphic>
      </p:graphicFrame>
      <p:sp>
        <p:nvSpPr>
          <p:cNvPr id="4" name="مستطيل 3"/>
          <p:cNvSpPr/>
          <p:nvPr/>
        </p:nvSpPr>
        <p:spPr>
          <a:xfrm>
            <a:off x="3633539" y="2219218"/>
            <a:ext cx="7113486" cy="416204"/>
          </a:xfrm>
          <a:prstGeom prst="rect">
            <a:avLst/>
          </a:prstGeom>
        </p:spPr>
        <p:txBody>
          <a:bodyPr wrap="none">
            <a:spAutoFit/>
          </a:bodyPr>
          <a:lstStyle/>
          <a:p>
            <a:pPr>
              <a:lnSpc>
                <a:spcPct val="115000"/>
              </a:lnSpc>
              <a:spcAft>
                <a:spcPts val="1000"/>
              </a:spcAft>
              <a:tabLst>
                <a:tab pos="6861810" algn="l"/>
              </a:tabLst>
            </a:pPr>
            <a:r>
              <a:rPr lang="ar-SA" sz="2000" b="1" dirty="0">
                <a:solidFill>
                  <a:srgbClr val="FF0000"/>
                </a:solidFill>
                <a:latin typeface="Calibri" panose="020F0502020204030204" pitchFamily="34" charset="0"/>
                <a:ea typeface="Calibri" panose="020F0502020204030204" pitchFamily="34" charset="0"/>
              </a:rPr>
              <a:t>المكتسبات السابقة</a:t>
            </a:r>
            <a:r>
              <a:rPr lang="ar-SA" sz="2000" b="1" dirty="0">
                <a:latin typeface="Calibri" panose="020F0502020204030204" pitchFamily="34" charset="0"/>
                <a:ea typeface="Calibri" panose="020F0502020204030204" pitchFamily="34" charset="0"/>
              </a:rPr>
              <a:t> :درس طعام ملوث .  </a:t>
            </a:r>
            <a:r>
              <a:rPr lang="en-US" sz="1400" b="1" dirty="0">
                <a:latin typeface="Calibri" panose="020F0502020204030204" pitchFamily="34" charset="0"/>
                <a:ea typeface="Calibri" panose="020F0502020204030204" pitchFamily="34" charset="0"/>
                <a:cs typeface="Arial" panose="020B0604020202020204" pitchFamily="34" charset="0"/>
              </a:rPr>
              <a:t>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1"/>
          <p:cNvSpPr>
            <a:spLocks noChangeArrowheads="1"/>
          </p:cNvSpPr>
          <p:nvPr/>
        </p:nvSpPr>
        <p:spPr bwMode="auto">
          <a:xfrm>
            <a:off x="7719663" y="3037429"/>
            <a:ext cx="3027362" cy="306873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التمهيد : </a:t>
            </a:r>
          </a:p>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عرض فيديو مناسب للدرس </a:t>
            </a:r>
          </a:p>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مناقشة الطالبات حول الفيديو </a:t>
            </a:r>
          </a:p>
          <a:p>
            <a:pPr marL="0" marR="1143000" lvl="0" indent="0" algn="r" defTabSz="914400" rtl="1" eaLnBrk="0" fontAlgn="base" latinLnBrk="0" hangingPunct="0">
              <a:lnSpc>
                <a:spcPct val="100000"/>
              </a:lnSpc>
              <a:spcBef>
                <a:spcPct val="0"/>
              </a:spcBef>
              <a:spcAft>
                <a:spcPts val="1000"/>
              </a:spcAft>
              <a:buClrTx/>
              <a:buSzTx/>
              <a:buFontTx/>
              <a:buNone/>
              <a:tabLst/>
            </a:pPr>
            <a:endParaRPr kumimoji="0" lang="en-US"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2079841" y="3204018"/>
            <a:ext cx="3601431" cy="290214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2000" b="1" i="0" u="none" strike="noStrike" cap="none" normalizeH="0" baseline="0" dirty="0">
                <a:ln>
                  <a:noFill/>
                </a:ln>
                <a:solidFill>
                  <a:srgbClr val="7030A0"/>
                </a:solidFill>
                <a:effectLst/>
                <a:latin typeface="Arial" panose="020B0604020202020204" pitchFamily="34" charset="0"/>
                <a:ea typeface="Arial" panose="020B0604020202020204" pitchFamily="34" charset="0"/>
                <a:cs typeface="Arial" panose="020B0604020202020204" pitchFamily="34" charset="0"/>
              </a:rPr>
              <a:t>استراتيجيات تدريس التعلم النشط  </a:t>
            </a: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فكر – زاوج- شارك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الرؤوس المرقمة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المفاهيم الكرتونية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التعلم التعاوني </a:t>
            </a:r>
            <a:endParaRPr kumimoji="0" lang="en-US"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التعلم باللعب</a:t>
            </a:r>
            <a:r>
              <a:rPr lang="ar-SA" altLang="ar-SA" sz="2000" b="1" dirty="0">
                <a:latin typeface="Arial" panose="020B0604020202020204" pitchFamily="34" charset="0"/>
                <a:ea typeface="Arial" panose="020B0604020202020204" pitchFamily="34" charset="0"/>
                <a:cs typeface="Arial" panose="020B0604020202020204" pitchFamily="34" charset="0"/>
              </a:rPr>
              <a:t>             </a:t>
            </a: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لعب الأدوار  </a:t>
            </a: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تدريس الأقران     </a:t>
            </a:r>
          </a:p>
          <a:p>
            <a:pPr marL="0" marR="0" lvl="0" indent="0" defTabSz="914400" rtl="1" eaLnBrk="0" fontAlgn="base" latinLnBrk="0" hangingPunct="0">
              <a:lnSpc>
                <a:spcPct val="100000"/>
              </a:lnSpc>
              <a:spcBef>
                <a:spcPct val="0"/>
              </a:spcBef>
              <a:spcAft>
                <a:spcPct val="0"/>
              </a:spcAft>
              <a:buClrTx/>
              <a:buSzTx/>
              <a:tabLst/>
            </a:pPr>
            <a:endPar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ts val="800"/>
              </a:spcAft>
              <a:buClrTx/>
              <a:buSzTx/>
              <a:buFontTx/>
              <a:buNone/>
              <a:tabLst/>
            </a:pPr>
            <a:endParaRPr kumimoji="0" lang="en-US"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2602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endParaRPr lang="en-US" dirty="0"/>
          </a:p>
        </p:txBody>
      </p:sp>
      <p:sp>
        <p:nvSpPr>
          <p:cNvPr id="3" name="AutoShape 4"/>
          <p:cNvSpPr>
            <a:spLocks noChangeArrowheads="1"/>
          </p:cNvSpPr>
          <p:nvPr/>
        </p:nvSpPr>
        <p:spPr bwMode="auto">
          <a:xfrm>
            <a:off x="7505908" y="882388"/>
            <a:ext cx="4124325" cy="4669155"/>
          </a:xfrm>
          <a:prstGeom prst="wedgeEllipseCallout">
            <a:avLst>
              <a:gd name="adj1" fmla="val -88801"/>
              <a:gd name="adj2" fmla="val -2862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ar-SA" sz="2000" b="1">
                <a:solidFill>
                  <a:srgbClr val="E36C0A"/>
                </a:solidFill>
                <a:effectLst/>
                <a:latin typeface="Calibri" panose="020F0502020204030204" pitchFamily="34" charset="0"/>
                <a:ea typeface="Times New Roman" panose="02020603050405020304" pitchFamily="18" charset="0"/>
                <a:cs typeface="Arial" panose="020B0604020202020204" pitchFamily="34" charset="0"/>
              </a:rPr>
              <a:t>الوسائل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الكتاب المدرسي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عارض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السبورة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الأقلام الملونة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البطاقات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والصور .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5"/>
          <p:cNvSpPr>
            <a:spLocks noChangeArrowheads="1"/>
          </p:cNvSpPr>
          <p:nvPr/>
        </p:nvSpPr>
        <p:spPr bwMode="auto">
          <a:xfrm>
            <a:off x="1961114" y="664265"/>
            <a:ext cx="2200275" cy="510540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sysClr val="windowText" lastClr="000000"/>
              </a:solidFill>
              <a:effectLst/>
              <a:uLnTx/>
              <a:uFillTx/>
            </a:endParaRPr>
          </a:p>
        </p:txBody>
      </p:sp>
      <p:pic>
        <p:nvPicPr>
          <p:cNvPr id="6" name="صورة 5"/>
          <p:cNvPicPr>
            <a:picLocks noChangeAspect="1"/>
          </p:cNvPicPr>
          <p:nvPr/>
        </p:nvPicPr>
        <p:blipFill>
          <a:blip r:embed="rId2"/>
          <a:stretch>
            <a:fillRect/>
          </a:stretch>
        </p:blipFill>
        <p:spPr>
          <a:xfrm>
            <a:off x="2133334" y="882388"/>
            <a:ext cx="1905266" cy="1343212"/>
          </a:xfrm>
          <a:prstGeom prst="rect">
            <a:avLst/>
          </a:prstGeom>
        </p:spPr>
      </p:pic>
      <p:pic>
        <p:nvPicPr>
          <p:cNvPr id="7" name="صورة 6"/>
          <p:cNvPicPr>
            <a:picLocks noChangeAspect="1"/>
          </p:cNvPicPr>
          <p:nvPr/>
        </p:nvPicPr>
        <p:blipFill>
          <a:blip r:embed="rId3"/>
          <a:stretch>
            <a:fillRect/>
          </a:stretch>
        </p:blipFill>
        <p:spPr>
          <a:xfrm>
            <a:off x="2235501" y="996161"/>
            <a:ext cx="1700931" cy="1115665"/>
          </a:xfrm>
          <a:prstGeom prst="rect">
            <a:avLst/>
          </a:prstGeom>
        </p:spPr>
      </p:pic>
      <p:pic>
        <p:nvPicPr>
          <p:cNvPr id="8" name="صورة 7"/>
          <p:cNvPicPr>
            <a:picLocks noChangeAspect="1"/>
          </p:cNvPicPr>
          <p:nvPr/>
        </p:nvPicPr>
        <p:blipFill>
          <a:blip r:embed="rId4"/>
          <a:stretch>
            <a:fillRect/>
          </a:stretch>
        </p:blipFill>
        <p:spPr>
          <a:xfrm>
            <a:off x="2141960" y="2611551"/>
            <a:ext cx="1838582" cy="924054"/>
          </a:xfrm>
          <a:prstGeom prst="rect">
            <a:avLst/>
          </a:prstGeom>
        </p:spPr>
      </p:pic>
      <p:pic>
        <p:nvPicPr>
          <p:cNvPr id="9" name="صورة 8"/>
          <p:cNvPicPr>
            <a:picLocks noChangeAspect="1"/>
          </p:cNvPicPr>
          <p:nvPr/>
        </p:nvPicPr>
        <p:blipFill>
          <a:blip r:embed="rId5"/>
          <a:stretch>
            <a:fillRect/>
          </a:stretch>
        </p:blipFill>
        <p:spPr>
          <a:xfrm>
            <a:off x="2358865" y="4288917"/>
            <a:ext cx="1621677" cy="1182727"/>
          </a:xfrm>
          <a:prstGeom prst="rect">
            <a:avLst/>
          </a:prstGeom>
        </p:spPr>
      </p:pic>
    </p:spTree>
    <p:extLst>
      <p:ext uri="{BB962C8B-B14F-4D97-AF65-F5344CB8AC3E}">
        <p14:creationId xmlns:p14="http://schemas.microsoft.com/office/powerpoint/2010/main" val="226378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عنصر 9"/>
          <p:cNvGraphicFramePr>
            <a:graphicFrameLocks noChangeAspect="1"/>
          </p:cNvGraphicFramePr>
          <p:nvPr>
            <p:extLst>
              <p:ext uri="{D42A27DB-BD31-4B8C-83A1-F6EECF244321}">
                <p14:modId xmlns:p14="http://schemas.microsoft.com/office/powerpoint/2010/main" val="566139137"/>
              </p:ext>
            </p:extLst>
          </p:nvPr>
        </p:nvGraphicFramePr>
        <p:xfrm>
          <a:off x="869950" y="1454150"/>
          <a:ext cx="10507663" cy="5172075"/>
        </p:xfrm>
        <a:graphic>
          <a:graphicData uri="http://schemas.openxmlformats.org/presentationml/2006/ole">
            <mc:AlternateContent xmlns:mc="http://schemas.openxmlformats.org/markup-compatibility/2006">
              <mc:Choice xmlns:v="urn:schemas-microsoft-com:vml" Requires="v">
                <p:oleObj spid="_x0000_s9228" name="Document" r:id="rId3" imgW="10592523" imgH="5223718" progId="Word.Document.12">
                  <p:embed/>
                </p:oleObj>
              </mc:Choice>
              <mc:Fallback>
                <p:oleObj name="Document" r:id="rId3" imgW="10592523" imgH="5223718" progId="Word.Document.12">
                  <p:embed/>
                  <p:pic>
                    <p:nvPicPr>
                      <p:cNvPr id="0" name=""/>
                      <p:cNvPicPr/>
                      <p:nvPr/>
                    </p:nvPicPr>
                    <p:blipFill>
                      <a:blip r:embed="rId4"/>
                      <a:stretch>
                        <a:fillRect/>
                      </a:stretch>
                    </p:blipFill>
                    <p:spPr>
                      <a:xfrm>
                        <a:off x="869950" y="1454150"/>
                        <a:ext cx="10507663" cy="5172075"/>
                      </a:xfrm>
                      <a:prstGeom prst="rect">
                        <a:avLst/>
                      </a:prstGeom>
                    </p:spPr>
                  </p:pic>
                </p:oleObj>
              </mc:Fallback>
            </mc:AlternateContent>
          </a:graphicData>
        </a:graphic>
      </p:graphicFrame>
      <p:graphicFrame>
        <p:nvGraphicFramePr>
          <p:cNvPr id="11" name="جدول 10"/>
          <p:cNvGraphicFramePr>
            <a:graphicFrameLocks noGrp="1"/>
          </p:cNvGraphicFramePr>
          <p:nvPr>
            <p:extLst>
              <p:ext uri="{D42A27DB-BD31-4B8C-83A1-F6EECF244321}">
                <p14:modId xmlns:p14="http://schemas.microsoft.com/office/powerpoint/2010/main" val="264944067"/>
              </p:ext>
            </p:extLst>
          </p:nvPr>
        </p:nvGraphicFramePr>
        <p:xfrm>
          <a:off x="1201360" y="269823"/>
          <a:ext cx="9844842" cy="1612392"/>
        </p:xfrm>
        <a:graphic>
          <a:graphicData uri="http://schemas.openxmlformats.org/drawingml/2006/table">
            <a:tbl>
              <a:tblPr rtl="1" firstRow="1" firstCol="1" bandRow="1">
                <a:tableStyleId>{93296810-A885-4BE3-A3E7-6D5BEEA58F35}</a:tableStyleId>
              </a:tblPr>
              <a:tblGrid>
                <a:gridCol w="841808">
                  <a:extLst>
                    <a:ext uri="{9D8B030D-6E8A-4147-A177-3AD203B41FA5}">
                      <a16:colId xmlns:a16="http://schemas.microsoft.com/office/drawing/2014/main" val="1102999080"/>
                    </a:ext>
                  </a:extLst>
                </a:gridCol>
                <a:gridCol w="1461222">
                  <a:extLst>
                    <a:ext uri="{9D8B030D-6E8A-4147-A177-3AD203B41FA5}">
                      <a16:colId xmlns:a16="http://schemas.microsoft.com/office/drawing/2014/main" val="4028823340"/>
                    </a:ext>
                  </a:extLst>
                </a:gridCol>
                <a:gridCol w="1102572">
                  <a:extLst>
                    <a:ext uri="{9D8B030D-6E8A-4147-A177-3AD203B41FA5}">
                      <a16:colId xmlns:a16="http://schemas.microsoft.com/office/drawing/2014/main" val="3894941406"/>
                    </a:ext>
                  </a:extLst>
                </a:gridCol>
                <a:gridCol w="942041">
                  <a:extLst>
                    <a:ext uri="{9D8B030D-6E8A-4147-A177-3AD203B41FA5}">
                      <a16:colId xmlns:a16="http://schemas.microsoft.com/office/drawing/2014/main" val="2871470312"/>
                    </a:ext>
                  </a:extLst>
                </a:gridCol>
                <a:gridCol w="992941">
                  <a:extLst>
                    <a:ext uri="{9D8B030D-6E8A-4147-A177-3AD203B41FA5}">
                      <a16:colId xmlns:a16="http://schemas.microsoft.com/office/drawing/2014/main" val="3063025722"/>
                    </a:ext>
                  </a:extLst>
                </a:gridCol>
                <a:gridCol w="970232">
                  <a:extLst>
                    <a:ext uri="{9D8B030D-6E8A-4147-A177-3AD203B41FA5}">
                      <a16:colId xmlns:a16="http://schemas.microsoft.com/office/drawing/2014/main" val="1130387592"/>
                    </a:ext>
                  </a:extLst>
                </a:gridCol>
                <a:gridCol w="1254489">
                  <a:extLst>
                    <a:ext uri="{9D8B030D-6E8A-4147-A177-3AD203B41FA5}">
                      <a16:colId xmlns:a16="http://schemas.microsoft.com/office/drawing/2014/main" val="3882282024"/>
                    </a:ext>
                  </a:extLst>
                </a:gridCol>
                <a:gridCol w="2279537">
                  <a:extLst>
                    <a:ext uri="{9D8B030D-6E8A-4147-A177-3AD203B41FA5}">
                      <a16:colId xmlns:a16="http://schemas.microsoft.com/office/drawing/2014/main" val="1609901229"/>
                    </a:ext>
                  </a:extLst>
                </a:gridCol>
              </a:tblGrid>
              <a:tr h="397165">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اليوم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r>
                        <a:rPr lang="ar-SA" sz="2000" b="1" dirty="0">
                          <a:effectLst/>
                        </a:rPr>
                        <a:t> </a:t>
                      </a:r>
                      <a:endParaRPr lang="en-US" sz="1400" b="1" dirty="0">
                        <a:effectLst/>
                      </a:endParaRPr>
                    </a:p>
                  </a:txBody>
                  <a:tcPr marL="68580" marR="68580" marT="0" marB="0"/>
                </a:tc>
                <a:tc>
                  <a:txBody>
                    <a:bodyPr/>
                    <a:lstStyle/>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endParaRPr lang="en-US" sz="1400" b="1" dirty="0">
                        <a:effectLst/>
                      </a:endParaRPr>
                    </a:p>
                  </a:txBody>
                  <a:tcPr marL="68580" marR="68580" marT="0" marB="0"/>
                </a:tc>
                <a:tc>
                  <a:txBody>
                    <a:bodyPr/>
                    <a:lstStyle/>
                    <a:p>
                      <a:pPr algn="ctr" rtl="1">
                        <a:lnSpc>
                          <a:spcPct val="115000"/>
                        </a:lnSpc>
                        <a:spcAft>
                          <a:spcPts val="0"/>
                        </a:spcAft>
                      </a:pPr>
                      <a:r>
                        <a:rPr lang="ar-SA" sz="2000" b="1">
                          <a:effectLst/>
                        </a:rPr>
                        <a:t> </a:t>
                      </a:r>
                      <a:endParaRPr lang="en-US" sz="1400" b="1">
                        <a:effectLst/>
                      </a:endParaRPr>
                    </a:p>
                    <a:p>
                      <a:pPr algn="ctr" rtl="1">
                        <a:lnSpc>
                          <a:spcPct val="115000"/>
                        </a:lnSpc>
                        <a:spcAft>
                          <a:spcPts val="0"/>
                        </a:spcAft>
                      </a:pPr>
                      <a:r>
                        <a:rPr lang="ar-SA" sz="2000" b="1">
                          <a:effectLst/>
                        </a:rPr>
                        <a:t> </a:t>
                      </a:r>
                      <a:endParaRPr lang="en-US" sz="1400" b="1">
                        <a:effectLst/>
                      </a:endParaRPr>
                    </a:p>
                    <a:p>
                      <a:pPr algn="ctr" rtl="1">
                        <a:lnSpc>
                          <a:spcPct val="115000"/>
                        </a:lnSpc>
                        <a:spcAft>
                          <a:spcPts val="0"/>
                        </a:spcAft>
                      </a:pPr>
                      <a:r>
                        <a:rPr lang="ar-SA" sz="2000" b="1">
                          <a:effectLst/>
                        </a:rPr>
                        <a:t>لغتي</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r>
                        <a:rPr lang="ar-SA" sz="2000" b="1" dirty="0">
                          <a:effectLst/>
                        </a:rPr>
                        <a:t>السادسة</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000" b="1" dirty="0">
                          <a:effectLst/>
                        </a:rPr>
                        <a:t>  </a:t>
                      </a:r>
                      <a:endParaRPr lang="en-US" sz="1400" b="1" dirty="0">
                        <a:effectLst/>
                      </a:endParaRPr>
                    </a:p>
                    <a:p>
                      <a:pPr algn="ctr" rtl="1">
                        <a:lnSpc>
                          <a:spcPct val="115000"/>
                        </a:lnSpc>
                        <a:spcAft>
                          <a:spcPts val="0"/>
                        </a:spcAft>
                      </a:pPr>
                      <a:r>
                        <a:rPr lang="ar-SA" sz="2000" b="1" dirty="0">
                          <a:effectLst/>
                        </a:rPr>
                        <a:t>صحتي وغذائي</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ar-SA" sz="2000" b="1" dirty="0">
                        <a:effectLst/>
                      </a:endParaRPr>
                    </a:p>
                    <a:p>
                      <a:pPr algn="ctr" rtl="1">
                        <a:lnSpc>
                          <a:spcPct val="115000"/>
                        </a:lnSpc>
                        <a:spcAft>
                          <a:spcPts val="0"/>
                        </a:spcAft>
                      </a:pPr>
                      <a:r>
                        <a:rPr lang="ar-SA" sz="2000" b="1" dirty="0">
                          <a:effectLst/>
                        </a:rPr>
                        <a:t>فيه</a:t>
                      </a:r>
                    </a:p>
                    <a:p>
                      <a:pPr algn="ctr" rtl="1">
                        <a:lnSpc>
                          <a:spcPct val="115000"/>
                        </a:lnSpc>
                        <a:spcAft>
                          <a:spcPts val="0"/>
                        </a:spcAft>
                      </a:pPr>
                      <a:r>
                        <a:rPr lang="ar-SA" sz="2000" b="1" dirty="0">
                          <a:effectLst/>
                          <a:latin typeface="Calibri" panose="020F0502020204030204" pitchFamily="34" charset="0"/>
                          <a:ea typeface="Calibri" panose="020F0502020204030204" pitchFamily="34" charset="0"/>
                          <a:cs typeface="Arial" panose="020B0604020202020204" pitchFamily="34" charset="0"/>
                        </a:rPr>
                        <a:t>شفاء</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ar-SA" sz="1400" b="1" dirty="0">
                        <a:effectLst/>
                        <a:latin typeface="Calibri" panose="020F0502020204030204" pitchFamily="34" charset="0"/>
                        <a:cs typeface="Arial" panose="020B0604020202020204" pitchFamily="34" charset="0"/>
                      </a:endParaRPr>
                    </a:p>
                    <a:p>
                      <a:pPr algn="ctr" rtl="1">
                        <a:lnSpc>
                          <a:spcPct val="115000"/>
                        </a:lnSpc>
                        <a:spcAft>
                          <a:spcPts val="0"/>
                        </a:spcAft>
                      </a:pPr>
                      <a:endParaRPr lang="ar-SA" sz="1400" b="1" dirty="0">
                        <a:effectLst/>
                        <a:latin typeface="Calibri" panose="020F0502020204030204" pitchFamily="34" charset="0"/>
                        <a:cs typeface="Arial" panose="020B0604020202020204" pitchFamily="34" charset="0"/>
                      </a:endParaRPr>
                    </a:p>
                    <a:p>
                      <a:pPr algn="ctr" rtl="1">
                        <a:lnSpc>
                          <a:spcPct val="115000"/>
                        </a:lnSpc>
                        <a:spcAft>
                          <a:spcPts val="0"/>
                        </a:spcAft>
                      </a:pPr>
                      <a:r>
                        <a:rPr lang="ar-SA" sz="1400" b="1" dirty="0">
                          <a:effectLst/>
                          <a:latin typeface="Calibri" panose="020F0502020204030204" pitchFamily="34" charset="0"/>
                          <a:cs typeface="Arial" panose="020B0604020202020204" pitchFamily="34" charset="0"/>
                        </a:rPr>
                        <a:t>النص القرائي</a:t>
                      </a:r>
                      <a:endParaRPr lang="en-US" sz="1400" b="1" dirty="0">
                        <a:effectLst/>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1430465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عنصر 9"/>
          <p:cNvGraphicFramePr>
            <a:graphicFrameLocks noChangeAspect="1"/>
          </p:cNvGraphicFramePr>
          <p:nvPr>
            <p:extLst>
              <p:ext uri="{D42A27DB-BD31-4B8C-83A1-F6EECF244321}">
                <p14:modId xmlns:p14="http://schemas.microsoft.com/office/powerpoint/2010/main" val="1612994347"/>
              </p:ext>
            </p:extLst>
          </p:nvPr>
        </p:nvGraphicFramePr>
        <p:xfrm>
          <a:off x="1228725" y="1454150"/>
          <a:ext cx="10209213" cy="5172075"/>
        </p:xfrm>
        <a:graphic>
          <a:graphicData uri="http://schemas.openxmlformats.org/presentationml/2006/ole">
            <mc:AlternateContent xmlns:mc="http://schemas.openxmlformats.org/markup-compatibility/2006">
              <mc:Choice xmlns:v="urn:schemas-microsoft-com:vml" Requires="v">
                <p:oleObj spid="_x0000_s16391" name="Document" r:id="rId3" imgW="10292025" imgH="5228400" progId="Word.Document.12">
                  <p:embed/>
                </p:oleObj>
              </mc:Choice>
              <mc:Fallback>
                <p:oleObj name="Document" r:id="rId3" imgW="10292025" imgH="5228400" progId="Word.Document.12">
                  <p:embed/>
                  <p:pic>
                    <p:nvPicPr>
                      <p:cNvPr id="10" name="عنصر 9"/>
                      <p:cNvPicPr/>
                      <p:nvPr/>
                    </p:nvPicPr>
                    <p:blipFill>
                      <a:blip r:embed="rId4"/>
                      <a:stretch>
                        <a:fillRect/>
                      </a:stretch>
                    </p:blipFill>
                    <p:spPr>
                      <a:xfrm>
                        <a:off x="1228725" y="1454150"/>
                        <a:ext cx="10209213" cy="5172075"/>
                      </a:xfrm>
                      <a:prstGeom prst="rect">
                        <a:avLst/>
                      </a:prstGeom>
                    </p:spPr>
                  </p:pic>
                </p:oleObj>
              </mc:Fallback>
            </mc:AlternateContent>
          </a:graphicData>
        </a:graphic>
      </p:graphicFrame>
      <p:graphicFrame>
        <p:nvGraphicFramePr>
          <p:cNvPr id="11" name="جدول 10"/>
          <p:cNvGraphicFramePr>
            <a:graphicFrameLocks noGrp="1"/>
          </p:cNvGraphicFramePr>
          <p:nvPr>
            <p:extLst>
              <p:ext uri="{D42A27DB-BD31-4B8C-83A1-F6EECF244321}">
                <p14:modId xmlns:p14="http://schemas.microsoft.com/office/powerpoint/2010/main" val="3924833596"/>
              </p:ext>
            </p:extLst>
          </p:nvPr>
        </p:nvGraphicFramePr>
        <p:xfrm>
          <a:off x="1333890" y="0"/>
          <a:ext cx="9998882" cy="1507236"/>
        </p:xfrm>
        <a:graphic>
          <a:graphicData uri="http://schemas.openxmlformats.org/drawingml/2006/table">
            <a:tbl>
              <a:tblPr rtl="1" firstRow="1" firstCol="1" bandRow="1">
                <a:tableStyleId>{93296810-A885-4BE3-A3E7-6D5BEEA58F35}</a:tableStyleId>
              </a:tblPr>
              <a:tblGrid>
                <a:gridCol w="888912">
                  <a:extLst>
                    <a:ext uri="{9D8B030D-6E8A-4147-A177-3AD203B41FA5}">
                      <a16:colId xmlns:a16="http://schemas.microsoft.com/office/drawing/2014/main" val="1102999080"/>
                    </a:ext>
                  </a:extLst>
                </a:gridCol>
                <a:gridCol w="1542986">
                  <a:extLst>
                    <a:ext uri="{9D8B030D-6E8A-4147-A177-3AD203B41FA5}">
                      <a16:colId xmlns:a16="http://schemas.microsoft.com/office/drawing/2014/main" val="4028823340"/>
                    </a:ext>
                  </a:extLst>
                </a:gridCol>
                <a:gridCol w="1164267">
                  <a:extLst>
                    <a:ext uri="{9D8B030D-6E8A-4147-A177-3AD203B41FA5}">
                      <a16:colId xmlns:a16="http://schemas.microsoft.com/office/drawing/2014/main" val="3894941406"/>
                    </a:ext>
                  </a:extLst>
                </a:gridCol>
                <a:gridCol w="994754">
                  <a:extLst>
                    <a:ext uri="{9D8B030D-6E8A-4147-A177-3AD203B41FA5}">
                      <a16:colId xmlns:a16="http://schemas.microsoft.com/office/drawing/2014/main" val="2871470312"/>
                    </a:ext>
                  </a:extLst>
                </a:gridCol>
                <a:gridCol w="1048502">
                  <a:extLst>
                    <a:ext uri="{9D8B030D-6E8A-4147-A177-3AD203B41FA5}">
                      <a16:colId xmlns:a16="http://schemas.microsoft.com/office/drawing/2014/main" val="3063025722"/>
                    </a:ext>
                  </a:extLst>
                </a:gridCol>
                <a:gridCol w="1024522">
                  <a:extLst>
                    <a:ext uri="{9D8B030D-6E8A-4147-A177-3AD203B41FA5}">
                      <a16:colId xmlns:a16="http://schemas.microsoft.com/office/drawing/2014/main" val="1130387592"/>
                    </a:ext>
                  </a:extLst>
                </a:gridCol>
                <a:gridCol w="1324685">
                  <a:extLst>
                    <a:ext uri="{9D8B030D-6E8A-4147-A177-3AD203B41FA5}">
                      <a16:colId xmlns:a16="http://schemas.microsoft.com/office/drawing/2014/main" val="3882282024"/>
                    </a:ext>
                  </a:extLst>
                </a:gridCol>
                <a:gridCol w="2010254">
                  <a:extLst>
                    <a:ext uri="{9D8B030D-6E8A-4147-A177-3AD203B41FA5}">
                      <a16:colId xmlns:a16="http://schemas.microsoft.com/office/drawing/2014/main" val="1609901229"/>
                    </a:ext>
                  </a:extLst>
                </a:gridCol>
              </a:tblGrid>
              <a:tr h="497548">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821586">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endParaRPr lang="en-US" sz="1200" b="1" dirty="0">
                        <a:effectLst/>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لغتي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السادسة</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صحتي وغذائي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ar-SA" sz="12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b="1" dirty="0">
                          <a:effectLst/>
                          <a:latin typeface="Calibri" panose="020F0502020204030204" pitchFamily="34" charset="0"/>
                          <a:ea typeface="Calibri" panose="020F0502020204030204" pitchFamily="34" charset="0"/>
                          <a:cs typeface="Arial" panose="020B0604020202020204" pitchFamily="34" charset="0"/>
                        </a:rPr>
                        <a:t>فيه شفاء</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أفهم النص</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280504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1624186291"/>
              </p:ext>
            </p:extLst>
          </p:nvPr>
        </p:nvGraphicFramePr>
        <p:xfrm>
          <a:off x="877888" y="182245"/>
          <a:ext cx="10453687" cy="6411913"/>
        </p:xfrm>
        <a:graphic>
          <a:graphicData uri="http://schemas.openxmlformats.org/presentationml/2006/ole">
            <mc:AlternateContent xmlns:mc="http://schemas.openxmlformats.org/markup-compatibility/2006">
              <mc:Choice xmlns:v="urn:schemas-microsoft-com:vml" Requires="v">
                <p:oleObj spid="_x0000_s10246" name="Document" r:id="rId3" imgW="8950572" imgH="5503200" progId="Word.Document.12">
                  <p:embed/>
                </p:oleObj>
              </mc:Choice>
              <mc:Fallback>
                <p:oleObj name="Document" r:id="rId3" imgW="8950572" imgH="5503200" progId="Word.Document.12">
                  <p:embed/>
                  <p:pic>
                    <p:nvPicPr>
                      <p:cNvPr id="0" name=""/>
                      <p:cNvPicPr/>
                      <p:nvPr/>
                    </p:nvPicPr>
                    <p:blipFill>
                      <a:blip r:embed="rId4"/>
                      <a:stretch>
                        <a:fillRect/>
                      </a:stretch>
                    </p:blipFill>
                    <p:spPr>
                      <a:xfrm>
                        <a:off x="877888" y="182245"/>
                        <a:ext cx="10453687" cy="6411913"/>
                      </a:xfrm>
                      <a:prstGeom prst="rect">
                        <a:avLst/>
                      </a:prstGeom>
                    </p:spPr>
                  </p:pic>
                </p:oleObj>
              </mc:Fallback>
            </mc:AlternateContent>
          </a:graphicData>
        </a:graphic>
      </p:graphicFrame>
    </p:spTree>
    <p:extLst>
      <p:ext uri="{BB962C8B-B14F-4D97-AF65-F5344CB8AC3E}">
        <p14:creationId xmlns:p14="http://schemas.microsoft.com/office/powerpoint/2010/main" val="3004569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1505112294"/>
              </p:ext>
            </p:extLst>
          </p:nvPr>
        </p:nvGraphicFramePr>
        <p:xfrm>
          <a:off x="865188" y="2224088"/>
          <a:ext cx="10366375" cy="5646737"/>
        </p:xfrm>
        <a:graphic>
          <a:graphicData uri="http://schemas.openxmlformats.org/presentationml/2006/ole">
            <mc:AlternateContent xmlns:mc="http://schemas.openxmlformats.org/markup-compatibility/2006">
              <mc:Choice xmlns:v="urn:schemas-microsoft-com:vml" Requires="v">
                <p:oleObj spid="_x0000_s11274" name="Document" r:id="rId3" imgW="9281622" imgH="5071011" progId="Word.Document.12">
                  <p:embed/>
                </p:oleObj>
              </mc:Choice>
              <mc:Fallback>
                <p:oleObj name="Document" r:id="rId3" imgW="9281622" imgH="5071011" progId="Word.Document.12">
                  <p:embed/>
                  <p:pic>
                    <p:nvPicPr>
                      <p:cNvPr id="0" name=""/>
                      <p:cNvPicPr/>
                      <p:nvPr/>
                    </p:nvPicPr>
                    <p:blipFill>
                      <a:blip r:embed="rId4"/>
                      <a:stretch>
                        <a:fillRect/>
                      </a:stretch>
                    </p:blipFill>
                    <p:spPr>
                      <a:xfrm>
                        <a:off x="865188" y="2224088"/>
                        <a:ext cx="10366375" cy="5646737"/>
                      </a:xfrm>
                      <a:prstGeom prst="rect">
                        <a:avLst/>
                      </a:prstGeom>
                    </p:spPr>
                  </p:pic>
                </p:oleObj>
              </mc:Fallback>
            </mc:AlternateContent>
          </a:graphicData>
        </a:graphic>
      </p:graphicFrame>
      <p:graphicFrame>
        <p:nvGraphicFramePr>
          <p:cNvPr id="4" name="جدول 3"/>
          <p:cNvGraphicFramePr>
            <a:graphicFrameLocks noGrp="1"/>
          </p:cNvGraphicFramePr>
          <p:nvPr>
            <p:extLst>
              <p:ext uri="{D42A27DB-BD31-4B8C-83A1-F6EECF244321}">
                <p14:modId xmlns:p14="http://schemas.microsoft.com/office/powerpoint/2010/main" val="1000494066"/>
              </p:ext>
            </p:extLst>
          </p:nvPr>
        </p:nvGraphicFramePr>
        <p:xfrm>
          <a:off x="1049311" y="479685"/>
          <a:ext cx="10143592" cy="1682496"/>
        </p:xfrm>
        <a:graphic>
          <a:graphicData uri="http://schemas.openxmlformats.org/drawingml/2006/table">
            <a:tbl>
              <a:tblPr rtl="1" firstRow="1" firstCol="1" bandRow="1">
                <a:tableStyleId>{93296810-A885-4BE3-A3E7-6D5BEEA58F35}</a:tableStyleId>
              </a:tblPr>
              <a:tblGrid>
                <a:gridCol w="867353">
                  <a:extLst>
                    <a:ext uri="{9D8B030D-6E8A-4147-A177-3AD203B41FA5}">
                      <a16:colId xmlns:a16="http://schemas.microsoft.com/office/drawing/2014/main" val="1102999080"/>
                    </a:ext>
                  </a:extLst>
                </a:gridCol>
                <a:gridCol w="1505564">
                  <a:extLst>
                    <a:ext uri="{9D8B030D-6E8A-4147-A177-3AD203B41FA5}">
                      <a16:colId xmlns:a16="http://schemas.microsoft.com/office/drawing/2014/main" val="4028823340"/>
                    </a:ext>
                  </a:extLst>
                </a:gridCol>
                <a:gridCol w="1136030">
                  <a:extLst>
                    <a:ext uri="{9D8B030D-6E8A-4147-A177-3AD203B41FA5}">
                      <a16:colId xmlns:a16="http://schemas.microsoft.com/office/drawing/2014/main" val="3894941406"/>
                    </a:ext>
                  </a:extLst>
                </a:gridCol>
                <a:gridCol w="970628">
                  <a:extLst>
                    <a:ext uri="{9D8B030D-6E8A-4147-A177-3AD203B41FA5}">
                      <a16:colId xmlns:a16="http://schemas.microsoft.com/office/drawing/2014/main" val="2871470312"/>
                    </a:ext>
                  </a:extLst>
                </a:gridCol>
                <a:gridCol w="1023073">
                  <a:extLst>
                    <a:ext uri="{9D8B030D-6E8A-4147-A177-3AD203B41FA5}">
                      <a16:colId xmlns:a16="http://schemas.microsoft.com/office/drawing/2014/main" val="3063025722"/>
                    </a:ext>
                  </a:extLst>
                </a:gridCol>
                <a:gridCol w="999675">
                  <a:extLst>
                    <a:ext uri="{9D8B030D-6E8A-4147-A177-3AD203B41FA5}">
                      <a16:colId xmlns:a16="http://schemas.microsoft.com/office/drawing/2014/main" val="1130387592"/>
                    </a:ext>
                  </a:extLst>
                </a:gridCol>
                <a:gridCol w="1292558">
                  <a:extLst>
                    <a:ext uri="{9D8B030D-6E8A-4147-A177-3AD203B41FA5}">
                      <a16:colId xmlns:a16="http://schemas.microsoft.com/office/drawing/2014/main" val="3882282024"/>
                    </a:ext>
                  </a:extLst>
                </a:gridCol>
                <a:gridCol w="2348711">
                  <a:extLst>
                    <a:ext uri="{9D8B030D-6E8A-4147-A177-3AD203B41FA5}">
                      <a16:colId xmlns:a16="http://schemas.microsoft.com/office/drawing/2014/main" val="1609901229"/>
                    </a:ext>
                  </a:extLst>
                </a:gridCol>
              </a:tblGrid>
              <a:tr h="525881">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2400" b="1" dirty="0">
                          <a:effectLst/>
                        </a:rPr>
                        <a:t> </a:t>
                      </a:r>
                      <a:endParaRPr lang="en-US" sz="1600" b="1" dirty="0">
                        <a:effectLst/>
                      </a:endParaRPr>
                    </a:p>
                    <a:p>
                      <a:pPr algn="ctr" rtl="1">
                        <a:lnSpc>
                          <a:spcPct val="115000"/>
                        </a:lnSpc>
                        <a:spcAft>
                          <a:spcPts val="0"/>
                        </a:spcAft>
                      </a:pPr>
                      <a:r>
                        <a:rPr lang="ar-SA" sz="2400" b="1" dirty="0">
                          <a:effectLst/>
                        </a:rPr>
                        <a:t> </a:t>
                      </a:r>
                      <a:endParaRPr lang="en-US" sz="1600" b="1" dirty="0">
                        <a:effectLst/>
                      </a:endParaRPr>
                    </a:p>
                    <a:p>
                      <a:pPr algn="ctr" rtl="1">
                        <a:lnSpc>
                          <a:spcPct val="115000"/>
                        </a:lnSpc>
                        <a:spcAft>
                          <a:spcPts val="0"/>
                        </a:spcAft>
                      </a:pPr>
                      <a:endParaRPr lang="en-US" sz="1600" b="1" dirty="0">
                        <a:effectLst/>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لغتي</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السادسة</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صحتي وغذائي</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000" b="1" dirty="0">
                          <a:effectLst/>
                        </a:rPr>
                        <a:t>فيه </a:t>
                      </a:r>
                    </a:p>
                    <a:p>
                      <a:pPr algn="ctr" rtl="1">
                        <a:lnSpc>
                          <a:spcPct val="115000"/>
                        </a:lnSpc>
                        <a:spcAft>
                          <a:spcPts val="0"/>
                        </a:spcAft>
                      </a:pPr>
                      <a:r>
                        <a:rPr lang="ar-SA" sz="2000" b="1" dirty="0">
                          <a:effectLst/>
                        </a:rPr>
                        <a:t>شفاء</a:t>
                      </a:r>
                      <a:endParaRPr lang="en-US" sz="1400" b="1" dirty="0">
                        <a:effectLst/>
                      </a:endParaRPr>
                    </a:p>
                  </a:txBody>
                  <a:tcPr marL="68580" marR="68580" marT="0" marB="0"/>
                </a:tc>
                <a:tc>
                  <a:txBody>
                    <a:bodyPr/>
                    <a:lstStyle/>
                    <a:p>
                      <a:pPr algn="ctr" rtl="1">
                        <a:lnSpc>
                          <a:spcPct val="115000"/>
                        </a:lnSpc>
                        <a:spcAft>
                          <a:spcPts val="0"/>
                        </a:spcAft>
                      </a:pPr>
                      <a:endParaRPr lang="ar-SA"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600" b="1" dirty="0">
                          <a:effectLst/>
                          <a:latin typeface="Calibri" panose="020F0502020204030204" pitchFamily="34" charset="0"/>
                          <a:ea typeface="Calibri" panose="020F0502020204030204" pitchFamily="34" charset="0"/>
                          <a:cs typeface="Arial" panose="020B0604020202020204" pitchFamily="34" charset="0"/>
                        </a:rPr>
                        <a:t>أستثمر النص</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247695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1539" y="8536"/>
            <a:ext cx="11766431" cy="6347814"/>
          </a:xfrm>
          <a:prstGeom prst="rect">
            <a:avLst/>
          </a:prstGeom>
          <a:noFill/>
          <a:ln w="2857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ar-SA" altLang="ar-SA" sz="2000" b="1" i="0" u="none" strike="noStrike" cap="none" normalizeH="0" baseline="0" dirty="0">
              <a:ln>
                <a:noFill/>
              </a:ln>
              <a:solidFill>
                <a:schemeClr val="tx1"/>
              </a:solidFill>
              <a:effectLst/>
              <a:latin typeface="Arial" panose="020B0604020202020204" pitchFamily="34" charset="0"/>
            </a:endParaRPr>
          </a:p>
        </p:txBody>
      </p:sp>
      <p:sp>
        <p:nvSpPr>
          <p:cNvPr id="5" name="عنصر نائب للتذييل 4"/>
          <p:cNvSpPr>
            <a:spLocks noGrp="1"/>
          </p:cNvSpPr>
          <p:nvPr>
            <p:ph type="ftr" sz="quarter" idx="11"/>
          </p:nvPr>
        </p:nvSpPr>
        <p:spPr/>
        <p:txBody>
          <a:bodyPr/>
          <a:lstStyle/>
          <a:p>
            <a:r>
              <a:rPr lang="ar-SA" b="1" dirty="0"/>
              <a:t>إعداد المعلمة / حصة القرني</a:t>
            </a:r>
            <a:endParaRPr lang="en-US" b="1" dirty="0"/>
          </a:p>
        </p:txBody>
      </p:sp>
      <p:pic>
        <p:nvPicPr>
          <p:cNvPr id="4" name="صورة 3"/>
          <p:cNvPicPr>
            <a:picLocks noChangeAspect="1"/>
          </p:cNvPicPr>
          <p:nvPr/>
        </p:nvPicPr>
        <p:blipFill>
          <a:blip r:embed="rId2"/>
          <a:stretch>
            <a:fillRect/>
          </a:stretch>
        </p:blipFill>
        <p:spPr>
          <a:xfrm>
            <a:off x="6687092" y="1196634"/>
            <a:ext cx="4105195" cy="4743451"/>
          </a:xfrm>
          <a:prstGeom prst="rect">
            <a:avLst/>
          </a:prstGeom>
        </p:spPr>
      </p:pic>
      <p:pic>
        <p:nvPicPr>
          <p:cNvPr id="7" name="صورة 6"/>
          <p:cNvPicPr>
            <a:picLocks noChangeAspect="1"/>
          </p:cNvPicPr>
          <p:nvPr/>
        </p:nvPicPr>
        <p:blipFill>
          <a:blip r:embed="rId3"/>
          <a:stretch>
            <a:fillRect/>
          </a:stretch>
        </p:blipFill>
        <p:spPr>
          <a:xfrm>
            <a:off x="1172198" y="1196635"/>
            <a:ext cx="4299211" cy="4743451"/>
          </a:xfrm>
          <a:prstGeom prst="rect">
            <a:avLst/>
          </a:prstGeom>
        </p:spPr>
      </p:pic>
    </p:spTree>
    <p:extLst>
      <p:ext uri="{BB962C8B-B14F-4D97-AF65-F5344CB8AC3E}">
        <p14:creationId xmlns:p14="http://schemas.microsoft.com/office/powerpoint/2010/main" val="407612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598803149"/>
              </p:ext>
            </p:extLst>
          </p:nvPr>
        </p:nvGraphicFramePr>
        <p:xfrm>
          <a:off x="1270372" y="171706"/>
          <a:ext cx="10212093" cy="1815592"/>
        </p:xfrm>
        <a:graphic>
          <a:graphicData uri="http://schemas.openxmlformats.org/drawingml/2006/table">
            <a:tbl>
              <a:tblPr rtl="1" firstRow="1" firstCol="1" bandRow="1">
                <a:tableStyleId>{93296810-A885-4BE3-A3E7-6D5BEEA58F35}</a:tableStyleId>
              </a:tblPr>
              <a:tblGrid>
                <a:gridCol w="866783">
                  <a:extLst>
                    <a:ext uri="{9D8B030D-6E8A-4147-A177-3AD203B41FA5}">
                      <a16:colId xmlns:a16="http://schemas.microsoft.com/office/drawing/2014/main" val="1494607706"/>
                    </a:ext>
                  </a:extLst>
                </a:gridCol>
                <a:gridCol w="1503176">
                  <a:extLst>
                    <a:ext uri="{9D8B030D-6E8A-4147-A177-3AD203B41FA5}">
                      <a16:colId xmlns:a16="http://schemas.microsoft.com/office/drawing/2014/main" val="3251226813"/>
                    </a:ext>
                  </a:extLst>
                </a:gridCol>
                <a:gridCol w="843312">
                  <a:extLst>
                    <a:ext uri="{9D8B030D-6E8A-4147-A177-3AD203B41FA5}">
                      <a16:colId xmlns:a16="http://schemas.microsoft.com/office/drawing/2014/main" val="557534292"/>
                    </a:ext>
                  </a:extLst>
                </a:gridCol>
                <a:gridCol w="1270480">
                  <a:extLst>
                    <a:ext uri="{9D8B030D-6E8A-4147-A177-3AD203B41FA5}">
                      <a16:colId xmlns:a16="http://schemas.microsoft.com/office/drawing/2014/main" val="3161452875"/>
                    </a:ext>
                  </a:extLst>
                </a:gridCol>
                <a:gridCol w="1023868">
                  <a:extLst>
                    <a:ext uri="{9D8B030D-6E8A-4147-A177-3AD203B41FA5}">
                      <a16:colId xmlns:a16="http://schemas.microsoft.com/office/drawing/2014/main" val="3946798971"/>
                    </a:ext>
                  </a:extLst>
                </a:gridCol>
                <a:gridCol w="1077840">
                  <a:extLst>
                    <a:ext uri="{9D8B030D-6E8A-4147-A177-3AD203B41FA5}">
                      <a16:colId xmlns:a16="http://schemas.microsoft.com/office/drawing/2014/main" val="2287532339"/>
                    </a:ext>
                  </a:extLst>
                </a:gridCol>
                <a:gridCol w="1295342">
                  <a:extLst>
                    <a:ext uri="{9D8B030D-6E8A-4147-A177-3AD203B41FA5}">
                      <a16:colId xmlns:a16="http://schemas.microsoft.com/office/drawing/2014/main" val="3703883584"/>
                    </a:ext>
                  </a:extLst>
                </a:gridCol>
                <a:gridCol w="2331292">
                  <a:extLst>
                    <a:ext uri="{9D8B030D-6E8A-4147-A177-3AD203B41FA5}">
                      <a16:colId xmlns:a16="http://schemas.microsoft.com/office/drawing/2014/main" val="3196387471"/>
                    </a:ext>
                  </a:extLst>
                </a:gridCol>
              </a:tblGrid>
              <a:tr h="535940">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5484672"/>
                  </a:ext>
                </a:extLst>
              </a:tr>
              <a:tr h="1254760">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لغتي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السادسة</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صحتي</a:t>
                      </a:r>
                      <a:endParaRPr lang="en-US" sz="1200" b="1">
                        <a:effectLst/>
                      </a:endParaRPr>
                    </a:p>
                    <a:p>
                      <a:pPr algn="ctr" rtl="1">
                        <a:lnSpc>
                          <a:spcPct val="115000"/>
                        </a:lnSpc>
                        <a:spcAft>
                          <a:spcPts val="0"/>
                        </a:spcAft>
                      </a:pPr>
                      <a:r>
                        <a:rPr lang="ar-SA" sz="1800" b="1">
                          <a:effectLst/>
                        </a:rPr>
                        <a:t>وغذائي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ar-SA" sz="1800" b="1">
                          <a:effectLst/>
                        </a:rPr>
                        <a:t> </a:t>
                      </a:r>
                      <a:endParaRPr lang="en-US" sz="1200" b="1">
                        <a:effectLst/>
                      </a:endParaRPr>
                    </a:p>
                    <a:p>
                      <a:pPr algn="r" rtl="1">
                        <a:lnSpc>
                          <a:spcPct val="115000"/>
                        </a:lnSpc>
                        <a:spcAft>
                          <a:spcPts val="0"/>
                        </a:spcAft>
                      </a:pPr>
                      <a:r>
                        <a:rPr lang="ar-SA" sz="1800" b="1">
                          <a:effectLst/>
                        </a:rPr>
                        <a:t>   عيادة     المريض </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r" rtl="1">
                        <a:lnSpc>
                          <a:spcPct val="115000"/>
                        </a:lnSpc>
                        <a:spcAft>
                          <a:spcPts val="0"/>
                        </a:spcAft>
                      </a:pPr>
                      <a:r>
                        <a:rPr lang="ar-SA" sz="1800" b="1" dirty="0">
                          <a:effectLst/>
                        </a:rPr>
                        <a:t> </a:t>
                      </a:r>
                      <a:endParaRPr lang="en-US" sz="1200" b="1" dirty="0">
                        <a:effectLst/>
                      </a:endParaRPr>
                    </a:p>
                    <a:p>
                      <a:pPr algn="r" rtl="1">
                        <a:lnSpc>
                          <a:spcPct val="115000"/>
                        </a:lnSpc>
                        <a:spcAft>
                          <a:spcPts val="0"/>
                        </a:spcAft>
                      </a:pPr>
                      <a:r>
                        <a:rPr lang="ar-SA" sz="1800" b="1" dirty="0">
                          <a:effectLst/>
                        </a:rPr>
                        <a:t>النص القرائي الثالث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4849723"/>
                  </a:ext>
                </a:extLst>
              </a:tr>
            </a:tbl>
          </a:graphicData>
        </a:graphic>
      </p:graphicFrame>
      <p:sp>
        <p:nvSpPr>
          <p:cNvPr id="4" name="مستطيل 3"/>
          <p:cNvSpPr/>
          <p:nvPr/>
        </p:nvSpPr>
        <p:spPr>
          <a:xfrm>
            <a:off x="3633539" y="2219218"/>
            <a:ext cx="7113486" cy="416204"/>
          </a:xfrm>
          <a:prstGeom prst="rect">
            <a:avLst/>
          </a:prstGeom>
        </p:spPr>
        <p:txBody>
          <a:bodyPr wrap="none">
            <a:spAutoFit/>
          </a:bodyPr>
          <a:lstStyle/>
          <a:p>
            <a:pPr>
              <a:lnSpc>
                <a:spcPct val="115000"/>
              </a:lnSpc>
              <a:spcAft>
                <a:spcPts val="1000"/>
              </a:spcAft>
              <a:tabLst>
                <a:tab pos="6861810" algn="l"/>
              </a:tabLst>
            </a:pPr>
            <a:r>
              <a:rPr lang="ar-SA" sz="2000" b="1" dirty="0">
                <a:solidFill>
                  <a:srgbClr val="FF0000"/>
                </a:solidFill>
                <a:latin typeface="Calibri" panose="020F0502020204030204" pitchFamily="34" charset="0"/>
                <a:ea typeface="Calibri" panose="020F0502020204030204" pitchFamily="34" charset="0"/>
              </a:rPr>
              <a:t>المكتسبات السابقة</a:t>
            </a:r>
            <a:r>
              <a:rPr lang="ar-SA" sz="2000" b="1" dirty="0">
                <a:latin typeface="Calibri" panose="020F0502020204030204" pitchFamily="34" charset="0"/>
                <a:ea typeface="Calibri" panose="020F0502020204030204" pitchFamily="34" charset="0"/>
              </a:rPr>
              <a:t> : طعام ملوث . فيه شفاء للناس  </a:t>
            </a:r>
            <a:r>
              <a:rPr lang="en-US" sz="1400" b="1" dirty="0">
                <a:latin typeface="Calibri" panose="020F0502020204030204" pitchFamily="34" charset="0"/>
                <a:ea typeface="Calibri" panose="020F0502020204030204" pitchFamily="34" charset="0"/>
                <a:cs typeface="Arial" panose="020B0604020202020204" pitchFamily="34" charset="0"/>
              </a:rPr>
              <a:t>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1"/>
          <p:cNvSpPr>
            <a:spLocks noChangeArrowheads="1"/>
          </p:cNvSpPr>
          <p:nvPr/>
        </p:nvSpPr>
        <p:spPr bwMode="auto">
          <a:xfrm>
            <a:off x="7434419" y="3204018"/>
            <a:ext cx="3027362" cy="32353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التمهيد : </a:t>
            </a:r>
          </a:p>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عرض فيديو مناسب للدرس </a:t>
            </a:r>
          </a:p>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16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مناقشة الطالبات حول الفيديو </a:t>
            </a:r>
          </a:p>
          <a:p>
            <a:pPr marL="0" marR="1143000" lvl="0" indent="0" algn="r" defTabSz="914400" rtl="1" eaLnBrk="0" fontAlgn="base" latinLnBrk="0" hangingPunct="0">
              <a:lnSpc>
                <a:spcPct val="100000"/>
              </a:lnSpc>
              <a:spcBef>
                <a:spcPct val="0"/>
              </a:spcBef>
              <a:spcAft>
                <a:spcPts val="1000"/>
              </a:spcAft>
              <a:buClrTx/>
              <a:buSzTx/>
              <a:buFontTx/>
              <a:buNone/>
              <a:tabLst/>
            </a:pPr>
            <a:endParaRPr kumimoji="0" lang="en-US"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1270372" y="3370607"/>
            <a:ext cx="3601431" cy="290214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ts val="800"/>
              </a:spcAft>
              <a:buClrTx/>
              <a:buSzTx/>
              <a:buFontTx/>
              <a:buNone/>
              <a:tabLst/>
            </a:pPr>
            <a:r>
              <a:rPr kumimoji="0" lang="ar-SA" altLang="ar-SA" sz="2000" b="1" i="0" u="none" strike="noStrike" cap="none" normalizeH="0" baseline="0" dirty="0">
                <a:ln>
                  <a:noFill/>
                </a:ln>
                <a:solidFill>
                  <a:srgbClr val="7030A0"/>
                </a:solidFill>
                <a:effectLst/>
                <a:latin typeface="Arial" panose="020B0604020202020204" pitchFamily="34" charset="0"/>
                <a:ea typeface="Arial" panose="020B0604020202020204" pitchFamily="34" charset="0"/>
                <a:cs typeface="Arial" panose="020B0604020202020204" pitchFamily="34" charset="0"/>
              </a:rPr>
              <a:t>استراتيجيات تدريس التعلم النشط  </a:t>
            </a: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فكر – زاوج- شارك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الرؤوس المرقمة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المفاهيم الكرتونية     </a:t>
            </a:r>
          </a:p>
          <a:p>
            <a:pPr marL="0" marR="0" lvl="0" indent="0"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التعلم التعاوني </a:t>
            </a:r>
            <a:endParaRPr kumimoji="0" lang="en-US"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التعلم باللعب</a:t>
            </a:r>
            <a:r>
              <a:rPr lang="ar-SA" altLang="ar-SA" sz="2000" b="1" dirty="0">
                <a:latin typeface="Arial" panose="020B0604020202020204" pitchFamily="34" charset="0"/>
                <a:ea typeface="Arial" panose="020B0604020202020204" pitchFamily="34" charset="0"/>
                <a:cs typeface="Arial" panose="020B0604020202020204" pitchFamily="34" charset="0"/>
              </a:rPr>
              <a:t>             </a:t>
            </a: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لعب الأدوار  </a:t>
            </a:r>
          </a:p>
          <a:p>
            <a:pPr marL="0" marR="1143000" lvl="0" indent="0" defTabSz="914400" rtl="1" eaLnBrk="0" fontAlgn="base" latinLnBrk="0" hangingPunct="0">
              <a:lnSpc>
                <a:spcPct val="100000"/>
              </a:lnSpc>
              <a:spcBef>
                <a:spcPct val="0"/>
              </a:spcBef>
              <a:spcAft>
                <a:spcPts val="1000"/>
              </a:spcAft>
              <a:buClrTx/>
              <a:buSzTx/>
              <a:buFont typeface="Arial" panose="020B0604020202020204" pitchFamily="34" charset="0"/>
              <a:buChar char="-"/>
              <a:tabLst/>
            </a:pP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تدريس الأقران     </a:t>
            </a:r>
          </a:p>
          <a:p>
            <a:pPr marL="0" marR="0" lvl="0" indent="0" defTabSz="914400" rtl="1" eaLnBrk="0" fontAlgn="base" latinLnBrk="0" hangingPunct="0">
              <a:lnSpc>
                <a:spcPct val="100000"/>
              </a:lnSpc>
              <a:spcBef>
                <a:spcPct val="0"/>
              </a:spcBef>
              <a:spcAft>
                <a:spcPct val="0"/>
              </a:spcAft>
              <a:buClrTx/>
              <a:buSzTx/>
              <a:tabLst/>
            </a:pPr>
            <a:endPar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ts val="800"/>
              </a:spcAft>
              <a:buClrTx/>
              <a:buSzTx/>
              <a:buFontTx/>
              <a:buNone/>
              <a:tabLst/>
            </a:pPr>
            <a:endParaRPr kumimoji="0" lang="en-US"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410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rrowheads="1"/>
          </p:cNvSpPr>
          <p:nvPr/>
        </p:nvSpPr>
        <p:spPr bwMode="auto">
          <a:xfrm>
            <a:off x="7505908" y="882388"/>
            <a:ext cx="4124325" cy="4669155"/>
          </a:xfrm>
          <a:prstGeom prst="wedgeEllipseCallout">
            <a:avLst>
              <a:gd name="adj1" fmla="val -88801"/>
              <a:gd name="adj2" fmla="val -2862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ar-SA" sz="2000" b="1" dirty="0">
                <a:solidFill>
                  <a:srgbClr val="E36C0A"/>
                </a:solidFill>
                <a:effectLst/>
                <a:latin typeface="Calibri" panose="020F0502020204030204" pitchFamily="34" charset="0"/>
                <a:ea typeface="Times New Roman" panose="02020603050405020304" pitchFamily="18" charset="0"/>
                <a:cs typeface="Arial" panose="020B0604020202020204" pitchFamily="34" charset="0"/>
              </a:rPr>
              <a:t>الوسائل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الكتاب المدرسي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عارض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السبورة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الأقلام الملونة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البطاقات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والصور . </a:t>
            </a:r>
          </a:p>
          <a:p>
            <a:pPr marL="342900" lvl="0" indent="-342900" algn="r" rtl="1">
              <a:lnSpc>
                <a:spcPct val="115000"/>
              </a:lnSpc>
              <a:spcAft>
                <a:spcPts val="1000"/>
              </a:spcAft>
              <a:buFont typeface="Symbol" panose="05050102010706020507" pitchFamily="18" charset="2"/>
              <a:buChar char=""/>
            </a:pPr>
            <a:r>
              <a:rPr lang="ar-SA" sz="2000" b="1" dirty="0">
                <a:latin typeface="Calibri" panose="020F0502020204030204" pitchFamily="34" charset="0"/>
                <a:ea typeface="Calibri" panose="020F0502020204030204" pitchFamily="34" charset="0"/>
                <a:cs typeface="Arial" panose="020B0604020202020204" pitchFamily="34" charset="0"/>
              </a:rPr>
              <a:t>نماذج</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5"/>
          <p:cNvSpPr>
            <a:spLocks noChangeArrowheads="1"/>
          </p:cNvSpPr>
          <p:nvPr/>
        </p:nvSpPr>
        <p:spPr bwMode="auto">
          <a:xfrm>
            <a:off x="1961114" y="664265"/>
            <a:ext cx="2200275" cy="510540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sysClr val="windowText" lastClr="000000"/>
              </a:solidFill>
              <a:effectLst/>
              <a:uLnTx/>
              <a:uFillTx/>
            </a:endParaRPr>
          </a:p>
        </p:txBody>
      </p:sp>
      <p:pic>
        <p:nvPicPr>
          <p:cNvPr id="6" name="صورة 5"/>
          <p:cNvPicPr>
            <a:picLocks noChangeAspect="1"/>
          </p:cNvPicPr>
          <p:nvPr/>
        </p:nvPicPr>
        <p:blipFill>
          <a:blip r:embed="rId2"/>
          <a:stretch>
            <a:fillRect/>
          </a:stretch>
        </p:blipFill>
        <p:spPr>
          <a:xfrm>
            <a:off x="2133334" y="882388"/>
            <a:ext cx="1905266" cy="1343212"/>
          </a:xfrm>
          <a:prstGeom prst="rect">
            <a:avLst/>
          </a:prstGeom>
        </p:spPr>
      </p:pic>
      <p:pic>
        <p:nvPicPr>
          <p:cNvPr id="7" name="صورة 6"/>
          <p:cNvPicPr>
            <a:picLocks noChangeAspect="1"/>
          </p:cNvPicPr>
          <p:nvPr/>
        </p:nvPicPr>
        <p:blipFill>
          <a:blip r:embed="rId3"/>
          <a:stretch>
            <a:fillRect/>
          </a:stretch>
        </p:blipFill>
        <p:spPr>
          <a:xfrm>
            <a:off x="2235501" y="996161"/>
            <a:ext cx="1700931" cy="1115665"/>
          </a:xfrm>
          <a:prstGeom prst="rect">
            <a:avLst/>
          </a:prstGeom>
        </p:spPr>
      </p:pic>
      <p:pic>
        <p:nvPicPr>
          <p:cNvPr id="8" name="صورة 7"/>
          <p:cNvPicPr>
            <a:picLocks noChangeAspect="1"/>
          </p:cNvPicPr>
          <p:nvPr/>
        </p:nvPicPr>
        <p:blipFill>
          <a:blip r:embed="rId4"/>
          <a:stretch>
            <a:fillRect/>
          </a:stretch>
        </p:blipFill>
        <p:spPr>
          <a:xfrm>
            <a:off x="2141960" y="2611551"/>
            <a:ext cx="1838582" cy="924054"/>
          </a:xfrm>
          <a:prstGeom prst="rect">
            <a:avLst/>
          </a:prstGeom>
        </p:spPr>
      </p:pic>
      <p:pic>
        <p:nvPicPr>
          <p:cNvPr id="9" name="صورة 8"/>
          <p:cNvPicPr>
            <a:picLocks noChangeAspect="1"/>
          </p:cNvPicPr>
          <p:nvPr/>
        </p:nvPicPr>
        <p:blipFill>
          <a:blip r:embed="rId5"/>
          <a:stretch>
            <a:fillRect/>
          </a:stretch>
        </p:blipFill>
        <p:spPr>
          <a:xfrm>
            <a:off x="2358865" y="4288917"/>
            <a:ext cx="1621677" cy="1182727"/>
          </a:xfrm>
          <a:prstGeom prst="rect">
            <a:avLst/>
          </a:prstGeom>
        </p:spPr>
      </p:pic>
    </p:spTree>
    <p:extLst>
      <p:ext uri="{BB962C8B-B14F-4D97-AF65-F5344CB8AC3E}">
        <p14:creationId xmlns:p14="http://schemas.microsoft.com/office/powerpoint/2010/main" val="288116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p:cNvGraphicFramePr>
            <a:graphicFrameLocks noGrp="1"/>
          </p:cNvGraphicFramePr>
          <p:nvPr>
            <p:extLst>
              <p:ext uri="{D42A27DB-BD31-4B8C-83A1-F6EECF244321}">
                <p14:modId xmlns:p14="http://schemas.microsoft.com/office/powerpoint/2010/main" val="2233830831"/>
              </p:ext>
            </p:extLst>
          </p:nvPr>
        </p:nvGraphicFramePr>
        <p:xfrm>
          <a:off x="254834" y="374755"/>
          <a:ext cx="10867867" cy="6144249"/>
        </p:xfrm>
        <a:graphic>
          <a:graphicData uri="http://schemas.openxmlformats.org/drawingml/2006/table">
            <a:tbl>
              <a:tblPr rtl="1" firstRow="1" firstCol="1" bandRow="1"/>
              <a:tblGrid>
                <a:gridCol w="2277251">
                  <a:extLst>
                    <a:ext uri="{9D8B030D-6E8A-4147-A177-3AD203B41FA5}">
                      <a16:colId xmlns:a16="http://schemas.microsoft.com/office/drawing/2014/main" val="1207418127"/>
                    </a:ext>
                  </a:extLst>
                </a:gridCol>
                <a:gridCol w="2277251">
                  <a:extLst>
                    <a:ext uri="{9D8B030D-6E8A-4147-A177-3AD203B41FA5}">
                      <a16:colId xmlns:a16="http://schemas.microsoft.com/office/drawing/2014/main" val="215994819"/>
                    </a:ext>
                  </a:extLst>
                </a:gridCol>
                <a:gridCol w="3829490">
                  <a:extLst>
                    <a:ext uri="{9D8B030D-6E8A-4147-A177-3AD203B41FA5}">
                      <a16:colId xmlns:a16="http://schemas.microsoft.com/office/drawing/2014/main" val="140130710"/>
                    </a:ext>
                  </a:extLst>
                </a:gridCol>
                <a:gridCol w="930905">
                  <a:extLst>
                    <a:ext uri="{9D8B030D-6E8A-4147-A177-3AD203B41FA5}">
                      <a16:colId xmlns:a16="http://schemas.microsoft.com/office/drawing/2014/main" val="3593781718"/>
                    </a:ext>
                  </a:extLst>
                </a:gridCol>
                <a:gridCol w="1552970">
                  <a:extLst>
                    <a:ext uri="{9D8B030D-6E8A-4147-A177-3AD203B41FA5}">
                      <a16:colId xmlns:a16="http://schemas.microsoft.com/office/drawing/2014/main" val="3960160312"/>
                    </a:ext>
                  </a:extLst>
                </a:gridCol>
              </a:tblGrid>
              <a:tr h="316550">
                <a:tc>
                  <a:txBody>
                    <a:bodyPr/>
                    <a:lstStyle/>
                    <a:p>
                      <a:pPr marL="111760" algn="ctr" rtl="1">
                        <a:lnSpc>
                          <a:spcPct val="115000"/>
                        </a:lnSpc>
                        <a:spcAft>
                          <a:spcPts val="0"/>
                        </a:spcAft>
                        <a:tabLst>
                          <a:tab pos="674370" algn="l"/>
                        </a:tabLst>
                      </a:pPr>
                      <a:r>
                        <a:rPr lang="ar-SA" sz="2400" b="1">
                          <a:solidFill>
                            <a:srgbClr val="E36C0A"/>
                          </a:solidFill>
                          <a:effectLst/>
                          <a:latin typeface="Calibri" panose="020F0502020204030204" pitchFamily="34" charset="0"/>
                          <a:ea typeface="Calibri" panose="020F0502020204030204" pitchFamily="34" charset="0"/>
                          <a:cs typeface="Arial" panose="020B0604020202020204" pitchFamily="34" charset="0"/>
                        </a:rPr>
                        <a:t>الأهداف</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76923C"/>
                          </a:solidFill>
                          <a:effectLst/>
                          <a:latin typeface="Calibri" panose="020F0502020204030204" pitchFamily="34" charset="0"/>
                          <a:ea typeface="Calibri" panose="020F0502020204030204" pitchFamily="34" charset="0"/>
                          <a:cs typeface="Arial" panose="020B0604020202020204" pitchFamily="34" charset="0"/>
                        </a:rPr>
                        <a:t>المحتوى التعليمي</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31849B"/>
                          </a:solidFill>
                          <a:effectLst/>
                          <a:latin typeface="Calibri" panose="020F0502020204030204" pitchFamily="34" charset="0"/>
                          <a:ea typeface="Calibri" panose="020F0502020204030204" pitchFamily="34" charset="0"/>
                          <a:cs typeface="Arial" panose="020B0604020202020204" pitchFamily="34" charset="0"/>
                        </a:rPr>
                        <a:t>الإجراءات والأنشطة التعليمية</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943634"/>
                          </a:solidFill>
                          <a:effectLst/>
                          <a:latin typeface="Calibri" panose="020F0502020204030204" pitchFamily="34" charset="0"/>
                          <a:ea typeface="Calibri" panose="020F0502020204030204" pitchFamily="34" charset="0"/>
                          <a:cs typeface="Arial" panose="020B0604020202020204" pitchFamily="34" charset="0"/>
                        </a:rPr>
                        <a:t>الوسائل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943634"/>
                          </a:solidFill>
                          <a:effectLst/>
                          <a:latin typeface="Calibri" panose="020F0502020204030204" pitchFamily="34" charset="0"/>
                          <a:ea typeface="Calibri" panose="020F0502020204030204" pitchFamily="34" charset="0"/>
                          <a:cs typeface="Arial" panose="020B0604020202020204" pitchFamily="34" charset="0"/>
                        </a:rPr>
                        <a:t>أساليب التقويم</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583496"/>
                  </a:ext>
                </a:extLst>
              </a:tr>
              <a:tr h="1184198">
                <a:tc>
                  <a:txBody>
                    <a:bodyPr/>
                    <a:lstStyle/>
                    <a:p>
                      <a:pPr marL="111760"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1/ أن تطبق التلميذة قوانين التحدث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*التحدث بوضوح عما أريد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*أحترم حق الاخرين في التحدث والحوار.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لا أقاطع من يتحدث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ألتزم النظام عند طلب الاشتراك في الحوار والمناقشة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بعد استنتاج عنوان الدرس يتم استرجاع قوانين التحدث وتطبيقها اثناء المناقشة والإشارة اليها اثناء الدرس</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بطاقات</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ملاحظة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51287"/>
                  </a:ext>
                </a:extLst>
              </a:tr>
              <a:tr h="4539427">
                <a:tc>
                  <a:txBody>
                    <a:bodyPr/>
                    <a:lstStyle/>
                    <a:p>
                      <a:pPr marL="111760"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2</a:t>
                      </a:r>
                      <a:r>
                        <a:rPr lang="ar-SA" sz="1400" b="1">
                          <a:effectLst/>
                          <a:latin typeface="Calibri" panose="020F0502020204030204" pitchFamily="34" charset="0"/>
                          <a:ea typeface="Calibri" panose="020F0502020204030204" pitchFamily="34" charset="0"/>
                          <a:cs typeface="Arial" panose="020B0604020202020204" pitchFamily="34" charset="0"/>
                        </a:rPr>
                        <a:t>/ أن تعبر التلميذة شفهيا عن محتوى كل صورة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tabLst>
                          <a:tab pos="3757930" algn="l"/>
                        </a:tabLs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tabLst>
                          <a:tab pos="3757930" algn="l"/>
                        </a:tabLs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tabLst>
                          <a:tab pos="3757930" algn="l"/>
                        </a:tabLs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tabLst>
                          <a:tab pos="3757930" algn="l"/>
                        </a:tabLs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3/  أن تذكر التلميذة الدعاء الذي نقوله عندما نشعر بألم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3- أن تبين التلميذة  فوائد العسل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4- أن تقارن التلميذة بين العسل والدواء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عرض الصور عن طريق جهاز العرض وملاحظة كل صورة على حدة بحيث يتم قراءة الصورة من قبل التلميذات بجميع عناصرها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r>
                        <a:rPr lang="ar-SA" sz="1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الأولى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تأملي الصورة التي أمامك جيدا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سمي الشخصيات الموجودة في الصورة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أين يرقد محمدا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لماذا يرقد محمدا في المستشفى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صفي شعور محمد عندما زاره صديقه في المستشفى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ما هو الدعاء الذي نقوله للمريض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SzPts val="1200"/>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إذا شعرت بألم فماذا تفعلين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r>
                        <a:rPr lang="ar-SA" sz="1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الثانية  .</a:t>
                      </a:r>
                      <a:r>
                        <a:rPr lang="ar-SA" sz="1200" b="1" dirty="0">
                          <a:effectLst/>
                          <a:latin typeface="Calibri" panose="020F0502020204030204" pitchFamily="34" charset="0"/>
                          <a:ea typeface="Calibri" panose="020F0502020204030204" pitchFamily="34" charset="0"/>
                          <a:cs typeface="Arial" panose="020B0604020202020204" pitchFamily="34" charset="0"/>
                        </a:rPr>
                        <a:t> تأملي الصورة التي أمامك جيدا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ماذا قدم صالح لمحمد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عندما تعودين مريضا ماذا تأخذين معك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عددي فوائد العسل ؟ باستخدام استراتيجية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فكر زاوج شارك  واستراتيجية الرؤوس المرقمة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الثالثة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تأملي الصورة التي أمامك جيدا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ما الذي يظهر على ملامح محمد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بماذا يمسك محمد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ما هو الفرق بين العسل والدواء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ما اسم الحشرة التي تصنع العسل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جهاز العرض</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صور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السبورة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الأقلام  </a:t>
                      </a:r>
                      <a:endParaRPr lang="en-US" sz="110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الملونة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صحيفة الملاحظة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تقويم شفهي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مهارة التحدث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49497" marR="49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1652701"/>
                  </a:ext>
                </a:extLst>
              </a:tr>
            </a:tbl>
          </a:graphicData>
        </a:graphic>
      </p:graphicFrame>
      <p:pic>
        <p:nvPicPr>
          <p:cNvPr id="7" name="صورة 6"/>
          <p:cNvPicPr>
            <a:picLocks noChangeAspect="1"/>
          </p:cNvPicPr>
          <p:nvPr/>
        </p:nvPicPr>
        <p:blipFill>
          <a:blip r:embed="rId2"/>
          <a:stretch>
            <a:fillRect/>
          </a:stretch>
        </p:blipFill>
        <p:spPr>
          <a:xfrm>
            <a:off x="7299370" y="2404635"/>
            <a:ext cx="951058" cy="3158002"/>
          </a:xfrm>
          <a:prstGeom prst="rect">
            <a:avLst/>
          </a:prstGeom>
        </p:spPr>
      </p:pic>
    </p:spTree>
    <p:extLst>
      <p:ext uri="{BB962C8B-B14F-4D97-AF65-F5344CB8AC3E}">
        <p14:creationId xmlns:p14="http://schemas.microsoft.com/office/powerpoint/2010/main" val="7486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4067992946"/>
              </p:ext>
            </p:extLst>
          </p:nvPr>
        </p:nvGraphicFramePr>
        <p:xfrm>
          <a:off x="569627" y="344774"/>
          <a:ext cx="10882858" cy="6245238"/>
        </p:xfrm>
        <a:graphic>
          <a:graphicData uri="http://schemas.openxmlformats.org/drawingml/2006/table">
            <a:tbl>
              <a:tblPr rtl="1" firstRow="1" firstCol="1" bandRow="1"/>
              <a:tblGrid>
                <a:gridCol w="2280392">
                  <a:extLst>
                    <a:ext uri="{9D8B030D-6E8A-4147-A177-3AD203B41FA5}">
                      <a16:colId xmlns:a16="http://schemas.microsoft.com/office/drawing/2014/main" val="2301601178"/>
                    </a:ext>
                  </a:extLst>
                </a:gridCol>
                <a:gridCol w="2280392">
                  <a:extLst>
                    <a:ext uri="{9D8B030D-6E8A-4147-A177-3AD203B41FA5}">
                      <a16:colId xmlns:a16="http://schemas.microsoft.com/office/drawing/2014/main" val="3348114938"/>
                    </a:ext>
                  </a:extLst>
                </a:gridCol>
                <a:gridCol w="3834774">
                  <a:extLst>
                    <a:ext uri="{9D8B030D-6E8A-4147-A177-3AD203B41FA5}">
                      <a16:colId xmlns:a16="http://schemas.microsoft.com/office/drawing/2014/main" val="2494330579"/>
                    </a:ext>
                  </a:extLst>
                </a:gridCol>
                <a:gridCol w="932189">
                  <a:extLst>
                    <a:ext uri="{9D8B030D-6E8A-4147-A177-3AD203B41FA5}">
                      <a16:colId xmlns:a16="http://schemas.microsoft.com/office/drawing/2014/main" val="3217209710"/>
                    </a:ext>
                  </a:extLst>
                </a:gridCol>
                <a:gridCol w="1555111">
                  <a:extLst>
                    <a:ext uri="{9D8B030D-6E8A-4147-A177-3AD203B41FA5}">
                      <a16:colId xmlns:a16="http://schemas.microsoft.com/office/drawing/2014/main" val="1113509129"/>
                    </a:ext>
                  </a:extLst>
                </a:gridCol>
              </a:tblGrid>
              <a:tr h="447571">
                <a:tc>
                  <a:txBody>
                    <a:bodyPr/>
                    <a:lstStyle/>
                    <a:p>
                      <a:pPr marL="111760" algn="r" rtl="1">
                        <a:lnSpc>
                          <a:spcPct val="115000"/>
                        </a:lnSpc>
                        <a:spcAft>
                          <a:spcPts val="0"/>
                        </a:spcAft>
                        <a:tabLst>
                          <a:tab pos="674370" algn="l"/>
                        </a:tabLst>
                      </a:pPr>
                      <a:r>
                        <a:rPr lang="ar-SA" sz="2400" b="1">
                          <a:solidFill>
                            <a:srgbClr val="E36C0A"/>
                          </a:solidFill>
                          <a:effectLst/>
                          <a:latin typeface="Calibri" panose="020F0502020204030204" pitchFamily="34" charset="0"/>
                          <a:ea typeface="Calibri" panose="020F0502020204030204" pitchFamily="34" charset="0"/>
                          <a:cs typeface="Arial" panose="020B0604020202020204" pitchFamily="34" charset="0"/>
                        </a:rPr>
                        <a:t>الأهداف</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2400" b="1">
                          <a:solidFill>
                            <a:srgbClr val="76923C"/>
                          </a:solidFill>
                          <a:effectLst/>
                          <a:latin typeface="Calibri" panose="020F0502020204030204" pitchFamily="34" charset="0"/>
                          <a:ea typeface="Calibri" panose="020F0502020204030204" pitchFamily="34" charset="0"/>
                          <a:cs typeface="Arial" panose="020B0604020202020204" pitchFamily="34" charset="0"/>
                        </a:rPr>
                        <a:t>المحتوى التعليمي</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2400" b="1">
                          <a:solidFill>
                            <a:srgbClr val="31849B"/>
                          </a:solidFill>
                          <a:effectLst/>
                          <a:latin typeface="Calibri" panose="020F0502020204030204" pitchFamily="34" charset="0"/>
                          <a:ea typeface="Calibri" panose="020F0502020204030204" pitchFamily="34" charset="0"/>
                          <a:cs typeface="Arial" panose="020B0604020202020204" pitchFamily="34" charset="0"/>
                        </a:rPr>
                        <a:t>الإجراءات والأنشطة التعليمية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943634"/>
                          </a:solidFill>
                          <a:effectLst/>
                          <a:latin typeface="Calibri" panose="020F0502020204030204" pitchFamily="34" charset="0"/>
                          <a:ea typeface="Calibri" panose="020F0502020204030204" pitchFamily="34" charset="0"/>
                          <a:cs typeface="Arial" panose="020B0604020202020204" pitchFamily="34" charset="0"/>
                        </a:rPr>
                        <a:t>الوسائل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400" b="1">
                          <a:solidFill>
                            <a:srgbClr val="943634"/>
                          </a:solidFill>
                          <a:effectLst/>
                          <a:latin typeface="Calibri" panose="020F0502020204030204" pitchFamily="34" charset="0"/>
                          <a:ea typeface="Calibri" panose="020F0502020204030204" pitchFamily="34" charset="0"/>
                          <a:cs typeface="Arial" panose="020B0604020202020204" pitchFamily="34" charset="0"/>
                        </a:rPr>
                        <a:t>أساليب التقويم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44550"/>
                  </a:ext>
                </a:extLst>
              </a:tr>
              <a:tr h="3501761">
                <a:tc>
                  <a:txBody>
                    <a:bodyPr/>
                    <a:lstStyle/>
                    <a:p>
                      <a:pPr marL="111760"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أن تصف التلميذة كيفية الوقاية من الأمراض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أن تذكر التلميذة عبارات تقال لمن أسدى إليها معروفا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أن تعدد التلميذة آداب زيارة المريض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4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1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br>
                        <a:rPr lang="en-US" sz="1100" dirty="0">
                          <a:effectLst/>
                          <a:latin typeface="Calibri" panose="020F0502020204030204" pitchFamily="34" charset="0"/>
                          <a:cs typeface="Arial" panose="020B0604020202020204" pitchFamily="34" charset="0"/>
                        </a:rPr>
                      </a:b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1100" b="1">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الرابعة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بماذا نصح الطبيب محمدا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ماواجبنا نحو تعليمات الأطباء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1100" b="1">
                          <a:solidFill>
                            <a:srgbClr val="000000"/>
                          </a:solidFill>
                          <a:effectLst/>
                          <a:latin typeface="Calibri" panose="020F0502020204030204" pitchFamily="34" charset="0"/>
                          <a:ea typeface="Calibri" panose="020F0502020204030204" pitchFamily="34" charset="0"/>
                          <a:cs typeface="Arial" panose="020B0604020202020204" pitchFamily="34" charset="0"/>
                        </a:rPr>
                        <a:t>كيف نحمي أنفسنا من الأمراض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الخامسة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هل أقتنع محمدا بإن العسل دواء وشفاء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كيف عرفت ذلك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ماذا تقولين لمن أسدى إليك معروفا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ماذا نتمنى لكل مريض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mj-lt"/>
                        <a:buAutoNum type="arabicPeriod"/>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أنعم الله عليك بالصحة ما واجبك نحوه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00682F"/>
                          </a:solidFill>
                          <a:effectLst/>
                          <a:latin typeface="Calibri" panose="020F0502020204030204" pitchFamily="34" charset="0"/>
                          <a:ea typeface="Calibri" panose="020F0502020204030204" pitchFamily="34" charset="0"/>
                          <a:cs typeface="Arial" panose="020B0604020202020204" pitchFamily="34" charset="0"/>
                        </a:rPr>
                        <a:t>تطبيق استراتيجية المفاهيم الكرتونية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عددي آداب زيارة المريض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FF0000"/>
                          </a:solidFill>
                          <a:effectLst/>
                          <a:latin typeface="Calibri" panose="020F0502020204030204" pitchFamily="34" charset="0"/>
                          <a:ea typeface="Calibri" panose="020F0502020204030204" pitchFamily="34" charset="0"/>
                          <a:cs typeface="Arial" panose="020B0604020202020204" pitchFamily="34" charset="0"/>
                        </a:rPr>
                        <a:t>الصورة السادسة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00682F"/>
                          </a:solidFill>
                          <a:effectLst/>
                          <a:latin typeface="Calibri" panose="020F0502020204030204" pitchFamily="34" charset="0"/>
                          <a:ea typeface="Calibri" panose="020F0502020204030204" pitchFamily="34" charset="0"/>
                          <a:cs typeface="Arial" panose="020B0604020202020204" pitchFamily="34" charset="0"/>
                        </a:rPr>
                        <a:t>تطبيق خبرة طرح الأسئلة على الصورة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صغيرتي المبدعة اطرحي أكبر عدد ممكن من الأسئلة الغريبة والمتنوعة على هذه الصورة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جهاز العرض</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صور</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السبورة</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الأقلام الملونة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صحيفة</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الملاحظة</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تقويم شفهي</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مهارة التحدث</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436813"/>
                  </a:ext>
                </a:extLst>
              </a:tr>
              <a:tr h="1882857">
                <a:tc>
                  <a:txBody>
                    <a:bodyPr/>
                    <a:lstStyle/>
                    <a:p>
                      <a:pPr marL="111760" algn="r" rtl="1">
                        <a:lnSpc>
                          <a:spcPct val="115000"/>
                        </a:lnSpc>
                        <a:spcAft>
                          <a:spcPts val="0"/>
                        </a:spcAft>
                        <a:tabLst>
                          <a:tab pos="3757930" algn="l"/>
                        </a:tabLst>
                      </a:pPr>
                      <a:r>
                        <a:rPr lang="ar-SA" sz="1400" b="1" dirty="0">
                          <a:effectLst/>
                          <a:latin typeface="Calibri" panose="020F0502020204030204" pitchFamily="34" charset="0"/>
                          <a:ea typeface="Calibri" panose="020F0502020204030204" pitchFamily="34" charset="0"/>
                          <a:cs typeface="Arial" panose="020B0604020202020204" pitchFamily="34" charset="0"/>
                        </a:rPr>
                        <a:t> أن تقرأ التلميذة قراءة صحيحة ممثلة للمعنى ومراعية لعلامات الوقف والوصل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ما هي فوائد القراءة ؟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إظهار قوانين القراءة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القراءة النموذجية من قبل المعلمة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القراءة الزمرية من قبل التلميذات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قراءة التلميذات المجيدات ثم الأخريات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000" b="1">
                          <a:effectLst/>
                          <a:latin typeface="Calibri" panose="020F0502020204030204" pitchFamily="34" charset="0"/>
                          <a:ea typeface="Calibri" panose="020F0502020204030204" pitchFamily="34" charset="0"/>
                          <a:cs typeface="Arial" panose="020B0604020202020204" pitchFamily="34" charset="0"/>
                        </a:rPr>
                        <a:t>الكتاب المدرسي</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000" b="1" dirty="0">
                          <a:effectLst/>
                          <a:latin typeface="Calibri" panose="020F0502020204030204" pitchFamily="34" charset="0"/>
                          <a:ea typeface="Calibri" panose="020F0502020204030204" pitchFamily="34" charset="0"/>
                          <a:cs typeface="Arial" panose="020B0604020202020204" pitchFamily="34" charset="0"/>
                        </a:rPr>
                        <a:t> مهارة القراءة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dirty="0">
                          <a:effectLst/>
                          <a:latin typeface="Calibri" panose="020F0502020204030204" pitchFamily="34" charset="0"/>
                          <a:ea typeface="Calibri" panose="020F0502020204030204" pitchFamily="34" charset="0"/>
                          <a:cs typeface="Arial" panose="020B0604020202020204" pitchFamily="34" charset="0"/>
                        </a:rPr>
                        <a:t>الملاحظة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dirty="0">
                          <a:effectLst/>
                          <a:latin typeface="Calibri" panose="020F0502020204030204" pitchFamily="34" charset="0"/>
                          <a:ea typeface="Calibri" panose="020F0502020204030204" pitchFamily="34" charset="0"/>
                          <a:cs typeface="Arial" panose="020B0604020202020204" pitchFamily="34" charset="0"/>
                        </a:rPr>
                        <a:t>المتابعة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2000" b="1" dirty="0">
                          <a:effectLst/>
                          <a:latin typeface="Calibri" panose="020F0502020204030204" pitchFamily="34" charset="0"/>
                          <a:ea typeface="Calibri" panose="020F0502020204030204" pitchFamily="34" charset="0"/>
                          <a:cs typeface="Arial" panose="020B0604020202020204" pitchFamily="34" charset="0"/>
                        </a:rPr>
                        <a:t>التصويب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374" marR="51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499593"/>
                  </a:ext>
                </a:extLst>
              </a:tr>
            </a:tbl>
          </a:graphicData>
        </a:graphic>
      </p:graphicFrame>
      <p:pic>
        <p:nvPicPr>
          <p:cNvPr id="4" name="صورة 3"/>
          <p:cNvPicPr>
            <a:picLocks noChangeAspect="1"/>
          </p:cNvPicPr>
          <p:nvPr/>
        </p:nvPicPr>
        <p:blipFill>
          <a:blip r:embed="rId2"/>
          <a:stretch>
            <a:fillRect/>
          </a:stretch>
        </p:blipFill>
        <p:spPr>
          <a:xfrm>
            <a:off x="7128700" y="1646838"/>
            <a:ext cx="1652159" cy="4163929"/>
          </a:xfrm>
          <a:prstGeom prst="rect">
            <a:avLst/>
          </a:prstGeom>
        </p:spPr>
      </p:pic>
    </p:spTree>
    <p:extLst>
      <p:ext uri="{BB962C8B-B14F-4D97-AF65-F5344CB8AC3E}">
        <p14:creationId xmlns:p14="http://schemas.microsoft.com/office/powerpoint/2010/main" val="3550780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1939482028"/>
              </p:ext>
            </p:extLst>
          </p:nvPr>
        </p:nvGraphicFramePr>
        <p:xfrm>
          <a:off x="753836" y="164892"/>
          <a:ext cx="10508108" cy="6584303"/>
        </p:xfrm>
        <a:graphic>
          <a:graphicData uri="http://schemas.openxmlformats.org/drawingml/2006/table">
            <a:tbl>
              <a:tblPr rtl="1" firstRow="1" firstCol="1" bandRow="1"/>
              <a:tblGrid>
                <a:gridCol w="2201867">
                  <a:extLst>
                    <a:ext uri="{9D8B030D-6E8A-4147-A177-3AD203B41FA5}">
                      <a16:colId xmlns:a16="http://schemas.microsoft.com/office/drawing/2014/main" val="3575510446"/>
                    </a:ext>
                  </a:extLst>
                </a:gridCol>
                <a:gridCol w="2201867">
                  <a:extLst>
                    <a:ext uri="{9D8B030D-6E8A-4147-A177-3AD203B41FA5}">
                      <a16:colId xmlns:a16="http://schemas.microsoft.com/office/drawing/2014/main" val="398231841"/>
                    </a:ext>
                  </a:extLst>
                </a:gridCol>
                <a:gridCol w="3702721">
                  <a:extLst>
                    <a:ext uri="{9D8B030D-6E8A-4147-A177-3AD203B41FA5}">
                      <a16:colId xmlns:a16="http://schemas.microsoft.com/office/drawing/2014/main" val="1028933748"/>
                    </a:ext>
                  </a:extLst>
                </a:gridCol>
                <a:gridCol w="900091">
                  <a:extLst>
                    <a:ext uri="{9D8B030D-6E8A-4147-A177-3AD203B41FA5}">
                      <a16:colId xmlns:a16="http://schemas.microsoft.com/office/drawing/2014/main" val="1903116245"/>
                    </a:ext>
                  </a:extLst>
                </a:gridCol>
                <a:gridCol w="1501562">
                  <a:extLst>
                    <a:ext uri="{9D8B030D-6E8A-4147-A177-3AD203B41FA5}">
                      <a16:colId xmlns:a16="http://schemas.microsoft.com/office/drawing/2014/main" val="1188782982"/>
                    </a:ext>
                  </a:extLst>
                </a:gridCol>
              </a:tblGrid>
              <a:tr h="327521">
                <a:tc>
                  <a:txBody>
                    <a:bodyPr/>
                    <a:lstStyle/>
                    <a:p>
                      <a:pPr marL="111760" algn="r" rtl="1">
                        <a:lnSpc>
                          <a:spcPct val="115000"/>
                        </a:lnSpc>
                        <a:spcAft>
                          <a:spcPts val="0"/>
                        </a:spcAft>
                        <a:tabLst>
                          <a:tab pos="674370" algn="l"/>
                        </a:tabLst>
                      </a:pPr>
                      <a:r>
                        <a:rPr lang="ar-SA" sz="1600" b="1">
                          <a:solidFill>
                            <a:srgbClr val="E36C0A"/>
                          </a:solidFill>
                          <a:effectLst/>
                          <a:latin typeface="Calibri" panose="020F0502020204030204" pitchFamily="34" charset="0"/>
                          <a:ea typeface="Calibri" panose="020F0502020204030204" pitchFamily="34" charset="0"/>
                          <a:cs typeface="Arial" panose="020B0604020202020204" pitchFamily="34" charset="0"/>
                        </a:rPr>
                        <a:t>الأهداف</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76923C"/>
                          </a:solidFill>
                          <a:effectLst/>
                          <a:latin typeface="Calibri" panose="020F0502020204030204" pitchFamily="34" charset="0"/>
                          <a:ea typeface="Calibri" panose="020F0502020204030204" pitchFamily="34" charset="0"/>
                          <a:cs typeface="Arial" panose="020B0604020202020204" pitchFamily="34" charset="0"/>
                        </a:rPr>
                        <a:t>المحتوى التعليمي</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31849B"/>
                          </a:solidFill>
                          <a:effectLst/>
                          <a:latin typeface="Calibri" panose="020F0502020204030204" pitchFamily="34" charset="0"/>
                          <a:ea typeface="Calibri" panose="020F0502020204030204" pitchFamily="34" charset="0"/>
                          <a:cs typeface="Arial" panose="020B0604020202020204" pitchFamily="34" charset="0"/>
                        </a:rPr>
                        <a:t>الإجراءات والأنشطة التعليمية</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a:solidFill>
                            <a:srgbClr val="943634"/>
                          </a:solidFill>
                          <a:effectLst/>
                          <a:latin typeface="Calibri" panose="020F0502020204030204" pitchFamily="34" charset="0"/>
                          <a:ea typeface="Calibri" panose="020F0502020204030204" pitchFamily="34" charset="0"/>
                          <a:cs typeface="Arial" panose="020B0604020202020204" pitchFamily="34" charset="0"/>
                        </a:rPr>
                        <a:t>الوسائل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400" b="1">
                          <a:solidFill>
                            <a:srgbClr val="943634"/>
                          </a:solidFill>
                          <a:effectLst/>
                          <a:latin typeface="Calibri" panose="020F0502020204030204" pitchFamily="34" charset="0"/>
                          <a:ea typeface="Calibri" panose="020F0502020204030204" pitchFamily="34" charset="0"/>
                          <a:cs typeface="Arial" panose="020B0604020202020204" pitchFamily="34" charset="0"/>
                        </a:rPr>
                        <a:t>أساليب التقويم</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040032"/>
                  </a:ext>
                </a:extLst>
              </a:tr>
              <a:tr h="1629450">
                <a:tc>
                  <a:txBody>
                    <a:bodyPr/>
                    <a:lstStyle/>
                    <a:p>
                      <a:pPr marL="111760"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أن تصل التلميذة بين الصورة والجملة المناسبة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أن ترتب التلميذة الكلمات التي أمامها لتصبح جملة مفيدة وتقرؤها.</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050"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050"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050"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تعلم تعاوني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صلي بين الجملة والصورة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توضيح الأهداف التعاونية  – تحديد المهمة والزمن ومحكات النجاح – توزيع ورقة العمل على المجموعات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تعلم تعاوني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1050" b="1">
                          <a:effectLst/>
                          <a:latin typeface="Calibri" panose="020F0502020204030204" pitchFamily="34" charset="0"/>
                          <a:ea typeface="Calibri" panose="020F0502020204030204" pitchFamily="34" charset="0"/>
                          <a:cs typeface="Arial" panose="020B0604020202020204" pitchFamily="34" charset="0"/>
                        </a:rPr>
                        <a:t>رتبي الكلمات التي أمامك لتصبح جملة مفيدة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لك .العاجل .أتمنى . الشفاء .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دواء . هذا . عسل . وليس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الله . سلمك . صديقي . يا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دواء . العسل . لألم . البطن</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جهاز العرض</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بطاقات</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لوحة الجيوب</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ملاحظة عمل المجموعات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سجل الملاحظة  ورقة عمل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392049"/>
                  </a:ext>
                </a:extLst>
              </a:tr>
              <a:tr h="4190012">
                <a:tc>
                  <a:txBody>
                    <a:bodyPr/>
                    <a:lstStyle/>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أن تقرأ التلميذة مقطعا من النص قراءة مسترسلة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أن تقرأ التلميذة كلمات تتضمن ظاهرة صوتية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100" b="1">
                          <a:effectLst/>
                          <a:latin typeface="Calibri" panose="020F0502020204030204" pitchFamily="34" charset="0"/>
                          <a:ea typeface="Calibri" panose="020F0502020204030204" pitchFamily="34" charset="0"/>
                          <a:cs typeface="Arial" panose="020B0604020202020204" pitchFamily="34" charset="0"/>
                        </a:rPr>
                        <a:t>أن تبين التلميذة أجر عيادة المريض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أتمنى . الشفاء .  العسل . عيادة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فضل عيادة المريض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لعبة المصافحة :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عرض الصور والمقاطع على السبورة واختيار طالبات بأعواد المثلجات وتقسيمهم إلى مجموعتين مجموعة للصور والأخرى للمقاطع وكل طالبة تصافح صديقتها المناسبة لصورتها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استراتيجية الطاولة المستديرة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توزيع  مقاطع النص غير مرتبةعلى كل مجموعة بحيث عدد المقاطع يساوي عدد طالبات المجموعة وأطلب منهن ترتيب النص وتوزيعه على كل عضوة ثم تقرأ كل عضوة في المجموعة حتى نهاية النص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استراتيجية تدريس الأقران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توزيع المهام على كل مجموعة وبطاقة تقويم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طالبة تقرأ وأخرى تستمع والثالثة تقوم قراءة زميلاتها</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ويتم اختيار الأعضاء </a:t>
                      </a: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باستراتيجية أعواد المثلجات</a:t>
                      </a: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solidFill>
                            <a:srgbClr val="FF0000"/>
                          </a:solidFill>
                          <a:effectLst/>
                          <a:latin typeface="Calibri" panose="020F0502020204030204" pitchFamily="34" charset="0"/>
                          <a:ea typeface="Calibri" panose="020F0502020204030204" pitchFamily="34" charset="0"/>
                          <a:cs typeface="Arial" panose="020B0604020202020204" pitchFamily="34" charset="0"/>
                        </a:rPr>
                        <a:t>استراتيجية  لعب الأدوار</a:t>
                      </a:r>
                      <a:r>
                        <a:rPr lang="ar-SA" sz="1050" b="1">
                          <a:effectLst/>
                          <a:latin typeface="Calibri" panose="020F0502020204030204" pitchFamily="34" charset="0"/>
                          <a:ea typeface="Calibri" panose="020F0502020204030204" pitchFamily="34" charset="0"/>
                          <a:cs typeface="Arial" panose="020B0604020202020204" pitchFamily="34" charset="0"/>
                        </a:rPr>
                        <a:t> تقوم التلميذات بتمثيل الأدوار والحوار الذي دار في النص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كلمات قاعدية ومع النحلة النشيطة  توزع النحلة على الطالبات عدة كلمات وتقرا الطالبة الكلمة وتوضح القاعدة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نصائح ذهبية ومع الطبيبة من تقديم إحدى طالبات الفصل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457200"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قال الرسول صلى الله عليه وسلم :  من عاد مريضا لم يزل في خرفة الجنة .قيل:  يارسول الله وما خرفة الجنة ؟ قال :جناها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صحيح مسلم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بطاقات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الصور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السبورة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جهاز العرض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مجسم للنحلة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سجل الملاحظة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المتابعة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الملاحظة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822" marR="35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281712"/>
                  </a:ext>
                </a:extLst>
              </a:tr>
            </a:tbl>
          </a:graphicData>
        </a:graphic>
      </p:graphicFrame>
      <p:pic>
        <p:nvPicPr>
          <p:cNvPr id="4" name="صورة 3"/>
          <p:cNvPicPr>
            <a:picLocks noChangeAspect="1"/>
          </p:cNvPicPr>
          <p:nvPr/>
        </p:nvPicPr>
        <p:blipFill>
          <a:blip r:embed="rId2"/>
          <a:stretch>
            <a:fillRect/>
          </a:stretch>
        </p:blipFill>
        <p:spPr>
          <a:xfrm>
            <a:off x="7128700" y="1618938"/>
            <a:ext cx="1652159" cy="3012619"/>
          </a:xfrm>
          <a:prstGeom prst="rect">
            <a:avLst/>
          </a:prstGeom>
        </p:spPr>
      </p:pic>
      <p:pic>
        <p:nvPicPr>
          <p:cNvPr id="5" name="صورة 4"/>
          <p:cNvPicPr>
            <a:picLocks noChangeAspect="1"/>
          </p:cNvPicPr>
          <p:nvPr/>
        </p:nvPicPr>
        <p:blipFill>
          <a:blip r:embed="rId3"/>
          <a:stretch>
            <a:fillRect/>
          </a:stretch>
        </p:blipFill>
        <p:spPr>
          <a:xfrm>
            <a:off x="7095554" y="1192181"/>
            <a:ext cx="714321" cy="426757"/>
          </a:xfrm>
          <a:prstGeom prst="rect">
            <a:avLst/>
          </a:prstGeom>
        </p:spPr>
      </p:pic>
      <p:pic>
        <p:nvPicPr>
          <p:cNvPr id="6" name="صورة 5"/>
          <p:cNvPicPr>
            <a:picLocks noChangeAspect="1"/>
          </p:cNvPicPr>
          <p:nvPr/>
        </p:nvPicPr>
        <p:blipFill>
          <a:blip r:embed="rId4"/>
          <a:stretch>
            <a:fillRect/>
          </a:stretch>
        </p:blipFill>
        <p:spPr>
          <a:xfrm>
            <a:off x="7974766" y="624007"/>
            <a:ext cx="974979" cy="568174"/>
          </a:xfrm>
          <a:prstGeom prst="rect">
            <a:avLst/>
          </a:prstGeom>
        </p:spPr>
      </p:pic>
    </p:spTree>
    <p:extLst>
      <p:ext uri="{BB962C8B-B14F-4D97-AF65-F5344CB8AC3E}">
        <p14:creationId xmlns:p14="http://schemas.microsoft.com/office/powerpoint/2010/main" val="595626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SA"/>
              <a:t>إعداد المعلمة / حصة القرني</a:t>
            </a:r>
            <a:endParaRPr lang="en-US" dirty="0"/>
          </a:p>
        </p:txBody>
      </p:sp>
      <p:sp>
        <p:nvSpPr>
          <p:cNvPr id="3" name="AutoShape 2"/>
          <p:cNvSpPr>
            <a:spLocks noChangeArrowheads="1"/>
          </p:cNvSpPr>
          <p:nvPr/>
        </p:nvSpPr>
        <p:spPr bwMode="auto">
          <a:xfrm>
            <a:off x="7390151" y="2924176"/>
            <a:ext cx="4016011" cy="329674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التمهيد :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قراءة النص باستخدام البطاقات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المروحية</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حوار عائلة علامات الترقيم</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     ؟    :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والتوصل </a:t>
            </a:r>
            <a:r>
              <a:rPr kumimoji="0" lang="ar-SA" altLang="ar-SA" sz="2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إلى دور علامة الاستفهام</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4" name="Text Box 3"/>
          <p:cNvSpPr txBox="1">
            <a:spLocks noChangeArrowheads="1"/>
          </p:cNvSpPr>
          <p:nvPr/>
        </p:nvSpPr>
        <p:spPr bwMode="auto">
          <a:xfrm>
            <a:off x="1017041" y="2727325"/>
            <a:ext cx="3459163" cy="36290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استراتيجيات التدريس التعلم النشط .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(البطاقات المروحية)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(فكر –زاوج- شارك)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(الرؤوس المرقمة)(الكرسي الساخن)</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المفاهيم الكرتونية) (التعلم التعاوني)</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(التعلم باللعب )</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(تدريس الأقران)</a:t>
            </a:r>
          </a:p>
          <a:p>
            <a:pPr marL="0" marR="0" lvl="0" indent="0" algn="r" defTabSz="914400" rtl="1" eaLnBrk="0" fontAlgn="base" latinLnBrk="0" hangingPunct="0">
              <a:lnSpc>
                <a:spcPct val="100000"/>
              </a:lnSpc>
              <a:spcBef>
                <a:spcPct val="0"/>
              </a:spcBef>
              <a:spcAft>
                <a:spcPts val="800"/>
              </a:spcAft>
              <a:buClrTx/>
              <a:buSzTx/>
              <a:buFontTx/>
              <a:buNone/>
              <a:tabLst/>
            </a:pPr>
            <a:r>
              <a:rPr kumimoji="0" lang="ar-SA" altLang="ar-SA" sz="2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(استراتيجية القطار)</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6" name="مستطيل 5"/>
          <p:cNvSpPr/>
          <p:nvPr/>
        </p:nvSpPr>
        <p:spPr>
          <a:xfrm>
            <a:off x="6198377" y="2090091"/>
            <a:ext cx="3826689" cy="369332"/>
          </a:xfrm>
          <a:prstGeom prst="rect">
            <a:avLst/>
          </a:prstGeom>
        </p:spPr>
        <p:txBody>
          <a:bodyPr wrap="none">
            <a:spAutoFit/>
          </a:bodyPr>
          <a:lstStyle/>
          <a:p>
            <a:r>
              <a:rPr lang="ar-SA" b="1" dirty="0">
                <a:solidFill>
                  <a:srgbClr val="FF0000"/>
                </a:solidFill>
                <a:latin typeface="Calibri" panose="020F0502020204030204" pitchFamily="34" charset="0"/>
                <a:ea typeface="Calibri" panose="020F0502020204030204" pitchFamily="34" charset="0"/>
              </a:rPr>
              <a:t>المكتسبات السابقة </a:t>
            </a:r>
            <a:r>
              <a:rPr lang="ar-SA" dirty="0">
                <a:latin typeface="Calibri" panose="020F0502020204030204" pitchFamily="34" charset="0"/>
                <a:ea typeface="Calibri" panose="020F0502020204030204" pitchFamily="34" charset="0"/>
              </a:rPr>
              <a:t>:ذكر بعض مسببات الأمراض </a:t>
            </a:r>
            <a:endParaRPr lang="ar-SA" dirty="0"/>
          </a:p>
        </p:txBody>
      </p:sp>
      <p:graphicFrame>
        <p:nvGraphicFramePr>
          <p:cNvPr id="7" name="جدول 6"/>
          <p:cNvGraphicFramePr>
            <a:graphicFrameLocks noGrp="1"/>
          </p:cNvGraphicFramePr>
          <p:nvPr>
            <p:extLst>
              <p:ext uri="{D42A27DB-BD31-4B8C-83A1-F6EECF244321}">
                <p14:modId xmlns:p14="http://schemas.microsoft.com/office/powerpoint/2010/main" val="3144188632"/>
              </p:ext>
            </p:extLst>
          </p:nvPr>
        </p:nvGraphicFramePr>
        <p:xfrm>
          <a:off x="869195" y="209862"/>
          <a:ext cx="9998882" cy="1507236"/>
        </p:xfrm>
        <a:graphic>
          <a:graphicData uri="http://schemas.openxmlformats.org/drawingml/2006/table">
            <a:tbl>
              <a:tblPr rtl="1" firstRow="1" firstCol="1" bandRow="1">
                <a:tableStyleId>{93296810-A885-4BE3-A3E7-6D5BEEA58F35}</a:tableStyleId>
              </a:tblPr>
              <a:tblGrid>
                <a:gridCol w="888912">
                  <a:extLst>
                    <a:ext uri="{9D8B030D-6E8A-4147-A177-3AD203B41FA5}">
                      <a16:colId xmlns:a16="http://schemas.microsoft.com/office/drawing/2014/main" val="1102999080"/>
                    </a:ext>
                  </a:extLst>
                </a:gridCol>
                <a:gridCol w="1542986">
                  <a:extLst>
                    <a:ext uri="{9D8B030D-6E8A-4147-A177-3AD203B41FA5}">
                      <a16:colId xmlns:a16="http://schemas.microsoft.com/office/drawing/2014/main" val="4028823340"/>
                    </a:ext>
                  </a:extLst>
                </a:gridCol>
                <a:gridCol w="1164267">
                  <a:extLst>
                    <a:ext uri="{9D8B030D-6E8A-4147-A177-3AD203B41FA5}">
                      <a16:colId xmlns:a16="http://schemas.microsoft.com/office/drawing/2014/main" val="3894941406"/>
                    </a:ext>
                  </a:extLst>
                </a:gridCol>
                <a:gridCol w="994754">
                  <a:extLst>
                    <a:ext uri="{9D8B030D-6E8A-4147-A177-3AD203B41FA5}">
                      <a16:colId xmlns:a16="http://schemas.microsoft.com/office/drawing/2014/main" val="2871470312"/>
                    </a:ext>
                  </a:extLst>
                </a:gridCol>
                <a:gridCol w="1048502">
                  <a:extLst>
                    <a:ext uri="{9D8B030D-6E8A-4147-A177-3AD203B41FA5}">
                      <a16:colId xmlns:a16="http://schemas.microsoft.com/office/drawing/2014/main" val="3063025722"/>
                    </a:ext>
                  </a:extLst>
                </a:gridCol>
                <a:gridCol w="1024522">
                  <a:extLst>
                    <a:ext uri="{9D8B030D-6E8A-4147-A177-3AD203B41FA5}">
                      <a16:colId xmlns:a16="http://schemas.microsoft.com/office/drawing/2014/main" val="1130387592"/>
                    </a:ext>
                  </a:extLst>
                </a:gridCol>
                <a:gridCol w="1324685">
                  <a:extLst>
                    <a:ext uri="{9D8B030D-6E8A-4147-A177-3AD203B41FA5}">
                      <a16:colId xmlns:a16="http://schemas.microsoft.com/office/drawing/2014/main" val="3882282024"/>
                    </a:ext>
                  </a:extLst>
                </a:gridCol>
                <a:gridCol w="2010254">
                  <a:extLst>
                    <a:ext uri="{9D8B030D-6E8A-4147-A177-3AD203B41FA5}">
                      <a16:colId xmlns:a16="http://schemas.microsoft.com/office/drawing/2014/main" val="1609901229"/>
                    </a:ext>
                  </a:extLst>
                </a:gridCol>
              </a:tblGrid>
              <a:tr h="397165">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المكون</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endParaRPr lang="en-US" sz="1200" b="1" dirty="0">
                        <a:effectLst/>
                      </a:endParaRPr>
                    </a:p>
                  </a:txBody>
                  <a:tcPr marL="68580" marR="68580" marT="0" marB="0"/>
                </a:tc>
                <a:tc>
                  <a:txBody>
                    <a:bodyPr/>
                    <a:lstStyle/>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 </a:t>
                      </a:r>
                      <a:endParaRPr lang="en-US" sz="1200" b="1">
                        <a:effectLst/>
                      </a:endParaRPr>
                    </a:p>
                    <a:p>
                      <a:pPr algn="ctr" rtl="1">
                        <a:lnSpc>
                          <a:spcPct val="115000"/>
                        </a:lnSpc>
                        <a:spcAft>
                          <a:spcPts val="0"/>
                        </a:spcAft>
                      </a:pPr>
                      <a:r>
                        <a:rPr lang="ar-SA" sz="1800" b="1">
                          <a:effectLst/>
                        </a:rPr>
                        <a:t>لغتي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السادسة</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صحتي وغذائي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a:effectLst/>
                        </a:rPr>
                        <a:t>عيادة </a:t>
                      </a:r>
                      <a:endParaRPr lang="en-US" sz="1200" b="1">
                        <a:effectLst/>
                      </a:endParaRPr>
                    </a:p>
                    <a:p>
                      <a:pPr algn="ctr" rtl="1">
                        <a:lnSpc>
                          <a:spcPct val="115000"/>
                        </a:lnSpc>
                        <a:spcAft>
                          <a:spcPts val="0"/>
                        </a:spcAft>
                      </a:pPr>
                      <a:r>
                        <a:rPr lang="ar-SA" sz="1800" b="1">
                          <a:effectLst/>
                        </a:rPr>
                        <a:t>المريض</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800" b="1" dirty="0">
                          <a:effectLst/>
                        </a:rPr>
                        <a:t> </a:t>
                      </a:r>
                      <a:endParaRPr lang="en-US" sz="1200" b="1" dirty="0">
                        <a:effectLst/>
                      </a:endParaRPr>
                    </a:p>
                    <a:p>
                      <a:pPr algn="ctr" rtl="1">
                        <a:lnSpc>
                          <a:spcPct val="115000"/>
                        </a:lnSpc>
                        <a:spcAft>
                          <a:spcPts val="0"/>
                        </a:spcAft>
                      </a:pPr>
                      <a:r>
                        <a:rPr lang="ar-SA" sz="1800" b="1" dirty="0">
                          <a:effectLst/>
                        </a:rPr>
                        <a:t>أفهم النص</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2871941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SA"/>
              <a:t>إعداد المعلمة / حصة القرني</a:t>
            </a:r>
            <a:endParaRPr lang="en-US" dirty="0"/>
          </a:p>
        </p:txBody>
      </p:sp>
      <p:graphicFrame>
        <p:nvGraphicFramePr>
          <p:cNvPr id="3" name="جدول 2"/>
          <p:cNvGraphicFramePr>
            <a:graphicFrameLocks noGrp="1"/>
          </p:cNvGraphicFramePr>
          <p:nvPr>
            <p:extLst>
              <p:ext uri="{D42A27DB-BD31-4B8C-83A1-F6EECF244321}">
                <p14:modId xmlns:p14="http://schemas.microsoft.com/office/powerpoint/2010/main" val="2718949197"/>
              </p:ext>
            </p:extLst>
          </p:nvPr>
        </p:nvGraphicFramePr>
        <p:xfrm>
          <a:off x="659569" y="404734"/>
          <a:ext cx="10957809" cy="5958179"/>
        </p:xfrm>
        <a:graphic>
          <a:graphicData uri="http://schemas.openxmlformats.org/drawingml/2006/table">
            <a:tbl>
              <a:tblPr rtl="1" firstRow="1" firstCol="1" bandRow="1"/>
              <a:tblGrid>
                <a:gridCol w="1752972">
                  <a:extLst>
                    <a:ext uri="{9D8B030D-6E8A-4147-A177-3AD203B41FA5}">
                      <a16:colId xmlns:a16="http://schemas.microsoft.com/office/drawing/2014/main" val="1770792895"/>
                    </a:ext>
                  </a:extLst>
                </a:gridCol>
                <a:gridCol w="3287884">
                  <a:extLst>
                    <a:ext uri="{9D8B030D-6E8A-4147-A177-3AD203B41FA5}">
                      <a16:colId xmlns:a16="http://schemas.microsoft.com/office/drawing/2014/main" val="2088749651"/>
                    </a:ext>
                  </a:extLst>
                </a:gridCol>
                <a:gridCol w="3943604">
                  <a:extLst>
                    <a:ext uri="{9D8B030D-6E8A-4147-A177-3AD203B41FA5}">
                      <a16:colId xmlns:a16="http://schemas.microsoft.com/office/drawing/2014/main" val="3523954642"/>
                    </a:ext>
                  </a:extLst>
                </a:gridCol>
                <a:gridCol w="1973349">
                  <a:extLst>
                    <a:ext uri="{9D8B030D-6E8A-4147-A177-3AD203B41FA5}">
                      <a16:colId xmlns:a16="http://schemas.microsoft.com/office/drawing/2014/main" val="1733071029"/>
                    </a:ext>
                  </a:extLst>
                </a:gridCol>
              </a:tblGrid>
              <a:tr h="563343">
                <a:tc>
                  <a:txBody>
                    <a:bodyPr/>
                    <a:lstStyle/>
                    <a:p>
                      <a:pPr algn="ctr" rtl="1">
                        <a:lnSpc>
                          <a:spcPct val="115000"/>
                        </a:lnSpc>
                        <a:spcAft>
                          <a:spcPts val="0"/>
                        </a:spcAft>
                        <a:tabLst>
                          <a:tab pos="674370" algn="l"/>
                        </a:tabLst>
                      </a:pPr>
                      <a:r>
                        <a:rPr lang="ar-SA" sz="2000" b="1">
                          <a:solidFill>
                            <a:srgbClr val="E36C0A"/>
                          </a:solidFill>
                          <a:effectLst/>
                          <a:latin typeface="Calibri" panose="020F0502020204030204" pitchFamily="34" charset="0"/>
                          <a:ea typeface="Calibri" panose="020F0502020204030204" pitchFamily="34" charset="0"/>
                          <a:cs typeface="Arial" panose="020B0604020202020204" pitchFamily="34" charset="0"/>
                        </a:rPr>
                        <a:t>الأهداف</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000" b="1">
                          <a:solidFill>
                            <a:srgbClr val="76923C"/>
                          </a:solidFill>
                          <a:effectLst/>
                          <a:latin typeface="Calibri" panose="020F0502020204030204" pitchFamily="34" charset="0"/>
                          <a:ea typeface="Calibri" panose="020F0502020204030204" pitchFamily="34" charset="0"/>
                          <a:cs typeface="Arial" panose="020B0604020202020204" pitchFamily="34" charset="0"/>
                        </a:rPr>
                        <a:t>المحتوى التعليمي</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000" b="1">
                          <a:solidFill>
                            <a:srgbClr val="31849B"/>
                          </a:solidFill>
                          <a:effectLst/>
                          <a:latin typeface="Calibri" panose="020F0502020204030204" pitchFamily="34" charset="0"/>
                          <a:ea typeface="Calibri" panose="020F0502020204030204" pitchFamily="34" charset="0"/>
                          <a:cs typeface="Arial" panose="020B0604020202020204" pitchFamily="34" charset="0"/>
                        </a:rPr>
                        <a:t>الإجراءات والأنشطة التعليمية</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2000" b="1">
                          <a:solidFill>
                            <a:srgbClr val="943634"/>
                          </a:solidFill>
                          <a:effectLst/>
                          <a:latin typeface="Calibri" panose="020F0502020204030204" pitchFamily="34" charset="0"/>
                          <a:ea typeface="Calibri" panose="020F0502020204030204" pitchFamily="34" charset="0"/>
                          <a:cs typeface="Arial" panose="020B0604020202020204" pitchFamily="34" charset="0"/>
                        </a:rPr>
                        <a:t>أساليب التقويم</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577632"/>
                  </a:ext>
                </a:extLst>
              </a:tr>
              <a:tr h="697117">
                <a:tc>
                  <a:txBody>
                    <a:bodyPr/>
                    <a:lstStyle/>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1/ ان تطبق التلميذة قوانين التحدث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a:t>
                      </a:r>
                      <a:r>
                        <a:rPr lang="ar-SA" sz="1050" b="1">
                          <a:effectLst/>
                          <a:latin typeface="Calibri" panose="020F0502020204030204" pitchFamily="34" charset="0"/>
                          <a:ea typeface="Calibri" panose="020F0502020204030204" pitchFamily="34" charset="0"/>
                          <a:cs typeface="Arial" panose="020B0604020202020204" pitchFamily="34" charset="0"/>
                        </a:rPr>
                        <a:t>التحدث بوضوح عما أريد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*أحترم حق الاخرين في التحدث والحوار.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لا أقاطع من يتحدث </a:t>
                      </a:r>
                      <a:r>
                        <a:rPr lang="ar-SA" sz="1100" b="1">
                          <a:effectLst/>
                          <a:latin typeface="Calibri" panose="020F0502020204030204" pitchFamily="34" charset="0"/>
                          <a:ea typeface="Calibri" panose="020F0502020204030204" pitchFamily="34" charset="0"/>
                          <a:cs typeface="Arial" panose="020B0604020202020204" pitchFamily="34" charset="0"/>
                        </a:rPr>
                        <a:t>.</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 </a:t>
                      </a:r>
                      <a:r>
                        <a:rPr lang="ar-SA" sz="1050" b="1">
                          <a:effectLst/>
                          <a:latin typeface="Calibri" panose="020F0502020204030204" pitchFamily="34" charset="0"/>
                          <a:ea typeface="Calibri" panose="020F0502020204030204" pitchFamily="34" charset="0"/>
                          <a:cs typeface="Arial" panose="020B0604020202020204" pitchFamily="34" charset="0"/>
                        </a:rPr>
                        <a:t>ألتزم النظام عند طلب الاشتراك في الحوار والمناقشة .</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بعد استنتاج عنوان الدرس يتم استرجاع قوانين التحدث وتطبيقها اثناء المناقشة والإشارة اليها اثناء الدرس</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(الكرسي الساخن)</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8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017226"/>
                  </a:ext>
                </a:extLst>
              </a:tr>
              <a:tr h="4632455">
                <a:tc>
                  <a:txBody>
                    <a:bodyPr/>
                    <a:lstStyle/>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2  / أن تجيب التلميذة    الأسئلة المطروحة شفهيا.</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3/أن تجيب التلميذةإجابات حرة تصوغها بأسلوبها</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marL="228600" algn="ct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4/أن تتعرف التلميذة على مدار النص</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200" b="1">
                          <a:effectLst/>
                          <a:latin typeface="Calibri" panose="020F0502020204030204" pitchFamily="34" charset="0"/>
                          <a:ea typeface="Calibri" panose="020F0502020204030204" pitchFamily="34" charset="0"/>
                          <a:cs typeface="Arial" panose="020B0604020202020204" pitchFamily="34" charset="0"/>
                        </a:rPr>
                        <a:t>5/أن تناقش التلميذة  معبرة عن رأيها عن مضامين النص</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dirty="0">
                          <a:effectLst/>
                          <a:latin typeface="Calibri" panose="020F0502020204030204" pitchFamily="34" charset="0"/>
                          <a:ea typeface="Calibri" panose="020F0502020204030204" pitchFamily="34" charset="0"/>
                          <a:cs typeface="Arial" panose="020B0604020202020204" pitchFamily="34" charset="0"/>
                        </a:rPr>
                        <a:t>تعلم تعاوني : استرجاع مهام التعلم التعاوني والوقت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dirty="0">
                          <a:effectLst/>
                          <a:latin typeface="Calibri" panose="020F0502020204030204" pitchFamily="34" charset="0"/>
                          <a:ea typeface="Calibri" panose="020F0502020204030204" pitchFamily="34" charset="0"/>
                          <a:cs typeface="Arial" panose="020B0604020202020204" pitchFamily="34" charset="0"/>
                        </a:rPr>
                        <a:t>توزيع اوراق عمل لحل النشاط على المجموعات وتوضيح المطلوب من قبل المعلمة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باستخدام تدريس الأقران</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2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r" rtl="1">
                        <a:lnSpc>
                          <a:spcPct val="115000"/>
                        </a:lnSpc>
                        <a:spcAft>
                          <a:spcPts val="0"/>
                        </a:spcAft>
                        <a:tabLst>
                          <a:tab pos="3757930" algn="l"/>
                        </a:tabLst>
                      </a:pPr>
                      <a:r>
                        <a:rPr lang="ar-SA" sz="1050" b="1">
                          <a:effectLst/>
                          <a:latin typeface="Calibri" panose="020F0502020204030204" pitchFamily="34" charset="0"/>
                          <a:ea typeface="Calibri" panose="020F0502020204030204" pitchFamily="34" charset="0"/>
                          <a:cs typeface="Arial" panose="020B0604020202020204" pitchFamily="34" charset="0"/>
                        </a:rPr>
                        <a:t>.  </a:t>
                      </a:r>
                      <a:r>
                        <a:rPr lang="ar-SA" sz="1100" b="1">
                          <a:effectLst/>
                          <a:latin typeface="Calibri" panose="020F0502020204030204" pitchFamily="34" charset="0"/>
                          <a:ea typeface="Calibri" panose="020F0502020204030204" pitchFamily="34" charset="0"/>
                          <a:cs typeface="Arial" panose="020B0604020202020204" pitchFamily="34" charset="0"/>
                        </a:rPr>
                        <a:t>تقسيم الطالبات إلى مجموعات عدد أفراد كل مجموعة يساوي عدد المجموعات ويتم ترقيم أعضاء كل مجموعة وبعد ذلك. تطرح المعلمة السؤال والاجابة من خلال النص التي أمامها وتحدد الصورة التي تجسد السؤال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س1 / </a:t>
                      </a:r>
                      <a:r>
                        <a:rPr lang="ar-SA" sz="1200" b="1">
                          <a:effectLst/>
                          <a:latin typeface="Calibri" panose="020F0502020204030204" pitchFamily="34" charset="0"/>
                          <a:ea typeface="Calibri" panose="020F0502020204030204" pitchFamily="34" charset="0"/>
                          <a:cs typeface="Arial" panose="020B0604020202020204" pitchFamily="34" charset="0"/>
                        </a:rPr>
                        <a:t> ماذا قال صالح عندما رأى محمدا؟</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س2 / </a:t>
                      </a:r>
                      <a:r>
                        <a:rPr lang="ar-SA" sz="1200" b="1">
                          <a:effectLst/>
                          <a:latin typeface="Calibri" panose="020F0502020204030204" pitchFamily="34" charset="0"/>
                          <a:ea typeface="Calibri" panose="020F0502020204030204" pitchFamily="34" charset="0"/>
                          <a:cs typeface="Arial" panose="020B0604020202020204" pitchFamily="34" charset="0"/>
                        </a:rPr>
                        <a:t> بم أجابه محمد؟</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س3 / </a:t>
                      </a:r>
                      <a:r>
                        <a:rPr lang="ar-SA" sz="1200" b="1">
                          <a:effectLst/>
                          <a:latin typeface="Calibri" panose="020F0502020204030204" pitchFamily="34" charset="0"/>
                          <a:ea typeface="Calibri" panose="020F0502020204030204" pitchFamily="34" charset="0"/>
                          <a:cs typeface="Arial" panose="020B0604020202020204" pitchFamily="34" charset="0"/>
                        </a:rPr>
                        <a:t> ماذا قال محمد عندما أخذ العسل؟</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س4/  </a:t>
                      </a:r>
                      <a:r>
                        <a:rPr lang="ar-SA" sz="1200" b="1">
                          <a:effectLst/>
                          <a:latin typeface="Calibri" panose="020F0502020204030204" pitchFamily="34" charset="0"/>
                          <a:ea typeface="Calibri" panose="020F0502020204030204" pitchFamily="34" charset="0"/>
                          <a:cs typeface="Arial" panose="020B0604020202020204" pitchFamily="34" charset="0"/>
                        </a:rPr>
                        <a:t> ماذا طلب الطبيب من محمد؟ولماذا؟</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س5 </a:t>
                      </a:r>
                      <a:r>
                        <a:rPr lang="ar-SA" sz="1200" b="1">
                          <a:effectLst/>
                          <a:latin typeface="Calibri" panose="020F0502020204030204" pitchFamily="34" charset="0"/>
                          <a:ea typeface="Calibri" panose="020F0502020204030204" pitchFamily="34" charset="0"/>
                          <a:cs typeface="Arial" panose="020B0604020202020204" pitchFamily="34" charset="0"/>
                        </a:rPr>
                        <a:t> ماذا قال صالح قبل أن يودع محمدا؟</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2110740" algn="l"/>
                        </a:tabLst>
                      </a:pPr>
                      <a:r>
                        <a:rPr lang="ar-SA" sz="1100" b="1">
                          <a:effectLst/>
                          <a:latin typeface="Calibri" panose="020F0502020204030204" pitchFamily="34" charset="0"/>
                          <a:ea typeface="Calibri" panose="020F0502020204030204" pitchFamily="34" charset="0"/>
                          <a:cs typeface="Arial" panose="020B0604020202020204" pitchFamily="34" charset="0"/>
                        </a:rPr>
                        <a:t>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 </a:t>
                      </a:r>
                      <a:r>
                        <a:rPr lang="ar-SA" sz="1200" b="1">
                          <a:effectLst/>
                          <a:latin typeface="Calibri" panose="020F0502020204030204" pitchFamily="34" charset="0"/>
                          <a:ea typeface="Calibri" panose="020F0502020204030204" pitchFamily="34" charset="0"/>
                          <a:cs typeface="Arial" panose="020B0604020202020204" pitchFamily="34" charset="0"/>
                        </a:rPr>
                        <a:t>ومناقشة الاجابة وذلك بالتعاون مع مجموعتها ويتم تحديد الزمن .. ثم يكون الاختيار عن طريق 1/أعواد المثلحات</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2/الرؤوس المرقمة  3/سلم الابداع 4/استخدامات الأشياء5/فكر زاوج شارك</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457200" algn="l"/>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توزيع بطاقات باستخدام استراتيجية القطار</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r" rtl="1">
                        <a:lnSpc>
                          <a:spcPct val="115000"/>
                        </a:lnSpc>
                        <a:spcAft>
                          <a:spcPts val="0"/>
                        </a:spcAft>
                        <a:buFont typeface="Arial" panose="020B0604020202020204" pitchFamily="34" charset="0"/>
                        <a:buChar char="•"/>
                        <a:tabLst>
                          <a:tab pos="457200" algn="l"/>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ماذا نقول للمريض عند زيارته؟</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r" rtl="1">
                        <a:lnSpc>
                          <a:spcPct val="115000"/>
                        </a:lnSpc>
                        <a:spcAft>
                          <a:spcPts val="0"/>
                        </a:spcAft>
                        <a:buFont typeface="Arial" panose="020B0604020202020204" pitchFamily="34" charset="0"/>
                        <a:buChar char="•"/>
                        <a:tabLst>
                          <a:tab pos="457200" algn="l"/>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ماهوالدعاء الذي نقوله عند الشعور بالألم؟</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r" rtl="1">
                        <a:lnSpc>
                          <a:spcPct val="115000"/>
                        </a:lnSpc>
                        <a:spcAft>
                          <a:spcPts val="0"/>
                        </a:spcAft>
                        <a:buFont typeface="Arial" panose="020B0604020202020204" pitchFamily="34" charset="0"/>
                        <a:buChar char="•"/>
                        <a:tabLst>
                          <a:tab pos="457200" algn="l"/>
                          <a:tab pos="3757930" algn="l"/>
                        </a:tabLst>
                      </a:pPr>
                      <a:r>
                        <a:rPr lang="ar-SA" sz="1200" b="1">
                          <a:effectLst/>
                          <a:latin typeface="Calibri" panose="020F0502020204030204" pitchFamily="34" charset="0"/>
                          <a:ea typeface="Calibri" panose="020F0502020204030204" pitchFamily="34" charset="0"/>
                          <a:cs typeface="Arial" panose="020B0604020202020204" pitchFamily="34" charset="0"/>
                        </a:rPr>
                        <a:t>سمي شخصيات الدرس؟</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p>
                      <a:pPr marL="228600"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من النص تبين لنا  أن صالح يعرف واجبه كمسلم فسري ذلك؟  </a:t>
                      </a:r>
                      <a:endParaRPr lang="en-US" sz="1050" b="1">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0"/>
                        </a:spcAft>
                        <a:tabLst>
                          <a:tab pos="3757930" algn="l"/>
                        </a:tabLst>
                      </a:pPr>
                      <a:r>
                        <a:rPr lang="ar-SA" sz="1100" b="1">
                          <a:effectLst/>
                          <a:latin typeface="Calibri" panose="020F0502020204030204" pitchFamily="34" charset="0"/>
                          <a:ea typeface="Calibri" panose="020F0502020204030204" pitchFamily="34" charset="0"/>
                          <a:cs typeface="Arial" panose="020B0604020202020204" pitchFamily="34" charset="0"/>
                        </a:rPr>
                        <a:t>اكملي اسم المريض ....  أحضرصالح لزميله................</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سجل الملاحظة اليومي</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3757930" algn="l"/>
                        </a:tabLst>
                      </a:pPr>
                      <a:r>
                        <a:rPr lang="ar-SA" sz="1800" b="1" dirty="0">
                          <a:effectLst/>
                          <a:latin typeface="Calibri" panose="020F0502020204030204" pitchFamily="34" charset="0"/>
                          <a:ea typeface="Calibri" panose="020F0502020204030204" pitchFamily="34" charset="0"/>
                          <a:cs typeface="Arial" panose="020B0604020202020204" pitchFamily="34" charset="0"/>
                        </a:rPr>
                        <a:t>ورقة عمل</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5159" marR="451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690539"/>
                  </a:ext>
                </a:extLst>
              </a:tr>
            </a:tbl>
          </a:graphicData>
        </a:graphic>
      </p:graphicFrame>
      <p:pic>
        <p:nvPicPr>
          <p:cNvPr id="4" name="صورة 3"/>
          <p:cNvPicPr>
            <a:picLocks noChangeAspect="1"/>
          </p:cNvPicPr>
          <p:nvPr/>
        </p:nvPicPr>
        <p:blipFill>
          <a:blip r:embed="rId2"/>
          <a:stretch>
            <a:fillRect/>
          </a:stretch>
        </p:blipFill>
        <p:spPr>
          <a:xfrm>
            <a:off x="7630980" y="1926787"/>
            <a:ext cx="1457070" cy="1115665"/>
          </a:xfrm>
          <a:prstGeom prst="rect">
            <a:avLst/>
          </a:prstGeom>
        </p:spPr>
      </p:pic>
      <p:pic>
        <p:nvPicPr>
          <p:cNvPr id="5" name="صورة 4"/>
          <p:cNvPicPr>
            <a:picLocks noChangeAspect="1"/>
          </p:cNvPicPr>
          <p:nvPr/>
        </p:nvPicPr>
        <p:blipFill>
          <a:blip r:embed="rId3"/>
          <a:stretch>
            <a:fillRect/>
          </a:stretch>
        </p:blipFill>
        <p:spPr>
          <a:xfrm>
            <a:off x="6882274" y="4442818"/>
            <a:ext cx="2542252" cy="506012"/>
          </a:xfrm>
          <a:prstGeom prst="rect">
            <a:avLst/>
          </a:prstGeom>
        </p:spPr>
      </p:pic>
      <p:pic>
        <p:nvPicPr>
          <p:cNvPr id="6" name="صورة 5"/>
          <p:cNvPicPr>
            <a:picLocks noChangeAspect="1"/>
          </p:cNvPicPr>
          <p:nvPr/>
        </p:nvPicPr>
        <p:blipFill>
          <a:blip r:embed="rId4"/>
          <a:stretch>
            <a:fillRect/>
          </a:stretch>
        </p:blipFill>
        <p:spPr>
          <a:xfrm>
            <a:off x="857469" y="3502145"/>
            <a:ext cx="1572904" cy="1268078"/>
          </a:xfrm>
          <a:prstGeom prst="rect">
            <a:avLst/>
          </a:prstGeom>
        </p:spPr>
      </p:pic>
    </p:spTree>
    <p:extLst>
      <p:ext uri="{BB962C8B-B14F-4D97-AF65-F5344CB8AC3E}">
        <p14:creationId xmlns:p14="http://schemas.microsoft.com/office/powerpoint/2010/main" val="678204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SA"/>
              <a:t>إعداد المعلمة / حصة القرني</a:t>
            </a:r>
            <a:endParaRPr lang="en-US" dirty="0"/>
          </a:p>
        </p:txBody>
      </p:sp>
      <p:graphicFrame>
        <p:nvGraphicFramePr>
          <p:cNvPr id="3" name="عنصر 2"/>
          <p:cNvGraphicFramePr>
            <a:graphicFrameLocks noChangeAspect="1"/>
          </p:cNvGraphicFramePr>
          <p:nvPr>
            <p:extLst>
              <p:ext uri="{D42A27DB-BD31-4B8C-83A1-F6EECF244321}">
                <p14:modId xmlns:p14="http://schemas.microsoft.com/office/powerpoint/2010/main" val="564207025"/>
              </p:ext>
            </p:extLst>
          </p:nvPr>
        </p:nvGraphicFramePr>
        <p:xfrm>
          <a:off x="284814" y="523875"/>
          <a:ext cx="11572406" cy="5937250"/>
        </p:xfrm>
        <a:graphic>
          <a:graphicData uri="http://schemas.openxmlformats.org/presentationml/2006/ole">
            <mc:AlternateContent xmlns:mc="http://schemas.openxmlformats.org/markup-compatibility/2006">
              <mc:Choice xmlns:v="urn:schemas-microsoft-com:vml" Requires="v">
                <p:oleObj spid="_x0000_s26630" name="Document" r:id="rId3" imgW="9289530" imgH="6094938" progId="Word.Document.12">
                  <p:embed/>
                </p:oleObj>
              </mc:Choice>
              <mc:Fallback>
                <p:oleObj name="Document" r:id="rId3" imgW="9289530" imgH="6094938" progId="Word.Document.12">
                  <p:embed/>
                  <p:pic>
                    <p:nvPicPr>
                      <p:cNvPr id="0" name=""/>
                      <p:cNvPicPr/>
                      <p:nvPr/>
                    </p:nvPicPr>
                    <p:blipFill>
                      <a:blip r:embed="rId4"/>
                      <a:stretch>
                        <a:fillRect/>
                      </a:stretch>
                    </p:blipFill>
                    <p:spPr>
                      <a:xfrm>
                        <a:off x="284814" y="523875"/>
                        <a:ext cx="11572406" cy="5937250"/>
                      </a:xfrm>
                      <a:prstGeom prst="rect">
                        <a:avLst/>
                      </a:prstGeom>
                    </p:spPr>
                  </p:pic>
                </p:oleObj>
              </mc:Fallback>
            </mc:AlternateContent>
          </a:graphicData>
        </a:graphic>
      </p:graphicFrame>
    </p:spTree>
    <p:extLst>
      <p:ext uri="{BB962C8B-B14F-4D97-AF65-F5344CB8AC3E}">
        <p14:creationId xmlns:p14="http://schemas.microsoft.com/office/powerpoint/2010/main" val="1033707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SA"/>
              <a:t>إعداد المعلمة / حصة القرني</a:t>
            </a:r>
            <a:endParaRPr lang="en-US" dirty="0"/>
          </a:p>
        </p:txBody>
      </p:sp>
      <p:graphicFrame>
        <p:nvGraphicFramePr>
          <p:cNvPr id="4" name="عنصر 3"/>
          <p:cNvGraphicFramePr>
            <a:graphicFrameLocks noChangeAspect="1"/>
          </p:cNvGraphicFramePr>
          <p:nvPr>
            <p:extLst>
              <p:ext uri="{D42A27DB-BD31-4B8C-83A1-F6EECF244321}">
                <p14:modId xmlns:p14="http://schemas.microsoft.com/office/powerpoint/2010/main" val="314586036"/>
              </p:ext>
            </p:extLst>
          </p:nvPr>
        </p:nvGraphicFramePr>
        <p:xfrm>
          <a:off x="359764" y="630237"/>
          <a:ext cx="11077731" cy="5726113"/>
        </p:xfrm>
        <a:graphic>
          <a:graphicData uri="http://schemas.openxmlformats.org/presentationml/2006/ole">
            <mc:AlternateContent xmlns:mc="http://schemas.openxmlformats.org/markup-compatibility/2006">
              <mc:Choice xmlns:v="urn:schemas-microsoft-com:vml" Requires="v">
                <p:oleObj spid="_x0000_s27654" name="Document" r:id="rId3" imgW="9289530" imgH="5875242" progId="Word.Document.12">
                  <p:embed/>
                </p:oleObj>
              </mc:Choice>
              <mc:Fallback>
                <p:oleObj name="Document" r:id="rId3" imgW="9289530" imgH="5875242" progId="Word.Document.12">
                  <p:embed/>
                  <p:pic>
                    <p:nvPicPr>
                      <p:cNvPr id="0" name=""/>
                      <p:cNvPicPr/>
                      <p:nvPr/>
                    </p:nvPicPr>
                    <p:blipFill>
                      <a:blip r:embed="rId4"/>
                      <a:stretch>
                        <a:fillRect/>
                      </a:stretch>
                    </p:blipFill>
                    <p:spPr>
                      <a:xfrm>
                        <a:off x="359764" y="630237"/>
                        <a:ext cx="11077731" cy="5726113"/>
                      </a:xfrm>
                      <a:prstGeom prst="rect">
                        <a:avLst/>
                      </a:prstGeom>
                    </p:spPr>
                  </p:pic>
                </p:oleObj>
              </mc:Fallback>
            </mc:AlternateContent>
          </a:graphicData>
        </a:graphic>
      </p:graphicFrame>
    </p:spTree>
    <p:extLst>
      <p:ext uri="{BB962C8B-B14F-4D97-AF65-F5344CB8AC3E}">
        <p14:creationId xmlns:p14="http://schemas.microsoft.com/office/powerpoint/2010/main" val="354019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2"/>
          <p:cNvGraphicFramePr>
            <a:graphicFrameLocks noChangeAspect="1"/>
          </p:cNvGraphicFramePr>
          <p:nvPr>
            <p:extLst>
              <p:ext uri="{D42A27DB-BD31-4B8C-83A1-F6EECF244321}">
                <p14:modId xmlns:p14="http://schemas.microsoft.com/office/powerpoint/2010/main" val="2385074948"/>
              </p:ext>
            </p:extLst>
          </p:nvPr>
        </p:nvGraphicFramePr>
        <p:xfrm>
          <a:off x="865188" y="2224088"/>
          <a:ext cx="10366375" cy="5646737"/>
        </p:xfrm>
        <a:graphic>
          <a:graphicData uri="http://schemas.openxmlformats.org/presentationml/2006/ole">
            <mc:AlternateContent xmlns:mc="http://schemas.openxmlformats.org/markup-compatibility/2006">
              <mc:Choice xmlns:v="urn:schemas-microsoft-com:vml" Requires="v">
                <p:oleObj spid="_x0000_s28678" name="Document" r:id="rId3" imgW="9281622" imgH="5072812" progId="Word.Document.12">
                  <p:embed/>
                </p:oleObj>
              </mc:Choice>
              <mc:Fallback>
                <p:oleObj name="Document" r:id="rId3" imgW="9281622" imgH="5072812" progId="Word.Document.12">
                  <p:embed/>
                  <p:pic>
                    <p:nvPicPr>
                      <p:cNvPr id="3" name="عنصر 2"/>
                      <p:cNvPicPr/>
                      <p:nvPr/>
                    </p:nvPicPr>
                    <p:blipFill>
                      <a:blip r:embed="rId4"/>
                      <a:stretch>
                        <a:fillRect/>
                      </a:stretch>
                    </p:blipFill>
                    <p:spPr>
                      <a:xfrm>
                        <a:off x="865188" y="2224088"/>
                        <a:ext cx="10366375" cy="5646737"/>
                      </a:xfrm>
                      <a:prstGeom prst="rect">
                        <a:avLst/>
                      </a:prstGeom>
                    </p:spPr>
                  </p:pic>
                </p:oleObj>
              </mc:Fallback>
            </mc:AlternateContent>
          </a:graphicData>
        </a:graphic>
      </p:graphicFrame>
      <p:graphicFrame>
        <p:nvGraphicFramePr>
          <p:cNvPr id="4" name="جدول 3"/>
          <p:cNvGraphicFramePr>
            <a:graphicFrameLocks noGrp="1"/>
          </p:cNvGraphicFramePr>
          <p:nvPr>
            <p:extLst>
              <p:ext uri="{D42A27DB-BD31-4B8C-83A1-F6EECF244321}">
                <p14:modId xmlns:p14="http://schemas.microsoft.com/office/powerpoint/2010/main" val="2080034561"/>
              </p:ext>
            </p:extLst>
          </p:nvPr>
        </p:nvGraphicFramePr>
        <p:xfrm>
          <a:off x="1049311" y="479685"/>
          <a:ext cx="10143592" cy="1647889"/>
        </p:xfrm>
        <a:graphic>
          <a:graphicData uri="http://schemas.openxmlformats.org/drawingml/2006/table">
            <a:tbl>
              <a:tblPr rtl="1" firstRow="1" firstCol="1" bandRow="1">
                <a:tableStyleId>{93296810-A885-4BE3-A3E7-6D5BEEA58F35}</a:tableStyleId>
              </a:tblPr>
              <a:tblGrid>
                <a:gridCol w="867353">
                  <a:extLst>
                    <a:ext uri="{9D8B030D-6E8A-4147-A177-3AD203B41FA5}">
                      <a16:colId xmlns:a16="http://schemas.microsoft.com/office/drawing/2014/main" val="1102999080"/>
                    </a:ext>
                  </a:extLst>
                </a:gridCol>
                <a:gridCol w="1505564">
                  <a:extLst>
                    <a:ext uri="{9D8B030D-6E8A-4147-A177-3AD203B41FA5}">
                      <a16:colId xmlns:a16="http://schemas.microsoft.com/office/drawing/2014/main" val="4028823340"/>
                    </a:ext>
                  </a:extLst>
                </a:gridCol>
                <a:gridCol w="1136030">
                  <a:extLst>
                    <a:ext uri="{9D8B030D-6E8A-4147-A177-3AD203B41FA5}">
                      <a16:colId xmlns:a16="http://schemas.microsoft.com/office/drawing/2014/main" val="3894941406"/>
                    </a:ext>
                  </a:extLst>
                </a:gridCol>
                <a:gridCol w="970628">
                  <a:extLst>
                    <a:ext uri="{9D8B030D-6E8A-4147-A177-3AD203B41FA5}">
                      <a16:colId xmlns:a16="http://schemas.microsoft.com/office/drawing/2014/main" val="2871470312"/>
                    </a:ext>
                  </a:extLst>
                </a:gridCol>
                <a:gridCol w="1023073">
                  <a:extLst>
                    <a:ext uri="{9D8B030D-6E8A-4147-A177-3AD203B41FA5}">
                      <a16:colId xmlns:a16="http://schemas.microsoft.com/office/drawing/2014/main" val="3063025722"/>
                    </a:ext>
                  </a:extLst>
                </a:gridCol>
                <a:gridCol w="999675">
                  <a:extLst>
                    <a:ext uri="{9D8B030D-6E8A-4147-A177-3AD203B41FA5}">
                      <a16:colId xmlns:a16="http://schemas.microsoft.com/office/drawing/2014/main" val="1130387592"/>
                    </a:ext>
                  </a:extLst>
                </a:gridCol>
                <a:gridCol w="1292558">
                  <a:extLst>
                    <a:ext uri="{9D8B030D-6E8A-4147-A177-3AD203B41FA5}">
                      <a16:colId xmlns:a16="http://schemas.microsoft.com/office/drawing/2014/main" val="3882282024"/>
                    </a:ext>
                  </a:extLst>
                </a:gridCol>
                <a:gridCol w="2348711">
                  <a:extLst>
                    <a:ext uri="{9D8B030D-6E8A-4147-A177-3AD203B41FA5}">
                      <a16:colId xmlns:a16="http://schemas.microsoft.com/office/drawing/2014/main" val="1609901229"/>
                    </a:ext>
                  </a:extLst>
                </a:gridCol>
              </a:tblGrid>
              <a:tr h="525881">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التاريخ</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42337037"/>
                  </a:ext>
                </a:extLst>
              </a:tr>
              <a:tr h="667137">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2400" b="1" dirty="0">
                          <a:effectLst/>
                        </a:rPr>
                        <a:t> </a:t>
                      </a:r>
                      <a:endParaRPr lang="en-US" sz="1600" b="1" dirty="0">
                        <a:effectLst/>
                      </a:endParaRPr>
                    </a:p>
                    <a:p>
                      <a:pPr algn="ctr" rtl="1">
                        <a:lnSpc>
                          <a:spcPct val="115000"/>
                        </a:lnSpc>
                        <a:spcAft>
                          <a:spcPts val="0"/>
                        </a:spcAft>
                      </a:pPr>
                      <a:r>
                        <a:rPr lang="ar-SA" sz="2400" b="1" dirty="0">
                          <a:effectLst/>
                        </a:rPr>
                        <a:t> </a:t>
                      </a:r>
                      <a:endParaRPr lang="en-US" sz="1600" b="1" dirty="0">
                        <a:effectLst/>
                      </a:endParaRPr>
                    </a:p>
                    <a:p>
                      <a:pPr algn="ctr" rtl="1">
                        <a:lnSpc>
                          <a:spcPct val="115000"/>
                        </a:lnSpc>
                        <a:spcAft>
                          <a:spcPts val="0"/>
                        </a:spcAft>
                      </a:pPr>
                      <a:endParaRPr lang="en-US" sz="1600" b="1" dirty="0">
                        <a:effectLst/>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لغتي</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السادسة</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400" b="1" dirty="0">
                        <a:effectLst/>
                      </a:endParaRPr>
                    </a:p>
                    <a:p>
                      <a:pPr algn="ctr" rtl="1">
                        <a:lnSpc>
                          <a:spcPct val="115000"/>
                        </a:lnSpc>
                        <a:spcAft>
                          <a:spcPts val="0"/>
                        </a:spcAft>
                      </a:pPr>
                      <a:r>
                        <a:rPr lang="ar-SA" sz="2000" b="1" dirty="0">
                          <a:effectLst/>
                        </a:rPr>
                        <a:t>صحتي وغذائي</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000" b="1" dirty="0">
                          <a:effectLst/>
                        </a:rPr>
                        <a:t>عيادة </a:t>
                      </a:r>
                    </a:p>
                    <a:p>
                      <a:pPr algn="ctr" rtl="1">
                        <a:lnSpc>
                          <a:spcPct val="115000"/>
                        </a:lnSpc>
                        <a:spcAft>
                          <a:spcPts val="0"/>
                        </a:spcAft>
                      </a:pPr>
                      <a:r>
                        <a:rPr lang="ar-SA" sz="2000" b="1" dirty="0">
                          <a:effectLst/>
                        </a:rPr>
                        <a:t>المريض</a:t>
                      </a:r>
                      <a:endParaRPr lang="en-US" sz="1400" b="1" dirty="0">
                        <a:effectLst/>
                      </a:endParaRPr>
                    </a:p>
                  </a:txBody>
                  <a:tcPr marL="68580" marR="68580" marT="0" marB="0"/>
                </a:tc>
                <a:tc>
                  <a:txBody>
                    <a:bodyPr/>
                    <a:lstStyle/>
                    <a:p>
                      <a:pPr algn="ctr" rtl="1">
                        <a:lnSpc>
                          <a:spcPct val="115000"/>
                        </a:lnSpc>
                        <a:spcAft>
                          <a:spcPts val="0"/>
                        </a:spcAft>
                      </a:pPr>
                      <a:endParaRPr lang="ar-SA"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600" b="1" dirty="0">
                          <a:effectLst/>
                          <a:latin typeface="Calibri" panose="020F0502020204030204" pitchFamily="34" charset="0"/>
                          <a:ea typeface="Calibri" panose="020F0502020204030204" pitchFamily="34" charset="0"/>
                          <a:cs typeface="Arial" panose="020B0604020202020204" pitchFamily="34" charset="0"/>
                        </a:rPr>
                        <a:t>أستثمر النص</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2300022"/>
                  </a:ext>
                </a:extLst>
              </a:tr>
            </a:tbl>
          </a:graphicData>
        </a:graphic>
      </p:graphicFrame>
    </p:spTree>
    <p:extLst>
      <p:ext uri="{BB962C8B-B14F-4D97-AF65-F5344CB8AC3E}">
        <p14:creationId xmlns:p14="http://schemas.microsoft.com/office/powerpoint/2010/main" val="172030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endParaRPr lang="en-US" dirty="0"/>
          </a:p>
        </p:txBody>
      </p:sp>
      <p:sp>
        <p:nvSpPr>
          <p:cNvPr id="3" name="مربع نص 2"/>
          <p:cNvSpPr txBox="1">
            <a:spLocks noChangeArrowheads="1"/>
          </p:cNvSpPr>
          <p:nvPr/>
        </p:nvSpPr>
        <p:spPr bwMode="auto">
          <a:xfrm flipH="1">
            <a:off x="4709491" y="3742386"/>
            <a:ext cx="3276600" cy="2979089"/>
          </a:xfrm>
          <a:prstGeom prst="rect">
            <a:avLst/>
          </a:prstGeom>
          <a:noFill/>
          <a:ln w="76200" cmpd="thickThin">
            <a:solidFill>
              <a:srgbClr val="622423"/>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137160" tIns="91440" rIns="137160" bIns="91440" anchor="ctr" anchorCtr="0" upright="1">
            <a:noAutofit/>
          </a:bodyPr>
          <a:lstStyle/>
          <a:p>
            <a:pPr algn="r" rtl="1">
              <a:lnSpc>
                <a:spcPct val="150000"/>
              </a:lnSpc>
              <a:spcAft>
                <a:spcPts val="0"/>
              </a:spcAft>
            </a:pPr>
            <a:r>
              <a:rPr lang="ar-SA" sz="1400" b="1" i="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يتوقع من التلميذة في نهاية الدرس أن تحقق الأهداف التالية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228600" indent="-228600" algn="r" rtl="1">
              <a:lnSpc>
                <a:spcPct val="150000"/>
              </a:lnSpc>
              <a:spcAft>
                <a:spcPts val="0"/>
              </a:spcAft>
            </a:pPr>
            <a:r>
              <a:rPr lang="ar-SA" sz="1400" b="1" i="1" dirty="0">
                <a:effectLst/>
                <a:latin typeface="Cambria" panose="02040503050406030204" pitchFamily="18" charset="0"/>
                <a:ea typeface="Times New Roman" panose="02020603050405020304" pitchFamily="18" charset="0"/>
                <a:cs typeface="Times New Roman" panose="02020603050405020304" pitchFamily="18" charset="0"/>
              </a:rPr>
              <a:t>تقرأ التلميذة النص قراءة جيده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228600" indent="-228600" algn="r" rtl="1">
              <a:lnSpc>
                <a:spcPct val="150000"/>
              </a:lnSpc>
              <a:spcAft>
                <a:spcPts val="0"/>
              </a:spcAft>
            </a:pPr>
            <a:r>
              <a:rPr lang="ar-SA" sz="1400" b="1" i="1" dirty="0">
                <a:effectLst/>
                <a:latin typeface="Cambria" panose="02040503050406030204" pitchFamily="18" charset="0"/>
                <a:ea typeface="Times New Roman" panose="02020603050405020304" pitchFamily="18" charset="0"/>
                <a:cs typeface="Times New Roman" panose="02020603050405020304" pitchFamily="18" charset="0"/>
              </a:rPr>
              <a:t>ان تقرا التلميذات القراءة المسترسلة.</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228600" indent="-228600" algn="r" rtl="1">
              <a:lnSpc>
                <a:spcPct val="150000"/>
              </a:lnSpc>
              <a:spcAft>
                <a:spcPts val="0"/>
              </a:spcAft>
            </a:pPr>
            <a:r>
              <a:rPr lang="ar-SA" sz="1400" b="1" i="1" dirty="0">
                <a:effectLst/>
                <a:latin typeface="Cambria" panose="02040503050406030204" pitchFamily="18" charset="0"/>
                <a:ea typeface="Times New Roman" panose="02020603050405020304" pitchFamily="18" charset="0"/>
                <a:cs typeface="Times New Roman" panose="02020603050405020304" pitchFamily="18" charset="0"/>
              </a:rPr>
              <a:t>تكشف التلميذة دلالة الكلمات الجديدة من خلال الترادف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228600" indent="-228600" algn="r" rtl="1">
              <a:lnSpc>
                <a:spcPct val="150000"/>
              </a:lnSpc>
              <a:spcAft>
                <a:spcPts val="0"/>
              </a:spcAft>
            </a:pPr>
            <a:r>
              <a:rPr lang="ar-SA" sz="1400" b="1" i="1" dirty="0">
                <a:effectLst/>
                <a:latin typeface="Cambria" panose="02040503050406030204" pitchFamily="18" charset="0"/>
                <a:ea typeface="Times New Roman" panose="02020603050405020304" pitchFamily="18" charset="0"/>
                <a:cs typeface="Times New Roman" panose="02020603050405020304" pitchFamily="18" charset="0"/>
              </a:rPr>
              <a:t>تكون التلميذة قيم واتجاهات نحو النظافة في الاكل والشرب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50000"/>
              </a:lnSpc>
              <a:spcAft>
                <a:spcPts val="0"/>
              </a:spcAft>
            </a:pPr>
            <a:r>
              <a:rPr lang="en-US" sz="1400" i="1"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AutoShape 2"/>
          <p:cNvSpPr>
            <a:spLocks noChangeArrowheads="1"/>
          </p:cNvSpPr>
          <p:nvPr/>
        </p:nvSpPr>
        <p:spPr bwMode="auto">
          <a:xfrm>
            <a:off x="9036326" y="3783208"/>
            <a:ext cx="2834640" cy="3082925"/>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r" rtl="1">
              <a:lnSpc>
                <a:spcPct val="115000"/>
              </a:lnSpc>
              <a:spcAft>
                <a:spcPts val="1000"/>
              </a:spcAft>
            </a:pPr>
            <a:r>
              <a:rPr lang="ar-SA" sz="14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التمهيد :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ar-SA" sz="1400" b="1">
                <a:effectLst/>
                <a:latin typeface="Calibri" panose="020F0502020204030204" pitchFamily="34" charset="0"/>
                <a:ea typeface="Times New Roman" panose="02020603050405020304" pitchFamily="18" charset="0"/>
                <a:cs typeface="Arial" panose="020B0604020202020204" pitchFamily="34" charset="0"/>
              </a:rPr>
              <a:t>عرض مقطع فيديو لطفل يشتري من الباعة الجوالين ومن ثم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ar-SA" sz="1400" b="1">
                <a:effectLst/>
                <a:latin typeface="Calibri" panose="020F0502020204030204" pitchFamily="34" charset="0"/>
                <a:ea typeface="Times New Roman" panose="02020603050405020304" pitchFamily="18" charset="0"/>
                <a:cs typeface="Arial" panose="020B0604020202020204" pitchFamily="34" charset="0"/>
              </a:rPr>
              <a:t>مناقشة الطالبات حول الفيديو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SzPts val="1400"/>
              <a:buFont typeface="+mj-lt"/>
              <a:buAutoNum type="arabicPeriod"/>
            </a:pPr>
            <a:r>
              <a:rPr lang="ar-SA" sz="1400">
                <a:effectLst/>
                <a:latin typeface="Calibri" panose="020F0502020204030204" pitchFamily="34" charset="0"/>
                <a:ea typeface="Times New Roman" panose="02020603050405020304" pitchFamily="18" charset="0"/>
                <a:cs typeface="Arial" panose="020B0604020202020204" pitchFamily="34" charset="0"/>
              </a:rPr>
              <a:t> </a:t>
            </a:r>
            <a:r>
              <a:rPr lang="ar-SA" sz="1400" b="1">
                <a:effectLst/>
                <a:latin typeface="Calibri" panose="020F0502020204030204" pitchFamily="34" charset="0"/>
                <a:ea typeface="Calibri" panose="020F0502020204030204" pitchFamily="34" charset="0"/>
                <a:cs typeface="Arial" panose="020B0604020202020204" pitchFamily="34" charset="0"/>
              </a:rPr>
              <a:t> من أين خرج الطفل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SzPts val="1400"/>
              <a:buFont typeface="+mj-lt"/>
              <a:buAutoNum type="arabicPeriod"/>
            </a:pPr>
            <a:r>
              <a:rPr lang="ar-SA" sz="1400" b="1">
                <a:effectLst/>
                <a:latin typeface="Calibri" panose="020F0502020204030204" pitchFamily="34" charset="0"/>
                <a:ea typeface="Times New Roman" panose="02020603050405020304" pitchFamily="18" charset="0"/>
                <a:cs typeface="Arial" panose="020B0604020202020204" pitchFamily="34" charset="0"/>
              </a:rPr>
              <a:t> من رأى في طريقه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SzPts val="1400"/>
              <a:buFont typeface="+mj-lt"/>
              <a:buAutoNum type="arabicPeriod"/>
            </a:pPr>
            <a:r>
              <a:rPr lang="ar-SA" sz="1400" b="1">
                <a:effectLst/>
                <a:latin typeface="Calibri" panose="020F0502020204030204" pitchFamily="34" charset="0"/>
                <a:ea typeface="Times New Roman" panose="02020603050405020304" pitchFamily="18" charset="0"/>
                <a:cs typeface="Arial" panose="020B0604020202020204" pitchFamily="34" charset="0"/>
              </a:rPr>
              <a:t> ماذا اشترى ؟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SzPts val="1400"/>
              <a:buFont typeface="+mj-lt"/>
              <a:buAutoNum type="arabicPeriod"/>
            </a:pPr>
            <a:r>
              <a:rPr lang="ar-SA" sz="1400" b="1">
                <a:effectLst/>
                <a:latin typeface="Calibri" panose="020F0502020204030204" pitchFamily="34" charset="0"/>
                <a:ea typeface="Times New Roman" panose="02020603050405020304" pitchFamily="18" charset="0"/>
                <a:cs typeface="Arial" panose="020B0604020202020204" pitchFamily="34" charset="0"/>
              </a:rPr>
              <a:t> من أين اشتراه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1000"/>
              </a:spcAft>
              <a:buSzPts val="1400"/>
              <a:buFont typeface="+mj-lt"/>
              <a:buAutoNum type="arabicPeriod"/>
            </a:pPr>
            <a:r>
              <a:rPr lang="ar-SA" sz="1400" b="1">
                <a:effectLst/>
                <a:latin typeface="Calibri" panose="020F0502020204030204" pitchFamily="34" charset="0"/>
                <a:ea typeface="Times New Roman" panose="02020603050405020304" pitchFamily="18" charset="0"/>
                <a:cs typeface="Arial" panose="020B0604020202020204" pitchFamily="34" charset="0"/>
              </a:rPr>
              <a:t>هل كان الطعام نظيفاً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228600" algn="r" rtl="1">
              <a:lnSpc>
                <a:spcPct val="115000"/>
              </a:lnSpc>
              <a:spcAft>
                <a:spcPts val="1000"/>
              </a:spcAft>
            </a:pPr>
            <a:r>
              <a:rPr lang="ar-SA" sz="1400">
                <a:effectLst/>
                <a:latin typeface="Calibri" panose="020F0502020204030204" pitchFamily="34" charset="0"/>
                <a:ea typeface="Times New Roman" panose="02020603050405020304" pitchFamily="18" charset="0"/>
                <a:cs typeface="Arial" panose="020B0604020202020204" pitchFamily="34" charset="0"/>
              </a:rPr>
              <a:t>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ar-SA" sz="2000" b="1">
                <a:effectLst/>
                <a:latin typeface="Calibri" panose="020F0502020204030204" pitchFamily="34" charset="0"/>
                <a:ea typeface="Times New Roman" panose="02020603050405020304" pitchFamily="18" charset="0"/>
                <a:cs typeface="Arial" panose="020B0604020202020204" pitchFamily="34" charset="0"/>
              </a:rPr>
              <a:t>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Text Box 12"/>
          <p:cNvSpPr txBox="1">
            <a:spLocks noChangeArrowheads="1"/>
          </p:cNvSpPr>
          <p:nvPr/>
        </p:nvSpPr>
        <p:spPr bwMode="auto">
          <a:xfrm>
            <a:off x="1073150" y="3682047"/>
            <a:ext cx="2965450" cy="30394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ar-SA" sz="1600" b="1"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استراتيجيات تدريس التعلم النشط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فكر – زاوج- شارك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الرؤوس المرقمة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المفاهيم الكرتونية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التعلم التعاوني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 التعلم باللعب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 لعب الأدوار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استراتيجية الطاولة المستديرة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تدريس الأقران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SA" sz="1600" b="1" dirty="0">
                <a:effectLst/>
                <a:latin typeface="Calibri" panose="020F0502020204030204" pitchFamily="34" charset="0"/>
                <a:ea typeface="Calibri" panose="020F0502020204030204" pitchFamily="34" charset="0"/>
                <a:cs typeface="Arial" panose="020B0604020202020204" pitchFamily="34" charset="0"/>
              </a:rPr>
              <a:t>أعواد المثلجات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2000" dirty="0">
                <a:effectLst/>
                <a:latin typeface="Calibri" panose="020F0502020204030204" pitchFamily="34" charset="0"/>
                <a:ea typeface="Times New Roman" panose="02020603050405020304" pitchFamily="18" charset="0"/>
                <a:cs typeface="Arial" panose="020B0604020202020204" pitchFamily="34" charset="0"/>
              </a:rPr>
              <a:t>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r>
              <a:rPr lang="en-US" sz="2000" dirty="0">
                <a:effectLst/>
                <a:latin typeface="Calibri" panose="020F0502020204030204" pitchFamily="34" charset="0"/>
                <a:ea typeface="Times New Roman" panose="02020603050405020304" pitchFamily="18" charset="0"/>
                <a:cs typeface="Arial" panose="020B0604020202020204" pitchFamily="34" charset="0"/>
              </a:rPr>
              <a:t>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p:txBody>
      </p:sp>
      <p:graphicFrame>
        <p:nvGraphicFramePr>
          <p:cNvPr id="8" name="جدول 7"/>
          <p:cNvGraphicFramePr>
            <a:graphicFrameLocks noGrp="1"/>
          </p:cNvGraphicFramePr>
          <p:nvPr>
            <p:extLst>
              <p:ext uri="{D42A27DB-BD31-4B8C-83A1-F6EECF244321}">
                <p14:modId xmlns:p14="http://schemas.microsoft.com/office/powerpoint/2010/main" val="3424997185"/>
              </p:ext>
            </p:extLst>
          </p:nvPr>
        </p:nvGraphicFramePr>
        <p:xfrm>
          <a:off x="579355" y="209807"/>
          <a:ext cx="11033290" cy="1815592"/>
        </p:xfrm>
        <a:graphic>
          <a:graphicData uri="http://schemas.openxmlformats.org/drawingml/2006/table">
            <a:tbl>
              <a:tblPr rtl="1" firstRow="1" firstCol="1" bandRow="1">
                <a:tableStyleId>{93296810-A885-4BE3-A3E7-6D5BEEA58F35}</a:tableStyleId>
              </a:tblPr>
              <a:tblGrid>
                <a:gridCol w="936485">
                  <a:extLst>
                    <a:ext uri="{9D8B030D-6E8A-4147-A177-3AD203B41FA5}">
                      <a16:colId xmlns:a16="http://schemas.microsoft.com/office/drawing/2014/main" val="3795731830"/>
                    </a:ext>
                  </a:extLst>
                </a:gridCol>
                <a:gridCol w="1624053">
                  <a:extLst>
                    <a:ext uri="{9D8B030D-6E8A-4147-A177-3AD203B41FA5}">
                      <a16:colId xmlns:a16="http://schemas.microsoft.com/office/drawing/2014/main" val="1809842790"/>
                    </a:ext>
                  </a:extLst>
                </a:gridCol>
                <a:gridCol w="1231531">
                  <a:extLst>
                    <a:ext uri="{9D8B030D-6E8A-4147-A177-3AD203B41FA5}">
                      <a16:colId xmlns:a16="http://schemas.microsoft.com/office/drawing/2014/main" val="1829362171"/>
                    </a:ext>
                  </a:extLst>
                </a:gridCol>
                <a:gridCol w="1052240">
                  <a:extLst>
                    <a:ext uri="{9D8B030D-6E8A-4147-A177-3AD203B41FA5}">
                      <a16:colId xmlns:a16="http://schemas.microsoft.com/office/drawing/2014/main" val="1695288011"/>
                    </a:ext>
                  </a:extLst>
                </a:gridCol>
                <a:gridCol w="1106201">
                  <a:extLst>
                    <a:ext uri="{9D8B030D-6E8A-4147-A177-3AD203B41FA5}">
                      <a16:colId xmlns:a16="http://schemas.microsoft.com/office/drawing/2014/main" val="2639174856"/>
                    </a:ext>
                  </a:extLst>
                </a:gridCol>
                <a:gridCol w="1164514">
                  <a:extLst>
                    <a:ext uri="{9D8B030D-6E8A-4147-A177-3AD203B41FA5}">
                      <a16:colId xmlns:a16="http://schemas.microsoft.com/office/drawing/2014/main" val="3088258086"/>
                    </a:ext>
                  </a:extLst>
                </a:gridCol>
                <a:gridCol w="1399505">
                  <a:extLst>
                    <a:ext uri="{9D8B030D-6E8A-4147-A177-3AD203B41FA5}">
                      <a16:colId xmlns:a16="http://schemas.microsoft.com/office/drawing/2014/main" val="565049960"/>
                    </a:ext>
                  </a:extLst>
                </a:gridCol>
                <a:gridCol w="2518761">
                  <a:extLst>
                    <a:ext uri="{9D8B030D-6E8A-4147-A177-3AD203B41FA5}">
                      <a16:colId xmlns:a16="http://schemas.microsoft.com/office/drawing/2014/main" val="3115180392"/>
                    </a:ext>
                  </a:extLst>
                </a:gridCol>
              </a:tblGrid>
              <a:tr h="535940">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اليوم</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التاريخ</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الحصة</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المادة</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الوحدة</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المجال</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الموضوع</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المكون</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77007966"/>
                  </a:ext>
                </a:extLst>
              </a:tr>
              <a:tr h="1254760">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r" rtl="1">
                        <a:lnSpc>
                          <a:spcPct val="115000"/>
                        </a:lnSpc>
                        <a:spcAft>
                          <a:spcPts val="0"/>
                        </a:spcAft>
                      </a:pPr>
                      <a:r>
                        <a:rPr lang="ar-SA" sz="1600" dirty="0">
                          <a:effectLst/>
                        </a:rPr>
                        <a:t>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endParaRPr>
                    </a:p>
                    <a:p>
                      <a:pPr algn="ctr" rtl="1">
                        <a:lnSpc>
                          <a:spcPct val="115000"/>
                        </a:lnSpc>
                        <a:spcAft>
                          <a:spcPts val="0"/>
                        </a:spcAft>
                      </a:pPr>
                      <a:r>
                        <a:rPr lang="ar-SA" sz="1600" dirty="0">
                          <a:effectLst/>
                        </a:rPr>
                        <a:t>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لغتي</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السادسة</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a:effectLst/>
                        </a:rPr>
                        <a:t> </a:t>
                      </a:r>
                      <a:endParaRPr lang="en-US" sz="1100">
                        <a:effectLst/>
                      </a:endParaRPr>
                    </a:p>
                    <a:p>
                      <a:pPr algn="ctr" rtl="1">
                        <a:lnSpc>
                          <a:spcPct val="115000"/>
                        </a:lnSpc>
                        <a:spcAft>
                          <a:spcPts val="0"/>
                        </a:spcAft>
                      </a:pPr>
                      <a:r>
                        <a:rPr lang="ar-SA" sz="1600">
                          <a:effectLst/>
                        </a:rPr>
                        <a:t>صحتي</a:t>
                      </a:r>
                      <a:endParaRPr lang="en-US" sz="1100">
                        <a:effectLst/>
                      </a:endParaRPr>
                    </a:p>
                    <a:p>
                      <a:pPr algn="ctr" rtl="1">
                        <a:lnSpc>
                          <a:spcPct val="115000"/>
                        </a:lnSpc>
                        <a:spcAft>
                          <a:spcPts val="0"/>
                        </a:spcAft>
                      </a:pPr>
                      <a:r>
                        <a:rPr lang="ar-SA" sz="1600">
                          <a:effectLst/>
                        </a:rPr>
                        <a:t>وغذائي</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r" rtl="1">
                        <a:lnSpc>
                          <a:spcPct val="115000"/>
                        </a:lnSpc>
                        <a:spcAft>
                          <a:spcPts val="0"/>
                        </a:spcAft>
                      </a:pPr>
                      <a:r>
                        <a:rPr lang="ar-SA" sz="1600">
                          <a:effectLst/>
                        </a:rPr>
                        <a:t> </a:t>
                      </a:r>
                      <a:endParaRPr lang="en-US" sz="1100">
                        <a:effectLst/>
                      </a:endParaRPr>
                    </a:p>
                    <a:p>
                      <a:pPr algn="r" rtl="1">
                        <a:lnSpc>
                          <a:spcPct val="115000"/>
                        </a:lnSpc>
                        <a:spcAft>
                          <a:spcPts val="0"/>
                        </a:spcAft>
                      </a:pPr>
                      <a:r>
                        <a:rPr lang="ar-SA" sz="1600">
                          <a:effectLst/>
                        </a:rPr>
                        <a:t> </a:t>
                      </a:r>
                      <a:endParaRPr lang="en-US" sz="1100">
                        <a:effectLst/>
                      </a:endParaRPr>
                    </a:p>
                    <a:p>
                      <a:pPr algn="r" rtl="1">
                        <a:lnSpc>
                          <a:spcPct val="115000"/>
                        </a:lnSpc>
                        <a:spcAft>
                          <a:spcPts val="0"/>
                        </a:spcAft>
                      </a:pPr>
                      <a:r>
                        <a:rPr lang="ar-SA" sz="1600">
                          <a:effectLst/>
                        </a:rPr>
                        <a:t>طعام ملوث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15000"/>
                        </a:lnSpc>
                        <a:spcAft>
                          <a:spcPts val="0"/>
                        </a:spcAft>
                      </a:pPr>
                      <a:r>
                        <a:rPr lang="ar-SA" sz="1600" dirty="0">
                          <a:effectLst/>
                        </a:rPr>
                        <a:t> </a:t>
                      </a:r>
                      <a:endParaRPr lang="en-US" sz="1100" dirty="0">
                        <a:effectLst/>
                      </a:endParaRPr>
                    </a:p>
                    <a:p>
                      <a:pPr algn="r" rtl="1">
                        <a:lnSpc>
                          <a:spcPct val="115000"/>
                        </a:lnSpc>
                        <a:spcAft>
                          <a:spcPts val="0"/>
                        </a:spcAft>
                      </a:pPr>
                      <a:r>
                        <a:rPr lang="ar-SA" sz="1600" dirty="0">
                          <a:effectLst/>
                        </a:rPr>
                        <a:t> </a:t>
                      </a:r>
                      <a:endParaRPr lang="en-US" sz="1100" dirty="0">
                        <a:effectLst/>
                      </a:endParaRPr>
                    </a:p>
                    <a:p>
                      <a:pPr algn="r" rtl="1">
                        <a:lnSpc>
                          <a:spcPct val="115000"/>
                        </a:lnSpc>
                        <a:spcAft>
                          <a:spcPts val="0"/>
                        </a:spcAft>
                      </a:pPr>
                      <a:r>
                        <a:rPr lang="ar-SA" sz="1600" dirty="0">
                          <a:effectLst/>
                        </a:rPr>
                        <a:t>النص القرائي الأول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20995"/>
                  </a:ext>
                </a:extLst>
              </a:tr>
            </a:tbl>
          </a:graphicData>
        </a:graphic>
      </p:graphicFrame>
      <p:sp>
        <p:nvSpPr>
          <p:cNvPr id="9" name="مستطيل 8"/>
          <p:cNvSpPr/>
          <p:nvPr/>
        </p:nvSpPr>
        <p:spPr>
          <a:xfrm>
            <a:off x="4673047" y="2291474"/>
            <a:ext cx="6096000" cy="1015663"/>
          </a:xfrm>
          <a:prstGeom prst="rect">
            <a:avLst/>
          </a:prstGeom>
        </p:spPr>
        <p:txBody>
          <a:bodyPr>
            <a:spAutoFit/>
          </a:bodyPr>
          <a:lstStyle/>
          <a:p>
            <a:r>
              <a:rPr lang="ar-SA" sz="2000" b="1" dirty="0"/>
              <a:t>المكتسبات السابقة : س: ما اسم الوحدة الرابعة في كتاب لغتي؟</a:t>
            </a:r>
          </a:p>
          <a:p>
            <a:r>
              <a:rPr lang="ar-SA" sz="2000" b="1" dirty="0"/>
              <a:t>                       س:عددي بعض الخضروات التي اشتراها والد عمر؟</a:t>
            </a:r>
          </a:p>
          <a:p>
            <a:r>
              <a:rPr lang="ar-SA" sz="2000" b="1" dirty="0"/>
              <a:t>                       س:اقرئي النص صـــ40ـــــ</a:t>
            </a:r>
          </a:p>
        </p:txBody>
      </p:sp>
    </p:spTree>
    <p:extLst>
      <p:ext uri="{BB962C8B-B14F-4D97-AF65-F5344CB8AC3E}">
        <p14:creationId xmlns:p14="http://schemas.microsoft.com/office/powerpoint/2010/main" val="3756681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SA"/>
              <a:t>إعداد المعلمة / حصة القرني</a:t>
            </a:r>
            <a:endParaRPr lang="en-US" dirty="0"/>
          </a:p>
        </p:txBody>
      </p:sp>
      <p:sp>
        <p:nvSpPr>
          <p:cNvPr id="3" name="مستطيل مستدير الزوايا 17"/>
          <p:cNvSpPr>
            <a:spLocks noChangeArrowheads="1"/>
          </p:cNvSpPr>
          <p:nvPr/>
        </p:nvSpPr>
        <p:spPr bwMode="auto">
          <a:xfrm>
            <a:off x="1775520" y="1081941"/>
            <a:ext cx="8640960" cy="1147692"/>
          </a:xfrm>
          <a:prstGeom prst="roundRect">
            <a:avLst>
              <a:gd name="adj" fmla="val 16667"/>
            </a:avLst>
          </a:prstGeom>
          <a:solidFill>
            <a:srgbClr val="FFFFFF"/>
          </a:solidFill>
          <a:ln w="25400">
            <a:solidFill>
              <a:schemeClr val="bg1">
                <a:lumMod val="95000"/>
              </a:schemeClr>
            </a:solidFill>
            <a:round/>
            <a:headEnd/>
            <a:tailEnd/>
          </a:ln>
          <a:scene3d>
            <a:camera prst="orthographicFront"/>
            <a:lightRig rig="threePt" dir="t"/>
          </a:scene3d>
          <a:sp3d>
            <a:bevelT w="152400" h="50800" prst="softRound"/>
          </a:sp3d>
        </p:spPr>
        <p:txBody>
          <a:bodyPr anchor="ct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L-Mohanad"/>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ملحق منظمات </a:t>
            </a:r>
            <a:r>
              <a:rPr kumimoji="0" lang="ar-SA" sz="5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الإستراتيجيات</a:t>
            </a:r>
            <a:r>
              <a:rPr kumimoji="0" lang="ar-SA"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صورة 4"/>
          <p:cNvPicPr>
            <a:picLocks noChangeAspect="1"/>
          </p:cNvPicPr>
          <p:nvPr/>
        </p:nvPicPr>
        <p:blipFill>
          <a:blip r:embed="rId2"/>
          <a:stretch>
            <a:fillRect/>
          </a:stretch>
        </p:blipFill>
        <p:spPr>
          <a:xfrm>
            <a:off x="2053652" y="2473377"/>
            <a:ext cx="7944787" cy="3541660"/>
          </a:xfrm>
          <a:prstGeom prst="rect">
            <a:avLst/>
          </a:prstGeom>
        </p:spPr>
      </p:pic>
    </p:spTree>
    <p:extLst>
      <p:ext uri="{BB962C8B-B14F-4D97-AF65-F5344CB8AC3E}">
        <p14:creationId xmlns:p14="http://schemas.microsoft.com/office/powerpoint/2010/main" val="208640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84406" y="1876825"/>
            <a:ext cx="865299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ar-SA" altLang="ar-SA"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مجموعة (                                      )</a:t>
            </a:r>
          </a:p>
        </p:txBody>
      </p:sp>
      <p:sp>
        <p:nvSpPr>
          <p:cNvPr id="8" name="مستطيل 7"/>
          <p:cNvSpPr/>
          <p:nvPr/>
        </p:nvSpPr>
        <p:spPr>
          <a:xfrm>
            <a:off x="10918489" y="735841"/>
            <a:ext cx="184731" cy="184666"/>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عنصر نائب للتذييل 6"/>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إعداد المعلمة / حصة القرني</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AutoShape 2"/>
          <p:cNvSpPr>
            <a:spLocks noChangeArrowheads="1"/>
          </p:cNvSpPr>
          <p:nvPr/>
        </p:nvSpPr>
        <p:spPr bwMode="auto">
          <a:xfrm>
            <a:off x="1455673" y="67318"/>
            <a:ext cx="9023189" cy="198211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SA" sz="1400" b="1" dirty="0">
                <a:solidFill>
                  <a:srgbClr val="FF0000"/>
                </a:solidFill>
                <a:latin typeface="Arial" pitchFamily="34" charset="0"/>
                <a:cs typeface="Arial" pitchFamily="34" charset="0"/>
              </a:rPr>
              <a:t> اليوم :                                                                                                                 التاريخ </a:t>
            </a:r>
            <a:r>
              <a:rPr lang="ar-SA" sz="1400" b="1" dirty="0">
                <a:latin typeface="Arial" pitchFamily="34" charset="0"/>
                <a:cs typeface="Arial" pitchFamily="34" charset="0"/>
              </a:rPr>
              <a:t>:     /      / 1438هـ                                  </a:t>
            </a:r>
            <a:r>
              <a:rPr lang="ar-SA" sz="1400" b="1" dirty="0">
                <a:solidFill>
                  <a:srgbClr val="FF0000"/>
                </a:solidFill>
                <a:latin typeface="Arial" pitchFamily="34" charset="0"/>
                <a:cs typeface="Arial" pitchFamily="34" charset="0"/>
              </a:rPr>
              <a:t>الصف :    </a:t>
            </a:r>
            <a:r>
              <a:rPr lang="ar-SA" sz="1400" b="1" dirty="0">
                <a:latin typeface="Arial" pitchFamily="34" charset="0"/>
                <a:cs typeface="Arial" pitchFamily="34" charset="0"/>
              </a:rPr>
              <a:t> الأول                                                                                                     </a:t>
            </a:r>
            <a:r>
              <a:rPr lang="ar-SA" sz="1400" b="1" dirty="0">
                <a:solidFill>
                  <a:srgbClr val="FF0000"/>
                </a:solidFill>
                <a:latin typeface="Arial" pitchFamily="34" charset="0"/>
                <a:cs typeface="Arial" pitchFamily="34" charset="0"/>
              </a:rPr>
              <a:t>الموضوع :   </a:t>
            </a:r>
          </a:p>
          <a:p>
            <a:pPr fontAlgn="base">
              <a:spcBef>
                <a:spcPct val="0"/>
              </a:spcBef>
              <a:spcAft>
                <a:spcPts val="1000"/>
              </a:spcAft>
            </a:pPr>
            <a:r>
              <a:rPr lang="ar-SA" sz="1400" b="1" dirty="0">
                <a:solidFill>
                  <a:srgbClr val="FF0000"/>
                </a:solidFill>
                <a:latin typeface="Arial" pitchFamily="34" charset="0"/>
                <a:cs typeface="Arial" pitchFamily="34" charset="0"/>
              </a:rPr>
              <a:t>المادة:        </a:t>
            </a:r>
            <a:r>
              <a:rPr lang="ar-SA" sz="1400" b="1" dirty="0">
                <a:latin typeface="Arial" pitchFamily="34" charset="0"/>
                <a:cs typeface="Arial" pitchFamily="34" charset="0"/>
              </a:rPr>
              <a:t>لغتي </a:t>
            </a:r>
            <a:r>
              <a:rPr lang="ar-SA" sz="1400" b="1" dirty="0">
                <a:solidFill>
                  <a:srgbClr val="FF0000"/>
                </a:solidFill>
                <a:latin typeface="Arial" pitchFamily="34" charset="0"/>
                <a:cs typeface="Arial" pitchFamily="34" charset="0"/>
              </a:rPr>
              <a:t>                                                                                                      المكون : </a:t>
            </a:r>
            <a:r>
              <a:rPr lang="ar-SA" sz="1400" b="1" dirty="0">
                <a:solidFill>
                  <a:prstClr val="black"/>
                </a:solidFill>
                <a:latin typeface="Calibri" panose="020F0502020204030204" pitchFamily="34" charset="0"/>
                <a:ea typeface="Calibri" panose="020F0502020204030204" pitchFamily="34" charset="0"/>
                <a:cs typeface="Akhbar MT" pitchFamily="2" charset="-78"/>
              </a:rPr>
              <a:t>أفهم  النص</a:t>
            </a:r>
          </a:p>
          <a:p>
            <a:pPr fontAlgn="base">
              <a:spcBef>
                <a:spcPct val="0"/>
              </a:spcBef>
              <a:spcAft>
                <a:spcPts val="1000"/>
              </a:spcAft>
            </a:pPr>
            <a:r>
              <a:rPr lang="ar-SA" sz="1400" b="1" dirty="0">
                <a:solidFill>
                  <a:srgbClr val="FF0000"/>
                </a:solidFill>
                <a:latin typeface="Arial" pitchFamily="34" charset="0"/>
                <a:cs typeface="Arial" pitchFamily="34" charset="0"/>
              </a:rPr>
              <a:t>الوحدة  :     </a:t>
            </a:r>
            <a:r>
              <a:rPr lang="ar-SA" sz="1400" b="1" dirty="0">
                <a:latin typeface="Arial" pitchFamily="34" charset="0"/>
                <a:cs typeface="Arial" pitchFamily="34" charset="0"/>
              </a:rPr>
              <a:t>ا لرابعة                                                                                                  </a:t>
            </a:r>
            <a:r>
              <a:rPr lang="ar-SA" sz="1400" b="1" dirty="0">
                <a:solidFill>
                  <a:srgbClr val="FF0000"/>
                </a:solidFill>
                <a:latin typeface="Arial" pitchFamily="34" charset="0"/>
                <a:cs typeface="Arial" pitchFamily="34" charset="0"/>
              </a:rPr>
              <a:t>أسلوب التنفيذ : </a:t>
            </a:r>
            <a:r>
              <a:rPr lang="ar-SA" sz="1400" b="1" dirty="0">
                <a:latin typeface="Arial" pitchFamily="34" charset="0"/>
                <a:cs typeface="Arial" pitchFamily="34" charset="0"/>
              </a:rPr>
              <a:t>ثلاثي</a:t>
            </a:r>
          </a:p>
          <a:p>
            <a:pPr fontAlgn="base">
              <a:spcBef>
                <a:spcPct val="0"/>
              </a:spcBef>
              <a:spcAft>
                <a:spcPts val="1000"/>
              </a:spcAft>
            </a:pPr>
            <a:r>
              <a:rPr lang="ar-SA" sz="1400" b="1" dirty="0">
                <a:solidFill>
                  <a:srgbClr val="FF0000"/>
                </a:solidFill>
                <a:latin typeface="Arial" pitchFamily="34" charset="0"/>
                <a:cs typeface="Arial" pitchFamily="34" charset="0"/>
              </a:rPr>
              <a:t>نوع النشاط :  </a:t>
            </a:r>
            <a:r>
              <a:rPr lang="ar-SA" sz="1400" b="1" dirty="0">
                <a:latin typeface="Arial" pitchFamily="34" charset="0"/>
                <a:cs typeface="Arial" pitchFamily="34" charset="0"/>
              </a:rPr>
              <a:t>تشخيصي</a:t>
            </a:r>
            <a:r>
              <a:rPr lang="ar-SA" sz="1400" b="1" dirty="0">
                <a:solidFill>
                  <a:srgbClr val="FF0000"/>
                </a:solidFill>
                <a:latin typeface="Arial" pitchFamily="34" charset="0"/>
                <a:cs typeface="Arial" pitchFamily="34" charset="0"/>
              </a:rPr>
              <a:t>                                                                                                 الزمن </a:t>
            </a:r>
            <a:r>
              <a:rPr lang="ar-SA" sz="1400" b="1" dirty="0">
                <a:latin typeface="Arial" pitchFamily="34" charset="0"/>
                <a:cs typeface="Arial" pitchFamily="34" charset="0"/>
              </a:rPr>
              <a:t>:   5  دقائق</a:t>
            </a:r>
          </a:p>
          <a:p>
            <a:pPr fontAlgn="base">
              <a:spcBef>
                <a:spcPct val="0"/>
              </a:spcBef>
              <a:spcAft>
                <a:spcPts val="1000"/>
              </a:spcAft>
            </a:pPr>
            <a:r>
              <a:rPr lang="ar-SA" sz="1400" b="1" dirty="0">
                <a:solidFill>
                  <a:srgbClr val="FF0000"/>
                </a:solidFill>
                <a:latin typeface="Arial" pitchFamily="34" charset="0"/>
                <a:cs typeface="Arial" pitchFamily="34" charset="0"/>
              </a:rPr>
              <a:t>الاستراتيجية  :   </a:t>
            </a:r>
            <a:r>
              <a:rPr lang="ar-SA" sz="1400" b="1" dirty="0">
                <a:latin typeface="Arial" pitchFamily="34" charset="0"/>
                <a:cs typeface="Arial" pitchFamily="34" charset="0"/>
              </a:rPr>
              <a:t>تدريس الأقران</a:t>
            </a:r>
            <a:endParaRPr lang="ar-SA" sz="1200" b="1" dirty="0">
              <a:latin typeface="Arial" pitchFamily="34" charset="0"/>
              <a:cs typeface="Arial" pitchFamily="34" charset="0"/>
            </a:endParaRPr>
          </a:p>
        </p:txBody>
      </p:sp>
      <p:pic>
        <p:nvPicPr>
          <p:cNvPr id="1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594" y="-4753"/>
            <a:ext cx="1360170" cy="10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0" y="0"/>
            <a:ext cx="1143000" cy="100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074" y="232055"/>
            <a:ext cx="1553653" cy="12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جدول 16"/>
          <p:cNvGraphicFramePr>
            <a:graphicFrameLocks noGrp="1"/>
          </p:cNvGraphicFramePr>
          <p:nvPr>
            <p:extLst>
              <p:ext uri="{D42A27DB-BD31-4B8C-83A1-F6EECF244321}">
                <p14:modId xmlns:p14="http://schemas.microsoft.com/office/powerpoint/2010/main" val="3987325738"/>
              </p:ext>
            </p:extLst>
          </p:nvPr>
        </p:nvGraphicFramePr>
        <p:xfrm>
          <a:off x="651319" y="2488570"/>
          <a:ext cx="10306607" cy="3835514"/>
        </p:xfrm>
        <a:graphic>
          <a:graphicData uri="http://schemas.openxmlformats.org/drawingml/2006/table">
            <a:tbl>
              <a:tblPr rtl="1" firstRow="1" firstCol="1" bandRow="1"/>
              <a:tblGrid>
                <a:gridCol w="3790764">
                  <a:extLst>
                    <a:ext uri="{9D8B030D-6E8A-4147-A177-3AD203B41FA5}">
                      <a16:colId xmlns:a16="http://schemas.microsoft.com/office/drawing/2014/main" val="3779718973"/>
                    </a:ext>
                  </a:extLst>
                </a:gridCol>
                <a:gridCol w="2901624">
                  <a:extLst>
                    <a:ext uri="{9D8B030D-6E8A-4147-A177-3AD203B41FA5}">
                      <a16:colId xmlns:a16="http://schemas.microsoft.com/office/drawing/2014/main" val="3729381069"/>
                    </a:ext>
                  </a:extLst>
                </a:gridCol>
                <a:gridCol w="3614219">
                  <a:extLst>
                    <a:ext uri="{9D8B030D-6E8A-4147-A177-3AD203B41FA5}">
                      <a16:colId xmlns:a16="http://schemas.microsoft.com/office/drawing/2014/main" val="1655388440"/>
                    </a:ext>
                  </a:extLst>
                </a:gridCol>
              </a:tblGrid>
              <a:tr h="590803">
                <a:tc>
                  <a:txBody>
                    <a:bodyPr/>
                    <a:lstStyle/>
                    <a:p>
                      <a:pPr algn="ct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الطالبة التي تطرح السؤال</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مقدمة السؤال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900">
                          <a:effectLst/>
                          <a:latin typeface="Calibri" panose="020F0502020204030204" pitchFamily="34" charset="0"/>
                          <a:ea typeface="Calibri" panose="020F0502020204030204" pitchFamily="34" charset="0"/>
                          <a:cs typeface="Akhbar MT" pitchFamily="2" charset="-78"/>
                        </a:rPr>
                        <a:t>الطالبة التي تجيب عن السؤال</a:t>
                      </a:r>
                      <a:endParaRPr lang="en-US" sz="10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900">
                          <a:effectLst/>
                          <a:latin typeface="Calibri" panose="020F0502020204030204" pitchFamily="34" charset="0"/>
                          <a:ea typeface="Calibri" panose="020F0502020204030204" pitchFamily="34" charset="0"/>
                          <a:cs typeface="Akhbar MT" pitchFamily="2" charset="-78"/>
                        </a:rPr>
                        <a:t>( مجيبة السؤال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الطالبة التي </a:t>
                      </a:r>
                      <a:r>
                        <a:rPr lang="ar-SA" sz="1900" dirty="0">
                          <a:effectLst/>
                          <a:latin typeface="Calibri" panose="020F0502020204030204" pitchFamily="34" charset="0"/>
                          <a:ea typeface="Calibri" panose="020F0502020204030204" pitchFamily="34" charset="0"/>
                          <a:cs typeface="Andalus" panose="02020603050405020304" pitchFamily="18" charset="-78"/>
                        </a:rPr>
                        <a:t>تكتب</a:t>
                      </a:r>
                      <a:r>
                        <a:rPr lang="ar-SA" sz="1900" dirty="0">
                          <a:effectLst/>
                          <a:latin typeface="Calibri" panose="020F0502020204030204" pitchFamily="34" charset="0"/>
                          <a:ea typeface="Calibri" panose="020F0502020204030204" pitchFamily="34" charset="0"/>
                          <a:cs typeface="Akhbar MT" pitchFamily="2" charset="-78"/>
                        </a:rPr>
                        <a:t> الأفكار</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المسجلة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656965587"/>
                  </a:ext>
                </a:extLst>
              </a:tr>
              <a:tr h="910387">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400" b="0" dirty="0">
                          <a:effectLst/>
                          <a:latin typeface="Calibri" panose="020F0502020204030204" pitchFamily="34" charset="0"/>
                          <a:ea typeface="Calibri" panose="020F0502020204030204" pitchFamily="34" charset="0"/>
                          <a:cs typeface="Arial" panose="020B0604020202020204" pitchFamily="34" charset="0"/>
                        </a:rPr>
                        <a:t>1</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سؤال</a:t>
                      </a:r>
                      <a:endParaRPr lang="en-US" sz="5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7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r>
                        <a:rPr lang="ar-SA" sz="7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3</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400" dirty="0">
                          <a:effectLst/>
                          <a:latin typeface="Calibri" panose="020F0502020204030204" pitchFamily="34" charset="0"/>
                          <a:cs typeface="Akhbar MT" pitchFamily="2" charset="-78"/>
                        </a:rPr>
                        <a:t> </a:t>
                      </a:r>
                      <a:r>
                        <a:rPr lang="en-US" sz="1000" dirty="0">
                          <a:effectLst/>
                          <a:latin typeface="Calibri" panose="020F0502020204030204" pitchFamily="34" charset="0"/>
                          <a:cs typeface="Arial" panose="020B0604020202020204" pitchFamily="34" charset="0"/>
                        </a:rPr>
                        <a:t> </a:t>
                      </a:r>
                      <a:r>
                        <a:rPr lang="ar-SA" sz="7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000768050"/>
                  </a:ext>
                </a:extLst>
              </a:tr>
              <a:tr h="1075296">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2000" dirty="0">
                          <a:effectLst/>
                          <a:latin typeface="Calibri" panose="020F0502020204030204" pitchFamily="34" charset="0"/>
                          <a:ea typeface="Calibri" panose="020F0502020204030204" pitchFamily="34" charset="0"/>
                          <a:cs typeface="Akhbar MT" pitchFamily="2" charset="-78"/>
                        </a:rPr>
                        <a:t> سؤال</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3</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700" dirty="0">
                          <a:effectLst/>
                          <a:latin typeface="Calibri" panose="020F0502020204030204" pitchFamily="34" charset="0"/>
                          <a:ea typeface="Calibri" panose="020F0502020204030204" pitchFamily="34" charset="0"/>
                          <a:cs typeface="Akhbar MT" pitchFamily="2" charset="-78"/>
                        </a:rPr>
                        <a: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699945109"/>
                  </a:ext>
                </a:extLst>
              </a:tr>
              <a:tr h="1028897">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3</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15000"/>
                        </a:lnSpc>
                        <a:spcBef>
                          <a:spcPts val="0"/>
                        </a:spcBef>
                        <a:spcAft>
                          <a:spcPts val="0"/>
                        </a:spcAft>
                        <a:buClrTx/>
                        <a:buSzTx/>
                        <a:buFontTx/>
                        <a:buNone/>
                        <a:tabLst/>
                        <a:defRPr/>
                      </a:pPr>
                      <a:r>
                        <a:rPr lang="ar-SA" sz="2500" dirty="0">
                          <a:solidFill>
                            <a:srgbClr val="FF0000"/>
                          </a:solidFill>
                          <a:effectLst/>
                          <a:latin typeface="Calibri" panose="020F0502020204030204" pitchFamily="34" charset="0"/>
                          <a:ea typeface="Calibri" panose="020F0502020204030204" pitchFamily="34" charset="0"/>
                          <a:cs typeface="Akhbar MT" pitchFamily="2" charset="-78"/>
                        </a:rPr>
                        <a:t>.</a:t>
                      </a:r>
                      <a:r>
                        <a:rPr lang="ar-SA" sz="1800" b="1" dirty="0">
                          <a:effectLst/>
                          <a:latin typeface="Calibri" panose="020F0502020204030204" pitchFamily="34" charset="0"/>
                          <a:ea typeface="Calibri" panose="020F0502020204030204" pitchFamily="34" charset="0"/>
                          <a:cs typeface="Akhbar MT" pitchFamily="2" charset="-78"/>
                        </a:rPr>
                        <a:t> سؤال</a:t>
                      </a:r>
                      <a:endParaRPr lang="en-US" sz="7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19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000" dirty="0">
                          <a:effectLst/>
                          <a:latin typeface="Calibri" panose="020F0502020204030204" pitchFamily="34" charset="0"/>
                          <a:ea typeface="Calibri" panose="020F0502020204030204" pitchFamily="34" charset="0"/>
                          <a:cs typeface="Arial" panose="020B0604020202020204" pitchFamily="34" charset="0"/>
                        </a:rPr>
                        <a:t>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700" dirty="0">
                          <a:effectLst/>
                          <a:latin typeface="Calibri" panose="020F0502020204030204" pitchFamily="34" charset="0"/>
                          <a:ea typeface="Calibri" panose="020F0502020204030204" pitchFamily="34" charset="0"/>
                          <a:cs typeface="Akhbar MT" pitchFamily="2" charset="-78"/>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ar-SA" sz="700" dirty="0">
                          <a:effectLst/>
                          <a:latin typeface="Calibri" panose="020F0502020204030204" pitchFamily="34" charset="0"/>
                          <a:ea typeface="Calibri" panose="020F0502020204030204" pitchFamily="34" charset="0"/>
                          <a:cs typeface="Akhbar MT" pitchFamily="2" charset="-78"/>
                        </a:rPr>
                        <a: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232" marR="60232"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97434975"/>
                  </a:ext>
                </a:extLst>
              </a:tr>
            </a:tbl>
          </a:graphicData>
        </a:graphic>
      </p:graphicFrame>
      <p:pic>
        <p:nvPicPr>
          <p:cNvPr id="18" name="صورة 17" descr="images.jpg"/>
          <p:cNvPicPr/>
          <p:nvPr/>
        </p:nvPicPr>
        <p:blipFill>
          <a:blip r:embed="rId5"/>
          <a:srcRect t="44601" r="27837" b="17509"/>
          <a:stretch>
            <a:fillRect/>
          </a:stretch>
        </p:blipFill>
        <p:spPr>
          <a:xfrm>
            <a:off x="4634630" y="3276603"/>
            <a:ext cx="1954060" cy="763905"/>
          </a:xfrm>
          <a:prstGeom prst="rect">
            <a:avLst/>
          </a:prstGeom>
        </p:spPr>
      </p:pic>
      <p:pic>
        <p:nvPicPr>
          <p:cNvPr id="19" name="صورة 18" descr="images.jpg"/>
          <p:cNvPicPr/>
          <p:nvPr/>
        </p:nvPicPr>
        <p:blipFill>
          <a:blip r:embed="rId5"/>
          <a:srcRect t="44601" r="27837" b="17509"/>
          <a:stretch>
            <a:fillRect/>
          </a:stretch>
        </p:blipFill>
        <p:spPr>
          <a:xfrm>
            <a:off x="4601930" y="4465038"/>
            <a:ext cx="1954060" cy="763905"/>
          </a:xfrm>
          <a:prstGeom prst="rect">
            <a:avLst/>
          </a:prstGeom>
        </p:spPr>
      </p:pic>
      <p:pic>
        <p:nvPicPr>
          <p:cNvPr id="20" name="صورة 19" descr="images.jpg"/>
          <p:cNvPicPr/>
          <p:nvPr/>
        </p:nvPicPr>
        <p:blipFill>
          <a:blip r:embed="rId5"/>
          <a:srcRect t="44601" r="27837" b="17509"/>
          <a:stretch>
            <a:fillRect/>
          </a:stretch>
        </p:blipFill>
        <p:spPr>
          <a:xfrm>
            <a:off x="4634630" y="5526665"/>
            <a:ext cx="1954060" cy="763905"/>
          </a:xfrm>
          <a:prstGeom prst="rect">
            <a:avLst/>
          </a:prstGeom>
        </p:spPr>
      </p:pic>
      <p:pic>
        <p:nvPicPr>
          <p:cNvPr id="21" name="صورة 20"/>
          <p:cNvPicPr>
            <a:picLocks noChangeAspect="1"/>
          </p:cNvPicPr>
          <p:nvPr/>
        </p:nvPicPr>
        <p:blipFill>
          <a:blip r:embed="rId6"/>
          <a:stretch>
            <a:fillRect/>
          </a:stretch>
        </p:blipFill>
        <p:spPr>
          <a:xfrm>
            <a:off x="7591568" y="2473965"/>
            <a:ext cx="561832" cy="695238"/>
          </a:xfrm>
          <a:prstGeom prst="rect">
            <a:avLst/>
          </a:prstGeom>
        </p:spPr>
      </p:pic>
      <p:pic>
        <p:nvPicPr>
          <p:cNvPr id="22" name="صورة 21" descr="imagesCAJLZ1MH.jpg"/>
          <p:cNvPicPr/>
          <p:nvPr/>
        </p:nvPicPr>
        <p:blipFill>
          <a:blip r:embed="rId7"/>
          <a:stretch>
            <a:fillRect/>
          </a:stretch>
        </p:blipFill>
        <p:spPr>
          <a:xfrm>
            <a:off x="651320" y="2611007"/>
            <a:ext cx="804354" cy="421153"/>
          </a:xfrm>
          <a:prstGeom prst="rect">
            <a:avLst/>
          </a:prstGeom>
        </p:spPr>
      </p:pic>
    </p:spTree>
    <p:extLst>
      <p:ext uri="{BB962C8B-B14F-4D97-AF65-F5344CB8AC3E}">
        <p14:creationId xmlns:p14="http://schemas.microsoft.com/office/powerpoint/2010/main" val="2585807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51353" y="1876825"/>
            <a:ext cx="958604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ar-SA" altLang="ar-SA"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مجموعة (                                      )</a:t>
            </a:r>
          </a:p>
        </p:txBody>
      </p:sp>
      <p:sp>
        <p:nvSpPr>
          <p:cNvPr id="8" name="مستطيل 7"/>
          <p:cNvSpPr/>
          <p:nvPr/>
        </p:nvSpPr>
        <p:spPr>
          <a:xfrm>
            <a:off x="10918489" y="735841"/>
            <a:ext cx="184731" cy="184666"/>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عنصر نائب للتذييل 6"/>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إعداد المعلمة / حصة القرني</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AutoShape 2"/>
          <p:cNvSpPr>
            <a:spLocks noChangeArrowheads="1"/>
          </p:cNvSpPr>
          <p:nvPr/>
        </p:nvSpPr>
        <p:spPr bwMode="auto">
          <a:xfrm>
            <a:off x="1455673" y="67318"/>
            <a:ext cx="9023189" cy="1911343"/>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SA" sz="1400" b="1" dirty="0">
                <a:solidFill>
                  <a:srgbClr val="FF0000"/>
                </a:solidFill>
                <a:latin typeface="Arial" pitchFamily="34" charset="0"/>
                <a:cs typeface="Arial" pitchFamily="34" charset="0"/>
              </a:rPr>
              <a:t> اليوم :                                                                                                                 التاريخ </a:t>
            </a:r>
            <a:r>
              <a:rPr lang="ar-SA" sz="1400" b="1" dirty="0">
                <a:latin typeface="Arial" pitchFamily="34" charset="0"/>
                <a:cs typeface="Arial" pitchFamily="34" charset="0"/>
              </a:rPr>
              <a:t>:     /      / 1438هـ                                  </a:t>
            </a:r>
            <a:r>
              <a:rPr lang="ar-SA" sz="1400" b="1" dirty="0">
                <a:solidFill>
                  <a:srgbClr val="FF0000"/>
                </a:solidFill>
                <a:latin typeface="Arial" pitchFamily="34" charset="0"/>
                <a:cs typeface="Arial" pitchFamily="34" charset="0"/>
              </a:rPr>
              <a:t>الصف :    </a:t>
            </a:r>
            <a:r>
              <a:rPr lang="ar-SA" sz="1400" b="1" dirty="0">
                <a:latin typeface="Arial" pitchFamily="34" charset="0"/>
                <a:cs typeface="Arial" pitchFamily="34" charset="0"/>
              </a:rPr>
              <a:t> الأول                                                                                                     </a:t>
            </a:r>
            <a:r>
              <a:rPr lang="ar-SA" sz="1400" b="1" dirty="0">
                <a:solidFill>
                  <a:srgbClr val="FF0000"/>
                </a:solidFill>
                <a:latin typeface="Arial" pitchFamily="34" charset="0"/>
                <a:cs typeface="Arial" pitchFamily="34" charset="0"/>
              </a:rPr>
              <a:t>الموضوع :   </a:t>
            </a:r>
          </a:p>
          <a:p>
            <a:pPr fontAlgn="base">
              <a:spcBef>
                <a:spcPct val="0"/>
              </a:spcBef>
              <a:spcAft>
                <a:spcPts val="1000"/>
              </a:spcAft>
            </a:pPr>
            <a:r>
              <a:rPr lang="ar-SA" sz="1400" b="1" dirty="0">
                <a:solidFill>
                  <a:srgbClr val="FF0000"/>
                </a:solidFill>
                <a:latin typeface="Arial" pitchFamily="34" charset="0"/>
                <a:cs typeface="Arial" pitchFamily="34" charset="0"/>
              </a:rPr>
              <a:t>المادة:        </a:t>
            </a:r>
            <a:r>
              <a:rPr lang="ar-SA" sz="1400" b="1" dirty="0">
                <a:latin typeface="Arial" pitchFamily="34" charset="0"/>
                <a:cs typeface="Arial" pitchFamily="34" charset="0"/>
              </a:rPr>
              <a:t>لغتي </a:t>
            </a:r>
            <a:r>
              <a:rPr lang="ar-SA" sz="1400" b="1" dirty="0">
                <a:solidFill>
                  <a:srgbClr val="FF0000"/>
                </a:solidFill>
                <a:latin typeface="Arial" pitchFamily="34" charset="0"/>
                <a:cs typeface="Arial" pitchFamily="34" charset="0"/>
              </a:rPr>
              <a:t>                                                                                                      المكون : </a:t>
            </a:r>
            <a:r>
              <a:rPr lang="ar-SA" sz="1600" b="1" dirty="0">
                <a:solidFill>
                  <a:prstClr val="black"/>
                </a:solidFill>
                <a:latin typeface="Calibri" panose="020F0502020204030204" pitchFamily="34" charset="0"/>
                <a:ea typeface="Calibri" panose="020F0502020204030204" pitchFamily="34" charset="0"/>
                <a:cs typeface="Akhbar MT" pitchFamily="2" charset="-78"/>
              </a:rPr>
              <a:t>أفهم النص</a:t>
            </a:r>
          </a:p>
          <a:p>
            <a:pPr fontAlgn="base">
              <a:spcBef>
                <a:spcPct val="0"/>
              </a:spcBef>
              <a:spcAft>
                <a:spcPts val="1000"/>
              </a:spcAft>
            </a:pPr>
            <a:r>
              <a:rPr lang="ar-SA" sz="1400" b="1" dirty="0">
                <a:solidFill>
                  <a:srgbClr val="FF0000"/>
                </a:solidFill>
                <a:latin typeface="Arial" pitchFamily="34" charset="0"/>
                <a:cs typeface="Arial" pitchFamily="34" charset="0"/>
              </a:rPr>
              <a:t>الوحدة  :    </a:t>
            </a: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أسلوب التنفيذ :  </a:t>
            </a:r>
            <a:r>
              <a:rPr lang="ar-SA" sz="1400" b="1" dirty="0">
                <a:latin typeface="Arial" pitchFamily="34" charset="0"/>
                <a:cs typeface="Arial" pitchFamily="34" charset="0"/>
              </a:rPr>
              <a:t>تعاوني</a:t>
            </a:r>
          </a:p>
          <a:p>
            <a:pPr fontAlgn="base">
              <a:spcBef>
                <a:spcPct val="0"/>
              </a:spcBef>
              <a:spcAft>
                <a:spcPts val="1000"/>
              </a:spcAft>
            </a:pPr>
            <a:r>
              <a:rPr lang="ar-SA" sz="1400" b="1" dirty="0">
                <a:solidFill>
                  <a:srgbClr val="FF0000"/>
                </a:solidFill>
                <a:latin typeface="Arial" pitchFamily="34" charset="0"/>
                <a:cs typeface="Arial" pitchFamily="34" charset="0"/>
              </a:rPr>
              <a:t>نوع النشاط :  </a:t>
            </a:r>
            <a:r>
              <a:rPr lang="ar-SA" sz="1400" b="1" dirty="0">
                <a:latin typeface="Arial" pitchFamily="34" charset="0"/>
                <a:cs typeface="Arial" pitchFamily="34" charset="0"/>
              </a:rPr>
              <a:t>بنائي</a:t>
            </a:r>
            <a:r>
              <a:rPr lang="ar-SA" sz="1400" b="1" dirty="0">
                <a:solidFill>
                  <a:srgbClr val="FF0000"/>
                </a:solidFill>
                <a:latin typeface="Arial" pitchFamily="34" charset="0"/>
                <a:cs typeface="Arial" pitchFamily="34" charset="0"/>
              </a:rPr>
              <a:t>                                                                                                     الزمن </a:t>
            </a:r>
            <a:r>
              <a:rPr lang="ar-SA" sz="1400" b="1" dirty="0">
                <a:latin typeface="Arial" pitchFamily="34" charset="0"/>
                <a:cs typeface="Arial" pitchFamily="34" charset="0"/>
              </a:rPr>
              <a:t>:   5  دقائق</a:t>
            </a:r>
          </a:p>
          <a:p>
            <a:pPr fontAlgn="base">
              <a:spcBef>
                <a:spcPct val="0"/>
              </a:spcBef>
              <a:spcAft>
                <a:spcPts val="1000"/>
              </a:spcAft>
            </a:pPr>
            <a:r>
              <a:rPr lang="ar-SA" sz="1400" b="1" dirty="0">
                <a:solidFill>
                  <a:srgbClr val="FF0000"/>
                </a:solidFill>
                <a:latin typeface="Arial" pitchFamily="34" charset="0"/>
                <a:cs typeface="Arial" pitchFamily="34" charset="0"/>
              </a:rPr>
              <a:t>الهدف    :                                                                                                                    الاستراتيجية  :   </a:t>
            </a:r>
            <a:r>
              <a:rPr lang="ar-SA" sz="1400" b="1" dirty="0" err="1">
                <a:latin typeface="Arial" pitchFamily="34" charset="0"/>
                <a:cs typeface="Arial" pitchFamily="34" charset="0"/>
              </a:rPr>
              <a:t>إخفض</a:t>
            </a:r>
            <a:r>
              <a:rPr lang="ar-SA" sz="1400" b="1" dirty="0">
                <a:latin typeface="Arial" pitchFamily="34" charset="0"/>
                <a:cs typeface="Arial" pitchFamily="34" charset="0"/>
              </a:rPr>
              <a:t> يديك</a:t>
            </a:r>
            <a:endParaRPr lang="ar-SA" sz="1200" b="1" dirty="0">
              <a:latin typeface="Arial" pitchFamily="34" charset="0"/>
              <a:cs typeface="Arial" pitchFamily="34" charset="0"/>
            </a:endParaRPr>
          </a:p>
        </p:txBody>
      </p:sp>
      <p:pic>
        <p:nvPicPr>
          <p:cNvPr id="1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594" y="-4753"/>
            <a:ext cx="1360170" cy="10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0" y="0"/>
            <a:ext cx="1143000" cy="100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074" y="232055"/>
            <a:ext cx="1553653" cy="12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rc_mi" descr="http://upload.wikimedia.org/wikipedia/commons/thumb/c/c8/Hand_left.svg/286px-Hand_left.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713" y="1492093"/>
            <a:ext cx="6790574" cy="52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مربع نص 23"/>
          <p:cNvSpPr txBox="1"/>
          <p:nvPr/>
        </p:nvSpPr>
        <p:spPr>
          <a:xfrm rot="19754799">
            <a:off x="7605980" y="4065799"/>
            <a:ext cx="1180360" cy="646331"/>
          </a:xfrm>
          <a:prstGeom prst="rect">
            <a:avLst/>
          </a:prstGeom>
          <a:noFill/>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solidFill>
                    <a:srgbClr val="C00000"/>
                  </a:solidFill>
                </a:ln>
                <a:solidFill>
                  <a:srgbClr val="FF0000"/>
                </a:solidFill>
                <a:effectLst/>
                <a:uLnTx/>
                <a:uFillTx/>
              </a:rPr>
              <a:t>مــا ؟</a:t>
            </a:r>
          </a:p>
        </p:txBody>
      </p:sp>
      <p:sp>
        <p:nvSpPr>
          <p:cNvPr id="25" name="مربع نص 24"/>
          <p:cNvSpPr txBox="1"/>
          <p:nvPr/>
        </p:nvSpPr>
        <p:spPr>
          <a:xfrm rot="18434249">
            <a:off x="7369493" y="2716504"/>
            <a:ext cx="1180360" cy="646331"/>
          </a:xfrm>
          <a:prstGeom prst="rect">
            <a:avLst/>
          </a:prstGeom>
          <a:noFill/>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solidFill>
                    <a:srgbClr val="C00000"/>
                  </a:solidFill>
                </a:ln>
                <a:solidFill>
                  <a:srgbClr val="FF0000"/>
                </a:solidFill>
                <a:effectLst/>
                <a:uLnTx/>
                <a:uFillTx/>
              </a:rPr>
              <a:t>كم؟</a:t>
            </a:r>
          </a:p>
        </p:txBody>
      </p:sp>
      <p:sp>
        <p:nvSpPr>
          <p:cNvPr id="26" name="مربع نص 25"/>
          <p:cNvSpPr txBox="1"/>
          <p:nvPr/>
        </p:nvSpPr>
        <p:spPr>
          <a:xfrm rot="16763840">
            <a:off x="5939522" y="2267230"/>
            <a:ext cx="1180360" cy="769441"/>
          </a:xfrm>
          <a:prstGeom prst="rect">
            <a:avLst/>
          </a:prstGeom>
          <a:noFill/>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solidFill>
                    <a:srgbClr val="C00000"/>
                  </a:solidFill>
                </a:ln>
                <a:solidFill>
                  <a:srgbClr val="FF0000"/>
                </a:solidFill>
                <a:effectLst/>
                <a:uLnTx/>
                <a:uFillTx/>
              </a:rPr>
              <a:t>متى؟</a:t>
            </a:r>
          </a:p>
        </p:txBody>
      </p:sp>
      <p:sp>
        <p:nvSpPr>
          <p:cNvPr id="27" name="مربع نص 26"/>
          <p:cNvSpPr txBox="1"/>
          <p:nvPr/>
        </p:nvSpPr>
        <p:spPr>
          <a:xfrm rot="14866979">
            <a:off x="4315264" y="2387015"/>
            <a:ext cx="1086929" cy="769441"/>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solidFill>
                    <a:srgbClr val="C00000"/>
                  </a:solidFill>
                </a:ln>
                <a:solidFill>
                  <a:srgbClr val="FF0000"/>
                </a:solidFill>
                <a:effectLst/>
                <a:uLnTx/>
                <a:uFillTx/>
              </a:rPr>
              <a:t>من؟</a:t>
            </a:r>
          </a:p>
        </p:txBody>
      </p:sp>
      <p:sp>
        <p:nvSpPr>
          <p:cNvPr id="28" name="مربع نص 27"/>
          <p:cNvSpPr txBox="1"/>
          <p:nvPr/>
        </p:nvSpPr>
        <p:spPr>
          <a:xfrm rot="1870090">
            <a:off x="3122690" y="3873194"/>
            <a:ext cx="1220829" cy="646331"/>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solidFill>
                    <a:srgbClr val="C00000"/>
                  </a:solidFill>
                </a:ln>
                <a:solidFill>
                  <a:srgbClr val="FF0000"/>
                </a:solidFill>
                <a:effectLst/>
                <a:uLnTx/>
                <a:uFillTx/>
              </a:rPr>
              <a:t>أين؟</a:t>
            </a:r>
          </a:p>
        </p:txBody>
      </p:sp>
      <p:sp>
        <p:nvSpPr>
          <p:cNvPr id="5" name="مربع نص 4"/>
          <p:cNvSpPr txBox="1"/>
          <p:nvPr/>
        </p:nvSpPr>
        <p:spPr>
          <a:xfrm>
            <a:off x="4297077" y="4784435"/>
            <a:ext cx="2922598" cy="369332"/>
          </a:xfrm>
          <a:prstGeom prst="rect">
            <a:avLst/>
          </a:prstGeom>
          <a:noFill/>
        </p:spPr>
        <p:txBody>
          <a:bodyPr wrap="square" rtlCol="1">
            <a:spAutoFit/>
          </a:bodyPr>
          <a:lstStyle/>
          <a:p>
            <a:r>
              <a:rPr lang="ar-SA" dirty="0"/>
              <a:t>.....................................</a:t>
            </a:r>
          </a:p>
        </p:txBody>
      </p:sp>
    </p:spTree>
    <p:extLst>
      <p:ext uri="{BB962C8B-B14F-4D97-AF65-F5344CB8AC3E}">
        <p14:creationId xmlns:p14="http://schemas.microsoft.com/office/powerpoint/2010/main" val="15055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8000"/>
                                  </p:iterate>
                                  <p:childTnLst>
                                    <p:set>
                                      <p:cBhvr>
                                        <p:cTn id="6" dur="1" fill="hold">
                                          <p:stCondLst>
                                            <p:cond delay="0"/>
                                          </p:stCondLst>
                                        </p:cTn>
                                        <p:tgtEl>
                                          <p:spTgt spid="24"/>
                                        </p:tgtEl>
                                        <p:attrNameLst>
                                          <p:attrName>style.visibility</p:attrName>
                                        </p:attrNameLst>
                                      </p:cBhvr>
                                      <p:to>
                                        <p:strVal val="visible"/>
                                      </p:to>
                                    </p:set>
                                    <p:anim calcmode="lin" valueType="num">
                                      <p:cBhvr>
                                        <p:cTn id="7" dur="250" fill="hold"/>
                                        <p:tgtEl>
                                          <p:spTgt spid="24"/>
                                        </p:tgtEl>
                                        <p:attrNameLst>
                                          <p:attrName>ppt_w</p:attrName>
                                        </p:attrNameLst>
                                      </p:cBhvr>
                                      <p:tavLst>
                                        <p:tav tm="0">
                                          <p:val>
                                            <p:fltVal val="0"/>
                                          </p:val>
                                        </p:tav>
                                        <p:tav tm="100000">
                                          <p:val>
                                            <p:strVal val="#ppt_w"/>
                                          </p:val>
                                        </p:tav>
                                      </p:tavLst>
                                    </p:anim>
                                    <p:anim calcmode="lin" valueType="num">
                                      <p:cBhvr>
                                        <p:cTn id="8" dur="250" fill="hold"/>
                                        <p:tgtEl>
                                          <p:spTgt spid="24"/>
                                        </p:tgtEl>
                                        <p:attrNameLst>
                                          <p:attrName>ppt_h</p:attrName>
                                        </p:attrNameLst>
                                      </p:cBhvr>
                                      <p:tavLst>
                                        <p:tav tm="0">
                                          <p:val>
                                            <p:fltVal val="0"/>
                                          </p:val>
                                        </p:tav>
                                        <p:tav tm="100000">
                                          <p:val>
                                            <p:strVal val="#ppt_h"/>
                                          </p:val>
                                        </p:tav>
                                      </p:tavLst>
                                    </p:anim>
                                    <p:animEffect transition="in" filter="fade">
                                      <p:cBhvr>
                                        <p:cTn id="9" dur="250"/>
                                        <p:tgtEl>
                                          <p:spTgt spid="24"/>
                                        </p:tgtEl>
                                      </p:cBhvr>
                                    </p:animEffect>
                                  </p:childTnLst>
                                </p:cTn>
                              </p:par>
                            </p:childTnLst>
                          </p:cTn>
                        </p:par>
                        <p:par>
                          <p:cTn id="10" fill="hold">
                            <p:stCondLst>
                              <p:cond delay="270"/>
                            </p:stCondLst>
                            <p:childTnLst>
                              <p:par>
                                <p:cTn id="11" presetID="53" presetClass="entr" presetSubtype="16" fill="hold" nodeType="afterEffect">
                                  <p:stCondLst>
                                    <p:cond delay="0"/>
                                  </p:stCondLst>
                                  <p:iterate type="wd">
                                    <p:tmPct val="8000"/>
                                  </p:iterate>
                                  <p:childTnLst>
                                    <p:set>
                                      <p:cBhvr>
                                        <p:cTn id="12" dur="1" fill="hold">
                                          <p:stCondLst>
                                            <p:cond delay="0"/>
                                          </p:stCondLst>
                                        </p:cTn>
                                        <p:tgtEl>
                                          <p:spTgt spid="25"/>
                                        </p:tgtEl>
                                        <p:attrNameLst>
                                          <p:attrName>style.visibility</p:attrName>
                                        </p:attrNameLst>
                                      </p:cBhvr>
                                      <p:to>
                                        <p:strVal val="visible"/>
                                      </p:to>
                                    </p:set>
                                    <p:anim calcmode="lin" valueType="num">
                                      <p:cBhvr>
                                        <p:cTn id="13" dur="250" fill="hold"/>
                                        <p:tgtEl>
                                          <p:spTgt spid="25"/>
                                        </p:tgtEl>
                                        <p:attrNameLst>
                                          <p:attrName>ppt_w</p:attrName>
                                        </p:attrNameLst>
                                      </p:cBhvr>
                                      <p:tavLst>
                                        <p:tav tm="0">
                                          <p:val>
                                            <p:fltVal val="0"/>
                                          </p:val>
                                        </p:tav>
                                        <p:tav tm="100000">
                                          <p:val>
                                            <p:strVal val="#ppt_w"/>
                                          </p:val>
                                        </p:tav>
                                      </p:tavLst>
                                    </p:anim>
                                    <p:anim calcmode="lin" valueType="num">
                                      <p:cBhvr>
                                        <p:cTn id="14" dur="250" fill="hold"/>
                                        <p:tgtEl>
                                          <p:spTgt spid="25"/>
                                        </p:tgtEl>
                                        <p:attrNameLst>
                                          <p:attrName>ppt_h</p:attrName>
                                        </p:attrNameLst>
                                      </p:cBhvr>
                                      <p:tavLst>
                                        <p:tav tm="0">
                                          <p:val>
                                            <p:fltVal val="0"/>
                                          </p:val>
                                        </p:tav>
                                        <p:tav tm="100000">
                                          <p:val>
                                            <p:strVal val="#ppt_h"/>
                                          </p:val>
                                        </p:tav>
                                      </p:tavLst>
                                    </p:anim>
                                    <p:animEffect transition="in" filter="fade">
                                      <p:cBhvr>
                                        <p:cTn id="15" dur="250"/>
                                        <p:tgtEl>
                                          <p:spTgt spid="25"/>
                                        </p:tgtEl>
                                      </p:cBhvr>
                                    </p:animEffect>
                                  </p:childTnLst>
                                </p:cTn>
                              </p:par>
                            </p:childTnLst>
                          </p:cTn>
                        </p:par>
                        <p:par>
                          <p:cTn id="16" fill="hold">
                            <p:stCondLst>
                              <p:cond delay="540"/>
                            </p:stCondLst>
                            <p:childTnLst>
                              <p:par>
                                <p:cTn id="17" presetID="53" presetClass="entr" presetSubtype="16" fill="hold" nodeType="afterEffect">
                                  <p:stCondLst>
                                    <p:cond delay="0"/>
                                  </p:stCondLst>
                                  <p:iterate type="wd">
                                    <p:tmPct val="8000"/>
                                  </p:iterate>
                                  <p:childTnLst>
                                    <p:set>
                                      <p:cBhvr>
                                        <p:cTn id="18" dur="1" fill="hold">
                                          <p:stCondLst>
                                            <p:cond delay="0"/>
                                          </p:stCondLst>
                                        </p:cTn>
                                        <p:tgtEl>
                                          <p:spTgt spid="26"/>
                                        </p:tgtEl>
                                        <p:attrNameLst>
                                          <p:attrName>style.visibility</p:attrName>
                                        </p:attrNameLst>
                                      </p:cBhvr>
                                      <p:to>
                                        <p:strVal val="visible"/>
                                      </p:to>
                                    </p:set>
                                    <p:anim calcmode="lin" valueType="num">
                                      <p:cBhvr>
                                        <p:cTn id="19" dur="250" fill="hold"/>
                                        <p:tgtEl>
                                          <p:spTgt spid="26"/>
                                        </p:tgtEl>
                                        <p:attrNameLst>
                                          <p:attrName>ppt_w</p:attrName>
                                        </p:attrNameLst>
                                      </p:cBhvr>
                                      <p:tavLst>
                                        <p:tav tm="0">
                                          <p:val>
                                            <p:fltVal val="0"/>
                                          </p:val>
                                        </p:tav>
                                        <p:tav tm="100000">
                                          <p:val>
                                            <p:strVal val="#ppt_w"/>
                                          </p:val>
                                        </p:tav>
                                      </p:tavLst>
                                    </p:anim>
                                    <p:anim calcmode="lin" valueType="num">
                                      <p:cBhvr>
                                        <p:cTn id="20" dur="250" fill="hold"/>
                                        <p:tgtEl>
                                          <p:spTgt spid="26"/>
                                        </p:tgtEl>
                                        <p:attrNameLst>
                                          <p:attrName>ppt_h</p:attrName>
                                        </p:attrNameLst>
                                      </p:cBhvr>
                                      <p:tavLst>
                                        <p:tav tm="0">
                                          <p:val>
                                            <p:fltVal val="0"/>
                                          </p:val>
                                        </p:tav>
                                        <p:tav tm="100000">
                                          <p:val>
                                            <p:strVal val="#ppt_h"/>
                                          </p:val>
                                        </p:tav>
                                      </p:tavLst>
                                    </p:anim>
                                    <p:animEffect transition="in" filter="fade">
                                      <p:cBhvr>
                                        <p:cTn id="21" dur="250"/>
                                        <p:tgtEl>
                                          <p:spTgt spid="26"/>
                                        </p:tgtEl>
                                      </p:cBhvr>
                                    </p:animEffect>
                                  </p:childTnLst>
                                </p:cTn>
                              </p:par>
                            </p:childTnLst>
                          </p:cTn>
                        </p:par>
                        <p:par>
                          <p:cTn id="22" fill="hold">
                            <p:stCondLst>
                              <p:cond delay="810"/>
                            </p:stCondLst>
                            <p:childTnLst>
                              <p:par>
                                <p:cTn id="23" presetID="53" presetClass="entr" presetSubtype="16" fill="hold" nodeType="afterEffect">
                                  <p:stCondLst>
                                    <p:cond delay="0"/>
                                  </p:stCondLst>
                                  <p:iterate type="wd">
                                    <p:tmPct val="8000"/>
                                  </p:iterate>
                                  <p:childTnLst>
                                    <p:set>
                                      <p:cBhvr>
                                        <p:cTn id="24" dur="1" fill="hold">
                                          <p:stCondLst>
                                            <p:cond delay="0"/>
                                          </p:stCondLst>
                                        </p:cTn>
                                        <p:tgtEl>
                                          <p:spTgt spid="27"/>
                                        </p:tgtEl>
                                        <p:attrNameLst>
                                          <p:attrName>style.visibility</p:attrName>
                                        </p:attrNameLst>
                                      </p:cBhvr>
                                      <p:to>
                                        <p:strVal val="visible"/>
                                      </p:to>
                                    </p:set>
                                    <p:anim calcmode="lin" valueType="num">
                                      <p:cBhvr>
                                        <p:cTn id="25" dur="250" fill="hold"/>
                                        <p:tgtEl>
                                          <p:spTgt spid="27"/>
                                        </p:tgtEl>
                                        <p:attrNameLst>
                                          <p:attrName>ppt_w</p:attrName>
                                        </p:attrNameLst>
                                      </p:cBhvr>
                                      <p:tavLst>
                                        <p:tav tm="0">
                                          <p:val>
                                            <p:fltVal val="0"/>
                                          </p:val>
                                        </p:tav>
                                        <p:tav tm="100000">
                                          <p:val>
                                            <p:strVal val="#ppt_w"/>
                                          </p:val>
                                        </p:tav>
                                      </p:tavLst>
                                    </p:anim>
                                    <p:anim calcmode="lin" valueType="num">
                                      <p:cBhvr>
                                        <p:cTn id="26" dur="250" fill="hold"/>
                                        <p:tgtEl>
                                          <p:spTgt spid="27"/>
                                        </p:tgtEl>
                                        <p:attrNameLst>
                                          <p:attrName>ppt_h</p:attrName>
                                        </p:attrNameLst>
                                      </p:cBhvr>
                                      <p:tavLst>
                                        <p:tav tm="0">
                                          <p:val>
                                            <p:fltVal val="0"/>
                                          </p:val>
                                        </p:tav>
                                        <p:tav tm="100000">
                                          <p:val>
                                            <p:strVal val="#ppt_h"/>
                                          </p:val>
                                        </p:tav>
                                      </p:tavLst>
                                    </p:anim>
                                    <p:animEffect transition="in" filter="fade">
                                      <p:cBhvr>
                                        <p:cTn id="27" dur="250"/>
                                        <p:tgtEl>
                                          <p:spTgt spid="27"/>
                                        </p:tgtEl>
                                      </p:cBhvr>
                                    </p:animEffect>
                                  </p:childTnLst>
                                </p:cTn>
                              </p:par>
                            </p:childTnLst>
                          </p:cTn>
                        </p:par>
                        <p:par>
                          <p:cTn id="28" fill="hold">
                            <p:stCondLst>
                              <p:cond delay="1080"/>
                            </p:stCondLst>
                            <p:childTnLst>
                              <p:par>
                                <p:cTn id="29" presetID="53" presetClass="entr" presetSubtype="16" fill="hold" nodeType="afterEffect">
                                  <p:stCondLst>
                                    <p:cond delay="0"/>
                                  </p:stCondLst>
                                  <p:iterate type="wd">
                                    <p:tmPct val="8000"/>
                                  </p:iterate>
                                  <p:childTnLst>
                                    <p:set>
                                      <p:cBhvr>
                                        <p:cTn id="30" dur="1" fill="hold">
                                          <p:stCondLst>
                                            <p:cond delay="0"/>
                                          </p:stCondLst>
                                        </p:cTn>
                                        <p:tgtEl>
                                          <p:spTgt spid="28"/>
                                        </p:tgtEl>
                                        <p:attrNameLst>
                                          <p:attrName>style.visibility</p:attrName>
                                        </p:attrNameLst>
                                      </p:cBhvr>
                                      <p:to>
                                        <p:strVal val="visible"/>
                                      </p:to>
                                    </p:set>
                                    <p:anim calcmode="lin" valueType="num">
                                      <p:cBhvr>
                                        <p:cTn id="31" dur="250" fill="hold"/>
                                        <p:tgtEl>
                                          <p:spTgt spid="28"/>
                                        </p:tgtEl>
                                        <p:attrNameLst>
                                          <p:attrName>ppt_w</p:attrName>
                                        </p:attrNameLst>
                                      </p:cBhvr>
                                      <p:tavLst>
                                        <p:tav tm="0">
                                          <p:val>
                                            <p:fltVal val="0"/>
                                          </p:val>
                                        </p:tav>
                                        <p:tav tm="100000">
                                          <p:val>
                                            <p:strVal val="#ppt_w"/>
                                          </p:val>
                                        </p:tav>
                                      </p:tavLst>
                                    </p:anim>
                                    <p:anim calcmode="lin" valueType="num">
                                      <p:cBhvr>
                                        <p:cTn id="32" dur="250" fill="hold"/>
                                        <p:tgtEl>
                                          <p:spTgt spid="28"/>
                                        </p:tgtEl>
                                        <p:attrNameLst>
                                          <p:attrName>ppt_h</p:attrName>
                                        </p:attrNameLst>
                                      </p:cBhvr>
                                      <p:tavLst>
                                        <p:tav tm="0">
                                          <p:val>
                                            <p:fltVal val="0"/>
                                          </p:val>
                                        </p:tav>
                                        <p:tav tm="100000">
                                          <p:val>
                                            <p:strVal val="#ppt_h"/>
                                          </p:val>
                                        </p:tav>
                                      </p:tavLst>
                                    </p:anim>
                                    <p:animEffect transition="in" filter="fade">
                                      <p:cBhvr>
                                        <p:cTn id="3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99590" y="1593039"/>
            <a:ext cx="865299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مجموعة (                                      )</a:t>
            </a:r>
          </a:p>
        </p:txBody>
      </p:sp>
      <p:sp>
        <p:nvSpPr>
          <p:cNvPr id="8" name="مستطيل 7"/>
          <p:cNvSpPr/>
          <p:nvPr/>
        </p:nvSpPr>
        <p:spPr>
          <a:xfrm>
            <a:off x="10918489" y="735841"/>
            <a:ext cx="184731" cy="184666"/>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عنصر نائب للتذييل 6"/>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إعداد المعلمة / حصة القرني</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AutoShape 2"/>
          <p:cNvSpPr>
            <a:spLocks noChangeArrowheads="1"/>
          </p:cNvSpPr>
          <p:nvPr/>
        </p:nvSpPr>
        <p:spPr bwMode="auto">
          <a:xfrm>
            <a:off x="1455673" y="67318"/>
            <a:ext cx="9023189" cy="201203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SA" sz="1400" b="1" dirty="0">
                <a:solidFill>
                  <a:srgbClr val="FF0000"/>
                </a:solidFill>
                <a:latin typeface="Arial" pitchFamily="34" charset="0"/>
                <a:cs typeface="Arial" pitchFamily="34" charset="0"/>
              </a:rPr>
              <a:t> اليوم :                                                                                                                 التاريخ </a:t>
            </a:r>
            <a:r>
              <a:rPr lang="ar-SA" sz="1400" b="1" dirty="0">
                <a:latin typeface="Arial" pitchFamily="34" charset="0"/>
                <a:cs typeface="Arial" pitchFamily="34" charset="0"/>
              </a:rPr>
              <a:t>:     /      / 1438هـ                                  </a:t>
            </a:r>
            <a:r>
              <a:rPr lang="ar-SA" sz="1400" b="1" dirty="0">
                <a:solidFill>
                  <a:srgbClr val="FF0000"/>
                </a:solidFill>
                <a:latin typeface="Arial" pitchFamily="34" charset="0"/>
                <a:cs typeface="Arial" pitchFamily="34" charset="0"/>
              </a:rPr>
              <a:t>الصف :    </a:t>
            </a:r>
            <a:r>
              <a:rPr lang="ar-SA" sz="1400" b="1" dirty="0">
                <a:latin typeface="Arial" pitchFamily="34" charset="0"/>
                <a:cs typeface="Arial" pitchFamily="34" charset="0"/>
              </a:rPr>
              <a:t> الأول                                                                                                     </a:t>
            </a:r>
            <a:r>
              <a:rPr lang="ar-SA" sz="1400" b="1" dirty="0">
                <a:solidFill>
                  <a:srgbClr val="FF0000"/>
                </a:solidFill>
                <a:latin typeface="Arial" pitchFamily="34" charset="0"/>
                <a:cs typeface="Arial" pitchFamily="34" charset="0"/>
              </a:rPr>
              <a:t>الموضوع :   </a:t>
            </a:r>
            <a:endParaRPr lang="ar-SA" sz="1400" b="1" dirty="0">
              <a:latin typeface="Arial" pitchFamily="34" charset="0"/>
              <a:cs typeface="Arial" pitchFamily="34" charset="0"/>
            </a:endParaRPr>
          </a:p>
          <a:p>
            <a:pPr fontAlgn="base">
              <a:spcBef>
                <a:spcPct val="0"/>
              </a:spcBef>
              <a:spcAft>
                <a:spcPts val="1000"/>
              </a:spcAft>
            </a:pPr>
            <a:r>
              <a:rPr lang="ar-SA" sz="1400" b="1" dirty="0">
                <a:solidFill>
                  <a:srgbClr val="FF0000"/>
                </a:solidFill>
                <a:latin typeface="Arial" pitchFamily="34" charset="0"/>
                <a:cs typeface="Arial" pitchFamily="34" charset="0"/>
              </a:rPr>
              <a:t>المادة:        </a:t>
            </a:r>
            <a:r>
              <a:rPr lang="ar-SA" sz="1400" b="1" dirty="0">
                <a:latin typeface="Arial" pitchFamily="34" charset="0"/>
                <a:cs typeface="Arial" pitchFamily="34" charset="0"/>
              </a:rPr>
              <a:t>لغتي </a:t>
            </a:r>
            <a:r>
              <a:rPr lang="ar-SA" sz="1400" b="1" dirty="0">
                <a:solidFill>
                  <a:srgbClr val="FF0000"/>
                </a:solidFill>
                <a:latin typeface="Arial" pitchFamily="34" charset="0"/>
                <a:cs typeface="Arial" pitchFamily="34" charset="0"/>
              </a:rPr>
              <a:t>                                                                                                  المكون : </a:t>
            </a:r>
            <a:r>
              <a:rPr lang="ar-SA" sz="1400" b="1" dirty="0">
                <a:latin typeface="Arial" pitchFamily="34" charset="0"/>
                <a:cs typeface="Arial" pitchFamily="34" charset="0"/>
              </a:rPr>
              <a:t>        </a:t>
            </a:r>
          </a:p>
          <a:p>
            <a:pPr fontAlgn="base">
              <a:spcBef>
                <a:spcPct val="0"/>
              </a:spcBef>
              <a:spcAft>
                <a:spcPts val="1000"/>
              </a:spcAft>
            </a:pP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الوحدة  :     </a:t>
            </a: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أسلوب التنفيذ : </a:t>
            </a:r>
            <a:endParaRPr lang="ar-SA" sz="1400" b="1" dirty="0">
              <a:latin typeface="Arial" pitchFamily="34" charset="0"/>
              <a:cs typeface="Arial" pitchFamily="34" charset="0"/>
            </a:endParaRPr>
          </a:p>
          <a:p>
            <a:pPr fontAlgn="base">
              <a:spcBef>
                <a:spcPct val="0"/>
              </a:spcBef>
              <a:spcAft>
                <a:spcPts val="1000"/>
              </a:spcAft>
            </a:pPr>
            <a:r>
              <a:rPr lang="ar-SA" sz="1400" b="1" dirty="0">
                <a:solidFill>
                  <a:srgbClr val="FF0000"/>
                </a:solidFill>
                <a:latin typeface="Arial" pitchFamily="34" charset="0"/>
                <a:cs typeface="Arial" pitchFamily="34" charset="0"/>
              </a:rPr>
              <a:t>نوع النشاط :  </a:t>
            </a:r>
            <a:r>
              <a:rPr lang="ar-SA" sz="1400" b="1" dirty="0">
                <a:latin typeface="Arial" pitchFamily="34" charset="0"/>
                <a:cs typeface="Arial" pitchFamily="34" charset="0"/>
              </a:rPr>
              <a:t>بنائي  </a:t>
            </a:r>
            <a:r>
              <a:rPr lang="ar-SA" sz="1400" b="1" dirty="0">
                <a:solidFill>
                  <a:srgbClr val="FF0000"/>
                </a:solidFill>
                <a:latin typeface="Arial" pitchFamily="34" charset="0"/>
                <a:cs typeface="Arial" pitchFamily="34" charset="0"/>
              </a:rPr>
              <a:t>                                                                                              الزمن </a:t>
            </a:r>
            <a:r>
              <a:rPr lang="ar-SA" sz="1400" b="1" dirty="0">
                <a:latin typeface="Arial" pitchFamily="34" charset="0"/>
                <a:cs typeface="Arial" pitchFamily="34" charset="0"/>
              </a:rPr>
              <a:t>:   5  دقائق</a:t>
            </a:r>
          </a:p>
          <a:p>
            <a:pPr fontAlgn="base">
              <a:spcBef>
                <a:spcPct val="0"/>
              </a:spcBef>
              <a:spcAft>
                <a:spcPts val="1000"/>
              </a:spcAft>
            </a:pPr>
            <a:r>
              <a:rPr lang="ar-SA" sz="1400" b="1" dirty="0">
                <a:solidFill>
                  <a:srgbClr val="FF0000"/>
                </a:solidFill>
                <a:latin typeface="Arial" pitchFamily="34" charset="0"/>
                <a:cs typeface="Arial" pitchFamily="34" charset="0"/>
              </a:rPr>
              <a:t>الهدف : </a:t>
            </a: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الاستراتيجية  :   </a:t>
            </a:r>
            <a:r>
              <a:rPr lang="ar-SA" sz="1400" b="1" dirty="0">
                <a:latin typeface="Arial" pitchFamily="34" charset="0"/>
                <a:cs typeface="Arial" pitchFamily="34" charset="0"/>
              </a:rPr>
              <a:t>منظم </a:t>
            </a:r>
            <a:r>
              <a:rPr lang="ar-SA" sz="1400" b="1" dirty="0" err="1">
                <a:latin typeface="Arial" pitchFamily="34" charset="0"/>
                <a:cs typeface="Arial" pitchFamily="34" charset="0"/>
              </a:rPr>
              <a:t>فراير</a:t>
            </a:r>
            <a:endParaRPr lang="ar-SA" sz="1200" b="1" dirty="0">
              <a:latin typeface="Arial" pitchFamily="34" charset="0"/>
              <a:cs typeface="Arial" pitchFamily="34" charset="0"/>
            </a:endParaRPr>
          </a:p>
        </p:txBody>
      </p:sp>
      <p:pic>
        <p:nvPicPr>
          <p:cNvPr id="1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594" y="-4753"/>
            <a:ext cx="1360170" cy="10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0" y="0"/>
            <a:ext cx="1143000" cy="100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074" y="232055"/>
            <a:ext cx="1553653" cy="12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p:cNvPicPr>
            <a:picLocks noChangeAspect="1"/>
          </p:cNvPicPr>
          <p:nvPr/>
        </p:nvPicPr>
        <p:blipFill>
          <a:blip r:embed="rId5"/>
          <a:stretch>
            <a:fillRect/>
          </a:stretch>
        </p:blipFill>
        <p:spPr>
          <a:xfrm>
            <a:off x="979988" y="2347092"/>
            <a:ext cx="9498874" cy="4106639"/>
          </a:xfrm>
          <a:prstGeom prst="rect">
            <a:avLst/>
          </a:prstGeom>
        </p:spPr>
      </p:pic>
    </p:spTree>
    <p:extLst>
      <p:ext uri="{BB962C8B-B14F-4D97-AF65-F5344CB8AC3E}">
        <p14:creationId xmlns:p14="http://schemas.microsoft.com/office/powerpoint/2010/main" val="1623488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99590" y="1593039"/>
            <a:ext cx="865299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مجموعة (                                      )</a:t>
            </a:r>
          </a:p>
        </p:txBody>
      </p:sp>
      <p:sp>
        <p:nvSpPr>
          <p:cNvPr id="8" name="مستطيل 7"/>
          <p:cNvSpPr/>
          <p:nvPr/>
        </p:nvSpPr>
        <p:spPr>
          <a:xfrm>
            <a:off x="10918489" y="735841"/>
            <a:ext cx="184731" cy="184666"/>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عنصر نائب للتذييل 6"/>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إعداد المعلمة / حصة القرني</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AutoShape 2"/>
          <p:cNvSpPr>
            <a:spLocks noChangeArrowheads="1"/>
          </p:cNvSpPr>
          <p:nvPr/>
        </p:nvSpPr>
        <p:spPr bwMode="auto">
          <a:xfrm>
            <a:off x="1455673" y="67319"/>
            <a:ext cx="9023189" cy="1926374"/>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SA" sz="1400" b="1" dirty="0">
                <a:solidFill>
                  <a:srgbClr val="FF0000"/>
                </a:solidFill>
                <a:latin typeface="Arial" pitchFamily="34" charset="0"/>
                <a:cs typeface="Arial" pitchFamily="34" charset="0"/>
              </a:rPr>
              <a:t> اليوم :                                                                                                                 التاريخ </a:t>
            </a:r>
            <a:r>
              <a:rPr lang="ar-SA" sz="1400" b="1" dirty="0">
                <a:latin typeface="Arial" pitchFamily="34" charset="0"/>
                <a:cs typeface="Arial" pitchFamily="34" charset="0"/>
              </a:rPr>
              <a:t>:     /      / 1438هـ                                  </a:t>
            </a:r>
            <a:r>
              <a:rPr lang="ar-SA" sz="1400" b="1" dirty="0">
                <a:solidFill>
                  <a:srgbClr val="FF0000"/>
                </a:solidFill>
                <a:latin typeface="Arial" pitchFamily="34" charset="0"/>
                <a:cs typeface="Arial" pitchFamily="34" charset="0"/>
              </a:rPr>
              <a:t>الصف :    </a:t>
            </a:r>
            <a:r>
              <a:rPr lang="ar-SA" sz="1400" b="1" dirty="0">
                <a:latin typeface="Arial" pitchFamily="34" charset="0"/>
                <a:cs typeface="Arial" pitchFamily="34" charset="0"/>
              </a:rPr>
              <a:t> الأول                                                                                                     </a:t>
            </a:r>
            <a:r>
              <a:rPr lang="ar-SA" sz="1400" b="1" dirty="0">
                <a:solidFill>
                  <a:srgbClr val="FF0000"/>
                </a:solidFill>
                <a:latin typeface="Arial" pitchFamily="34" charset="0"/>
                <a:cs typeface="Arial" pitchFamily="34" charset="0"/>
              </a:rPr>
              <a:t>الموضوع :   </a:t>
            </a:r>
          </a:p>
          <a:p>
            <a:pPr fontAlgn="base">
              <a:spcBef>
                <a:spcPct val="0"/>
              </a:spcBef>
              <a:spcAft>
                <a:spcPts val="1000"/>
              </a:spcAft>
            </a:pPr>
            <a:r>
              <a:rPr lang="ar-SA" sz="1400" b="1" dirty="0">
                <a:solidFill>
                  <a:srgbClr val="FF0000"/>
                </a:solidFill>
                <a:latin typeface="Arial" pitchFamily="34" charset="0"/>
                <a:cs typeface="Arial" pitchFamily="34" charset="0"/>
              </a:rPr>
              <a:t>المادة:        </a:t>
            </a:r>
            <a:r>
              <a:rPr lang="ar-SA" sz="1400" b="1" dirty="0">
                <a:latin typeface="Arial" pitchFamily="34" charset="0"/>
                <a:cs typeface="Arial" pitchFamily="34" charset="0"/>
              </a:rPr>
              <a:t>لغتي </a:t>
            </a:r>
            <a:r>
              <a:rPr lang="ar-SA" sz="1400" b="1" dirty="0">
                <a:solidFill>
                  <a:srgbClr val="FF0000"/>
                </a:solidFill>
                <a:latin typeface="Arial" pitchFamily="34" charset="0"/>
                <a:cs typeface="Arial" pitchFamily="34" charset="0"/>
              </a:rPr>
              <a:t>                                                                                                      المكون : </a:t>
            </a:r>
          </a:p>
          <a:p>
            <a:pPr fontAlgn="base">
              <a:spcBef>
                <a:spcPct val="0"/>
              </a:spcBef>
              <a:spcAft>
                <a:spcPts val="1000"/>
              </a:spcAft>
            </a:pPr>
            <a:r>
              <a:rPr lang="ar-SA" sz="1400" b="1" dirty="0">
                <a:solidFill>
                  <a:srgbClr val="FF0000"/>
                </a:solidFill>
                <a:latin typeface="Arial" pitchFamily="34" charset="0"/>
                <a:cs typeface="Arial" pitchFamily="34" charset="0"/>
              </a:rPr>
              <a:t>الوحدة  :             </a:t>
            </a: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أسلوب التنفيذ : </a:t>
            </a:r>
            <a:r>
              <a:rPr lang="ar-SA" sz="1400" b="1" dirty="0">
                <a:latin typeface="Arial" pitchFamily="34" charset="0"/>
                <a:cs typeface="Arial" pitchFamily="34" charset="0"/>
              </a:rPr>
              <a:t>جماعي</a:t>
            </a:r>
          </a:p>
          <a:p>
            <a:pPr fontAlgn="base">
              <a:spcBef>
                <a:spcPct val="0"/>
              </a:spcBef>
              <a:spcAft>
                <a:spcPts val="1000"/>
              </a:spcAft>
            </a:pPr>
            <a:r>
              <a:rPr lang="ar-SA" sz="1400" b="1" dirty="0">
                <a:solidFill>
                  <a:srgbClr val="FF0000"/>
                </a:solidFill>
                <a:latin typeface="Arial" pitchFamily="34" charset="0"/>
                <a:cs typeface="Arial" pitchFamily="34" charset="0"/>
              </a:rPr>
              <a:t>نوع النشاط :  </a:t>
            </a:r>
            <a:r>
              <a:rPr lang="ar-SA" sz="1400" b="1" dirty="0">
                <a:latin typeface="Arial" pitchFamily="34" charset="0"/>
                <a:cs typeface="Arial" pitchFamily="34" charset="0"/>
              </a:rPr>
              <a:t>تشخيصي</a:t>
            </a:r>
            <a:r>
              <a:rPr lang="ar-SA" sz="1400" b="1" dirty="0">
                <a:solidFill>
                  <a:srgbClr val="FF0000"/>
                </a:solidFill>
                <a:latin typeface="Arial" pitchFamily="34" charset="0"/>
                <a:cs typeface="Arial" pitchFamily="34" charset="0"/>
              </a:rPr>
              <a:t>                                                                                                الزمن </a:t>
            </a:r>
            <a:r>
              <a:rPr lang="ar-SA" sz="1400" b="1" dirty="0">
                <a:latin typeface="Arial" pitchFamily="34" charset="0"/>
                <a:cs typeface="Arial" pitchFamily="34" charset="0"/>
              </a:rPr>
              <a:t>:   دقيقة واحدة</a:t>
            </a:r>
          </a:p>
          <a:p>
            <a:pPr fontAlgn="base">
              <a:spcBef>
                <a:spcPct val="0"/>
              </a:spcBef>
              <a:spcAft>
                <a:spcPts val="1000"/>
              </a:spcAft>
            </a:pPr>
            <a:r>
              <a:rPr lang="ar-SA" sz="1400" b="1" dirty="0">
                <a:solidFill>
                  <a:srgbClr val="FF0000"/>
                </a:solidFill>
                <a:latin typeface="Arial" pitchFamily="34" charset="0"/>
                <a:cs typeface="Arial" pitchFamily="34" charset="0"/>
              </a:rPr>
              <a:t>الهدف : </a:t>
            </a:r>
            <a:r>
              <a:rPr lang="ar-SA" sz="1400" b="1" dirty="0">
                <a:latin typeface="Arial" pitchFamily="34" charset="0"/>
                <a:cs typeface="Arial" pitchFamily="34" charset="0"/>
              </a:rPr>
              <a:t>قراءة الجملة مقترنة بالصورة                                                                          </a:t>
            </a:r>
            <a:r>
              <a:rPr lang="ar-SA" sz="1400" b="1" dirty="0">
                <a:solidFill>
                  <a:srgbClr val="FF0000"/>
                </a:solidFill>
                <a:latin typeface="Arial" pitchFamily="34" charset="0"/>
                <a:cs typeface="Arial" pitchFamily="34" charset="0"/>
              </a:rPr>
              <a:t>الاستراتيجية  :   </a:t>
            </a:r>
            <a:r>
              <a:rPr lang="ar-SA" sz="1400" b="1" dirty="0">
                <a:latin typeface="Arial" pitchFamily="34" charset="0"/>
                <a:cs typeface="Arial" pitchFamily="34" charset="0"/>
              </a:rPr>
              <a:t>الدقيقة الواحدة</a:t>
            </a:r>
            <a:endParaRPr lang="ar-SA" sz="1200" b="1" dirty="0">
              <a:latin typeface="Arial" pitchFamily="34" charset="0"/>
              <a:cs typeface="Arial" pitchFamily="34" charset="0"/>
            </a:endParaRPr>
          </a:p>
        </p:txBody>
      </p:sp>
      <p:pic>
        <p:nvPicPr>
          <p:cNvPr id="1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594" y="-4753"/>
            <a:ext cx="1360170" cy="10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0" y="0"/>
            <a:ext cx="1143000" cy="100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074" y="232055"/>
            <a:ext cx="1553653" cy="12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ربع نص 3"/>
          <p:cNvSpPr txBox="1"/>
          <p:nvPr/>
        </p:nvSpPr>
        <p:spPr>
          <a:xfrm>
            <a:off x="4549035" y="4097036"/>
            <a:ext cx="3093929" cy="400110"/>
          </a:xfrm>
          <a:prstGeom prst="rect">
            <a:avLst/>
          </a:prstGeom>
          <a:noFill/>
        </p:spPr>
        <p:txBody>
          <a:bodyPr wrap="square" rtlCol="1">
            <a:spAutoFit/>
          </a:bodyPr>
          <a:lstStyle/>
          <a:p>
            <a:pPr algn="ctr"/>
            <a:endParaRPr lang="ar-SA" sz="2000" dirty="0"/>
          </a:p>
        </p:txBody>
      </p:sp>
      <p:sp>
        <p:nvSpPr>
          <p:cNvPr id="12" name="مستطيل مستدير الزوايا 17"/>
          <p:cNvSpPr>
            <a:spLocks noChangeArrowheads="1"/>
          </p:cNvSpPr>
          <p:nvPr/>
        </p:nvSpPr>
        <p:spPr bwMode="auto">
          <a:xfrm>
            <a:off x="1529658" y="2422226"/>
            <a:ext cx="8640960" cy="684229"/>
          </a:xfrm>
          <a:prstGeom prst="roundRect">
            <a:avLst>
              <a:gd name="adj" fmla="val 16667"/>
            </a:avLst>
          </a:prstGeom>
          <a:solidFill>
            <a:srgbClr val="FFFFFF"/>
          </a:solidFill>
          <a:ln w="25400">
            <a:solidFill>
              <a:schemeClr val="bg1">
                <a:lumMod val="95000"/>
              </a:schemeClr>
            </a:solidFill>
            <a:round/>
            <a:headEnd/>
            <a:tailEnd/>
          </a:ln>
          <a:scene3d>
            <a:camera prst="orthographicFront"/>
            <a:lightRig rig="threePt" dir="t"/>
          </a:scene3d>
          <a:sp3d>
            <a:bevelT w="152400" h="50800" prst="softRound"/>
          </a:sp3d>
        </p:spPr>
        <p:txBody>
          <a:bodyPr anchor="ct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L-Mohanad"/>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السؤال: صلي الجملة بالصورة المناسبة</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مربع نص 13"/>
          <p:cNvSpPr txBox="1"/>
          <p:nvPr/>
        </p:nvSpPr>
        <p:spPr>
          <a:xfrm>
            <a:off x="4661769" y="4068015"/>
            <a:ext cx="3093929" cy="400110"/>
          </a:xfrm>
          <a:prstGeom prst="rect">
            <a:avLst/>
          </a:prstGeom>
          <a:noFill/>
        </p:spPr>
        <p:txBody>
          <a:bodyPr wrap="square" rtlCol="1">
            <a:spAutoFit/>
          </a:bodyPr>
          <a:lstStyle/>
          <a:p>
            <a:pPr algn="ctr"/>
            <a:endParaRPr lang="ar-SA" sz="2000" dirty="0"/>
          </a:p>
        </p:txBody>
      </p:sp>
      <p:pic>
        <p:nvPicPr>
          <p:cNvPr id="5" name="صورة 4"/>
          <p:cNvPicPr>
            <a:picLocks noChangeAspect="1"/>
          </p:cNvPicPr>
          <p:nvPr/>
        </p:nvPicPr>
        <p:blipFill>
          <a:blip r:embed="rId5"/>
          <a:stretch>
            <a:fillRect/>
          </a:stretch>
        </p:blipFill>
        <p:spPr>
          <a:xfrm rot="835810">
            <a:off x="5565139" y="4564313"/>
            <a:ext cx="3090940" cy="402371"/>
          </a:xfrm>
          <a:prstGeom prst="rect">
            <a:avLst/>
          </a:prstGeom>
        </p:spPr>
      </p:pic>
      <p:pic>
        <p:nvPicPr>
          <p:cNvPr id="7170" name="Picture 2" descr="نتيجة بحث الصور عن الدقيقة الواحد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539" y="924185"/>
            <a:ext cx="1013042" cy="90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85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99590" y="1593039"/>
            <a:ext cx="865299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altLang="ar-SA"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ar-SA"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مجموعة (                                      )</a:t>
            </a:r>
          </a:p>
        </p:txBody>
      </p:sp>
      <p:sp>
        <p:nvSpPr>
          <p:cNvPr id="8" name="مستطيل 7"/>
          <p:cNvSpPr/>
          <p:nvPr/>
        </p:nvSpPr>
        <p:spPr>
          <a:xfrm>
            <a:off x="10918489" y="735841"/>
            <a:ext cx="184731" cy="184666"/>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عنصر نائب للتذييل 6"/>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إعداد المعلمة / حصة القرني</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AutoShape 2"/>
          <p:cNvSpPr>
            <a:spLocks noChangeArrowheads="1"/>
          </p:cNvSpPr>
          <p:nvPr/>
        </p:nvSpPr>
        <p:spPr bwMode="auto">
          <a:xfrm>
            <a:off x="1455673" y="67318"/>
            <a:ext cx="9023189" cy="1872231"/>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ar-SA" sz="1400" b="1" dirty="0">
                <a:solidFill>
                  <a:srgbClr val="FF0000"/>
                </a:solidFill>
                <a:latin typeface="Arial" pitchFamily="34" charset="0"/>
                <a:cs typeface="Arial" pitchFamily="34" charset="0"/>
              </a:rPr>
              <a:t> اليوم :                                                                                                                 التاريخ </a:t>
            </a:r>
            <a:r>
              <a:rPr lang="ar-SA" sz="1400" b="1" dirty="0">
                <a:latin typeface="Arial" pitchFamily="34" charset="0"/>
                <a:cs typeface="Arial" pitchFamily="34" charset="0"/>
              </a:rPr>
              <a:t>:     /      / 1438هـ                                  </a:t>
            </a:r>
            <a:r>
              <a:rPr lang="ar-SA" sz="1400" b="1" dirty="0">
                <a:solidFill>
                  <a:srgbClr val="FF0000"/>
                </a:solidFill>
                <a:latin typeface="Arial" pitchFamily="34" charset="0"/>
                <a:cs typeface="Arial" pitchFamily="34" charset="0"/>
              </a:rPr>
              <a:t>الصف :    </a:t>
            </a:r>
            <a:r>
              <a:rPr lang="ar-SA" sz="1400" b="1" dirty="0">
                <a:latin typeface="Arial" pitchFamily="34" charset="0"/>
                <a:cs typeface="Arial" pitchFamily="34" charset="0"/>
              </a:rPr>
              <a:t> الأول                                                                                                     </a:t>
            </a:r>
            <a:r>
              <a:rPr lang="ar-SA" sz="1400" b="1" dirty="0">
                <a:solidFill>
                  <a:srgbClr val="FF0000"/>
                </a:solidFill>
                <a:latin typeface="Arial" pitchFamily="34" charset="0"/>
                <a:cs typeface="Arial" pitchFamily="34" charset="0"/>
              </a:rPr>
              <a:t>الموضوع :   </a:t>
            </a:r>
          </a:p>
          <a:p>
            <a:pPr fontAlgn="base">
              <a:spcBef>
                <a:spcPct val="0"/>
              </a:spcBef>
              <a:spcAft>
                <a:spcPts val="1000"/>
              </a:spcAft>
            </a:pPr>
            <a:r>
              <a:rPr lang="ar-SA" sz="1400" b="1" dirty="0">
                <a:solidFill>
                  <a:srgbClr val="FF0000"/>
                </a:solidFill>
                <a:latin typeface="Arial" pitchFamily="34" charset="0"/>
                <a:cs typeface="Arial" pitchFamily="34" charset="0"/>
              </a:rPr>
              <a:t>المادة:        </a:t>
            </a:r>
            <a:r>
              <a:rPr lang="ar-SA" sz="1400" b="1" dirty="0">
                <a:latin typeface="Arial" pitchFamily="34" charset="0"/>
                <a:cs typeface="Arial" pitchFamily="34" charset="0"/>
              </a:rPr>
              <a:t>لغتي </a:t>
            </a:r>
            <a:r>
              <a:rPr lang="ar-SA" sz="1400" b="1" dirty="0">
                <a:solidFill>
                  <a:srgbClr val="FF0000"/>
                </a:solidFill>
                <a:latin typeface="Arial" pitchFamily="34" charset="0"/>
                <a:cs typeface="Arial" pitchFamily="34" charset="0"/>
              </a:rPr>
              <a:t>                                                                                                      المكون : </a:t>
            </a:r>
            <a:r>
              <a:rPr lang="ar-SA" sz="1400" b="1" dirty="0">
                <a:latin typeface="Arial" pitchFamily="34" charset="0"/>
                <a:cs typeface="Arial" pitchFamily="34" charset="0"/>
              </a:rPr>
              <a:t>ألاحظ وأقرأ                             </a:t>
            </a:r>
            <a:r>
              <a:rPr lang="ar-SA" sz="1400" b="1" dirty="0">
                <a:solidFill>
                  <a:srgbClr val="FF0000"/>
                </a:solidFill>
                <a:latin typeface="Arial" pitchFamily="34" charset="0"/>
                <a:cs typeface="Arial" pitchFamily="34" charset="0"/>
              </a:rPr>
              <a:t>الوحدة  :                                                                                                                  أسلوب التنفيذ : </a:t>
            </a:r>
            <a:r>
              <a:rPr lang="ar-SA" sz="1400" b="1" dirty="0">
                <a:latin typeface="Arial" pitchFamily="34" charset="0"/>
                <a:cs typeface="Arial" pitchFamily="34" charset="0"/>
              </a:rPr>
              <a:t>جماعي</a:t>
            </a:r>
          </a:p>
          <a:p>
            <a:pPr fontAlgn="base">
              <a:spcBef>
                <a:spcPct val="0"/>
              </a:spcBef>
              <a:spcAft>
                <a:spcPts val="1000"/>
              </a:spcAft>
            </a:pPr>
            <a:r>
              <a:rPr lang="ar-SA" sz="1400" b="1" dirty="0">
                <a:solidFill>
                  <a:srgbClr val="FF0000"/>
                </a:solidFill>
                <a:latin typeface="Arial" pitchFamily="34" charset="0"/>
                <a:cs typeface="Arial" pitchFamily="34" charset="0"/>
              </a:rPr>
              <a:t>نوع النشاط : </a:t>
            </a:r>
            <a:r>
              <a:rPr lang="ar-SA" sz="1400" b="1" dirty="0">
                <a:latin typeface="Arial" pitchFamily="34" charset="0"/>
                <a:cs typeface="Arial" pitchFamily="34" charset="0"/>
              </a:rPr>
              <a:t>تشخيصي </a:t>
            </a:r>
            <a:r>
              <a:rPr lang="ar-SA" sz="1400" b="1" dirty="0">
                <a:solidFill>
                  <a:srgbClr val="FF0000"/>
                </a:solidFill>
                <a:latin typeface="Arial" pitchFamily="34" charset="0"/>
                <a:cs typeface="Arial" pitchFamily="34" charset="0"/>
              </a:rPr>
              <a:t>                                                                                                  الزمن </a:t>
            </a:r>
            <a:r>
              <a:rPr lang="ar-SA" sz="1400" b="1" dirty="0">
                <a:latin typeface="Arial" pitchFamily="34" charset="0"/>
                <a:cs typeface="Arial" pitchFamily="34" charset="0"/>
              </a:rPr>
              <a:t>:   5  دقائق</a:t>
            </a:r>
          </a:p>
          <a:p>
            <a:pPr fontAlgn="base">
              <a:spcBef>
                <a:spcPct val="0"/>
              </a:spcBef>
              <a:spcAft>
                <a:spcPts val="1000"/>
              </a:spcAft>
            </a:pPr>
            <a:r>
              <a:rPr lang="ar-SA" sz="1400" b="1" dirty="0">
                <a:solidFill>
                  <a:srgbClr val="FF0000"/>
                </a:solidFill>
                <a:latin typeface="Arial" pitchFamily="34" charset="0"/>
                <a:cs typeface="Arial" pitchFamily="34" charset="0"/>
              </a:rPr>
              <a:t>الهدف </a:t>
            </a:r>
            <a:r>
              <a:rPr lang="ar-SA" sz="1400" b="1" dirty="0">
                <a:latin typeface="Arial" pitchFamily="34" charset="0"/>
                <a:cs typeface="Arial" pitchFamily="34" charset="0"/>
              </a:rPr>
              <a:t>:                                                                                                         </a:t>
            </a:r>
            <a:r>
              <a:rPr lang="ar-SA" sz="1400" b="1" dirty="0">
                <a:solidFill>
                  <a:srgbClr val="FF0000"/>
                </a:solidFill>
                <a:latin typeface="Arial" pitchFamily="34" charset="0"/>
                <a:cs typeface="Arial" pitchFamily="34" charset="0"/>
              </a:rPr>
              <a:t>الاستراتيجية  :   </a:t>
            </a:r>
            <a:r>
              <a:rPr lang="ar-SA" sz="1400" b="1" dirty="0">
                <a:latin typeface="Arial" pitchFamily="34" charset="0"/>
                <a:cs typeface="Arial" pitchFamily="34" charset="0"/>
              </a:rPr>
              <a:t>المساجلة الحلقية الشفهية</a:t>
            </a:r>
            <a:endParaRPr lang="ar-SA" sz="1200" b="1" dirty="0">
              <a:latin typeface="Arial" pitchFamily="34" charset="0"/>
              <a:cs typeface="Arial" pitchFamily="34" charset="0"/>
            </a:endParaRPr>
          </a:p>
        </p:txBody>
      </p:sp>
      <p:pic>
        <p:nvPicPr>
          <p:cNvPr id="1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594" y="-4753"/>
            <a:ext cx="1360170" cy="10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0" y="0"/>
            <a:ext cx="1143000" cy="1002413"/>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074" y="232055"/>
            <a:ext cx="1553653" cy="12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ربع نص 3"/>
          <p:cNvSpPr txBox="1"/>
          <p:nvPr/>
        </p:nvSpPr>
        <p:spPr>
          <a:xfrm>
            <a:off x="4334005" y="4096011"/>
            <a:ext cx="3093929" cy="400110"/>
          </a:xfrm>
          <a:prstGeom prst="rect">
            <a:avLst/>
          </a:prstGeom>
          <a:noFill/>
        </p:spPr>
        <p:txBody>
          <a:bodyPr wrap="square" rtlCol="1">
            <a:spAutoFit/>
          </a:bodyPr>
          <a:lstStyle/>
          <a:p>
            <a:pPr algn="ctr"/>
            <a:endParaRPr lang="ar-SA" sz="2000" dirty="0"/>
          </a:p>
        </p:txBody>
      </p:sp>
      <p:pic>
        <p:nvPicPr>
          <p:cNvPr id="12" name="Picture 2"/>
          <p:cNvPicPr>
            <a:picLocks noChangeAspect="1" noChangeArrowheads="1"/>
          </p:cNvPicPr>
          <p:nvPr/>
        </p:nvPicPr>
        <p:blipFill>
          <a:blip r:embed="rId5" cstate="print"/>
          <a:srcRect l="9731" t="8130" r="10989" b="81024"/>
          <a:stretch>
            <a:fillRect/>
          </a:stretch>
        </p:blipFill>
        <p:spPr bwMode="auto">
          <a:xfrm>
            <a:off x="1959066" y="2577917"/>
            <a:ext cx="8256634" cy="723127"/>
          </a:xfrm>
          <a:prstGeom prst="rect">
            <a:avLst/>
          </a:prstGeom>
          <a:noFill/>
          <a:ln w="9525">
            <a:noFill/>
            <a:miter lim="800000"/>
            <a:headEnd/>
            <a:tailEnd/>
          </a:ln>
        </p:spPr>
      </p:pic>
      <p:graphicFrame>
        <p:nvGraphicFramePr>
          <p:cNvPr id="14" name="جدول 13"/>
          <p:cNvGraphicFramePr>
            <a:graphicFrameLocks noGrp="1"/>
          </p:cNvGraphicFramePr>
          <p:nvPr>
            <p:extLst/>
          </p:nvPr>
        </p:nvGraphicFramePr>
        <p:xfrm>
          <a:off x="1959066" y="3531869"/>
          <a:ext cx="8370666" cy="2868931"/>
        </p:xfrm>
        <a:graphic>
          <a:graphicData uri="http://schemas.openxmlformats.org/drawingml/2006/table">
            <a:tbl>
              <a:tblPr rtl="1" firstRow="1" bandRow="1">
                <a:effectLst>
                  <a:outerShdw blurRad="50800" dir="5400000" algn="ctr" rotWithShape="0">
                    <a:srgbClr val="000000">
                      <a:alpha val="43137"/>
                    </a:srgbClr>
                  </a:outerShdw>
                </a:effectLst>
                <a:tableStyleId>{5940675A-B579-460E-94D1-54222C63F5DA}</a:tableStyleId>
              </a:tblPr>
              <a:tblGrid>
                <a:gridCol w="2952000">
                  <a:extLst>
                    <a:ext uri="{9D8B030D-6E8A-4147-A177-3AD203B41FA5}">
                      <a16:colId xmlns:a16="http://schemas.microsoft.com/office/drawing/2014/main" val="4196758637"/>
                    </a:ext>
                  </a:extLst>
                </a:gridCol>
                <a:gridCol w="2709333">
                  <a:extLst>
                    <a:ext uri="{9D8B030D-6E8A-4147-A177-3AD203B41FA5}">
                      <a16:colId xmlns:a16="http://schemas.microsoft.com/office/drawing/2014/main" val="971733217"/>
                    </a:ext>
                  </a:extLst>
                </a:gridCol>
                <a:gridCol w="2709333">
                  <a:extLst>
                    <a:ext uri="{9D8B030D-6E8A-4147-A177-3AD203B41FA5}">
                      <a16:colId xmlns:a16="http://schemas.microsoft.com/office/drawing/2014/main" val="3577360142"/>
                    </a:ext>
                  </a:extLst>
                </a:gridCol>
              </a:tblGrid>
              <a:tr h="800101">
                <a:tc gridSpan="3">
                  <a:txBody>
                    <a:bodyPr/>
                    <a:lstStyle/>
                    <a:p>
                      <a:pPr algn="ctr" rtl="1"/>
                      <a:r>
                        <a:rPr lang="ar-SA" sz="2800" dirty="0">
                          <a:solidFill>
                            <a:srgbClr val="FF0000"/>
                          </a:solidFill>
                        </a:rPr>
                        <a:t>السؤال :   اقرئي الكلمات الآتية</a:t>
                      </a:r>
                    </a:p>
                  </a:txBody>
                  <a:tcPr/>
                </a:tc>
                <a:tc hMerge="1">
                  <a:txBody>
                    <a:bodyPr/>
                    <a:lstStyle/>
                    <a:p>
                      <a:pPr rtl="1"/>
                      <a:endParaRPr lang="ar-SA" dirty="0"/>
                    </a:p>
                  </a:txBody>
                  <a:tcPr/>
                </a:tc>
                <a:tc hMerge="1">
                  <a:txBody>
                    <a:bodyPr/>
                    <a:lstStyle/>
                    <a:p>
                      <a:pPr rtl="1"/>
                      <a:endParaRPr lang="ar-SA" dirty="0"/>
                    </a:p>
                  </a:txBody>
                  <a:tcPr/>
                </a:tc>
                <a:extLst>
                  <a:ext uri="{0D108BD9-81ED-4DB2-BD59-A6C34878D82A}">
                    <a16:rowId xmlns:a16="http://schemas.microsoft.com/office/drawing/2014/main" val="2034897484"/>
                  </a:ext>
                </a:extLst>
              </a:tr>
              <a:tr h="1123950">
                <a:tc>
                  <a:txBody>
                    <a:bodyPr/>
                    <a:lstStyle/>
                    <a:p>
                      <a:pPr algn="ctr" rtl="1"/>
                      <a:endParaRPr lang="ar-SA" sz="3200" dirty="0"/>
                    </a:p>
                  </a:txBody>
                  <a:tcPr/>
                </a:tc>
                <a:tc>
                  <a:txBody>
                    <a:bodyPr/>
                    <a:lstStyle/>
                    <a:p>
                      <a:pPr algn="ctr" rtl="1"/>
                      <a:r>
                        <a:rPr lang="ar-SA" sz="2800" baseline="0" dirty="0"/>
                        <a:t>  </a:t>
                      </a:r>
                      <a:endParaRPr lang="ar-SA" sz="2800" dirty="0"/>
                    </a:p>
                  </a:txBody>
                  <a:tcPr/>
                </a:tc>
                <a:tc>
                  <a:txBody>
                    <a:bodyPr/>
                    <a:lstStyle/>
                    <a:p>
                      <a:pPr algn="ctr" rtl="1"/>
                      <a:endParaRPr lang="ar-SA" sz="2800" dirty="0"/>
                    </a:p>
                  </a:txBody>
                  <a:tcPr/>
                </a:tc>
                <a:extLst>
                  <a:ext uri="{0D108BD9-81ED-4DB2-BD59-A6C34878D82A}">
                    <a16:rowId xmlns:a16="http://schemas.microsoft.com/office/drawing/2014/main" val="114464795"/>
                  </a:ext>
                </a:extLst>
              </a:tr>
              <a:tr h="944880">
                <a:tc>
                  <a:txBody>
                    <a:bodyPr/>
                    <a:lstStyle/>
                    <a:p>
                      <a:pPr rtl="1"/>
                      <a:endParaRPr lang="ar-SA" dirty="0"/>
                    </a:p>
                  </a:txBody>
                  <a:tcPr/>
                </a:tc>
                <a:tc>
                  <a:txBody>
                    <a:bodyPr/>
                    <a:lstStyle/>
                    <a:p>
                      <a:pPr algn="ctr" rtl="1"/>
                      <a:r>
                        <a:rPr lang="ar-SA" sz="2800" dirty="0"/>
                        <a:t>      </a:t>
                      </a:r>
                    </a:p>
                  </a:txBody>
                  <a:tcPr/>
                </a:tc>
                <a:tc>
                  <a:txBody>
                    <a:bodyPr/>
                    <a:lstStyle/>
                    <a:p>
                      <a:pPr algn="ctr" rtl="1"/>
                      <a:endParaRPr lang="ar-SA" sz="2800" dirty="0"/>
                    </a:p>
                    <a:p>
                      <a:pPr algn="ctr" rtl="1"/>
                      <a:r>
                        <a:rPr lang="ar-SA" sz="2800" dirty="0"/>
                        <a:t>      </a:t>
                      </a:r>
                    </a:p>
                  </a:txBody>
                  <a:tcPr/>
                </a:tc>
                <a:extLst>
                  <a:ext uri="{0D108BD9-81ED-4DB2-BD59-A6C34878D82A}">
                    <a16:rowId xmlns:a16="http://schemas.microsoft.com/office/drawing/2014/main" val="926287090"/>
                  </a:ext>
                </a:extLst>
              </a:tr>
            </a:tbl>
          </a:graphicData>
        </a:graphic>
      </p:graphicFrame>
    </p:spTree>
    <p:extLst>
      <p:ext uri="{BB962C8B-B14F-4D97-AF65-F5344CB8AC3E}">
        <p14:creationId xmlns:p14="http://schemas.microsoft.com/office/powerpoint/2010/main" val="3741002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عنصر نائب للمحتوى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8460" y="249762"/>
            <a:ext cx="1104900" cy="814191"/>
          </a:xfrm>
        </p:spPr>
      </p:pic>
      <p:pic>
        <p:nvPicPr>
          <p:cNvPr id="7" name="صورة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64" y="166755"/>
            <a:ext cx="1237991" cy="980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761" y="19154"/>
            <a:ext cx="1360170" cy="116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
          <p:cNvSpPr>
            <a:spLocks noGrp="1" noChangeArrowheads="1"/>
          </p:cNvSpPr>
          <p:nvPr>
            <p:ph type="title"/>
          </p:nvPr>
        </p:nvSpPr>
        <p:spPr bwMode="auto">
          <a:xfrm>
            <a:off x="639760" y="1228789"/>
            <a:ext cx="10515600" cy="1633104"/>
          </a:xfrm>
          <a:prstGeom prst="roundRect">
            <a:avLst>
              <a:gd name="adj" fmla="val 16667"/>
            </a:avLst>
          </a:prstGeom>
          <a:gradFill>
            <a:gsLst>
              <a:gs pos="0">
                <a:schemeClr val="accent2">
                  <a:lumMod val="110000"/>
                  <a:satMod val="105000"/>
                  <a:tint val="67000"/>
                </a:schemeClr>
              </a:gs>
              <a:gs pos="0">
                <a:schemeClr val="accent2">
                  <a:satMod val="103000"/>
                  <a:tint val="73000"/>
                  <a:alpha val="0"/>
                  <a:lumMod val="0"/>
                  <a:lumOff val="100000"/>
                </a:schemeClr>
              </a:gs>
              <a:gs pos="100000">
                <a:schemeClr val="accent2">
                  <a:lumMod val="105000"/>
                  <a:satMod val="109000"/>
                  <a:tint val="81000"/>
                </a:schemeClr>
              </a:gs>
            </a:gsLst>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fontScale="90000"/>
          </a:bodyPr>
          <a:lstStyle/>
          <a:p>
            <a:pPr fontAlgn="base">
              <a:spcBef>
                <a:spcPct val="0"/>
              </a:spcBef>
              <a:spcAft>
                <a:spcPts val="1000"/>
              </a:spcAft>
            </a:pPr>
            <a:r>
              <a:rPr lang="ar-SA" sz="1200" b="1" dirty="0">
                <a:solidFill>
                  <a:schemeClr val="tx1"/>
                </a:solidFill>
                <a:latin typeface="Arial" pitchFamily="34" charset="0"/>
                <a:cs typeface="Arial" pitchFamily="34" charset="0"/>
              </a:rPr>
              <a:t>اليوم :                                                                              </a:t>
            </a:r>
            <a:r>
              <a:rPr lang="ar-SA" sz="1200" b="1" dirty="0">
                <a:latin typeface="Arial" pitchFamily="34" charset="0"/>
                <a:cs typeface="Arial" pitchFamily="34" charset="0"/>
              </a:rPr>
              <a:t>التاريخ :                                                                 الصف :</a:t>
            </a:r>
            <a:endParaRPr lang="ar-SA" sz="1200" b="1" dirty="0">
              <a:solidFill>
                <a:schemeClr val="tx1"/>
              </a:solidFill>
              <a:latin typeface="Arial" pitchFamily="34" charset="0"/>
              <a:cs typeface="Arial" pitchFamily="34" charset="0"/>
            </a:endParaRPr>
          </a:p>
          <a:p>
            <a:pPr fontAlgn="base">
              <a:spcBef>
                <a:spcPct val="0"/>
              </a:spcBef>
              <a:spcAft>
                <a:spcPts val="1000"/>
              </a:spcAft>
            </a:pPr>
            <a:r>
              <a:rPr lang="ar-SA" sz="1200" b="1" dirty="0">
                <a:latin typeface="Arial" pitchFamily="34" charset="0"/>
                <a:cs typeface="Arial" pitchFamily="34" charset="0"/>
              </a:rPr>
              <a:t>المادة: لغتي                                                                        الوحدة :                                                                 الموضوع :</a:t>
            </a:r>
          </a:p>
          <a:p>
            <a:pPr fontAlgn="base">
              <a:spcBef>
                <a:spcPct val="0"/>
              </a:spcBef>
              <a:spcAft>
                <a:spcPts val="1000"/>
              </a:spcAft>
            </a:pPr>
            <a:r>
              <a:rPr lang="ar-SA" sz="1400" b="1" dirty="0">
                <a:solidFill>
                  <a:schemeClr val="tx1"/>
                </a:solidFill>
                <a:latin typeface="Arial" pitchFamily="34" charset="0"/>
                <a:cs typeface="Arial" pitchFamily="34" charset="0"/>
              </a:rPr>
              <a:t>المكون :                                                      </a:t>
            </a:r>
            <a:r>
              <a:rPr lang="ar-SA" sz="1400" b="1" dirty="0">
                <a:latin typeface="Arial" pitchFamily="34" charset="0"/>
                <a:cs typeface="Arial" pitchFamily="34" charset="0"/>
              </a:rPr>
              <a:t>أسلوب التنفيذ : تعلم تعاوني                               </a:t>
            </a:r>
            <a:r>
              <a:rPr lang="ar-SA" sz="1400" b="1" dirty="0">
                <a:solidFill>
                  <a:schemeClr val="tx1"/>
                </a:solidFill>
                <a:latin typeface="Arial" pitchFamily="34" charset="0"/>
                <a:cs typeface="Arial" pitchFamily="34" charset="0"/>
              </a:rPr>
              <a:t>الزمن</a:t>
            </a:r>
            <a:r>
              <a:rPr lang="ar-SA" sz="1400" b="1" dirty="0">
                <a:solidFill>
                  <a:srgbClr val="FF0000"/>
                </a:solidFill>
                <a:latin typeface="Arial" pitchFamily="34" charset="0"/>
                <a:cs typeface="Arial" pitchFamily="34" charset="0"/>
              </a:rPr>
              <a:t> : 5 دقائق                            </a:t>
            </a:r>
            <a:r>
              <a:rPr lang="ar-SA" sz="1400" b="1" dirty="0">
                <a:solidFill>
                  <a:schemeClr val="tx1"/>
                </a:solidFill>
                <a:latin typeface="Arial" pitchFamily="34" charset="0"/>
                <a:cs typeface="Arial" pitchFamily="34" charset="0"/>
              </a:rPr>
              <a:t>اسم المجموعة:</a:t>
            </a:r>
          </a:p>
          <a:p>
            <a:pPr algn="ctr" fontAlgn="base">
              <a:spcBef>
                <a:spcPct val="0"/>
              </a:spcBef>
              <a:spcAft>
                <a:spcPts val="1000"/>
              </a:spcAft>
            </a:pPr>
            <a:endParaRPr lang="ar-SA" sz="1200" b="1" dirty="0">
              <a:latin typeface="Arial" pitchFamily="34" charset="0"/>
              <a:cs typeface="Arial" pitchFamily="34" charset="0"/>
            </a:endParaRPr>
          </a:p>
          <a:p>
            <a:pPr algn="ctr" fontAlgn="base">
              <a:spcBef>
                <a:spcPct val="0"/>
              </a:spcBef>
              <a:spcAft>
                <a:spcPts val="1000"/>
              </a:spcAft>
            </a:pPr>
            <a:r>
              <a:rPr lang="ar-SA" sz="1400" dirty="0">
                <a:latin typeface="Arial" pitchFamily="34" charset="0"/>
                <a:cs typeface="Arial" pitchFamily="34" charset="0"/>
              </a:rPr>
              <a:t> </a:t>
            </a:r>
            <a:endParaRPr lang="ar-SA" sz="1400" dirty="0">
              <a:solidFill>
                <a:schemeClr val="tx1"/>
              </a:solidFill>
              <a:latin typeface="Arial" pitchFamily="34" charset="0"/>
              <a:cs typeface="Arial" pitchFamily="34" charset="0"/>
            </a:endParaRPr>
          </a:p>
        </p:txBody>
      </p:sp>
      <p:sp>
        <p:nvSpPr>
          <p:cNvPr id="18" name="عنوان 1"/>
          <p:cNvSpPr txBox="1">
            <a:spLocks/>
          </p:cNvSpPr>
          <p:nvPr/>
        </p:nvSpPr>
        <p:spPr>
          <a:xfrm>
            <a:off x="4373313" y="2390019"/>
            <a:ext cx="3048492" cy="343701"/>
          </a:xfrm>
          <a:prstGeom prst="rect">
            <a:avLst/>
          </a:prstGeom>
        </p:spPr>
        <p:txBody>
          <a:bodyPr vert="horz" lIns="91440" tIns="45720" rIns="91440" bIns="45720" rtlCol="1" anchor="ctr">
            <a:normAutofit fontScale="92500" lnSpcReduction="10000"/>
          </a:bodyPr>
          <a:lstStyle/>
          <a:p>
            <a:pPr algn="ctr">
              <a:spcBef>
                <a:spcPct val="0"/>
              </a:spcBef>
              <a:defRPr/>
            </a:pPr>
            <a:r>
              <a:rPr lang="ar-SA" b="1" dirty="0">
                <a:solidFill>
                  <a:srgbClr val="FF0000"/>
                </a:solidFill>
                <a:latin typeface="+mj-lt"/>
                <a:ea typeface="+mj-ea"/>
                <a:cs typeface="+mj-cs"/>
              </a:rPr>
              <a:t>إستراتيجية التّدريس التّبادلي </a:t>
            </a:r>
            <a:r>
              <a:rPr lang="ar-SA" b="1" dirty="0">
                <a:solidFill>
                  <a:srgbClr val="085812"/>
                </a:solidFill>
                <a:latin typeface="+mj-lt"/>
                <a:ea typeface="+mj-ea"/>
                <a:cs typeface="+mj-cs"/>
              </a:rPr>
              <a:t>( التساؤل )</a:t>
            </a:r>
          </a:p>
          <a:p>
            <a:pPr algn="ctr">
              <a:spcBef>
                <a:spcPct val="0"/>
              </a:spcBef>
              <a:defRPr/>
            </a:pPr>
            <a:endParaRPr lang="ar-SA" b="1" dirty="0">
              <a:solidFill>
                <a:srgbClr val="085812"/>
              </a:solidFill>
              <a:latin typeface="+mj-lt"/>
              <a:ea typeface="+mj-ea"/>
              <a:cs typeface="+mj-cs"/>
            </a:endParaRPr>
          </a:p>
        </p:txBody>
      </p:sp>
      <p:sp>
        <p:nvSpPr>
          <p:cNvPr id="4" name="عنصر نائب للمحتوى 3"/>
          <p:cNvSpPr>
            <a:spLocks noGrp="1"/>
          </p:cNvSpPr>
          <p:nvPr>
            <p:ph sz="quarter" idx="4"/>
          </p:nvPr>
        </p:nvSpPr>
        <p:spPr>
          <a:xfrm>
            <a:off x="6172200" y="3894949"/>
            <a:ext cx="5183188" cy="2294713"/>
          </a:xfrm>
        </p:spPr>
        <p:txBody>
          <a:bodyPr/>
          <a:lstStyle/>
          <a:p>
            <a:r>
              <a:rPr lang="ar-SA" dirty="0"/>
              <a:t>...............................................</a:t>
            </a:r>
          </a:p>
        </p:txBody>
      </p:sp>
      <p:pic>
        <p:nvPicPr>
          <p:cNvPr id="6" name="صورة 5"/>
          <p:cNvPicPr>
            <a:picLocks noChangeAspect="1"/>
          </p:cNvPicPr>
          <p:nvPr/>
        </p:nvPicPr>
        <p:blipFill>
          <a:blip r:embed="rId5"/>
          <a:stretch>
            <a:fillRect/>
          </a:stretch>
        </p:blipFill>
        <p:spPr>
          <a:xfrm>
            <a:off x="1124744" y="3375819"/>
            <a:ext cx="4562472" cy="3024981"/>
          </a:xfrm>
          <a:prstGeom prst="rect">
            <a:avLst/>
          </a:prstGeom>
        </p:spPr>
      </p:pic>
    </p:spTree>
    <p:extLst>
      <p:ext uri="{BB962C8B-B14F-4D97-AF65-F5344CB8AC3E}">
        <p14:creationId xmlns:p14="http://schemas.microsoft.com/office/powerpoint/2010/main" val="191542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1303196" y="3809192"/>
            <a:ext cx="6521670" cy="1505757"/>
          </a:xfrm>
        </p:spPr>
        <p:txBody>
          <a:bodyPr>
            <a:normAutofit/>
          </a:bodyPr>
          <a:lstStyle/>
          <a:p>
            <a:r>
              <a:rPr lang="ar-SA" dirty="0"/>
              <a:t>.................................</a:t>
            </a:r>
          </a:p>
          <a:p>
            <a:endParaRPr lang="ar-SA" dirty="0"/>
          </a:p>
        </p:txBody>
      </p:sp>
      <p:pic>
        <p:nvPicPr>
          <p:cNvPr id="11" name="عنصر نائب للمحتوى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5590" y="81707"/>
            <a:ext cx="1104900" cy="648176"/>
          </a:xfrm>
        </p:spPr>
      </p:pic>
      <p:pic>
        <p:nvPicPr>
          <p:cNvPr id="7" name="صورة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65" y="-84308"/>
            <a:ext cx="1237991" cy="980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081" y="-145578"/>
            <a:ext cx="1360170" cy="116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
          <p:cNvSpPr>
            <a:spLocks noGrp="1" noChangeArrowheads="1"/>
          </p:cNvSpPr>
          <p:nvPr>
            <p:ph type="title"/>
          </p:nvPr>
        </p:nvSpPr>
        <p:spPr bwMode="auto">
          <a:xfrm>
            <a:off x="639760" y="781993"/>
            <a:ext cx="10515600" cy="1633104"/>
          </a:xfrm>
          <a:prstGeom prst="roundRect">
            <a:avLst>
              <a:gd name="adj"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fontScale="90000"/>
          </a:bodyPr>
          <a:lstStyle/>
          <a:p>
            <a:pPr fontAlgn="base">
              <a:spcBef>
                <a:spcPct val="0"/>
              </a:spcBef>
              <a:spcAft>
                <a:spcPts val="1000"/>
              </a:spcAft>
            </a:pPr>
            <a:r>
              <a:rPr lang="ar-SA" sz="1200" b="1" dirty="0">
                <a:solidFill>
                  <a:schemeClr val="tx1"/>
                </a:solidFill>
                <a:latin typeface="Arial" pitchFamily="34" charset="0"/>
                <a:cs typeface="Arial" pitchFamily="34" charset="0"/>
              </a:rPr>
              <a:t>اليوم :                                                                              </a:t>
            </a:r>
            <a:r>
              <a:rPr lang="ar-SA" sz="1200" b="1" dirty="0">
                <a:latin typeface="Arial" pitchFamily="34" charset="0"/>
                <a:cs typeface="Arial" pitchFamily="34" charset="0"/>
              </a:rPr>
              <a:t>التاريخ :                                                                 الصف :</a:t>
            </a:r>
            <a:endParaRPr lang="ar-SA" sz="1200" b="1" dirty="0">
              <a:solidFill>
                <a:schemeClr val="tx1"/>
              </a:solidFill>
              <a:latin typeface="Arial" pitchFamily="34" charset="0"/>
              <a:cs typeface="Arial" pitchFamily="34" charset="0"/>
            </a:endParaRPr>
          </a:p>
          <a:p>
            <a:pPr fontAlgn="base">
              <a:spcBef>
                <a:spcPct val="0"/>
              </a:spcBef>
              <a:spcAft>
                <a:spcPts val="1000"/>
              </a:spcAft>
            </a:pPr>
            <a:r>
              <a:rPr lang="ar-SA" sz="1200" b="1" dirty="0">
                <a:latin typeface="Arial" pitchFamily="34" charset="0"/>
                <a:cs typeface="Arial" pitchFamily="34" charset="0"/>
              </a:rPr>
              <a:t>المادة: لغتي                                                                        الوحدة :                                                                 الموضوع :</a:t>
            </a:r>
          </a:p>
          <a:p>
            <a:pPr fontAlgn="base">
              <a:spcBef>
                <a:spcPct val="0"/>
              </a:spcBef>
              <a:spcAft>
                <a:spcPts val="1000"/>
              </a:spcAft>
            </a:pPr>
            <a:r>
              <a:rPr lang="ar-SA" sz="1400" b="1" dirty="0">
                <a:solidFill>
                  <a:schemeClr val="tx1"/>
                </a:solidFill>
                <a:latin typeface="Arial" pitchFamily="34" charset="0"/>
                <a:cs typeface="Arial" pitchFamily="34" charset="0"/>
              </a:rPr>
              <a:t>المكون                                                             </a:t>
            </a:r>
            <a:r>
              <a:rPr lang="ar-SA" sz="1400" b="1" dirty="0">
                <a:latin typeface="Arial" pitchFamily="34" charset="0"/>
                <a:cs typeface="Arial" pitchFamily="34" charset="0"/>
              </a:rPr>
              <a:t>أسلوب التنفيذ : تعلم تعاوني                               </a:t>
            </a:r>
            <a:r>
              <a:rPr lang="ar-SA" sz="1400" b="1" dirty="0">
                <a:solidFill>
                  <a:schemeClr val="tx1"/>
                </a:solidFill>
                <a:latin typeface="Arial" pitchFamily="34" charset="0"/>
                <a:cs typeface="Arial" pitchFamily="34" charset="0"/>
              </a:rPr>
              <a:t>الزمن</a:t>
            </a:r>
            <a:r>
              <a:rPr lang="ar-SA" sz="1400" b="1" dirty="0">
                <a:solidFill>
                  <a:srgbClr val="FF0000"/>
                </a:solidFill>
                <a:latin typeface="Arial" pitchFamily="34" charset="0"/>
                <a:cs typeface="Arial" pitchFamily="34" charset="0"/>
              </a:rPr>
              <a:t> : 5 دقائق                            </a:t>
            </a:r>
            <a:r>
              <a:rPr lang="ar-SA" sz="1400" b="1" dirty="0">
                <a:solidFill>
                  <a:schemeClr val="tx1"/>
                </a:solidFill>
                <a:latin typeface="Arial" pitchFamily="34" charset="0"/>
                <a:cs typeface="Arial" pitchFamily="34" charset="0"/>
              </a:rPr>
              <a:t>اسم المجموعة:</a:t>
            </a:r>
          </a:p>
          <a:p>
            <a:pPr algn="ctr">
              <a:defRPr/>
            </a:pPr>
            <a:br>
              <a:rPr lang="ar-SA" sz="1800" b="1" dirty="0">
                <a:solidFill>
                  <a:srgbClr val="FF0000"/>
                </a:solidFill>
              </a:rPr>
            </a:br>
            <a:r>
              <a:rPr lang="ar-SA" sz="1800" b="1" dirty="0" err="1">
                <a:solidFill>
                  <a:srgbClr val="FF0000"/>
                </a:solidFill>
              </a:rPr>
              <a:t>إستراتيجية</a:t>
            </a:r>
            <a:r>
              <a:rPr lang="ar-SA" sz="1800" b="1" dirty="0">
                <a:solidFill>
                  <a:srgbClr val="FF0000"/>
                </a:solidFill>
              </a:rPr>
              <a:t> التّدريس التّبادلي </a:t>
            </a:r>
            <a:r>
              <a:rPr lang="ar-SA" sz="1800" b="1" dirty="0">
                <a:solidFill>
                  <a:srgbClr val="085812"/>
                </a:solidFill>
              </a:rPr>
              <a:t>( التوضيح )</a:t>
            </a:r>
            <a:br>
              <a:rPr lang="ar-SA" sz="3200" b="1" dirty="0">
                <a:solidFill>
                  <a:srgbClr val="085812"/>
                </a:solidFill>
              </a:rPr>
            </a:br>
            <a:r>
              <a:rPr lang="ar-SA" sz="1400" dirty="0">
                <a:latin typeface="Arial" pitchFamily="34" charset="0"/>
                <a:cs typeface="Arial" pitchFamily="34" charset="0"/>
              </a:rPr>
              <a:t> </a:t>
            </a:r>
            <a:endParaRPr lang="ar-SA" sz="1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91993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187264" y="3200498"/>
            <a:ext cx="3160174" cy="2218544"/>
          </a:xfrm>
        </p:spPr>
        <p:txBody>
          <a:bodyPr/>
          <a:lstStyle/>
          <a:p>
            <a:r>
              <a:rPr lang="ar-SA" dirty="0"/>
              <a:t>أتوقع</a:t>
            </a:r>
          </a:p>
        </p:txBody>
      </p:sp>
      <p:pic>
        <p:nvPicPr>
          <p:cNvPr id="11" name="عنصر نائب للمحتوى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7851" y="194871"/>
            <a:ext cx="1104900" cy="629269"/>
          </a:xfrm>
        </p:spPr>
      </p:pic>
      <p:sp>
        <p:nvSpPr>
          <p:cNvPr id="5" name="عنصر نائب للنص 4"/>
          <p:cNvSpPr>
            <a:spLocks noGrp="1"/>
          </p:cNvSpPr>
          <p:nvPr>
            <p:ph type="body" sz="quarter" idx="3"/>
          </p:nvPr>
        </p:nvSpPr>
        <p:spPr>
          <a:xfrm>
            <a:off x="8055867" y="3200498"/>
            <a:ext cx="2724933" cy="2218544"/>
          </a:xfrm>
        </p:spPr>
        <p:txBody>
          <a:bodyPr/>
          <a:lstStyle/>
          <a:p>
            <a:r>
              <a:rPr lang="ar-SA" dirty="0"/>
              <a:t>أعتقد</a:t>
            </a:r>
          </a:p>
        </p:txBody>
      </p:sp>
      <p:pic>
        <p:nvPicPr>
          <p:cNvPr id="7" name="صورة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65" y="-84308"/>
            <a:ext cx="1237991" cy="980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210" y="-84308"/>
            <a:ext cx="1360170" cy="116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عنصر نائب للمحتوى 14"/>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657405" y="1681913"/>
            <a:ext cx="2480310" cy="3591610"/>
          </a:xfrm>
        </p:spPr>
      </p:pic>
      <p:sp>
        <p:nvSpPr>
          <p:cNvPr id="16" name="AutoShape 2"/>
          <p:cNvSpPr>
            <a:spLocks noGrp="1" noChangeArrowheads="1"/>
          </p:cNvSpPr>
          <p:nvPr>
            <p:ph type="title"/>
          </p:nvPr>
        </p:nvSpPr>
        <p:spPr bwMode="auto">
          <a:xfrm>
            <a:off x="628826" y="890588"/>
            <a:ext cx="10515600" cy="1840469"/>
          </a:xfrm>
          <a:prstGeom prst="roundRect">
            <a:avLst>
              <a:gd name="adj" fmla="val 16667"/>
            </a:avLst>
          </a:prstGeom>
          <a:gradFill>
            <a:gsLst>
              <a:gs pos="33100">
                <a:srgbClr val="FDE12B"/>
              </a:gs>
              <a:gs pos="0">
                <a:srgbClr val="FFFF00"/>
              </a:gs>
              <a:gs pos="0">
                <a:schemeClr val="accent2">
                  <a:satMod val="103000"/>
                  <a:tint val="73000"/>
                  <a:alpha val="0"/>
                  <a:lumMod val="0"/>
                  <a:lumOff val="100000"/>
                </a:schemeClr>
              </a:gs>
              <a:gs pos="0">
                <a:schemeClr val="accent2">
                  <a:lumMod val="105000"/>
                  <a:satMod val="109000"/>
                  <a:tint val="81000"/>
                </a:schemeClr>
              </a:gs>
            </a:gsLst>
            <a:lin ang="5400000" scaled="0"/>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fontScale="90000"/>
          </a:bodyPr>
          <a:lstStyle/>
          <a:p>
            <a:pPr fontAlgn="base">
              <a:spcBef>
                <a:spcPct val="0"/>
              </a:spcBef>
              <a:spcAft>
                <a:spcPts val="1000"/>
              </a:spcAft>
            </a:pPr>
            <a:r>
              <a:rPr lang="ar-SA" sz="1200" b="1" dirty="0">
                <a:solidFill>
                  <a:schemeClr val="tx1"/>
                </a:solidFill>
                <a:latin typeface="Arial" pitchFamily="34" charset="0"/>
                <a:cs typeface="Arial" pitchFamily="34" charset="0"/>
              </a:rPr>
              <a:t>اليوم :                                                                              </a:t>
            </a:r>
            <a:r>
              <a:rPr lang="ar-SA" sz="1200" b="1" dirty="0">
                <a:latin typeface="Arial" pitchFamily="34" charset="0"/>
                <a:cs typeface="Arial" pitchFamily="34" charset="0"/>
              </a:rPr>
              <a:t>التاريخ :                                                                 الصف :</a:t>
            </a:r>
            <a:endParaRPr lang="ar-SA" sz="1200" b="1" dirty="0">
              <a:solidFill>
                <a:schemeClr val="tx1"/>
              </a:solidFill>
              <a:latin typeface="Arial" pitchFamily="34" charset="0"/>
              <a:cs typeface="Arial" pitchFamily="34" charset="0"/>
            </a:endParaRPr>
          </a:p>
          <a:p>
            <a:pPr fontAlgn="base">
              <a:spcBef>
                <a:spcPct val="0"/>
              </a:spcBef>
              <a:spcAft>
                <a:spcPts val="1000"/>
              </a:spcAft>
            </a:pPr>
            <a:r>
              <a:rPr lang="ar-SA" sz="1200" b="1" dirty="0">
                <a:latin typeface="Arial" pitchFamily="34" charset="0"/>
                <a:cs typeface="Arial" pitchFamily="34" charset="0"/>
              </a:rPr>
              <a:t>المادة: لغتي                                                                        الوحدة                                                                    الموضوع :</a:t>
            </a:r>
          </a:p>
          <a:p>
            <a:pPr fontAlgn="base">
              <a:spcBef>
                <a:spcPct val="0"/>
              </a:spcBef>
              <a:spcAft>
                <a:spcPts val="1000"/>
              </a:spcAft>
            </a:pPr>
            <a:br>
              <a:rPr lang="ar-SA" sz="1400" b="1" dirty="0">
                <a:solidFill>
                  <a:schemeClr val="tx1"/>
                </a:solidFill>
                <a:latin typeface="Arial" pitchFamily="34" charset="0"/>
                <a:cs typeface="Arial" pitchFamily="34" charset="0"/>
              </a:rPr>
            </a:br>
            <a:br>
              <a:rPr lang="ar-SA" sz="1400" b="1" dirty="0">
                <a:solidFill>
                  <a:schemeClr val="tx1"/>
                </a:solidFill>
                <a:latin typeface="Arial" pitchFamily="34" charset="0"/>
                <a:cs typeface="Arial" pitchFamily="34" charset="0"/>
              </a:rPr>
            </a:br>
            <a:r>
              <a:rPr lang="ar-SA" sz="1400" b="1" dirty="0">
                <a:solidFill>
                  <a:schemeClr val="tx1"/>
                </a:solidFill>
                <a:latin typeface="Arial" pitchFamily="34" charset="0"/>
                <a:cs typeface="Arial" pitchFamily="34" charset="0"/>
              </a:rPr>
              <a:t>المكون                                                               </a:t>
            </a:r>
            <a:r>
              <a:rPr lang="ar-SA" sz="1400" b="1" dirty="0">
                <a:latin typeface="Arial" pitchFamily="34" charset="0"/>
                <a:cs typeface="Arial" pitchFamily="34" charset="0"/>
              </a:rPr>
              <a:t>أسلوب التنفيذ : تعلم تعاوني                               </a:t>
            </a:r>
            <a:r>
              <a:rPr lang="ar-SA" sz="1400" b="1" dirty="0">
                <a:solidFill>
                  <a:schemeClr val="tx1"/>
                </a:solidFill>
                <a:latin typeface="Arial" pitchFamily="34" charset="0"/>
                <a:cs typeface="Arial" pitchFamily="34" charset="0"/>
              </a:rPr>
              <a:t>الزمن</a:t>
            </a:r>
            <a:r>
              <a:rPr lang="ar-SA" sz="1400" b="1" dirty="0">
                <a:solidFill>
                  <a:srgbClr val="FF0000"/>
                </a:solidFill>
                <a:latin typeface="Arial" pitchFamily="34" charset="0"/>
                <a:cs typeface="Arial" pitchFamily="34" charset="0"/>
              </a:rPr>
              <a:t> : 5 دقائق                            </a:t>
            </a:r>
            <a:r>
              <a:rPr lang="ar-SA" sz="1400" b="1" dirty="0">
                <a:solidFill>
                  <a:schemeClr val="tx1"/>
                </a:solidFill>
                <a:latin typeface="Arial" pitchFamily="34" charset="0"/>
                <a:cs typeface="Arial" pitchFamily="34" charset="0"/>
              </a:rPr>
              <a:t>اسم المجموعة:</a:t>
            </a:r>
          </a:p>
          <a:p>
            <a:pPr algn="ctr" fontAlgn="base">
              <a:spcBef>
                <a:spcPct val="0"/>
              </a:spcBef>
              <a:spcAft>
                <a:spcPts val="1000"/>
              </a:spcAft>
            </a:pPr>
            <a:endParaRPr lang="ar-SA" sz="1200" b="1" dirty="0">
              <a:latin typeface="Arial" pitchFamily="34" charset="0"/>
              <a:cs typeface="Arial" pitchFamily="34" charset="0"/>
            </a:endParaRPr>
          </a:p>
          <a:p>
            <a:pPr algn="ctr" fontAlgn="base">
              <a:spcBef>
                <a:spcPct val="0"/>
              </a:spcBef>
              <a:spcAft>
                <a:spcPts val="1000"/>
              </a:spcAft>
            </a:pPr>
            <a:r>
              <a:rPr lang="ar-SA" sz="1400" dirty="0">
                <a:latin typeface="Arial" pitchFamily="34" charset="0"/>
                <a:cs typeface="Arial" pitchFamily="34" charset="0"/>
              </a:rPr>
              <a:t> </a:t>
            </a:r>
            <a:endParaRPr lang="ar-SA" sz="1400" dirty="0">
              <a:solidFill>
                <a:schemeClr val="tx1"/>
              </a:solidFill>
              <a:latin typeface="Arial" pitchFamily="34" charset="0"/>
              <a:cs typeface="Arial" pitchFamily="34" charset="0"/>
            </a:endParaRPr>
          </a:p>
        </p:txBody>
      </p:sp>
      <p:sp>
        <p:nvSpPr>
          <p:cNvPr id="9" name="عنوان 1"/>
          <p:cNvSpPr txBox="1">
            <a:spLocks/>
          </p:cNvSpPr>
          <p:nvPr/>
        </p:nvSpPr>
        <p:spPr>
          <a:xfrm>
            <a:off x="4005647" y="2387356"/>
            <a:ext cx="3048492" cy="343701"/>
          </a:xfrm>
          <a:prstGeom prst="rect">
            <a:avLst/>
          </a:prstGeom>
        </p:spPr>
        <p:txBody>
          <a:bodyPr vert="horz" lIns="91440" tIns="45720" rIns="91440" bIns="45720" rtlCol="1" anchor="ctr">
            <a:normAutofit fontScale="92500" lnSpcReduction="10000"/>
          </a:bodyPr>
          <a:lstStyle/>
          <a:p>
            <a:pPr algn="ctr">
              <a:spcBef>
                <a:spcPct val="0"/>
              </a:spcBef>
              <a:defRPr/>
            </a:pPr>
            <a:r>
              <a:rPr lang="ar-SA" sz="1900" b="1" dirty="0">
                <a:solidFill>
                  <a:srgbClr val="FF0000"/>
                </a:solidFill>
                <a:latin typeface="+mj-lt"/>
                <a:ea typeface="+mj-ea"/>
                <a:cs typeface="+mj-cs"/>
              </a:rPr>
              <a:t>إستراتيجية التّدريس التّبادلي </a:t>
            </a:r>
            <a:r>
              <a:rPr lang="ar-SA" sz="1900" b="1" dirty="0">
                <a:solidFill>
                  <a:srgbClr val="085812"/>
                </a:solidFill>
                <a:latin typeface="+mj-lt"/>
                <a:ea typeface="+mj-ea"/>
                <a:cs typeface="+mj-cs"/>
              </a:rPr>
              <a:t>( التنبؤ )</a:t>
            </a:r>
          </a:p>
          <a:p>
            <a:pPr algn="ctr">
              <a:spcBef>
                <a:spcPct val="0"/>
              </a:spcBef>
              <a:defRPr/>
            </a:pPr>
            <a:endParaRPr lang="ar-SA" b="1" dirty="0">
              <a:solidFill>
                <a:srgbClr val="085812"/>
              </a:solidFill>
              <a:latin typeface="+mj-lt"/>
              <a:ea typeface="+mj-ea"/>
              <a:cs typeface="+mj-cs"/>
            </a:endParaRPr>
          </a:p>
        </p:txBody>
      </p:sp>
    </p:spTree>
    <p:extLst>
      <p:ext uri="{BB962C8B-B14F-4D97-AF65-F5344CB8AC3E}">
        <p14:creationId xmlns:p14="http://schemas.microsoft.com/office/powerpoint/2010/main" val="1723247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عنصر نائب للمحتوى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5590" y="81707"/>
            <a:ext cx="1104900" cy="648176"/>
          </a:xfrm>
        </p:spPr>
      </p:pic>
      <p:pic>
        <p:nvPicPr>
          <p:cNvPr id="7" name="صورة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65" y="-84308"/>
            <a:ext cx="1237991" cy="980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081" y="-145578"/>
            <a:ext cx="1360170" cy="116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
          <p:cNvSpPr>
            <a:spLocks noGrp="1" noChangeArrowheads="1"/>
          </p:cNvSpPr>
          <p:nvPr>
            <p:ph type="title"/>
          </p:nvPr>
        </p:nvSpPr>
        <p:spPr bwMode="auto">
          <a:xfrm>
            <a:off x="639760" y="781993"/>
            <a:ext cx="10515600" cy="1633104"/>
          </a:xfrm>
          <a:prstGeom prst="roundRect">
            <a:avLst>
              <a:gd name="adj" fmla="val 16667"/>
            </a:avLst>
          </a:prstGeom>
          <a:blipFill>
            <a:blip r:embed="rId5"/>
            <a:tile tx="0" ty="0" sx="100000" sy="100000" flip="none" algn="tl"/>
          </a:blip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a:bodyPr>
          <a:lstStyle/>
          <a:p>
            <a:pPr fontAlgn="base">
              <a:spcBef>
                <a:spcPct val="0"/>
              </a:spcBef>
              <a:spcAft>
                <a:spcPts val="1000"/>
              </a:spcAft>
            </a:pPr>
            <a:r>
              <a:rPr lang="ar-SA" sz="1200" b="1" dirty="0">
                <a:solidFill>
                  <a:schemeClr val="tx1"/>
                </a:solidFill>
                <a:latin typeface="Arial" pitchFamily="34" charset="0"/>
                <a:cs typeface="Arial" pitchFamily="34" charset="0"/>
              </a:rPr>
              <a:t>اليوم :                                                                              </a:t>
            </a:r>
            <a:r>
              <a:rPr lang="ar-SA" sz="1200" b="1" dirty="0">
                <a:latin typeface="Arial" pitchFamily="34" charset="0"/>
                <a:cs typeface="Arial" pitchFamily="34" charset="0"/>
              </a:rPr>
              <a:t>التاريخ :                                                                 الصف :</a:t>
            </a:r>
            <a:endParaRPr lang="ar-SA" sz="1200" b="1" dirty="0">
              <a:solidFill>
                <a:schemeClr val="tx1"/>
              </a:solidFill>
              <a:latin typeface="Arial" pitchFamily="34" charset="0"/>
              <a:cs typeface="Arial" pitchFamily="34" charset="0"/>
            </a:endParaRPr>
          </a:p>
          <a:p>
            <a:pPr fontAlgn="base">
              <a:spcBef>
                <a:spcPct val="0"/>
              </a:spcBef>
              <a:spcAft>
                <a:spcPts val="1000"/>
              </a:spcAft>
            </a:pPr>
            <a:r>
              <a:rPr lang="ar-SA" sz="1200" b="1" dirty="0">
                <a:latin typeface="Arial" pitchFamily="34" charset="0"/>
                <a:cs typeface="Arial" pitchFamily="34" charset="0"/>
              </a:rPr>
              <a:t>المادة: لغتي                                                                        الوحدة :                                                                 الموضوع :</a:t>
            </a:r>
          </a:p>
          <a:p>
            <a:pPr fontAlgn="base">
              <a:spcBef>
                <a:spcPct val="0"/>
              </a:spcBef>
              <a:spcAft>
                <a:spcPts val="1000"/>
              </a:spcAft>
            </a:pPr>
            <a:r>
              <a:rPr lang="ar-SA" sz="1400" b="1" dirty="0">
                <a:solidFill>
                  <a:schemeClr val="tx1"/>
                </a:solidFill>
                <a:latin typeface="Arial" pitchFamily="34" charset="0"/>
                <a:cs typeface="Arial" pitchFamily="34" charset="0"/>
              </a:rPr>
              <a:t>المكون                                                               </a:t>
            </a:r>
            <a:r>
              <a:rPr lang="ar-SA" sz="1400" b="1" dirty="0">
                <a:latin typeface="Arial" pitchFamily="34" charset="0"/>
                <a:cs typeface="Arial" pitchFamily="34" charset="0"/>
              </a:rPr>
              <a:t>أسلوب التنفيذ : تعلم تعاوني                               </a:t>
            </a:r>
            <a:r>
              <a:rPr lang="ar-SA" sz="1400" b="1" dirty="0">
                <a:solidFill>
                  <a:schemeClr val="tx1"/>
                </a:solidFill>
                <a:latin typeface="Arial" pitchFamily="34" charset="0"/>
                <a:cs typeface="Arial" pitchFamily="34" charset="0"/>
              </a:rPr>
              <a:t>الزمن</a:t>
            </a:r>
            <a:r>
              <a:rPr lang="ar-SA" sz="1400" b="1" dirty="0">
                <a:solidFill>
                  <a:srgbClr val="FF0000"/>
                </a:solidFill>
                <a:latin typeface="Arial" pitchFamily="34" charset="0"/>
                <a:cs typeface="Arial" pitchFamily="34" charset="0"/>
              </a:rPr>
              <a:t> : 5 دقائق                            </a:t>
            </a:r>
            <a:r>
              <a:rPr lang="ar-SA" sz="1400" b="1" dirty="0">
                <a:solidFill>
                  <a:schemeClr val="tx1"/>
                </a:solidFill>
                <a:latin typeface="Arial" pitchFamily="34" charset="0"/>
                <a:cs typeface="Arial" pitchFamily="34" charset="0"/>
              </a:rPr>
              <a:t>اسم المجموعة:</a:t>
            </a:r>
          </a:p>
          <a:p>
            <a:pPr algn="ctr" fontAlgn="base">
              <a:spcBef>
                <a:spcPct val="0"/>
              </a:spcBef>
              <a:spcAft>
                <a:spcPts val="1000"/>
              </a:spcAft>
            </a:pPr>
            <a:r>
              <a:rPr lang="ar-SA" sz="1400" dirty="0">
                <a:latin typeface="Arial" pitchFamily="34" charset="0"/>
                <a:cs typeface="Arial" pitchFamily="34" charset="0"/>
              </a:rPr>
              <a:t> </a:t>
            </a:r>
            <a:endParaRPr lang="ar-SA" sz="1400" dirty="0">
              <a:solidFill>
                <a:schemeClr val="tx1"/>
              </a:solidFill>
              <a:latin typeface="Arial" pitchFamily="34" charset="0"/>
              <a:cs typeface="Arial" pitchFamily="34" charset="0"/>
            </a:endParaRPr>
          </a:p>
        </p:txBody>
      </p:sp>
      <p:sp>
        <p:nvSpPr>
          <p:cNvPr id="9" name="عنوان 1"/>
          <p:cNvSpPr txBox="1">
            <a:spLocks noGrp="1"/>
          </p:cNvSpPr>
          <p:nvPr>
            <p:ph type="body" idx="1"/>
          </p:nvPr>
        </p:nvSpPr>
        <p:spPr>
          <a:xfrm>
            <a:off x="4452810" y="1999172"/>
            <a:ext cx="4811111" cy="831850"/>
          </a:xfrm>
          <a:prstGeom prst="rect">
            <a:avLst/>
          </a:prstGeom>
        </p:spPr>
        <p:txBody>
          <a:bodyPr vert="horz" lIns="91440" tIns="45720" rIns="91440" bIns="45720" rtlCol="1" anchor="ctr">
            <a:normAutofit/>
          </a:bodyPr>
          <a:lstStyle/>
          <a:p>
            <a:pPr algn="ctr">
              <a:spcBef>
                <a:spcPct val="0"/>
              </a:spcBef>
              <a:defRPr/>
            </a:pPr>
            <a:r>
              <a:rPr lang="ar-SA" b="1" dirty="0">
                <a:solidFill>
                  <a:srgbClr val="FF0000"/>
                </a:solidFill>
                <a:latin typeface="+mj-lt"/>
                <a:ea typeface="+mj-ea"/>
                <a:cs typeface="+mj-cs"/>
              </a:rPr>
              <a:t>إستراتيجية التّدريس التّبادلي </a:t>
            </a:r>
            <a:r>
              <a:rPr lang="ar-SA" b="1" dirty="0">
                <a:solidFill>
                  <a:srgbClr val="085812"/>
                </a:solidFill>
                <a:latin typeface="+mj-lt"/>
                <a:ea typeface="+mj-ea"/>
                <a:cs typeface="+mj-cs"/>
              </a:rPr>
              <a:t>( التلخيص )</a:t>
            </a:r>
          </a:p>
          <a:p>
            <a:pPr algn="ctr">
              <a:spcBef>
                <a:spcPct val="0"/>
              </a:spcBef>
              <a:defRPr/>
            </a:pPr>
            <a:endParaRPr lang="ar-SA" b="1" dirty="0">
              <a:solidFill>
                <a:srgbClr val="085812"/>
              </a:solidFill>
              <a:latin typeface="+mj-lt"/>
              <a:ea typeface="+mj-ea"/>
              <a:cs typeface="+mj-cs"/>
            </a:endParaRPr>
          </a:p>
        </p:txBody>
      </p:sp>
      <p:pic>
        <p:nvPicPr>
          <p:cNvPr id="6" name="عنصر نائب للمحتوى 5"/>
          <p:cNvPicPr>
            <a:picLocks noGrp="1" noChangeAspect="1"/>
          </p:cNvPicPr>
          <p:nvPr>
            <p:ph sz="quarter" idx="4"/>
          </p:nvPr>
        </p:nvPicPr>
        <p:blipFill>
          <a:blip r:embed="rId6"/>
          <a:stretch>
            <a:fillRect/>
          </a:stretch>
        </p:blipFill>
        <p:spPr>
          <a:xfrm>
            <a:off x="868040" y="2731478"/>
            <a:ext cx="3522439" cy="3759263"/>
          </a:xfrm>
          <a:prstGeom prst="rect">
            <a:avLst/>
          </a:prstGeom>
        </p:spPr>
      </p:pic>
      <p:sp>
        <p:nvSpPr>
          <p:cNvPr id="3" name="عنصر نائب للنص 2"/>
          <p:cNvSpPr>
            <a:spLocks noGrp="1"/>
          </p:cNvSpPr>
          <p:nvPr>
            <p:ph type="body" sz="quarter" idx="3"/>
          </p:nvPr>
        </p:nvSpPr>
        <p:spPr>
          <a:xfrm>
            <a:off x="5743893" y="3013023"/>
            <a:ext cx="5183188" cy="2010042"/>
          </a:xfrm>
        </p:spPr>
        <p:txBody>
          <a:bodyPr/>
          <a:lstStyle/>
          <a:p>
            <a:endParaRPr lang="ar-SA"/>
          </a:p>
        </p:txBody>
      </p:sp>
    </p:spTree>
    <p:extLst>
      <p:ext uri="{BB962C8B-B14F-4D97-AF65-F5344CB8AC3E}">
        <p14:creationId xmlns:p14="http://schemas.microsoft.com/office/powerpoint/2010/main" val="189357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endParaRPr lang="en-US" dirty="0"/>
          </a:p>
        </p:txBody>
      </p:sp>
      <p:sp>
        <p:nvSpPr>
          <p:cNvPr id="3" name="AutoShape 4"/>
          <p:cNvSpPr>
            <a:spLocks noChangeArrowheads="1"/>
          </p:cNvSpPr>
          <p:nvPr/>
        </p:nvSpPr>
        <p:spPr bwMode="auto">
          <a:xfrm>
            <a:off x="7505908" y="882388"/>
            <a:ext cx="4124325" cy="4669155"/>
          </a:xfrm>
          <a:prstGeom prst="wedgeEllipseCallout">
            <a:avLst>
              <a:gd name="adj1" fmla="val -88801"/>
              <a:gd name="adj2" fmla="val -2862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ar-SA" sz="2000" b="1">
                <a:solidFill>
                  <a:srgbClr val="E36C0A"/>
                </a:solidFill>
                <a:effectLst/>
                <a:latin typeface="Calibri" panose="020F0502020204030204" pitchFamily="34" charset="0"/>
                <a:ea typeface="Times New Roman" panose="02020603050405020304" pitchFamily="18" charset="0"/>
                <a:cs typeface="Arial" panose="020B0604020202020204" pitchFamily="34" charset="0"/>
              </a:rPr>
              <a:t>الوسائل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الكتاب المدرسي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عارض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السبورة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الأقلام الملونة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البطاقات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ar-SA" sz="2000" b="1">
                <a:effectLst/>
                <a:latin typeface="Calibri" panose="020F0502020204030204" pitchFamily="34" charset="0"/>
                <a:ea typeface="Calibri" panose="020F0502020204030204" pitchFamily="34" charset="0"/>
                <a:cs typeface="Arial" panose="020B0604020202020204" pitchFamily="34" charset="0"/>
              </a:rPr>
              <a:t>والصور .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5"/>
          <p:cNvSpPr>
            <a:spLocks noChangeArrowheads="1"/>
          </p:cNvSpPr>
          <p:nvPr/>
        </p:nvSpPr>
        <p:spPr bwMode="auto">
          <a:xfrm>
            <a:off x="1961114" y="664265"/>
            <a:ext cx="2200275" cy="510540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sysClr val="windowText" lastClr="000000"/>
              </a:solidFill>
              <a:effectLst/>
              <a:uLnTx/>
              <a:uFillTx/>
            </a:endParaRPr>
          </a:p>
        </p:txBody>
      </p:sp>
      <p:pic>
        <p:nvPicPr>
          <p:cNvPr id="6" name="صورة 5"/>
          <p:cNvPicPr>
            <a:picLocks noChangeAspect="1"/>
          </p:cNvPicPr>
          <p:nvPr/>
        </p:nvPicPr>
        <p:blipFill>
          <a:blip r:embed="rId2"/>
          <a:stretch>
            <a:fillRect/>
          </a:stretch>
        </p:blipFill>
        <p:spPr>
          <a:xfrm>
            <a:off x="2133334" y="882388"/>
            <a:ext cx="1905266" cy="1343212"/>
          </a:xfrm>
          <a:prstGeom prst="rect">
            <a:avLst/>
          </a:prstGeom>
        </p:spPr>
      </p:pic>
      <p:pic>
        <p:nvPicPr>
          <p:cNvPr id="7" name="صورة 6"/>
          <p:cNvPicPr>
            <a:picLocks noChangeAspect="1"/>
          </p:cNvPicPr>
          <p:nvPr/>
        </p:nvPicPr>
        <p:blipFill>
          <a:blip r:embed="rId3"/>
          <a:stretch>
            <a:fillRect/>
          </a:stretch>
        </p:blipFill>
        <p:spPr>
          <a:xfrm>
            <a:off x="2235501" y="996161"/>
            <a:ext cx="1700931" cy="1115665"/>
          </a:xfrm>
          <a:prstGeom prst="rect">
            <a:avLst/>
          </a:prstGeom>
        </p:spPr>
      </p:pic>
      <p:pic>
        <p:nvPicPr>
          <p:cNvPr id="8" name="صورة 7"/>
          <p:cNvPicPr>
            <a:picLocks noChangeAspect="1"/>
          </p:cNvPicPr>
          <p:nvPr/>
        </p:nvPicPr>
        <p:blipFill>
          <a:blip r:embed="rId4"/>
          <a:stretch>
            <a:fillRect/>
          </a:stretch>
        </p:blipFill>
        <p:spPr>
          <a:xfrm>
            <a:off x="2141960" y="2611551"/>
            <a:ext cx="1838582" cy="924054"/>
          </a:xfrm>
          <a:prstGeom prst="rect">
            <a:avLst/>
          </a:prstGeom>
        </p:spPr>
      </p:pic>
      <p:pic>
        <p:nvPicPr>
          <p:cNvPr id="9" name="صورة 8"/>
          <p:cNvPicPr>
            <a:picLocks noChangeAspect="1"/>
          </p:cNvPicPr>
          <p:nvPr/>
        </p:nvPicPr>
        <p:blipFill>
          <a:blip r:embed="rId5"/>
          <a:stretch>
            <a:fillRect/>
          </a:stretch>
        </p:blipFill>
        <p:spPr>
          <a:xfrm>
            <a:off x="2358865" y="4288917"/>
            <a:ext cx="1621677" cy="1182727"/>
          </a:xfrm>
          <a:prstGeom prst="rect">
            <a:avLst/>
          </a:prstGeom>
        </p:spPr>
      </p:pic>
    </p:spTree>
    <p:extLst>
      <p:ext uri="{BB962C8B-B14F-4D97-AF65-F5344CB8AC3E}">
        <p14:creationId xmlns:p14="http://schemas.microsoft.com/office/powerpoint/2010/main" val="226349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endParaRPr lang="en-US" dirty="0"/>
          </a:p>
        </p:txBody>
      </p:sp>
      <p:graphicFrame>
        <p:nvGraphicFramePr>
          <p:cNvPr id="5" name="عنصر 4"/>
          <p:cNvGraphicFramePr>
            <a:graphicFrameLocks noChangeAspect="1"/>
          </p:cNvGraphicFramePr>
          <p:nvPr>
            <p:extLst>
              <p:ext uri="{D42A27DB-BD31-4B8C-83A1-F6EECF244321}">
                <p14:modId xmlns:p14="http://schemas.microsoft.com/office/powerpoint/2010/main" val="1246735089"/>
              </p:ext>
            </p:extLst>
          </p:nvPr>
        </p:nvGraphicFramePr>
        <p:xfrm>
          <a:off x="658813" y="630238"/>
          <a:ext cx="10733087" cy="5830887"/>
        </p:xfrm>
        <a:graphic>
          <a:graphicData uri="http://schemas.openxmlformats.org/presentationml/2006/ole">
            <mc:AlternateContent xmlns:mc="http://schemas.openxmlformats.org/markup-compatibility/2006">
              <mc:Choice xmlns:v="urn:schemas-microsoft-com:vml" Requires="v">
                <p:oleObj spid="_x0000_s1031" name="Document" r:id="rId3" imgW="9740635" imgH="5306194" progId="Word.Document.12">
                  <p:embed/>
                </p:oleObj>
              </mc:Choice>
              <mc:Fallback>
                <p:oleObj name="Document" r:id="rId3" imgW="9740635" imgH="5306194" progId="Word.Document.12">
                  <p:embed/>
                  <p:pic>
                    <p:nvPicPr>
                      <p:cNvPr id="0" name=""/>
                      <p:cNvPicPr/>
                      <p:nvPr/>
                    </p:nvPicPr>
                    <p:blipFill>
                      <a:blip r:embed="rId4"/>
                      <a:stretch>
                        <a:fillRect/>
                      </a:stretch>
                    </p:blipFill>
                    <p:spPr>
                      <a:xfrm>
                        <a:off x="658813" y="630238"/>
                        <a:ext cx="10733087" cy="5830887"/>
                      </a:xfrm>
                      <a:prstGeom prst="rect">
                        <a:avLst/>
                      </a:prstGeom>
                    </p:spPr>
                  </p:pic>
                </p:oleObj>
              </mc:Fallback>
            </mc:AlternateContent>
          </a:graphicData>
        </a:graphic>
      </p:graphicFrame>
    </p:spTree>
    <p:extLst>
      <p:ext uri="{BB962C8B-B14F-4D97-AF65-F5344CB8AC3E}">
        <p14:creationId xmlns:p14="http://schemas.microsoft.com/office/powerpoint/2010/main" val="2303647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endParaRPr lang="en-US" dirty="0"/>
          </a:p>
        </p:txBody>
      </p:sp>
      <p:graphicFrame>
        <p:nvGraphicFramePr>
          <p:cNvPr id="3" name="جدول 2"/>
          <p:cNvGraphicFramePr>
            <a:graphicFrameLocks noGrp="1"/>
          </p:cNvGraphicFramePr>
          <p:nvPr>
            <p:extLst>
              <p:ext uri="{D42A27DB-BD31-4B8C-83A1-F6EECF244321}">
                <p14:modId xmlns:p14="http://schemas.microsoft.com/office/powerpoint/2010/main" val="2082883569"/>
              </p:ext>
            </p:extLst>
          </p:nvPr>
        </p:nvGraphicFramePr>
        <p:xfrm>
          <a:off x="887895" y="861391"/>
          <a:ext cx="10323444" cy="5353167"/>
        </p:xfrm>
        <a:graphic>
          <a:graphicData uri="http://schemas.openxmlformats.org/drawingml/2006/table">
            <a:tbl>
              <a:tblPr rtl="1" firstRow="1" firstCol="1" bandRow="1"/>
              <a:tblGrid>
                <a:gridCol w="2163173">
                  <a:extLst>
                    <a:ext uri="{9D8B030D-6E8A-4147-A177-3AD203B41FA5}">
                      <a16:colId xmlns:a16="http://schemas.microsoft.com/office/drawing/2014/main" val="1646683629"/>
                    </a:ext>
                  </a:extLst>
                </a:gridCol>
                <a:gridCol w="2163173">
                  <a:extLst>
                    <a:ext uri="{9D8B030D-6E8A-4147-A177-3AD203B41FA5}">
                      <a16:colId xmlns:a16="http://schemas.microsoft.com/office/drawing/2014/main" val="1864573200"/>
                    </a:ext>
                  </a:extLst>
                </a:gridCol>
                <a:gridCol w="3637653">
                  <a:extLst>
                    <a:ext uri="{9D8B030D-6E8A-4147-A177-3AD203B41FA5}">
                      <a16:colId xmlns:a16="http://schemas.microsoft.com/office/drawing/2014/main" val="1050624344"/>
                    </a:ext>
                  </a:extLst>
                </a:gridCol>
                <a:gridCol w="884271">
                  <a:extLst>
                    <a:ext uri="{9D8B030D-6E8A-4147-A177-3AD203B41FA5}">
                      <a16:colId xmlns:a16="http://schemas.microsoft.com/office/drawing/2014/main" val="1102132584"/>
                    </a:ext>
                  </a:extLst>
                </a:gridCol>
                <a:gridCol w="1475174">
                  <a:extLst>
                    <a:ext uri="{9D8B030D-6E8A-4147-A177-3AD203B41FA5}">
                      <a16:colId xmlns:a16="http://schemas.microsoft.com/office/drawing/2014/main" val="415178404"/>
                    </a:ext>
                  </a:extLst>
                </a:gridCol>
              </a:tblGrid>
              <a:tr h="424481">
                <a:tc>
                  <a:txBody>
                    <a:bodyPr/>
                    <a:lstStyle/>
                    <a:p>
                      <a:pPr marL="111760" algn="r" rtl="1">
                        <a:lnSpc>
                          <a:spcPct val="115000"/>
                        </a:lnSpc>
                        <a:spcAft>
                          <a:spcPts val="0"/>
                        </a:spcAft>
                        <a:tabLst>
                          <a:tab pos="674370" algn="l"/>
                        </a:tabLst>
                      </a:pPr>
                      <a:r>
                        <a:rPr lang="ar-SA" sz="1600" b="1">
                          <a:solidFill>
                            <a:srgbClr val="E36C0A"/>
                          </a:solidFill>
                          <a:effectLst/>
                          <a:latin typeface="Calibri" panose="020F0502020204030204" pitchFamily="34" charset="0"/>
                          <a:ea typeface="Times New Roman" panose="02020603050405020304" pitchFamily="18" charset="0"/>
                          <a:cs typeface="Arial" panose="020B0604020202020204" pitchFamily="34" charset="0"/>
                        </a:rPr>
                        <a:t>الأهداف</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76923C"/>
                          </a:solidFill>
                          <a:effectLst/>
                          <a:latin typeface="Calibri" panose="020F0502020204030204" pitchFamily="34" charset="0"/>
                          <a:ea typeface="Times New Roman" panose="02020603050405020304" pitchFamily="18" charset="0"/>
                          <a:cs typeface="Arial" panose="020B0604020202020204" pitchFamily="34" charset="0"/>
                        </a:rPr>
                        <a:t>المحتوى التعليمي</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31849B"/>
                          </a:solidFill>
                          <a:effectLst/>
                          <a:latin typeface="Calibri" panose="020F0502020204030204" pitchFamily="34" charset="0"/>
                          <a:ea typeface="Times New Roman" panose="02020603050405020304" pitchFamily="18" charset="0"/>
                          <a:cs typeface="Arial" panose="020B0604020202020204" pitchFamily="34" charset="0"/>
                        </a:rPr>
                        <a:t>الإجراءات والأنشطة التعليمية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الوسائل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أساليب التقويم</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463097"/>
                  </a:ext>
                </a:extLst>
              </a:tr>
              <a:tr h="2861305">
                <a:tc>
                  <a:txBody>
                    <a:bodyPr/>
                    <a:lstStyle/>
                    <a:p>
                      <a:pPr marL="111760" algn="r" rtl="1">
                        <a:lnSpc>
                          <a:spcPct val="115000"/>
                        </a:lnSpc>
                        <a:spcAft>
                          <a:spcPts val="0"/>
                        </a:spcAf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600" b="1">
                          <a:effectLst/>
                          <a:latin typeface="Calibri" panose="020F0502020204030204" pitchFamily="34" charset="0"/>
                          <a:ea typeface="Times New Roman" panose="02020603050405020304" pitchFamily="18" charset="0"/>
                          <a:cs typeface="Arial" panose="020B0604020202020204" pitchFamily="34" charset="0"/>
                        </a:rPr>
                        <a:t>أن تصف سلوك التلاميذ في الصورة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9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9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الصورة الرابعة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9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كم عدد الشخاص في الصورة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9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من تشاهدين في الصورة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9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ماذا يفعل باقي التلاميذ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Clr>
                          <a:srgbClr val="000000"/>
                        </a:buClr>
                        <a:buFont typeface="+mj-lt"/>
                        <a:buAutoNum type="arabicPeriod"/>
                        <a:tabLst>
                          <a:tab pos="3757930" algn="l"/>
                        </a:tabLst>
                      </a:pPr>
                      <a:r>
                        <a:rPr lang="ar-SA" sz="9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بماذا تصفين سلوك التلاميذ في الصورة ؟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الصورة الخامسة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00682F"/>
                          </a:solidFill>
                          <a:effectLst/>
                          <a:latin typeface="Calibri" panose="020F0502020204030204" pitchFamily="34" charset="0"/>
                          <a:ea typeface="Times New Roman" panose="02020603050405020304" pitchFamily="18" charset="0"/>
                          <a:cs typeface="Arial" panose="020B0604020202020204" pitchFamily="34" charset="0"/>
                        </a:rPr>
                        <a:t>تطبيق خبرة طرح الأسئلة على الصورة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effectLst/>
                          <a:latin typeface="Calibri" panose="020F0502020204030204" pitchFamily="34" charset="0"/>
                          <a:ea typeface="Times New Roman" panose="02020603050405020304" pitchFamily="18" charset="0"/>
                          <a:cs typeface="Arial" panose="020B0604020202020204" pitchFamily="34" charset="0"/>
                        </a:rPr>
                        <a:t>صغيرتي المبدعة اطرحي أكبر عدد ممكن من الأسئلة الغريبة والمتنوعة على هذه الصورة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جهاز العرض</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صور</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السبورة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الأقلام الملونة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صحيفة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الملاحظة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تقويم شفهي</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300" b="1">
                          <a:effectLst/>
                          <a:latin typeface="Calibri" panose="020F0502020204030204" pitchFamily="34" charset="0"/>
                          <a:ea typeface="Times New Roman" panose="02020603050405020304" pitchFamily="18" charset="0"/>
                          <a:cs typeface="Arial" panose="020B0604020202020204" pitchFamily="34" charset="0"/>
                        </a:rPr>
                        <a:t>مهارة التحدث</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561289"/>
                  </a:ext>
                </a:extLst>
              </a:tr>
              <a:tr h="2067381">
                <a:tc>
                  <a:txBody>
                    <a:bodyPr/>
                    <a:lstStyle/>
                    <a:p>
                      <a:pPr marL="111760"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ان تبين التلميذة فوائد القراءة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9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            ما هي فوائد القراءة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9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4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4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400" b="1">
                          <a:effectLst/>
                          <a:latin typeface="Calibri" panose="020F0502020204030204" pitchFamily="34" charset="0"/>
                          <a:ea typeface="Times New Roman" panose="02020603050405020304" pitchFamily="18" charset="0"/>
                          <a:cs typeface="Arial" panose="020B0604020202020204" pitchFamily="34" charset="0"/>
                        </a:rPr>
                        <a:t>بطاقات</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4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4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400" b="1" dirty="0">
                          <a:effectLst/>
                          <a:latin typeface="Calibri" panose="020F0502020204030204" pitchFamily="34" charset="0"/>
                          <a:ea typeface="Times New Roman" panose="02020603050405020304" pitchFamily="18" charset="0"/>
                          <a:cs typeface="Arial" panose="020B0604020202020204" pitchFamily="34" charset="0"/>
                        </a:rPr>
                        <a:t>ملاحظة</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4000" marR="5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5382804"/>
                  </a:ext>
                </a:extLst>
              </a:tr>
            </a:tbl>
          </a:graphicData>
        </a:graphic>
      </p:graphicFrame>
      <p:pic>
        <p:nvPicPr>
          <p:cNvPr id="4" name="صورة 3"/>
          <p:cNvPicPr>
            <a:picLocks noChangeAspect="1"/>
          </p:cNvPicPr>
          <p:nvPr/>
        </p:nvPicPr>
        <p:blipFill>
          <a:blip r:embed="rId2"/>
          <a:stretch>
            <a:fillRect/>
          </a:stretch>
        </p:blipFill>
        <p:spPr>
          <a:xfrm>
            <a:off x="7476030" y="1520023"/>
            <a:ext cx="1018120" cy="2017951"/>
          </a:xfrm>
          <a:prstGeom prst="rect">
            <a:avLst/>
          </a:prstGeom>
        </p:spPr>
      </p:pic>
      <p:pic>
        <p:nvPicPr>
          <p:cNvPr id="5" name="صورة 4"/>
          <p:cNvPicPr>
            <a:picLocks noChangeAspect="1"/>
          </p:cNvPicPr>
          <p:nvPr/>
        </p:nvPicPr>
        <p:blipFill>
          <a:blip r:embed="rId3"/>
          <a:stretch>
            <a:fillRect/>
          </a:stretch>
        </p:blipFill>
        <p:spPr>
          <a:xfrm>
            <a:off x="7146953" y="4385928"/>
            <a:ext cx="1857143" cy="1361905"/>
          </a:xfrm>
          <a:prstGeom prst="rect">
            <a:avLst/>
          </a:prstGeom>
        </p:spPr>
      </p:pic>
      <p:pic>
        <p:nvPicPr>
          <p:cNvPr id="6" name="صورة 5"/>
          <p:cNvPicPr>
            <a:picLocks noChangeAspect="1"/>
          </p:cNvPicPr>
          <p:nvPr/>
        </p:nvPicPr>
        <p:blipFill>
          <a:blip r:embed="rId4"/>
          <a:stretch>
            <a:fillRect/>
          </a:stretch>
        </p:blipFill>
        <p:spPr>
          <a:xfrm>
            <a:off x="3663603" y="2057569"/>
            <a:ext cx="1095238" cy="942857"/>
          </a:xfrm>
          <a:prstGeom prst="rect">
            <a:avLst/>
          </a:prstGeom>
        </p:spPr>
      </p:pic>
      <p:pic>
        <p:nvPicPr>
          <p:cNvPr id="7" name="صورة 6"/>
          <p:cNvPicPr>
            <a:picLocks noChangeAspect="1"/>
          </p:cNvPicPr>
          <p:nvPr/>
        </p:nvPicPr>
        <p:blipFill>
          <a:blip r:embed="rId5"/>
          <a:stretch>
            <a:fillRect/>
          </a:stretch>
        </p:blipFill>
        <p:spPr>
          <a:xfrm>
            <a:off x="4849357" y="2057569"/>
            <a:ext cx="1268078" cy="951058"/>
          </a:xfrm>
          <a:prstGeom prst="rect">
            <a:avLst/>
          </a:prstGeom>
        </p:spPr>
      </p:pic>
    </p:spTree>
    <p:extLst>
      <p:ext uri="{BB962C8B-B14F-4D97-AF65-F5344CB8AC3E}">
        <p14:creationId xmlns:p14="http://schemas.microsoft.com/office/powerpoint/2010/main" val="26802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2173170536"/>
              </p:ext>
            </p:extLst>
          </p:nvPr>
        </p:nvGraphicFramePr>
        <p:xfrm>
          <a:off x="713433" y="1763021"/>
          <a:ext cx="10378271" cy="4351338"/>
        </p:xfrm>
        <a:graphic>
          <a:graphicData uri="http://schemas.openxmlformats.org/drawingml/2006/table">
            <a:tbl>
              <a:tblPr rtl="1" firstRow="1" firstCol="1" bandRow="1"/>
              <a:tblGrid>
                <a:gridCol w="2174661">
                  <a:extLst>
                    <a:ext uri="{9D8B030D-6E8A-4147-A177-3AD203B41FA5}">
                      <a16:colId xmlns:a16="http://schemas.microsoft.com/office/drawing/2014/main" val="421578979"/>
                    </a:ext>
                  </a:extLst>
                </a:gridCol>
                <a:gridCol w="2174661">
                  <a:extLst>
                    <a:ext uri="{9D8B030D-6E8A-4147-A177-3AD203B41FA5}">
                      <a16:colId xmlns:a16="http://schemas.microsoft.com/office/drawing/2014/main" val="1157728772"/>
                    </a:ext>
                  </a:extLst>
                </a:gridCol>
                <a:gridCol w="3656973">
                  <a:extLst>
                    <a:ext uri="{9D8B030D-6E8A-4147-A177-3AD203B41FA5}">
                      <a16:colId xmlns:a16="http://schemas.microsoft.com/office/drawing/2014/main" val="3794530101"/>
                    </a:ext>
                  </a:extLst>
                </a:gridCol>
                <a:gridCol w="888968">
                  <a:extLst>
                    <a:ext uri="{9D8B030D-6E8A-4147-A177-3AD203B41FA5}">
                      <a16:colId xmlns:a16="http://schemas.microsoft.com/office/drawing/2014/main" val="3990063471"/>
                    </a:ext>
                  </a:extLst>
                </a:gridCol>
                <a:gridCol w="1483008">
                  <a:extLst>
                    <a:ext uri="{9D8B030D-6E8A-4147-A177-3AD203B41FA5}">
                      <a16:colId xmlns:a16="http://schemas.microsoft.com/office/drawing/2014/main" val="3262739232"/>
                    </a:ext>
                  </a:extLst>
                </a:gridCol>
              </a:tblGrid>
              <a:tr h="580634">
                <a:tc>
                  <a:txBody>
                    <a:bodyPr/>
                    <a:lstStyle/>
                    <a:p>
                      <a:pPr marL="111760" algn="r" rtl="1">
                        <a:lnSpc>
                          <a:spcPct val="115000"/>
                        </a:lnSpc>
                        <a:spcAft>
                          <a:spcPts val="0"/>
                        </a:spcAft>
                        <a:tabLst>
                          <a:tab pos="674370" algn="l"/>
                        </a:tabLst>
                      </a:pPr>
                      <a:r>
                        <a:rPr lang="ar-SA" sz="1600" b="1">
                          <a:solidFill>
                            <a:srgbClr val="E36C0A"/>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674370" algn="l"/>
                        </a:tabLst>
                      </a:pPr>
                      <a:r>
                        <a:rPr lang="ar-SA" sz="1600" b="1">
                          <a:solidFill>
                            <a:srgbClr val="E36C0A"/>
                          </a:solidFill>
                          <a:effectLst/>
                          <a:latin typeface="Calibri" panose="020F0502020204030204" pitchFamily="34" charset="0"/>
                          <a:ea typeface="Times New Roman" panose="02020603050405020304" pitchFamily="18" charset="0"/>
                          <a:cs typeface="Arial" panose="020B0604020202020204" pitchFamily="34" charset="0"/>
                        </a:rPr>
                        <a:t>    الأهداف</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a:solidFill>
                            <a:srgbClr val="76923C"/>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solidFill>
                            <a:srgbClr val="76923C"/>
                          </a:solidFill>
                          <a:effectLst/>
                          <a:latin typeface="Calibri" panose="020F0502020204030204" pitchFamily="34" charset="0"/>
                          <a:ea typeface="Times New Roman" panose="02020603050405020304" pitchFamily="18" charset="0"/>
                          <a:cs typeface="Arial" panose="020B0604020202020204" pitchFamily="34" charset="0"/>
                        </a:rPr>
                        <a:t>المحتوى التعليمي</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31849B"/>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a:solidFill>
                            <a:srgbClr val="31849B"/>
                          </a:solidFill>
                          <a:effectLst/>
                          <a:latin typeface="Calibri" panose="020F0502020204030204" pitchFamily="34" charset="0"/>
                          <a:ea typeface="Times New Roman" panose="02020603050405020304" pitchFamily="18" charset="0"/>
                          <a:cs typeface="Arial" panose="020B0604020202020204" pitchFamily="34" charset="0"/>
                        </a:rPr>
                        <a:t>    الإجراءات والأنشطة التعليمية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الوسائل</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a:solidFill>
                            <a:srgbClr val="943634"/>
                          </a:solidFill>
                          <a:effectLst/>
                          <a:latin typeface="Calibri" panose="020F0502020204030204" pitchFamily="34" charset="0"/>
                          <a:ea typeface="Times New Roman" panose="02020603050405020304" pitchFamily="18" charset="0"/>
                          <a:cs typeface="Arial" panose="020B0604020202020204" pitchFamily="34" charset="0"/>
                        </a:rPr>
                        <a:t>أساليب التقويم</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803039"/>
                  </a:ext>
                </a:extLst>
              </a:tr>
              <a:tr h="3770704">
                <a:tc>
                  <a:txBody>
                    <a:bodyPr/>
                    <a:lstStyle/>
                    <a:p>
                      <a:pPr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ان تطبق التلميذة  قوانين القراءة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1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3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tabLst>
                          <a:tab pos="3757930" algn="l"/>
                        </a:tabLst>
                      </a:pPr>
                      <a:r>
                        <a:rPr lang="ar-SA" sz="1300" b="1">
                          <a:effectLst/>
                          <a:latin typeface="Calibri" panose="020F0502020204030204" pitchFamily="34" charset="0"/>
                          <a:ea typeface="Times New Roman" panose="02020603050405020304" pitchFamily="18" charset="0"/>
                          <a:cs typeface="Arial" panose="020B0604020202020204" pitchFamily="34" charset="0"/>
                        </a:rPr>
                        <a:t>أن  تقرأ التلميذة قراءة صحيحة ممثلة للمعنى ومراعية لعلامات الوقف والوصل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3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3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300" b="1" dirty="0">
                          <a:effectLst/>
                          <a:latin typeface="Calibri" panose="020F0502020204030204" pitchFamily="34" charset="0"/>
                          <a:ea typeface="Times New Roman" panose="02020603050405020304" pitchFamily="18" charset="0"/>
                          <a:cs typeface="Arial" panose="020B0604020202020204" pitchFamily="34" charset="0"/>
                        </a:rPr>
                        <a:t>قوانين القراءة</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إظهار قوانين القراءة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0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0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0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0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   القراءة النموذجية من قبل المعلمة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500" b="1">
                          <a:effectLst/>
                          <a:latin typeface="Calibri" panose="020F0502020204030204" pitchFamily="34" charset="0"/>
                          <a:ea typeface="Calibri" panose="020F0502020204030204" pitchFamily="34" charset="0"/>
                          <a:cs typeface="Arial" panose="020B0604020202020204" pitchFamily="34" charset="0"/>
                        </a:rPr>
                        <a:t>القراءة الزمرية من قبل التلميذات .</a:t>
                      </a:r>
                      <a:endParaRPr lang="en-US" sz="9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Arial" panose="020B0604020202020204" pitchFamily="34" charset="0"/>
                        <a:buChar char="-"/>
                        <a:tabLst>
                          <a:tab pos="3757930" algn="l"/>
                        </a:tabLst>
                      </a:pPr>
                      <a:r>
                        <a:rPr lang="ar-SA" sz="1500" b="1">
                          <a:effectLst/>
                          <a:latin typeface="Calibri" panose="020F0502020204030204" pitchFamily="34" charset="0"/>
                          <a:ea typeface="Calibri" panose="020F0502020204030204" pitchFamily="34" charset="0"/>
                          <a:cs typeface="Arial" panose="020B0604020202020204" pitchFamily="34" charset="0"/>
                        </a:rPr>
                        <a:t>قراءة التلميذات المجيدات ثم الأخريات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pPr>
                      <a:r>
                        <a:rPr lang="ar-SA" sz="15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a:effectLst/>
                          <a:latin typeface="Calibri" panose="020F0502020204030204" pitchFamily="34" charset="0"/>
                          <a:ea typeface="Times New Roman" panose="02020603050405020304" pitchFamily="18" charset="0"/>
                          <a:cs typeface="Arial" panose="020B0604020202020204" pitchFamily="34" charset="0"/>
                        </a:rPr>
                        <a:t>الكتاب المدرسي</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500">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500">
                          <a:effectLst/>
                          <a:latin typeface="Calibri" panose="020F0502020204030204" pitchFamily="34" charset="0"/>
                          <a:ea typeface="Times New Roman" panose="02020603050405020304" pitchFamily="18" charset="0"/>
                          <a:cs typeface="Arial" panose="020B0604020202020204" pitchFamily="34" charset="0"/>
                        </a:rPr>
                        <a:t>  </a:t>
                      </a:r>
                      <a:r>
                        <a:rPr lang="ar-SA" sz="1500" b="1">
                          <a:effectLst/>
                          <a:latin typeface="Calibri" panose="020F0502020204030204" pitchFamily="34" charset="0"/>
                          <a:ea typeface="Times New Roman" panose="02020603050405020304" pitchFamily="18" charset="0"/>
                          <a:cs typeface="Arial" panose="020B0604020202020204" pitchFamily="34" charset="0"/>
                        </a:rPr>
                        <a:t>منبر القراءة</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مهارة التحدث</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مهارة القراءة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الملاحظة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المتابعة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500" b="1" dirty="0">
                          <a:effectLst/>
                          <a:latin typeface="Calibri" panose="020F0502020204030204" pitchFamily="34" charset="0"/>
                          <a:ea typeface="Times New Roman" panose="02020603050405020304" pitchFamily="18" charset="0"/>
                          <a:cs typeface="Arial" panose="020B0604020202020204" pitchFamily="34" charset="0"/>
                        </a:rPr>
                        <a:t>التصويب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5890" marR="55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071899"/>
                  </a:ext>
                </a:extLst>
              </a:tr>
            </a:tbl>
          </a:graphicData>
        </a:graphic>
      </p:graphicFrame>
      <p:pic>
        <p:nvPicPr>
          <p:cNvPr id="4" name="صورة 3"/>
          <p:cNvPicPr>
            <a:picLocks noChangeAspect="1"/>
          </p:cNvPicPr>
          <p:nvPr/>
        </p:nvPicPr>
        <p:blipFill>
          <a:blip r:embed="rId2"/>
          <a:stretch>
            <a:fillRect/>
          </a:stretch>
        </p:blipFill>
        <p:spPr>
          <a:xfrm>
            <a:off x="6935938" y="3054826"/>
            <a:ext cx="1857143" cy="1190476"/>
          </a:xfrm>
          <a:prstGeom prst="rect">
            <a:avLst/>
          </a:prstGeom>
        </p:spPr>
      </p:pic>
      <p:pic>
        <p:nvPicPr>
          <p:cNvPr id="5" name="صورة 4"/>
          <p:cNvPicPr>
            <a:picLocks noChangeAspect="1"/>
          </p:cNvPicPr>
          <p:nvPr/>
        </p:nvPicPr>
        <p:blipFill>
          <a:blip r:embed="rId3"/>
          <a:stretch>
            <a:fillRect/>
          </a:stretch>
        </p:blipFill>
        <p:spPr>
          <a:xfrm>
            <a:off x="7054985" y="4503640"/>
            <a:ext cx="1619048" cy="1352381"/>
          </a:xfrm>
          <a:prstGeom prst="rect">
            <a:avLst/>
          </a:prstGeom>
        </p:spPr>
      </p:pic>
    </p:spTree>
    <p:extLst>
      <p:ext uri="{BB962C8B-B14F-4D97-AF65-F5344CB8AC3E}">
        <p14:creationId xmlns:p14="http://schemas.microsoft.com/office/powerpoint/2010/main" val="180608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3450023865"/>
              </p:ext>
            </p:extLst>
          </p:nvPr>
        </p:nvGraphicFramePr>
        <p:xfrm>
          <a:off x="993282" y="1674900"/>
          <a:ext cx="9690535" cy="4351338"/>
        </p:xfrm>
        <a:graphic>
          <a:graphicData uri="http://schemas.openxmlformats.org/drawingml/2006/table">
            <a:tbl>
              <a:tblPr rtl="1" firstRow="1" firstCol="1" bandRow="1"/>
              <a:tblGrid>
                <a:gridCol w="2030553">
                  <a:extLst>
                    <a:ext uri="{9D8B030D-6E8A-4147-A177-3AD203B41FA5}">
                      <a16:colId xmlns:a16="http://schemas.microsoft.com/office/drawing/2014/main" val="3244295048"/>
                    </a:ext>
                  </a:extLst>
                </a:gridCol>
                <a:gridCol w="2030553">
                  <a:extLst>
                    <a:ext uri="{9D8B030D-6E8A-4147-A177-3AD203B41FA5}">
                      <a16:colId xmlns:a16="http://schemas.microsoft.com/office/drawing/2014/main" val="315185284"/>
                    </a:ext>
                  </a:extLst>
                </a:gridCol>
                <a:gridCol w="3414636">
                  <a:extLst>
                    <a:ext uri="{9D8B030D-6E8A-4147-A177-3AD203B41FA5}">
                      <a16:colId xmlns:a16="http://schemas.microsoft.com/office/drawing/2014/main" val="895717843"/>
                    </a:ext>
                  </a:extLst>
                </a:gridCol>
                <a:gridCol w="830060">
                  <a:extLst>
                    <a:ext uri="{9D8B030D-6E8A-4147-A177-3AD203B41FA5}">
                      <a16:colId xmlns:a16="http://schemas.microsoft.com/office/drawing/2014/main" val="2238542748"/>
                    </a:ext>
                  </a:extLst>
                </a:gridCol>
                <a:gridCol w="1384733">
                  <a:extLst>
                    <a:ext uri="{9D8B030D-6E8A-4147-A177-3AD203B41FA5}">
                      <a16:colId xmlns:a16="http://schemas.microsoft.com/office/drawing/2014/main" val="1902046915"/>
                    </a:ext>
                  </a:extLst>
                </a:gridCol>
              </a:tblGrid>
              <a:tr h="4351338">
                <a:tc>
                  <a:txBody>
                    <a:bodyPr/>
                    <a:lstStyle/>
                    <a:p>
                      <a:pPr marL="111760" algn="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أن تصل التلميذة بين الصورة والجملة المناسبة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700" b="1">
                          <a:effectLst/>
                          <a:latin typeface="Calibri" panose="020F0502020204030204" pitchFamily="34" charset="0"/>
                          <a:ea typeface="Times New Roman" panose="02020603050405020304" pitchFamily="18" charset="0"/>
                          <a:cs typeface="Arial" panose="020B0604020202020204" pitchFamily="34" charset="0"/>
                        </a:rPr>
                        <a:t>أن ترتب التلميذة الكلمات التي أمامها لتصبح جملة مفيدة وتقرؤها.</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marL="111760" algn="r" rtl="1">
                        <a:lnSpc>
                          <a:spcPct val="115000"/>
                        </a:lnSpc>
                        <a:spcAft>
                          <a:spcPts val="0"/>
                        </a:spcAft>
                      </a:pPr>
                      <a:r>
                        <a:rPr lang="ar-SA" sz="12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0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ar-SA" sz="1000"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تعلم تعاوني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صلي بين الجملة والصورة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توضيح الأهداف التعاونية  – تحديد المهمة والزمن </a:t>
                      </a:r>
                      <a:r>
                        <a:rPr lang="ar-SA" sz="1600" b="1" dirty="0" err="1">
                          <a:effectLst/>
                          <a:latin typeface="Calibri" panose="020F0502020204030204" pitchFamily="34" charset="0"/>
                          <a:ea typeface="Times New Roman" panose="02020603050405020304" pitchFamily="18" charset="0"/>
                          <a:cs typeface="Arial" panose="020B0604020202020204" pitchFamily="34" charset="0"/>
                        </a:rPr>
                        <a:t>ومحكات</a:t>
                      </a:r>
                      <a:r>
                        <a:rPr lang="ar-SA" sz="1600" b="1" dirty="0">
                          <a:effectLst/>
                          <a:latin typeface="Calibri" panose="020F0502020204030204" pitchFamily="34" charset="0"/>
                          <a:ea typeface="Times New Roman" panose="02020603050405020304" pitchFamily="18" charset="0"/>
                          <a:cs typeface="Arial" panose="020B0604020202020204" pitchFamily="34" charset="0"/>
                        </a:rPr>
                        <a:t> النجاح – توزيع ورقة العمل على المجموعات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تعلم تعاوني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r>
                        <a:rPr lang="ar-SA" sz="1600" b="1" dirty="0">
                          <a:effectLst/>
                          <a:latin typeface="Calibri" panose="020F0502020204030204" pitchFamily="34" charset="0"/>
                          <a:ea typeface="Times New Roman" panose="02020603050405020304" pitchFamily="18" charset="0"/>
                          <a:cs typeface="Arial" panose="020B0604020202020204" pitchFamily="34" charset="0"/>
                        </a:rPr>
                        <a:t>رتبي الكلمات التي أمامك لتصبح جملة مفيدة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يا صالح . وبارك . احسنت . الله . فيك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ألم . فأصابه . بطنه . في</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228600"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يرقد . في . محمداً . المستشفى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228600"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لأنه . طعاما . أكل . ملوثاً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marL="228600" algn="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يا أستاذ . نعود . رأيك . ما . محمدا</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جهاز العرض</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بطاقات</a:t>
                      </a:r>
                      <a:endParaRPr lang="en-US" sz="90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a:effectLst/>
                          <a:latin typeface="Calibri" panose="020F0502020204030204" pitchFamily="34" charset="0"/>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Times New Roman" panose="02020603050405020304" pitchFamily="18" charset="0"/>
                        <a:cs typeface="Arial" panose="020B0604020202020204" pitchFamily="34" charset="0"/>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ملاحظة عمل المجموعات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سجل الملاحظة  ورقة عمل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p>
                      <a:pPr algn="ctr" rtl="1">
                        <a:lnSpc>
                          <a:spcPct val="115000"/>
                        </a:lnSpc>
                        <a:spcAft>
                          <a:spcPts val="0"/>
                        </a:spcAft>
                        <a:tabLst>
                          <a:tab pos="3757930" algn="l"/>
                        </a:tabLst>
                      </a:pPr>
                      <a:r>
                        <a:rPr lang="ar-SA" sz="1600" b="1" dirty="0">
                          <a:effectLst/>
                          <a:latin typeface="Calibri" panose="020F0502020204030204" pitchFamily="34" charset="0"/>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Times New Roman" panose="02020603050405020304" pitchFamily="18" charset="0"/>
                        <a:cs typeface="Arial" panose="020B0604020202020204" pitchFamily="34" charset="0"/>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713499"/>
                  </a:ext>
                </a:extLst>
              </a:tr>
            </a:tbl>
          </a:graphicData>
        </a:graphic>
      </p:graphicFrame>
      <p:pic>
        <p:nvPicPr>
          <p:cNvPr id="4" name="صورة 3"/>
          <p:cNvPicPr>
            <a:picLocks noChangeAspect="1"/>
          </p:cNvPicPr>
          <p:nvPr/>
        </p:nvPicPr>
        <p:blipFill>
          <a:blip r:embed="rId2"/>
          <a:stretch>
            <a:fillRect/>
          </a:stretch>
        </p:blipFill>
        <p:spPr>
          <a:xfrm>
            <a:off x="6792684" y="2155331"/>
            <a:ext cx="1650277" cy="1695238"/>
          </a:xfrm>
          <a:prstGeom prst="rect">
            <a:avLst/>
          </a:prstGeom>
        </p:spPr>
      </p:pic>
    </p:spTree>
    <p:extLst>
      <p:ext uri="{BB962C8B-B14F-4D97-AF65-F5344CB8AC3E}">
        <p14:creationId xmlns:p14="http://schemas.microsoft.com/office/powerpoint/2010/main" val="128412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عنصر 7"/>
          <p:cNvGraphicFramePr>
            <a:graphicFrameLocks noChangeAspect="1"/>
          </p:cNvGraphicFramePr>
          <p:nvPr>
            <p:extLst>
              <p:ext uri="{D42A27DB-BD31-4B8C-83A1-F6EECF244321}">
                <p14:modId xmlns:p14="http://schemas.microsoft.com/office/powerpoint/2010/main" val="794652459"/>
              </p:ext>
            </p:extLst>
          </p:nvPr>
        </p:nvGraphicFramePr>
        <p:xfrm>
          <a:off x="399393" y="779463"/>
          <a:ext cx="10532132" cy="5295900"/>
        </p:xfrm>
        <a:graphic>
          <a:graphicData uri="http://schemas.openxmlformats.org/presentationml/2006/ole">
            <mc:AlternateContent xmlns:mc="http://schemas.openxmlformats.org/markup-compatibility/2006">
              <mc:Choice xmlns:v="urn:schemas-microsoft-com:vml" Requires="v">
                <p:oleObj spid="_x0000_s6149" name="Document" r:id="rId3" imgW="9740635" imgH="5298270" progId="Word.Document.12">
                  <p:embed/>
                </p:oleObj>
              </mc:Choice>
              <mc:Fallback>
                <p:oleObj name="Document" r:id="rId3" imgW="9740635" imgH="5298270" progId="Word.Document.12">
                  <p:embed/>
                  <p:pic>
                    <p:nvPicPr>
                      <p:cNvPr id="0" name=""/>
                      <p:cNvPicPr/>
                      <p:nvPr/>
                    </p:nvPicPr>
                    <p:blipFill>
                      <a:blip r:embed="rId4"/>
                      <a:stretch>
                        <a:fillRect/>
                      </a:stretch>
                    </p:blipFill>
                    <p:spPr>
                      <a:xfrm>
                        <a:off x="399393" y="779463"/>
                        <a:ext cx="10532132" cy="5295900"/>
                      </a:xfrm>
                      <a:prstGeom prst="rect">
                        <a:avLst/>
                      </a:prstGeom>
                    </p:spPr>
                  </p:pic>
                </p:oleObj>
              </mc:Fallback>
            </mc:AlternateContent>
          </a:graphicData>
        </a:graphic>
      </p:graphicFrame>
    </p:spTree>
    <p:extLst>
      <p:ext uri="{BB962C8B-B14F-4D97-AF65-F5344CB8AC3E}">
        <p14:creationId xmlns:p14="http://schemas.microsoft.com/office/powerpoint/2010/main" val="590536064"/>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1734</TotalTime>
  <Words>1554</Words>
  <Application>Microsoft Office PowerPoint</Application>
  <PresentationFormat>شاشة عريضة</PresentationFormat>
  <Paragraphs>1070</Paragraphs>
  <Slides>39</Slides>
  <Notes>0</Notes>
  <HiddenSlides>0</HiddenSlides>
  <MMClips>0</MMClips>
  <ScaleCrop>false</ScaleCrop>
  <HeadingPairs>
    <vt:vector size="8" baseType="variant">
      <vt:variant>
        <vt:lpstr>الخطوط المستخدمة</vt:lpstr>
      </vt:variant>
      <vt:variant>
        <vt:i4>9</vt:i4>
      </vt:variant>
      <vt:variant>
        <vt:lpstr>نسق</vt:lpstr>
      </vt:variant>
      <vt:variant>
        <vt:i4>1</vt:i4>
      </vt:variant>
      <vt:variant>
        <vt:lpstr>خوادم OLE مضمنة</vt:lpstr>
      </vt:variant>
      <vt:variant>
        <vt:i4>2</vt:i4>
      </vt:variant>
      <vt:variant>
        <vt:lpstr>عناوين الشرائح</vt:lpstr>
      </vt:variant>
      <vt:variant>
        <vt:i4>39</vt:i4>
      </vt:variant>
    </vt:vector>
  </HeadingPairs>
  <TitlesOfParts>
    <vt:vector size="51" baseType="lpstr">
      <vt:lpstr>Akhbar MT</vt:lpstr>
      <vt:lpstr>AL-Mohanad</vt:lpstr>
      <vt:lpstr>Andalus</vt:lpstr>
      <vt:lpstr>Arial</vt:lpstr>
      <vt:lpstr>Calibri</vt:lpstr>
      <vt:lpstr>Calibri Light</vt:lpstr>
      <vt:lpstr>Cambria</vt:lpstr>
      <vt:lpstr>Symbol</vt:lpstr>
      <vt:lpstr>Times New Roman</vt:lpstr>
      <vt:lpstr>نسق Office</vt:lpstr>
      <vt:lpstr>Document</vt:lpstr>
      <vt:lpstr>مستند Microsoft Word</vt:lpstr>
      <vt:lpstr>وحدة صحتي وغذائي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اليوم :                                                                              التاريخ :                                                                 الصف : المادة: لغتي                                                                        الوحدة :                                                                 الموضوع : المكون :                                                      أسلوب التنفيذ : تعلم تعاوني                               الزمن : 5 دقائق                            اسم المجموعة:   </vt:lpstr>
      <vt:lpstr>اليوم :                                                                              التاريخ :                                                                 الصف : المادة: لغتي                                                                        الوحدة :                                                                 الموضوع : المكون                                                             أسلوب التنفيذ : تعلم تعاوني                               الزمن : 5 دقائق                            اسم المجموعة:  إستراتيجية التّدريس التّبادلي ( التوضيح )  </vt:lpstr>
      <vt:lpstr>اليوم :                                                                              التاريخ :                                                                 الصف : المادة: لغتي                                                                        الوحدة                                                                    الموضوع :   المكون                                                               أسلوب التنفيذ : تعلم تعاوني                               الزمن : 5 دقائق                            اسم المجموعة:   </vt:lpstr>
      <vt:lpstr>اليوم :                                                                              التاريخ :                                                                 الصف : المادة: لغتي                                                                        الوحدة :                                                                 الموضوع : المكون                                                               أسلوب التنفيذ : تعلم تعاوني                               الزمن : 5 دقائق                            اسم المجموعة: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بالقرآن نحيا 0</dc:creator>
  <cp:lastModifiedBy>بالقرآن نحيا حصة القرني</cp:lastModifiedBy>
  <cp:revision>118</cp:revision>
  <cp:lastPrinted>2016-11-26T18:34:11Z</cp:lastPrinted>
  <dcterms:created xsi:type="dcterms:W3CDTF">2016-11-14T01:14:16Z</dcterms:created>
  <dcterms:modified xsi:type="dcterms:W3CDTF">2017-04-06T13:18:43Z</dcterms:modified>
</cp:coreProperties>
</file>