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41"/>
  </p:notesMasterIdLst>
  <p:handoutMasterIdLst>
    <p:handoutMasterId r:id="rId42"/>
  </p:handoutMasterIdLst>
  <p:sldIdLst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3" r:id="rId18"/>
    <p:sldId id="274" r:id="rId19"/>
    <p:sldId id="272" r:id="rId20"/>
    <p:sldId id="289" r:id="rId21"/>
    <p:sldId id="290" r:id="rId22"/>
    <p:sldId id="291" r:id="rId23"/>
    <p:sldId id="292" r:id="rId24"/>
    <p:sldId id="301" r:id="rId25"/>
    <p:sldId id="299" r:id="rId26"/>
    <p:sldId id="300" r:id="rId27"/>
    <p:sldId id="293" r:id="rId28"/>
    <p:sldId id="298" r:id="rId29"/>
    <p:sldId id="294" r:id="rId30"/>
    <p:sldId id="296" r:id="rId31"/>
    <p:sldId id="308" r:id="rId32"/>
    <p:sldId id="306" r:id="rId33"/>
    <p:sldId id="302" r:id="rId34"/>
    <p:sldId id="303" r:id="rId35"/>
    <p:sldId id="309" r:id="rId36"/>
    <p:sldId id="310" r:id="rId37"/>
    <p:sldId id="307" r:id="rId38"/>
    <p:sldId id="313" r:id="rId39"/>
    <p:sldId id="312" r:id="rId40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080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469"/>
    </p:cViewPr>
  </p:sorterViewPr>
  <p:notesViewPr>
    <p:cSldViewPr>
      <p:cViewPr varScale="1">
        <p:scale>
          <a:sx n="38" d="100"/>
          <a:sy n="38" d="100"/>
        </p:scale>
        <p:origin x="-2184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DDBDC8-58A3-4030-97EC-73F417BDEBB7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541914-9850-4EC9-874A-7538227FD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7001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C785E5-EBB3-43EE-8A17-E7C153A287D8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60B424-576E-4079-A595-D0723A4B48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07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ar-SA" smtClean="0"/>
          </a:p>
        </p:txBody>
      </p:sp>
      <p:sp>
        <p:nvSpPr>
          <p:cNvPr id="2334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D0832A-511F-47F9-BBEB-2A6EC74D0275}" type="slidenum">
              <a:rPr lang="ar-EG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ar-E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877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649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94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2FF4-F409-44E8-A779-5C408C64057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1495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C862-5891-48AB-B608-8A27198D40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2973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17A0-4F11-485C-9CD0-18816460824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82678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951AA-174E-4451-BD3C-B701A71D90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27452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E153-1653-4E59-86A2-DC0737DC91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2092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9EEF-0A19-41FB-BEF6-78C9145A10B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88497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4969-CF2B-48BE-9F42-AEE84E53279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3823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FFABC-99C6-4D17-98D6-8C5B6F01F9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1677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835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D3B2-2A6A-4695-9B77-3E8911D2ED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68118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409C-7CE9-4E55-9B36-A1D40B605F0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4568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77E4-747A-4BDC-B146-18D3979B6BA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76621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91526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59" y="1267485"/>
            <a:ext cx="7235981" cy="5133316"/>
          </a:xfrm>
        </p:spPr>
        <p:txBody>
          <a:bodyPr/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1" y="201704"/>
            <a:ext cx="6189583" cy="94956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661A-BDAA-4579-B2F5-AA9011776D8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310" y="236417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943073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5B6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5B6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5B6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00" y="5257800"/>
            <a:ext cx="7239000" cy="1143000"/>
          </a:xfrm>
        </p:spPr>
        <p:txBody>
          <a:bodyPr>
            <a:noAutofit/>
          </a:bodyPr>
          <a:lstStyle>
            <a:lvl1pPr algn="r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76" y="838200"/>
            <a:ext cx="7467600" cy="4419600"/>
          </a:xfrm>
        </p:spPr>
        <p:txBody>
          <a:bodyPr>
            <a:normAutofit/>
          </a:bodyPr>
          <a:lstStyle>
            <a:lvl1pPr algn="r">
              <a:defRPr sz="2800"/>
            </a:lvl1pPr>
            <a:lvl2pPr algn="r">
              <a:defRPr sz="1800">
                <a:solidFill>
                  <a:schemeClr val="tx1"/>
                </a:solidFill>
              </a:defRPr>
            </a:lvl2pPr>
            <a:lvl3pPr algn="r">
              <a:defRPr sz="1800">
                <a:solidFill>
                  <a:schemeClr val="tx1"/>
                </a:solidFill>
              </a:defRPr>
            </a:lvl3pPr>
            <a:lvl4pPr algn="r">
              <a:defRPr sz="1800">
                <a:solidFill>
                  <a:schemeClr val="tx1"/>
                </a:solidFill>
              </a:defRPr>
            </a:lvl4pPr>
            <a:lvl5pPr algn="r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77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59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800" y="5257800"/>
            <a:ext cx="7239000" cy="1143000"/>
          </a:xfrm>
        </p:spPr>
        <p:txBody>
          <a:bodyPr>
            <a:noAutofit/>
          </a:bodyPr>
          <a:lstStyle>
            <a:lvl1pPr algn="r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391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3528" y="841248"/>
            <a:ext cx="3730752" cy="43891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209728" y="841248"/>
            <a:ext cx="3730752" cy="43891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4800" y="5257800"/>
            <a:ext cx="7239000" cy="1143000"/>
          </a:xfrm>
        </p:spPr>
        <p:txBody>
          <a:bodyPr>
            <a:noAutofit/>
          </a:bodyPr>
          <a:lstStyle>
            <a:lvl1pPr algn="r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798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576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2777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3528" y="1380744"/>
            <a:ext cx="3730752" cy="38404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209728" y="1380743"/>
            <a:ext cx="3730752" cy="38404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04800" y="5257800"/>
            <a:ext cx="7239000" cy="1143000"/>
          </a:xfrm>
        </p:spPr>
        <p:txBody>
          <a:bodyPr>
            <a:noAutofit/>
          </a:bodyPr>
          <a:lstStyle>
            <a:lvl1pPr algn="r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345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00" y="5257800"/>
            <a:ext cx="7239000" cy="1143000"/>
          </a:xfrm>
        </p:spPr>
        <p:txBody>
          <a:bodyPr>
            <a:noAutofit/>
          </a:bodyPr>
          <a:lstStyle>
            <a:lvl1pPr algn="r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089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48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348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5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115" y="1557339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452197" y="381000"/>
            <a:ext cx="4800600" cy="5943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0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219" y="4624754"/>
            <a:ext cx="5486400" cy="404446"/>
          </a:xfrm>
        </p:spPr>
        <p:txBody>
          <a:bodyPr bIns="0" anchor="b"/>
          <a:lstStyle>
            <a:lvl1pPr algn="r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5498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5768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220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467816" y="838200"/>
            <a:ext cx="7467600" cy="4419600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800" y="5257800"/>
            <a:ext cx="7239000" cy="1143000"/>
          </a:xfrm>
        </p:spPr>
        <p:txBody>
          <a:bodyPr>
            <a:noAutofit/>
          </a:bodyPr>
          <a:lstStyle>
            <a:lvl1pPr algn="r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668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9155" y="274640"/>
            <a:ext cx="2057400" cy="5851525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91403" y="274640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992-9F5B-4E9D-871D-4517B2EC8643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17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8699989" y="280988"/>
            <a:ext cx="281354" cy="1090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1"/>
          <p:cNvCxnSpPr/>
          <p:nvPr/>
        </p:nvCxnSpPr>
        <p:spPr>
          <a:xfrm>
            <a:off x="383931" y="1365250"/>
            <a:ext cx="8581292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2"/>
          <p:cNvSpPr/>
          <p:nvPr/>
        </p:nvSpPr>
        <p:spPr>
          <a:xfrm>
            <a:off x="8699989" y="1"/>
            <a:ext cx="281354" cy="301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38685" y="1600202"/>
            <a:ext cx="4051495" cy="4525963"/>
          </a:xfrm>
        </p:spPr>
        <p:txBody>
          <a:bodyPr/>
          <a:lstStyle>
            <a:lvl1pPr marL="1714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lvl1pPr>
            <a:lvl2pPr marL="742950" marR="0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600202"/>
            <a:ext cx="4051495" cy="4525963"/>
          </a:xfrm>
        </p:spPr>
        <p:txBody>
          <a:bodyPr/>
          <a:lstStyle>
            <a:lvl1pPr marL="1714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lvl1pPr>
            <a:lvl2pPr marL="742950" marR="0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7EB8-5FE3-455C-8D7B-39D5BD01FD9F}" type="slidenum">
              <a:rPr lang="ar-SA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57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2600-7B2E-4AD7-A875-0CB888FA584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76636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BDB1-8DB9-4F98-BC69-59ED68C99EF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39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6EA5-5AFC-4191-A2BB-3531C99C65B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56877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BBFB-BDCC-4D18-8DAE-31900AFF649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00074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61D4-FE89-4B81-804E-55E5DEF24EA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0532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283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F094-FEFD-4891-8D71-A489D8C6ECC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46471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B912-9E61-483F-A59A-92534A8D8B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73692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AC4C-C3DC-46A3-A435-83581A576AD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7610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4346-F7BD-43BD-9AA9-0EC3ADBC0D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84307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2ECA4-8756-41A3-AA18-42987B71F1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94977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53656-2C58-4C82-B140-4851C38C5A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1591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850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9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2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3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AF9B-A124-402F-B588-C1E425A6912F}" type="datetimeFigureOut">
              <a:rPr lang="ar-SA" smtClean="0"/>
              <a:t>05/07/38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324C-26E8-4B55-8294-DB5B9C2A27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13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DF777-CB0E-4138-B40B-4DC2ABA52E56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346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16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56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5B6B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6" y="574040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flipH="1">
            <a:off x="462377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5B6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716719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698992-9F5B-4E9D-871D-4517B2EC8643}" type="datetimeFigureOut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4/1/2017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r" defTabSz="914400" rtl="1" eaLnBrk="1" latinLnBrk="0" hangingPunct="1">
        <a:spcBef>
          <a:spcPct val="0"/>
        </a:spcBef>
        <a:buNone/>
        <a:defRPr sz="48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477E7-5DC3-4926-82EE-46D0F88562E6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0" Type="http://schemas.openxmlformats.org/officeDocument/2006/relationships/image" Target="../media/image33.jpeg"/><Relationship Id="rId4" Type="http://schemas.openxmlformats.org/officeDocument/2006/relationships/audio" Target="../media/audio1.wav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1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914400" y="685800"/>
            <a:ext cx="7239000" cy="114300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48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ar-SA" dirty="0" smtClean="0">
                <a:ln w="12700">
                  <a:solidFill>
                    <a:srgbClr val="675D59"/>
                  </a:solidFill>
                </a:ln>
                <a:solidFill>
                  <a:srgbClr val="FF7605"/>
                </a:solidFill>
              </a:rPr>
              <a:t> </a:t>
            </a:r>
            <a:endParaRPr lang="en-US" dirty="0" smtClean="0">
              <a:ln w="12700">
                <a:solidFill>
                  <a:srgbClr val="675D59"/>
                </a:solidFill>
              </a:ln>
              <a:solidFill>
                <a:srgbClr val="FF7605"/>
              </a:solidFill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-1188640" y="3051858"/>
            <a:ext cx="10128305" cy="1066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5-2 </a:t>
            </a: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r>
              <a:rPr lang="ar-SA" sz="4000" b="1" dirty="0">
                <a:solidFill>
                  <a:srgbClr val="000000"/>
                </a:solidFill>
              </a:rPr>
              <a:t>المتغير العشوائي والتوزيع الاحتمالي </a:t>
            </a:r>
            <a:r>
              <a:rPr lang="ar-SA" sz="4000" b="1" dirty="0" smtClean="0">
                <a:solidFill>
                  <a:srgbClr val="000000"/>
                </a:solidFill>
              </a:rPr>
              <a:t>المنفصل.</a:t>
            </a:r>
            <a:r>
              <a:rPr lang="en-GB" sz="4000" b="1" dirty="0" smtClean="0">
                <a:solidFill>
                  <a:srgbClr val="675D59"/>
                </a:solidFill>
                <a:cs typeface="Arial" pitchFamily="34" charset="0"/>
              </a:rPr>
              <a:t> </a:t>
            </a:r>
            <a:endParaRPr lang="ar-EG" sz="4000" b="1" dirty="0">
              <a:solidFill>
                <a:srgbClr val="675D5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743202" y="4876800"/>
            <a:ext cx="5838093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5-1 </a:t>
            </a: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r>
              <a:rPr lang="ar-SA" sz="4000" b="1" dirty="0">
                <a:solidFill>
                  <a:srgbClr val="000000"/>
                </a:solidFill>
              </a:rPr>
              <a:t>خواص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SA" sz="4000" b="1" dirty="0" smtClean="0">
                <a:solidFill>
                  <a:srgbClr val="000000"/>
                </a:solidFill>
              </a:rPr>
              <a:t>المتغيرات  العشوائية.</a:t>
            </a:r>
            <a:r>
              <a:rPr lang="en-GB" sz="4000" b="1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GB" sz="4000" b="1" dirty="0" smtClean="0">
                <a:solidFill>
                  <a:srgbClr val="675D59"/>
                </a:solidFill>
                <a:cs typeface="Arial" pitchFamily="34" charset="0"/>
              </a:rPr>
              <a:t>  </a:t>
            </a:r>
            <a:endParaRPr lang="ar-EG" sz="4000" b="1" dirty="0">
              <a:solidFill>
                <a:srgbClr val="675D59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35568" y="1524000"/>
            <a:ext cx="5416062" cy="99571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 5-0 </a:t>
            </a:r>
            <a:r>
              <a:rPr lang="ar-SA" sz="4000" b="1" dirty="0" smtClean="0">
                <a:solidFill>
                  <a:srgbClr val="FF0000"/>
                </a:solidFill>
              </a:rPr>
              <a:t>  </a:t>
            </a:r>
            <a:r>
              <a:rPr lang="ar-SA" sz="4000" b="1" dirty="0" smtClean="0">
                <a:solidFill>
                  <a:srgbClr val="000000"/>
                </a:solidFill>
              </a:rPr>
              <a:t>مقدمة.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40679" y="3962400"/>
            <a:ext cx="8501286" cy="762000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3 </a:t>
            </a:r>
            <a:r>
              <a:rPr lang="ar-SA" sz="4000" b="1" dirty="0" smtClean="0">
                <a:solidFill>
                  <a:srgbClr val="FF0000"/>
                </a:solidFill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ar-SA" sz="4000" b="1" dirty="0" smtClean="0">
                <a:solidFill>
                  <a:srgbClr val="002060"/>
                </a:solidFill>
              </a:rPr>
              <a:t>  </a:t>
            </a:r>
            <a:r>
              <a:rPr lang="ar-SA" sz="4000" b="1" dirty="0">
                <a:solidFill>
                  <a:srgbClr val="000000"/>
                </a:solidFill>
              </a:rPr>
              <a:t>المتغير العشوائي والتوزيع الاحتمالي </a:t>
            </a:r>
            <a:r>
              <a:rPr lang="ar-SA" sz="4000" b="1" dirty="0" smtClean="0">
                <a:solidFill>
                  <a:srgbClr val="000000"/>
                </a:solidFill>
              </a:rPr>
              <a:t>المتصل</a:t>
            </a:r>
            <a:r>
              <a:rPr lang="ar-SA" sz="4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570" y="2209800"/>
            <a:ext cx="5416062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5-1 </a:t>
            </a:r>
            <a:r>
              <a:rPr lang="ar-SA" sz="4000" b="1" dirty="0" smtClean="0">
                <a:solidFill>
                  <a:srgbClr val="FF0000"/>
                </a:solidFill>
              </a:rPr>
              <a:t>   </a:t>
            </a:r>
            <a:r>
              <a:rPr lang="ar-SA" sz="4000" b="1" dirty="0">
                <a:solidFill>
                  <a:srgbClr val="000000"/>
                </a:solidFill>
              </a:rPr>
              <a:t>المتغير </a:t>
            </a:r>
            <a:r>
              <a:rPr lang="ar-SA" sz="4000" b="1" dirty="0" smtClean="0">
                <a:solidFill>
                  <a:srgbClr val="000000"/>
                </a:solidFill>
              </a:rPr>
              <a:t>العشوائي.</a:t>
            </a:r>
            <a:r>
              <a:rPr lang="en-GB" sz="4000" b="1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n-GB" sz="4000" b="1" dirty="0" smtClean="0">
                <a:solidFill>
                  <a:srgbClr val="675D59"/>
                </a:solidFill>
                <a:cs typeface="Arial" pitchFamily="34" charset="0"/>
              </a:rPr>
              <a:t>  </a:t>
            </a:r>
            <a:endParaRPr lang="ar-EG" sz="4000" b="1" dirty="0">
              <a:solidFill>
                <a:srgbClr val="675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547446" y="304800"/>
            <a:ext cx="604910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>
                <a:solidFill>
                  <a:srgbClr val="000000"/>
                </a:solidFill>
                <a:latin typeface="Arial" pitchFamily="34" charset="0"/>
              </a:rPr>
              <a:t>التوزيع الاحتمالي المستمر أو المتصل</a:t>
            </a:r>
            <a:endParaRPr lang="ar-SA" sz="4000" dirty="0">
              <a:solidFill>
                <a:srgbClr val="4D5B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عنصر نائب للمحتوى 2"/>
              <p:cNvSpPr txBox="1">
                <a:spLocks/>
              </p:cNvSpPr>
              <p:nvPr/>
            </p:nvSpPr>
            <p:spPr>
              <a:xfrm>
                <a:off x="1125417" y="1242792"/>
                <a:ext cx="7719943" cy="492941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˃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&gt;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Calibri" pitchFamily="34" charset="0"/>
                  <a:buChar char="+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Calibri" pitchFamily="34" charset="0"/>
                  <a:buChar char="−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50000"/>
                  </a:lnSpc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إذا كان </a:t>
                </a:r>
                <a:r>
                  <a:rPr lang="en-US" dirty="0" smtClean="0">
                    <a:solidFill>
                      <a:srgbClr val="E8DED8">
                        <a:lumMod val="10000"/>
                      </a:srgbClr>
                    </a:solidFill>
                  </a:rPr>
                  <a:t>X</a:t>
                </a: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 متغيرا عشوائيا مستمرا وكانت هناك دالة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ar-SA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 تحقق الشروط الأتية:</a:t>
                </a:r>
              </a:p>
              <a:p>
                <a:pPr marL="0" indent="0" fontAlgn="base">
                  <a:lnSpc>
                    <a:spcPct val="150000"/>
                  </a:lnSpc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ar-SA" dirty="0">
                    <a:solidFill>
                      <a:srgbClr val="E8DED8">
                        <a:lumMod val="10000"/>
                      </a:srgbClr>
                    </a:solidFill>
                  </a:rPr>
                  <a:t>1</a:t>
                </a: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-   </a:t>
                </a:r>
                <a:r>
                  <a:rPr lang="en-US" dirty="0" smtClean="0">
                    <a:solidFill>
                      <a:srgbClr val="E8DED8">
                        <a:lumMod val="10000"/>
                      </a:srgbClr>
                    </a:solidFill>
                  </a:rPr>
                  <a:t>f(x)≥ 0</a:t>
                </a: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 لجميع القيم </a:t>
                </a:r>
                <a:r>
                  <a:rPr lang="en-US" dirty="0" smtClean="0">
                    <a:solidFill>
                      <a:srgbClr val="E8DED8">
                        <a:lumMod val="10000"/>
                      </a:srgbClr>
                    </a:solidFill>
                  </a:rPr>
                  <a:t>x </a:t>
                </a: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 للمتغير العشوائي </a:t>
                </a:r>
                <a:r>
                  <a:rPr lang="en-US" dirty="0" smtClean="0">
                    <a:solidFill>
                      <a:srgbClr val="E8DED8">
                        <a:lumMod val="10000"/>
                      </a:srgbClr>
                    </a:solidFill>
                  </a:rPr>
                  <a:t>X </a:t>
                </a: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.</a:t>
                </a:r>
              </a:p>
              <a:p>
                <a:pPr marL="0" indent="0" fontAlgn="base">
                  <a:lnSpc>
                    <a:spcPct val="150000"/>
                  </a:lnSpc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2-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ar-SA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ar-SA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SA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ar-SA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ar-SA" dirty="0" smtClean="0">
                  <a:solidFill>
                    <a:srgbClr val="E8DED8">
                      <a:lumMod val="10000"/>
                    </a:srgbClr>
                  </a:solidFill>
                </a:endParaRPr>
              </a:p>
              <a:p>
                <a:pPr fontAlgn="base"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فإنه يقال أن </a:t>
                </a:r>
                <a:r>
                  <a:rPr lang="en-US" dirty="0" smtClean="0">
                    <a:solidFill>
                      <a:srgbClr val="E8DED8">
                        <a:lumMod val="10000"/>
                      </a:srgbClr>
                    </a:solidFill>
                  </a:rPr>
                  <a:t>X</a:t>
                </a: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 تتبع توزيع احتمالي مستمر دالة كثافته الاحتمالية </a:t>
                </a:r>
                <a:r>
                  <a:rPr lang="en-US" dirty="0" smtClean="0">
                    <a:solidFill>
                      <a:srgbClr val="E8DED8">
                        <a:lumMod val="10000"/>
                      </a:srgbClr>
                    </a:solidFill>
                  </a:rPr>
                  <a:t>f(x)</a:t>
                </a:r>
                <a:r>
                  <a:rPr lang="ar-SA" dirty="0" smtClean="0">
                    <a:solidFill>
                      <a:srgbClr val="E8DED8">
                        <a:lumMod val="10000"/>
                      </a:srgbClr>
                    </a:solidFill>
                  </a:rPr>
                  <a:t> . وفي هذه الحالة يكون:</a:t>
                </a:r>
              </a:p>
              <a:p>
                <a:pPr marL="0" indent="0" fontAlgn="base">
                  <a:spcAft>
                    <a:spcPct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E8DED8">
                              <a:lumMod val="10000"/>
                            </a:srgb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i="1" smtClean="0">
                          <a:solidFill>
                            <a:srgbClr val="E8DED8">
                              <a:lumMod val="10000"/>
                            </a:srgb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E8DED8">
                                      <a:lumMod val="10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E8DED8">
                                      <a:lumMod val="10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E8DED8">
                                  <a:lumMod val="1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ar-SA" dirty="0">
                  <a:solidFill>
                    <a:srgbClr val="675D59"/>
                  </a:solidFill>
                </a:endParaRPr>
              </a:p>
            </p:txBody>
          </p:sp>
        </mc:Choice>
        <mc:Fallback xmlns="">
          <p:sp>
            <p:nvSpPr>
              <p:cNvPr id="7" name="عنصر نائب للمحتوى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42789"/>
                <a:ext cx="8363272" cy="4929411"/>
              </a:xfrm>
              <a:prstGeom prst="rect">
                <a:avLst/>
              </a:prstGeom>
              <a:blipFill rotWithShape="1">
                <a:blip r:embed="rId2"/>
                <a:stretch>
                  <a:fillRect l="-1968" r="-1531" b="-543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8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73723" y="304800"/>
            <a:ext cx="780756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solidFill>
                  <a:srgbClr val="000000"/>
                </a:solidFill>
                <a:latin typeface="Arial" pitchFamily="34" charset="0"/>
              </a:rPr>
              <a:t>تعريف التوقع الرياضي للمتغير العشوائي المنفصل:</a:t>
            </a:r>
            <a:endParaRPr lang="ar-SA" sz="4000" dirty="0">
              <a:solidFill>
                <a:srgbClr val="4D5B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211015" y="1371603"/>
                <a:ext cx="8510954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إذا كان </a:t>
                </a:r>
                <a:r>
                  <a:rPr lang="en-US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متغيرا عشوائي </a:t>
                </a:r>
                <a:r>
                  <a:rPr lang="ar-SA" sz="2800" u="sng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منفصل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يأخذ القيم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ar-SA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ar-SA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ar-SA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,……</m:t>
                    </m:r>
                    <m:r>
                      <a:rPr lang="en-US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ar-SA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</a:t>
                </a:r>
                <a:endParaRPr lang="ar-SA" sz="28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باحتمالات .........</a:t>
                </a:r>
                <a:r>
                  <a:rPr lang="en-US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ar-SA" sz="28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فان متوسط المتغير أو القيمة المتوقعة للمتغير أو للتوزيع يرمز لها بالرمز</a:t>
                </a:r>
                <a:r>
                  <a:rPr lang="en-US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E(X) 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أو الرمز µ وتعطى بالمعادلة</a:t>
                </a:r>
              </a:p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ar-SA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ar-SA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ar-SA" sz="28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بشرط أن يتقارب المجموع تقاربا مطلقا. أي أن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SA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ar-SA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SA" sz="2800" i="1" smtClean="0">
                                    <a:solidFill>
                                      <a:srgbClr val="E8DED8">
                                        <a:lumMod val="10000"/>
                                      </a:srgb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solidFill>
                                      <a:srgbClr val="E8DED8">
                                        <a:lumMod val="10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solidFill>
                                      <a:srgbClr val="E8DED8">
                                        <a:lumMod val="10000"/>
                                      </a:srgb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&lt;∞</m:t>
                        </m:r>
                      </m:e>
                    </m:nary>
                  </m:oMath>
                </a14:m>
                <a:endParaRPr lang="ar-SA" sz="2800" dirty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92202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743200" y="304800"/>
            <a:ext cx="3657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solidFill>
                  <a:srgbClr val="000000"/>
                </a:solidFill>
                <a:latin typeface="Arial" pitchFamily="34" charset="0"/>
              </a:rPr>
              <a:t>مثال</a:t>
            </a:r>
            <a:endParaRPr lang="ar-SA" sz="4000" dirty="0">
              <a:solidFill>
                <a:srgbClr val="4D5B6B"/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95755" y="1524000"/>
            <a:ext cx="75262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ألقيت قطعتي نقود مرة واحدة . </a:t>
            </a:r>
            <a:r>
              <a:rPr lang="ar-SA" sz="2800" dirty="0" smtClean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أوجد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 أ)التوزيع </a:t>
            </a: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الاحتمالي لعدد الصور التي تظهر على السطح العلوي</a:t>
            </a:r>
            <a:r>
              <a:rPr lang="ar-SA" sz="2800" dirty="0" smtClean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ب)متوسط  أو القيمة المتوقعة لعدد الصور التي تظهر على السطح العلوي.</a:t>
            </a:r>
            <a:endParaRPr lang="ar-SA" sz="2800" dirty="0">
              <a:solidFill>
                <a:srgbClr val="E8DED8">
                  <a:lumMod val="1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211015" y="1371603"/>
                <a:ext cx="8510954" cy="3777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إذا كان </a:t>
                </a:r>
                <a:r>
                  <a:rPr lang="en-US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متغيرا عشوائي </a:t>
                </a:r>
                <a:r>
                  <a:rPr lang="ar-SA" sz="2800" u="sng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مستمرا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وكانت دالة كثافته الاحتمالية هي </a:t>
                </a:r>
                <a:r>
                  <a:rPr lang="en-US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f(x)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فإن متوسط التوزيع أو القيمة المتوقعة للمتغير العشوائي هي</a:t>
                </a:r>
              </a:p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ar-SA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ar-SA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𝑥𝑓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ar-SA" sz="28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marL="457200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بشرط أن يتقارب التكامل تقاربا مطلقا. أي أن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SA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ar-SA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800" i="1" smtClean="0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&lt;∞    </m:t>
                        </m:r>
                      </m:e>
                    </m:nary>
                  </m:oMath>
                </a14:m>
                <a:endParaRPr lang="ar-SA" sz="2800" dirty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9220200" cy="3777829"/>
              </a:xfrm>
              <a:prstGeom prst="rect">
                <a:avLst/>
              </a:prstGeom>
              <a:blipFill rotWithShape="1">
                <a:blip r:embed="rId2"/>
                <a:stretch>
                  <a:fillRect l="-2050" r="-11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73723" y="304800"/>
            <a:ext cx="780756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solidFill>
                  <a:srgbClr val="000000"/>
                </a:solidFill>
                <a:latin typeface="Arial" pitchFamily="34" charset="0"/>
              </a:rPr>
              <a:t>تعريف التوقع الرياضي للمتغير العشوائي المستمر:</a:t>
            </a:r>
            <a:endParaRPr lang="ar-SA" sz="4000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04" y="0"/>
            <a:ext cx="934541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8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3" y="359122"/>
            <a:ext cx="8511437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2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000" u="sng" dirty="0"/>
              <a:t>الوسط للتوزيع الاحتمالي المنفصل:</a:t>
            </a:r>
          </a:p>
          <a:p>
            <a:r>
              <a:rPr lang="ar-BH" sz="4000" b="1" dirty="0"/>
              <a:t>    هو ناتج مجموع حاصل ضرب كل عنصر في احتماله.</a:t>
            </a:r>
            <a:endParaRPr lang="ar-BH" sz="4000" dirty="0"/>
          </a:p>
          <a:p>
            <a:r>
              <a:rPr lang="ar-BH" sz="4000" b="1" dirty="0"/>
              <a:t>    ويعرف أيضاً بالقيمة المتوقعة للمتغير العشوائي المنفصل (</a:t>
            </a:r>
            <a:r>
              <a:rPr lang="en-US" sz="4000" b="1" dirty="0"/>
              <a:t>E(X </a:t>
            </a:r>
            <a:r>
              <a:rPr lang="ar-BH" sz="4000" b="1" dirty="0"/>
              <a:t>أو التوقع الرياضي </a:t>
            </a:r>
            <a:r>
              <a:rPr lang="en-US" sz="4000" b="1" dirty="0" smtClean="0"/>
              <a:t>   </a:t>
            </a:r>
            <a:r>
              <a:rPr lang="en-US" sz="4000" b="1" dirty="0"/>
              <a:t> </a:t>
            </a:r>
            <a:r>
              <a:rPr lang="ar-SA" sz="4000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6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9" y="476671"/>
            <a:ext cx="4392489" cy="617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94972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93" y="1052736"/>
            <a:ext cx="926036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51500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" y="1221512"/>
            <a:ext cx="879269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5606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015" y="381000"/>
            <a:ext cx="8475785" cy="792162"/>
          </a:xfrm>
          <a:prstGeom prst="rect">
            <a:avLst/>
          </a:prstGeom>
          <a:noFill/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48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4000" dirty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  <a:cs typeface="Arial" pitchFamily="34" charset="0"/>
              </a:rPr>
              <a:t>5-0 </a:t>
            </a:r>
            <a:r>
              <a:rPr lang="ar-SA" sz="4000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ar-SA" sz="4000" dirty="0" smtClean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</a:rPr>
              <a:t>مقدمة:</a:t>
            </a:r>
            <a:endParaRPr lang="ar-SA" sz="4000" dirty="0">
              <a:ln w="12700">
                <a:solidFill>
                  <a:srgbClr val="675D59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3723" y="1524000"/>
            <a:ext cx="7948246" cy="44958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Aft>
                <a:spcPct val="0"/>
              </a:spcAft>
            </a:pPr>
            <a:r>
              <a:rPr lang="ar-SA" dirty="0">
                <a:solidFill>
                  <a:srgbClr val="000000"/>
                </a:solidFill>
              </a:rPr>
              <a:t>تلعب الاحتمالات دورا خاصا في الحياة اليومية وفي كثير من العلوم لأنها تستخدم في قياس عدم التأكد.</a:t>
            </a:r>
          </a:p>
          <a:p>
            <a:pPr algn="just" fontAlgn="base">
              <a:spcAft>
                <a:spcPct val="0"/>
              </a:spcAft>
            </a:pPr>
            <a:r>
              <a:rPr lang="ar-SA" dirty="0">
                <a:solidFill>
                  <a:srgbClr val="000000"/>
                </a:solidFill>
              </a:rPr>
              <a:t>نظرية الاحتمالات هي فرع من فروع الرياضيات التطبيقية الذي يهتم بدراسة تأثير الصدفة على الظواهر والأشياء.</a:t>
            </a:r>
          </a:p>
          <a:p>
            <a:pPr algn="just" fontAlgn="base">
              <a:spcAft>
                <a:spcPct val="0"/>
              </a:spcAft>
            </a:pPr>
            <a:r>
              <a:rPr lang="ar-SA" dirty="0">
                <a:solidFill>
                  <a:srgbClr val="000000"/>
                </a:solidFill>
              </a:rPr>
              <a:t>التجربة العشوائية: هي أي اجراء نعلم مسبقا جميع النواتج الممكنة له وأن كنا لا نستطيع أن نتنبأ أي هذه النواتج سيتحقق فعلا.</a:t>
            </a:r>
          </a:p>
          <a:p>
            <a:pPr algn="just" fontAlgn="base">
              <a:spcAft>
                <a:spcPct val="0"/>
              </a:spcAft>
            </a:pPr>
            <a:r>
              <a:rPr lang="ar-SA" dirty="0">
                <a:solidFill>
                  <a:srgbClr val="000000"/>
                </a:solidFill>
              </a:rPr>
              <a:t>فراغ العينة : هو مجموعة النتائج الممكنة لهذه التجربة. 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79" y="714375"/>
            <a:ext cx="9166549" cy="35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9365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652" y="260648"/>
            <a:ext cx="946537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 bwMode="auto">
          <a:xfrm flipH="1" flipV="1">
            <a:off x="4139952" y="2996952"/>
            <a:ext cx="4392488" cy="86409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06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4" y="332656"/>
            <a:ext cx="8565014" cy="2088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0" y="2780928"/>
            <a:ext cx="8565014" cy="2088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8387274" cy="12241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707904" y="2780928"/>
            <a:ext cx="88126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00"/>
                </a:solidFill>
              </a:rPr>
              <a:t>اليمين</a:t>
            </a:r>
            <a:endParaRPr lang="ar-SA" sz="2800" b="1" dirty="0">
              <a:solidFill>
                <a:srgbClr val="0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80112" y="3456548"/>
            <a:ext cx="1097293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00"/>
                </a:solidFill>
              </a:rPr>
              <a:t>اليسار</a:t>
            </a:r>
            <a:endParaRPr lang="ar-SA" sz="2800" b="1" dirty="0">
              <a:solidFill>
                <a:srgbClr val="0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45180" y="3440504"/>
            <a:ext cx="1097293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00"/>
                </a:solidFill>
              </a:rPr>
              <a:t>اليسار</a:t>
            </a:r>
            <a:endParaRPr lang="ar-SA" sz="2800" b="1" dirty="0">
              <a:solidFill>
                <a:srgbClr val="0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-5089752" y="3424460"/>
            <a:ext cx="1097293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00"/>
                </a:solidFill>
              </a:rPr>
              <a:t>اليسار</a:t>
            </a:r>
            <a:endParaRPr lang="ar-SA" sz="2800" b="1" dirty="0">
              <a:solidFill>
                <a:srgbClr val="0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72199" y="3979768"/>
            <a:ext cx="1097293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00"/>
                </a:solidFill>
              </a:rPr>
              <a:t>سالب</a:t>
            </a:r>
            <a:endParaRPr lang="ar-SA" sz="2800" b="1" dirty="0">
              <a:solidFill>
                <a:srgbClr val="000000"/>
              </a:solidFill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7380312" y="476672"/>
            <a:ext cx="1080120" cy="43204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13" name="مستطيل 12"/>
          <p:cNvSpPr/>
          <p:nvPr/>
        </p:nvSpPr>
        <p:spPr bwMode="auto">
          <a:xfrm>
            <a:off x="7469492" y="2805946"/>
            <a:ext cx="1080120" cy="43204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7558672" y="5322768"/>
            <a:ext cx="1080120" cy="43204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45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73" y="332656"/>
            <a:ext cx="892080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442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8951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 bwMode="auto">
          <a:xfrm>
            <a:off x="1619672" y="2636912"/>
            <a:ext cx="6408712" cy="3168352"/>
          </a:xfrm>
          <a:prstGeom prst="rect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 bwMode="auto">
          <a:xfrm>
            <a:off x="1763688" y="2090544"/>
            <a:ext cx="6912768" cy="3600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2807804" y="5416252"/>
            <a:ext cx="360040" cy="3539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 bwMode="auto">
          <a:xfrm>
            <a:off x="3491880" y="5013176"/>
            <a:ext cx="360040" cy="806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4198444" y="5301208"/>
            <a:ext cx="360040" cy="502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5040052" y="4115280"/>
            <a:ext cx="360040" cy="1654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5868144" y="3429000"/>
            <a:ext cx="360040" cy="234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6757352" y="3076208"/>
            <a:ext cx="360040" cy="26939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 bwMode="auto">
          <a:xfrm>
            <a:off x="7668344" y="2564904"/>
            <a:ext cx="360040" cy="3184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19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5455493" cy="594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7914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139"/>
            <a:ext cx="4280892" cy="670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2644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39"/>
            <a:ext cx="5576292" cy="656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 bwMode="auto">
          <a:xfrm>
            <a:off x="1763688" y="692696"/>
            <a:ext cx="115212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2915816" y="4005064"/>
            <a:ext cx="115212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307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ar-SA" sz="7200" kern="0" smtClean="0">
                <a:solidFill>
                  <a:srgbClr val="000000"/>
                </a:solidFill>
              </a:rPr>
              <a:t>الفيديو2</a:t>
            </a:r>
            <a:endParaRPr lang="ar-SA" sz="7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06322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ar-SA" sz="7200" kern="0" smtClean="0"/>
              <a:t>الفيديو1</a:t>
            </a:r>
            <a:endParaRPr lang="ar-SA" sz="7200" kern="0" dirty="0"/>
          </a:p>
        </p:txBody>
      </p:sp>
    </p:spTree>
    <p:extLst>
      <p:ext uri="{BB962C8B-B14F-4D97-AF65-F5344CB8AC3E}">
        <p14:creationId xmlns:p14="http://schemas.microsoft.com/office/powerpoint/2010/main" val="43838473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015" y="274638"/>
            <a:ext cx="8475785" cy="944562"/>
          </a:xfrm>
          <a:prstGeom prst="rect">
            <a:avLst/>
          </a:prstGeom>
          <a:noFill/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48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  <a:cs typeface="Arial" pitchFamily="34" charset="0"/>
              </a:rPr>
              <a:t>5-1 </a:t>
            </a:r>
            <a:r>
              <a:rPr lang="ar-SA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ar-SA" dirty="0" smtClean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</a:rPr>
              <a:t>المتغيرات العشوائية:</a:t>
            </a:r>
            <a:endParaRPr lang="en-US" dirty="0">
              <a:ln w="12700">
                <a:solidFill>
                  <a:srgbClr val="675D59"/>
                </a:solidFill>
              </a:ln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5754" y="2286000"/>
            <a:ext cx="7666892" cy="2286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ar-SA" b="1" dirty="0">
                <a:solidFill>
                  <a:srgbClr val="000000"/>
                </a:solidFill>
              </a:rPr>
              <a:t>المتغير العشوائي:</a:t>
            </a:r>
          </a:p>
          <a:p>
            <a:pPr algn="just" fontAlgn="base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ar-SA" b="1" dirty="0">
                <a:solidFill>
                  <a:srgbClr val="000000"/>
                </a:solidFill>
              </a:rPr>
              <a:t>هو عبارة عن ظاهرة نوعية أو كمية تأخذ قيما مختلفة لا يمكن التنبؤ بها بشكل مسبق وتقترن بقيم احتمالية </a:t>
            </a:r>
          </a:p>
          <a:p>
            <a:pPr algn="just" fontAlgn="base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ar-SA" b="1" dirty="0">
                <a:solidFill>
                  <a:srgbClr val="000000"/>
                </a:solidFill>
              </a:rPr>
              <a:t>إذا كانت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 S </a:t>
            </a:r>
            <a:r>
              <a:rPr lang="ar-SA" b="1" dirty="0">
                <a:solidFill>
                  <a:srgbClr val="000000"/>
                </a:solidFill>
              </a:rPr>
              <a:t>فراغ عينة مرافق لتجربة عشوائية فإن المتغير العشوائي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X </a:t>
            </a:r>
            <a:r>
              <a:rPr lang="ar-SA" b="1" dirty="0">
                <a:solidFill>
                  <a:srgbClr val="000000"/>
                </a:solidFill>
              </a:rPr>
              <a:t>هو دالة تخصص عددا حقيقيا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X(s) </a:t>
            </a:r>
            <a:r>
              <a:rPr lang="ar-SA" b="1" dirty="0">
                <a:solidFill>
                  <a:srgbClr val="000000"/>
                </a:solidFill>
              </a:rPr>
              <a:t>لكل </a:t>
            </a:r>
            <a:r>
              <a:rPr lang="ar-SA" b="1" dirty="0" smtClean="0">
                <a:solidFill>
                  <a:srgbClr val="000000"/>
                </a:solidFill>
              </a:rPr>
              <a:t>عنصر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ar-SA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∈</a:t>
            </a:r>
            <a:r>
              <a:rPr lang="ar-SA" b="1" dirty="0">
                <a:solidFill>
                  <a:srgbClr val="000000"/>
                </a:solidFill>
              </a:rPr>
              <a:t>𝑆.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2" y="-171400"/>
            <a:ext cx="85168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608976"/>
            <a:ext cx="8784976" cy="431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283968" y="5805264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161</a:t>
            </a:r>
            <a:endParaRPr lang="ar-SA" sz="2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275856" y="5801812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149</a:t>
            </a:r>
            <a:endParaRPr lang="ar-SA" sz="20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339752" y="5788848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135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403648" y="5775884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123</a:t>
            </a:r>
            <a:endParaRPr lang="ar-SA" sz="20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364088" y="5775884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173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444208" y="5775808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161</a:t>
            </a:r>
            <a:endParaRPr lang="ar-SA" sz="2000" b="1" dirty="0"/>
          </a:p>
        </p:txBody>
      </p:sp>
      <p:sp>
        <p:nvSpPr>
          <p:cNvPr id="6" name="مستطيل مستدير الزوايا 5"/>
          <p:cNvSpPr/>
          <p:nvPr/>
        </p:nvSpPr>
        <p:spPr bwMode="auto">
          <a:xfrm rot="10800000">
            <a:off x="251520" y="4725144"/>
            <a:ext cx="3672408" cy="86409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44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1" cy="25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6" y="2780928"/>
            <a:ext cx="75608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139952" y="566124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74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461792" y="5661247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68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699792" y="566124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62</a:t>
            </a:r>
            <a:endParaRPr lang="ar-SA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835696" y="5653215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56</a:t>
            </a:r>
            <a:endParaRPr lang="ar-SA" sz="32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973568" y="5653214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80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807184" y="5645180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86</a:t>
            </a:r>
            <a:endParaRPr lang="ar-SA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640800" y="5637146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92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 bwMode="auto">
          <a:xfrm>
            <a:off x="823196" y="1844824"/>
            <a:ext cx="7925268" cy="8016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6372200" y="4581127"/>
            <a:ext cx="2011836" cy="93610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42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" y="260648"/>
            <a:ext cx="870020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 bwMode="auto">
          <a:xfrm>
            <a:off x="467544" y="1268760"/>
            <a:ext cx="8489379" cy="64807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43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" y="260648"/>
            <a:ext cx="870020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 bwMode="auto">
          <a:xfrm>
            <a:off x="499904" y="239336"/>
            <a:ext cx="8489379" cy="64807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944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" y="168464"/>
            <a:ext cx="8639081" cy="26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5" y="1988840"/>
            <a:ext cx="55315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5" y="2053707"/>
            <a:ext cx="4305084" cy="72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6" y="2827980"/>
            <a:ext cx="3571963" cy="9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33" y="5949280"/>
            <a:ext cx="73537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7192"/>
            <a:ext cx="824322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659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0"/>
            <a:ext cx="912325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352"/>
            <a:ext cx="914400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10005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hangingPunct="0">
                <a:defRPr/>
              </a:pPr>
              <a:r>
                <a:rPr lang="ar-SA" sz="2000" b="1" dirty="0">
                  <a:solidFill>
                    <a:srgbClr val="000000"/>
                  </a:solidFill>
                </a:rPr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hangingPunct="0">
                <a:defRPr/>
              </a:pPr>
              <a:r>
                <a:rPr lang="ar-SA" sz="2800" dirty="0">
                  <a:solidFill>
                    <a:srgbClr val="FFFFFF"/>
                  </a:solidFill>
                </a:rPr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hangingPunct="0">
                <a:defRPr/>
              </a:pPr>
              <a:r>
                <a:rPr lang="ar-SA" sz="2800" dirty="0">
                  <a:solidFill>
                    <a:srgbClr val="FFFFFF"/>
                  </a:solidFill>
                </a:rPr>
                <a:t>التالي</a:t>
              </a:r>
            </a:p>
          </p:txBody>
        </p:sp>
      </p:grpSp>
      <p:pic>
        <p:nvPicPr>
          <p:cNvPr id="512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التوزيع الطبيعي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ounded Rectangle 14"/>
          <p:cNvSpPr>
            <a:spLocks noChangeArrowheads="1"/>
          </p:cNvSpPr>
          <p:nvPr/>
        </p:nvSpPr>
        <p:spPr bwMode="auto">
          <a:xfrm>
            <a:off x="152400" y="3962400"/>
            <a:ext cx="1219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b="1" smtClean="0">
                <a:solidFill>
                  <a:srgbClr val="FF0000"/>
                </a:solidFill>
                <a:cs typeface="Arial" pitchFamily="34" charset="0"/>
              </a:rPr>
              <a:t>2</a:t>
            </a:r>
            <a:endParaRPr lang="ar-SA" altLang="ar-SA" sz="18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658" name="Rounded Rectangle 14"/>
          <p:cNvSpPr>
            <a:spLocks noChangeArrowheads="1"/>
          </p:cNvSpPr>
          <p:nvPr/>
        </p:nvSpPr>
        <p:spPr bwMode="auto">
          <a:xfrm>
            <a:off x="3886200" y="5257800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b="1" smtClean="0">
                <a:solidFill>
                  <a:srgbClr val="FF0000"/>
                </a:solidFill>
                <a:cs typeface="Arial" pitchFamily="34" charset="0"/>
              </a:rPr>
              <a:t>84%</a:t>
            </a:r>
            <a:endParaRPr lang="ar-SA" altLang="ar-SA" sz="18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659" name="Rounded Rectangle 14"/>
          <p:cNvSpPr>
            <a:spLocks noChangeArrowheads="1"/>
          </p:cNvSpPr>
          <p:nvPr/>
        </p:nvSpPr>
        <p:spPr bwMode="auto">
          <a:xfrm>
            <a:off x="1752600" y="3429000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b="1" smtClean="0">
                <a:solidFill>
                  <a:srgbClr val="FF0000"/>
                </a:solidFill>
                <a:cs typeface="Arial" pitchFamily="34" charset="0"/>
              </a:rPr>
              <a:t>32%</a:t>
            </a:r>
            <a:endParaRPr lang="ar-SA" altLang="ar-SA" sz="18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660" name="Rounded Rectangle 14"/>
          <p:cNvSpPr>
            <a:spLocks noChangeArrowheads="1"/>
          </p:cNvSpPr>
          <p:nvPr/>
        </p:nvSpPr>
        <p:spPr bwMode="auto">
          <a:xfrm>
            <a:off x="2590800" y="2362200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b="1" smtClean="0">
                <a:solidFill>
                  <a:srgbClr val="FF0000"/>
                </a:solidFill>
                <a:cs typeface="Arial" pitchFamily="34" charset="0"/>
              </a:rPr>
              <a:t>81.5%</a:t>
            </a:r>
            <a:endParaRPr lang="ar-SA" altLang="ar-SA" sz="18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661" name="Rounded Rectangle 14"/>
          <p:cNvSpPr>
            <a:spLocks noChangeArrowheads="1"/>
          </p:cNvSpPr>
          <p:nvPr/>
        </p:nvSpPr>
        <p:spPr bwMode="auto">
          <a:xfrm>
            <a:off x="2667000" y="2895600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b="1" smtClean="0">
                <a:solidFill>
                  <a:srgbClr val="FF0000"/>
                </a:solidFill>
                <a:cs typeface="Arial" pitchFamily="34" charset="0"/>
              </a:rPr>
              <a:t>16%</a:t>
            </a:r>
            <a:endParaRPr lang="ar-SA" altLang="ar-SA" sz="18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662" name="Rounded Rectangle 14"/>
          <p:cNvSpPr>
            <a:spLocks noChangeArrowheads="1"/>
          </p:cNvSpPr>
          <p:nvPr/>
        </p:nvSpPr>
        <p:spPr bwMode="auto">
          <a:xfrm>
            <a:off x="2590800" y="1828800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 sz="1800" b="1" smtClean="0">
                <a:solidFill>
                  <a:srgbClr val="FF0000"/>
                </a:solidFill>
                <a:cs typeface="Arial" pitchFamily="34" charset="0"/>
              </a:rPr>
              <a:t>95%</a:t>
            </a:r>
            <a:endParaRPr lang="ar-SA" altLang="ar-SA" sz="1800" b="1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323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  <p:bldP spid="27661" grpId="0"/>
      <p:bldP spid="276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743200" y="304800"/>
            <a:ext cx="3657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solidFill>
                  <a:srgbClr val="000000"/>
                </a:solidFill>
                <a:latin typeface="Arial" pitchFamily="34" charset="0"/>
              </a:rPr>
              <a:t>مثال</a:t>
            </a:r>
            <a:endParaRPr lang="ar-SA" sz="4000" dirty="0">
              <a:solidFill>
                <a:srgbClr val="4D5B6B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1219200"/>
            <a:ext cx="84589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القيت قطعتي نقود مرة واحدة.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مجموعة النتائج الممكنة لهذه التجربة أي فراغ العينة هو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S = {(T , T) , (T , H) , (H , T) , (H , H)}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فإذا فرضنا أن: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ar-SA" sz="2800" dirty="0" smtClean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 = عدد </a:t>
            </a: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الصور التي تظهر على السطح العلوي</a:t>
            </a: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Rounded Rectangle 4"/>
          <p:cNvSpPr/>
          <p:nvPr/>
        </p:nvSpPr>
        <p:spPr>
          <a:xfrm>
            <a:off x="1508538" y="1006370"/>
            <a:ext cx="5715000" cy="12796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ينقسم المتغير العشوائي إلى نوعين:</a:t>
            </a: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5064370" y="2971800"/>
            <a:ext cx="3587262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>
                <a:solidFill>
                  <a:srgbClr val="FFFFFF"/>
                </a:solidFill>
              </a:rPr>
              <a:t>المتغير العشوائي </a:t>
            </a:r>
            <a:r>
              <a:rPr lang="ar-SA" sz="3600" dirty="0" smtClean="0">
                <a:solidFill>
                  <a:srgbClr val="FFFFFF"/>
                </a:solidFill>
              </a:rPr>
              <a:t>المنفصل</a:t>
            </a:r>
            <a:endParaRPr lang="ar-SA" sz="3600" dirty="0">
              <a:solidFill>
                <a:srgbClr val="FFFFFF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51692" y="2971800"/>
            <a:ext cx="3587262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>
                <a:solidFill>
                  <a:srgbClr val="FFFFFF"/>
                </a:solidFill>
              </a:rPr>
              <a:t>المتغير العشوائي المتصل أو المستمر</a:t>
            </a:r>
          </a:p>
        </p:txBody>
      </p:sp>
    </p:spTree>
    <p:extLst>
      <p:ext uri="{BB962C8B-B14F-4D97-AF65-F5344CB8AC3E}">
        <p14:creationId xmlns:p14="http://schemas.microsoft.com/office/powerpoint/2010/main" val="34710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391508" y="1600200"/>
            <a:ext cx="436098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>
                <a:solidFill>
                  <a:srgbClr val="000000"/>
                </a:solidFill>
                <a:latin typeface="Arial" pitchFamily="34" charset="0"/>
              </a:rPr>
              <a:t>المتغير العشوائي المنفصل</a:t>
            </a:r>
            <a:endParaRPr lang="ar-SA" sz="4000" dirty="0">
              <a:solidFill>
                <a:srgbClr val="4D5B6B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2032" y="2924414"/>
            <a:ext cx="837027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هو الذي يأخذ قيما تنتمي إلى مجموعة محدودة أو معدودة أي أنه يأخذ قيما منفصلة عن بعضها البعض أي يوجد بينها ثغرات.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SA" sz="600" dirty="0" smtClean="0">
              <a:solidFill>
                <a:srgbClr val="E8DED8">
                  <a:lumMod val="10000"/>
                </a:srgbClr>
              </a:solidFill>
              <a:latin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مثال</a:t>
            </a: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مجموع النقط التي تظهر على السطح العلوي عند إلقاء زهرتي نرد مرة واحدة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1015" y="381000"/>
            <a:ext cx="8475785" cy="792162"/>
          </a:xfrm>
          <a:prstGeom prst="rect">
            <a:avLst/>
          </a:prstGeom>
          <a:noFill/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48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4000" dirty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  <a:cs typeface="Arial" pitchFamily="34" charset="0"/>
              </a:rPr>
              <a:t>5-2 </a:t>
            </a:r>
            <a:r>
              <a:rPr lang="ar-SA" sz="4000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ar-SA" sz="4000" dirty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</a:rPr>
              <a:t>المتغير العشوائي والتوزيع الاحتمالي المنفصل:</a:t>
            </a:r>
          </a:p>
        </p:txBody>
      </p:sp>
    </p:spTree>
    <p:extLst>
      <p:ext uri="{BB962C8B-B14F-4D97-AF65-F5344CB8AC3E}">
        <p14:creationId xmlns:p14="http://schemas.microsoft.com/office/powerpoint/2010/main" val="15778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7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391508" y="304800"/>
            <a:ext cx="436098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solidFill>
                  <a:srgbClr val="000000"/>
                </a:solidFill>
                <a:latin typeface="Arial" pitchFamily="34" charset="0"/>
              </a:rPr>
              <a:t>التوزيع الاحتمالي المنفصل</a:t>
            </a:r>
            <a:endParaRPr lang="ar-SA" sz="4000" dirty="0">
              <a:solidFill>
                <a:srgbClr val="4D5B6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140679" y="1429465"/>
                <a:ext cx="8687325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إذا كانت </a:t>
                </a:r>
                <a:r>
                  <a:rPr lang="en-US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X  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  متغيرا </a:t>
                </a:r>
                <a:r>
                  <a:rPr lang="ar-SA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عشوائيا يأخذ القيم </a:t>
                </a:r>
                <a:endParaRPr lang="ar-SA" sz="28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i="1" dirty="0">
                    <a:solidFill>
                      <a:srgbClr val="E8DED8">
                        <a:lumMod val="10000"/>
                      </a:srgbClr>
                    </a:solidFill>
                    <a:latin typeface="Cambria Math"/>
                    <a:cs typeface="Arial" pitchFamily="34" charset="0"/>
                  </a:rPr>
                  <a:t>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,………,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ar-SA" sz="2800" i="1" dirty="0">
                  <a:solidFill>
                    <a:srgbClr val="E8DED8">
                      <a:lumMod val="10000"/>
                    </a:srgbClr>
                  </a:solidFill>
                  <a:latin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z="14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باحتمالات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,…….,</m:t>
                    </m:r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4D5B6B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ar-SA" sz="28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z="14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وبشرط </a:t>
                </a:r>
                <a:r>
                  <a:rPr lang="ar-SA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أن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z="14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(أ)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0</m:t>
                    </m:r>
                    <m:r>
                      <a:rPr lang="en-US" sz="2800" i="1" smtClean="0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       </m:t>
                    </m:r>
                  </m:oMath>
                </a14:m>
                <a:r>
                  <a:rPr lang="ar-SA" sz="2800" i="1" dirty="0">
                    <a:solidFill>
                      <a:srgbClr val="E8DED8">
                        <a:lumMod val="10000"/>
                      </a:srgbClr>
                    </a:solidFill>
                    <a:latin typeface="Cambria Math"/>
                  </a:rPr>
                  <a:t> </a:t>
                </a:r>
                <a:r>
                  <a:rPr lang="ar-SA" sz="2800" i="1" dirty="0" smtClean="0">
                    <a:solidFill>
                      <a:srgbClr val="E8DED8">
                        <a:lumMod val="10000"/>
                      </a:srgbClr>
                    </a:solidFill>
                    <a:latin typeface="Cambria Math"/>
                  </a:rPr>
                  <a:t>  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لجميع </a:t>
                </a:r>
                <a:r>
                  <a:rPr lang="ar-SA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القيم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ar-SA" sz="2800" i="1" dirty="0">
                  <a:solidFill>
                    <a:srgbClr val="E8DED8">
                      <a:lumMod val="10000"/>
                    </a:srgbClr>
                  </a:solidFill>
                  <a:latin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z="14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(ب)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SA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E8DED8">
                                    <a:lumMod val="10000"/>
                                  </a:srgb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E8DED8">
                                        <a:lumMod val="10000"/>
                                      </a:srgb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E8DED8">
                                        <a:lumMod val="10000"/>
                                      </a:srgb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E8DED8">
                                        <a:lumMod val="10000"/>
                                      </a:srgb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1</m:t>
                        </m:r>
                      </m:e>
                    </m:nary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ar-SA" sz="2800" i="1" dirty="0">
                  <a:solidFill>
                    <a:srgbClr val="E8DED8">
                      <a:lumMod val="10000"/>
                    </a:srgbClr>
                  </a:solidFill>
                  <a:latin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z="14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فإنه </a:t>
                </a:r>
                <a:r>
                  <a:rPr lang="ar-SA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يقال 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أن </a:t>
                </a:r>
                <a:r>
                  <a:rPr lang="en-US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 متغير </a:t>
                </a:r>
                <a:r>
                  <a:rPr lang="ar-SA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عشوائي يتبع توزيع احتمالي منفصل دالته الاحتمالية </a:t>
                </a: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هي</a:t>
                </a:r>
                <a:r>
                  <a:rPr lang="en-US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f(x</a:t>
                </a:r>
                <a:r>
                  <a:rPr lang="en-US" sz="2800" dirty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z="2800" dirty="0" smtClean="0">
                  <a:solidFill>
                    <a:srgbClr val="E8DED8">
                      <a:lumMod val="10000"/>
                    </a:srgbClr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800" dirty="0" smtClean="0">
                    <a:solidFill>
                      <a:srgbClr val="E8DED8">
                        <a:lumMod val="10000"/>
                      </a:srgbClr>
                    </a:solidFill>
                    <a:latin typeface="Arial" pitchFamily="34" charset="0"/>
                  </a:rPr>
                  <a:t>حيث </a:t>
                </a:r>
                <a:r>
                  <a:rPr lang="ar-SA" sz="2800" i="1" dirty="0">
                    <a:solidFill>
                      <a:srgbClr val="E8DED8">
                        <a:lumMod val="10000"/>
                      </a:srgbClr>
                    </a:solidFill>
                    <a:latin typeface="Cambria Math"/>
                  </a:rPr>
                  <a:t>أن           </a:t>
                </a:r>
                <a:r>
                  <a:rPr lang="en-US" sz="2800" i="1" dirty="0">
                    <a:solidFill>
                      <a:srgbClr val="E8DED8">
                        <a:lumMod val="10000"/>
                      </a:srgbClr>
                    </a:solidFill>
                    <a:latin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E8DED8">
                            <a:lumMod val="10000"/>
                          </a:srgb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E8DED8">
                                <a:lumMod val="1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ar-SA" sz="2800" i="1" dirty="0">
                  <a:solidFill>
                    <a:srgbClr val="E8DED8">
                      <a:lumMod val="10000"/>
                    </a:srgb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29464"/>
                <a:ext cx="9411269" cy="5047536"/>
              </a:xfrm>
              <a:prstGeom prst="rect">
                <a:avLst/>
              </a:prstGeom>
              <a:blipFill rotWithShape="1">
                <a:blip r:embed="rId2"/>
                <a:stretch>
                  <a:fillRect l="-842" t="-1206" r="-1295" b="-22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1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8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743200" y="304800"/>
            <a:ext cx="3657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solidFill>
                  <a:srgbClr val="000000"/>
                </a:solidFill>
                <a:latin typeface="Arial" pitchFamily="34" charset="0"/>
              </a:rPr>
              <a:t>مثال</a:t>
            </a:r>
            <a:endParaRPr lang="ar-SA" sz="4000" dirty="0">
              <a:solidFill>
                <a:srgbClr val="4D5B6B"/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95755" y="1524000"/>
            <a:ext cx="7526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800" dirty="0">
                <a:solidFill>
                  <a:srgbClr val="E8DED8">
                    <a:lumMod val="10000"/>
                  </a:srgbClr>
                </a:solidFill>
                <a:latin typeface="Arial" pitchFamily="34" charset="0"/>
              </a:rPr>
              <a:t>ألقيت قطعتي نقود مرة واحدة . أوجد التوزيع الاحتمالي لعدد الصور التي تظهر على السطح العلوي.</a:t>
            </a:r>
          </a:p>
        </p:txBody>
      </p:sp>
    </p:spTree>
    <p:extLst>
      <p:ext uri="{BB962C8B-B14F-4D97-AF65-F5344CB8AC3E}">
        <p14:creationId xmlns:p14="http://schemas.microsoft.com/office/powerpoint/2010/main" val="32918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94FA8-3A77-4885-8A02-3063B0CC9A27}" type="slidenum">
              <a:rPr lang="ar-SA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679" y="274638"/>
            <a:ext cx="8546123" cy="944562"/>
          </a:xfrm>
          <a:prstGeom prst="rect">
            <a:avLst/>
          </a:prstGeom>
          <a:noFill/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48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  <a:cs typeface="Arial" pitchFamily="34" charset="0"/>
              </a:rPr>
              <a:t>5-3 </a:t>
            </a:r>
            <a:r>
              <a:rPr lang="ar-SA" dirty="0" smtClean="0">
                <a:ln w="12700">
                  <a:solidFill>
                    <a:srgbClr val="675D59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ar-SA" sz="4000" dirty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</a:rPr>
              <a:t>المتغير العشوائي والتوزيع الاحتمالي المتصل</a:t>
            </a:r>
            <a:r>
              <a:rPr lang="ar-SA" dirty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06769" y="2667001"/>
            <a:ext cx="7315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srgbClr val="000000"/>
                </a:solidFill>
                <a:latin typeface="Arial" pitchFamily="34" charset="0"/>
              </a:rPr>
              <a:t>هو الذي يأخذ قيما تنتمي إلى مجموعة غير محدودة لا نهائية . أي يأخذ جميع القيم التي تقع في نطاق تغيره.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srgbClr val="000000"/>
                </a:solidFill>
                <a:latin typeface="Arial" pitchFamily="34" charset="0"/>
              </a:rPr>
              <a:t>مثال: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srgbClr val="000000"/>
                </a:solidFill>
                <a:latin typeface="Arial" pitchFamily="34" charset="0"/>
              </a:rPr>
              <a:t>عمر مصباح كهربائي من إنتاج أحد المصانع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21568" y="6553200"/>
            <a:ext cx="7162800" cy="22860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Tahani Alzkari – Majmaah University 201</a:t>
            </a:r>
            <a:r>
              <a:rPr lang="en-US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3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 </a:t>
            </a:r>
            <a:r>
              <a:rPr lang="ar-SA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		</a:t>
            </a:r>
            <a:r>
              <a:rPr lang="fi-FI" dirty="0" smtClean="0">
                <a:solidFill>
                  <a:srgbClr val="675D59">
                    <a:lumMod val="60000"/>
                    <a:lumOff val="40000"/>
                  </a:srgbClr>
                </a:solidFill>
              </a:rPr>
              <a:t>http://faculty.mu.edu.sa/talzkari/</a:t>
            </a:r>
            <a:endParaRPr lang="en-US" dirty="0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17785" y="1447800"/>
            <a:ext cx="590843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>
                <a:solidFill>
                  <a:srgbClr val="000000"/>
                </a:solidFill>
                <a:latin typeface="Arial" pitchFamily="34" charset="0"/>
              </a:rPr>
              <a:t>المتغير العشوائي المتصل أو المستمر</a:t>
            </a:r>
            <a:endParaRPr lang="ar-SA" sz="4000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rmal_TP101859858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875</Words>
  <Application>Microsoft Office PowerPoint</Application>
  <PresentationFormat>عرض على الشاشة (3:4)‏</PresentationFormat>
  <Paragraphs>132</Paragraphs>
  <Slides>36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36</vt:i4>
      </vt:variant>
    </vt:vector>
  </HeadingPairs>
  <TitlesOfParts>
    <vt:vector size="40" baseType="lpstr">
      <vt:lpstr>نسق Office</vt:lpstr>
      <vt:lpstr>Office Theme</vt:lpstr>
      <vt:lpstr>thermal_TP101859858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31</cp:revision>
  <dcterms:created xsi:type="dcterms:W3CDTF">2017-03-24T08:19:45Z</dcterms:created>
  <dcterms:modified xsi:type="dcterms:W3CDTF">2017-04-01T10:28:05Z</dcterms:modified>
</cp:coreProperties>
</file>