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3" r:id="rId3"/>
  </p:sldMasterIdLst>
  <p:notesMasterIdLst>
    <p:notesMasterId r:id="rId124"/>
  </p:notesMasterIdLst>
  <p:sldIdLst>
    <p:sldId id="284" r:id="rId4"/>
    <p:sldId id="434" r:id="rId5"/>
    <p:sldId id="696" r:id="rId6"/>
    <p:sldId id="435" r:id="rId7"/>
    <p:sldId id="712" r:id="rId8"/>
    <p:sldId id="718" r:id="rId9"/>
    <p:sldId id="723" r:id="rId10"/>
    <p:sldId id="724" r:id="rId11"/>
    <p:sldId id="587" r:id="rId12"/>
    <p:sldId id="304" r:id="rId13"/>
    <p:sldId id="306" r:id="rId14"/>
    <p:sldId id="588" r:id="rId15"/>
    <p:sldId id="302" r:id="rId16"/>
    <p:sldId id="294" r:id="rId17"/>
    <p:sldId id="713" r:id="rId18"/>
    <p:sldId id="589" r:id="rId19"/>
    <p:sldId id="714" r:id="rId20"/>
    <p:sldId id="719" r:id="rId21"/>
    <p:sldId id="590" r:id="rId22"/>
    <p:sldId id="591" r:id="rId23"/>
    <p:sldId id="592" r:id="rId24"/>
    <p:sldId id="715" r:id="rId25"/>
    <p:sldId id="720" r:id="rId26"/>
    <p:sldId id="593" r:id="rId27"/>
    <p:sldId id="594" r:id="rId28"/>
    <p:sldId id="595" r:id="rId29"/>
    <p:sldId id="716" r:id="rId30"/>
    <p:sldId id="721" r:id="rId31"/>
    <p:sldId id="597" r:id="rId32"/>
    <p:sldId id="452" r:id="rId33"/>
    <p:sldId id="726" r:id="rId34"/>
    <p:sldId id="717" r:id="rId35"/>
    <p:sldId id="722" r:id="rId36"/>
    <p:sldId id="599" r:id="rId37"/>
    <p:sldId id="613" r:id="rId38"/>
    <p:sldId id="612" r:id="rId39"/>
    <p:sldId id="611" r:id="rId40"/>
    <p:sldId id="601" r:id="rId41"/>
    <p:sldId id="625" r:id="rId42"/>
    <p:sldId id="626" r:id="rId43"/>
    <p:sldId id="701" r:id="rId44"/>
    <p:sldId id="628" r:id="rId45"/>
    <p:sldId id="627" r:id="rId46"/>
    <p:sldId id="603" r:id="rId47"/>
    <p:sldId id="605" r:id="rId48"/>
    <p:sldId id="604" r:id="rId49"/>
    <p:sldId id="615" r:id="rId50"/>
    <p:sldId id="703" r:id="rId51"/>
    <p:sldId id="607" r:id="rId52"/>
    <p:sldId id="616" r:id="rId53"/>
    <p:sldId id="608" r:id="rId54"/>
    <p:sldId id="617" r:id="rId55"/>
    <p:sldId id="728" r:id="rId56"/>
    <p:sldId id="609" r:id="rId57"/>
    <p:sldId id="610" r:id="rId58"/>
    <p:sldId id="618" r:id="rId59"/>
    <p:sldId id="620" r:id="rId60"/>
    <p:sldId id="624" r:id="rId61"/>
    <p:sldId id="629" r:id="rId62"/>
    <p:sldId id="725" r:id="rId63"/>
    <p:sldId id="630" r:id="rId64"/>
    <p:sldId id="704" r:id="rId65"/>
    <p:sldId id="631" r:id="rId66"/>
    <p:sldId id="621" r:id="rId67"/>
    <p:sldId id="641" r:id="rId68"/>
    <p:sldId id="705" r:id="rId69"/>
    <p:sldId id="632" r:id="rId70"/>
    <p:sldId id="640" r:id="rId71"/>
    <p:sldId id="633" r:id="rId72"/>
    <p:sldId id="634" r:id="rId73"/>
    <p:sldId id="635" r:id="rId74"/>
    <p:sldId id="636" r:id="rId75"/>
    <p:sldId id="637" r:id="rId76"/>
    <p:sldId id="661" r:id="rId77"/>
    <p:sldId id="647" r:id="rId78"/>
    <p:sldId id="706" r:id="rId79"/>
    <p:sldId id="648" r:id="rId80"/>
    <p:sldId id="638" r:id="rId81"/>
    <p:sldId id="646" r:id="rId82"/>
    <p:sldId id="639" r:id="rId83"/>
    <p:sldId id="649" r:id="rId84"/>
    <p:sldId id="707" r:id="rId85"/>
    <p:sldId id="642" r:id="rId86"/>
    <p:sldId id="643" r:id="rId87"/>
    <p:sldId id="650" r:id="rId88"/>
    <p:sldId id="644" r:id="rId89"/>
    <p:sldId id="660" r:id="rId90"/>
    <p:sldId id="708" r:id="rId91"/>
    <p:sldId id="651" r:id="rId92"/>
    <p:sldId id="645" r:id="rId93"/>
    <p:sldId id="662" r:id="rId94"/>
    <p:sldId id="663" r:id="rId95"/>
    <p:sldId id="709" r:id="rId96"/>
    <p:sldId id="652" r:id="rId97"/>
    <p:sldId id="653" r:id="rId98"/>
    <p:sldId id="727" r:id="rId99"/>
    <p:sldId id="664" r:id="rId100"/>
    <p:sldId id="710" r:id="rId101"/>
    <p:sldId id="654" r:id="rId102"/>
    <p:sldId id="655" r:id="rId103"/>
    <p:sldId id="665" r:id="rId104"/>
    <p:sldId id="656" r:id="rId105"/>
    <p:sldId id="657" r:id="rId106"/>
    <p:sldId id="658" r:id="rId107"/>
    <p:sldId id="659" r:id="rId108"/>
    <p:sldId id="693" r:id="rId109"/>
    <p:sldId id="695" r:id="rId110"/>
    <p:sldId id="711" r:id="rId111"/>
    <p:sldId id="666" r:id="rId112"/>
    <p:sldId id="694" r:id="rId113"/>
    <p:sldId id="668" r:id="rId114"/>
    <p:sldId id="667" r:id="rId115"/>
    <p:sldId id="669" r:id="rId116"/>
    <p:sldId id="670" r:id="rId117"/>
    <p:sldId id="671" r:id="rId118"/>
    <p:sldId id="697" r:id="rId119"/>
    <p:sldId id="698" r:id="rId120"/>
    <p:sldId id="699" r:id="rId121"/>
    <p:sldId id="700" r:id="rId122"/>
    <p:sldId id="692" r:id="rId1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XCqxVpLyBr7v45Fo1/GY4Q" hashData="/Mcke2vXLLaZxKfDezAzrYg/v/E" cryptProvider="" algIdExt="0" algIdExtSource="" cryptProviderTypeExt="0" cryptProviderTypeExtSource="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43C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65439" autoAdjust="0"/>
    <p:restoredTop sz="86380" autoAdjust="0"/>
  </p:normalViewPr>
  <p:slideViewPr>
    <p:cSldViewPr>
      <p:cViewPr>
        <p:scale>
          <a:sx n="64" d="100"/>
          <a:sy n="64" d="100"/>
        </p:scale>
        <p:origin x="-6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357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tableStyles" Target="tableStyle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DFCDEE-4FAF-4B44-9021-01862A067D7F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4B72A8A-A11C-4ECC-B2B8-03150241254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30872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73933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32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34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35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38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40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41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42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43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44</a:t>
            </a:fld>
            <a:endParaRPr lang="ar-S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45</a:t>
            </a:fld>
            <a:endParaRPr lang="ar-S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46</a:t>
            </a:fld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47</a:t>
            </a:fld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48</a:t>
            </a:fld>
            <a:endParaRPr lang="ar-S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49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51</a:t>
            </a:fld>
            <a:endParaRPr lang="ar-S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52</a:t>
            </a:fld>
            <a:endParaRPr lang="ar-S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53</a:t>
            </a:fld>
            <a:endParaRPr lang="ar-S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54</a:t>
            </a:fld>
            <a:endParaRPr lang="ar-S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55</a:t>
            </a:fld>
            <a:endParaRPr lang="ar-S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56</a:t>
            </a:fld>
            <a:endParaRPr lang="ar-S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57</a:t>
            </a:fld>
            <a:endParaRPr lang="ar-S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61</a:t>
            </a:fld>
            <a:endParaRPr lang="ar-S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62</a:t>
            </a:fld>
            <a:endParaRPr lang="ar-S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63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739333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64</a:t>
            </a:fld>
            <a:endParaRPr lang="ar-S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65</a:t>
            </a:fld>
            <a:endParaRPr lang="ar-S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66</a:t>
            </a:fld>
            <a:endParaRPr lang="ar-S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67</a:t>
            </a:fld>
            <a:endParaRPr lang="ar-S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68</a:t>
            </a:fld>
            <a:endParaRPr lang="ar-S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69</a:t>
            </a:fld>
            <a:endParaRPr lang="ar-S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70</a:t>
            </a:fld>
            <a:endParaRPr lang="ar-S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71</a:t>
            </a:fld>
            <a:endParaRPr lang="ar-S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72</a:t>
            </a:fld>
            <a:endParaRPr lang="ar-S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73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75</a:t>
            </a:fld>
            <a:endParaRPr lang="ar-S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76</a:t>
            </a:fld>
            <a:endParaRPr lang="ar-S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77</a:t>
            </a:fld>
            <a:endParaRPr lang="ar-S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78</a:t>
            </a:fld>
            <a:endParaRPr lang="ar-S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79</a:t>
            </a:fld>
            <a:endParaRPr lang="ar-S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80</a:t>
            </a:fld>
            <a:endParaRPr lang="ar-S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81</a:t>
            </a:fld>
            <a:endParaRPr lang="ar-S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82</a:t>
            </a:fld>
            <a:endParaRPr lang="ar-S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83</a:t>
            </a:fld>
            <a:endParaRPr lang="ar-S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84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86</a:t>
            </a:fld>
            <a:endParaRPr lang="ar-S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87</a:t>
            </a:fld>
            <a:endParaRPr lang="ar-S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88</a:t>
            </a:fld>
            <a:endParaRPr lang="ar-S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89</a:t>
            </a:fld>
            <a:endParaRPr lang="ar-S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90</a:t>
            </a:fld>
            <a:endParaRPr lang="ar-S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92</a:t>
            </a:fld>
            <a:endParaRPr lang="ar-SA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93</a:t>
            </a:fld>
            <a:endParaRPr lang="ar-SA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94</a:t>
            </a:fld>
            <a:endParaRPr lang="ar-SA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95</a:t>
            </a:fld>
            <a:endParaRPr lang="ar-SA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97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98</a:t>
            </a:fld>
            <a:endParaRPr lang="ar-SA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99</a:t>
            </a:fld>
            <a:endParaRPr lang="ar-SA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100</a:t>
            </a:fld>
            <a:endParaRPr lang="ar-SA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101</a:t>
            </a:fld>
            <a:endParaRPr lang="ar-SA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102</a:t>
            </a:fld>
            <a:endParaRPr lang="ar-SA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103</a:t>
            </a:fld>
            <a:endParaRPr lang="ar-SA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104</a:t>
            </a:fld>
            <a:endParaRPr lang="ar-SA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105</a:t>
            </a:fld>
            <a:endParaRPr lang="ar-SA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107</a:t>
            </a:fld>
            <a:endParaRPr lang="ar-SA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108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7393339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109</a:t>
            </a:fld>
            <a:endParaRPr lang="ar-SA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110</a:t>
            </a:fld>
            <a:endParaRPr lang="ar-SA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111</a:t>
            </a:fld>
            <a:endParaRPr lang="ar-SA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112</a:t>
            </a:fld>
            <a:endParaRPr lang="ar-SA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113</a:t>
            </a:fld>
            <a:endParaRPr lang="ar-SA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114</a:t>
            </a:fld>
            <a:endParaRPr lang="ar-SA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115</a:t>
            </a:fld>
            <a:endParaRPr lang="ar-SA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119</a:t>
            </a:fld>
            <a:endParaRPr lang="ar-SA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120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2A8A-A11C-4ECC-B2B8-031502412547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E9BF-40DD-4043-986F-2696BAF078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3ECD1-3697-4A28-8F39-FCE188A5C5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6EF35-FDA2-48B9-A772-017DE869946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53D92-7720-4AFB-84C9-B7E13A509A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6F35D-7031-44EA-9424-EDC2A456EB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CEEA-7192-4931-9865-DC8F54AC3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14EE6-4B5D-4268-877C-1670D3A109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AAD5B-CCDB-48A6-98CC-7803E9A1C8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9CBF7-C515-4172-8325-0488EB54E3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F2805-2498-4CBB-B983-445D81400C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D1FD6-1DC6-4A1D-895F-6BE9EC6097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AC646-028F-4109-AC50-03E2E68BD2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3BFC-6F05-4AA0-87E3-D268A14A32FB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3BFC-6F05-4AA0-87E3-D268A14A32FB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F94-00FB-45DC-B1B4-FA9B6D569B0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D03C5859-6C23-4452-A69D-2EAB2F9F33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diamond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12/07/38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9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9.jpe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9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9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858180" cy="5357850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ar-SA" sz="6000" b="1" i="1" dirty="0" smtClean="0">
                <a:latin typeface="AGA Arabesque" pitchFamily="2" charset="2"/>
                <a:ea typeface="KaiTi" pitchFamily="49" charset="-122"/>
              </a:rPr>
              <a:t>بسم الله الرحمن الرحيم </a:t>
            </a:r>
            <a:r>
              <a:rPr lang="ar-SA" b="1" dirty="0" smtClean="0">
                <a:latin typeface="KaiTi" pitchFamily="49" charset="-122"/>
                <a:ea typeface="KaiTi" pitchFamily="49" charset="-122"/>
              </a:rPr>
              <a:t/>
            </a:r>
            <a:br>
              <a:rPr lang="ar-SA" b="1" dirty="0" smtClean="0">
                <a:latin typeface="KaiTi" pitchFamily="49" charset="-122"/>
                <a:ea typeface="KaiTi" pitchFamily="49" charset="-122"/>
              </a:rPr>
            </a:br>
            <a:r>
              <a:rPr lang="ar-SA" sz="8000" b="1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مادة العلوم</a:t>
            </a:r>
            <a:r>
              <a:rPr lang="ar-SA" sz="6000" b="1" dirty="0" smtClean="0"/>
              <a:t> </a:t>
            </a:r>
            <a:r>
              <a:rPr lang="ar-SA" sz="4000" b="1" dirty="0" smtClean="0"/>
              <a:t> </a:t>
            </a:r>
            <a:br>
              <a:rPr lang="ar-SA" sz="4000" b="1" dirty="0" smtClean="0"/>
            </a:br>
            <a:r>
              <a:rPr lang="ar-SA" sz="4000" b="1" dirty="0" smtClean="0">
                <a:solidFill>
                  <a:schemeClr val="accent6">
                    <a:lumMod val="75000"/>
                  </a:schemeClr>
                </a:solidFill>
              </a:rPr>
              <a:t>الصف الثاني متوسط (الفصل الدراسي الثاني )</a:t>
            </a:r>
            <a:r>
              <a:rPr lang="ar-SA" sz="4000" b="1" dirty="0" smtClean="0"/>
              <a:t>         </a:t>
            </a:r>
            <a:br>
              <a:rPr lang="ar-SA" sz="4000" b="1" dirty="0" smtClean="0"/>
            </a:br>
            <a:r>
              <a:rPr lang="ar-SA" sz="4900" b="1" dirty="0" smtClean="0">
                <a:solidFill>
                  <a:srgbClr val="FF0000"/>
                </a:solidFill>
              </a:rPr>
              <a:t>الوحدة الخامسة</a:t>
            </a:r>
            <a:br>
              <a:rPr lang="ar-SA" sz="4900" b="1" dirty="0" smtClean="0">
                <a:solidFill>
                  <a:srgbClr val="FF0000"/>
                </a:solidFill>
              </a:rPr>
            </a:br>
            <a:r>
              <a:rPr lang="ar-SA" sz="4900" b="1" dirty="0" smtClean="0">
                <a:solidFill>
                  <a:srgbClr val="00B050"/>
                </a:solidFill>
              </a:rPr>
              <a:t>النباتات وموارد البيئة</a:t>
            </a:r>
            <a:r>
              <a:rPr lang="ar-SA" b="1" dirty="0" smtClean="0">
                <a:solidFill>
                  <a:srgbClr val="FF0000"/>
                </a:solidFill>
              </a:rPr>
              <a:t/>
            </a:r>
            <a:br>
              <a:rPr lang="ar-SA" b="1" dirty="0" smtClean="0">
                <a:solidFill>
                  <a:srgbClr val="FF0000"/>
                </a:solidFill>
              </a:rPr>
            </a:br>
            <a:r>
              <a:rPr lang="ar-SA" sz="4800" b="1" dirty="0" smtClean="0"/>
              <a:t>إعداد الأستاذ /       </a:t>
            </a:r>
            <a:r>
              <a:rPr lang="ar-SA" sz="2800" b="1" dirty="0" smtClean="0">
                <a:solidFill>
                  <a:srgbClr val="C00000"/>
                </a:solidFill>
              </a:rPr>
              <a:t/>
            </a:r>
            <a:br>
              <a:rPr lang="ar-SA" sz="2800" b="1" dirty="0" smtClean="0">
                <a:solidFill>
                  <a:srgbClr val="C00000"/>
                </a:solidFill>
              </a:rPr>
            </a:br>
            <a:r>
              <a:rPr lang="ar-SA" sz="6600" b="1" dirty="0" smtClean="0">
                <a:solidFill>
                  <a:srgbClr val="002060"/>
                </a:solidFill>
              </a:rPr>
              <a:t>صابر  دخيل الله علي السيالي</a:t>
            </a:r>
            <a:endParaRPr lang="ar-SA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3_1_1_The_Giant_Fore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500042"/>
            <a:ext cx="3333745" cy="4357718"/>
          </a:xfrm>
          <a:blipFill>
            <a:blip r:embed="rId3"/>
            <a:tile tx="0" ty="0" sx="100000" sy="100000" flip="none" algn="tl"/>
          </a:blipFill>
        </p:spPr>
      </p:pic>
      <p:pic>
        <p:nvPicPr>
          <p:cNvPr id="6" name="صورة 5" descr="2530718804_04cb6ef552_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79511"/>
            <a:ext cx="3643338" cy="454968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r-SA" sz="4600" b="1" u="sng" dirty="0" smtClean="0"/>
              <a:t>النباتات مغطاة البذور:</a:t>
            </a:r>
            <a:endParaRPr lang="en-US" sz="4600" b="1" u="sng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ar-SA" sz="2600" b="1" dirty="0" smtClean="0">
                <a:solidFill>
                  <a:srgbClr val="FF0000"/>
                </a:solidFill>
              </a:rPr>
              <a:t>تعريفها : </a:t>
            </a:r>
          </a:p>
          <a:p>
            <a:pPr>
              <a:buNone/>
            </a:pPr>
            <a:r>
              <a:rPr lang="ar-SA" sz="2600" b="1" dirty="0" smtClean="0">
                <a:solidFill>
                  <a:srgbClr val="002060"/>
                </a:solidFill>
              </a:rPr>
              <a:t>نباتات وعائية لها أزهار وثمار متنوعة</a:t>
            </a:r>
            <a:r>
              <a:rPr lang="en-US" sz="2600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sz="2600" b="1" dirty="0" smtClean="0">
                <a:solidFill>
                  <a:srgbClr val="FF0000"/>
                </a:solidFill>
              </a:rPr>
              <a:t>وجودها:</a:t>
            </a:r>
          </a:p>
          <a:p>
            <a:pPr>
              <a:buNone/>
            </a:pPr>
            <a:r>
              <a:rPr lang="ar-SA" sz="2600" b="1" dirty="0" smtClean="0">
                <a:solidFill>
                  <a:srgbClr val="002060"/>
                </a:solidFill>
              </a:rPr>
              <a:t>توجد في الصحاري والغابات والحدائق والماء العذب والمالح</a:t>
            </a:r>
            <a:r>
              <a:rPr lang="en-US" sz="2600" b="1" dirty="0" smtClean="0">
                <a:solidFill>
                  <a:srgbClr val="002060"/>
                </a:solidFill>
              </a:rPr>
              <a:t> . </a:t>
            </a:r>
            <a:endParaRPr lang="ar-SA" sz="2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2600" b="1" dirty="0" smtClean="0">
                <a:solidFill>
                  <a:srgbClr val="002060"/>
                </a:solidFill>
              </a:rPr>
              <a:t>الأوركيدا أحد أنواعها ينمو تحت الأرض.</a:t>
            </a:r>
          </a:p>
          <a:p>
            <a:pPr>
              <a:buNone/>
            </a:pPr>
            <a:r>
              <a:rPr lang="ar-SA" sz="2600" b="1" dirty="0" smtClean="0">
                <a:solidFill>
                  <a:srgbClr val="FF0000"/>
                </a:solidFill>
              </a:rPr>
              <a:t>أزهارها:</a:t>
            </a:r>
          </a:p>
          <a:p>
            <a:pPr>
              <a:buNone/>
            </a:pPr>
            <a:r>
              <a:rPr lang="ar-SA" sz="2600" b="1" dirty="0" smtClean="0">
                <a:solidFill>
                  <a:srgbClr val="002060"/>
                </a:solidFill>
              </a:rPr>
              <a:t>تنمو بعض أجزاء الزهرة إلى ثمرة والبذور تتكون داخل الثمار. بعض الثمار طرية ولذيذة الطعم</a:t>
            </a:r>
          </a:p>
          <a:p>
            <a:pPr>
              <a:buNone/>
            </a:pPr>
            <a:r>
              <a:rPr lang="ar-SA" sz="2600" b="1" dirty="0" smtClean="0">
                <a:solidFill>
                  <a:srgbClr val="002060"/>
                </a:solidFill>
              </a:rPr>
              <a:t>مثل : التفاح وبعضها لا ينطبق عليه ذلك مثل ثمرة نبات أوركيدا الفانيلا تحتوي بذور جافة</a:t>
            </a:r>
          </a:p>
          <a:p>
            <a:pPr>
              <a:buNone/>
            </a:pPr>
            <a:r>
              <a:rPr lang="ar-SA" sz="2600" b="1" dirty="0" smtClean="0">
                <a:solidFill>
                  <a:srgbClr val="002060"/>
                </a:solidFill>
              </a:rPr>
              <a:t>وصغيرة .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2600" b="1" dirty="0" smtClean="0">
                <a:solidFill>
                  <a:srgbClr val="002060"/>
                </a:solidFill>
              </a:rPr>
              <a:t>تختلف الأزهار في أحجامها وأشكالها وألوانها وهي أعضاء التكاثر في النباتات المغطاة البذور.</a:t>
            </a:r>
          </a:p>
          <a:p>
            <a:pPr>
              <a:buNone/>
            </a:pPr>
            <a:r>
              <a:rPr lang="ar-SA" sz="2600" b="1" dirty="0" smtClean="0">
                <a:solidFill>
                  <a:srgbClr val="002060"/>
                </a:solidFill>
              </a:rPr>
              <a:t>قد توجد البذور على سطح الثمرة كما في نبات الفراولة .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ar-SA" sz="2600" b="1" dirty="0" smtClean="0">
                <a:solidFill>
                  <a:srgbClr val="FF0000"/>
                </a:solidFill>
              </a:rPr>
              <a:t>تصنيفها</a:t>
            </a:r>
            <a:r>
              <a:rPr lang="en-US" sz="2600" b="1" dirty="0" smtClean="0">
                <a:solidFill>
                  <a:srgbClr val="FF0000"/>
                </a:solidFill>
              </a:rPr>
              <a:t> : </a:t>
            </a:r>
          </a:p>
          <a:p>
            <a:pPr>
              <a:buNone/>
            </a:pPr>
            <a:r>
              <a:rPr lang="ar-SA" sz="2600" b="1" dirty="0" smtClean="0">
                <a:solidFill>
                  <a:srgbClr val="002060"/>
                </a:solidFill>
              </a:rPr>
              <a:t>1-النباتات ذوات الفلقة الواحدة</a:t>
            </a:r>
            <a:r>
              <a:rPr lang="en-US" sz="2600" b="1" dirty="0" smtClean="0">
                <a:solidFill>
                  <a:srgbClr val="002060"/>
                </a:solidFill>
              </a:rPr>
              <a:t> .</a:t>
            </a:r>
          </a:p>
          <a:p>
            <a:pPr>
              <a:buNone/>
            </a:pPr>
            <a:r>
              <a:rPr lang="ar-SA" sz="2600" b="1" dirty="0" smtClean="0">
                <a:solidFill>
                  <a:srgbClr val="002060"/>
                </a:solidFill>
              </a:rPr>
              <a:t>2-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  <a:r>
              <a:rPr lang="ar-SA" sz="2600" b="1" dirty="0" smtClean="0">
                <a:solidFill>
                  <a:srgbClr val="002060"/>
                </a:solidFill>
              </a:rPr>
              <a:t>النباتات ذوات الفلقتين</a:t>
            </a:r>
            <a:r>
              <a:rPr lang="en-US" sz="2600" b="1" dirty="0" smtClean="0">
                <a:solidFill>
                  <a:srgbClr val="002060"/>
                </a:solidFill>
              </a:rPr>
              <a:t> .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b="1" dirty="0" smtClean="0">
              <a:solidFill>
                <a:srgbClr val="002060"/>
              </a:solidFill>
            </a:endParaRPr>
          </a:p>
        </p:txBody>
      </p:sp>
      <p:pic>
        <p:nvPicPr>
          <p:cNvPr id="4" name="صورة 3" descr="apple_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357166"/>
            <a:ext cx="2214578" cy="1571636"/>
          </a:xfrm>
          <a:prstGeom prst="rect">
            <a:avLst/>
          </a:prstGeom>
        </p:spPr>
      </p:pic>
      <p:pic>
        <p:nvPicPr>
          <p:cNvPr id="5" name="صورة 4" descr="Vanilla_flow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57166"/>
            <a:ext cx="2000264" cy="1571636"/>
          </a:xfrm>
          <a:prstGeom prst="rect">
            <a:avLst/>
          </a:prstGeom>
        </p:spPr>
      </p:pic>
      <p:pic>
        <p:nvPicPr>
          <p:cNvPr id="6" name="صورة 5" descr="wildstrawberry-400x26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714884"/>
            <a:ext cx="2714644" cy="16430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question-mark1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817562"/>
            <a:ext cx="6215106" cy="5397519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sz="6600" b="1" dirty="0" smtClean="0">
                <a:solidFill>
                  <a:srgbClr val="FF0000"/>
                </a:solidFill>
              </a:rPr>
              <a:t>ما هي </a:t>
            </a:r>
          </a:p>
          <a:p>
            <a:pPr algn="ctr">
              <a:buNone/>
            </a:pPr>
            <a:r>
              <a:rPr lang="ar-SA" sz="11500" b="1" dirty="0" smtClean="0">
                <a:solidFill>
                  <a:srgbClr val="FF0000"/>
                </a:solidFill>
              </a:rPr>
              <a:t>الفلقة؟</a:t>
            </a:r>
          </a:p>
          <a:p>
            <a:pPr algn="ctr">
              <a:buNone/>
            </a:pPr>
            <a:r>
              <a:rPr lang="ar-SA" sz="4800" b="1" dirty="0" smtClean="0">
                <a:solidFill>
                  <a:srgbClr val="002060"/>
                </a:solidFill>
              </a:rPr>
              <a:t>الفلقة هي جزء من البذرة يخزن الطعام اللازم لنمو الجنين</a:t>
            </a:r>
            <a:r>
              <a:rPr lang="ar-SA" sz="13800" b="1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214280" y="1500174"/>
          <a:ext cx="8715438" cy="51435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35970"/>
                <a:gridCol w="3238086"/>
                <a:gridCol w="2841382"/>
              </a:tblGrid>
              <a:tr h="583255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     وجه المقارنة</a:t>
                      </a:r>
                      <a:endParaRPr lang="ar-SA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</a:t>
                      </a:r>
                      <a:r>
                        <a:rPr lang="ar-SA" sz="2400" b="1" dirty="0" smtClean="0">
                          <a:solidFill>
                            <a:schemeClr val="tx1"/>
                          </a:solidFill>
                        </a:rPr>
                        <a:t>النباتات ذوات الفلقة الواحدة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النباتات ذوات الفلقتين</a:t>
                      </a:r>
                      <a:endParaRPr lang="ar-SA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55839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/>
                        <a:t>      </a:t>
                      </a:r>
                      <a:r>
                        <a:rPr lang="ar-SA" sz="3200" b="1" dirty="0" smtClean="0">
                          <a:solidFill>
                            <a:srgbClr val="C00000"/>
                          </a:solidFill>
                        </a:rPr>
                        <a:t>البذور</a:t>
                      </a:r>
                      <a:endParaRPr lang="ar-SA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583255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rgbClr val="C00000"/>
                          </a:solidFill>
                        </a:rPr>
                        <a:t>   شكل الورقة</a:t>
                      </a:r>
                      <a:endParaRPr lang="ar-SA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801329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</a:t>
                      </a:r>
                    </a:p>
                    <a:p>
                      <a:pPr rtl="1"/>
                      <a:r>
                        <a:rPr lang="ar-SA" sz="2000" b="1" dirty="0" smtClean="0">
                          <a:solidFill>
                            <a:srgbClr val="C00000"/>
                          </a:solidFill>
                        </a:rPr>
                        <a:t>الحزم الوعائية في الورقة</a:t>
                      </a:r>
                      <a:endParaRPr lang="ar-SA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64713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>
                          <a:solidFill>
                            <a:srgbClr val="C00000"/>
                          </a:solidFill>
                        </a:rPr>
                        <a:t>الحزم الوعائية في الساق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869843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>
                          <a:solidFill>
                            <a:srgbClr val="C00000"/>
                          </a:solidFill>
                        </a:rPr>
                        <a:t>عدد بتلات الزهرة</a:t>
                      </a:r>
                      <a:endParaRPr lang="ar-SA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885302"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 smtClean="0">
                          <a:solidFill>
                            <a:srgbClr val="C00000"/>
                          </a:solidFill>
                        </a:rPr>
                        <a:t>   الأمثلة</a:t>
                      </a:r>
                      <a:endParaRPr lang="ar-SA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شكل بيضاوي 4"/>
          <p:cNvSpPr/>
          <p:nvPr/>
        </p:nvSpPr>
        <p:spPr>
          <a:xfrm>
            <a:off x="1142976" y="214290"/>
            <a:ext cx="7429552" cy="10001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وجه المقارنة بين النباتات ذوات الفلقة الواحدة والنباتات ذوات الفلقتين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643306" y="2285992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تتكون من فلقة واحدة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8596" y="2214554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تتكون من فلقتين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71868" y="2786058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رفيعة وطويلة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71472" y="2786058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       مسطح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571868" y="3500438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ذات عروق متوازية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00034" y="3571876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ذات عروق متشابكة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428992" y="4286256"/>
            <a:ext cx="2857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موزعة بصورة عشوائية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71472" y="4357694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تترتب بشكل حلقي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500430" y="5072074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مضاعفات العدد ثلاثة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28596" y="5000637"/>
            <a:ext cx="250033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مضاعفات العدد أربعة أو خمسة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643306" y="5929330"/>
            <a:ext cx="21431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القمح </a:t>
            </a:r>
            <a:r>
              <a:rPr lang="ar-SA" sz="2400" b="1" dirty="0" err="1" smtClean="0">
                <a:solidFill>
                  <a:srgbClr val="002060"/>
                </a:solidFill>
              </a:rPr>
              <a:t>و</a:t>
            </a:r>
            <a:r>
              <a:rPr lang="ar-SA" sz="2400" b="1" dirty="0" smtClean="0">
                <a:solidFill>
                  <a:srgbClr val="002060"/>
                </a:solidFill>
              </a:rPr>
              <a:t> الذرة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14348" y="6000768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  التفاح والبرتقال</a:t>
            </a:r>
            <a:endParaRPr lang="ar-SA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نباتات-ذوات-الفلقتين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6858000"/>
          </a:xfrm>
          <a:blipFill>
            <a:blip r:embed="rId4"/>
            <a:tile tx="0" ty="0" sx="100000" sy="100000" flip="none" algn="tl"/>
          </a:blipFill>
        </p:spPr>
      </p:pic>
      <p:pic>
        <p:nvPicPr>
          <p:cNvPr id="5" name="صورة 4" descr="2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286248" cy="4143380"/>
          </a:xfrm>
          <a:prstGeom prst="rect">
            <a:avLst/>
          </a:prstGeom>
        </p:spPr>
      </p:pic>
      <p:pic>
        <p:nvPicPr>
          <p:cNvPr id="6" name="صورة 5" descr="27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86256"/>
            <a:ext cx="4286248" cy="257174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C8vRDtIXoAAwp7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14313"/>
            <a:ext cx="8501122" cy="6429398"/>
          </a:xfrm>
          <a:blipFill>
            <a:blip r:embed="rId4"/>
            <a:tile tx="0" ty="0" sx="100000" sy="100000" flip="none" algn="tl"/>
          </a:blipFill>
        </p:spPr>
      </p:pic>
      <p:sp>
        <p:nvSpPr>
          <p:cNvPr id="5" name="مستطيل 4"/>
          <p:cNvSpPr/>
          <p:nvPr/>
        </p:nvSpPr>
        <p:spPr>
          <a:xfrm>
            <a:off x="3071802" y="285728"/>
            <a:ext cx="2428892" cy="6143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c396036f-0234-4bb2-83f0-f475f82397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785926"/>
            <a:ext cx="1909761" cy="25098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85778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/س3 ص101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571480"/>
            <a:ext cx="7929618" cy="5857916"/>
          </a:xfrm>
        </p:spPr>
      </p:pic>
      <p:sp>
        <p:nvSpPr>
          <p:cNvPr id="5" name="مربع نص 4"/>
          <p:cNvSpPr txBox="1"/>
          <p:nvPr/>
        </p:nvSpPr>
        <p:spPr>
          <a:xfrm>
            <a:off x="5500694" y="2428868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/>
              <a:t> </a:t>
            </a:r>
            <a:endParaRPr lang="ar-SA" sz="7200" b="1" dirty="0"/>
          </a:p>
        </p:txBody>
      </p:sp>
      <p:sp>
        <p:nvSpPr>
          <p:cNvPr id="6" name="مستطيل 5"/>
          <p:cNvSpPr/>
          <p:nvPr/>
        </p:nvSpPr>
        <p:spPr>
          <a:xfrm>
            <a:off x="5357818" y="2786058"/>
            <a:ext cx="2643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ar-SA" sz="3200" b="1" dirty="0" smtClean="0">
                <a:solidFill>
                  <a:prstClr val="black"/>
                </a:solidFill>
              </a:rPr>
              <a:t>دورة حياة النباتات مغطاة البذور</a:t>
            </a:r>
            <a:endParaRPr lang="en-US" sz="32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b="1" u="sng" dirty="0" smtClean="0"/>
              <a:t>دورة حياة النباتات مغطاة البذور</a:t>
            </a:r>
            <a:r>
              <a:rPr lang="en-US" b="1" u="sng" dirty="0" smtClean="0"/>
              <a:t>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تقسم حسب مدة نموها إلى</a:t>
            </a:r>
            <a:r>
              <a:rPr lang="en-US" b="1" dirty="0" smtClean="0">
                <a:solidFill>
                  <a:srgbClr val="002060"/>
                </a:solidFill>
              </a:rPr>
              <a:t> : 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1-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C00000"/>
                </a:solidFill>
              </a:rPr>
              <a:t>قصيرة الأجل : </a:t>
            </a:r>
            <a:r>
              <a:rPr lang="ar-SA" b="1" dirty="0" smtClean="0">
                <a:solidFill>
                  <a:srgbClr val="002060"/>
                </a:solidFill>
              </a:rPr>
              <a:t>تصبح نباتا ناضجا في أقل من شهر مثل: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1Minus"/>
            </a:pPr>
            <a:endParaRPr lang="en-US" dirty="0" smtClean="0"/>
          </a:p>
        </p:txBody>
      </p:sp>
      <p:pic>
        <p:nvPicPr>
          <p:cNvPr id="4" name="صورة 3" descr="mk9458_s20200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214554"/>
            <a:ext cx="2714644" cy="2786082"/>
          </a:xfrm>
          <a:prstGeom prst="rect">
            <a:avLst/>
          </a:prstGeom>
        </p:spPr>
      </p:pic>
      <p:pic>
        <p:nvPicPr>
          <p:cNvPr id="5" name="صورة 4" descr="الاقحوان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285992"/>
            <a:ext cx="2357454" cy="2714644"/>
          </a:xfrm>
          <a:prstGeom prst="rect">
            <a:avLst/>
          </a:prstGeom>
        </p:spPr>
      </p:pic>
      <p:pic>
        <p:nvPicPr>
          <p:cNvPr id="6" name="صورة 5" descr="الحميض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2285992"/>
            <a:ext cx="2571742" cy="271464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6429388" y="5429264"/>
            <a:ext cx="2143140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الحميض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714744" y="5429264"/>
            <a:ext cx="2143140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الأقحوان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28662" y="5429264"/>
            <a:ext cx="2143140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البسباس</a:t>
            </a:r>
            <a:endParaRPr lang="ar-SA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15352" cy="62865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ـ </a:t>
            </a:r>
            <a:r>
              <a:rPr lang="ar-SA" b="1" dirty="0" smtClean="0"/>
              <a:t>تصنيف النباتات</a:t>
            </a:r>
            <a:r>
              <a:rPr lang="en-US" b="1" dirty="0" smtClean="0"/>
              <a:t> :</a:t>
            </a:r>
            <a:br>
              <a:rPr lang="en-US" b="1" dirty="0" smtClean="0"/>
            </a:br>
            <a:r>
              <a:rPr lang="ar-SA" b="1" u="sng" dirty="0" smtClean="0">
                <a:solidFill>
                  <a:srgbClr val="C00000"/>
                </a:solidFill>
              </a:rPr>
              <a:t>يمكن تقسيم النباتات إلى نوعين رئيسين ، هما</a:t>
            </a:r>
            <a:r>
              <a:rPr lang="en-US" b="1" u="sng" dirty="0" smtClean="0">
                <a:solidFill>
                  <a:srgbClr val="C00000"/>
                </a:solidFill>
              </a:rPr>
              <a:t> : </a:t>
            </a:r>
          </a:p>
          <a:p>
            <a:pPr>
              <a:buNone/>
            </a:pPr>
            <a:r>
              <a:rPr lang="ar-SA" b="1" dirty="0" smtClean="0"/>
              <a:t>1-</a:t>
            </a:r>
            <a:r>
              <a:rPr lang="en-US" b="1" dirty="0" smtClean="0"/>
              <a:t> </a:t>
            </a:r>
            <a:r>
              <a:rPr lang="ar-SA" b="1" dirty="0" smtClean="0"/>
              <a:t>قسم النباتات الوعائية :</a:t>
            </a:r>
          </a:p>
          <a:p>
            <a:pPr>
              <a:buNone/>
            </a:pPr>
            <a:r>
              <a:rPr lang="ar-SA" b="1" dirty="0" smtClean="0"/>
              <a:t> </a:t>
            </a:r>
            <a:r>
              <a:rPr lang="ar-SA" b="1" dirty="0" smtClean="0">
                <a:solidFill>
                  <a:srgbClr val="002060"/>
                </a:solidFill>
              </a:rPr>
              <a:t>تحتوى على تراكيب أنبوبية ( أوعية ) الشكل لنقل الماء والغذاء داخل النبات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  </a:t>
            </a:r>
            <a:r>
              <a:rPr lang="ar-SA" b="1" dirty="0" smtClean="0">
                <a:solidFill>
                  <a:srgbClr val="00B050"/>
                </a:solidFill>
              </a:rPr>
              <a:t>مثل نبات الطلح .</a:t>
            </a: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/>
              <a:t>2- قسم النباتات اللاوعائية :</a:t>
            </a:r>
          </a:p>
          <a:p>
            <a:pPr>
              <a:buNone/>
            </a:pPr>
            <a:r>
              <a:rPr lang="ar-SA" b="1" dirty="0" smtClean="0"/>
              <a:t> </a:t>
            </a:r>
            <a:r>
              <a:rPr lang="ar-SA" b="1" dirty="0" smtClean="0">
                <a:solidFill>
                  <a:srgbClr val="002060"/>
                </a:solidFill>
              </a:rPr>
              <a:t>لا تحتوي على تراكيب أنبوبية ( أوعية</a:t>
            </a:r>
            <a:r>
              <a:rPr lang="en-US" b="1" dirty="0" smtClean="0">
                <a:solidFill>
                  <a:srgbClr val="002060"/>
                </a:solidFill>
              </a:rPr>
              <a:t> . (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B050"/>
                </a:solidFill>
              </a:rPr>
              <a:t>مثل نبات الجزر</a:t>
            </a:r>
            <a:endParaRPr lang="ar-SA" b="1" dirty="0">
              <a:solidFill>
                <a:srgbClr val="00B050"/>
              </a:solidFill>
            </a:endParaRPr>
          </a:p>
        </p:txBody>
      </p:sp>
      <p:pic>
        <p:nvPicPr>
          <p:cNvPr id="4" name="صورة 3" descr="الطل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357430"/>
            <a:ext cx="2500330" cy="1571636"/>
          </a:xfrm>
          <a:prstGeom prst="rect">
            <a:avLst/>
          </a:prstGeom>
        </p:spPr>
      </p:pic>
      <p:pic>
        <p:nvPicPr>
          <p:cNvPr id="5" name="صورة 4" descr="الجزر_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286256"/>
            <a:ext cx="2471739" cy="20288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sz="3600" b="1" dirty="0" smtClean="0">
                <a:solidFill>
                  <a:srgbClr val="C00000"/>
                </a:solidFill>
              </a:rPr>
              <a:t>2-النباتات الحولية 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تكتمل دورة حياتها خلال سنة واحدة ، مثل : 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4" name="صورة 3" descr="الار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357298"/>
            <a:ext cx="2643206" cy="1928826"/>
          </a:xfrm>
          <a:prstGeom prst="rect">
            <a:avLst/>
          </a:prstGeom>
        </p:spPr>
      </p:pic>
      <p:pic>
        <p:nvPicPr>
          <p:cNvPr id="5" name="صورة 4" descr="البازلاء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428736"/>
            <a:ext cx="2643206" cy="1785950"/>
          </a:xfrm>
          <a:prstGeom prst="rect">
            <a:avLst/>
          </a:prstGeom>
        </p:spPr>
      </p:pic>
      <p:pic>
        <p:nvPicPr>
          <p:cNvPr id="6" name="صورة 5" descr="الذرة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000504"/>
            <a:ext cx="2500330" cy="2000240"/>
          </a:xfrm>
          <a:prstGeom prst="rect">
            <a:avLst/>
          </a:prstGeom>
        </p:spPr>
      </p:pic>
      <p:pic>
        <p:nvPicPr>
          <p:cNvPr id="7" name="صورة 6" descr="الشعير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4071942"/>
            <a:ext cx="2500330" cy="1857388"/>
          </a:xfrm>
          <a:prstGeom prst="rect">
            <a:avLst/>
          </a:prstGeom>
        </p:spPr>
      </p:pic>
      <p:pic>
        <p:nvPicPr>
          <p:cNvPr id="8" name="صورة 7" descr="نبات الفول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0430" y="1357298"/>
            <a:ext cx="2357455" cy="1928826"/>
          </a:xfrm>
          <a:prstGeom prst="rect">
            <a:avLst/>
          </a:prstGeom>
        </p:spPr>
      </p:pic>
      <p:pic>
        <p:nvPicPr>
          <p:cNvPr id="9" name="صورة 8" descr="الحمص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4679" y="4000504"/>
            <a:ext cx="2571768" cy="198613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6143636" y="3357562"/>
            <a:ext cx="264320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البازلاء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357554" y="3357562"/>
            <a:ext cx="264320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الفول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28596" y="3429000"/>
            <a:ext cx="264320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الأرز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143636" y="6072206"/>
            <a:ext cx="264320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الذرة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143240" y="6072206"/>
            <a:ext cx="271464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الحمص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57158" y="6072206"/>
            <a:ext cx="264320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الشعير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3-النباتات ذات الحولين : </a:t>
            </a:r>
            <a:r>
              <a:rPr lang="ar-SA" b="1" dirty="0" smtClean="0">
                <a:solidFill>
                  <a:srgbClr val="002060"/>
                </a:solidFill>
              </a:rPr>
              <a:t>تكتمل دورة حياتها خلال سنتين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( لا تنتج أزهاراً أو أورقاً إلا في السنة الثانية ) ، مثل :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  <p:pic>
        <p:nvPicPr>
          <p:cNvPr id="4" name="صورة 3" descr="الثو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357298"/>
            <a:ext cx="3357586" cy="1857388"/>
          </a:xfrm>
          <a:prstGeom prst="rect">
            <a:avLst/>
          </a:prstGeom>
        </p:spPr>
      </p:pic>
      <p:pic>
        <p:nvPicPr>
          <p:cNvPr id="5" name="صورة 4" descr="الخ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4000504"/>
            <a:ext cx="3357586" cy="1857388"/>
          </a:xfrm>
          <a:prstGeom prst="rect">
            <a:avLst/>
          </a:prstGeom>
        </p:spPr>
      </p:pic>
      <p:pic>
        <p:nvPicPr>
          <p:cNvPr id="6" name="صورة 5" descr="الملفووووف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3929066"/>
            <a:ext cx="3286132" cy="1857388"/>
          </a:xfrm>
          <a:prstGeom prst="rect">
            <a:avLst/>
          </a:prstGeom>
        </p:spPr>
      </p:pic>
      <p:pic>
        <p:nvPicPr>
          <p:cNvPr id="7" name="صورة 6" descr="نبات البصل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90" y="1357298"/>
            <a:ext cx="3429024" cy="171451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4929190" y="3214686"/>
            <a:ext cx="342902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البصل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85786" y="3286124"/>
            <a:ext cx="335758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الثوم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000628" y="5929330"/>
            <a:ext cx="342902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الملفوف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85786" y="6000768"/>
            <a:ext cx="342902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smtClean="0">
                <a:solidFill>
                  <a:schemeClr val="tx1"/>
                </a:solidFill>
              </a:rPr>
              <a:t>الخس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>
                <a:solidFill>
                  <a:srgbClr val="C00000"/>
                </a:solidFill>
              </a:rPr>
              <a:t>4</a:t>
            </a:r>
            <a:r>
              <a:rPr lang="ar-SA" b="1" dirty="0" smtClean="0">
                <a:solidFill>
                  <a:srgbClr val="C00000"/>
                </a:solidFill>
              </a:rPr>
              <a:t>-النباتات المعمرة : </a:t>
            </a:r>
            <a:r>
              <a:rPr lang="ar-SA" b="1" dirty="0" smtClean="0">
                <a:solidFill>
                  <a:srgbClr val="002060"/>
                </a:solidFill>
              </a:rPr>
              <a:t>تكتمل دورة حياتها في أكثر من سنتين وتنتج أزهاراً وبذوراً سنة بعد سنة ، وتنقسم إلى نوعين :</a:t>
            </a:r>
          </a:p>
          <a:p>
            <a:pPr marL="514350" indent="-514350">
              <a:buAutoNum type="arabic1Minus"/>
            </a:pPr>
            <a:r>
              <a:rPr lang="ar-SA" b="1" dirty="0" smtClean="0"/>
              <a:t>نباتات معمرة عشبية : </a:t>
            </a:r>
            <a:r>
              <a:rPr lang="ar-SA" b="1" dirty="0" smtClean="0">
                <a:solidFill>
                  <a:srgbClr val="002060"/>
                </a:solidFill>
              </a:rPr>
              <a:t>تظهر وكأنها تموت كل شتاء وتنمو وتكون أزهارا في الربيع مثل البنفسج.</a:t>
            </a:r>
          </a:p>
          <a:p>
            <a:pPr marL="514350" indent="-514350"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ar-SA" b="1" dirty="0" smtClean="0">
                <a:solidFill>
                  <a:srgbClr val="002060"/>
                </a:solidFill>
              </a:rPr>
              <a:t>ب - </a:t>
            </a:r>
            <a:r>
              <a:rPr lang="ar-SA" b="1" dirty="0" smtClean="0"/>
              <a:t>نباتات معمرة خشبية : </a:t>
            </a:r>
            <a:r>
              <a:rPr lang="ar-SA" b="1" dirty="0" smtClean="0">
                <a:solidFill>
                  <a:srgbClr val="002060"/>
                </a:solidFill>
              </a:rPr>
              <a:t>تنتج أزهارا وثمارا تبقى لسنوات عديدة ومنها الأشجار المثمرة مثل النخيل.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  <p:pic>
        <p:nvPicPr>
          <p:cNvPr id="4" name="صورة 3" descr="البنفس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857364"/>
            <a:ext cx="2714656" cy="1714512"/>
          </a:xfrm>
          <a:prstGeom prst="rect">
            <a:avLst/>
          </a:prstGeom>
        </p:spPr>
      </p:pic>
      <p:pic>
        <p:nvPicPr>
          <p:cNvPr id="5" name="صورة 4" descr="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4214818"/>
            <a:ext cx="2357454" cy="221457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b="1" u="sng" dirty="0" smtClean="0"/>
              <a:t>الفوائد الاقتصادية:</a:t>
            </a:r>
            <a:endParaRPr lang="ar-SA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النباتات معراة البذور: 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إنتاج الخشب والورق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صناعة الصابون والدهانات والكورنيش وبعض الأدوية.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النباتات مغطاة البذور: 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 مصدر غذاء للمخلوقات الحية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إنتاج السكر </a:t>
            </a:r>
            <a:r>
              <a:rPr lang="ar-SA" b="1" dirty="0" err="1" smtClean="0">
                <a:solidFill>
                  <a:srgbClr val="002060"/>
                </a:solidFill>
              </a:rPr>
              <a:t>و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err="1" smtClean="0">
                <a:solidFill>
                  <a:srgbClr val="002060"/>
                </a:solidFill>
              </a:rPr>
              <a:t>الشكولاتة</a:t>
            </a:r>
            <a:r>
              <a:rPr lang="ar-SA" b="1" dirty="0" smtClean="0">
                <a:solidFill>
                  <a:srgbClr val="002060"/>
                </a:solidFill>
              </a:rPr>
              <a:t> والدقيق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مصدر للزيوت النباتية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4- صناعة العطور والأدوية والأصباغ والنكهات الغذائية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5- مصدر للألياف المستخدمة في صناعة الملابس ، مثل : القطن والكتان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ar-SA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214282" y="2143116"/>
          <a:ext cx="8715375" cy="360047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05125"/>
                <a:gridCol w="2905125"/>
                <a:gridCol w="2905125"/>
              </a:tblGrid>
              <a:tr h="70009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مغطاة البذور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>
                          <a:solidFill>
                            <a:schemeClr val="tx1"/>
                          </a:solidFill>
                        </a:rPr>
                        <a:t>وجه المقارنة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>
                          <a:solidFill>
                            <a:schemeClr val="tx1"/>
                          </a:solidFill>
                        </a:rPr>
                        <a:t>معراة البذور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0010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 smtClean="0">
                          <a:solidFill>
                            <a:schemeClr val="bg1"/>
                          </a:solidFill>
                        </a:rPr>
                        <a:t>البذور</a:t>
                      </a:r>
                      <a:endParaRPr lang="ar-SA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0009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chemeClr val="bg1"/>
                          </a:solidFill>
                        </a:rPr>
                        <a:t>تركيب</a:t>
                      </a:r>
                      <a:r>
                        <a:rPr lang="ar-SA" sz="3600" b="1" baseline="0" dirty="0" smtClean="0">
                          <a:solidFill>
                            <a:schemeClr val="bg1"/>
                          </a:solidFill>
                        </a:rPr>
                        <a:t> التكاثر</a:t>
                      </a:r>
                      <a:endParaRPr lang="ar-SA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0009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bg1"/>
                          </a:solidFill>
                        </a:rPr>
                        <a:t>شكل الأوراق</a:t>
                      </a:r>
                      <a:endParaRPr lang="ar-S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00092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bg1"/>
                          </a:solidFill>
                        </a:rPr>
                        <a:t>أمثلة</a:t>
                      </a:r>
                      <a:endParaRPr lang="ar-SA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شكل بيضاوي 3"/>
          <p:cNvSpPr/>
          <p:nvPr/>
        </p:nvSpPr>
        <p:spPr>
          <a:xfrm>
            <a:off x="1714480" y="357166"/>
            <a:ext cx="5643602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مقارنة بين خصائص النباتات المغطاة البذور والمعراة البذور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500826" y="2928934"/>
            <a:ext cx="22145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</a:rPr>
              <a:t>محاطة بالثمار</a:t>
            </a:r>
            <a:endParaRPr lang="ar-SA" sz="3200" b="1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7158" y="3000372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غير محاطة بالثمار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215074" y="3714752"/>
            <a:ext cx="24288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</a:rPr>
              <a:t>الأزهار</a:t>
            </a:r>
            <a:endParaRPr lang="ar-SA" sz="3200" b="1" dirty="0">
              <a:solidFill>
                <a:srgbClr val="00206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28596" y="3786190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المخاريط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143636" y="4500570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لها أشكال مختلفة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00034" y="4429132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إبرية الشكل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143636" y="5143512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القمح والبرتقال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00034" y="5143512"/>
            <a:ext cx="24288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الصنوبر والعرعر</a:t>
            </a:r>
            <a:endParaRPr lang="ar-SA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3428992" y="571480"/>
            <a:ext cx="5500726" cy="3857652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حل تمارين الكتاب </a:t>
            </a:r>
            <a:r>
              <a:rPr lang="ar-SA" sz="3200" b="1" dirty="0" err="1" smtClean="0">
                <a:solidFill>
                  <a:schemeClr val="tx1"/>
                </a:solidFill>
              </a:rPr>
              <a:t>ص</a:t>
            </a:r>
            <a:r>
              <a:rPr lang="ar-SA" sz="3200" b="1" dirty="0" smtClean="0">
                <a:solidFill>
                  <a:schemeClr val="tx1"/>
                </a:solidFill>
              </a:rPr>
              <a:t> 92 وص 101 ومراجعة الفصل </a:t>
            </a:r>
            <a:r>
              <a:rPr lang="ar-SA" sz="3200" b="1" dirty="0" err="1" smtClean="0">
                <a:solidFill>
                  <a:schemeClr val="tx1"/>
                </a:solidFill>
              </a:rPr>
              <a:t>ص</a:t>
            </a:r>
            <a:r>
              <a:rPr lang="ar-SA" sz="3200" b="1" dirty="0" smtClean="0">
                <a:solidFill>
                  <a:schemeClr val="tx1"/>
                </a:solidFill>
              </a:rPr>
              <a:t> 106</a:t>
            </a:r>
            <a:endParaRPr lang="ar-SA" sz="3200" b="1" dirty="0">
              <a:solidFill>
                <a:schemeClr val="tx1"/>
              </a:solidFill>
            </a:endParaRPr>
          </a:p>
        </p:txBody>
      </p:sp>
      <p:pic>
        <p:nvPicPr>
          <p:cNvPr id="7" name="صورة 6" descr="92357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00042"/>
            <a:ext cx="3000396" cy="5357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0" y="0"/>
            <a:ext cx="5286380" cy="8572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 rtl="1"/>
            <a:r>
              <a:rPr lang="ar-SA" b="1" dirty="0" smtClean="0">
                <a:solidFill>
                  <a:schemeClr val="bg1"/>
                </a:solidFill>
              </a:rPr>
              <a:t>الفصل التاسع الدرس الأول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857232"/>
            <a:ext cx="5286380" cy="600076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 خلايا حقيقية لها جدار خلوي تحتوي على أصباغ ولمعظمها جذور وسيقان وأوراق . </a:t>
            </a:r>
          </a:p>
          <a:p>
            <a:pPr algn="r"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 جميعها خلايا حقيقية النوى ولها جدار خلوي وتقوم بمعلية البناء الضوئي </a:t>
            </a:r>
            <a:r>
              <a:rPr lang="ar-SA" b="1" dirty="0" err="1" smtClean="0">
                <a:solidFill>
                  <a:srgbClr val="002060"/>
                </a:solidFill>
              </a:rPr>
              <a:t>اما</a:t>
            </a:r>
            <a:r>
              <a:rPr lang="ar-SA" b="1" dirty="0" smtClean="0">
                <a:solidFill>
                  <a:srgbClr val="002060"/>
                </a:solidFill>
              </a:rPr>
              <a:t> النباتات الوعائية فلها تراكيب </a:t>
            </a:r>
            <a:r>
              <a:rPr lang="ar-SA" b="1" dirty="0" err="1" smtClean="0">
                <a:solidFill>
                  <a:srgbClr val="002060"/>
                </a:solidFill>
              </a:rPr>
              <a:t>انبوبية</a:t>
            </a:r>
            <a:r>
              <a:rPr lang="ar-SA" b="1" dirty="0" smtClean="0">
                <a:solidFill>
                  <a:srgbClr val="002060"/>
                </a:solidFill>
              </a:rPr>
              <a:t> الشكل وأما النباتات اللاوعائية فليس لها هذه التراكيب</a:t>
            </a:r>
          </a:p>
          <a:p>
            <a:pPr algn="r"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 التشابه :تتكاثر بالابواغ ، الاختلاف : </a:t>
            </a:r>
            <a:r>
              <a:rPr lang="ar-SA" b="1" dirty="0" err="1" smtClean="0">
                <a:solidFill>
                  <a:srgbClr val="002060"/>
                </a:solidFill>
              </a:rPr>
              <a:t>للسرخسيات</a:t>
            </a:r>
            <a:r>
              <a:rPr lang="ar-SA" b="1" dirty="0" smtClean="0">
                <a:solidFill>
                  <a:srgbClr val="002060"/>
                </a:solidFill>
              </a:rPr>
              <a:t> أنسجة وعائية على عكس </a:t>
            </a:r>
            <a:r>
              <a:rPr lang="ar-SA" b="1" dirty="0" err="1" smtClean="0">
                <a:solidFill>
                  <a:srgbClr val="002060"/>
                </a:solidFill>
              </a:rPr>
              <a:t>الحزازيات</a:t>
            </a:r>
            <a:endParaRPr lang="ar-SA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ar-SA" b="1" dirty="0" smtClean="0">
                <a:solidFill>
                  <a:srgbClr val="002060"/>
                </a:solidFill>
              </a:rPr>
              <a:t> </a:t>
            </a:r>
          </a:p>
          <a:p>
            <a:pPr algn="r">
              <a:buNone/>
            </a:pPr>
            <a:r>
              <a:rPr lang="ar-SA" b="1" dirty="0" smtClean="0">
                <a:solidFill>
                  <a:srgbClr val="002060"/>
                </a:solidFill>
              </a:rPr>
              <a:t>4- في البيئة المدمرة </a:t>
            </a:r>
            <a:r>
              <a:rPr lang="ar-SA" b="1" dirty="0" err="1" smtClean="0">
                <a:solidFill>
                  <a:srgbClr val="002060"/>
                </a:solidFill>
              </a:rPr>
              <a:t>او</a:t>
            </a:r>
            <a:r>
              <a:rPr lang="ar-SA" b="1" dirty="0" smtClean="0">
                <a:solidFill>
                  <a:srgbClr val="002060"/>
                </a:solidFill>
              </a:rPr>
              <a:t> البيئات الجديدة</a:t>
            </a:r>
          </a:p>
          <a:p>
            <a:pPr algn="r"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ar-SA" b="1" dirty="0" smtClean="0">
                <a:solidFill>
                  <a:srgbClr val="002060"/>
                </a:solidFill>
              </a:rPr>
              <a:t>5- ينقل النسيج الوعائي الماء والأملاح المعدنية والغذاء </a:t>
            </a:r>
            <a:r>
              <a:rPr lang="ar-SA" b="1" dirty="0" err="1" smtClean="0">
                <a:solidFill>
                  <a:srgbClr val="002060"/>
                </a:solidFill>
              </a:rPr>
              <a:t>الى</a:t>
            </a:r>
            <a:r>
              <a:rPr lang="ar-SA" b="1" dirty="0" smtClean="0">
                <a:solidFill>
                  <a:srgbClr val="002060"/>
                </a:solidFill>
              </a:rPr>
              <a:t> خلايا النبات مما يسمح للنبات بالنمو بصورة اكبر وأغلظ مال انه يوفر له الدعم </a:t>
            </a:r>
          </a:p>
          <a:p>
            <a:pPr algn="r"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ar-SA" b="1" dirty="0" smtClean="0">
                <a:solidFill>
                  <a:srgbClr val="002060"/>
                </a:solidFill>
              </a:rPr>
              <a:t>6- قد يموت النبات . يحتاج </a:t>
            </a:r>
            <a:r>
              <a:rPr lang="ar-SA" b="1" dirty="0" err="1" smtClean="0">
                <a:solidFill>
                  <a:srgbClr val="002060"/>
                </a:solidFill>
              </a:rPr>
              <a:t>الى</a:t>
            </a:r>
            <a:r>
              <a:rPr lang="ar-SA" b="1" dirty="0" smtClean="0">
                <a:solidFill>
                  <a:srgbClr val="002060"/>
                </a:solidFill>
              </a:rPr>
              <a:t> الضوء للقيام بعملية البناء الضوئي .</a:t>
            </a:r>
          </a:p>
          <a:p>
            <a:pPr algn="r"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ar-SA" b="1" dirty="0" smtClean="0">
                <a:solidFill>
                  <a:srgbClr val="002060"/>
                </a:solidFill>
              </a:rPr>
              <a:t>7- طبقة سميكة من </a:t>
            </a:r>
            <a:r>
              <a:rPr lang="ar-SA" b="1" dirty="0" err="1" smtClean="0">
                <a:solidFill>
                  <a:srgbClr val="002060"/>
                </a:solidFill>
              </a:rPr>
              <a:t>الكيوتيل</a:t>
            </a:r>
            <a:endParaRPr lang="ar-SA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ar-SA" b="1" dirty="0" smtClean="0">
                <a:solidFill>
                  <a:srgbClr val="002060"/>
                </a:solidFill>
              </a:rPr>
              <a:t> </a:t>
            </a:r>
          </a:p>
          <a:p>
            <a:pPr algn="r">
              <a:buNone/>
            </a:pPr>
            <a:r>
              <a:rPr lang="ar-SA" b="1" dirty="0" smtClean="0">
                <a:solidFill>
                  <a:srgbClr val="002060"/>
                </a:solidFill>
              </a:rPr>
              <a:t>8- 9/17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762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0" y="0"/>
            <a:ext cx="5286380" cy="78579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/>
            <a:r>
              <a:rPr lang="ar-SA" b="1" dirty="0" smtClean="0">
                <a:solidFill>
                  <a:schemeClr val="bg1"/>
                </a:solidFill>
              </a:rPr>
              <a:t>الفصل التاسع الدرس الثاني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785794"/>
            <a:ext cx="5286380" cy="6072206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 لها جذور وسيقان وأوراق ونسيج وعائي وتنتج البذور</a:t>
            </a:r>
          </a:p>
          <a:p>
            <a:pPr algn="r" rtl="1"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 المعراة البذور تنتج بذورا غير محمية بثمار ولمعظمها أوراق ابريه الشكل ودائمة الخضرة . المغطاة البذور : تنتج الأزهار التي تتحول إلى ثمار تحيط بالبذور .</a:t>
            </a:r>
          </a:p>
          <a:p>
            <a:pPr algn="r" rtl="1"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r>
              <a:rPr lang="ar-SA" sz="3400" b="1" dirty="0" smtClean="0">
                <a:solidFill>
                  <a:srgbClr val="002060"/>
                </a:solidFill>
              </a:rPr>
              <a:t>3- نبات ذو فلقتين .</a:t>
            </a:r>
            <a:endParaRPr lang="ar-SA" sz="5100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4- يجب أن يمتص الجذر كميات كبيرة من الماء والمواد الغذائية ويثبت النبات .</a:t>
            </a:r>
          </a:p>
          <a:p>
            <a:pPr algn="r" rtl="1"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5- كلما قلت كمية الضوء الواصل </a:t>
            </a:r>
            <a:r>
              <a:rPr lang="ar-SA" b="1" dirty="0" err="1" smtClean="0">
                <a:solidFill>
                  <a:srgbClr val="002060"/>
                </a:solidFill>
              </a:rPr>
              <a:t>الى</a:t>
            </a:r>
            <a:r>
              <a:rPr lang="ar-SA" b="1" dirty="0" smtClean="0">
                <a:solidFill>
                  <a:srgbClr val="002060"/>
                </a:solidFill>
              </a:rPr>
              <a:t> البلاستيدات الخضراء قل معدل البناء الضوئي </a:t>
            </a:r>
          </a:p>
          <a:p>
            <a:pPr algn="r" rtl="1"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r>
              <a:rPr lang="ar-SA" b="1" dirty="0" smtClean="0">
                <a:solidFill>
                  <a:srgbClr val="002060"/>
                </a:solidFill>
              </a:rPr>
              <a:t>6- يجب </a:t>
            </a:r>
            <a:r>
              <a:rPr lang="ar-SA" b="1" dirty="0" err="1" smtClean="0">
                <a:solidFill>
                  <a:srgbClr val="002060"/>
                </a:solidFill>
              </a:rPr>
              <a:t>ان</a:t>
            </a:r>
            <a:r>
              <a:rPr lang="ar-SA" b="1" dirty="0" smtClean="0">
                <a:solidFill>
                  <a:srgbClr val="002060"/>
                </a:solidFill>
              </a:rPr>
              <a:t> يتضمن افتراض الطلاب معلومات تظهر العلاقة بين وجود البلاستيدات الخضراء في الخلايا </a:t>
            </a:r>
            <a:r>
              <a:rPr lang="ar-SA" b="1" dirty="0" err="1" smtClean="0">
                <a:solidFill>
                  <a:srgbClr val="002060"/>
                </a:solidFill>
              </a:rPr>
              <a:t>وانتاج</a:t>
            </a:r>
            <a:r>
              <a:rPr lang="ar-SA" b="1" dirty="0" smtClean="0">
                <a:solidFill>
                  <a:srgbClr val="002060"/>
                </a:solidFill>
              </a:rPr>
              <a:t> السكر 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8576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0"/>
            <a:ext cx="4355976" cy="78579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 rtl="1"/>
            <a:r>
              <a:rPr lang="ar-SA" b="1" dirty="0" smtClean="0">
                <a:solidFill>
                  <a:schemeClr val="tx1"/>
                </a:solidFill>
              </a:rPr>
              <a:t>  مراجعة الفصل التاسع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29124" y="857232"/>
            <a:ext cx="4514824" cy="5857916"/>
          </a:xfrm>
        </p:spPr>
        <p:txBody>
          <a:bodyPr>
            <a:normAutofit fontScale="77500" lnSpcReduction="20000"/>
          </a:bodyPr>
          <a:lstStyle/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1- المعراة البذور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 2- ذوات الفلقة الواحدة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3- أشباه الجذور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4- الخشب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5- اللاوعائية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6- الأنواع الرائدة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7- الثغور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8- </a:t>
            </a:r>
            <a:r>
              <a:rPr lang="ar-SA" sz="2800" b="1" dirty="0" err="1" smtClean="0">
                <a:solidFill>
                  <a:srgbClr val="002060"/>
                </a:solidFill>
              </a:rPr>
              <a:t>ب</a:t>
            </a:r>
            <a:r>
              <a:rPr lang="ar-SA" sz="2800" b="1" dirty="0" smtClean="0">
                <a:solidFill>
                  <a:srgbClr val="002060"/>
                </a:solidFill>
              </a:rPr>
              <a:t> – ذيل الحصان 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9- </a:t>
            </a:r>
            <a:r>
              <a:rPr lang="ar-SA" sz="2800" b="1" dirty="0" err="1" smtClean="0">
                <a:solidFill>
                  <a:srgbClr val="002060"/>
                </a:solidFill>
              </a:rPr>
              <a:t>أ</a:t>
            </a:r>
            <a:r>
              <a:rPr lang="ar-SA" sz="2800" b="1" dirty="0" smtClean="0">
                <a:solidFill>
                  <a:srgbClr val="002060"/>
                </a:solidFill>
              </a:rPr>
              <a:t>- الثغور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10- </a:t>
            </a:r>
            <a:r>
              <a:rPr lang="ar-SA" sz="2800" b="1" dirty="0" err="1" smtClean="0">
                <a:solidFill>
                  <a:srgbClr val="002060"/>
                </a:solidFill>
              </a:rPr>
              <a:t>ب</a:t>
            </a:r>
            <a:r>
              <a:rPr lang="ar-SA" sz="2800" b="1" dirty="0" smtClean="0">
                <a:solidFill>
                  <a:srgbClr val="002060"/>
                </a:solidFill>
              </a:rPr>
              <a:t> - الجذر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11- </a:t>
            </a:r>
            <a:r>
              <a:rPr lang="ar-SA" sz="2800" b="1" dirty="0" err="1" smtClean="0">
                <a:solidFill>
                  <a:srgbClr val="002060"/>
                </a:solidFill>
              </a:rPr>
              <a:t>ج</a:t>
            </a:r>
            <a:r>
              <a:rPr lang="ar-SA" sz="2800" b="1" dirty="0" smtClean="0">
                <a:solidFill>
                  <a:srgbClr val="002060"/>
                </a:solidFill>
              </a:rPr>
              <a:t> - </a:t>
            </a:r>
            <a:r>
              <a:rPr lang="ar-SA" sz="2800" b="1" dirty="0" err="1" smtClean="0">
                <a:solidFill>
                  <a:srgbClr val="002060"/>
                </a:solidFill>
              </a:rPr>
              <a:t>الكامبيوم</a:t>
            </a:r>
            <a:endParaRPr lang="ar-SA" sz="2800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12- </a:t>
            </a:r>
            <a:r>
              <a:rPr lang="ar-SA" sz="2800" b="1" dirty="0" err="1" smtClean="0">
                <a:solidFill>
                  <a:srgbClr val="002060"/>
                </a:solidFill>
              </a:rPr>
              <a:t>د</a:t>
            </a:r>
            <a:r>
              <a:rPr lang="ar-SA" sz="2800" b="1" dirty="0" smtClean="0">
                <a:solidFill>
                  <a:srgbClr val="002060"/>
                </a:solidFill>
              </a:rPr>
              <a:t>- </a:t>
            </a:r>
            <a:r>
              <a:rPr lang="ar-SA" sz="2800" b="1" dirty="0" err="1" smtClean="0">
                <a:solidFill>
                  <a:srgbClr val="002060"/>
                </a:solidFill>
              </a:rPr>
              <a:t>الحزازيات</a:t>
            </a:r>
            <a:endParaRPr lang="ar-SA" sz="2800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13- </a:t>
            </a:r>
            <a:r>
              <a:rPr lang="ar-SA" sz="2800" b="1" dirty="0" err="1" smtClean="0">
                <a:solidFill>
                  <a:srgbClr val="002060"/>
                </a:solidFill>
              </a:rPr>
              <a:t>د</a:t>
            </a:r>
            <a:r>
              <a:rPr lang="ar-SA" sz="2800" b="1" dirty="0" smtClean="0">
                <a:solidFill>
                  <a:srgbClr val="002060"/>
                </a:solidFill>
              </a:rPr>
              <a:t>- معراة البذور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14- </a:t>
            </a:r>
            <a:r>
              <a:rPr lang="ar-SA" sz="2800" b="1" dirty="0" err="1" smtClean="0">
                <a:solidFill>
                  <a:srgbClr val="002060"/>
                </a:solidFill>
              </a:rPr>
              <a:t>أ</a:t>
            </a:r>
            <a:r>
              <a:rPr lang="ar-SA" sz="2800" b="1" dirty="0" smtClean="0">
                <a:solidFill>
                  <a:srgbClr val="002060"/>
                </a:solidFill>
              </a:rPr>
              <a:t>- الوعائية</a:t>
            </a:r>
          </a:p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15- </a:t>
            </a:r>
            <a:r>
              <a:rPr lang="ar-SA" sz="2800" b="1" dirty="0" err="1" smtClean="0">
                <a:solidFill>
                  <a:srgbClr val="002060"/>
                </a:solidFill>
              </a:rPr>
              <a:t>د</a:t>
            </a:r>
            <a:r>
              <a:rPr lang="ar-SA" sz="2800" b="1" dirty="0" smtClean="0">
                <a:solidFill>
                  <a:srgbClr val="002060"/>
                </a:solidFill>
              </a:rPr>
              <a:t>- الطبقة </a:t>
            </a:r>
            <a:r>
              <a:rPr lang="ar-SA" sz="2800" b="1" dirty="0" err="1" smtClean="0">
                <a:solidFill>
                  <a:srgbClr val="002060"/>
                </a:solidFill>
              </a:rPr>
              <a:t>العمادية</a:t>
            </a:r>
            <a:endParaRPr lang="ar-SA" sz="2800" b="1" dirty="0" smtClean="0">
              <a:solidFill>
                <a:srgbClr val="002060"/>
              </a:solidFill>
            </a:endParaRPr>
          </a:p>
          <a:p>
            <a:pPr algn="r" rtl="1"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16- </a:t>
            </a:r>
            <a:r>
              <a:rPr lang="ar-SA" sz="2800" b="1" dirty="0" err="1" smtClean="0">
                <a:solidFill>
                  <a:srgbClr val="002060"/>
                </a:solidFill>
              </a:rPr>
              <a:t>ب</a:t>
            </a:r>
            <a:r>
              <a:rPr lang="ar-SA" sz="2800" b="1" dirty="0" smtClean="0">
                <a:solidFill>
                  <a:srgbClr val="002060"/>
                </a:solidFill>
              </a:rPr>
              <a:t>- الابواغ      </a:t>
            </a:r>
          </a:p>
          <a:p>
            <a:pPr algn="r" rtl="1">
              <a:buNone/>
            </a:pPr>
            <a:endParaRPr lang="ar-SA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SUS\Desktop\C8xx4qmXsAUytmU (1).jpg-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/>
          <a:lstStyle/>
          <a:p>
            <a:pPr>
              <a:buNone/>
            </a:pPr>
            <a:r>
              <a:rPr lang="ar-SA" sz="8000" b="1" dirty="0" smtClean="0"/>
              <a:t>  </a:t>
            </a:r>
            <a:endParaRPr lang="ar-SA" sz="6600" b="1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None/>
            </a:pPr>
            <a:endParaRPr lang="ar-SA" sz="6600" b="1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2143108" y="0"/>
            <a:ext cx="6500858" cy="342897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2"/>
                </a:solidFill>
              </a:rPr>
              <a:t>عزيزي الطالب /</a:t>
            </a:r>
          </a:p>
          <a:p>
            <a:pPr algn="ctr"/>
            <a:r>
              <a:rPr lang="ar-SA" sz="2400" b="1" dirty="0" smtClean="0">
                <a:solidFill>
                  <a:schemeClr val="tx2"/>
                </a:solidFill>
              </a:rPr>
              <a:t>هذا العمل كلفني الكثير من الوقت والجهد وكل ما أتمناه</a:t>
            </a:r>
          </a:p>
          <a:p>
            <a:pPr algn="ctr"/>
            <a:r>
              <a:rPr lang="ar-SA" sz="2400" b="1" dirty="0" smtClean="0">
                <a:solidFill>
                  <a:schemeClr val="tx2"/>
                </a:solidFill>
              </a:rPr>
              <a:t> أن أرى ثماره في نجاحك بتفوق. </a:t>
            </a:r>
          </a:p>
          <a:p>
            <a:pPr algn="ctr"/>
            <a:r>
              <a:rPr lang="ar-SA" sz="2400" b="1" dirty="0" smtClean="0">
                <a:solidFill>
                  <a:schemeClr val="tx2"/>
                </a:solidFill>
              </a:rPr>
              <a:t>اسأل الله العظيم أن يكون هذا العمل خالصا لوجهه الكريم.</a:t>
            </a:r>
            <a:endParaRPr lang="ar-SA" sz="24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42910" y="3929066"/>
            <a:ext cx="7215238" cy="2714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 smtClean="0">
              <a:solidFill>
                <a:schemeClr val="tx1"/>
              </a:solidFill>
            </a:endParaRPr>
          </a:p>
          <a:p>
            <a:pPr algn="ctr"/>
            <a:endParaRPr lang="ar-SA" sz="2800" b="1" dirty="0" smtClean="0">
              <a:solidFill>
                <a:schemeClr val="tx1"/>
              </a:solidFill>
            </a:endParaRPr>
          </a:p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معد ومنفذ هذا العمل :</a:t>
            </a:r>
          </a:p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أ. صابر دخيل الله علي السيالي </a:t>
            </a:r>
          </a:p>
          <a:p>
            <a:pPr algn="ctr"/>
            <a:r>
              <a:rPr lang="ar-SA" sz="2800" b="1" dirty="0" smtClean="0">
                <a:solidFill>
                  <a:srgbClr val="002060"/>
                </a:solidFill>
              </a:rPr>
              <a:t>معلم مادة العلوم بمتوسطة أبي دجانة بمكة المكرمة</a:t>
            </a:r>
          </a:p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حساب خاص للمادة :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    </a:t>
            </a:r>
            <a:r>
              <a:rPr lang="en-US" sz="2800" b="1" dirty="0" smtClean="0">
                <a:solidFill>
                  <a:schemeClr val="tx1"/>
                </a:solidFill>
              </a:rPr>
              <a:t>sabir_511          </a:t>
            </a:r>
            <a:r>
              <a:rPr lang="ar-SA" sz="2800" b="1" dirty="0" smtClean="0">
                <a:solidFill>
                  <a:schemeClr val="tx1"/>
                </a:solidFill>
              </a:rPr>
              <a:t>@</a:t>
            </a:r>
          </a:p>
          <a:p>
            <a:pPr algn="ctr"/>
            <a:endParaRPr lang="ar-SA" sz="2800" b="1" dirty="0" smtClean="0">
              <a:solidFill>
                <a:schemeClr val="tx1"/>
              </a:solidFill>
            </a:endParaRPr>
          </a:p>
          <a:p>
            <a:pPr algn="ctr"/>
            <a:endParaRPr lang="ar-SA" sz="2800" b="1" dirty="0" smtClean="0">
              <a:solidFill>
                <a:schemeClr val="tx1"/>
              </a:solidFill>
            </a:endParaRPr>
          </a:p>
        </p:txBody>
      </p:sp>
      <p:pic>
        <p:nvPicPr>
          <p:cNvPr id="6" name="صورة 5" descr="شعر-تويت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6000768"/>
            <a:ext cx="150019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15352" cy="628654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ar-SA" sz="3600" b="1" u="sng" dirty="0" smtClean="0"/>
              <a:t>أولاً : النباتات اللاوعائية اللابذرية :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خصائصها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ar-SA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1ـ لا تنمو من البذور.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ـ طولها بين 2 إلى 5 سم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r>
              <a:rPr lang="ar-SA" b="1" dirty="0" smtClean="0">
                <a:solidFill>
                  <a:srgbClr val="002060"/>
                </a:solidFill>
              </a:rPr>
              <a:t>وسمكها لا يتجاوز عدد قليل من الخلايا.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3ـ تحتوى على أشباه جذور وسيقان وأوراق.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4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ـ تعيش في الأماكن الرطبة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5ـ لا تمتلك مخاريط لإنتاج البذور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6ـ تتكاثر بواسطة الأبواغ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أمثلة عليها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الحزازيات وحشيشه الكبد والعشبه ذات القرون ( نبات طحلبي )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1538" y="857232"/>
            <a:ext cx="7286676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• </a:t>
            </a:r>
            <a:r>
              <a:rPr lang="ar-SA" sz="4000" b="1" dirty="0" smtClean="0">
                <a:solidFill>
                  <a:srgbClr val="C00000"/>
                </a:solidFill>
              </a:rPr>
              <a:t>علل : تسمية أشباه الجذور بهذا الاسم ؟ 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endParaRPr lang="ar-SA" sz="2800" b="1" dirty="0"/>
          </a:p>
        </p:txBody>
      </p:sp>
      <p:sp>
        <p:nvSpPr>
          <p:cNvPr id="9" name="مخطط انسيابي: شريط مثقب 8"/>
          <p:cNvSpPr/>
          <p:nvPr/>
        </p:nvSpPr>
        <p:spPr>
          <a:xfrm>
            <a:off x="428596" y="2214554"/>
            <a:ext cx="8143932" cy="4286280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002060"/>
                </a:solidFill>
              </a:rPr>
              <a:t>لأنها لا تحتوى على أوعية</a:t>
            </a:r>
            <a:r>
              <a:rPr lang="en-US" sz="6000" b="1" dirty="0" smtClean="0">
                <a:solidFill>
                  <a:srgbClr val="002060"/>
                </a:solidFill>
              </a:rPr>
              <a:t> . </a:t>
            </a:r>
            <a:endParaRPr lang="ar-SA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571480"/>
            <a:ext cx="7929618" cy="5857916"/>
          </a:xfrm>
        </p:spPr>
      </p:pic>
      <p:sp>
        <p:nvSpPr>
          <p:cNvPr id="5" name="مربع نص 4"/>
          <p:cNvSpPr txBox="1"/>
          <p:nvPr/>
        </p:nvSpPr>
        <p:spPr>
          <a:xfrm>
            <a:off x="5500694" y="2428868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/>
              <a:t> </a:t>
            </a:r>
            <a:endParaRPr lang="ar-SA" sz="7200" b="1" dirty="0"/>
          </a:p>
        </p:txBody>
      </p:sp>
      <p:sp>
        <p:nvSpPr>
          <p:cNvPr id="6" name="مستطيل 5"/>
          <p:cNvSpPr/>
          <p:nvPr/>
        </p:nvSpPr>
        <p:spPr>
          <a:xfrm>
            <a:off x="5357818" y="2786058"/>
            <a:ext cx="26432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ar-SA" sz="6000" b="1" dirty="0" smtClean="0">
                <a:solidFill>
                  <a:prstClr val="black"/>
                </a:solidFill>
              </a:rPr>
              <a:t>الحزازيات</a:t>
            </a:r>
            <a:endParaRPr lang="en-US" sz="60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15352" cy="6286544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A" sz="6500" b="1" dirty="0" smtClean="0">
                <a:solidFill>
                  <a:srgbClr val="E0E43C"/>
                </a:solidFill>
              </a:rPr>
              <a:t>الحزازيات: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مكان وجودها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3600" b="1" dirty="0" smtClean="0">
                <a:solidFill>
                  <a:schemeClr val="bg1"/>
                </a:solidFill>
              </a:rPr>
              <a:t>على جذور الأشجار والصخور والتربة الرطبة وقد توجد في الصحراء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ar-SA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التركيب: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 • </a:t>
            </a:r>
            <a:r>
              <a:rPr lang="ar-SA" sz="3600" b="1" dirty="0" smtClean="0">
                <a:solidFill>
                  <a:schemeClr val="bg1"/>
                </a:solidFill>
              </a:rPr>
              <a:t>تتكون من أشباه جذور أو أشباه سيقان وأشباه أوراق ملتفة بشكل منتظم حول أشباه السيقان</a:t>
            </a:r>
            <a:r>
              <a:rPr lang="en-US" sz="3600" b="1" dirty="0" smtClean="0">
                <a:solidFill>
                  <a:schemeClr val="bg1"/>
                </a:solidFill>
              </a:rPr>
              <a:t> .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• </a:t>
            </a:r>
            <a:r>
              <a:rPr lang="ar-SA" sz="3600" b="1" dirty="0" smtClean="0">
                <a:solidFill>
                  <a:schemeClr val="bg1"/>
                </a:solidFill>
              </a:rPr>
              <a:t>تحمل أشباه السيقان أحياناً تراكيب </a:t>
            </a:r>
            <a:r>
              <a:rPr lang="ar-SA" sz="3600" b="1" dirty="0" err="1" smtClean="0">
                <a:solidFill>
                  <a:schemeClr val="bg1"/>
                </a:solidFill>
              </a:rPr>
              <a:t>كأسية</a:t>
            </a:r>
            <a:r>
              <a:rPr lang="ar-SA" sz="3600" b="1" dirty="0" smtClean="0">
                <a:solidFill>
                  <a:schemeClr val="bg1"/>
                </a:solidFill>
              </a:rPr>
              <a:t> الشكل توجد بداخلها </a:t>
            </a:r>
            <a:r>
              <a:rPr lang="ar-SA" sz="3600" b="1" dirty="0" err="1" smtClean="0">
                <a:solidFill>
                  <a:schemeClr val="bg1"/>
                </a:solidFill>
              </a:rPr>
              <a:t>أبواغ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571480"/>
            <a:ext cx="7929618" cy="5857916"/>
          </a:xfrm>
        </p:spPr>
      </p:pic>
      <p:sp>
        <p:nvSpPr>
          <p:cNvPr id="5" name="مربع نص 4"/>
          <p:cNvSpPr txBox="1"/>
          <p:nvPr/>
        </p:nvSpPr>
        <p:spPr>
          <a:xfrm>
            <a:off x="5500694" y="2428868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/>
              <a:t> </a:t>
            </a:r>
            <a:endParaRPr lang="ar-SA" sz="7200" b="1" dirty="0"/>
          </a:p>
        </p:txBody>
      </p:sp>
      <p:sp>
        <p:nvSpPr>
          <p:cNvPr id="6" name="مستطيل 5"/>
          <p:cNvSpPr/>
          <p:nvPr/>
        </p:nvSpPr>
        <p:spPr>
          <a:xfrm>
            <a:off x="5357818" y="2786058"/>
            <a:ext cx="26432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ar-SA" sz="4400" b="1" dirty="0" smtClean="0">
                <a:solidFill>
                  <a:prstClr val="black"/>
                </a:solidFill>
              </a:rPr>
              <a:t>حشيشة الكبد</a:t>
            </a:r>
            <a:endParaRPr lang="en-US" sz="44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515352" cy="62865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sz="6000" b="1" dirty="0" smtClean="0"/>
              <a:t>حشيشة الكبد: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ـ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sz="4800" b="1" dirty="0" smtClean="0">
                <a:solidFill>
                  <a:srgbClr val="C00000"/>
                </a:solidFill>
              </a:rPr>
              <a:t>الخصائص</a:t>
            </a:r>
            <a:r>
              <a:rPr lang="en-US" sz="4800" b="1" dirty="0" smtClean="0">
                <a:solidFill>
                  <a:srgbClr val="C00000"/>
                </a:solidFill>
              </a:rPr>
              <a:t> : </a:t>
            </a:r>
            <a:endParaRPr lang="ar-SA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ar-SA" sz="4000" b="1" dirty="0" smtClean="0">
                <a:solidFill>
                  <a:srgbClr val="002060"/>
                </a:solidFill>
              </a:rPr>
              <a:t>1- تتميز بعدم وجود الجذور</a:t>
            </a:r>
            <a:r>
              <a:rPr lang="en-US" sz="4000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sz="4000" b="1" dirty="0" smtClean="0">
                <a:solidFill>
                  <a:srgbClr val="002060"/>
                </a:solidFill>
              </a:rPr>
              <a:t>2-الجسم مسطح يشبه الورقة</a:t>
            </a:r>
            <a:r>
              <a:rPr lang="en-US" sz="4000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sz="4000" b="1" dirty="0" smtClean="0">
                <a:solidFill>
                  <a:srgbClr val="002060"/>
                </a:solidFill>
              </a:rPr>
              <a:t>3- تمتلك أشباه جذور تتكون من خلية واحدة </a:t>
            </a:r>
            <a:r>
              <a:rPr lang="ar-SA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ar-SA" b="1" dirty="0" smtClean="0">
              <a:solidFill>
                <a:srgbClr val="002060"/>
              </a:solidFill>
            </a:endParaRPr>
          </a:p>
        </p:txBody>
      </p:sp>
      <p:pic>
        <p:nvPicPr>
          <p:cNvPr id="4" name="صورة 3" descr="حشيشة الكب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3357586" cy="28575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شرح على شكل سحابة 5"/>
          <p:cNvSpPr/>
          <p:nvPr/>
        </p:nvSpPr>
        <p:spPr>
          <a:xfrm>
            <a:off x="2714612" y="714356"/>
            <a:ext cx="5357850" cy="292895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n w="50800"/>
                <a:solidFill>
                  <a:schemeClr val="tx1"/>
                </a:solidFill>
              </a:rPr>
              <a:t>الوحدة الرابعة</a:t>
            </a:r>
          </a:p>
          <a:p>
            <a:pPr algn="ctr"/>
            <a:r>
              <a:rPr lang="ar-SA" sz="3200" b="1" dirty="0" smtClean="0">
                <a:ln w="50800"/>
                <a:solidFill>
                  <a:srgbClr val="00B050"/>
                </a:solidFill>
              </a:rPr>
              <a:t>النباتات وموارد البيئة</a:t>
            </a:r>
            <a:endParaRPr lang="ar-SA" sz="3200" b="1" dirty="0">
              <a:ln w="50800"/>
              <a:solidFill>
                <a:srgbClr val="00B05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00100" y="4357694"/>
            <a:ext cx="5929354" cy="171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الفصل التاسع</a:t>
            </a:r>
          </a:p>
          <a:p>
            <a:pPr algn="ctr"/>
            <a:r>
              <a:rPr lang="ar-S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النباتات</a:t>
            </a:r>
            <a:endParaRPr lang="ar-SA" sz="6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71538" y="857232"/>
            <a:ext cx="7286676" cy="10715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• </a:t>
            </a:r>
            <a:r>
              <a:rPr lang="ar-SA" sz="4000" b="1" dirty="0" smtClean="0">
                <a:solidFill>
                  <a:srgbClr val="C00000"/>
                </a:solidFill>
              </a:rPr>
              <a:t>علل : تسمية حشيشة الكبد بهذا الاسم ؟ 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endParaRPr lang="ar-SA" sz="2800" b="1" dirty="0"/>
          </a:p>
        </p:txBody>
      </p:sp>
      <p:sp>
        <p:nvSpPr>
          <p:cNvPr id="9" name="مخطط انسيابي: شريط مثقب 8"/>
          <p:cNvSpPr/>
          <p:nvPr/>
        </p:nvSpPr>
        <p:spPr>
          <a:xfrm>
            <a:off x="428596" y="2214554"/>
            <a:ext cx="8143932" cy="4286280"/>
          </a:xfrm>
          <a:prstGeom prst="flowChartPunchedTape">
            <a:avLst/>
          </a:prstGeom>
          <a:solidFill>
            <a:srgbClr val="E0E4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002060"/>
                </a:solidFill>
              </a:rPr>
              <a:t>لأنه كان</a:t>
            </a:r>
            <a:r>
              <a:rPr lang="ar-SA" sz="6000" b="1" dirty="0" smtClean="0"/>
              <a:t> </a:t>
            </a:r>
            <a:r>
              <a:rPr lang="ar-SA" sz="6000" b="1" dirty="0" smtClean="0">
                <a:solidFill>
                  <a:srgbClr val="002060"/>
                </a:solidFill>
              </a:rPr>
              <a:t>يُعتقد أنها مفيدة في علاج الكبد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dirty="0" smtClean="0"/>
              <a:t>. </a:t>
            </a:r>
            <a:endParaRPr lang="ar-SA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571480"/>
            <a:ext cx="7929618" cy="5857916"/>
          </a:xfrm>
        </p:spPr>
      </p:pic>
      <p:sp>
        <p:nvSpPr>
          <p:cNvPr id="5" name="مربع نص 4"/>
          <p:cNvSpPr txBox="1"/>
          <p:nvPr/>
        </p:nvSpPr>
        <p:spPr>
          <a:xfrm>
            <a:off x="5500694" y="2428868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/>
              <a:t> </a:t>
            </a:r>
            <a:endParaRPr lang="ar-SA" sz="7200" b="1" dirty="0"/>
          </a:p>
        </p:txBody>
      </p:sp>
      <p:sp>
        <p:nvSpPr>
          <p:cNvPr id="6" name="مستطيل 5"/>
          <p:cNvSpPr/>
          <p:nvPr/>
        </p:nvSpPr>
        <p:spPr>
          <a:xfrm>
            <a:off x="5143505" y="2786058"/>
            <a:ext cx="2714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ar-SA" sz="4400" b="1" dirty="0" smtClean="0">
                <a:solidFill>
                  <a:prstClr val="black"/>
                </a:solidFill>
              </a:rPr>
              <a:t>العشبة ذات القرون</a:t>
            </a:r>
            <a:endParaRPr lang="en-US" sz="44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28654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sz="5400" b="1" dirty="0" smtClean="0"/>
              <a:t>العشبة ذات القرون</a:t>
            </a:r>
            <a:r>
              <a:rPr lang="en-US" sz="5400" b="1" dirty="0" smtClean="0"/>
              <a:t>:</a:t>
            </a:r>
            <a:r>
              <a:rPr lang="en-US" sz="5400" dirty="0" smtClean="0">
                <a:solidFill>
                  <a:srgbClr val="002060"/>
                </a:solidFill>
              </a:rPr>
              <a:t/>
            </a:r>
            <a:br>
              <a:rPr lang="en-US" sz="5400" dirty="0" smtClean="0">
                <a:solidFill>
                  <a:srgbClr val="002060"/>
                </a:solidFill>
              </a:rPr>
            </a:br>
            <a:r>
              <a:rPr lang="ar-SA" sz="5400" b="1" dirty="0" smtClean="0">
                <a:solidFill>
                  <a:srgbClr val="00B0F0"/>
                </a:solidFill>
              </a:rPr>
              <a:t>جسم مسطح وتحتوي كل خلية على </a:t>
            </a:r>
            <a:r>
              <a:rPr lang="ar-SA" sz="5400" b="1" dirty="0" err="1" smtClean="0">
                <a:solidFill>
                  <a:srgbClr val="00B0F0"/>
                </a:solidFill>
              </a:rPr>
              <a:t>بلاستيدات</a:t>
            </a:r>
            <a:r>
              <a:rPr lang="ar-SA" sz="5400" b="1" dirty="0" smtClean="0">
                <a:solidFill>
                  <a:srgbClr val="00B0F0"/>
                </a:solidFill>
              </a:rPr>
              <a:t> خضراء</a:t>
            </a:r>
            <a:r>
              <a:rPr lang="en-US" sz="5400" b="1" dirty="0" smtClean="0">
                <a:solidFill>
                  <a:srgbClr val="00B0F0"/>
                </a:solidFill>
              </a:rPr>
              <a:t> . </a:t>
            </a:r>
            <a:r>
              <a:rPr lang="en-US" sz="5400" b="1" dirty="0" smtClean="0">
                <a:solidFill>
                  <a:srgbClr val="002060"/>
                </a:solidFill>
              </a:rPr>
              <a:t/>
            </a:r>
            <a:br>
              <a:rPr lang="en-US" sz="5400" b="1" dirty="0" smtClean="0">
                <a:solidFill>
                  <a:srgbClr val="002060"/>
                </a:solidFill>
              </a:rPr>
            </a:br>
            <a:endParaRPr lang="ar-SA" sz="5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28596" y="214290"/>
            <a:ext cx="8286776" cy="17145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• </a:t>
            </a:r>
            <a:r>
              <a:rPr lang="ar-SA" sz="4000" b="1" dirty="0" smtClean="0">
                <a:solidFill>
                  <a:srgbClr val="C00000"/>
                </a:solidFill>
              </a:rPr>
              <a:t>علل : سميت العشبة ذات القرون بهذا الاسم؟ </a:t>
            </a: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endParaRPr lang="ar-SA" sz="2800" b="1" dirty="0"/>
          </a:p>
        </p:txBody>
      </p:sp>
      <p:sp>
        <p:nvSpPr>
          <p:cNvPr id="9" name="مخطط انسيابي: شريط مثقب 8"/>
          <p:cNvSpPr/>
          <p:nvPr/>
        </p:nvSpPr>
        <p:spPr>
          <a:xfrm>
            <a:off x="428596" y="2214554"/>
            <a:ext cx="8143932" cy="4286280"/>
          </a:xfrm>
          <a:prstGeom prst="flowChartPunchedTape">
            <a:avLst/>
          </a:prstGeom>
          <a:solidFill>
            <a:srgbClr val="E0E4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solidFill>
                  <a:srgbClr val="002060"/>
                </a:solidFill>
              </a:rPr>
              <a:t>لأن التراكيب التي تنتجها </a:t>
            </a:r>
            <a:r>
              <a:rPr lang="ar-SA" sz="6000" b="1" dirty="0" err="1" smtClean="0">
                <a:solidFill>
                  <a:srgbClr val="002060"/>
                </a:solidFill>
              </a:rPr>
              <a:t>أبواغ</a:t>
            </a:r>
            <a:r>
              <a:rPr lang="ar-SA" sz="6000" b="1" dirty="0" smtClean="0">
                <a:solidFill>
                  <a:srgbClr val="002060"/>
                </a:solidFill>
              </a:rPr>
              <a:t> على هيئة قرون</a:t>
            </a:r>
            <a:r>
              <a:rPr lang="en-US" sz="6000" b="1" dirty="0" smtClean="0">
                <a:solidFill>
                  <a:srgbClr val="002060"/>
                </a:solidFill>
              </a:rPr>
              <a:t> . </a:t>
            </a:r>
            <a:r>
              <a:rPr lang="ar-SA" sz="6000" b="1" dirty="0" smtClean="0">
                <a:solidFill>
                  <a:srgbClr val="002060"/>
                </a:solidFill>
              </a:rPr>
              <a:t>تشبه قرون الماشية</a:t>
            </a:r>
            <a:endParaRPr lang="ar-SA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571480"/>
            <a:ext cx="7929618" cy="5857916"/>
          </a:xfrm>
        </p:spPr>
      </p:pic>
      <p:sp>
        <p:nvSpPr>
          <p:cNvPr id="5" name="مربع نص 4"/>
          <p:cNvSpPr txBox="1"/>
          <p:nvPr/>
        </p:nvSpPr>
        <p:spPr>
          <a:xfrm>
            <a:off x="5500694" y="2428868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/>
              <a:t> </a:t>
            </a:r>
            <a:endParaRPr lang="ar-SA" sz="7200" b="1" dirty="0"/>
          </a:p>
        </p:txBody>
      </p:sp>
      <p:sp>
        <p:nvSpPr>
          <p:cNvPr id="6" name="مستطيل 5"/>
          <p:cNvSpPr/>
          <p:nvPr/>
        </p:nvSpPr>
        <p:spPr>
          <a:xfrm>
            <a:off x="5143505" y="2786058"/>
            <a:ext cx="2714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endParaRPr lang="en-US" sz="4400" b="1" dirty="0" smtClean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929190" y="3643314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r-SA" sz="2400" b="1" dirty="0" smtClean="0"/>
              <a:t>النباتات اللاوعائية والبيئة </a:t>
            </a:r>
            <a:endParaRPr lang="ar-SA" sz="1600" b="1" u="sng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SA" b="1" u="sng" dirty="0" smtClean="0"/>
              <a:t>النباتات اللاوعائية والبيئة : 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مناطق نموها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تحتاج إلى مناطق رطبه لتنمو وتتكاثر.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بعضها يقاوم فترة الجفاف.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تنمو في التربة القليلة السمك والتي لا تستطيع النباتات الأخرى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النمو بها .</a:t>
            </a:r>
          </a:p>
          <a:p>
            <a:pPr>
              <a:buNone/>
            </a:pPr>
            <a:r>
              <a:rPr lang="ar-SA" sz="4000" b="1" u="sng" dirty="0" smtClean="0"/>
              <a:t>الأنواع الرائدة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مخلوقات تنمو في البيئات الجديدة أو غير مستقرة .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خصائصها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بنمو النباتات الرائدة وموتها تتجمع المواد المتحللة وبالتالي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تحطم الصخور بشكل بطيء مما يؤدي إلى تكوين تربة جديدة.</a:t>
            </a:r>
          </a:p>
          <a:p>
            <a:pPr>
              <a:buNone/>
            </a:pPr>
            <a:endParaRPr lang="ar-SA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خريط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/س1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س2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92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خريط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571480"/>
            <a:ext cx="7929618" cy="5857916"/>
          </a:xfrm>
        </p:spPr>
      </p:pic>
      <p:sp>
        <p:nvSpPr>
          <p:cNvPr id="5" name="مربع نص 4"/>
          <p:cNvSpPr txBox="1"/>
          <p:nvPr/>
        </p:nvSpPr>
        <p:spPr>
          <a:xfrm>
            <a:off x="5500694" y="2428868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/>
              <a:t> </a:t>
            </a:r>
            <a:endParaRPr lang="ar-SA" sz="7200" b="1" dirty="0"/>
          </a:p>
        </p:txBody>
      </p:sp>
      <p:sp>
        <p:nvSpPr>
          <p:cNvPr id="6" name="مستطيل 5"/>
          <p:cNvSpPr/>
          <p:nvPr/>
        </p:nvSpPr>
        <p:spPr>
          <a:xfrm>
            <a:off x="5143505" y="2786058"/>
            <a:ext cx="2714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endParaRPr lang="en-US" sz="4400" b="1" dirty="0" smtClean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929190" y="3643314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r-SA" sz="2400" b="1" dirty="0" smtClean="0"/>
              <a:t>النباتات الوعائية اللابذرية </a:t>
            </a:r>
            <a:endParaRPr lang="ar-SA" sz="1600" b="1" u="sng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A" sz="4400" b="1" u="sng" dirty="0" smtClean="0"/>
              <a:t>النباتات الوعائية اللابذرية:</a:t>
            </a:r>
          </a:p>
          <a:p>
            <a:pPr>
              <a:buNone/>
            </a:pPr>
            <a:r>
              <a:rPr lang="ar-SA" sz="4800" b="1" dirty="0" smtClean="0">
                <a:solidFill>
                  <a:srgbClr val="FF0000"/>
                </a:solidFill>
              </a:rPr>
              <a:t>مميزاتها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: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</a:p>
          <a:p>
            <a:pPr marL="514350" indent="-514350">
              <a:buAutoNum type="arabicParenR"/>
            </a:pPr>
            <a:r>
              <a:rPr lang="ar-SA" b="1" dirty="0" smtClean="0">
                <a:solidFill>
                  <a:srgbClr val="002060"/>
                </a:solidFill>
              </a:rPr>
              <a:t>تتكاثر بالأبواغ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 marL="514350" indent="-514350">
              <a:buAutoNum type="arabicParenR"/>
            </a:pPr>
            <a:r>
              <a:rPr lang="ar-SA" b="1" dirty="0" smtClean="0">
                <a:solidFill>
                  <a:srgbClr val="002060"/>
                </a:solidFill>
              </a:rPr>
              <a:t>تحتوي على أنسجة وعائية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تتكون من خلايا طويلة أنبوبية</a:t>
            </a:r>
          </a:p>
          <a:p>
            <a:pPr marL="514350" indent="-514350"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الشكل تنقل الماء والأملاح المعدنية والغذاء بين الخلايا النباتية.</a:t>
            </a:r>
          </a:p>
          <a:p>
            <a:pPr marL="514350" indent="-514350">
              <a:buNone/>
            </a:pPr>
            <a:r>
              <a:rPr lang="ar-SA" b="1" dirty="0" smtClean="0">
                <a:solidFill>
                  <a:srgbClr val="002060"/>
                </a:solidFill>
              </a:rPr>
              <a:t>3) تستطيع النمو طولا وسمكا</a:t>
            </a:r>
          </a:p>
          <a:p>
            <a:pPr marL="514350" indent="-514350">
              <a:buNone/>
            </a:pPr>
            <a:r>
              <a:rPr lang="ar-SA" b="1" dirty="0" smtClean="0">
                <a:solidFill>
                  <a:srgbClr val="002060"/>
                </a:solidFill>
              </a:rPr>
              <a:t>4)أكبر مجموعات النباتات الوعائية </a:t>
            </a:r>
            <a:r>
              <a:rPr lang="ar-SA" b="1" dirty="0" err="1" smtClean="0">
                <a:solidFill>
                  <a:srgbClr val="002060"/>
                </a:solidFill>
              </a:rPr>
              <a:t>اللا</a:t>
            </a:r>
            <a:r>
              <a:rPr lang="ar-SA" b="1" dirty="0" smtClean="0">
                <a:solidFill>
                  <a:srgbClr val="002060"/>
                </a:solidFill>
              </a:rPr>
              <a:t> بذرية عدداً . </a:t>
            </a:r>
          </a:p>
          <a:p>
            <a:pPr marL="514350" indent="-514350">
              <a:buNone/>
            </a:pPr>
            <a:r>
              <a:rPr lang="ar-SA" b="1" dirty="0" smtClean="0">
                <a:solidFill>
                  <a:srgbClr val="002060"/>
                </a:solidFill>
              </a:rPr>
              <a:t>5) لها أشكال وأحجام  مختلفة .</a:t>
            </a:r>
          </a:p>
          <a:p>
            <a:pPr marL="514350" indent="-514350">
              <a:buNone/>
            </a:pPr>
            <a:r>
              <a:rPr lang="ar-SA" b="1" dirty="0" smtClean="0">
                <a:solidFill>
                  <a:srgbClr val="002060"/>
                </a:solidFill>
              </a:rPr>
              <a:t>6) لها سيقان وأوراق وجذور حقيقة وتسمى </a:t>
            </a:r>
            <a:r>
              <a:rPr lang="ar-SA" b="1" smtClean="0">
                <a:solidFill>
                  <a:srgbClr val="002060"/>
                </a:solidFill>
              </a:rPr>
              <a:t>أوراقها .............</a:t>
            </a:r>
            <a:endParaRPr lang="ar-SA" b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ar-SA" sz="4400" b="1" dirty="0" smtClean="0">
                <a:solidFill>
                  <a:srgbClr val="FF0000"/>
                </a:solidFill>
              </a:rPr>
              <a:t>أمثلة عليها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: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السرخسيات </a:t>
            </a:r>
            <a:r>
              <a:rPr lang="ar-SA" b="1" dirty="0" err="1" smtClean="0">
                <a:solidFill>
                  <a:srgbClr val="002060"/>
                </a:solidFill>
              </a:rPr>
              <a:t>و</a:t>
            </a:r>
            <a:r>
              <a:rPr lang="ar-SA" b="1" dirty="0" smtClean="0">
                <a:solidFill>
                  <a:srgbClr val="002060"/>
                </a:solidFill>
              </a:rPr>
              <a:t> حزا زيات قدم الذئب  وذيل الحصان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71472" y="4357694"/>
            <a:ext cx="178595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B050"/>
                </a:solidFill>
              </a:rPr>
              <a:t>بالسعف</a:t>
            </a:r>
            <a:r>
              <a:rPr lang="ar-SA" b="1" dirty="0" smtClean="0">
                <a:solidFill>
                  <a:schemeClr val="bg1"/>
                </a:solidFill>
              </a:rPr>
              <a:t> </a:t>
            </a:r>
            <a:endParaRPr lang="ar-SA" dirty="0"/>
          </a:p>
        </p:txBody>
      </p:sp>
      <p:pic>
        <p:nvPicPr>
          <p:cNvPr id="4" name="صورة 3" descr="السرخسيا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66"/>
            <a:ext cx="3095628" cy="164307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sz="4400" b="1" dirty="0" smtClean="0"/>
              <a:t>ـ أشكال السرخسيات</a:t>
            </a:r>
            <a:r>
              <a:rPr lang="en-US" sz="4400" b="1" dirty="0" smtClean="0"/>
              <a:t> 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ar-SA" sz="4000" b="1" dirty="0" smtClean="0">
                <a:solidFill>
                  <a:srgbClr val="002060"/>
                </a:solidFill>
              </a:rPr>
              <a:t>1ـ السرخسيات </a:t>
            </a:r>
            <a:r>
              <a:rPr lang="ar-SA" sz="4000" b="1" dirty="0" err="1" smtClean="0">
                <a:solidFill>
                  <a:srgbClr val="002060"/>
                </a:solidFill>
              </a:rPr>
              <a:t>السيفية</a:t>
            </a:r>
            <a:r>
              <a:rPr lang="ar-SA" sz="4000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sz="4000" b="1" dirty="0" smtClean="0">
                <a:solidFill>
                  <a:srgbClr val="002060"/>
                </a:solidFill>
              </a:rPr>
              <a:t>2ـ سرخسيات قرن الغزال. </a:t>
            </a:r>
          </a:p>
          <a:p>
            <a:pPr>
              <a:buNone/>
            </a:pPr>
            <a:r>
              <a:rPr lang="ar-SA" sz="4000" b="1" dirty="0" smtClean="0">
                <a:solidFill>
                  <a:srgbClr val="002060"/>
                </a:solidFill>
              </a:rPr>
              <a:t>3ـ سرخسيات شجرية</a:t>
            </a:r>
            <a:r>
              <a:rPr lang="en-US" sz="4000" b="1" dirty="0" smtClean="0">
                <a:solidFill>
                  <a:srgbClr val="002060"/>
                </a:solidFill>
              </a:rPr>
              <a:t> .</a:t>
            </a:r>
            <a:endParaRPr lang="ar-SA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713788" cy="1349375"/>
          </a:xfrm>
          <a:prstGeom prst="rect">
            <a:avLst/>
          </a:prstGeom>
          <a:solidFill>
            <a:schemeClr val="bg1">
              <a:alpha val="70195"/>
            </a:schemeClr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bg1"/>
              </a:buClr>
            </a:pPr>
            <a:r>
              <a:rPr lang="ar-SA" sz="3200" b="1" dirty="0">
                <a:solidFill>
                  <a:srgbClr val="C00000"/>
                </a:solidFill>
              </a:rPr>
              <a:t>مقارنة بين </a:t>
            </a:r>
            <a:r>
              <a:rPr lang="ar-SA" sz="3200" b="1" dirty="0"/>
              <a:t>الحزازيات </a:t>
            </a:r>
            <a:r>
              <a:rPr lang="ar-SA" sz="3200" b="1" dirty="0">
                <a:solidFill>
                  <a:schemeClr val="folHlink"/>
                </a:solidFill>
              </a:rPr>
              <a:t>( </a:t>
            </a:r>
            <a:r>
              <a:rPr lang="ar-SA" sz="3200" b="1" dirty="0"/>
              <a:t>النباتات </a:t>
            </a:r>
            <a:r>
              <a:rPr lang="ar-SA" sz="3200" b="1" dirty="0" smtClean="0"/>
              <a:t>اللاوعائية </a:t>
            </a:r>
            <a:r>
              <a:rPr lang="ar-SA" sz="3200" b="1" dirty="0" err="1" smtClean="0"/>
              <a:t>لابذرية</a:t>
            </a:r>
            <a:r>
              <a:rPr lang="ar-SA" sz="3200" b="1" dirty="0" smtClean="0"/>
              <a:t> </a:t>
            </a:r>
            <a:r>
              <a:rPr lang="ar-SA" sz="3200" b="1" dirty="0">
                <a:solidFill>
                  <a:schemeClr val="folHlink"/>
                </a:solidFill>
              </a:rPr>
              <a:t>)</a:t>
            </a:r>
          </a:p>
          <a:p>
            <a:pPr marL="342900" indent="-342900" algn="ctr">
              <a:spcBef>
                <a:spcPct val="50000"/>
              </a:spcBef>
              <a:buClr>
                <a:schemeClr val="bg1"/>
              </a:buClr>
            </a:pPr>
            <a:r>
              <a:rPr lang="ar-SA" sz="3200" b="1" dirty="0" err="1">
                <a:solidFill>
                  <a:srgbClr val="002060"/>
                </a:solidFill>
              </a:rPr>
              <a:t>والسرخسيات</a:t>
            </a:r>
            <a:r>
              <a:rPr lang="ar-SA" sz="3200" b="1" dirty="0">
                <a:solidFill>
                  <a:srgbClr val="FFFF00"/>
                </a:solidFill>
              </a:rPr>
              <a:t> </a:t>
            </a:r>
            <a:r>
              <a:rPr lang="ar-SA" sz="3200" b="1" dirty="0">
                <a:solidFill>
                  <a:schemeClr val="folHlink"/>
                </a:solidFill>
              </a:rPr>
              <a:t>( </a:t>
            </a:r>
            <a:r>
              <a:rPr lang="ar-SA" sz="3200" b="1" dirty="0">
                <a:solidFill>
                  <a:srgbClr val="002060"/>
                </a:solidFill>
              </a:rPr>
              <a:t>النباتات </a:t>
            </a:r>
            <a:r>
              <a:rPr lang="ar-SA" sz="3200" b="1" dirty="0" smtClean="0">
                <a:solidFill>
                  <a:srgbClr val="002060"/>
                </a:solidFill>
              </a:rPr>
              <a:t>الوعائية لا بذرية </a:t>
            </a:r>
            <a:r>
              <a:rPr lang="ar-SA" sz="3200" b="1" dirty="0">
                <a:solidFill>
                  <a:schemeClr val="folHlink"/>
                </a:solidFill>
              </a:rPr>
              <a:t>)</a:t>
            </a:r>
          </a:p>
        </p:txBody>
      </p:sp>
      <p:graphicFrame>
        <p:nvGraphicFramePr>
          <p:cNvPr id="117878" name="Group 118"/>
          <p:cNvGraphicFramePr>
            <a:graphicFrameLocks noGrp="1"/>
          </p:cNvGraphicFramePr>
          <p:nvPr>
            <p:ph/>
          </p:nvPr>
        </p:nvGraphicFramePr>
        <p:xfrm>
          <a:off x="0" y="1628775"/>
          <a:ext cx="9109075" cy="5229224"/>
        </p:xfrm>
        <a:graphic>
          <a:graphicData uri="http://schemas.openxmlformats.org/drawingml/2006/table">
            <a:tbl>
              <a:tblPr rtl="1"/>
              <a:tblGrid>
                <a:gridCol w="1368425"/>
                <a:gridCol w="3673475"/>
                <a:gridCol w="4067175"/>
              </a:tblGrid>
              <a:tr h="63770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من حيث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السرخسيات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الحزازيات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63770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التشابه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تتكاثر بالابواغ لا بالبذور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95381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الاختلاف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ar-S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Char char="•"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7865" name="Text Box 105"/>
          <p:cNvSpPr txBox="1">
            <a:spLocks noChangeArrowheads="1"/>
          </p:cNvSpPr>
          <p:nvPr/>
        </p:nvSpPr>
        <p:spPr bwMode="auto">
          <a:xfrm>
            <a:off x="4067175" y="2852738"/>
            <a:ext cx="3743325" cy="3884140"/>
          </a:xfrm>
          <a:prstGeom prst="rect">
            <a:avLst/>
          </a:prstGeom>
          <a:solidFill>
            <a:schemeClr val="tx1">
              <a:alpha val="39999"/>
            </a:schemeClr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ar-SA" sz="2800" b="1" dirty="0">
                <a:solidFill>
                  <a:schemeClr val="bg1"/>
                </a:solidFill>
              </a:rPr>
              <a:t>تحتوي على </a:t>
            </a:r>
            <a:r>
              <a:rPr lang="ar-SA" sz="2800" b="1" dirty="0" smtClean="0">
                <a:solidFill>
                  <a:schemeClr val="bg1"/>
                </a:solidFill>
              </a:rPr>
              <a:t>أنسجة وعائية لنقل الماء </a:t>
            </a:r>
            <a:r>
              <a:rPr lang="ar-SA" sz="2800" b="1" dirty="0">
                <a:solidFill>
                  <a:schemeClr val="bg1"/>
                </a:solidFill>
              </a:rPr>
              <a:t>والمواد الغذائية.</a:t>
            </a:r>
          </a:p>
          <a:p>
            <a:pPr marL="342900" indent="-342900" algn="ctr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ar-SA" sz="2800" b="1" dirty="0">
                <a:solidFill>
                  <a:schemeClr val="bg1"/>
                </a:solidFill>
              </a:rPr>
              <a:t>تستطيع النمو طولا وسمكاً.</a:t>
            </a:r>
          </a:p>
          <a:p>
            <a:pPr marL="342900" indent="-342900" algn="ctr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ar-SA" sz="2800" b="1" dirty="0">
                <a:solidFill>
                  <a:schemeClr val="bg1"/>
                </a:solidFill>
              </a:rPr>
              <a:t>تمتلك جذور وسيقان </a:t>
            </a:r>
            <a:r>
              <a:rPr lang="ar-SA" sz="2800" b="1" dirty="0" smtClean="0">
                <a:solidFill>
                  <a:schemeClr val="bg1"/>
                </a:solidFill>
              </a:rPr>
              <a:t>وأوراق </a:t>
            </a:r>
            <a:r>
              <a:rPr lang="ar-SA" sz="2800" b="1" dirty="0">
                <a:solidFill>
                  <a:schemeClr val="bg1"/>
                </a:solidFill>
              </a:rPr>
              <a:t>حقيقية</a:t>
            </a:r>
            <a:r>
              <a:rPr lang="ar-SA" sz="28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endParaRPr lang="ar-SA" sz="2800" b="1" dirty="0" smtClean="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ar-SA" sz="2800" b="1" dirty="0" smtClean="0">
                <a:solidFill>
                  <a:schemeClr val="bg1"/>
                </a:solidFill>
              </a:rPr>
              <a:t>تعيش في المناطق الاستوائية</a:t>
            </a:r>
            <a:endParaRPr lang="ar-SA" sz="3200" b="1" dirty="0">
              <a:solidFill>
                <a:schemeClr val="folHlink"/>
              </a:solidFill>
            </a:endParaRPr>
          </a:p>
        </p:txBody>
      </p:sp>
      <p:sp>
        <p:nvSpPr>
          <p:cNvPr id="117869" name="Text Box 109"/>
          <p:cNvSpPr txBox="1">
            <a:spLocks noChangeArrowheads="1"/>
          </p:cNvSpPr>
          <p:nvPr/>
        </p:nvSpPr>
        <p:spPr bwMode="auto">
          <a:xfrm>
            <a:off x="-214346" y="2781300"/>
            <a:ext cx="4318034" cy="3453253"/>
          </a:xfrm>
          <a:prstGeom prst="rect">
            <a:avLst/>
          </a:prstGeom>
          <a:solidFill>
            <a:schemeClr val="tx1">
              <a:alpha val="39999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ar-SA" sz="2800" b="1" dirty="0">
                <a:solidFill>
                  <a:schemeClr val="bg1"/>
                </a:solidFill>
              </a:rPr>
              <a:t>لا تحتوي على </a:t>
            </a:r>
            <a:r>
              <a:rPr lang="ar-SA" sz="2800" b="1" dirty="0" smtClean="0">
                <a:solidFill>
                  <a:schemeClr val="bg1"/>
                </a:solidFill>
              </a:rPr>
              <a:t>أنسجة وعائية وتمتص الماء مباشرة من البيئة </a:t>
            </a:r>
          </a:p>
          <a:p>
            <a:pPr marL="342900" indent="-342900" algn="ctr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ar-SA" sz="2800" b="1" dirty="0" smtClean="0">
                <a:solidFill>
                  <a:schemeClr val="bg1"/>
                </a:solidFill>
              </a:rPr>
              <a:t>لا تستطيع </a:t>
            </a:r>
            <a:r>
              <a:rPr lang="ar-SA" sz="2800" b="1" dirty="0">
                <a:solidFill>
                  <a:schemeClr val="bg1"/>
                </a:solidFill>
              </a:rPr>
              <a:t>النمو </a:t>
            </a:r>
            <a:r>
              <a:rPr lang="ar-SA" sz="2800" b="1" dirty="0" smtClean="0">
                <a:solidFill>
                  <a:schemeClr val="bg1"/>
                </a:solidFill>
              </a:rPr>
              <a:t>طولاً وسمكا </a:t>
            </a:r>
            <a:r>
              <a:rPr lang="ar-SA" sz="2800" b="1" dirty="0">
                <a:solidFill>
                  <a:schemeClr val="bg1"/>
                </a:solidFill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ar-SA" sz="2800" b="1" dirty="0">
                <a:solidFill>
                  <a:schemeClr val="bg1"/>
                </a:solidFill>
              </a:rPr>
              <a:t>لا تمتلك جذور وسيقان </a:t>
            </a:r>
            <a:r>
              <a:rPr lang="ar-SA" sz="2800" b="1" dirty="0" smtClean="0">
                <a:solidFill>
                  <a:schemeClr val="bg1"/>
                </a:solidFill>
              </a:rPr>
              <a:t>وأوراق </a:t>
            </a:r>
            <a:r>
              <a:rPr lang="ar-SA" sz="2800" b="1" dirty="0">
                <a:solidFill>
                  <a:schemeClr val="bg1"/>
                </a:solidFill>
              </a:rPr>
              <a:t>حقيقية </a:t>
            </a:r>
            <a:r>
              <a:rPr lang="ar-SA" sz="28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rgbClr val="CC0000"/>
              </a:buClr>
            </a:pPr>
            <a:endParaRPr lang="ar-SA" sz="2800" b="1" dirty="0" smtClean="0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ar-SA" sz="2800" b="1" dirty="0" smtClean="0">
                <a:solidFill>
                  <a:schemeClr val="bg1"/>
                </a:solidFill>
              </a:rPr>
              <a:t>تعيش في المناطق الرطبة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8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8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8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7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7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7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7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7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7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7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7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7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7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7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7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7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7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7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7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nimBg="1"/>
      <p:bldP spid="117865" grpId="0" uiExpand="1" build="allAtOnce" animBg="1"/>
      <p:bldP spid="117869" grpId="0" uiExpand="1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علل تستطيع السرخسيات  النمو طولا وسمكا؟</a:t>
            </a:r>
          </a:p>
          <a:p>
            <a:pPr>
              <a:buNone/>
            </a:pPr>
            <a:endParaRPr lang="ar-SA" b="1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  <a:buClr>
                <a:srgbClr val="CC0000"/>
              </a:buCl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لان النسيج الوعائي في النباتات الوعائية يوزع الماء والمواد الغذائية فيها إلى جميع الخلايا .بينما النباتات اللاوعائية يبلغ سمكها عددا قليلا من الخلايا التي تمتص الماء مباشرة من البيئة .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/س3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س4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92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2971800" y="2438400"/>
            <a:ext cx="2971800" cy="3429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4953000" y="762000"/>
            <a:ext cx="3733800" cy="2057400"/>
          </a:xfrm>
          <a:prstGeom prst="wedgeEllipseCallout">
            <a:avLst>
              <a:gd name="adj1" fmla="val -40441"/>
              <a:gd name="adj2" fmla="val 14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295400"/>
            <a:ext cx="3733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الدرس الأول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8600" y="457200"/>
            <a:ext cx="3581400" cy="2286000"/>
          </a:xfrm>
          <a:prstGeom prst="wedgeEllipseCallout">
            <a:avLst>
              <a:gd name="adj1" fmla="val 45444"/>
              <a:gd name="adj2" fmla="val 13388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762000"/>
            <a:ext cx="32004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النباتات اللابذرية</a:t>
            </a:r>
            <a:endParaRPr lang="en-US" sz="5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500042"/>
            <a:ext cx="7929618" cy="5857916"/>
          </a:xfrm>
        </p:spPr>
      </p:pic>
      <p:sp>
        <p:nvSpPr>
          <p:cNvPr id="8" name="مربع نص 7"/>
          <p:cNvSpPr txBox="1"/>
          <p:nvPr/>
        </p:nvSpPr>
        <p:spPr>
          <a:xfrm>
            <a:off x="5500694" y="2428868"/>
            <a:ext cx="27146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/>
              <a:t>حزازيات قدم الذئب</a:t>
            </a:r>
            <a:endParaRPr lang="ar-SA" sz="4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ar-SA" sz="4000" b="1" dirty="0" smtClean="0"/>
              <a:t>                حزازيات قدم الذئب</a:t>
            </a:r>
            <a:endParaRPr lang="ar-SA" sz="4000" b="1" dirty="0" smtClean="0">
              <a:solidFill>
                <a:srgbClr val="FF0000"/>
              </a:solidFill>
            </a:endParaRPr>
          </a:p>
          <a:p>
            <a:r>
              <a:rPr lang="ar-SA" sz="4000" b="1" dirty="0" smtClean="0">
                <a:solidFill>
                  <a:srgbClr val="FF0000"/>
                </a:solidFill>
              </a:rPr>
              <a:t>أمثلتها :</a:t>
            </a:r>
            <a:endParaRPr lang="ar-SA" sz="4000" b="1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B0F0"/>
                </a:solidFill>
              </a:rPr>
              <a:t>الصنوبريات الأرضية والحزازيات المسمارية</a:t>
            </a:r>
          </a:p>
          <a:p>
            <a:r>
              <a:rPr lang="ar-SA" sz="3600" b="1" dirty="0" smtClean="0">
                <a:solidFill>
                  <a:srgbClr val="FF0000"/>
                </a:solidFill>
              </a:rPr>
              <a:t>أوراقها </a:t>
            </a:r>
            <a:r>
              <a:rPr lang="en-US" sz="3600" b="1" dirty="0" smtClean="0">
                <a:solidFill>
                  <a:srgbClr val="FF0000"/>
                </a:solidFill>
              </a:rPr>
              <a:t> :</a:t>
            </a:r>
            <a:endParaRPr lang="ar-SA" sz="3600" b="1" dirty="0" smtClean="0">
              <a:solidFill>
                <a:srgbClr val="FF0000"/>
              </a:solidFill>
            </a:endParaRPr>
          </a:p>
          <a:p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B0F0"/>
                </a:solidFill>
              </a:rPr>
              <a:t>أبرية الشكل</a:t>
            </a:r>
            <a:r>
              <a:rPr lang="en-US" b="1" dirty="0" smtClean="0">
                <a:solidFill>
                  <a:srgbClr val="00B0F0"/>
                </a:solidFill>
              </a:rPr>
              <a:t> .</a:t>
            </a:r>
            <a:endParaRPr lang="ar-SA" b="1" dirty="0" smtClean="0">
              <a:solidFill>
                <a:srgbClr val="00B0F0"/>
              </a:solidFill>
            </a:endParaRPr>
          </a:p>
          <a:p>
            <a:r>
              <a:rPr lang="ar-SA" sz="3600" b="1" dirty="0" smtClean="0">
                <a:solidFill>
                  <a:srgbClr val="FF0000"/>
                </a:solidFill>
              </a:rPr>
              <a:t>الأبواغ: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الأبواغ تحمل تراكيب صغيرة في نهاية الساق تشبه مخاريط الصنوبر.</a:t>
            </a:r>
          </a:p>
          <a:p>
            <a:pPr>
              <a:buNone/>
            </a:pPr>
            <a:endParaRPr lang="ar-SA" b="1" dirty="0" smtClean="0">
              <a:solidFill>
                <a:srgbClr val="00B050"/>
              </a:solidFill>
            </a:endParaRPr>
          </a:p>
        </p:txBody>
      </p:sp>
      <p:pic>
        <p:nvPicPr>
          <p:cNvPr id="4" name="صورة 3" descr="1200px-Huperzia_sela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285992"/>
            <a:ext cx="5286412" cy="1785950"/>
          </a:xfrm>
          <a:prstGeom prst="rect">
            <a:avLst/>
          </a:prstGeom>
        </p:spPr>
      </p:pic>
      <p:pic>
        <p:nvPicPr>
          <p:cNvPr id="5" name="صورة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714884"/>
            <a:ext cx="1743075" cy="17145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معيشتها: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ar-SA" b="1" dirty="0" smtClean="0">
                <a:solidFill>
                  <a:srgbClr val="002060"/>
                </a:solidFill>
              </a:rPr>
              <a:t>تعيش في المناطق القطبية امتدادا إلى المناطق المدارية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تتميز الأنواع التي تعيش في الصحراء بأنها تجف عندما يشح الماء ثم تنمو مرة أخرى إذا وجد الماء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</a:p>
          <a:p>
            <a:r>
              <a:rPr lang="ar-SA" sz="3600" b="1" dirty="0" smtClean="0">
                <a:solidFill>
                  <a:srgbClr val="FF0000"/>
                </a:solidFill>
              </a:rPr>
              <a:t>استخدامها: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تٌستخدم في صناعة أكليل الورود وأغراض الزينة </a:t>
            </a:r>
            <a:endParaRPr lang="ar-SA" b="1" dirty="0" smtClean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85720" y="357166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dirty="0" smtClean="0"/>
              <a:t>. </a:t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scan001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5688" t="2588" r="14494" b="73973"/>
          <a:stretch>
            <a:fillRect/>
          </a:stretch>
        </p:blipFill>
        <p:spPr bwMode="auto">
          <a:xfrm>
            <a:off x="1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4714876" y="214290"/>
            <a:ext cx="4214842" cy="33576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spcBef>
                <a:spcPct val="50000"/>
              </a:spcBef>
              <a:buClr>
                <a:srgbClr val="FF66FF"/>
              </a:buClr>
              <a:buFont typeface="Wingdings" pitchFamily="2" charset="2"/>
              <a:buNone/>
            </a:pPr>
            <a:r>
              <a:rPr lang="ar-SA" sz="3600" b="1" dirty="0" smtClean="0">
                <a:solidFill>
                  <a:srgbClr val="FF0000"/>
                </a:solidFill>
              </a:rPr>
              <a:t>علل : </a:t>
            </a:r>
            <a:r>
              <a:rPr lang="ar-SA" sz="3200" b="1" dirty="0" smtClean="0">
                <a:solidFill>
                  <a:srgbClr val="FF0000"/>
                </a:solidFill>
              </a:rPr>
              <a:t>تصنف الصنوبريات الأرضية والحزازيات المسمارية ضمن حزازيات قدم الذئب بالرغم من إنها اقرب للسرخسيات منها إلى الحزازيات ؟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5143504" y="3929066"/>
            <a:ext cx="3571900" cy="250033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لان لهذه النباتات أوراقا أبرية الشكل </a:t>
            </a:r>
            <a:endParaRPr lang="ar-SA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question-mark1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817562"/>
            <a:ext cx="6215106" cy="5397519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حزازيات قدم الذئب مهددة بالانقراض علل 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لأنها تستخدم في صناعة أكليل الورد وأغراض الزينة.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أين تتكون الأبواغ في حزازيات قدم الذئب 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تنتهي جميع السيقان بتراكيب تشبه مخاريط الصنوبر تحمل فيها الأبواغ .</a:t>
            </a:r>
            <a:r>
              <a:rPr lang="ar-SA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ar-SA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  <p:pic>
        <p:nvPicPr>
          <p:cNvPr id="4" name="صورة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071810"/>
            <a:ext cx="3786214" cy="292895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500042"/>
            <a:ext cx="7929618" cy="5857916"/>
          </a:xfrm>
        </p:spPr>
      </p:pic>
      <p:sp>
        <p:nvSpPr>
          <p:cNvPr id="8" name="مربع نص 7"/>
          <p:cNvSpPr txBox="1"/>
          <p:nvPr/>
        </p:nvSpPr>
        <p:spPr>
          <a:xfrm>
            <a:off x="5500694" y="2428868"/>
            <a:ext cx="27146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/>
              <a:t>ذيل الحصان</a:t>
            </a:r>
            <a:endParaRPr lang="ar-SA" sz="4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sz="4000" b="1" dirty="0" smtClean="0">
                <a:solidFill>
                  <a:srgbClr val="C00000"/>
                </a:solidFill>
              </a:rPr>
              <a:t>مميزات ذيل الحصان: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1-الساق تتميز بأنه مجوف ومحاط بنسيج وعائي حلقي وتوجد به عقد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 تنمو في كل عقدة أوراق حول الساق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الأبواغ تُحمل في تراكيب صغيرة تشبه مخاريط الصنوبر في قمة الساق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4-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تنمو في المناطق الرطبة ويكون طولها أقل من متر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5-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الساق يحتوي على مادة </a:t>
            </a:r>
            <a:r>
              <a:rPr lang="ar-SA" b="1" dirty="0" err="1" smtClean="0">
                <a:solidFill>
                  <a:srgbClr val="002060"/>
                </a:solidFill>
              </a:rPr>
              <a:t>السيلكا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 </a:t>
            </a:r>
            <a:endParaRPr lang="ar-SA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571480"/>
            <a:ext cx="7929618" cy="5857916"/>
          </a:xfrm>
        </p:spPr>
      </p:pic>
      <p:sp>
        <p:nvSpPr>
          <p:cNvPr id="5" name="مربع نص 4"/>
          <p:cNvSpPr txBox="1"/>
          <p:nvPr/>
        </p:nvSpPr>
        <p:spPr>
          <a:xfrm>
            <a:off x="5500694" y="2428868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/>
              <a:t> </a:t>
            </a:r>
            <a:endParaRPr lang="ar-SA" sz="7200" b="1" dirty="0"/>
          </a:p>
        </p:txBody>
      </p:sp>
      <p:sp>
        <p:nvSpPr>
          <p:cNvPr id="6" name="مستطيل 5"/>
          <p:cNvSpPr/>
          <p:nvPr/>
        </p:nvSpPr>
        <p:spPr>
          <a:xfrm>
            <a:off x="5500694" y="3143248"/>
            <a:ext cx="26432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ar-SA" sz="3200" b="1" dirty="0" smtClean="0">
                <a:solidFill>
                  <a:prstClr val="black"/>
                </a:solidFill>
              </a:rPr>
              <a:t>       </a:t>
            </a:r>
            <a:r>
              <a:rPr lang="ar-SA" sz="4400" b="1" dirty="0" smtClean="0">
                <a:solidFill>
                  <a:prstClr val="black"/>
                </a:solidFill>
              </a:rPr>
              <a:t>النباتات</a:t>
            </a:r>
            <a:r>
              <a:rPr lang="ar-SA" sz="3200" b="1" dirty="0" smtClean="0">
                <a:solidFill>
                  <a:prstClr val="black"/>
                </a:solidFill>
              </a:rPr>
              <a:t> </a:t>
            </a:r>
            <a:endParaRPr lang="en-US" sz="32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sz="4400" b="1" dirty="0" smtClean="0">
                <a:solidFill>
                  <a:srgbClr val="C00000"/>
                </a:solidFill>
              </a:rPr>
              <a:t>تٌستخدم ساق ذيل الحصان في تنظيف وتلميع أدوات المطبخ؟</a:t>
            </a:r>
          </a:p>
          <a:p>
            <a:pPr>
              <a:buNone/>
            </a:pPr>
            <a:endParaRPr lang="ar-SA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ar-SA" sz="4400" b="1" dirty="0" smtClean="0">
                <a:solidFill>
                  <a:srgbClr val="C00000"/>
                </a:solidFill>
              </a:rPr>
              <a:t> </a:t>
            </a:r>
            <a:r>
              <a:rPr lang="ar-SA" sz="4000" b="1" dirty="0" smtClean="0">
                <a:solidFill>
                  <a:srgbClr val="002060"/>
                </a:solidFill>
              </a:rPr>
              <a:t>لأن الساق تحتوي على مادة </a:t>
            </a:r>
            <a:r>
              <a:rPr lang="ar-SA" sz="4000" b="1" dirty="0" err="1" smtClean="0">
                <a:solidFill>
                  <a:srgbClr val="002060"/>
                </a:solidFill>
              </a:rPr>
              <a:t>السيلكا</a:t>
            </a:r>
            <a:r>
              <a:rPr lang="ar-SA" sz="4000" b="1" dirty="0" smtClean="0">
                <a:solidFill>
                  <a:srgbClr val="002060"/>
                </a:solidFill>
              </a:rPr>
              <a:t> الموجودة في الرمل .</a:t>
            </a:r>
            <a:endParaRPr lang="ar-SA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500042"/>
            <a:ext cx="7929618" cy="5857916"/>
          </a:xfrm>
        </p:spPr>
      </p:pic>
      <p:sp>
        <p:nvSpPr>
          <p:cNvPr id="8" name="مربع نص 7"/>
          <p:cNvSpPr txBox="1"/>
          <p:nvPr/>
        </p:nvSpPr>
        <p:spPr>
          <a:xfrm>
            <a:off x="5500694" y="2428868"/>
            <a:ext cx="27146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/>
              <a:t>النباتات اللابذرية</a:t>
            </a:r>
            <a:endParaRPr lang="ar-SA" sz="4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4300" b="1" dirty="0" smtClean="0">
                <a:solidFill>
                  <a:srgbClr val="00B050"/>
                </a:solidFill>
              </a:rPr>
              <a:t>النباتات اللابذرية</a:t>
            </a:r>
          </a:p>
          <a:p>
            <a:pPr algn="ctr">
              <a:buNone/>
            </a:pPr>
            <a:endParaRPr lang="ar-SA" sz="43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ar-SA" sz="4300" b="1" dirty="0" smtClean="0">
                <a:solidFill>
                  <a:srgbClr val="FF0000"/>
                </a:solidFill>
              </a:rPr>
              <a:t>هل هناك علاقة بين </a:t>
            </a:r>
            <a:r>
              <a:rPr lang="ar-SA" sz="4400" b="1" dirty="0" smtClean="0">
                <a:solidFill>
                  <a:srgbClr val="FF0000"/>
                </a:solidFill>
              </a:rPr>
              <a:t>النباتات اللابذرية والكهرباء؟</a:t>
            </a:r>
          </a:p>
          <a:p>
            <a:pPr algn="ctr">
              <a:buNone/>
            </a:pPr>
            <a:r>
              <a:rPr lang="ar-SA" sz="4400" b="1" dirty="0" smtClean="0"/>
              <a:t>يستخدم الإنسان الفحم الحجري لأغراض عديدة</a:t>
            </a:r>
          </a:p>
          <a:p>
            <a:pPr algn="ctr">
              <a:buNone/>
            </a:pPr>
            <a:r>
              <a:rPr lang="ar-SA" sz="4400" b="1" dirty="0" smtClean="0"/>
              <a:t>فما هي العلاقة بين النباتات اللابذرية والفحم الحجري والخث؟</a:t>
            </a:r>
            <a:endParaRPr lang="ar-SA" b="1" dirty="0" smtClean="0"/>
          </a:p>
          <a:p>
            <a:pPr>
              <a:buNone/>
            </a:pPr>
            <a:r>
              <a:rPr lang="ar-SA" sz="3600" b="1" dirty="0" smtClean="0">
                <a:solidFill>
                  <a:srgbClr val="002060"/>
                </a:solidFill>
              </a:rPr>
              <a:t> </a:t>
            </a:r>
            <a:r>
              <a:rPr lang="ar-SA" sz="4400" b="1" dirty="0" smtClean="0">
                <a:solidFill>
                  <a:srgbClr val="002060"/>
                </a:solidFill>
              </a:rPr>
              <a:t>النباتات اللابذرية ساعدت في تكوين الفحم الحجري</a:t>
            </a:r>
            <a:r>
              <a:rPr lang="en-US" sz="4400" b="1" dirty="0" smtClean="0">
                <a:solidFill>
                  <a:srgbClr val="002060"/>
                </a:solidFill>
              </a:rPr>
              <a:t>  </a:t>
            </a:r>
            <a:r>
              <a:rPr lang="ar-SA" sz="4400" b="1" dirty="0" smtClean="0">
                <a:solidFill>
                  <a:srgbClr val="002060"/>
                </a:solidFill>
              </a:rPr>
              <a:t>والخث </a:t>
            </a:r>
            <a:r>
              <a:rPr lang="ar-SA" sz="4400" b="1" dirty="0" smtClean="0">
                <a:solidFill>
                  <a:srgbClr val="FF0000"/>
                </a:solidFill>
              </a:rPr>
              <a:t>(كيف ذلك ؟)</a:t>
            </a:r>
            <a:endParaRPr lang="ar-SA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B05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428992" y="642918"/>
            <a:ext cx="2643206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1">
            <a:spAutoFit/>
          </a:bodyPr>
          <a:lstStyle/>
          <a:p>
            <a:r>
              <a:rPr lang="ar-SA" sz="4800" b="1" dirty="0" smtClean="0"/>
              <a:t>    </a:t>
            </a:r>
            <a:r>
              <a:rPr lang="ar-SA" sz="4400" b="1" dirty="0" smtClean="0"/>
              <a:t>تهيئة</a:t>
            </a:r>
            <a:endParaRPr lang="ar-SA" sz="4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sz="4800" b="1" dirty="0" smtClean="0">
                <a:solidFill>
                  <a:srgbClr val="C00000"/>
                </a:solidFill>
              </a:rPr>
              <a:t>تكوين الفحم الحجري :</a:t>
            </a:r>
          </a:p>
          <a:p>
            <a:pPr>
              <a:buNone/>
            </a:pPr>
            <a:r>
              <a:rPr lang="ar-SA" sz="4000" b="1" dirty="0" smtClean="0">
                <a:solidFill>
                  <a:schemeClr val="bg1"/>
                </a:solidFill>
              </a:rPr>
              <a:t>بعد موت الكثير من النباتات اللابذرية في العصور</a:t>
            </a:r>
          </a:p>
          <a:p>
            <a:pPr>
              <a:buNone/>
            </a:pPr>
            <a:r>
              <a:rPr lang="ar-SA" sz="4000" b="1" dirty="0" smtClean="0">
                <a:solidFill>
                  <a:schemeClr val="bg1"/>
                </a:solidFill>
              </a:rPr>
              <a:t>القديمة غمرت بالماء والطين قبل أن تتحلل ومع</a:t>
            </a:r>
          </a:p>
          <a:p>
            <a:pPr>
              <a:buNone/>
            </a:pPr>
            <a:r>
              <a:rPr lang="ar-SA" sz="4000" b="1" dirty="0" smtClean="0">
                <a:solidFill>
                  <a:schemeClr val="bg1"/>
                </a:solidFill>
              </a:rPr>
              <a:t>تراكم هذه النباتات وتعرضها للضغط والحرارة</a:t>
            </a:r>
          </a:p>
          <a:p>
            <a:pPr>
              <a:buNone/>
            </a:pPr>
            <a:r>
              <a:rPr lang="ar-SA" sz="4000" b="1" dirty="0" smtClean="0">
                <a:solidFill>
                  <a:schemeClr val="bg1"/>
                </a:solidFill>
              </a:rPr>
              <a:t>تحولت إلى فحم .</a:t>
            </a:r>
          </a:p>
          <a:p>
            <a:pPr>
              <a:buNone/>
            </a:pPr>
            <a:endParaRPr lang="ar-SA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lack-pea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blipFill>
            <a:blip r:embed="rId4"/>
            <a:tile tx="0" ty="0" sx="100000" sy="100000" flip="none" algn="tl"/>
          </a:blipFill>
        </p:spPr>
      </p:pic>
      <p:sp>
        <p:nvSpPr>
          <p:cNvPr id="5" name="مستطيل 4"/>
          <p:cNvSpPr/>
          <p:nvPr/>
        </p:nvSpPr>
        <p:spPr>
          <a:xfrm>
            <a:off x="0" y="0"/>
            <a:ext cx="892971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ar-SA" sz="5400" b="1" dirty="0" smtClean="0">
                <a:solidFill>
                  <a:srgbClr val="C00000"/>
                </a:solidFill>
              </a:rPr>
              <a:t>تكوين الخث :</a:t>
            </a:r>
          </a:p>
          <a:p>
            <a:pPr marL="342900" lvl="0" indent="-342900">
              <a:spcBef>
                <a:spcPct val="20000"/>
              </a:spcBef>
            </a:pPr>
            <a:r>
              <a:rPr lang="ar-SA" sz="4400" b="1" dirty="0" smtClean="0">
                <a:solidFill>
                  <a:srgbClr val="FFC000"/>
                </a:solidFill>
              </a:rPr>
              <a:t>عندما تموت نباتات المستنقع يقلل التراب المشبع</a:t>
            </a:r>
          </a:p>
          <a:p>
            <a:pPr marL="342900" lvl="0" indent="-342900">
              <a:spcBef>
                <a:spcPct val="20000"/>
              </a:spcBef>
            </a:pPr>
            <a:r>
              <a:rPr lang="ar-SA" sz="4400" b="1" dirty="0" smtClean="0">
                <a:solidFill>
                  <a:srgbClr val="FFC000"/>
                </a:solidFill>
              </a:rPr>
              <a:t>بالماء من سرعة تحللها ومع مرور الزمن</a:t>
            </a:r>
          </a:p>
          <a:p>
            <a:pPr marL="342900" lvl="0" indent="-342900">
              <a:spcBef>
                <a:spcPct val="20000"/>
              </a:spcBef>
            </a:pPr>
            <a:r>
              <a:rPr lang="ar-SA" sz="4400" b="1" dirty="0" smtClean="0">
                <a:solidFill>
                  <a:srgbClr val="FFC000"/>
                </a:solidFill>
              </a:rPr>
              <a:t>تتعرض بقايا النباتات هذه إلى ضغط </a:t>
            </a:r>
            <a:r>
              <a:rPr lang="ar-SA" sz="4400" b="1" dirty="0" err="1" smtClean="0">
                <a:solidFill>
                  <a:srgbClr val="FFC000"/>
                </a:solidFill>
              </a:rPr>
              <a:t>شديدوتتحول</a:t>
            </a:r>
            <a:endParaRPr lang="ar-SA" sz="4400" b="1" dirty="0" smtClean="0">
              <a:solidFill>
                <a:srgbClr val="FFC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ar-SA" sz="4400" b="1" dirty="0" smtClean="0">
                <a:solidFill>
                  <a:srgbClr val="FFC000"/>
                </a:solidFill>
              </a:rPr>
              <a:t>إلى مادة الخث الذي يستخدم كوقود لرخص </a:t>
            </a:r>
          </a:p>
          <a:p>
            <a:pPr marL="342900" lvl="0" indent="-342900">
              <a:spcBef>
                <a:spcPct val="20000"/>
              </a:spcBef>
            </a:pPr>
            <a:r>
              <a:rPr lang="ar-SA" sz="4400" b="1" dirty="0" smtClean="0">
                <a:solidFill>
                  <a:srgbClr val="FFC000"/>
                </a:solidFill>
              </a:rPr>
              <a:t>ثمنه 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buClr>
                <a:srgbClr val="FF66FF"/>
              </a:buClr>
              <a:buNone/>
            </a:pPr>
            <a:r>
              <a:rPr lang="ar-SA" sz="36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استخدامات النباتات الوعائية اللابذرية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ar-SA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تُستخدم السرخسيات كنباتات منزلية للزينة . 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ar-SA" sz="35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يعتبر الخث مهما في تحسين نوعية التربة .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ar-SA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تستعمل بعض أنواع الحزازيات والسرخسيات في تصنيع السلال .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ar-SA" sz="35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بعض أجزاء النباتات الوعائية اللابذرية يمكن أكلها كأشباه الجذور والأوراق الصغيرة .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ar-SA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تستخدم السيقان الجافة لبعض أنواع ذيل الحصان كطحين .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Wingdings" pitchFamily="2" charset="2"/>
              <a:buChar char="Ø"/>
            </a:pPr>
            <a:r>
              <a:rPr lang="ar-SA" sz="35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تُستخدم كعلاج مثل السرخسيات التي تستخدم كعلاج الحروق واللدغات والحمى وقشرة الرأس </a:t>
            </a:r>
            <a:r>
              <a:rPr lang="ar-SA" sz="3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ar-SA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/س6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س5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ص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92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2971800" y="2438400"/>
            <a:ext cx="2971800" cy="3429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4953000" y="762000"/>
            <a:ext cx="3733800" cy="2057400"/>
          </a:xfrm>
          <a:prstGeom prst="wedgeEllipseCallout">
            <a:avLst>
              <a:gd name="adj1" fmla="val -40441"/>
              <a:gd name="adj2" fmla="val 14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295400"/>
            <a:ext cx="3733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الدرس </a:t>
            </a:r>
            <a:r>
              <a:rPr lang="ar-S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الثاني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8600" y="457200"/>
            <a:ext cx="3581400" cy="2286000"/>
          </a:xfrm>
          <a:prstGeom prst="wedgeEllipseCallout">
            <a:avLst>
              <a:gd name="adj1" fmla="val 45444"/>
              <a:gd name="adj2" fmla="val 13388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762000"/>
            <a:ext cx="32004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النباتات البذرية</a:t>
            </a:r>
            <a:endParaRPr lang="en-US" sz="5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خريط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500042"/>
            <a:ext cx="7929618" cy="5857916"/>
          </a:xfrm>
        </p:spPr>
      </p:pic>
      <p:sp>
        <p:nvSpPr>
          <p:cNvPr id="8" name="مربع نص 7"/>
          <p:cNvSpPr txBox="1"/>
          <p:nvPr/>
        </p:nvSpPr>
        <p:spPr>
          <a:xfrm>
            <a:off x="5500694" y="2428868"/>
            <a:ext cx="27146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/>
              <a:t>النباتات البذرية</a:t>
            </a:r>
            <a:endParaRPr lang="ar-SA" sz="4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4300" b="1" dirty="0" smtClean="0">
                <a:solidFill>
                  <a:srgbClr val="00B050"/>
                </a:solidFill>
              </a:rPr>
              <a:t>النباتات البذرية</a:t>
            </a:r>
          </a:p>
          <a:p>
            <a:pPr algn="ctr">
              <a:buNone/>
            </a:pPr>
            <a:endParaRPr lang="ar-SA" sz="43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ar-SA" sz="4300" b="1" dirty="0" smtClean="0">
                <a:solidFill>
                  <a:srgbClr val="FF0000"/>
                </a:solidFill>
              </a:rPr>
              <a:t>ما أنواع الطعام التي تتناولها عادة؟</a:t>
            </a:r>
          </a:p>
          <a:p>
            <a:pPr algn="ctr">
              <a:buNone/>
            </a:pPr>
            <a:r>
              <a:rPr lang="ar-SA" sz="4300" b="1" dirty="0" smtClean="0">
                <a:solidFill>
                  <a:srgbClr val="FF0000"/>
                </a:solidFill>
              </a:rPr>
              <a:t>ما علاقة طعام الإنسان بالنبات ؟</a:t>
            </a:r>
          </a:p>
          <a:p>
            <a:pPr algn="ctr">
              <a:buNone/>
            </a:pPr>
            <a:r>
              <a:rPr lang="ar-SA" sz="4300" b="1" dirty="0" smtClean="0">
                <a:solidFill>
                  <a:srgbClr val="FF0000"/>
                </a:solidFill>
              </a:rPr>
              <a:t>ما نوع تلك النباتات التي يعتمد عليها الإنسان في غذائه بشكل أساسي ؟</a:t>
            </a:r>
          </a:p>
          <a:p>
            <a:pPr algn="ctr">
              <a:buNone/>
            </a:pPr>
            <a:endParaRPr lang="ar-SA" sz="43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B05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428992" y="642918"/>
            <a:ext cx="2643206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1">
            <a:spAutoFit/>
          </a:bodyPr>
          <a:lstStyle/>
          <a:p>
            <a:r>
              <a:rPr lang="ar-SA" sz="4800" b="1" dirty="0" smtClean="0"/>
              <a:t>    </a:t>
            </a:r>
            <a:r>
              <a:rPr lang="ar-SA" sz="4400" b="1" dirty="0" smtClean="0"/>
              <a:t>تهيئة</a:t>
            </a:r>
            <a:endParaRPr lang="ar-SA" sz="4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sz="4000" b="1" dirty="0" smtClean="0"/>
              <a:t>خصائص النباتات البذرية:</a:t>
            </a:r>
          </a:p>
          <a:p>
            <a:pPr>
              <a:buNone/>
            </a:pPr>
            <a:r>
              <a:rPr lang="ar-SA" b="1" dirty="0" smtClean="0">
                <a:solidFill>
                  <a:schemeClr val="tx2">
                    <a:lumMod val="50000"/>
                  </a:schemeClr>
                </a:solidFill>
              </a:rPr>
              <a:t>1- لها أوراق وجذور وسيقان حقيقة.</a:t>
            </a:r>
          </a:p>
          <a:p>
            <a:pPr>
              <a:buNone/>
            </a:pPr>
            <a:r>
              <a:rPr lang="ar-SA" b="1" dirty="0" smtClean="0">
                <a:solidFill>
                  <a:schemeClr val="tx2">
                    <a:lumMod val="50000"/>
                  </a:schemeClr>
                </a:solidFill>
              </a:rPr>
              <a:t>2- تمتلك نسيج وعائي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chemeClr val="tx2">
                    <a:lumMod val="50000"/>
                  </a:schemeClr>
                </a:solidFill>
              </a:rPr>
              <a:t>3- تنتج البذور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/>
              <a:t>تصنف إلى مجموعتين رئيسيتين ، هما</a:t>
            </a:r>
            <a:r>
              <a:rPr lang="en-US" b="1" dirty="0" smtClean="0"/>
              <a:t> : </a:t>
            </a:r>
          </a:p>
          <a:p>
            <a:pPr marL="514350" indent="-514350">
              <a:buAutoNum type="arabic1Minus"/>
            </a:pPr>
            <a:r>
              <a:rPr lang="ar-SA" b="1" dirty="0" smtClean="0">
                <a:solidFill>
                  <a:srgbClr val="002060"/>
                </a:solidFill>
              </a:rPr>
              <a:t>النباتات معراة البذور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 marL="514350" indent="-514350">
              <a:buAutoNum type="arabic1Minus"/>
            </a:pPr>
            <a:r>
              <a:rPr lang="ar-SA" b="1" dirty="0" smtClean="0">
                <a:solidFill>
                  <a:srgbClr val="002060"/>
                </a:solidFill>
              </a:rPr>
              <a:t>النباتات مغطاة البذور.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500042"/>
            <a:ext cx="7929618" cy="5857916"/>
          </a:xfrm>
        </p:spPr>
      </p:pic>
      <p:sp>
        <p:nvSpPr>
          <p:cNvPr id="5" name="مربع نص 4"/>
          <p:cNvSpPr txBox="1"/>
          <p:nvPr/>
        </p:nvSpPr>
        <p:spPr>
          <a:xfrm>
            <a:off x="5500694" y="2428868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/>
              <a:t> الورقة</a:t>
            </a:r>
            <a:endParaRPr lang="ar-SA" sz="7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A" sz="4400" b="1" u="sng" dirty="0" smtClean="0"/>
              <a:t>الورقة: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تعريفها: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العضو الرئيسي الذي تحدث فيه معظم عمليات تصنيع الغذاء.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طبقاتها :</a:t>
            </a:r>
          </a:p>
          <a:p>
            <a:pPr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1- البشرة   </a:t>
            </a:r>
            <a:r>
              <a:rPr lang="ar-SA" sz="3500" b="1" dirty="0" smtClean="0">
                <a:solidFill>
                  <a:srgbClr val="002060"/>
                </a:solidFill>
              </a:rPr>
              <a:t>2-الطبقة العمادية  </a:t>
            </a:r>
            <a:r>
              <a:rPr lang="ar-SA" sz="4300" b="1" dirty="0" smtClean="0">
                <a:solidFill>
                  <a:srgbClr val="002060"/>
                </a:solidFill>
              </a:rPr>
              <a:t> </a:t>
            </a:r>
            <a:r>
              <a:rPr lang="ar-SA" sz="3500" b="1" dirty="0" smtClean="0">
                <a:solidFill>
                  <a:srgbClr val="002060"/>
                </a:solidFill>
              </a:rPr>
              <a:t>3- الطبقة الأسفنجية </a:t>
            </a:r>
            <a:endParaRPr lang="ar-SA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3600" b="1" dirty="0" smtClean="0"/>
              <a:t>أولا-البشرة 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الوظيفة: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 تغلف الورقة وتحميها 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التركيب:</a:t>
            </a: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 تتكون من طبقة خلوية واحدة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ـ تحتوي على الثغور ويحاط كل ثغر بخليتين حارستين تتحكمان في فتح وإغلاق الثغر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endParaRPr lang="ar-SA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question-mark1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817562"/>
            <a:ext cx="6215106" cy="5397519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قارن بين الكيوتيكل والثغور ؟</a:t>
            </a:r>
          </a:p>
          <a:p>
            <a:pPr>
              <a:buNone/>
            </a:pPr>
            <a:r>
              <a:rPr lang="ar-SA" b="1" dirty="0" smtClean="0"/>
              <a:t>الكيوتيكل : </a:t>
            </a:r>
            <a:r>
              <a:rPr lang="ar-SA" b="1" dirty="0" smtClean="0">
                <a:solidFill>
                  <a:srgbClr val="002060"/>
                </a:solidFill>
              </a:rPr>
              <a:t>طبقة تغلف البشرة في أوراق بعض النباتات لمنع فقدان الماء .</a:t>
            </a:r>
          </a:p>
          <a:p>
            <a:pPr>
              <a:buNone/>
            </a:pPr>
            <a:r>
              <a:rPr lang="ar-SA" b="1" dirty="0" smtClean="0"/>
              <a:t>الثغور : </a:t>
            </a:r>
            <a:r>
              <a:rPr lang="ar-SA" b="1" dirty="0" smtClean="0">
                <a:solidFill>
                  <a:srgbClr val="002060"/>
                </a:solidFill>
              </a:rPr>
              <a:t>فتحات صغيرة في البشرة 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وضح أهمية الثغور 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الثغور تسمح لــ </a:t>
            </a:r>
            <a:r>
              <a:rPr lang="en-US" b="1" dirty="0" smtClean="0">
                <a:solidFill>
                  <a:srgbClr val="002060"/>
                </a:solidFill>
              </a:rPr>
              <a:t>CO2 </a:t>
            </a:r>
            <a:r>
              <a:rPr lang="ar-SA" b="1" dirty="0" smtClean="0">
                <a:solidFill>
                  <a:srgbClr val="002060"/>
                </a:solidFill>
              </a:rPr>
              <a:t>  والماء  </a:t>
            </a:r>
            <a:r>
              <a:rPr lang="ar-SA" b="1" dirty="0" err="1" smtClean="0">
                <a:solidFill>
                  <a:srgbClr val="002060"/>
                </a:solidFill>
              </a:rPr>
              <a:t>و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O2</a:t>
            </a:r>
            <a:r>
              <a:rPr lang="ar-SA" b="1" dirty="0" smtClean="0">
                <a:solidFill>
                  <a:srgbClr val="002060"/>
                </a:solidFill>
              </a:rPr>
              <a:t> بالدخول للنبات والخروج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منه.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4300" b="1" dirty="0" smtClean="0">
                <a:solidFill>
                  <a:srgbClr val="00B050"/>
                </a:solidFill>
              </a:rPr>
              <a:t>النباتات اللابذرية</a:t>
            </a:r>
          </a:p>
          <a:p>
            <a:pPr algn="ctr">
              <a:buNone/>
            </a:pPr>
            <a:endParaRPr lang="ar-SA" sz="43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ar-SA" sz="4300" b="1" dirty="0" smtClean="0">
                <a:solidFill>
                  <a:srgbClr val="FF0000"/>
                </a:solidFill>
              </a:rPr>
              <a:t>هل هناك علاقة بين </a:t>
            </a:r>
            <a:r>
              <a:rPr lang="ar-SA" sz="4400" b="1" dirty="0" smtClean="0">
                <a:solidFill>
                  <a:srgbClr val="FF0000"/>
                </a:solidFill>
              </a:rPr>
              <a:t>النباتات والصيدلية؟</a:t>
            </a:r>
          </a:p>
          <a:p>
            <a:pPr algn="ctr">
              <a:buNone/>
            </a:pPr>
            <a:r>
              <a:rPr lang="ar-SA" sz="4400" b="1" dirty="0" smtClean="0">
                <a:solidFill>
                  <a:srgbClr val="FF0000"/>
                </a:solidFill>
              </a:rPr>
              <a:t>هل هناك علاقة بين </a:t>
            </a:r>
            <a:r>
              <a:rPr lang="ar-SA" sz="4800" b="1" dirty="0" smtClean="0">
                <a:solidFill>
                  <a:srgbClr val="FF0000"/>
                </a:solidFill>
              </a:rPr>
              <a:t>النباتات والغذاء الذي نأكله؟</a:t>
            </a:r>
          </a:p>
          <a:p>
            <a:pPr algn="ctr">
              <a:buNone/>
            </a:pPr>
            <a:endParaRPr lang="ar-SA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ar-SA" b="1" dirty="0" smtClean="0">
              <a:solidFill>
                <a:srgbClr val="00B05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428992" y="642918"/>
            <a:ext cx="2643206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1">
            <a:spAutoFit/>
          </a:bodyPr>
          <a:lstStyle/>
          <a:p>
            <a:r>
              <a:rPr lang="ar-SA" sz="4800" b="1" dirty="0" smtClean="0"/>
              <a:t>    </a:t>
            </a:r>
            <a:r>
              <a:rPr lang="ar-SA" sz="4400" b="1" dirty="0" smtClean="0"/>
              <a:t>تهيئة</a:t>
            </a:r>
            <a:endParaRPr lang="ar-SA" sz="4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sz="4400" b="1" dirty="0" smtClean="0"/>
              <a:t>ثانيا: الطبقة العمادية: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الوظيفة 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صنع الغذاء عن طريق عملية البناء الضوئي 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التركيب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تتكون من خلايا طويلة رفيعة ( عمادية ) متراصة تحتوي على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عدد كبير من البلاستيدات الخضراء</a:t>
            </a:r>
            <a:r>
              <a:rPr lang="en-US" dirty="0" smtClean="0"/>
              <a:t>.</a:t>
            </a:r>
            <a:endParaRPr lang="ar-SA" dirty="0" smtClean="0"/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الموقع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تحت البشرة العلوية من الورقة 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/>
              <a:t>ثالثا: الطبقة الإسفنجية 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الوظيفة: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تهوية الورقة 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التركيب: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تحتوي على العروق وتتكون من خلايا يوجد بينها  فراغات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هوائية ولذلك تسمى بالطبقة الإسفنجية.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الموقع: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بين الطبقة العمادية والبشرة السفلية.</a:t>
            </a:r>
          </a:p>
          <a:p>
            <a:pPr>
              <a:buNone/>
            </a:pPr>
            <a:endParaRPr lang="ar-SA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CcX2n-xWwAEv90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images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35771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/س1 </a:t>
            </a:r>
            <a:r>
              <a:rPr lang="ar-SA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س5 ص101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500042"/>
            <a:ext cx="7929618" cy="5857916"/>
          </a:xfrm>
        </p:spPr>
      </p:pic>
      <p:sp>
        <p:nvSpPr>
          <p:cNvPr id="5" name="مربع نص 4"/>
          <p:cNvSpPr txBox="1"/>
          <p:nvPr/>
        </p:nvSpPr>
        <p:spPr>
          <a:xfrm>
            <a:off x="5500694" y="2428868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/>
              <a:t> الساق</a:t>
            </a:r>
            <a:endParaRPr lang="ar-SA" sz="7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5500694" y="2428868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/>
              <a:t> الساق</a:t>
            </a:r>
            <a:endParaRPr lang="ar-SA" sz="7200" b="1" dirty="0"/>
          </a:p>
        </p:txBody>
      </p:sp>
      <p:pic>
        <p:nvPicPr>
          <p:cNvPr id="4" name="صورة 3" descr="21_88226855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A" sz="3600" b="1" u="sng" dirty="0" smtClean="0"/>
              <a:t>الساق </a:t>
            </a:r>
            <a:r>
              <a:rPr lang="en-US" sz="3600" b="1" u="sng" dirty="0" smtClean="0"/>
              <a:t>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مكانها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توجد فوق سطح التربة وتحمل الأوراق والفروع والتراكيب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التكاثرية ، مثل : الأزهار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أنواعها 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1- سيقان عشبية : </a:t>
            </a:r>
            <a:r>
              <a:rPr lang="ar-SA" b="1" dirty="0" smtClean="0">
                <a:solidFill>
                  <a:srgbClr val="002060"/>
                </a:solidFill>
              </a:rPr>
              <a:t>سيقان طرية وخضراء ، مثل : نبات النعناع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والملوخية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B050"/>
                </a:solidFill>
              </a:rPr>
              <a:t>2-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ar-SA" b="1" dirty="0" smtClean="0">
                <a:solidFill>
                  <a:srgbClr val="00B050"/>
                </a:solidFill>
              </a:rPr>
              <a:t>سيقان خشبية : </a:t>
            </a:r>
            <a:r>
              <a:rPr lang="ar-SA" b="1" dirty="0" smtClean="0">
                <a:solidFill>
                  <a:srgbClr val="002060"/>
                </a:solidFill>
              </a:rPr>
              <a:t>سيقان قاسية وصلبة توجد في الأشجار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والشجيرات ، مثل : نبات البرتقال والنخيل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وظيفتها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تنقل المواد بين الأوراق والجذور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ar-SA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question-mark1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817562"/>
            <a:ext cx="6215106" cy="5397519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ااااااااااااااااية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714356"/>
            <a:ext cx="7358114" cy="5286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هناك وظائف متخصصة لبعض سيقان النباتات اذكرها 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تخزين الغذاء ، مثل : البطاطس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تخزين الماء والقيام بعملية البناء الضوئي ، مثل : الصبار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التسلق ، مثل : ساق العنب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  <a:endParaRPr lang="ar-SA" b="1" dirty="0" smtClean="0">
              <a:solidFill>
                <a:srgbClr val="C00000"/>
              </a:solidFill>
            </a:endParaRPr>
          </a:p>
        </p:txBody>
      </p:sp>
      <p:pic>
        <p:nvPicPr>
          <p:cNvPr id="4" name="صورة 3" descr="البطاط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571744"/>
            <a:ext cx="2128829" cy="3857652"/>
          </a:xfrm>
          <a:prstGeom prst="rect">
            <a:avLst/>
          </a:prstGeom>
        </p:spPr>
      </p:pic>
      <p:pic>
        <p:nvPicPr>
          <p:cNvPr id="5" name="صورة 4" descr="الصبار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571744"/>
            <a:ext cx="2143140" cy="3857652"/>
          </a:xfrm>
          <a:prstGeom prst="rect">
            <a:avLst/>
          </a:prstGeom>
        </p:spPr>
      </p:pic>
      <p:pic>
        <p:nvPicPr>
          <p:cNvPr id="8" name="صورة 7" descr="vitis-vinifera-subsp-vinifer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2643182"/>
            <a:ext cx="2214578" cy="37862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500042"/>
            <a:ext cx="7929618" cy="5857916"/>
          </a:xfrm>
        </p:spPr>
      </p:pic>
      <p:sp>
        <p:nvSpPr>
          <p:cNvPr id="5" name="مربع نص 4"/>
          <p:cNvSpPr txBox="1"/>
          <p:nvPr/>
        </p:nvSpPr>
        <p:spPr>
          <a:xfrm>
            <a:off x="5500694" y="2428868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/>
              <a:t> الجذور</a:t>
            </a:r>
            <a:endParaRPr lang="ar-SA" sz="7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lifepower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blipFill>
            <a:blip r:embed="rId4"/>
            <a:tile tx="0" ty="0" sx="100000" sy="100000" flip="none" algn="tl"/>
          </a:blipFill>
        </p:spPr>
      </p:pic>
      <p:sp>
        <p:nvSpPr>
          <p:cNvPr id="5" name="شكل بيضاوي 4"/>
          <p:cNvSpPr/>
          <p:nvPr/>
        </p:nvSpPr>
        <p:spPr>
          <a:xfrm>
            <a:off x="5429256" y="4286256"/>
            <a:ext cx="3714744" cy="2571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 smtClean="0">
                <a:solidFill>
                  <a:schemeClr val="tx1"/>
                </a:solidFill>
              </a:rPr>
              <a:t>الجذور</a:t>
            </a:r>
            <a:endParaRPr lang="ar-SA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A" sz="3500" b="1" u="sng" dirty="0" smtClean="0"/>
              <a:t>الجذور </a:t>
            </a:r>
            <a:r>
              <a:rPr lang="en-US" sz="3500" b="1" u="sng" dirty="0" smtClean="0"/>
              <a:t>:</a:t>
            </a:r>
            <a:endParaRPr lang="ar-SA" sz="3500" b="1" u="sng" dirty="0" smtClean="0"/>
          </a:p>
          <a:p>
            <a:pPr>
              <a:buNone/>
            </a:pPr>
            <a:r>
              <a:rPr lang="ar-SA" sz="3500" b="1" dirty="0" smtClean="0">
                <a:solidFill>
                  <a:srgbClr val="C00000"/>
                </a:solidFill>
              </a:rPr>
              <a:t>مكانها: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تنمو تحت سطح التربة</a:t>
            </a:r>
            <a:r>
              <a:rPr lang="en-US" sz="3500" b="1" dirty="0" smtClean="0">
                <a:solidFill>
                  <a:srgbClr val="002060"/>
                </a:solidFill>
              </a:rPr>
              <a:t> . </a:t>
            </a:r>
            <a:endParaRPr lang="ar-SA" sz="35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sz="3500" b="1" dirty="0" smtClean="0">
                <a:solidFill>
                  <a:srgbClr val="C00000"/>
                </a:solidFill>
              </a:rPr>
              <a:t>حجمها: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أكبر من الساق والأوراق</a:t>
            </a:r>
            <a:r>
              <a:rPr lang="en-US" sz="3500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C00000"/>
                </a:solidFill>
              </a:rPr>
              <a:t>وظيفتها</a:t>
            </a:r>
            <a:r>
              <a:rPr lang="en-US" sz="3500" b="1" dirty="0" smtClean="0">
                <a:solidFill>
                  <a:srgbClr val="C00000"/>
                </a:solidFill>
              </a:rPr>
              <a:t>: 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1-امتصاص الماء والأملاح المعدنية من التربة</a:t>
            </a:r>
            <a:r>
              <a:rPr lang="en-US" sz="3500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2- تثبيت النبات ومنع اقتلاعها بفعل الرياح أو المياه الجارية.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3- تخزين الغذاء ، مثل : جذر الجزر والشمندر</a:t>
            </a:r>
            <a:r>
              <a:rPr lang="en-US" sz="3500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4- تخزين الماء</a:t>
            </a:r>
            <a:r>
              <a:rPr lang="en-US" sz="3500" b="1" dirty="0" smtClean="0">
                <a:solidFill>
                  <a:srgbClr val="002060"/>
                </a:solidFill>
              </a:rPr>
              <a:t> </a:t>
            </a:r>
            <a:r>
              <a:rPr lang="ar-SA" sz="3500" b="1" dirty="0" smtClean="0">
                <a:solidFill>
                  <a:srgbClr val="002060"/>
                </a:solidFill>
              </a:rPr>
              <a:t>مثل جذور النباتات الجافة.</a:t>
            </a:r>
          </a:p>
          <a:p>
            <a:pPr>
              <a:buNone/>
            </a:pPr>
            <a:r>
              <a:rPr lang="ar-SA" sz="3500" b="1" dirty="0" smtClean="0">
                <a:solidFill>
                  <a:srgbClr val="002060"/>
                </a:solidFill>
              </a:rPr>
              <a:t>5-امتصاص الأكسجين للقيام بالتنفس الخلوي.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>
              <a:buNone/>
            </a:pPr>
            <a:r>
              <a:rPr lang="ar-SA" dirty="0" smtClean="0"/>
              <a:t>                      </a:t>
            </a:r>
          </a:p>
          <a:p>
            <a:pPr>
              <a:buNone/>
            </a:pPr>
            <a:r>
              <a:rPr lang="ar-SA" dirty="0" smtClean="0"/>
              <a:t>    </a:t>
            </a:r>
            <a:r>
              <a:rPr lang="ar-SA" sz="13800" b="1" dirty="0" smtClean="0">
                <a:solidFill>
                  <a:srgbClr val="FFCC00"/>
                </a:solidFill>
              </a:rPr>
              <a:t>سؤال ذهبي؟</a:t>
            </a:r>
            <a:endParaRPr lang="ar-SA" b="1" dirty="0" smtClean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النباتات المائية ينمو جزء من جذورها خارج الماء (علل)؟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لأن الماء لا يحتوي على كميات كبيرة من الأكسجين فتحصل عليه من الهواء.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500042"/>
            <a:ext cx="7929618" cy="5857916"/>
          </a:xfrm>
        </p:spPr>
      </p:pic>
      <p:sp>
        <p:nvSpPr>
          <p:cNvPr id="5" name="مربع نص 4"/>
          <p:cNvSpPr txBox="1"/>
          <p:nvPr/>
        </p:nvSpPr>
        <p:spPr>
          <a:xfrm>
            <a:off x="5500694" y="2428868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/>
              <a:t> </a:t>
            </a:r>
            <a:endParaRPr lang="ar-SA" sz="7200" b="1" dirty="0"/>
          </a:p>
        </p:txBody>
      </p:sp>
      <p:sp>
        <p:nvSpPr>
          <p:cNvPr id="4" name="مستطيل 3"/>
          <p:cNvSpPr/>
          <p:nvPr/>
        </p:nvSpPr>
        <p:spPr>
          <a:xfrm>
            <a:off x="5715008" y="2643182"/>
            <a:ext cx="21431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r-SA" sz="4400" b="1" dirty="0" smtClean="0"/>
              <a:t>الأنسجة الوعائية</a:t>
            </a:r>
            <a:endParaRPr lang="en-US" sz="4400" b="1" u="sng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d8a7d984d8add8b5d988d984-d8b9d984d989-d8a7d984d984d8add8a7d8a1-d8a7d984d8afd8a7d8aed984d98a-d985d986-d8a3d8b4d8acd8a7d8b1-d8a7d984d8af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7686" y="0"/>
            <a:ext cx="4786314" cy="6858000"/>
          </a:xfrm>
          <a:blipFill>
            <a:blip r:embed="rId4"/>
            <a:tile tx="0" ty="0" sx="100000" sy="100000" flip="none" algn="tl"/>
          </a:blipFill>
        </p:spPr>
      </p:pic>
      <p:pic>
        <p:nvPicPr>
          <p:cNvPr id="5" name="صورة 4" descr="خش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4786314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614366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r>
              <a:rPr lang="ar-SA" b="1" dirty="0" smtClean="0"/>
              <a:t>أمثلة على النباتات :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الأشجار- الأزهار-الخضروات-الفاكهة-المحاصيل الزراعية</a:t>
            </a:r>
          </a:p>
          <a:p>
            <a:r>
              <a:rPr lang="ar-SA" b="1" dirty="0" smtClean="0"/>
              <a:t>أهمية النباتات :</a:t>
            </a:r>
          </a:p>
          <a:p>
            <a:r>
              <a:rPr lang="ar-SA" b="1" dirty="0" smtClean="0">
                <a:solidFill>
                  <a:srgbClr val="002060"/>
                </a:solidFill>
              </a:rPr>
              <a:t>مصدر رئيسي لغذاء الإنسان والمستهلكات .</a:t>
            </a:r>
          </a:p>
          <a:p>
            <a:r>
              <a:rPr lang="ar-SA" sz="3300" b="1" dirty="0" smtClean="0"/>
              <a:t>ـ خصائص النباتات</a:t>
            </a:r>
            <a:r>
              <a:rPr lang="en-US" sz="3300" b="1" dirty="0" smtClean="0"/>
              <a:t> : </a:t>
            </a:r>
            <a:endParaRPr lang="ar-SA" sz="3300" b="1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ar-SA" b="1" dirty="0" smtClean="0">
                <a:solidFill>
                  <a:srgbClr val="002060"/>
                </a:solidFill>
              </a:rPr>
              <a:t>1-</a:t>
            </a:r>
            <a:r>
              <a:rPr lang="ar-SA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تختلف النباتات في أحجامها ،حيث تتراوح من </a:t>
            </a:r>
            <a:r>
              <a:rPr lang="ar-SA" b="1" dirty="0" smtClean="0">
                <a:solidFill>
                  <a:srgbClr val="C00000"/>
                </a:solidFill>
              </a:rPr>
              <a:t>نباتات مجهرية </a:t>
            </a:r>
            <a:r>
              <a:rPr lang="ar-SA" b="1" dirty="0" smtClean="0">
                <a:solidFill>
                  <a:srgbClr val="002060"/>
                </a:solidFill>
              </a:rPr>
              <a:t>مثل : </a:t>
            </a:r>
            <a:r>
              <a:rPr lang="ar-SA" b="1" dirty="0" smtClean="0">
                <a:solidFill>
                  <a:srgbClr val="C00000"/>
                </a:solidFill>
              </a:rPr>
              <a:t>السرخسيات المائية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ar-SA" b="1" dirty="0" smtClean="0">
                <a:solidFill>
                  <a:srgbClr val="002060"/>
                </a:solidFill>
              </a:rPr>
              <a:t>إلى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أشجار عملاقة </a:t>
            </a:r>
            <a:r>
              <a:rPr lang="ar-SA" b="1" dirty="0" smtClean="0">
                <a:solidFill>
                  <a:srgbClr val="002060"/>
                </a:solidFill>
              </a:rPr>
              <a:t>، مثل :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أشجار الخشب الأحمر </a:t>
            </a:r>
            <a:r>
              <a:rPr lang="ar-SA" b="1" dirty="0" err="1" smtClean="0">
                <a:solidFill>
                  <a:schemeClr val="accent2">
                    <a:lumMod val="75000"/>
                  </a:schemeClr>
                </a:solidFill>
              </a:rPr>
              <a:t>و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 ( السكويا العملاقة )</a:t>
            </a:r>
            <a:r>
              <a:rPr lang="ar-SA" b="1" dirty="0" smtClean="0">
                <a:solidFill>
                  <a:srgbClr val="002060"/>
                </a:solidFill>
              </a:rPr>
              <a:t> التي يزيد طولها عن 100 متر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b="1" dirty="0" smtClean="0">
                <a:solidFill>
                  <a:srgbClr val="0070C0"/>
                </a:solidFill>
              </a:rPr>
              <a:t>2-</a:t>
            </a:r>
            <a:r>
              <a:rPr lang="ar-SA" b="1" dirty="0" smtClean="0">
                <a:solidFill>
                  <a:srgbClr val="0070C0"/>
                </a:solidFill>
              </a:rPr>
              <a:t> </a:t>
            </a:r>
            <a:r>
              <a:rPr lang="ar-SA" b="1" dirty="0" smtClean="0">
                <a:solidFill>
                  <a:srgbClr val="0070C0"/>
                </a:solidFill>
              </a:rPr>
              <a:t>تمتلك النباتات جذور أو أشباه جذور تعمل على تثبيتها في الأرض 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b="1" dirty="0" smtClean="0">
                <a:solidFill>
                  <a:srgbClr val="002060"/>
                </a:solidFill>
              </a:rPr>
              <a:t>3- قدرتها </a:t>
            </a:r>
            <a:r>
              <a:rPr lang="ar-SA" b="1" dirty="0" smtClean="0">
                <a:solidFill>
                  <a:srgbClr val="002060"/>
                </a:solidFill>
              </a:rPr>
              <a:t>على التكيف في جميع البيئات على الأرض فبعضها ينمو المناطق القطبية المتجمدة وبعضها ينمو في المناطق الصحراوية الحارة والجافة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ar-SA" b="1" dirty="0" smtClean="0">
                <a:solidFill>
                  <a:srgbClr val="0070C0"/>
                </a:solidFill>
              </a:rPr>
              <a:t>4- تحتاج </a:t>
            </a:r>
            <a:r>
              <a:rPr lang="ar-SA" b="1" dirty="0" smtClean="0">
                <a:solidFill>
                  <a:srgbClr val="0070C0"/>
                </a:solidFill>
              </a:rPr>
              <a:t>جميع النباتات إلى الماء ، وبعضها لا تستطيع العيش إلا إذا غٌمر بالماء المالح أو الماء العذب</a:t>
            </a:r>
            <a:r>
              <a:rPr lang="en-US" b="1" dirty="0" smtClean="0">
                <a:solidFill>
                  <a:srgbClr val="0070C0"/>
                </a:solidFill>
              </a:rPr>
              <a:t> .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SA" b="1" u="sng" dirty="0" smtClean="0"/>
              <a:t>الأنسجة الوعائية </a:t>
            </a:r>
            <a:r>
              <a:rPr lang="en-US" b="1" u="sng" dirty="0" smtClean="0"/>
              <a:t>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تتكون من ثلاثة أنسجة ، هي</a:t>
            </a:r>
            <a:r>
              <a:rPr lang="en-US" b="1" dirty="0" smtClean="0">
                <a:solidFill>
                  <a:srgbClr val="002060"/>
                </a:solidFill>
              </a:rPr>
              <a:t> : 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1- الخشب: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</a:t>
            </a:r>
            <a:r>
              <a:rPr lang="ar-SA" b="1" dirty="0" smtClean="0"/>
              <a:t>لوظيفة:</a:t>
            </a:r>
            <a:r>
              <a:rPr lang="ar-SA" b="1" dirty="0" smtClean="0">
                <a:solidFill>
                  <a:srgbClr val="002060"/>
                </a:solidFill>
              </a:rPr>
              <a:t> نقل الماء والأملاح المعدنية والدعم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/>
              <a:t>التركيب: </a:t>
            </a:r>
            <a:r>
              <a:rPr lang="ar-SA" b="1" dirty="0" smtClean="0">
                <a:solidFill>
                  <a:srgbClr val="002060"/>
                </a:solidFill>
              </a:rPr>
              <a:t>خلايا أنوبية مجوفة مرتبة بعضها فوق بعض مكونة وعاء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2-اللحاء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ar-SA" b="1" dirty="0" smtClean="0"/>
              <a:t>الوظيفة: </a:t>
            </a:r>
            <a:r>
              <a:rPr lang="ar-SA" b="1" dirty="0" smtClean="0">
                <a:solidFill>
                  <a:srgbClr val="002060"/>
                </a:solidFill>
              </a:rPr>
              <a:t>نقل الغذاء من الورقة إلى جميع أجزاء النبات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/>
              <a:t>التركيب: </a:t>
            </a:r>
            <a:r>
              <a:rPr lang="ar-SA" b="1" dirty="0" smtClean="0">
                <a:solidFill>
                  <a:srgbClr val="002060"/>
                </a:solidFill>
              </a:rPr>
              <a:t>خلايا أنبوبية مرتبة بعضها فوق بعض مكونة الأنبوب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</a:p>
          <a:p>
            <a:pPr>
              <a:buNone/>
            </a:pPr>
            <a:r>
              <a:rPr lang="ar-SA" b="1" dirty="0" smtClean="0">
                <a:solidFill>
                  <a:srgbClr val="FF0000"/>
                </a:solidFill>
              </a:rPr>
              <a:t>3-الكامبيوم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ar-SA" b="1" dirty="0" smtClean="0"/>
              <a:t>الوظيفة: </a:t>
            </a:r>
            <a:r>
              <a:rPr lang="ar-SA" b="1" dirty="0" smtClean="0">
                <a:solidFill>
                  <a:srgbClr val="002060"/>
                </a:solidFill>
              </a:rPr>
              <a:t>تكوين خشب ولحاء وزيادة سمك الساق والجذر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/>
              <a:t>التركيب: </a:t>
            </a:r>
            <a:r>
              <a:rPr lang="ar-SA" b="1" dirty="0" smtClean="0">
                <a:solidFill>
                  <a:srgbClr val="002060"/>
                </a:solidFill>
              </a:rPr>
              <a:t>نسيج ينتج الخشب واللحاء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  <a:endParaRPr lang="ar-SA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ar-S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SA" sz="6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4500570"/>
            <a:ext cx="485778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الواجب في دفتر الواجب /س4 ص101</a:t>
            </a:r>
            <a:endParaRPr lang="ar-SA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500042"/>
            <a:ext cx="7929618" cy="5857916"/>
          </a:xfrm>
        </p:spPr>
      </p:pic>
      <p:sp>
        <p:nvSpPr>
          <p:cNvPr id="5" name="مربع نص 4"/>
          <p:cNvSpPr txBox="1"/>
          <p:nvPr/>
        </p:nvSpPr>
        <p:spPr>
          <a:xfrm>
            <a:off x="5500694" y="2428868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/>
              <a:t> </a:t>
            </a:r>
            <a:endParaRPr lang="ar-SA" sz="7200" b="1" dirty="0"/>
          </a:p>
        </p:txBody>
      </p:sp>
      <p:sp>
        <p:nvSpPr>
          <p:cNvPr id="4" name="مستطيل 3"/>
          <p:cNvSpPr/>
          <p:nvPr/>
        </p:nvSpPr>
        <p:spPr>
          <a:xfrm>
            <a:off x="5000628" y="2428868"/>
            <a:ext cx="32147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r-SA" sz="3600" b="1" dirty="0" smtClean="0"/>
              <a:t>النباتات معراة البذور(</a:t>
            </a:r>
            <a:r>
              <a:rPr lang="ar-SA" sz="3600" b="1" dirty="0" err="1" smtClean="0"/>
              <a:t>اللازهرية</a:t>
            </a:r>
            <a:r>
              <a:rPr lang="ar-SA" sz="4000" b="1" dirty="0" smtClean="0"/>
              <a:t>)</a:t>
            </a:r>
            <a:endParaRPr lang="en-US" sz="4000" b="1" u="sng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العرعر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7752" y="0"/>
            <a:ext cx="4000528" cy="5857892"/>
          </a:xfrm>
          <a:blipFill>
            <a:blip r:embed="rId4"/>
            <a:tile tx="0" ty="0" sx="100000" sy="100000" flip="none" algn="tl"/>
          </a:blipFill>
        </p:spPr>
      </p:pic>
      <p:pic>
        <p:nvPicPr>
          <p:cNvPr id="5" name="صورة 4" descr="الصنوبر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0"/>
            <a:ext cx="4286280" cy="592933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857752" y="6072206"/>
            <a:ext cx="4071966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نبات العرعر</a:t>
            </a:r>
            <a:endParaRPr lang="ar-SA" sz="3200" b="1" dirty="0"/>
          </a:p>
        </p:txBody>
      </p:sp>
      <p:sp>
        <p:nvSpPr>
          <p:cNvPr id="8" name="مستطيل 7"/>
          <p:cNvSpPr/>
          <p:nvPr/>
        </p:nvSpPr>
        <p:spPr>
          <a:xfrm>
            <a:off x="214282" y="6072206"/>
            <a:ext cx="4286280" cy="5715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نبات الصنوبر</a:t>
            </a:r>
            <a:endParaRPr lang="ar-SA" sz="32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r-SA" b="1" u="sng" dirty="0" smtClean="0"/>
              <a:t>النباتات معراة البذور: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>
                <a:solidFill>
                  <a:srgbClr val="C00000"/>
                </a:solidFill>
              </a:rPr>
              <a:t>تعريفها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 نباتات وعائية بذورها غير محاطة بثمار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خصائصها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1- لا تكون أزهار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2-الأوراق إبرية الشكل أو حرشفية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3- أغلب النباتات المعمرة معراة بذور .</a:t>
            </a:r>
          </a:p>
          <a:p>
            <a:pPr>
              <a:buNone/>
            </a:pPr>
            <a:r>
              <a:rPr lang="ar-SA" b="1" u="sng" dirty="0" smtClean="0"/>
              <a:t>المخروطيات: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أهم </a:t>
            </a:r>
            <a:r>
              <a:rPr lang="ar-SA" b="1" dirty="0" err="1" smtClean="0">
                <a:solidFill>
                  <a:srgbClr val="C00000"/>
                </a:solidFill>
              </a:rPr>
              <a:t>مايميزها</a:t>
            </a:r>
            <a:r>
              <a:rPr lang="ar-SA" b="1" dirty="0" smtClean="0">
                <a:solidFill>
                  <a:srgbClr val="C00000"/>
                </a:solidFill>
              </a:rPr>
              <a:t>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أكثر معراة البذور شيوعاً وعدداً . 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من أمثلتها: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 الصنوبر ، التنوب ، والعرعر ، والشجر الأحمر ، والعرعر</a:t>
            </a:r>
            <a:r>
              <a:rPr lang="en-US" b="1" dirty="0" smtClean="0">
                <a:solidFill>
                  <a:srgbClr val="002060"/>
                </a:solidFill>
              </a:rPr>
              <a:t> . </a:t>
            </a:r>
          </a:p>
          <a:p>
            <a:pPr>
              <a:buNone/>
            </a:pPr>
            <a:r>
              <a:rPr lang="ar-SA" b="1" dirty="0" smtClean="0">
                <a:solidFill>
                  <a:srgbClr val="C00000"/>
                </a:solidFill>
              </a:rPr>
              <a:t>أعضاء تكاثرها :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المخاريط الذكرية والأنثوية</a:t>
            </a:r>
            <a:r>
              <a:rPr lang="en-US" b="1" dirty="0" smtClean="0">
                <a:solidFill>
                  <a:srgbClr val="002060"/>
                </a:solidFill>
              </a:rPr>
              <a:t> 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ar-SA" b="1" dirty="0" smtClean="0"/>
              <a:t>المخاريط هي : </a:t>
            </a:r>
            <a:r>
              <a:rPr lang="ar-SA" b="1" dirty="0" smtClean="0">
                <a:solidFill>
                  <a:srgbClr val="002060"/>
                </a:solidFill>
              </a:rPr>
              <a:t>تراكيب التكاثر وتوجد البذور على المخاريط المؤنثة 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خريط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150085-1461416469-Theses_Search_72650139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500042"/>
            <a:ext cx="7929618" cy="5857916"/>
          </a:xfrm>
        </p:spPr>
      </p:pic>
      <p:sp>
        <p:nvSpPr>
          <p:cNvPr id="5" name="مربع نص 4"/>
          <p:cNvSpPr txBox="1"/>
          <p:nvPr/>
        </p:nvSpPr>
        <p:spPr>
          <a:xfrm>
            <a:off x="5500694" y="2428868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/>
              <a:t> </a:t>
            </a:r>
            <a:endParaRPr lang="ar-SA" sz="7200" b="1" dirty="0"/>
          </a:p>
        </p:txBody>
      </p:sp>
      <p:sp>
        <p:nvSpPr>
          <p:cNvPr id="4" name="مستطيل 3"/>
          <p:cNvSpPr/>
          <p:nvPr/>
        </p:nvSpPr>
        <p:spPr>
          <a:xfrm>
            <a:off x="4857752" y="2500306"/>
            <a:ext cx="3357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r-SA" sz="2800" b="1" dirty="0" smtClean="0"/>
              <a:t>النباتات مغطاة البذور</a:t>
            </a:r>
          </a:p>
          <a:p>
            <a:pPr>
              <a:buNone/>
            </a:pPr>
            <a:r>
              <a:rPr lang="ar-SA" sz="2800" b="1" dirty="0" smtClean="0"/>
              <a:t>(الزهرية</a:t>
            </a:r>
            <a:r>
              <a:rPr lang="ar-SA" sz="3200" b="1" dirty="0" smtClean="0"/>
              <a:t>)</a:t>
            </a:r>
            <a:endParaRPr lang="en-US" sz="3200" b="1" u="sng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brain st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6143668"/>
          </a:xfr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البيع-المباشر-أصيلة-بذور-شجرة-الخوخ-النباتات-في-الهواء-الطلق-حديقة-المنزل-diy-بذور-الفواكه-للبونساي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7752" y="285728"/>
            <a:ext cx="3929090" cy="6215062"/>
          </a:xfrm>
          <a:blipFill>
            <a:blip r:embed="rId4"/>
            <a:tile tx="0" ty="0" sx="100000" sy="100000" flip="none" algn="tl"/>
          </a:blipFill>
        </p:spPr>
      </p:pic>
      <p:pic>
        <p:nvPicPr>
          <p:cNvPr id="5" name="صورة 4" descr="apple-tree-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85728"/>
            <a:ext cx="4143404" cy="621510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تصميم افتراضي">
  <a:themeElements>
    <a:clrScheme name="1_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10458</TotalTime>
  <Words>2472</Words>
  <Application>Microsoft Office PowerPoint</Application>
  <PresentationFormat>عرض على الشاشة (3:4)‏</PresentationFormat>
  <Paragraphs>596</Paragraphs>
  <Slides>120</Slides>
  <Notes>88</Notes>
  <HiddenSlides>1</HiddenSlides>
  <MMClips>0</MMClips>
  <ScaleCrop>false</ScaleCrop>
  <HeadingPairs>
    <vt:vector size="4" baseType="variant">
      <vt:variant>
        <vt:lpstr>سمة</vt:lpstr>
      </vt:variant>
      <vt:variant>
        <vt:i4>3</vt:i4>
      </vt:variant>
      <vt:variant>
        <vt:lpstr>عناوين الشرائح</vt:lpstr>
      </vt:variant>
      <vt:variant>
        <vt:i4>120</vt:i4>
      </vt:variant>
    </vt:vector>
  </HeadingPairs>
  <TitlesOfParts>
    <vt:vector size="123" baseType="lpstr">
      <vt:lpstr>سمة Office</vt:lpstr>
      <vt:lpstr>1_تصميم افتراضي</vt:lpstr>
      <vt:lpstr>Flow</vt:lpstr>
      <vt:lpstr>بسم الله الرحمن الرحيم  مادة العلوم   الصف الثاني متوسط (الفصل الدراسي الثاني )          الوحدة الخامسة النباتات وموارد البيئة إعداد الأستاذ /        صابر  دخيل الله علي السيالي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  <vt:lpstr>الشريحة 67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  <vt:lpstr>الشريحة 74</vt:lpstr>
      <vt:lpstr>الشريحة 75</vt:lpstr>
      <vt:lpstr>الشريحة 76</vt:lpstr>
      <vt:lpstr>الشريحة 77</vt:lpstr>
      <vt:lpstr>الشريحة 78</vt:lpstr>
      <vt:lpstr>الشريحة 79</vt:lpstr>
      <vt:lpstr>الشريحة 80</vt:lpstr>
      <vt:lpstr>الشريحة 81</vt:lpstr>
      <vt:lpstr>الشريحة 82</vt:lpstr>
      <vt:lpstr>الشريحة 83</vt:lpstr>
      <vt:lpstr>الشريحة 84</vt:lpstr>
      <vt:lpstr>الشريحة 85</vt:lpstr>
      <vt:lpstr>الشريحة 86</vt:lpstr>
      <vt:lpstr>الشريحة 87</vt:lpstr>
      <vt:lpstr>الشريحة 88</vt:lpstr>
      <vt:lpstr>الشريحة 89</vt:lpstr>
      <vt:lpstr>الشريحة 90</vt:lpstr>
      <vt:lpstr>الشريحة 91</vt:lpstr>
      <vt:lpstr>الشريحة 92</vt:lpstr>
      <vt:lpstr>الشريحة 93</vt:lpstr>
      <vt:lpstr>الشريحة 94</vt:lpstr>
      <vt:lpstr>الشريحة 95</vt:lpstr>
      <vt:lpstr>الشريحة 96</vt:lpstr>
      <vt:lpstr>الشريحة 97</vt:lpstr>
      <vt:lpstr>الشريحة 98</vt:lpstr>
      <vt:lpstr>الشريحة 99</vt:lpstr>
      <vt:lpstr>الشريحة 100</vt:lpstr>
      <vt:lpstr>الشريحة 101</vt:lpstr>
      <vt:lpstr>الشريحة 102</vt:lpstr>
      <vt:lpstr>الشريحة 103</vt:lpstr>
      <vt:lpstr>الشريحة 104</vt:lpstr>
      <vt:lpstr>الشريحة 105</vt:lpstr>
      <vt:lpstr>الشريحة 106</vt:lpstr>
      <vt:lpstr>الشريحة 107</vt:lpstr>
      <vt:lpstr>الشريحة 108</vt:lpstr>
      <vt:lpstr>الشريحة 109</vt:lpstr>
      <vt:lpstr>الشريحة 110</vt:lpstr>
      <vt:lpstr>الشريحة 111</vt:lpstr>
      <vt:lpstr>الشريحة 112</vt:lpstr>
      <vt:lpstr>الشريحة 113</vt:lpstr>
      <vt:lpstr>الشريحة 114</vt:lpstr>
      <vt:lpstr>الشريحة 115</vt:lpstr>
      <vt:lpstr>الفصل التاسع الدرس الأول</vt:lpstr>
      <vt:lpstr>الفصل التاسع الدرس الثاني</vt:lpstr>
      <vt:lpstr>  مراجعة الفصل التاسع</vt:lpstr>
      <vt:lpstr>الشريحة 119</vt:lpstr>
      <vt:lpstr>الشريحة 120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نماذج الذرة</dc:title>
  <dc:creator>vaio</dc:creator>
  <cp:lastModifiedBy>ASUS</cp:lastModifiedBy>
  <cp:revision>961</cp:revision>
  <dcterms:created xsi:type="dcterms:W3CDTF">2011-10-13T18:22:40Z</dcterms:created>
  <dcterms:modified xsi:type="dcterms:W3CDTF">2017-04-08T12:16:57Z</dcterms:modified>
</cp:coreProperties>
</file>