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7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15" r:id="rId73"/>
    <p:sldId id="316" r:id="rId74"/>
    <p:sldId id="317" r:id="rId75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6600"/>
    <a:srgbClr val="8000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936" autoAdjust="0"/>
    <p:restoredTop sz="94660"/>
  </p:normalViewPr>
  <p:slideViewPr>
    <p:cSldViewPr>
      <p:cViewPr varScale="1">
        <p:scale>
          <a:sx n="102" d="100"/>
          <a:sy n="102" d="100"/>
        </p:scale>
        <p:origin x="-5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FBCE31F-1813-4515-9145-BD65FA77F628}" type="datetimeFigureOut">
              <a:rPr lang="ar-SA" smtClean="0"/>
              <a:t>26/03/33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1079701-88DE-4330-8F0D-C9AAF2CD7C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44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79701-88DE-4330-8F0D-C9AAF2CD7C66}" type="slidenum">
              <a:rPr lang="ar-SA" smtClean="0"/>
              <a:t>34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1260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79701-88DE-4330-8F0D-C9AAF2CD7C66}" type="slidenum">
              <a:rPr lang="ar-SA" smtClean="0"/>
              <a:t>67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1929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3137-05E5-4112-B712-F39693A67378}" type="datetimeFigureOut">
              <a:rPr lang="ar-SA" smtClean="0"/>
              <a:t>26/03/33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8981-0400-4FE3-AC18-532C92925F5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1267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3137-05E5-4112-B712-F39693A67378}" type="datetimeFigureOut">
              <a:rPr lang="ar-SA" smtClean="0"/>
              <a:t>26/03/33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8981-0400-4FE3-AC18-532C92925F5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5355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3137-05E5-4112-B712-F39693A67378}" type="datetimeFigureOut">
              <a:rPr lang="ar-SA" smtClean="0"/>
              <a:t>26/03/33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8981-0400-4FE3-AC18-532C92925F5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8204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3137-05E5-4112-B712-F39693A67378}" type="datetimeFigureOut">
              <a:rPr lang="ar-SA" smtClean="0"/>
              <a:t>26/03/33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8981-0400-4FE3-AC18-532C92925F5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8847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3137-05E5-4112-B712-F39693A67378}" type="datetimeFigureOut">
              <a:rPr lang="ar-SA" smtClean="0"/>
              <a:t>26/03/33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8981-0400-4FE3-AC18-532C92925F5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4408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3137-05E5-4112-B712-F39693A67378}" type="datetimeFigureOut">
              <a:rPr lang="ar-SA" smtClean="0"/>
              <a:t>26/03/33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8981-0400-4FE3-AC18-532C92925F5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7818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3137-05E5-4112-B712-F39693A67378}" type="datetimeFigureOut">
              <a:rPr lang="ar-SA" smtClean="0"/>
              <a:t>26/03/33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8981-0400-4FE3-AC18-532C92925F5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0418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3137-05E5-4112-B712-F39693A67378}" type="datetimeFigureOut">
              <a:rPr lang="ar-SA" smtClean="0"/>
              <a:t>26/03/33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8981-0400-4FE3-AC18-532C92925F5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5543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3137-05E5-4112-B712-F39693A67378}" type="datetimeFigureOut">
              <a:rPr lang="ar-SA" smtClean="0"/>
              <a:t>26/03/33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8981-0400-4FE3-AC18-532C92925F5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6044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3137-05E5-4112-B712-F39693A67378}" type="datetimeFigureOut">
              <a:rPr lang="ar-SA" smtClean="0"/>
              <a:t>26/03/33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8981-0400-4FE3-AC18-532C92925F5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434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3137-05E5-4112-B712-F39693A67378}" type="datetimeFigureOut">
              <a:rPr lang="ar-SA" smtClean="0"/>
              <a:t>26/03/33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8981-0400-4FE3-AC18-532C92925F5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6677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23137-05E5-4112-B712-F39693A67378}" type="datetimeFigureOut">
              <a:rPr lang="ar-SA" smtClean="0"/>
              <a:t>26/03/33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A8981-0400-4FE3-AC18-532C92925F5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7995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microsoft.com/office/2007/relationships/hdphoto" Target="../media/hdphoto7.wdp"/><Relationship Id="rId9" Type="http://schemas.microsoft.com/office/2007/relationships/hdphoto" Target="../media/hdphoto8.wdp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7.wdp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3" Type="http://schemas.microsoft.com/office/2007/relationships/hdphoto" Target="../media/hdphoto31.wdp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  <a14:imgEffect>
                      <a14:brightnessContrast bright="16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44624"/>
            <a:ext cx="8964488" cy="672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41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188640"/>
            <a:ext cx="8892480" cy="1224136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1586577"/>
            <a:ext cx="8892480" cy="1626399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3429000"/>
            <a:ext cx="8892480" cy="3166456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" r="9183"/>
          <a:stretch/>
        </p:blipFill>
        <p:spPr>
          <a:xfrm>
            <a:off x="6012160" y="3212976"/>
            <a:ext cx="2905639" cy="47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728" y="66623"/>
            <a:ext cx="2376041" cy="593821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0" y="73158"/>
            <a:ext cx="6170363" cy="533036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702182"/>
            <a:ext cx="8748188" cy="353666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06" y="4349873"/>
            <a:ext cx="8748188" cy="2453876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4415780" y="1524199"/>
            <a:ext cx="838368" cy="320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منائر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4427984" y="1966186"/>
            <a:ext cx="894563" cy="320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نائم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4499992" y="2430827"/>
            <a:ext cx="832483" cy="320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مليئة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572001" y="2835247"/>
            <a:ext cx="712712" cy="320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زئير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4499993" y="3342156"/>
            <a:ext cx="783716" cy="320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مائدة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4355976" y="3798979"/>
            <a:ext cx="879303" cy="320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موئل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323528" y="1491947"/>
            <a:ext cx="2830766" cy="320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 smtClean="0">
                <a:solidFill>
                  <a:srgbClr val="00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هذه منائر المسجد .</a:t>
            </a:r>
            <a:endParaRPr lang="ar-SA" sz="2400" b="1" dirty="0">
              <a:solidFill>
                <a:srgbClr val="00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51520" y="1938476"/>
            <a:ext cx="2830766" cy="320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 smtClean="0">
                <a:solidFill>
                  <a:srgbClr val="00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شاهدت طفلاً  نائم .</a:t>
            </a:r>
            <a:endParaRPr lang="ar-SA" sz="2400" b="1" dirty="0">
              <a:solidFill>
                <a:srgbClr val="00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561708" y="2401583"/>
            <a:ext cx="2395264" cy="320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 smtClean="0">
                <a:solidFill>
                  <a:srgbClr val="00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الكتب مليئة بالعلم .</a:t>
            </a:r>
            <a:endParaRPr lang="ar-SA" sz="2400" b="1" dirty="0">
              <a:solidFill>
                <a:srgbClr val="00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410307" y="2865064"/>
            <a:ext cx="2540431" cy="320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 smtClean="0">
                <a:solidFill>
                  <a:srgbClr val="00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زئير الأسد مخيف .</a:t>
            </a:r>
            <a:endParaRPr lang="ar-SA" sz="2400" b="1" dirty="0">
              <a:solidFill>
                <a:srgbClr val="00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251520" y="3299569"/>
            <a:ext cx="2830766" cy="320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 smtClean="0">
                <a:solidFill>
                  <a:srgbClr val="00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أكلنا من مائدة منوعة .</a:t>
            </a:r>
            <a:endParaRPr lang="ar-SA" sz="2400" b="1" dirty="0">
              <a:solidFill>
                <a:srgbClr val="00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385174" y="3782109"/>
            <a:ext cx="2758182" cy="320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00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وطني موئل </a:t>
            </a:r>
            <a:r>
              <a:rPr lang="ar-SA" sz="2400" b="1" dirty="0" smtClean="0">
                <a:solidFill>
                  <a:srgbClr val="00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العزة .</a:t>
            </a:r>
            <a:endParaRPr lang="ar-SA" sz="2400" b="1" dirty="0">
              <a:solidFill>
                <a:srgbClr val="00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4193612" y="4953691"/>
            <a:ext cx="1218752" cy="320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مدائن</a:t>
            </a:r>
            <a:endParaRPr lang="ar-SA" sz="3600" b="1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1349398" y="4961597"/>
            <a:ext cx="1066329" cy="320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صنائع</a:t>
            </a:r>
            <a:endParaRPr lang="ar-SA" sz="3600" b="1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4331155" y="5442448"/>
            <a:ext cx="1103444" cy="320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فئة</a:t>
            </a:r>
            <a:endParaRPr lang="ar-SA" sz="3600" b="1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425100" y="5425897"/>
            <a:ext cx="993745" cy="320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سيئة</a:t>
            </a:r>
            <a:endParaRPr lang="ar-SA" sz="3600" b="1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4291221" y="5899317"/>
            <a:ext cx="1144447" cy="320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مليئة</a:t>
            </a:r>
          </a:p>
        </p:txBody>
      </p:sp>
      <p:sp>
        <p:nvSpPr>
          <p:cNvPr id="23" name="مستطيل 22"/>
          <p:cNvSpPr/>
          <p:nvPr/>
        </p:nvSpPr>
        <p:spPr>
          <a:xfrm>
            <a:off x="1507044" y="5910075"/>
            <a:ext cx="798421" cy="320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بيئة</a:t>
            </a:r>
            <a:endParaRPr lang="ar-SA" sz="3600" b="1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4171362" y="6406226"/>
            <a:ext cx="1308929" cy="320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ناشئون</a:t>
            </a:r>
            <a:endParaRPr lang="ar-SA" sz="2400" b="1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1349398" y="6389600"/>
            <a:ext cx="1066329" cy="320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سيئون</a:t>
            </a:r>
          </a:p>
        </p:txBody>
      </p:sp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3840"/>
            <a:ext cx="6480721" cy="66925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974736"/>
            <a:ext cx="3240360" cy="942096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26" y="2104026"/>
            <a:ext cx="8458200" cy="450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6624"/>
            <a:ext cx="6768753" cy="536072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99" y="908720"/>
            <a:ext cx="8612373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2674"/>
            <a:ext cx="2915816" cy="938054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980728"/>
            <a:ext cx="8676456" cy="792161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4864"/>
            <a:ext cx="8246413" cy="405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7"/>
          <a:stretch/>
        </p:blipFill>
        <p:spPr>
          <a:xfrm>
            <a:off x="107504" y="156181"/>
            <a:ext cx="5969945" cy="629021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7" y="119370"/>
            <a:ext cx="1944215" cy="717342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2"/>
            <a:ext cx="8784976" cy="5940725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5263946" y="846651"/>
            <a:ext cx="922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latin typeface="Courier New" pitchFamily="49" charset="0"/>
                <a:cs typeface="Courier New" pitchFamily="49" charset="0"/>
              </a:rPr>
              <a:t>أغلى</a:t>
            </a:r>
            <a:endParaRPr lang="ar-SA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953439" y="836712"/>
            <a:ext cx="1106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latin typeface="Courier New" pitchFamily="49" charset="0"/>
                <a:cs typeface="Courier New" pitchFamily="49" charset="0"/>
              </a:rPr>
              <a:t>أحلامي</a:t>
            </a:r>
            <a:endParaRPr lang="ar-SA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396140" y="1340968"/>
            <a:ext cx="15440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200" b="1" dirty="0" smtClean="0">
                <a:latin typeface="Courier New" pitchFamily="49" charset="0"/>
                <a:cs typeface="Courier New" pitchFamily="49" charset="0"/>
              </a:rPr>
              <a:t>في فؤادي</a:t>
            </a:r>
            <a:endParaRPr lang="ar-SA" sz="22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6240558" y="1805268"/>
            <a:ext cx="737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latin typeface="Courier New" pitchFamily="49" charset="0"/>
                <a:cs typeface="Courier New" pitchFamily="49" charset="0"/>
              </a:rPr>
              <a:t>وطن</a:t>
            </a:r>
            <a:endParaRPr lang="ar-SA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659462" y="1815207"/>
            <a:ext cx="1106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latin typeface="Courier New" pitchFamily="49" charset="0"/>
                <a:cs typeface="Courier New" pitchFamily="49" charset="0"/>
              </a:rPr>
              <a:t>جاوزت</a:t>
            </a:r>
            <a:endParaRPr lang="ar-SA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5378145" y="2276872"/>
            <a:ext cx="922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latin typeface="Courier New" pitchFamily="49" charset="0"/>
                <a:cs typeface="Courier New" pitchFamily="49" charset="0"/>
              </a:rPr>
              <a:t>رمزاً</a:t>
            </a:r>
            <a:endParaRPr lang="ar-SA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023062" y="2277072"/>
            <a:ext cx="2396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latin typeface="Courier New" pitchFamily="49" charset="0"/>
                <a:cs typeface="Courier New" pitchFamily="49" charset="0"/>
              </a:rPr>
              <a:t>لكل المسلمين</a:t>
            </a:r>
            <a:endParaRPr lang="ar-SA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6026217" y="2761250"/>
            <a:ext cx="922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latin typeface="Courier New" pitchFamily="49" charset="0"/>
                <a:cs typeface="Courier New" pitchFamily="49" charset="0"/>
              </a:rPr>
              <a:t>مهبط</a:t>
            </a:r>
            <a:endParaRPr lang="ar-SA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843808" y="2751311"/>
            <a:ext cx="737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latin typeface="Courier New" pitchFamily="49" charset="0"/>
                <a:cs typeface="Courier New" pitchFamily="49" charset="0"/>
              </a:rPr>
              <a:t>منع</a:t>
            </a:r>
            <a:endParaRPr lang="ar-SA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6228184" y="3255367"/>
            <a:ext cx="86433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200" b="1" dirty="0" smtClean="0">
                <a:latin typeface="Courier New" pitchFamily="49" charset="0"/>
                <a:cs typeface="Courier New" pitchFamily="49" charset="0"/>
              </a:rPr>
              <a:t>تهفو</a:t>
            </a:r>
            <a:endParaRPr lang="ar-SA" sz="22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3105567" y="3707293"/>
            <a:ext cx="1106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latin typeface="Courier New" pitchFamily="49" charset="0"/>
                <a:cs typeface="Courier New" pitchFamily="49" charset="0"/>
              </a:rPr>
              <a:t>تغشاك</a:t>
            </a:r>
            <a:endParaRPr lang="ar-SA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971600" y="3707293"/>
            <a:ext cx="1475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latin typeface="Courier New" pitchFamily="49" charset="0"/>
                <a:cs typeface="Courier New" pitchFamily="49" charset="0"/>
              </a:rPr>
              <a:t>السكينة</a:t>
            </a:r>
            <a:endParaRPr lang="ar-SA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5553839" y="4191471"/>
            <a:ext cx="1106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latin typeface="Courier New" pitchFamily="49" charset="0"/>
                <a:cs typeface="Courier New" pitchFamily="49" charset="0"/>
              </a:rPr>
              <a:t>المحب</a:t>
            </a:r>
            <a:endParaRPr lang="ar-SA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2777206" y="4191471"/>
            <a:ext cx="1290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latin typeface="Courier New" pitchFamily="49" charset="0"/>
                <a:cs typeface="Courier New" pitchFamily="49" charset="0"/>
              </a:rPr>
              <a:t>يا شوق</a:t>
            </a:r>
            <a:endParaRPr lang="ar-SA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6314249" y="4675649"/>
            <a:ext cx="922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latin typeface="Courier New" pitchFamily="49" charset="0"/>
                <a:cs typeface="Courier New" pitchFamily="49" charset="0"/>
              </a:rPr>
              <a:t>روحي</a:t>
            </a:r>
            <a:endParaRPr lang="ar-SA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3275856" y="4663075"/>
            <a:ext cx="737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latin typeface="Courier New" pitchFamily="49" charset="0"/>
                <a:cs typeface="Courier New" pitchFamily="49" charset="0"/>
              </a:rPr>
              <a:t>خطب</a:t>
            </a:r>
            <a:endParaRPr lang="ar-SA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4499992" y="5147453"/>
            <a:ext cx="922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latin typeface="Courier New" pitchFamily="49" charset="0"/>
                <a:cs typeface="Courier New" pitchFamily="49" charset="0"/>
              </a:rPr>
              <a:t>إنما</a:t>
            </a:r>
            <a:endParaRPr lang="ar-SA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968355" y="5147453"/>
            <a:ext cx="16594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latin typeface="Courier New" pitchFamily="49" charset="0"/>
                <a:cs typeface="Courier New" pitchFamily="49" charset="0"/>
              </a:rPr>
              <a:t>المسلمين</a:t>
            </a:r>
            <a:endParaRPr lang="ar-SA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5084618" y="5631631"/>
            <a:ext cx="222368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200" b="1" dirty="0" smtClean="0">
                <a:latin typeface="Courier New" pitchFamily="49" charset="0"/>
                <a:cs typeface="Courier New" pitchFamily="49" charset="0"/>
              </a:rPr>
              <a:t>في كل شبر من</a:t>
            </a:r>
            <a:endParaRPr lang="ar-SA" sz="22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4788024" y="6093296"/>
            <a:ext cx="737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latin typeface="Courier New" pitchFamily="49" charset="0"/>
                <a:cs typeface="Courier New" pitchFamily="49" charset="0"/>
              </a:rPr>
              <a:t>علاك</a:t>
            </a:r>
            <a:endParaRPr lang="ar-SA" sz="2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2947494" y="6103435"/>
            <a:ext cx="1106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latin typeface="Courier New" pitchFamily="49" charset="0"/>
                <a:cs typeface="Courier New" pitchFamily="49" charset="0"/>
              </a:rPr>
              <a:t>ذخـراً</a:t>
            </a:r>
            <a:endParaRPr lang="ar-SA" sz="24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7" y="7366"/>
            <a:ext cx="1881491" cy="528713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1536"/>
            <a:ext cx="5951707" cy="464543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607329"/>
            <a:ext cx="8813481" cy="51741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24744"/>
            <a:ext cx="8843485" cy="274502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05064"/>
            <a:ext cx="8196246" cy="2722044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7350495" y="2522720"/>
            <a:ext cx="655044" cy="313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 smtClean="0">
                <a:solidFill>
                  <a:schemeClr val="tx1"/>
                </a:solidFill>
                <a:latin typeface="Courier New" pitchFamily="49" charset="0"/>
                <a:cs typeface="Akhbar MT" pitchFamily="2" charset="-78"/>
              </a:rPr>
              <a:t>كـل</a:t>
            </a:r>
            <a:endParaRPr lang="ar-SA" sz="2800" b="1" dirty="0">
              <a:solidFill>
                <a:schemeClr val="tx1"/>
              </a:solidFill>
              <a:latin typeface="Courier New" pitchFamily="49" charset="0"/>
              <a:cs typeface="Akhbar MT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6385980" y="2931205"/>
            <a:ext cx="931657" cy="313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chemeClr val="tx1"/>
                </a:solidFill>
                <a:latin typeface="Courier New" pitchFamily="49" charset="0"/>
                <a:cs typeface="Akhbar MT" pitchFamily="2" charset="-78"/>
              </a:rPr>
              <a:t>بمعامله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4902223" y="3339712"/>
            <a:ext cx="1207316" cy="313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 smtClean="0">
                <a:solidFill>
                  <a:schemeClr val="tx1"/>
                </a:solidFill>
                <a:latin typeface="Courier New" pitchFamily="49" charset="0"/>
                <a:cs typeface="Akhbar MT" pitchFamily="2" charset="-78"/>
              </a:rPr>
              <a:t>ـالواجهات</a:t>
            </a:r>
            <a:endParaRPr lang="ar-SA" sz="2800" b="1" dirty="0">
              <a:solidFill>
                <a:schemeClr val="tx1"/>
              </a:solidFill>
              <a:latin typeface="Courier New" pitchFamily="49" charset="0"/>
              <a:cs typeface="Akhbar MT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441169" y="2502835"/>
            <a:ext cx="901298" cy="313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الكسرة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6084168" y="4652062"/>
            <a:ext cx="687679" cy="3138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006600"/>
                </a:solidFill>
                <a:latin typeface="Courier New" pitchFamily="49" charset="0"/>
                <a:cs typeface="+mj-cs"/>
              </a:rPr>
              <a:t>أخيك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5868144" y="5175051"/>
            <a:ext cx="917419" cy="313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006600"/>
                </a:solidFill>
                <a:latin typeface="Courier New" pitchFamily="49" charset="0"/>
                <a:cs typeface="+mj-cs"/>
              </a:rPr>
              <a:t>مدينتين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5905335" y="5702365"/>
            <a:ext cx="1373890" cy="3138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200" b="1" dirty="0">
                <a:solidFill>
                  <a:srgbClr val="006600"/>
                </a:solidFill>
                <a:latin typeface="Courier New" pitchFamily="49" charset="0"/>
                <a:cs typeface="+mj-cs"/>
              </a:rPr>
              <a:t>المتطوعين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5714189" y="6223883"/>
            <a:ext cx="673881" cy="313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006600"/>
                </a:solidFill>
                <a:latin typeface="Courier New" pitchFamily="49" charset="0"/>
                <a:cs typeface="+mj-cs"/>
              </a:rPr>
              <a:t>أبيك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1441169" y="2897725"/>
            <a:ext cx="901298" cy="313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الكسرة</a:t>
            </a:r>
          </a:p>
        </p:txBody>
      </p:sp>
      <p:sp>
        <p:nvSpPr>
          <p:cNvPr id="17" name="مستطيل 16"/>
          <p:cNvSpPr/>
          <p:nvPr/>
        </p:nvSpPr>
        <p:spPr>
          <a:xfrm>
            <a:off x="1441169" y="3329773"/>
            <a:ext cx="901298" cy="313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الكسرة</a:t>
            </a:r>
          </a:p>
        </p:txBody>
      </p:sp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74" y="3861048"/>
            <a:ext cx="8695306" cy="288032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29619"/>
            <a:ext cx="8820472" cy="3533866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880953" y="1484784"/>
            <a:ext cx="1020093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3333CC"/>
                </a:solidFill>
                <a:latin typeface="Courier New" pitchFamily="49" charset="0"/>
                <a:cs typeface="Akhbar MT" pitchFamily="2" charset="-78"/>
              </a:rPr>
              <a:t>البيت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080753" y="1484784"/>
            <a:ext cx="996702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chemeClr val="tx1"/>
                </a:solidFill>
                <a:latin typeface="Courier New" pitchFamily="49" charset="0"/>
                <a:cs typeface="Akhbar MT" pitchFamily="2" charset="-78"/>
              </a:rPr>
              <a:t>مفرد</a:t>
            </a:r>
            <a:endParaRPr lang="ar-SA" sz="2400" b="1" dirty="0">
              <a:solidFill>
                <a:schemeClr val="tx1"/>
              </a:solidFill>
              <a:latin typeface="Courier New" pitchFamily="49" charset="0"/>
              <a:cs typeface="Akhbar MT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80553" y="1484784"/>
            <a:ext cx="985292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006600"/>
                </a:solidFill>
                <a:latin typeface="Courier New" pitchFamily="49" charset="0"/>
                <a:cs typeface="Akhbar MT" pitchFamily="2" charset="-78"/>
              </a:rPr>
              <a:t>الكسرة</a:t>
            </a:r>
            <a:endParaRPr lang="ar-SA" sz="2400" b="1" dirty="0">
              <a:solidFill>
                <a:srgbClr val="006600"/>
              </a:solidFill>
              <a:latin typeface="Courier New" pitchFamily="49" charset="0"/>
              <a:cs typeface="Akhbar MT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664929" y="1992659"/>
            <a:ext cx="1339119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3333CC"/>
                </a:solidFill>
                <a:latin typeface="Courier New" pitchFamily="49" charset="0"/>
                <a:cs typeface="Akhbar MT" pitchFamily="2" charset="-78"/>
              </a:rPr>
              <a:t>المعتمرين</a:t>
            </a:r>
            <a:endParaRPr lang="ar-SA" sz="2400" b="1" dirty="0">
              <a:solidFill>
                <a:srgbClr val="3333CC"/>
              </a:solidFill>
              <a:latin typeface="Courier New" pitchFamily="49" charset="0"/>
              <a:cs typeface="Akhbar MT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504689" y="1988840"/>
            <a:ext cx="2016224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chemeClr val="tx1"/>
                </a:solidFill>
                <a:latin typeface="Courier New" pitchFamily="49" charset="0"/>
                <a:cs typeface="Akhbar MT" pitchFamily="2" charset="-78"/>
              </a:rPr>
              <a:t>جمع مذكر سالم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352561" y="1988840"/>
            <a:ext cx="832346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006600"/>
                </a:solidFill>
                <a:latin typeface="Courier New" pitchFamily="49" charset="0"/>
                <a:cs typeface="Akhbar MT" pitchFamily="2" charset="-78"/>
              </a:rPr>
              <a:t>الياء</a:t>
            </a:r>
            <a:endParaRPr lang="ar-SA" sz="2400" b="1" dirty="0">
              <a:solidFill>
                <a:srgbClr val="006600"/>
              </a:solidFill>
              <a:latin typeface="Courier New" pitchFamily="49" charset="0"/>
              <a:cs typeface="Akhbar MT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880953" y="2537346"/>
            <a:ext cx="1091807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3333CC"/>
                </a:solidFill>
                <a:latin typeface="Courier New" pitchFamily="49" charset="0"/>
                <a:cs typeface="Akhbar MT" pitchFamily="2" charset="-78"/>
              </a:rPr>
              <a:t>شيخين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2152761" y="2554808"/>
            <a:ext cx="773832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chemeClr val="tx1"/>
                </a:solidFill>
                <a:latin typeface="Courier New" pitchFamily="49" charset="0"/>
                <a:cs typeface="Akhbar MT" pitchFamily="2" charset="-78"/>
              </a:rPr>
              <a:t>مثنى</a:t>
            </a:r>
            <a:endParaRPr lang="ar-SA" sz="2000" b="1" dirty="0">
              <a:solidFill>
                <a:schemeClr val="tx1"/>
              </a:solidFill>
              <a:latin typeface="Courier New" pitchFamily="49" charset="0"/>
              <a:cs typeface="Akhbar MT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4033005" y="3145879"/>
            <a:ext cx="712044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3333CC"/>
                </a:solidFill>
                <a:latin typeface="Courier New" pitchFamily="49" charset="0"/>
                <a:cs typeface="Akhbar MT" pitchFamily="2" charset="-78"/>
              </a:rPr>
              <a:t>أبيك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1144649" y="3140968"/>
            <a:ext cx="276716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700" b="1" dirty="0">
                <a:solidFill>
                  <a:schemeClr val="tx1"/>
                </a:solidFill>
                <a:latin typeface="Courier New" pitchFamily="49" charset="0"/>
                <a:cs typeface="Akhbar MT" pitchFamily="2" charset="-78"/>
              </a:rPr>
              <a:t>من الأسماء الخمسة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1403648" y="4610945"/>
            <a:ext cx="4142234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200" b="1" dirty="0" smtClean="0">
                <a:solidFill>
                  <a:srgbClr val="00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تخرجت من جامعات المملكة . </a:t>
            </a:r>
            <a:endParaRPr lang="ar-SA" sz="2200" b="1" dirty="0">
              <a:solidFill>
                <a:srgbClr val="00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2289846" y="5157192"/>
            <a:ext cx="2570186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200" b="1" dirty="0" smtClean="0">
                <a:solidFill>
                  <a:srgbClr val="00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تهتم الدولة بالجنود .</a:t>
            </a:r>
            <a:endParaRPr lang="ar-SA" sz="2200" b="1" dirty="0">
              <a:solidFill>
                <a:srgbClr val="00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763688" y="5709714"/>
            <a:ext cx="3411758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200" b="1" dirty="0" smtClean="0">
                <a:solidFill>
                  <a:srgbClr val="00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للمهندسين قيمة في مجتمعنا .</a:t>
            </a:r>
            <a:endParaRPr lang="ar-SA" sz="2200" b="1" dirty="0">
              <a:solidFill>
                <a:srgbClr val="00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489797" y="6234877"/>
            <a:ext cx="4231896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200" b="1" dirty="0" smtClean="0">
                <a:solidFill>
                  <a:srgbClr val="00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أمسك القائد بالجنديين الشجاعين</a:t>
            </a:r>
            <a:endParaRPr lang="ar-SA" sz="2200" b="1" dirty="0">
              <a:solidFill>
                <a:srgbClr val="00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352561" y="3143821"/>
            <a:ext cx="832346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006600"/>
                </a:solidFill>
                <a:latin typeface="Courier New" pitchFamily="49" charset="0"/>
                <a:cs typeface="Akhbar MT" pitchFamily="2" charset="-78"/>
              </a:rPr>
              <a:t>الياء</a:t>
            </a:r>
            <a:endParaRPr lang="ar-SA" sz="2400" b="1" dirty="0">
              <a:solidFill>
                <a:srgbClr val="006600"/>
              </a:solidFill>
              <a:latin typeface="Courier New" pitchFamily="49" charset="0"/>
              <a:cs typeface="Akhbar MT" pitchFamily="2" charset="-7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352561" y="2567757"/>
            <a:ext cx="832346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006600"/>
                </a:solidFill>
                <a:latin typeface="Courier New" pitchFamily="49" charset="0"/>
                <a:cs typeface="Akhbar MT" pitchFamily="2" charset="-78"/>
              </a:rPr>
              <a:t>الياء</a:t>
            </a:r>
            <a:endParaRPr lang="ar-SA" sz="2400" b="1" dirty="0">
              <a:solidFill>
                <a:srgbClr val="006600"/>
              </a:solidFill>
              <a:latin typeface="Courier New" pitchFamily="49" charset="0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3" y="563555"/>
            <a:ext cx="8820473" cy="4809661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987824" y="2163093"/>
            <a:ext cx="4769157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3333CC"/>
                </a:solidFill>
                <a:latin typeface="Microsoft Uighur" pitchFamily="2" charset="-78"/>
                <a:cs typeface="Microsoft Uighur" pitchFamily="2" charset="-78"/>
              </a:rPr>
              <a:t>حب الوطن من </a:t>
            </a:r>
            <a:r>
              <a:rPr lang="ar-SA" sz="3600" b="1" dirty="0" smtClean="0">
                <a:solidFill>
                  <a:srgbClr val="3333CC"/>
                </a:solidFill>
                <a:latin typeface="Microsoft Uighur" pitchFamily="2" charset="-78"/>
                <a:cs typeface="Microsoft Uighur" pitchFamily="2" charset="-78"/>
              </a:rPr>
              <a:t>الإيمان .</a:t>
            </a:r>
            <a:endParaRPr lang="ar-SA" sz="3600" b="1" dirty="0">
              <a:solidFill>
                <a:srgbClr val="3333CC"/>
              </a:solidFill>
              <a:latin typeface="Microsoft Uighur" pitchFamily="2" charset="-78"/>
              <a:cs typeface="Microsoft Uighur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411760" y="3531245"/>
            <a:ext cx="4981499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3333CC"/>
                </a:solidFill>
                <a:latin typeface="Microsoft Uighur" pitchFamily="2" charset="-78"/>
                <a:cs typeface="Microsoft Uighur" pitchFamily="2" charset="-78"/>
              </a:rPr>
              <a:t>حب الوطن ليس في </a:t>
            </a:r>
            <a:r>
              <a:rPr lang="ar-SA" sz="3600" b="1" dirty="0" smtClean="0">
                <a:solidFill>
                  <a:srgbClr val="3333CC"/>
                </a:solidFill>
                <a:latin typeface="Microsoft Uighur" pitchFamily="2" charset="-78"/>
                <a:cs typeface="Microsoft Uighur" pitchFamily="2" charset="-78"/>
              </a:rPr>
              <a:t>الشعارات .</a:t>
            </a:r>
            <a:endParaRPr lang="ar-SA" sz="3600" b="1" dirty="0">
              <a:solidFill>
                <a:srgbClr val="3333CC"/>
              </a:solidFill>
              <a:latin typeface="Microsoft Uighur" pitchFamily="2" charset="-78"/>
              <a:cs typeface="Microsoft Uighur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123728" y="4827389"/>
            <a:ext cx="5373192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3333CC"/>
                </a:solidFill>
                <a:latin typeface="Microsoft Uighur" pitchFamily="2" charset="-78"/>
                <a:cs typeface="Microsoft Uighur" pitchFamily="2" charset="-78"/>
              </a:rPr>
              <a:t>بعض المواطنين مقصر في حق </a:t>
            </a:r>
            <a:r>
              <a:rPr lang="ar-SA" sz="3600" b="1" dirty="0" smtClean="0">
                <a:solidFill>
                  <a:srgbClr val="3333CC"/>
                </a:solidFill>
                <a:latin typeface="Microsoft Uighur" pitchFamily="2" charset="-78"/>
                <a:cs typeface="Microsoft Uighur" pitchFamily="2" charset="-78"/>
              </a:rPr>
              <a:t>الوطن .</a:t>
            </a:r>
            <a:endParaRPr lang="ar-SA" sz="3600" b="1" dirty="0">
              <a:solidFill>
                <a:srgbClr val="3333CC"/>
              </a:solidFill>
              <a:latin typeface="Microsoft Uighur" pitchFamily="2" charset="-78"/>
              <a:cs typeface="Microsoft Uighu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00788"/>
            <a:ext cx="2016224" cy="663916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116632"/>
            <a:ext cx="6516216" cy="720079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8712968" cy="331236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93097"/>
            <a:ext cx="8568952" cy="2448271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069058" y="1556792"/>
            <a:ext cx="2574950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006600"/>
                </a:solidFill>
                <a:latin typeface="Microsoft Uighur" pitchFamily="2" charset="-78"/>
                <a:cs typeface="Microsoft Uighur" pitchFamily="2" charset="-78"/>
              </a:rPr>
              <a:t>مكة مهبط </a:t>
            </a:r>
            <a:r>
              <a:rPr lang="ar-SA" sz="3600" b="1" dirty="0" smtClean="0">
                <a:solidFill>
                  <a:srgbClr val="006600"/>
                </a:solidFill>
                <a:latin typeface="Microsoft Uighur" pitchFamily="2" charset="-78"/>
                <a:cs typeface="Microsoft Uighur" pitchFamily="2" charset="-78"/>
              </a:rPr>
              <a:t>الوحي .</a:t>
            </a:r>
            <a:endParaRPr lang="ar-SA" sz="3600" b="1" dirty="0">
              <a:solidFill>
                <a:srgbClr val="006600"/>
              </a:solidFill>
              <a:latin typeface="Microsoft Uighur" pitchFamily="2" charset="-78"/>
              <a:cs typeface="Microsoft Uighur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609452" y="2639765"/>
            <a:ext cx="3034556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006600"/>
                </a:solidFill>
                <a:latin typeface="Microsoft Uighur" pitchFamily="2" charset="-78"/>
                <a:cs typeface="Microsoft Uighur" pitchFamily="2" charset="-78"/>
              </a:rPr>
              <a:t>حب الوطن من </a:t>
            </a:r>
            <a:r>
              <a:rPr lang="ar-SA" sz="3600" b="1" dirty="0" smtClean="0">
                <a:solidFill>
                  <a:srgbClr val="006600"/>
                </a:solidFill>
                <a:latin typeface="Microsoft Uighur" pitchFamily="2" charset="-78"/>
                <a:cs typeface="Microsoft Uighur" pitchFamily="2" charset="-78"/>
              </a:rPr>
              <a:t>الإيمان .</a:t>
            </a:r>
            <a:endParaRPr lang="ar-SA" sz="3600" b="1" dirty="0">
              <a:solidFill>
                <a:srgbClr val="006600"/>
              </a:solidFill>
              <a:latin typeface="Microsoft Uighur" pitchFamily="2" charset="-78"/>
              <a:cs typeface="Microsoft Uighur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187624" y="3140968"/>
            <a:ext cx="3394596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006600"/>
                </a:solidFill>
                <a:latin typeface="Microsoft Uighur" pitchFamily="2" charset="-78"/>
                <a:cs typeface="Microsoft Uighur" pitchFamily="2" charset="-78"/>
              </a:rPr>
              <a:t>مكة والمدينة أقدس </a:t>
            </a:r>
            <a:r>
              <a:rPr lang="ar-SA" sz="3600" b="1" dirty="0" smtClean="0">
                <a:solidFill>
                  <a:srgbClr val="006600"/>
                </a:solidFill>
                <a:latin typeface="Microsoft Uighur" pitchFamily="2" charset="-78"/>
                <a:cs typeface="Microsoft Uighur" pitchFamily="2" charset="-78"/>
              </a:rPr>
              <a:t>البقاع .</a:t>
            </a:r>
            <a:endParaRPr lang="ar-SA" sz="3600" b="1" dirty="0">
              <a:solidFill>
                <a:srgbClr val="006600"/>
              </a:solidFill>
              <a:latin typeface="Microsoft Uighur" pitchFamily="2" charset="-78"/>
              <a:cs typeface="Microsoft Uighur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79512" y="3719884"/>
            <a:ext cx="4574282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006600"/>
                </a:solidFill>
                <a:latin typeface="Microsoft Uighur" pitchFamily="2" charset="-78"/>
                <a:cs typeface="Microsoft Uighur" pitchFamily="2" charset="-78"/>
              </a:rPr>
              <a:t>العبث بالوطن يفتقد لتقدير </a:t>
            </a:r>
            <a:r>
              <a:rPr lang="ar-SA" sz="3600" b="1" dirty="0" smtClean="0">
                <a:solidFill>
                  <a:srgbClr val="006600"/>
                </a:solidFill>
                <a:latin typeface="Microsoft Uighur" pitchFamily="2" charset="-78"/>
                <a:cs typeface="Microsoft Uighur" pitchFamily="2" charset="-78"/>
              </a:rPr>
              <a:t>المسؤولية .</a:t>
            </a:r>
            <a:endParaRPr lang="ar-SA" sz="3600" b="1" dirty="0">
              <a:solidFill>
                <a:srgbClr val="006600"/>
              </a:solidFill>
              <a:latin typeface="Microsoft Uighur" pitchFamily="2" charset="-78"/>
              <a:cs typeface="Microsoft Uighur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899592" y="2135709"/>
            <a:ext cx="3782194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006600"/>
                </a:solidFill>
                <a:latin typeface="Microsoft Uighur" pitchFamily="2" charset="-78"/>
                <a:cs typeface="Microsoft Uighur" pitchFamily="2" charset="-78"/>
              </a:rPr>
              <a:t>عشت في وطني مدارج </a:t>
            </a:r>
            <a:r>
              <a:rPr lang="ar-SA" sz="3600" b="1" dirty="0" smtClean="0">
                <a:solidFill>
                  <a:srgbClr val="006600"/>
                </a:solidFill>
                <a:latin typeface="Microsoft Uighur" pitchFamily="2" charset="-78"/>
                <a:cs typeface="Microsoft Uighur" pitchFamily="2" charset="-78"/>
              </a:rPr>
              <a:t>الصبا .</a:t>
            </a:r>
            <a:endParaRPr lang="ar-SA" sz="3600" b="1" dirty="0">
              <a:solidFill>
                <a:srgbClr val="006600"/>
              </a:solidFill>
              <a:latin typeface="Microsoft Uighur" pitchFamily="2" charset="-78"/>
              <a:cs typeface="Microsoft Uighur" pitchFamily="2" charset="-78"/>
            </a:endParaRPr>
          </a:p>
        </p:txBody>
      </p:sp>
      <p:cxnSp>
        <p:nvCxnSpPr>
          <p:cNvPr id="11" name="رابط مستقيم 10"/>
          <p:cNvCxnSpPr/>
          <p:nvPr/>
        </p:nvCxnSpPr>
        <p:spPr>
          <a:xfrm flipH="1">
            <a:off x="4030166" y="5373216"/>
            <a:ext cx="795636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رابط مستقيم 11"/>
          <p:cNvCxnSpPr/>
          <p:nvPr/>
        </p:nvCxnSpPr>
        <p:spPr>
          <a:xfrm flipH="1">
            <a:off x="7452320" y="5949280"/>
            <a:ext cx="685850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رابط مستقيم 12"/>
          <p:cNvCxnSpPr/>
          <p:nvPr/>
        </p:nvCxnSpPr>
        <p:spPr>
          <a:xfrm flipH="1">
            <a:off x="4750246" y="6493092"/>
            <a:ext cx="901874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311" y="83460"/>
            <a:ext cx="2351169" cy="78018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86" y="222986"/>
            <a:ext cx="1988886" cy="72688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44" y="949866"/>
            <a:ext cx="8742536" cy="175905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20" y="2738967"/>
            <a:ext cx="8475644" cy="2736304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20" y="5517232"/>
            <a:ext cx="8475644" cy="128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43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8574449" cy="3105247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88" y="3389057"/>
            <a:ext cx="8574449" cy="3350464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5057281" y="773215"/>
            <a:ext cx="2835959" cy="275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FF0000"/>
                </a:solidFill>
                <a:latin typeface="Courier New" pitchFamily="49" charset="0"/>
                <a:cs typeface="Akhbar MT" pitchFamily="2" charset="-78"/>
              </a:rPr>
              <a:t>المكان الذي أعيش </a:t>
            </a:r>
            <a:r>
              <a:rPr lang="ar-SA" sz="2800" b="1" dirty="0" smtClean="0">
                <a:solidFill>
                  <a:srgbClr val="FF0000"/>
                </a:solidFill>
                <a:latin typeface="Courier New" pitchFamily="49" charset="0"/>
                <a:cs typeface="Akhbar MT" pitchFamily="2" charset="-78"/>
              </a:rPr>
              <a:t>فيه .</a:t>
            </a:r>
            <a:endParaRPr lang="ar-SA" sz="2800" b="1" dirty="0">
              <a:solidFill>
                <a:srgbClr val="FF0000"/>
              </a:solidFill>
              <a:latin typeface="Courier New" pitchFamily="49" charset="0"/>
              <a:cs typeface="Akhbar MT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627216" y="1432654"/>
            <a:ext cx="2304824" cy="275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FF0000"/>
                </a:solidFill>
                <a:latin typeface="Courier New" pitchFamily="49" charset="0"/>
                <a:cs typeface="Akhbar MT" pitchFamily="2" charset="-78"/>
              </a:rPr>
              <a:t>الشوق </a:t>
            </a:r>
            <a:r>
              <a:rPr lang="ar-SA" sz="2800" b="1" dirty="0" smtClean="0">
                <a:solidFill>
                  <a:srgbClr val="FF0000"/>
                </a:solidFill>
                <a:latin typeface="Courier New" pitchFamily="49" charset="0"/>
                <a:cs typeface="Akhbar MT" pitchFamily="2" charset="-78"/>
              </a:rPr>
              <a:t>للوطن .</a:t>
            </a:r>
            <a:endParaRPr lang="ar-SA" sz="2800" b="1" dirty="0">
              <a:solidFill>
                <a:srgbClr val="FF0000"/>
              </a:solidFill>
              <a:latin typeface="Courier New" pitchFamily="49" charset="0"/>
              <a:cs typeface="Akhbar MT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597562" y="2000996"/>
            <a:ext cx="2430822" cy="2758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FF0000"/>
                </a:solidFill>
                <a:latin typeface="Courier New" pitchFamily="49" charset="0"/>
                <a:cs typeface="Akhbar MT" pitchFamily="2" charset="-78"/>
              </a:rPr>
              <a:t>تولي </a:t>
            </a:r>
            <a:r>
              <a:rPr lang="ar-SA" sz="2800" b="1" dirty="0" smtClean="0">
                <a:solidFill>
                  <a:srgbClr val="FF0000"/>
                </a:solidFill>
                <a:latin typeface="Courier New" pitchFamily="49" charset="0"/>
                <a:cs typeface="Akhbar MT" pitchFamily="2" charset="-78"/>
              </a:rPr>
              <a:t>المسؤولية .</a:t>
            </a:r>
            <a:endParaRPr lang="ar-SA" sz="2800" b="1" dirty="0">
              <a:solidFill>
                <a:srgbClr val="FF0000"/>
              </a:solidFill>
              <a:latin typeface="Courier New" pitchFamily="49" charset="0"/>
              <a:cs typeface="Akhbar MT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231828" y="2738737"/>
            <a:ext cx="2196156" cy="275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rgbClr val="FF0000"/>
                </a:solidFill>
                <a:latin typeface="Courier New" pitchFamily="49" charset="0"/>
                <a:cs typeface="Akhbar MT" pitchFamily="2" charset="-78"/>
              </a:rPr>
              <a:t>استرجاع </a:t>
            </a:r>
            <a:r>
              <a:rPr lang="ar-SA" sz="2800" b="1" dirty="0" smtClean="0">
                <a:solidFill>
                  <a:srgbClr val="FF0000"/>
                </a:solidFill>
                <a:latin typeface="Courier New" pitchFamily="49" charset="0"/>
                <a:cs typeface="Akhbar MT" pitchFamily="2" charset="-78"/>
              </a:rPr>
              <a:t>الماضي .</a:t>
            </a:r>
            <a:endParaRPr lang="ar-SA" sz="2800" b="1" dirty="0">
              <a:solidFill>
                <a:srgbClr val="FF0000"/>
              </a:solidFill>
              <a:latin typeface="Courier New" pitchFamily="49" charset="0"/>
              <a:cs typeface="Akhbar MT" pitchFamily="2" charset="-78"/>
            </a:endParaRPr>
          </a:p>
        </p:txBody>
      </p:sp>
      <p:cxnSp>
        <p:nvCxnSpPr>
          <p:cNvPr id="8" name="رابط مستقيم 7"/>
          <p:cNvCxnSpPr/>
          <p:nvPr/>
        </p:nvCxnSpPr>
        <p:spPr>
          <a:xfrm flipH="1">
            <a:off x="6280766" y="4534657"/>
            <a:ext cx="6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flipH="1">
            <a:off x="7558178" y="5614777"/>
            <a:ext cx="188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flipH="1">
            <a:off x="5166272" y="6622889"/>
            <a:ext cx="7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شكل بيضاوي 16"/>
          <p:cNvSpPr/>
          <p:nvPr/>
        </p:nvSpPr>
        <p:spPr>
          <a:xfrm>
            <a:off x="5259469" y="4293096"/>
            <a:ext cx="752691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/>
          <p:cNvSpPr/>
          <p:nvPr/>
        </p:nvSpPr>
        <p:spPr>
          <a:xfrm>
            <a:off x="6526155" y="5291269"/>
            <a:ext cx="5760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/>
          <p:cNvSpPr/>
          <p:nvPr/>
        </p:nvSpPr>
        <p:spPr>
          <a:xfrm>
            <a:off x="4110135" y="6267129"/>
            <a:ext cx="752691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1" y="188640"/>
            <a:ext cx="8700459" cy="652534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035694" y="3937582"/>
            <a:ext cx="1594395" cy="339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3333CC"/>
                </a:solidFill>
                <a:latin typeface="Courier New" pitchFamily="49" charset="0"/>
                <a:cs typeface="Courier New" pitchFamily="49" charset="0"/>
              </a:rPr>
              <a:t>الشوق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4627137" y="3933056"/>
            <a:ext cx="2280198" cy="339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المعطاء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5203980" y="4437112"/>
            <a:ext cx="1642220" cy="339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الحنين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1551806" y="5609419"/>
            <a:ext cx="2300114" cy="339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3333CC"/>
                </a:solidFill>
                <a:latin typeface="Courier New" pitchFamily="49" charset="0"/>
                <a:cs typeface="Courier New" pitchFamily="49" charset="0"/>
              </a:rPr>
              <a:t>بسط الوجه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1638093" y="4532151"/>
            <a:ext cx="2112540" cy="339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3333CC"/>
                </a:solidFill>
                <a:latin typeface="Courier New" pitchFamily="49" charset="0"/>
                <a:cs typeface="Courier New" pitchFamily="49" charset="0"/>
              </a:rPr>
              <a:t>مرآة بلده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4564627" y="5589240"/>
            <a:ext cx="2464142" cy="339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مهد أحلامي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1957087" y="5036207"/>
            <a:ext cx="1618173" cy="339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3333CC"/>
                </a:solidFill>
                <a:latin typeface="Courier New" pitchFamily="49" charset="0"/>
                <a:cs typeface="Courier New" pitchFamily="49" charset="0"/>
              </a:rPr>
              <a:t>الشعور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4494868" y="6165304"/>
            <a:ext cx="2669420" cy="339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دوحة الوئام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4671790" y="5013176"/>
            <a:ext cx="2360691" cy="339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واحة الأمن</a:t>
            </a:r>
          </a:p>
        </p:txBody>
      </p:sp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60046"/>
            <a:ext cx="7812361" cy="563476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96150"/>
            <a:ext cx="7812361" cy="4529194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60589"/>
            <a:ext cx="3475530" cy="82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008"/>
            <a:ext cx="8928992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4" y="72008"/>
            <a:ext cx="8957642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016"/>
            <a:ext cx="8928992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5746"/>
            <a:ext cx="8856984" cy="667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127205" y="3592894"/>
            <a:ext cx="5109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>
                <a:solidFill>
                  <a:srgbClr val="3333CC"/>
                </a:solidFill>
                <a:latin typeface="Courier New" pitchFamily="49" charset="0"/>
                <a:cs typeface="Courier New" pitchFamily="49" charset="0"/>
              </a:rPr>
              <a:t>لعل </a:t>
            </a:r>
            <a:r>
              <a:rPr lang="ar-SA" sz="2000" b="1" dirty="0" smtClean="0">
                <a:solidFill>
                  <a:srgbClr val="3333CC"/>
                </a:solidFill>
                <a:latin typeface="Courier New" pitchFamily="49" charset="0"/>
                <a:cs typeface="Courier New" pitchFamily="49" charset="0"/>
              </a:rPr>
              <a:t>الأمطار تنهمر على المزروعات .</a:t>
            </a:r>
            <a:endParaRPr lang="ar-SA" sz="2000" dirty="0">
              <a:solidFill>
                <a:srgbClr val="3333CC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742211" y="4796838"/>
            <a:ext cx="64940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>
                <a:solidFill>
                  <a:srgbClr val="3333CC"/>
                </a:solidFill>
                <a:latin typeface="Courier New" pitchFamily="49" charset="0"/>
                <a:cs typeface="Courier New" pitchFamily="49" charset="0"/>
              </a:rPr>
              <a:t>لعل </a:t>
            </a:r>
            <a:r>
              <a:rPr lang="ar-SA" sz="2000" b="1" dirty="0" smtClean="0">
                <a:solidFill>
                  <a:srgbClr val="3333CC"/>
                </a:solidFill>
                <a:latin typeface="Courier New" pitchFamily="49" charset="0"/>
                <a:cs typeface="Courier New" pitchFamily="49" charset="0"/>
              </a:rPr>
              <a:t>السائقين ملتزمون بنظام و آداب السير .</a:t>
            </a:r>
            <a:endParaRPr lang="ar-SA" sz="2000" dirty="0">
              <a:solidFill>
                <a:srgbClr val="3333CC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80546" y="6135173"/>
            <a:ext cx="6955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>
                <a:solidFill>
                  <a:srgbClr val="3333CC"/>
                </a:solidFill>
                <a:latin typeface="Courier New" pitchFamily="49" charset="0"/>
                <a:cs typeface="Courier New" pitchFamily="49" charset="0"/>
              </a:rPr>
              <a:t>لعل </a:t>
            </a:r>
            <a:r>
              <a:rPr lang="ar-SA" sz="2000" b="1" dirty="0" smtClean="0">
                <a:solidFill>
                  <a:srgbClr val="3333CC"/>
                </a:solidFill>
                <a:latin typeface="Courier New" pitchFamily="49" charset="0"/>
                <a:cs typeface="Courier New" pitchFamily="49" charset="0"/>
              </a:rPr>
              <a:t>الأطفال محققين لأمانيهم في مستقبل أيامهم .</a:t>
            </a:r>
            <a:endParaRPr lang="ar-SA" sz="2000" dirty="0">
              <a:solidFill>
                <a:srgbClr val="3333CC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7" y="205722"/>
            <a:ext cx="9001000" cy="6446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1308402" y="2450705"/>
            <a:ext cx="66479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3333CC"/>
                </a:solidFill>
                <a:latin typeface="Courier New" pitchFamily="49" charset="0"/>
                <a:cs typeface="Courier New" pitchFamily="49" charset="0"/>
              </a:rPr>
              <a:t>ليت تلاميذ المدرسة حصلوا على المركز الأول .</a:t>
            </a:r>
            <a:endParaRPr lang="ar-SA" sz="2000" dirty="0">
              <a:solidFill>
                <a:srgbClr val="3333CC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925142" y="4037002"/>
            <a:ext cx="6955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3333CC"/>
                </a:solidFill>
                <a:latin typeface="Courier New" pitchFamily="49" charset="0"/>
                <a:cs typeface="Courier New" pitchFamily="49" charset="0"/>
              </a:rPr>
              <a:t>ليت الأطفال سالمون من الإصابة بالأمراض المعدية.</a:t>
            </a:r>
            <a:endParaRPr lang="ar-SA" sz="2000" dirty="0">
              <a:solidFill>
                <a:srgbClr val="3333CC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848471" y="5825142"/>
            <a:ext cx="60324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3333CC"/>
                </a:solidFill>
                <a:latin typeface="Courier New" pitchFamily="49" charset="0"/>
                <a:cs typeface="Courier New" pitchFamily="49" charset="0"/>
              </a:rPr>
              <a:t>ليت الإخاء والسلام منتشر بين شعوب الأرض .</a:t>
            </a:r>
            <a:endParaRPr lang="ar-SA" sz="2000" dirty="0">
              <a:solidFill>
                <a:srgbClr val="3333CC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16632"/>
            <a:ext cx="8748464" cy="187220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3" y="2427685"/>
            <a:ext cx="8733909" cy="2780501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35" y="5349843"/>
            <a:ext cx="8115605" cy="136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4" y="886407"/>
            <a:ext cx="8407150" cy="98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269" y="64036"/>
            <a:ext cx="2637457" cy="927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6484"/>
            <a:ext cx="4104456" cy="5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1326"/>
            <a:ext cx="8964222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4771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6082184" y="1556792"/>
            <a:ext cx="8226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3333CC"/>
                </a:solidFill>
              </a:rPr>
              <a:t>يتنزهان</a:t>
            </a:r>
            <a:endParaRPr lang="ar-SA" sz="2000" b="1" dirty="0">
              <a:solidFill>
                <a:srgbClr val="3333CC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230845" y="1556792"/>
            <a:ext cx="877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3333CC"/>
                </a:solidFill>
              </a:rPr>
              <a:t>يتنزهون</a:t>
            </a:r>
            <a:endParaRPr lang="ar-SA" sz="2000" b="1" dirty="0">
              <a:solidFill>
                <a:srgbClr val="3333CC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862693" y="1556792"/>
            <a:ext cx="877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3333CC"/>
                </a:solidFill>
              </a:rPr>
              <a:t>تتنزهون</a:t>
            </a:r>
            <a:endParaRPr lang="ar-SA" sz="2000" b="1" dirty="0">
              <a:solidFill>
                <a:srgbClr val="3333CC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97011" y="1556792"/>
            <a:ext cx="8306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3333CC"/>
                </a:solidFill>
              </a:rPr>
              <a:t>تتنزهين</a:t>
            </a:r>
            <a:endParaRPr lang="ar-SA" sz="2000" b="1" dirty="0">
              <a:solidFill>
                <a:srgbClr val="3333CC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027809" y="2348880"/>
            <a:ext cx="8755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C00000"/>
                </a:solidFill>
              </a:rPr>
              <a:t>يتجاذبان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704552" y="2348880"/>
            <a:ext cx="8755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C00000"/>
                </a:solidFill>
              </a:rPr>
              <a:t>تتجاذبان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808318" y="2348880"/>
            <a:ext cx="930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C00000"/>
                </a:solidFill>
              </a:rPr>
              <a:t>تتجاذبون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342638" y="2348880"/>
            <a:ext cx="8835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C00000"/>
                </a:solidFill>
              </a:rPr>
              <a:t>تتجاذبين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6139506" y="3172906"/>
            <a:ext cx="768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7030A0"/>
                </a:solidFill>
              </a:rPr>
              <a:t>يتأملان</a:t>
            </a:r>
            <a:endParaRPr lang="ar-SA" sz="2000" b="1" dirty="0">
              <a:solidFill>
                <a:srgbClr val="7030A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3315045" y="3140968"/>
            <a:ext cx="805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7030A0"/>
                </a:solidFill>
              </a:rPr>
              <a:t>يتأملون</a:t>
            </a:r>
            <a:endParaRPr lang="ar-SA" sz="2000" b="1" dirty="0">
              <a:solidFill>
                <a:srgbClr val="7030A0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1937647" y="3172906"/>
            <a:ext cx="805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7030A0"/>
                </a:solidFill>
              </a:rPr>
              <a:t>تتأملون</a:t>
            </a:r>
            <a:endParaRPr lang="ar-SA" sz="2000" b="1" dirty="0">
              <a:solidFill>
                <a:srgbClr val="7030A0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4785343" y="3964994"/>
            <a:ext cx="8146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006600"/>
                </a:solidFill>
              </a:rPr>
              <a:t>تزرعان</a:t>
            </a:r>
            <a:endParaRPr lang="ar-SA" sz="2000" b="1" dirty="0">
              <a:solidFill>
                <a:srgbClr val="006600"/>
              </a:solidFill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3367827" y="3964994"/>
            <a:ext cx="8691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006600"/>
                </a:solidFill>
              </a:rPr>
              <a:t>يزرعون</a:t>
            </a:r>
            <a:endParaRPr lang="ar-SA" sz="2000" b="1" dirty="0">
              <a:solidFill>
                <a:srgbClr val="0066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1922131" y="3964994"/>
            <a:ext cx="869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006600"/>
                </a:solidFill>
              </a:rPr>
              <a:t>تزرعون</a:t>
            </a:r>
            <a:endParaRPr lang="ar-SA" sz="2000" b="1" dirty="0">
              <a:solidFill>
                <a:srgbClr val="00660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456450" y="3964994"/>
            <a:ext cx="8226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006600"/>
                </a:solidFill>
              </a:rPr>
              <a:t>تزرعين</a:t>
            </a:r>
            <a:endParaRPr lang="ar-SA" sz="2000" b="1" dirty="0">
              <a:solidFill>
                <a:srgbClr val="0066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6239416" y="4757082"/>
            <a:ext cx="7088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800000"/>
                </a:solidFill>
              </a:rPr>
              <a:t>يفعلان</a:t>
            </a:r>
            <a:endParaRPr lang="ar-SA" sz="2000" b="1" dirty="0">
              <a:solidFill>
                <a:srgbClr val="80000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4876402" y="4757082"/>
            <a:ext cx="7088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800000"/>
                </a:solidFill>
              </a:rPr>
              <a:t>تفعلان</a:t>
            </a:r>
            <a:endParaRPr lang="ar-SA" sz="2000" b="1" dirty="0">
              <a:solidFill>
                <a:srgbClr val="800000"/>
              </a:solidFill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3393836" y="4757082"/>
            <a:ext cx="7457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800000"/>
                </a:solidFill>
              </a:rPr>
              <a:t>يفعلون</a:t>
            </a:r>
            <a:endParaRPr lang="ar-SA" sz="2000" b="1" dirty="0">
              <a:solidFill>
                <a:srgbClr val="800000"/>
              </a:solidFill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954075" y="4757082"/>
            <a:ext cx="7457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800000"/>
                </a:solidFill>
              </a:rPr>
              <a:t>تفعلون</a:t>
            </a:r>
            <a:endParaRPr lang="ar-SA" sz="2000" b="1" dirty="0">
              <a:solidFill>
                <a:srgbClr val="800000"/>
              </a:solidFill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6077502" y="5549170"/>
            <a:ext cx="8963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/>
              <a:t>ي</a:t>
            </a:r>
            <a:r>
              <a:rPr lang="ar-SA" sz="2000" b="1" dirty="0" smtClean="0"/>
              <a:t>حرصان</a:t>
            </a:r>
            <a:endParaRPr lang="ar-SA" sz="2000" b="1" dirty="0"/>
          </a:p>
        </p:txBody>
      </p:sp>
      <p:sp>
        <p:nvSpPr>
          <p:cNvPr id="23" name="مستطيل 22"/>
          <p:cNvSpPr/>
          <p:nvPr/>
        </p:nvSpPr>
        <p:spPr>
          <a:xfrm>
            <a:off x="4714488" y="5549170"/>
            <a:ext cx="8963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/>
              <a:t>ت</a:t>
            </a:r>
            <a:r>
              <a:rPr lang="ar-SA" sz="2000" b="1" dirty="0" smtClean="0"/>
              <a:t>حرصان</a:t>
            </a:r>
            <a:endParaRPr lang="ar-SA" sz="2000" b="1" dirty="0"/>
          </a:p>
        </p:txBody>
      </p:sp>
      <p:sp>
        <p:nvSpPr>
          <p:cNvPr id="24" name="مستطيل 23"/>
          <p:cNvSpPr/>
          <p:nvPr/>
        </p:nvSpPr>
        <p:spPr>
          <a:xfrm>
            <a:off x="3214289" y="5549170"/>
            <a:ext cx="9509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/>
              <a:t>يحرصون</a:t>
            </a:r>
            <a:endParaRPr lang="ar-SA" sz="2000" b="1" dirty="0"/>
          </a:p>
        </p:txBody>
      </p:sp>
      <p:sp>
        <p:nvSpPr>
          <p:cNvPr id="25" name="مستطيل 24"/>
          <p:cNvSpPr/>
          <p:nvPr/>
        </p:nvSpPr>
        <p:spPr>
          <a:xfrm>
            <a:off x="407347" y="5569048"/>
            <a:ext cx="9044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/>
              <a:t>تحرصين</a:t>
            </a:r>
            <a:endParaRPr lang="ar-SA" sz="2000" b="1" dirty="0"/>
          </a:p>
        </p:txBody>
      </p:sp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091" y="44624"/>
            <a:ext cx="2551162" cy="89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632"/>
            <a:ext cx="5309574" cy="574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69218"/>
            <a:ext cx="8856984" cy="577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15" y="674633"/>
            <a:ext cx="7801733" cy="5130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475656" y="1279346"/>
            <a:ext cx="3680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b="1" dirty="0" smtClean="0">
                <a:solidFill>
                  <a:srgbClr val="7030A0"/>
                </a:solidFill>
              </a:rPr>
              <a:t>تكليف معلمة اللغة العربية لرازان بإنجاز عرض</a:t>
            </a:r>
            <a:endParaRPr lang="ar-SA" dirty="0">
              <a:solidFill>
                <a:srgbClr val="7030A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637714" y="3356992"/>
            <a:ext cx="15103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3333CC"/>
                </a:solidFill>
              </a:rPr>
              <a:t>تواصل الأجيال .</a:t>
            </a:r>
            <a:endParaRPr lang="ar-SA" sz="2000" dirty="0">
              <a:solidFill>
                <a:srgbClr val="3333CC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858800" y="3232854"/>
            <a:ext cx="684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006600"/>
                </a:solidFill>
              </a:rPr>
              <a:t>رزان</a:t>
            </a:r>
            <a:endParaRPr lang="ar-SA" sz="2400" dirty="0">
              <a:solidFill>
                <a:srgbClr val="00660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626046" y="3624832"/>
            <a:ext cx="6335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006600"/>
                </a:solidFill>
              </a:rPr>
              <a:t>هدى</a:t>
            </a:r>
            <a:endParaRPr lang="ar-SA" sz="2400" dirty="0">
              <a:solidFill>
                <a:srgbClr val="006600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259632" y="4816716"/>
            <a:ext cx="43316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800000"/>
                </a:solidFill>
              </a:rPr>
              <a:t>عرض فكرتهما على زميلاتهما وبيان فضل الحوار </a:t>
            </a:r>
          </a:p>
          <a:p>
            <a:pPr algn="ctr"/>
            <a:r>
              <a:rPr lang="ar-SA" sz="2000" b="1" dirty="0" smtClean="0">
                <a:solidFill>
                  <a:srgbClr val="800000"/>
                </a:solidFill>
              </a:rPr>
              <a:t>وفضله بتواصل الأجيال .</a:t>
            </a:r>
            <a:endParaRPr lang="ar-SA" sz="2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12574"/>
            <a:ext cx="864096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045" y="74441"/>
            <a:ext cx="2037581" cy="69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4441"/>
            <a:ext cx="5741386" cy="62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341540" y="1926771"/>
            <a:ext cx="1590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>
                <a:solidFill>
                  <a:srgbClr val="800000"/>
                </a:solidFill>
              </a:rPr>
              <a:t>مقروءة في بلادنا .</a:t>
            </a:r>
            <a:endParaRPr lang="ar-SA" dirty="0">
              <a:solidFill>
                <a:srgbClr val="80000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419872" y="2297397"/>
            <a:ext cx="803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>
                <a:solidFill>
                  <a:srgbClr val="800000"/>
                </a:solidFill>
              </a:rPr>
              <a:t>موبوءة </a:t>
            </a:r>
            <a:endParaRPr lang="ar-SA" dirty="0">
              <a:solidFill>
                <a:srgbClr val="800000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4211960" y="2647498"/>
            <a:ext cx="777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>
                <a:solidFill>
                  <a:srgbClr val="800000"/>
                </a:solidFill>
              </a:rPr>
              <a:t>مبدوءة </a:t>
            </a:r>
            <a:endParaRPr lang="ar-SA" dirty="0">
              <a:solidFill>
                <a:srgbClr val="800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306186" y="3026769"/>
            <a:ext cx="819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>
                <a:solidFill>
                  <a:srgbClr val="800000"/>
                </a:solidFill>
              </a:rPr>
              <a:t>مخبوءة </a:t>
            </a:r>
            <a:endParaRPr lang="ar-SA" dirty="0">
              <a:solidFill>
                <a:srgbClr val="800000"/>
              </a:solidFill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56992"/>
            <a:ext cx="7318953" cy="516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7" y="4239092"/>
            <a:ext cx="7606985" cy="228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887413" y="4397356"/>
            <a:ext cx="75533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ar-SA" b="1" dirty="0" smtClean="0"/>
              <a:t>تتضاءل</a:t>
            </a:r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>
            <a:off x="2496857" y="4931876"/>
            <a:ext cx="56297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ar-SA" b="1" dirty="0" smtClean="0"/>
              <a:t>بذاءة</a:t>
            </a:r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>
            <a:off x="2489200" y="5455810"/>
            <a:ext cx="61427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ar-SA" b="1" dirty="0" smtClean="0"/>
              <a:t>عباءةً</a:t>
            </a:r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>
            <a:off x="2995977" y="6011996"/>
            <a:ext cx="63991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ar-SA" b="1" dirty="0" smtClean="0"/>
              <a:t>ساءت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94444E-6 -0.00278 L 0.47361 0.00763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81" y="509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0191 -4.81481E-6 L 0.43437 0.0060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5" y="301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8.33333E-7 -0.00555 L 0.45417 0.0081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671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.55112E-17 -2.22222E-6 L 0.32656 0.00602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19" y="301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4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7"/>
            <a:ext cx="6768752" cy="507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008"/>
            <a:ext cx="8928992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52" y="495622"/>
            <a:ext cx="8781628" cy="6242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2525"/>
            <a:ext cx="2398159" cy="82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24"/>
            <a:ext cx="2407146" cy="85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651061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992888" cy="577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92" y="116632"/>
            <a:ext cx="8298656" cy="587293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3" y="908720"/>
            <a:ext cx="5904657" cy="573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2008"/>
            <a:ext cx="8784976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296" y="64502"/>
            <a:ext cx="2474391" cy="86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4624"/>
            <a:ext cx="4103337" cy="617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57913"/>
            <a:ext cx="8208912" cy="588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997677" y="1916832"/>
            <a:ext cx="6463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الأب</a:t>
            </a:r>
            <a:endParaRPr lang="ar-SA" sz="2000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822267" y="1916832"/>
            <a:ext cx="3385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و</a:t>
            </a:r>
            <a:endParaRPr lang="ar-SA" sz="2000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342484" y="1946649"/>
            <a:ext cx="6463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الأم</a:t>
            </a:r>
            <a:endParaRPr lang="ar-SA" sz="2000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832945" y="2351001"/>
            <a:ext cx="8002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3333CC"/>
                </a:solidFill>
                <a:latin typeface="Courier New" pitchFamily="49" charset="0"/>
                <a:cs typeface="Courier New" pitchFamily="49" charset="0"/>
              </a:rPr>
              <a:t>خالد</a:t>
            </a:r>
            <a:endParaRPr lang="ar-SA" sz="2000" dirty="0">
              <a:solidFill>
                <a:srgbClr val="3333CC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657534" y="2351001"/>
            <a:ext cx="4924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3333CC"/>
                </a:solidFill>
                <a:latin typeface="Courier New" pitchFamily="49" charset="0"/>
                <a:cs typeface="Courier New" pitchFamily="49" charset="0"/>
              </a:rPr>
              <a:t>ثم</a:t>
            </a:r>
            <a:endParaRPr lang="ar-SA" sz="2000" dirty="0">
              <a:solidFill>
                <a:srgbClr val="3333CC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1043608" y="2351001"/>
            <a:ext cx="8002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3333CC"/>
                </a:solidFill>
                <a:latin typeface="Courier New" pitchFamily="49" charset="0"/>
                <a:cs typeface="Courier New" pitchFamily="49" charset="0"/>
              </a:rPr>
              <a:t>يزيد</a:t>
            </a:r>
            <a:endParaRPr lang="ar-SA" sz="2000" dirty="0">
              <a:solidFill>
                <a:srgbClr val="3333CC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444260" y="2783049"/>
            <a:ext cx="14157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للوالدين</a:t>
            </a:r>
            <a:endParaRPr lang="ar-SA" sz="2000" dirty="0">
              <a:solidFill>
                <a:srgbClr val="0066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2657534" y="2783049"/>
            <a:ext cx="4924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ثم</a:t>
            </a:r>
            <a:endParaRPr lang="ar-SA" sz="2000" dirty="0">
              <a:solidFill>
                <a:srgbClr val="0066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861844" y="2812866"/>
            <a:ext cx="12618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المدرسة</a:t>
            </a:r>
            <a:endParaRPr lang="ar-SA" sz="2000" dirty="0">
              <a:solidFill>
                <a:srgbClr val="0066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5822290" y="4754961"/>
            <a:ext cx="898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المرض</a:t>
            </a:r>
            <a:endParaRPr lang="ar-SA" sz="2000" dirty="0">
              <a:solidFill>
                <a:srgbClr val="7030A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3962274" y="5229200"/>
            <a:ext cx="9316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خمسين</a:t>
            </a:r>
            <a:endParaRPr lang="ar-SA" sz="2000" dirty="0">
              <a:solidFill>
                <a:srgbClr val="7030A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5135762" y="5723317"/>
            <a:ext cx="724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محمد</a:t>
            </a:r>
            <a:endParaRPr lang="ar-SA" sz="2000" dirty="0">
              <a:solidFill>
                <a:srgbClr val="7030A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3985684" y="6195121"/>
            <a:ext cx="1268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ذبح عقيقته</a:t>
            </a:r>
            <a:endParaRPr lang="ar-SA" sz="2000" dirty="0">
              <a:solidFill>
                <a:srgbClr val="7030A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682308" y="4757082"/>
            <a:ext cx="14414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معطوفاً عليه</a:t>
            </a:r>
            <a:endParaRPr lang="ar-SA" sz="20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971600" y="5229200"/>
            <a:ext cx="9492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معطوفاً</a:t>
            </a:r>
            <a:endParaRPr lang="ar-SA" sz="20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683568" y="5703125"/>
            <a:ext cx="14414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معطوفاً عليه</a:t>
            </a:r>
            <a:endParaRPr lang="ar-SA" sz="20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971600" y="6197242"/>
            <a:ext cx="9492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معطوفاً</a:t>
            </a:r>
            <a:endParaRPr lang="ar-SA" sz="20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3951"/>
            <a:ext cx="8568951" cy="655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5024506" y="764704"/>
            <a:ext cx="10935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المعلمون</a:t>
            </a:r>
            <a:endParaRPr lang="ar-SA" sz="2000" dirty="0">
              <a:solidFill>
                <a:srgbClr val="7030A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237929" y="1320576"/>
            <a:ext cx="10775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التلميذتين</a:t>
            </a:r>
            <a:endParaRPr lang="ar-SA" sz="2000" dirty="0">
              <a:solidFill>
                <a:srgbClr val="7030A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580112" y="1886701"/>
            <a:ext cx="7264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أخوك</a:t>
            </a:r>
            <a:endParaRPr lang="ar-SA" sz="2000" dirty="0">
              <a:solidFill>
                <a:srgbClr val="7030A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343220" y="2400696"/>
            <a:ext cx="10631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المعلمات</a:t>
            </a:r>
            <a:endParaRPr lang="ar-SA" sz="2000" dirty="0">
              <a:solidFill>
                <a:srgbClr val="7030A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4371027" y="4037002"/>
            <a:ext cx="30812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أخي و أخوك في فصل واحد .</a:t>
            </a:r>
            <a:endParaRPr lang="ar-SA" sz="200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531073" y="5127061"/>
            <a:ext cx="30652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خرج من الفصل محمد فخالد .</a:t>
            </a:r>
            <a:endParaRPr lang="ar-SA" sz="200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427984" y="6197242"/>
            <a:ext cx="31694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تحدث الطفل إلى اخوته و أبيه .</a:t>
            </a:r>
            <a:endParaRPr lang="ar-SA" sz="200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23825"/>
            <a:ext cx="8877300" cy="661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493066" y="404664"/>
            <a:ext cx="7729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600" b="1" dirty="0" smtClean="0">
                <a:solidFill>
                  <a:srgbClr val="0066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المعلمون</a:t>
            </a:r>
            <a:endParaRPr lang="ar-SA" sz="1600" b="1" dirty="0">
              <a:solidFill>
                <a:srgbClr val="0066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99470" y="702321"/>
            <a:ext cx="694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>
                <a:solidFill>
                  <a:srgbClr val="0066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الفتياتِ</a:t>
            </a:r>
            <a:endParaRPr lang="ar-SA" b="1" dirty="0">
              <a:solidFill>
                <a:srgbClr val="0066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09719" y="980728"/>
            <a:ext cx="84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>
                <a:solidFill>
                  <a:srgbClr val="0066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مدرستين</a:t>
            </a:r>
            <a:endParaRPr lang="ar-SA" b="1" dirty="0">
              <a:solidFill>
                <a:srgbClr val="0066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937784" y="1288638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>
                <a:solidFill>
                  <a:srgbClr val="0066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أبوك</a:t>
            </a:r>
            <a:endParaRPr lang="ar-SA" b="1" dirty="0">
              <a:solidFill>
                <a:srgbClr val="0066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760883" y="5268956"/>
            <a:ext cx="3031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006600"/>
                </a:solidFill>
                <a:latin typeface="Courier New" pitchFamily="49" charset="0"/>
                <a:cs typeface="Akhbar MT" pitchFamily="2" charset="-78"/>
              </a:rPr>
              <a:t>نربي أطفالنا </a:t>
            </a:r>
            <a:r>
              <a:rPr lang="ar-SA" sz="2400" b="1" dirty="0">
                <a:solidFill>
                  <a:srgbClr val="006600"/>
                </a:solidFill>
                <a:latin typeface="Courier New" pitchFamily="49" charset="0"/>
                <a:cs typeface="Akhbar MT" pitchFamily="2" charset="-78"/>
              </a:rPr>
              <a:t>على </a:t>
            </a:r>
            <a:r>
              <a:rPr lang="ar-SA" sz="2400" b="1" dirty="0" smtClean="0">
                <a:solidFill>
                  <a:srgbClr val="006600"/>
                </a:solidFill>
                <a:latin typeface="Courier New" pitchFamily="49" charset="0"/>
                <a:cs typeface="Akhbar MT" pitchFamily="2" charset="-78"/>
              </a:rPr>
              <a:t>الأمانةِ والصدقِ . </a:t>
            </a:r>
            <a:endParaRPr lang="ar-SA" sz="2400" b="1" dirty="0">
              <a:solidFill>
                <a:srgbClr val="006600"/>
              </a:solidFill>
              <a:latin typeface="Courier New" pitchFamily="49" charset="0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882437" y="5858041"/>
            <a:ext cx="3910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006600"/>
                </a:solidFill>
                <a:latin typeface="Courier New" pitchFamily="49" charset="0"/>
                <a:cs typeface="Akhbar MT" pitchFamily="2" charset="-78"/>
              </a:rPr>
              <a:t>في الإذاعة الصباحية قرأت الحديثَ فالقصيدةَ. </a:t>
            </a:r>
            <a:endParaRPr lang="ar-SA" sz="2400" b="1" dirty="0">
              <a:solidFill>
                <a:srgbClr val="006600"/>
              </a:solidFill>
              <a:latin typeface="Courier New" pitchFamily="49" charset="0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825645" y="6381528"/>
            <a:ext cx="29867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006600"/>
                </a:solidFill>
                <a:latin typeface="Courier New" pitchFamily="49" charset="0"/>
                <a:cs typeface="Akhbar MT" pitchFamily="2" charset="-78"/>
              </a:rPr>
              <a:t>الغذاءُ و الرياضةُ مفيدان للأطفال . </a:t>
            </a:r>
            <a:endParaRPr lang="ar-SA" sz="2400" b="1" dirty="0">
              <a:solidFill>
                <a:srgbClr val="006600"/>
              </a:solidFill>
              <a:latin typeface="Courier New" pitchFamily="49" charset="0"/>
              <a:ea typeface="Arial Unicode MS" pitchFamily="34" charset="-128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0677 -0.01134 L 0.52865 0.0060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94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2326 -0.01065 L 0.44896 0.0032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1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16667E-6 2.59259E-6 L 0.34583 0.0046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E-6 -4.81481E-6 L 0.40105 0.0016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2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5" grpId="2"/>
      <p:bldP spid="6" grpId="0"/>
      <p:bldP spid="6" grpId="1"/>
      <p:bldP spid="6" grpId="2"/>
      <p:bldP spid="7" grpId="0"/>
      <p:bldP spid="7" grpId="1"/>
      <p:bldP spid="7" grpId="2"/>
      <p:bldP spid="8" grpId="0"/>
      <p:bldP spid="9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6688"/>
            <a:ext cx="8928992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535"/>
            <a:ext cx="2344663" cy="79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134852" y="1444714"/>
            <a:ext cx="31213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تهتم الجمعية الخيرية بكفالة الأيتام .</a:t>
            </a:r>
            <a:endParaRPr lang="ar-SA" sz="2000" b="1" dirty="0">
              <a:solidFill>
                <a:srgbClr val="0066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629074" y="1804754"/>
            <a:ext cx="26548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بداية التعليم من سن الطفولة .</a:t>
            </a:r>
            <a:endParaRPr lang="ar-SA" sz="2000" b="1" dirty="0">
              <a:solidFill>
                <a:srgbClr val="0066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43842" y="2164794"/>
            <a:ext cx="37401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أتذكر أصدقائي في زمن الصبا فأشتاق لهم .</a:t>
            </a:r>
            <a:endParaRPr lang="ar-SA" sz="2000" b="1" dirty="0">
              <a:solidFill>
                <a:srgbClr val="0066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838443" y="2492896"/>
            <a:ext cx="24705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تهتم الأسر بتأديب الطفولة .</a:t>
            </a:r>
            <a:endParaRPr lang="ar-SA" sz="2000" b="1" dirty="0">
              <a:solidFill>
                <a:srgbClr val="0066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cxnSp>
        <p:nvCxnSpPr>
          <p:cNvPr id="8" name="رابط مستقيم 7"/>
          <p:cNvCxnSpPr/>
          <p:nvPr/>
        </p:nvCxnSpPr>
        <p:spPr>
          <a:xfrm flipH="1">
            <a:off x="5724128" y="1644769"/>
            <a:ext cx="1515716" cy="72008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flipH="1" flipV="1">
            <a:off x="5724128" y="1644769"/>
            <a:ext cx="1513281" cy="408575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رابط مستقيم 11"/>
          <p:cNvCxnSpPr/>
          <p:nvPr/>
        </p:nvCxnSpPr>
        <p:spPr>
          <a:xfrm flipH="1">
            <a:off x="5680824" y="2368758"/>
            <a:ext cx="1515716" cy="344071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رابط مستقيم 14"/>
          <p:cNvCxnSpPr/>
          <p:nvPr/>
        </p:nvCxnSpPr>
        <p:spPr>
          <a:xfrm flipH="1" flipV="1">
            <a:off x="5652120" y="2004810"/>
            <a:ext cx="1515716" cy="688141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6" y="72008"/>
            <a:ext cx="895536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5364088" y="784582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/>
              <a:t>يتفاءل</a:t>
            </a:r>
            <a:endParaRPr lang="ar-SA" dirty="0"/>
          </a:p>
        </p:txBody>
      </p:sp>
      <p:sp>
        <p:nvSpPr>
          <p:cNvPr id="4" name="مستطيل 3"/>
          <p:cNvSpPr/>
          <p:nvPr/>
        </p:nvSpPr>
        <p:spPr>
          <a:xfrm>
            <a:off x="4039090" y="1484784"/>
            <a:ext cx="681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/>
              <a:t>الكامنة</a:t>
            </a:r>
            <a:endParaRPr lang="ar-SA" dirty="0"/>
          </a:p>
        </p:txBody>
      </p:sp>
      <p:sp>
        <p:nvSpPr>
          <p:cNvPr id="5" name="مستطيل 4"/>
          <p:cNvSpPr/>
          <p:nvPr/>
        </p:nvSpPr>
        <p:spPr>
          <a:xfrm>
            <a:off x="6607725" y="2172612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/>
              <a:t>عامة</a:t>
            </a:r>
            <a:endParaRPr lang="ar-SA" dirty="0"/>
          </a:p>
        </p:txBody>
      </p:sp>
      <p:sp>
        <p:nvSpPr>
          <p:cNvPr id="6" name="مستطيل 5"/>
          <p:cNvSpPr/>
          <p:nvPr/>
        </p:nvSpPr>
        <p:spPr>
          <a:xfrm>
            <a:off x="7576264" y="3202144"/>
            <a:ext cx="570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/>
              <a:t>نشدو</a:t>
            </a:r>
            <a:endParaRPr lang="ar-SA" dirty="0"/>
          </a:p>
        </p:txBody>
      </p:sp>
      <p:sp>
        <p:nvSpPr>
          <p:cNvPr id="7" name="مستطيل 6"/>
          <p:cNvSpPr/>
          <p:nvPr/>
        </p:nvSpPr>
        <p:spPr>
          <a:xfrm>
            <a:off x="6722622" y="3212976"/>
            <a:ext cx="662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/>
              <a:t>نرقص</a:t>
            </a:r>
            <a:endParaRPr lang="ar-SA" dirty="0"/>
          </a:p>
        </p:txBody>
      </p:sp>
      <p:sp>
        <p:nvSpPr>
          <p:cNvPr id="8" name="مستطيل 7"/>
          <p:cNvSpPr/>
          <p:nvPr/>
        </p:nvSpPr>
        <p:spPr>
          <a:xfrm>
            <a:off x="5820694" y="3212976"/>
            <a:ext cx="67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/>
              <a:t>نضحك</a:t>
            </a:r>
            <a:endParaRPr lang="ar-SA" dirty="0"/>
          </a:p>
        </p:txBody>
      </p:sp>
      <p:sp>
        <p:nvSpPr>
          <p:cNvPr id="9" name="مستطيل 8"/>
          <p:cNvSpPr/>
          <p:nvPr/>
        </p:nvSpPr>
        <p:spPr>
          <a:xfrm>
            <a:off x="4728586" y="3223808"/>
            <a:ext cx="784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/>
              <a:t>الوضوء</a:t>
            </a:r>
            <a:endParaRPr lang="ar-SA" dirty="0"/>
          </a:p>
        </p:txBody>
      </p:sp>
      <p:sp>
        <p:nvSpPr>
          <p:cNvPr id="10" name="مستطيل 9"/>
          <p:cNvSpPr/>
          <p:nvPr/>
        </p:nvSpPr>
        <p:spPr>
          <a:xfrm>
            <a:off x="3943677" y="3212976"/>
            <a:ext cx="675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/>
              <a:t>نركض</a:t>
            </a:r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>
            <a:off x="2869202" y="3223808"/>
            <a:ext cx="77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/>
              <a:t>الجنسية</a:t>
            </a:r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>
            <a:off x="5761975" y="3552892"/>
            <a:ext cx="1042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/>
              <a:t>جواز السفر</a:t>
            </a:r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>
            <a:off x="4283968" y="3563724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/>
              <a:t>نقدم النصيحة</a:t>
            </a:r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>
            <a:off x="2032826" y="3563724"/>
            <a:ext cx="1459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/>
              <a:t>البطاقة الشخصية</a:t>
            </a:r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>
            <a:off x="1654054" y="3223808"/>
            <a:ext cx="859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/>
              <a:t>الابتسامة</a:t>
            </a:r>
            <a:endParaRPr lang="ar-SA" dirty="0"/>
          </a:p>
        </p:txBody>
      </p:sp>
      <p:sp>
        <p:nvSpPr>
          <p:cNvPr id="16" name="مستطيل 15"/>
          <p:cNvSpPr/>
          <p:nvPr/>
        </p:nvSpPr>
        <p:spPr>
          <a:xfrm>
            <a:off x="7218663" y="3573016"/>
            <a:ext cx="67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/>
              <a:t>الصلاة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225 -0.02523 L -0.46996 0.2615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85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16667E-6 -3.7037E-7 L -0.6493 0.2567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65" y="1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1389 -0.01991 L 0.18907 0.2594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158 -0.01042 L 0.05799 0.25509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1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8.33333E-7 -3.7037E-7 L -0.33837 0.3090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27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77778E-6 -7.40741E-7 L 0.50643 0.30741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22222E-6 -7.40741E-7 L 0.13837 0.30741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0" y="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66667E-6 3.33333E-6 L -0.20798 0.25648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9" y="1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77778E-6 2.59259E-6 L -0.31319 0.31203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60" y="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11111E-6 2.22222E-6 L 0.0934 0.31041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33333E-6 0.0125 L 0.56806 0.3125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03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2"/>
      <p:bldP spid="6" grpId="0"/>
      <p:bldP spid="6" grpId="1"/>
      <p:bldP spid="6" grpId="2"/>
      <p:bldP spid="7" grpId="0"/>
      <p:bldP spid="7" grpId="1"/>
      <p:bldP spid="7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4" grpId="2"/>
      <p:bldP spid="15" grpId="0"/>
      <p:bldP spid="15" grpId="1"/>
      <p:bldP spid="15" grpId="2"/>
      <p:bldP spid="16" grpId="0"/>
      <p:bldP spid="16" grpId="1"/>
      <p:bldP spid="16" grpId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6002415" y="620688"/>
            <a:ext cx="638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>
                <a:solidFill>
                  <a:srgbClr val="800000"/>
                </a:solidFill>
              </a:rPr>
              <a:t>عَصَبُ</a:t>
            </a:r>
            <a:endParaRPr lang="ar-SA" dirty="0">
              <a:solidFill>
                <a:srgbClr val="800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164318" y="1033505"/>
            <a:ext cx="558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>
                <a:solidFill>
                  <a:srgbClr val="800000"/>
                </a:solidFill>
              </a:rPr>
              <a:t>الأُفُق</a:t>
            </a:r>
            <a:endParaRPr lang="ar-SA" dirty="0">
              <a:solidFill>
                <a:srgbClr val="80000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274575" y="1475492"/>
            <a:ext cx="583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>
                <a:solidFill>
                  <a:srgbClr val="800000"/>
                </a:solidFill>
              </a:rPr>
              <a:t>الصِّبا</a:t>
            </a:r>
            <a:endParaRPr lang="ar-SA" dirty="0">
              <a:solidFill>
                <a:srgbClr val="80000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407738" y="1894519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>
                <a:solidFill>
                  <a:srgbClr val="800000"/>
                </a:solidFill>
              </a:rPr>
              <a:t>هُوِيـِّة</a:t>
            </a:r>
            <a:endParaRPr lang="ar-SA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008"/>
            <a:ext cx="8928992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008"/>
            <a:ext cx="9001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008"/>
            <a:ext cx="8928992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75222"/>
            <a:ext cx="1748481" cy="705506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r="1417"/>
          <a:stretch/>
        </p:blipFill>
        <p:spPr>
          <a:xfrm>
            <a:off x="297505" y="271394"/>
            <a:ext cx="6207894" cy="85335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50" y="1340768"/>
            <a:ext cx="7956374" cy="511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0013"/>
            <a:ext cx="8928991" cy="66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008"/>
            <a:ext cx="8928992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016"/>
            <a:ext cx="8928992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7" y="44623"/>
            <a:ext cx="9063447" cy="6701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070634" y="2852936"/>
            <a:ext cx="2512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800000"/>
                </a:solidFill>
                <a:cs typeface="Akhbar MT" pitchFamily="2" charset="-78"/>
              </a:rPr>
              <a:t>عرف الصينيون صناعة الورق</a:t>
            </a:r>
          </a:p>
          <a:p>
            <a:pPr algn="ctr"/>
            <a:r>
              <a:rPr lang="ar-SA" sz="2400" b="1" dirty="0" smtClean="0">
                <a:solidFill>
                  <a:srgbClr val="800000"/>
                </a:solidFill>
                <a:cs typeface="Akhbar MT" pitchFamily="2" charset="-78"/>
              </a:rPr>
              <a:t> قبل كل الشعوب .</a:t>
            </a:r>
            <a:endParaRPr lang="ar-SA" sz="2400" b="1" dirty="0">
              <a:solidFill>
                <a:srgbClr val="800000"/>
              </a:solidFill>
              <a:cs typeface="Akhbar MT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17183" y="2924944"/>
            <a:ext cx="2512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006600"/>
                </a:solidFill>
                <a:cs typeface="Akhbar MT" pitchFamily="2" charset="-78"/>
              </a:rPr>
              <a:t>عرف الصينيون صناعة الورق</a:t>
            </a:r>
          </a:p>
          <a:p>
            <a:pPr algn="ctr"/>
            <a:r>
              <a:rPr lang="ar-SA" sz="2400" b="1" dirty="0" smtClean="0">
                <a:solidFill>
                  <a:srgbClr val="006600"/>
                </a:solidFill>
                <a:cs typeface="Akhbar MT" pitchFamily="2" charset="-78"/>
              </a:rPr>
              <a:t> قبل جميع الشعوب .</a:t>
            </a:r>
            <a:endParaRPr lang="ar-SA" sz="2400" b="1" dirty="0">
              <a:solidFill>
                <a:srgbClr val="006600"/>
              </a:solidFill>
              <a:cs typeface="Akhbar MT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072656" y="3832592"/>
            <a:ext cx="2512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800000"/>
                </a:solidFill>
                <a:cs typeface="Akhbar MT" pitchFamily="2" charset="-78"/>
              </a:rPr>
              <a:t>استخدم العلماء الحاسوب في </a:t>
            </a:r>
          </a:p>
          <a:p>
            <a:pPr algn="ctr"/>
            <a:r>
              <a:rPr lang="ar-SA" sz="2400" b="1" dirty="0" smtClean="0">
                <a:solidFill>
                  <a:srgbClr val="800000"/>
                </a:solidFill>
                <a:cs typeface="Akhbar MT" pitchFamily="2" charset="-78"/>
              </a:rPr>
              <a:t>كل ميادين العمل .</a:t>
            </a:r>
            <a:endParaRPr lang="ar-SA" sz="2400" b="1" dirty="0">
              <a:solidFill>
                <a:srgbClr val="800000"/>
              </a:solidFill>
              <a:cs typeface="Akhbar MT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92336" y="3861048"/>
            <a:ext cx="2512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>
                <a:solidFill>
                  <a:srgbClr val="006600"/>
                </a:solidFill>
                <a:cs typeface="Akhbar MT" pitchFamily="2" charset="-78"/>
              </a:rPr>
              <a:t>استخدم العلماء الحاسوب في </a:t>
            </a:r>
          </a:p>
          <a:p>
            <a:pPr algn="ctr"/>
            <a:r>
              <a:rPr lang="ar-SA" sz="2400" b="1" dirty="0" smtClean="0">
                <a:solidFill>
                  <a:srgbClr val="006600"/>
                </a:solidFill>
                <a:cs typeface="Akhbar MT" pitchFamily="2" charset="-78"/>
              </a:rPr>
              <a:t>جميع ميادين </a:t>
            </a:r>
            <a:r>
              <a:rPr lang="ar-SA" sz="2400" b="1" dirty="0">
                <a:solidFill>
                  <a:srgbClr val="006600"/>
                </a:solidFill>
                <a:cs typeface="Akhbar MT" pitchFamily="2" charset="-78"/>
              </a:rPr>
              <a:t>العمل</a:t>
            </a:r>
            <a:r>
              <a:rPr lang="ar-SA" sz="2400" b="1" dirty="0" smtClean="0">
                <a:solidFill>
                  <a:srgbClr val="006600"/>
                </a:solidFill>
                <a:cs typeface="Akhbar MT" pitchFamily="2" charset="-78"/>
              </a:rPr>
              <a:t>.</a:t>
            </a:r>
            <a:endParaRPr lang="ar-SA" sz="2400" b="1" dirty="0">
              <a:solidFill>
                <a:srgbClr val="006600"/>
              </a:solidFill>
              <a:cs typeface="Akhbar MT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143507" y="4798513"/>
            <a:ext cx="24160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800000"/>
                </a:solidFill>
                <a:cs typeface="Akhbar MT" pitchFamily="2" charset="-78"/>
              </a:rPr>
              <a:t>تكرم الدولة النابغين في كل </a:t>
            </a:r>
          </a:p>
          <a:p>
            <a:pPr algn="ctr"/>
            <a:r>
              <a:rPr lang="ar-SA" sz="2400" b="1" dirty="0" smtClean="0">
                <a:solidFill>
                  <a:srgbClr val="800000"/>
                </a:solidFill>
                <a:cs typeface="Akhbar MT" pitchFamily="2" charset="-78"/>
              </a:rPr>
              <a:t>المدارس .</a:t>
            </a:r>
            <a:endParaRPr lang="ar-SA" sz="2400" b="1" dirty="0">
              <a:solidFill>
                <a:srgbClr val="800000"/>
              </a:solidFill>
              <a:cs typeface="Akhbar MT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07431" y="4797152"/>
            <a:ext cx="21242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>
                <a:solidFill>
                  <a:srgbClr val="006600"/>
                </a:solidFill>
                <a:cs typeface="Akhbar MT" pitchFamily="2" charset="-78"/>
              </a:rPr>
              <a:t>تكرم الدولة النابغين في </a:t>
            </a:r>
            <a:endParaRPr lang="ar-SA" sz="2400" b="1" dirty="0" smtClean="0">
              <a:solidFill>
                <a:srgbClr val="006600"/>
              </a:solidFill>
              <a:cs typeface="Akhbar MT" pitchFamily="2" charset="-78"/>
            </a:endParaRPr>
          </a:p>
          <a:p>
            <a:pPr algn="ctr"/>
            <a:r>
              <a:rPr lang="ar-SA" sz="2400" b="1" dirty="0" smtClean="0">
                <a:solidFill>
                  <a:srgbClr val="006600"/>
                </a:solidFill>
                <a:cs typeface="Akhbar MT" pitchFamily="2" charset="-78"/>
              </a:rPr>
              <a:t>جميع المدارس.</a:t>
            </a:r>
            <a:endParaRPr lang="ar-SA" sz="2400" b="1" dirty="0">
              <a:solidFill>
                <a:srgbClr val="006600"/>
              </a:solidFill>
              <a:cs typeface="Akhbar MT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964453" y="5753134"/>
            <a:ext cx="25955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800000"/>
                </a:solidFill>
                <a:cs typeface="Akhbar MT" pitchFamily="2" charset="-78"/>
              </a:rPr>
              <a:t>نستعمل الحديد في صناعة كل </a:t>
            </a:r>
          </a:p>
          <a:p>
            <a:pPr algn="ctr"/>
            <a:r>
              <a:rPr lang="ar-SA" sz="2400" b="1" dirty="0" smtClean="0">
                <a:solidFill>
                  <a:srgbClr val="800000"/>
                </a:solidFill>
                <a:cs typeface="Akhbar MT" pitchFamily="2" charset="-78"/>
              </a:rPr>
              <a:t>الآلات الثقيلة .</a:t>
            </a:r>
            <a:endParaRPr lang="ar-SA" sz="2400" b="1" dirty="0">
              <a:solidFill>
                <a:srgbClr val="800000"/>
              </a:solidFill>
              <a:cs typeface="Akhbar MT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399925" y="5754495"/>
            <a:ext cx="23038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>
                <a:solidFill>
                  <a:srgbClr val="006600"/>
                </a:solidFill>
                <a:cs typeface="Akhbar MT" pitchFamily="2" charset="-78"/>
              </a:rPr>
              <a:t>نستعمل الحديد في صناعة </a:t>
            </a:r>
            <a:endParaRPr lang="ar-SA" sz="2400" b="1" dirty="0" smtClean="0">
              <a:solidFill>
                <a:srgbClr val="006600"/>
              </a:solidFill>
              <a:cs typeface="Akhbar MT" pitchFamily="2" charset="-78"/>
            </a:endParaRPr>
          </a:p>
          <a:p>
            <a:pPr algn="ctr"/>
            <a:r>
              <a:rPr lang="ar-SA" sz="2400" b="1" dirty="0" smtClean="0">
                <a:solidFill>
                  <a:srgbClr val="006600"/>
                </a:solidFill>
                <a:cs typeface="Akhbar MT" pitchFamily="2" charset="-78"/>
              </a:rPr>
              <a:t>جميع الآلات </a:t>
            </a:r>
            <a:r>
              <a:rPr lang="ar-SA" sz="2400" b="1" dirty="0">
                <a:solidFill>
                  <a:srgbClr val="006600"/>
                </a:solidFill>
                <a:cs typeface="Akhbar MT" pitchFamily="2" charset="-78"/>
              </a:rPr>
              <a:t>الثقيلة</a:t>
            </a:r>
            <a:r>
              <a:rPr lang="ar-SA" sz="2400" b="1" dirty="0" smtClean="0">
                <a:solidFill>
                  <a:srgbClr val="006600"/>
                </a:solidFill>
                <a:cs typeface="Akhbar MT" pitchFamily="2" charset="-78"/>
              </a:rPr>
              <a:t>.</a:t>
            </a:r>
            <a:endParaRPr lang="ar-SA" sz="2400" b="1" dirty="0">
              <a:solidFill>
                <a:srgbClr val="006600"/>
              </a:solidFill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6" y="95821"/>
            <a:ext cx="8974410" cy="664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37" y="692696"/>
            <a:ext cx="7252455" cy="563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008"/>
            <a:ext cx="8928992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008"/>
            <a:ext cx="8856984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9"/>
            <a:ext cx="7127300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008"/>
            <a:ext cx="8928992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05739"/>
            <a:ext cx="2016224" cy="658964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5" y="144194"/>
            <a:ext cx="5863394" cy="62051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06" y="1196752"/>
            <a:ext cx="7879618" cy="525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008"/>
            <a:ext cx="8856984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5676038" y="1988840"/>
            <a:ext cx="922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800000"/>
                </a:solidFill>
                <a:latin typeface="Courier New" pitchFamily="49" charset="0"/>
                <a:cs typeface="Courier New" pitchFamily="49" charset="0"/>
              </a:rPr>
              <a:t>آمال</a:t>
            </a:r>
            <a:endParaRPr lang="ar-SA" sz="2400" dirty="0">
              <a:solidFill>
                <a:srgbClr val="8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5666177" y="2339141"/>
            <a:ext cx="922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800000"/>
                </a:solidFill>
                <a:latin typeface="Courier New" pitchFamily="49" charset="0"/>
                <a:cs typeface="Courier New" pitchFamily="49" charset="0"/>
              </a:rPr>
              <a:t>آفاق</a:t>
            </a:r>
            <a:endParaRPr lang="ar-SA" sz="2400" dirty="0">
              <a:solidFill>
                <a:srgbClr val="8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297486" y="2679303"/>
            <a:ext cx="1290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800000"/>
                </a:solidFill>
                <a:latin typeface="Courier New" pitchFamily="49" charset="0"/>
                <a:cs typeface="Courier New" pitchFamily="49" charset="0"/>
              </a:rPr>
              <a:t>الكآبة</a:t>
            </a:r>
            <a:endParaRPr lang="ar-SA" sz="2400" dirty="0">
              <a:solidFill>
                <a:srgbClr val="8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666177" y="3016830"/>
            <a:ext cx="922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800000"/>
                </a:solidFill>
                <a:latin typeface="Courier New" pitchFamily="49" charset="0"/>
                <a:cs typeface="Courier New" pitchFamily="49" charset="0"/>
              </a:rPr>
              <a:t>آثار</a:t>
            </a:r>
            <a:endParaRPr lang="ar-SA" sz="2400" dirty="0">
              <a:solidFill>
                <a:srgbClr val="8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5666177" y="3347253"/>
            <a:ext cx="922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800000"/>
                </a:solidFill>
                <a:latin typeface="Courier New" pitchFamily="49" charset="0"/>
                <a:cs typeface="Courier New" pitchFamily="49" charset="0"/>
              </a:rPr>
              <a:t>آمنة</a:t>
            </a:r>
            <a:endParaRPr lang="ar-SA" sz="2400" dirty="0">
              <a:solidFill>
                <a:srgbClr val="8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5666177" y="3687415"/>
            <a:ext cx="922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800000"/>
                </a:solidFill>
                <a:latin typeface="Courier New" pitchFamily="49" charset="0"/>
                <a:cs typeface="Courier New" pitchFamily="49" charset="0"/>
              </a:rPr>
              <a:t>آبار</a:t>
            </a:r>
            <a:endParaRPr lang="ar-SA" sz="2400" dirty="0">
              <a:solidFill>
                <a:srgbClr val="8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5580112" y="4027577"/>
            <a:ext cx="922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800000"/>
                </a:solidFill>
                <a:latin typeface="Courier New" pitchFamily="49" charset="0"/>
                <a:cs typeface="Courier New" pitchFamily="49" charset="0"/>
              </a:rPr>
              <a:t>مآذن</a:t>
            </a:r>
            <a:endParaRPr lang="ar-SA" sz="2400" dirty="0">
              <a:solidFill>
                <a:srgbClr val="8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5534974" y="5157192"/>
            <a:ext cx="8002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err="1" smtClean="0">
                <a:solidFill>
                  <a:srgbClr val="3333CC"/>
                </a:solidFill>
                <a:latin typeface="Courier New" pitchFamily="49" charset="0"/>
                <a:ea typeface="Arial Unicode MS" pitchFamily="34" charset="-128"/>
                <a:cs typeface="Courier New" pitchFamily="49" charset="0"/>
              </a:rPr>
              <a:t>آليت</a:t>
            </a:r>
            <a:endParaRPr lang="ar-SA" sz="2000" b="1" dirty="0">
              <a:solidFill>
                <a:srgbClr val="3333CC"/>
              </a:solidFill>
              <a:latin typeface="Courier New" pitchFamily="49" charset="0"/>
              <a:ea typeface="Arial Unicode MS" pitchFamily="34" charset="-128"/>
              <a:cs typeface="Courier New" pitchFamily="49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5532226" y="5549170"/>
            <a:ext cx="8002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3333CC"/>
                </a:solidFill>
                <a:latin typeface="Courier New" pitchFamily="49" charset="0"/>
                <a:ea typeface="Arial Unicode MS" pitchFamily="34" charset="-128"/>
                <a:cs typeface="Courier New" pitchFamily="49" charset="0"/>
              </a:rPr>
              <a:t>مآرب</a:t>
            </a:r>
            <a:endParaRPr lang="ar-SA" sz="2000" b="1" dirty="0">
              <a:solidFill>
                <a:srgbClr val="3333CC"/>
              </a:solidFill>
              <a:latin typeface="Courier New" pitchFamily="49" charset="0"/>
              <a:ea typeface="Arial Unicode MS" pitchFamily="34" charset="-128"/>
              <a:cs typeface="Courier New" pitchFamily="49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5530731" y="5877272"/>
            <a:ext cx="8002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3333CC"/>
                </a:solidFill>
                <a:latin typeface="Courier New" pitchFamily="49" charset="0"/>
                <a:ea typeface="Arial Unicode MS" pitchFamily="34" charset="-128"/>
                <a:cs typeface="Courier New" pitchFamily="49" charset="0"/>
              </a:rPr>
              <a:t>آجال</a:t>
            </a:r>
            <a:endParaRPr lang="ar-SA" sz="2000" b="1" dirty="0">
              <a:solidFill>
                <a:srgbClr val="3333CC"/>
              </a:solidFill>
              <a:latin typeface="Courier New" pitchFamily="49" charset="0"/>
              <a:ea typeface="Arial Unicode MS" pitchFamily="34" charset="-128"/>
              <a:cs typeface="Courier New" pitchFamily="49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5681870" y="6269250"/>
            <a:ext cx="6463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3333CC"/>
                </a:solidFill>
                <a:latin typeface="Courier New" pitchFamily="49" charset="0"/>
                <a:ea typeface="Arial Unicode MS" pitchFamily="34" charset="-128"/>
                <a:cs typeface="Courier New" pitchFamily="49" charset="0"/>
              </a:rPr>
              <a:t>آسف</a:t>
            </a:r>
            <a:endParaRPr lang="ar-SA" sz="2000" b="1" dirty="0">
              <a:solidFill>
                <a:srgbClr val="3333CC"/>
              </a:solidFill>
              <a:latin typeface="Courier New" pitchFamily="49" charset="0"/>
              <a:ea typeface="Arial Unicode MS" pitchFamily="34" charset="-128"/>
              <a:cs typeface="Courier New" pitchFamily="49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3374601" y="5229200"/>
            <a:ext cx="4924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3333CC"/>
                </a:solidFill>
                <a:latin typeface="Courier New" pitchFamily="49" charset="0"/>
                <a:ea typeface="Arial Unicode MS" pitchFamily="34" charset="-128"/>
                <a:cs typeface="Courier New" pitchFamily="49" charset="0"/>
              </a:rPr>
              <a:t>آب</a:t>
            </a:r>
            <a:endParaRPr lang="ar-SA" sz="2000" b="1" dirty="0">
              <a:solidFill>
                <a:srgbClr val="3333CC"/>
              </a:solidFill>
              <a:latin typeface="Courier New" pitchFamily="49" charset="0"/>
              <a:ea typeface="Arial Unicode MS" pitchFamily="34" charset="-128"/>
              <a:cs typeface="Courier New" pitchFamily="49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2915816" y="5517232"/>
            <a:ext cx="8002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3333CC"/>
                </a:solidFill>
                <a:latin typeface="Courier New" pitchFamily="49" charset="0"/>
                <a:ea typeface="Arial Unicode MS" pitchFamily="34" charset="-128"/>
                <a:cs typeface="Courier New" pitchFamily="49" charset="0"/>
              </a:rPr>
              <a:t>آثام</a:t>
            </a:r>
            <a:endParaRPr lang="ar-SA" sz="2000" b="1" dirty="0">
              <a:solidFill>
                <a:srgbClr val="3333CC"/>
              </a:solidFill>
              <a:latin typeface="Courier New" pitchFamily="49" charset="0"/>
              <a:ea typeface="Arial Unicode MS" pitchFamily="34" charset="-128"/>
              <a:cs typeface="Courier New" pitchFamily="49" charset="0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2771800" y="5877272"/>
            <a:ext cx="8002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3333CC"/>
                </a:solidFill>
                <a:latin typeface="Courier New" pitchFamily="49" charset="0"/>
                <a:ea typeface="Arial Unicode MS" pitchFamily="34" charset="-128"/>
                <a:cs typeface="Courier New" pitchFamily="49" charset="0"/>
              </a:rPr>
              <a:t>ظمآن</a:t>
            </a:r>
            <a:endParaRPr lang="ar-SA" sz="2000" b="1" dirty="0">
              <a:solidFill>
                <a:srgbClr val="3333CC"/>
              </a:solidFill>
              <a:latin typeface="Courier New" pitchFamily="49" charset="0"/>
              <a:ea typeface="Arial Unicode MS" pitchFamily="34" charset="-128"/>
              <a:cs typeface="Courier New" pitchFamily="49" charset="0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051720" y="6237312"/>
            <a:ext cx="8002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3333CC"/>
                </a:solidFill>
                <a:latin typeface="Courier New" pitchFamily="49" charset="0"/>
                <a:ea typeface="Arial Unicode MS" pitchFamily="34" charset="-128"/>
                <a:cs typeface="Courier New" pitchFamily="49" charset="0"/>
              </a:rPr>
              <a:t>آثره</a:t>
            </a:r>
            <a:endParaRPr lang="ar-SA" sz="2000" b="1" dirty="0">
              <a:solidFill>
                <a:srgbClr val="3333CC"/>
              </a:solidFill>
              <a:latin typeface="Courier New" pitchFamily="49" charset="0"/>
              <a:ea typeface="Arial Unicode MS" pitchFamily="34" charset="-128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16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91"/>
            <a:ext cx="7632848" cy="661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16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008"/>
            <a:ext cx="8856984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16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756"/>
            <a:ext cx="8856984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16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008"/>
            <a:ext cx="8928992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16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69" y="91886"/>
            <a:ext cx="8911927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16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008"/>
            <a:ext cx="8928992" cy="632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5841147" y="1229204"/>
            <a:ext cx="7569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8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حـالـة</a:t>
            </a:r>
            <a:endParaRPr lang="ar-SA" sz="2000" dirty="0">
              <a:solidFill>
                <a:srgbClr val="8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991223" y="1536914"/>
            <a:ext cx="7697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8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الطلبة</a:t>
            </a:r>
            <a:endParaRPr lang="ar-SA" sz="2000" dirty="0">
              <a:solidFill>
                <a:srgbClr val="8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868144" y="1804754"/>
            <a:ext cx="6447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8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عربة</a:t>
            </a:r>
            <a:endParaRPr lang="ar-SA" sz="2000" dirty="0">
              <a:solidFill>
                <a:srgbClr val="8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6019423" y="2092786"/>
            <a:ext cx="1144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8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المؤرخون</a:t>
            </a:r>
            <a:endParaRPr lang="ar-SA" sz="2000" dirty="0">
              <a:solidFill>
                <a:srgbClr val="8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7887331" y="5280816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متميزين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491790" y="5291269"/>
            <a:ext cx="944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مهندسين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5095546" y="5248878"/>
            <a:ext cx="780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التذكير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3015202" y="5248878"/>
            <a:ext cx="6815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الجمع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731404" y="5248878"/>
            <a:ext cx="7777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التنكير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7898679" y="5496840"/>
            <a:ext cx="7777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كثيرون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6732240" y="5507293"/>
            <a:ext cx="585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شبان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5095546" y="5464902"/>
            <a:ext cx="780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التذكير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3015202" y="5464902"/>
            <a:ext cx="6815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الجمع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31404" y="5464902"/>
            <a:ext cx="7777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التنكير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7938881" y="5712864"/>
            <a:ext cx="761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فسيحة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6647408" y="5723317"/>
            <a:ext cx="694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حجرة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5103688" y="5680926"/>
            <a:ext cx="797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التأنيث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2997696" y="5680926"/>
            <a:ext cx="723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الإفراد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725759" y="5680926"/>
            <a:ext cx="7777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التنكير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8119059" y="5886697"/>
            <a:ext cx="6014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نشيط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6792320" y="5897150"/>
            <a:ext cx="56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شاب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5119718" y="5854759"/>
            <a:ext cx="780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التذكير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3017574" y="5854759"/>
            <a:ext cx="723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الإفراد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745637" y="5854759"/>
            <a:ext cx="7777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التنكير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8005440" y="6088792"/>
            <a:ext cx="700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خبيرة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28" name="مستطيل 27"/>
          <p:cNvSpPr/>
          <p:nvPr/>
        </p:nvSpPr>
        <p:spPr>
          <a:xfrm>
            <a:off x="6746027" y="6099245"/>
            <a:ext cx="6014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لجنة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5089455" y="6056854"/>
            <a:ext cx="797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التأنيث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3003341" y="6056854"/>
            <a:ext cx="723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الإفراد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731404" y="6056854"/>
            <a:ext cx="7777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التنكير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32" name="مستطيل 31"/>
          <p:cNvSpPr/>
          <p:nvPr/>
        </p:nvSpPr>
        <p:spPr>
          <a:xfrm>
            <a:off x="7943050" y="6338823"/>
            <a:ext cx="787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مجاورة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33" name="مستطيل 32"/>
          <p:cNvSpPr/>
          <p:nvPr/>
        </p:nvSpPr>
        <p:spPr>
          <a:xfrm>
            <a:off x="6677225" y="6349276"/>
            <a:ext cx="694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حجرة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34" name="مستطيل 33"/>
          <p:cNvSpPr/>
          <p:nvPr/>
        </p:nvSpPr>
        <p:spPr>
          <a:xfrm>
            <a:off x="5113627" y="6306885"/>
            <a:ext cx="797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التأنيث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35" name="مستطيل 34"/>
          <p:cNvSpPr/>
          <p:nvPr/>
        </p:nvSpPr>
        <p:spPr>
          <a:xfrm>
            <a:off x="3027513" y="6306885"/>
            <a:ext cx="723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الإفراد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  <p:sp>
        <p:nvSpPr>
          <p:cNvPr id="36" name="مستطيل 35"/>
          <p:cNvSpPr/>
          <p:nvPr/>
        </p:nvSpPr>
        <p:spPr>
          <a:xfrm>
            <a:off x="755576" y="6306885"/>
            <a:ext cx="7777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khbar MT" pitchFamily="2" charset="-78"/>
              </a:rPr>
              <a:t>التنكير</a:t>
            </a:r>
            <a:endParaRPr lang="ar-SA" sz="24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1716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75"/>
            <a:ext cx="8928992" cy="680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398302" y="859025"/>
            <a:ext cx="3265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تشجع الدولة التلميذة الموهوبة .</a:t>
            </a:r>
            <a:endParaRPr lang="ar-SA" sz="20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158954" y="1402523"/>
            <a:ext cx="35012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تشجع الدولة التلميذان الموهوبان .</a:t>
            </a:r>
            <a:endParaRPr lang="ar-SA" sz="20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017888" y="1938831"/>
            <a:ext cx="36423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تشجع الدولة التلميذتان الموهوبتان .</a:t>
            </a:r>
            <a:endParaRPr lang="ar-SA" sz="20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294838" y="2482643"/>
            <a:ext cx="33906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تشجع الدولة التلاميذ الموهوبون .</a:t>
            </a:r>
            <a:endParaRPr lang="ar-SA" sz="20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145758" y="3028890"/>
            <a:ext cx="35397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تشجع الدولة التلميذات الموهوبات .</a:t>
            </a:r>
            <a:endParaRPr lang="ar-SA" sz="2000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563888" y="4190957"/>
            <a:ext cx="23262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8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قرأ التلميذ كتاباً واحداً .</a:t>
            </a:r>
            <a:endParaRPr lang="ar-SA" sz="2000" dirty="0">
              <a:solidFill>
                <a:srgbClr val="8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406832" y="4623005"/>
            <a:ext cx="26773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8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اشترى أبي سيارةً جديدةً .</a:t>
            </a:r>
            <a:endParaRPr lang="ar-SA" sz="2000" dirty="0">
              <a:solidFill>
                <a:srgbClr val="8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3092517" y="5506979"/>
            <a:ext cx="3063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8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استمعت إلى قصتين جميلتين .</a:t>
            </a:r>
            <a:endParaRPr lang="ar-SA" sz="2000" dirty="0">
              <a:solidFill>
                <a:srgbClr val="8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185946" y="5085184"/>
            <a:ext cx="30139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8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سجل اللاعب هدفين رائعين .</a:t>
            </a:r>
            <a:endParaRPr lang="ar-SA" sz="2000" dirty="0">
              <a:solidFill>
                <a:srgbClr val="8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2800134" y="5949280"/>
            <a:ext cx="37160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8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تخرج من الجامعة مهندسون كثيرون .</a:t>
            </a:r>
            <a:endParaRPr lang="ar-SA" sz="2000" dirty="0">
              <a:solidFill>
                <a:srgbClr val="8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1783830" y="6391267"/>
            <a:ext cx="47323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8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وزعت المديرة الجوائز على الطالبات المتفوقات.</a:t>
            </a:r>
            <a:endParaRPr lang="ar-SA" sz="2000" dirty="0">
              <a:solidFill>
                <a:srgbClr val="8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716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52" y="92943"/>
            <a:ext cx="8815536" cy="665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901375" y="1331543"/>
            <a:ext cx="5976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 smtClean="0">
                <a:solidFill>
                  <a:srgbClr val="006600"/>
                </a:solidFill>
                <a:cs typeface="Akhbar MT" pitchFamily="2" charset="-78"/>
              </a:rPr>
              <a:t>رغب روبرت كوخ أن يكون الطبيب الخاص لإحدى البواخر . </a:t>
            </a:r>
            <a:endParaRPr lang="ar-SA" sz="2800" dirty="0">
              <a:solidFill>
                <a:srgbClr val="006600"/>
              </a:solidFill>
              <a:cs typeface="Akhbar MT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576449" y="2349594"/>
            <a:ext cx="3283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 smtClean="0">
                <a:solidFill>
                  <a:srgbClr val="006600"/>
                </a:solidFill>
                <a:cs typeface="Akhbar MT" pitchFamily="2" charset="-78"/>
              </a:rPr>
              <a:t>ابتعثت الدولة الشابين الماهرين .</a:t>
            </a:r>
            <a:endParaRPr lang="ar-SA" sz="2800" dirty="0">
              <a:solidFill>
                <a:srgbClr val="006600"/>
              </a:solidFill>
              <a:cs typeface="Akhbar MT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679402" y="3367645"/>
            <a:ext cx="3175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 smtClean="0">
                <a:solidFill>
                  <a:srgbClr val="006600"/>
                </a:solidFill>
                <a:cs typeface="Akhbar MT" pitchFamily="2" charset="-78"/>
              </a:rPr>
              <a:t>نبغ الأطباء العرب قبل غيرهم .</a:t>
            </a:r>
            <a:endParaRPr lang="ar-SA" sz="2800" dirty="0">
              <a:solidFill>
                <a:srgbClr val="006600"/>
              </a:solidFill>
              <a:cs typeface="Akhbar MT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07906" y="4968550"/>
            <a:ext cx="944489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900" b="1" dirty="0" smtClean="0"/>
              <a:t>المسلمون</a:t>
            </a:r>
            <a:endParaRPr lang="ar-SA" sz="1900" b="1" dirty="0"/>
          </a:p>
        </p:txBody>
      </p:sp>
      <p:sp>
        <p:nvSpPr>
          <p:cNvPr id="7" name="مستطيل 6"/>
          <p:cNvSpPr/>
          <p:nvPr/>
        </p:nvSpPr>
        <p:spPr>
          <a:xfrm>
            <a:off x="1372821" y="5636567"/>
            <a:ext cx="96693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900" b="1" dirty="0" smtClean="0"/>
              <a:t>المخلصين</a:t>
            </a:r>
            <a:endParaRPr lang="ar-SA" sz="1900" b="1" dirty="0"/>
          </a:p>
        </p:txBody>
      </p:sp>
      <p:sp>
        <p:nvSpPr>
          <p:cNvPr id="8" name="مستطيل 7"/>
          <p:cNvSpPr/>
          <p:nvPr/>
        </p:nvSpPr>
        <p:spPr>
          <a:xfrm>
            <a:off x="2658369" y="6257190"/>
            <a:ext cx="89159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900" b="1" dirty="0" smtClean="0"/>
              <a:t>السعوديةُ</a:t>
            </a:r>
            <a:endParaRPr lang="ar-SA" sz="1900" b="1" dirty="0"/>
          </a:p>
        </p:txBody>
      </p:sp>
    </p:spTree>
    <p:extLst>
      <p:ext uri="{BB962C8B-B14F-4D97-AF65-F5344CB8AC3E}">
        <p14:creationId xmlns:p14="http://schemas.microsoft.com/office/powerpoint/2010/main" val="111716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44444E-6 0.00416 L 0.35225 0.003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04" y="-23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38889E-6 -0.00278 L 0.37587 0.0041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5" y="347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77778E-7 7.40741E-7 L 0.33385 0.01088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84" y="532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6" grpId="1"/>
      <p:bldP spid="6" grpId="2"/>
      <p:bldP spid="7" grpId="0"/>
      <p:bldP spid="7" grpId="1"/>
      <p:bldP spid="7" grpId="2"/>
      <p:bldP spid="8" grpId="0"/>
      <p:bldP spid="8" grpId="1"/>
      <p:bldP spid="8" grpId="2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" y="62069"/>
            <a:ext cx="8970218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رابط مستقيم 2"/>
          <p:cNvCxnSpPr/>
          <p:nvPr/>
        </p:nvCxnSpPr>
        <p:spPr>
          <a:xfrm flipH="1">
            <a:off x="437727" y="2780928"/>
            <a:ext cx="2232248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مستطيل 4"/>
          <p:cNvSpPr/>
          <p:nvPr/>
        </p:nvSpPr>
        <p:spPr>
          <a:xfrm>
            <a:off x="7215341" y="3409836"/>
            <a:ext cx="8130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b="1" dirty="0" smtClean="0">
                <a:solidFill>
                  <a:srgbClr val="C00000"/>
                </a:solidFill>
                <a:cs typeface="Akhbar MT" pitchFamily="2" charset="-78"/>
              </a:rPr>
              <a:t>يدوية</a:t>
            </a:r>
            <a:endParaRPr lang="ar-SA" sz="3200" dirty="0">
              <a:solidFill>
                <a:srgbClr val="C00000"/>
              </a:solidFill>
              <a:cs typeface="Akhbar MT" pitchFamily="2" charset="-78"/>
            </a:endParaRPr>
          </a:p>
        </p:txBody>
      </p:sp>
      <p:cxnSp>
        <p:nvCxnSpPr>
          <p:cNvPr id="6" name="رابط مستقيم 5"/>
          <p:cNvCxnSpPr/>
          <p:nvPr/>
        </p:nvCxnSpPr>
        <p:spPr>
          <a:xfrm flipH="1">
            <a:off x="395536" y="4365104"/>
            <a:ext cx="223224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رابط مستقيم 6"/>
          <p:cNvCxnSpPr/>
          <p:nvPr/>
        </p:nvCxnSpPr>
        <p:spPr>
          <a:xfrm flipH="1">
            <a:off x="395536" y="4077072"/>
            <a:ext cx="2232248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مستطيل 7"/>
          <p:cNvSpPr/>
          <p:nvPr/>
        </p:nvSpPr>
        <p:spPr>
          <a:xfrm>
            <a:off x="7198078" y="6084585"/>
            <a:ext cx="7938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b="1" dirty="0" smtClean="0">
                <a:solidFill>
                  <a:srgbClr val="7030A0"/>
                </a:solidFill>
                <a:cs typeface="Akhbar MT" pitchFamily="2" charset="-78"/>
              </a:rPr>
              <a:t>لامعة</a:t>
            </a:r>
            <a:endParaRPr lang="ar-SA" sz="3200" dirty="0">
              <a:solidFill>
                <a:srgbClr val="7030A0"/>
              </a:solidFill>
              <a:cs typeface="Akhbar MT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139952" y="3429000"/>
            <a:ext cx="8996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b="1" dirty="0" smtClean="0">
                <a:solidFill>
                  <a:srgbClr val="006600"/>
                </a:solidFill>
                <a:cs typeface="Akhbar MT" pitchFamily="2" charset="-78"/>
              </a:rPr>
              <a:t>صغيرة</a:t>
            </a:r>
            <a:endParaRPr lang="ar-SA" sz="3200" dirty="0">
              <a:solidFill>
                <a:srgbClr val="006600"/>
              </a:solidFill>
              <a:cs typeface="Akhbar MT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175344" y="6156593"/>
            <a:ext cx="7922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b="1" dirty="0" smtClean="0">
                <a:solidFill>
                  <a:srgbClr val="FF3300"/>
                </a:solidFill>
                <a:cs typeface="Akhbar MT" pitchFamily="2" charset="-78"/>
              </a:rPr>
              <a:t>دقيقة</a:t>
            </a:r>
            <a:endParaRPr lang="ar-SA" sz="3200" dirty="0">
              <a:solidFill>
                <a:srgbClr val="FF3300"/>
              </a:solidFill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1716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95926"/>
            <a:ext cx="1728192" cy="659103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49" y="177520"/>
            <a:ext cx="6254075" cy="515176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" y="908720"/>
            <a:ext cx="8878258" cy="576064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1835696" y="1432862"/>
            <a:ext cx="5154477" cy="267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3333CC"/>
                </a:solidFill>
              </a:rPr>
              <a:t>عمل المهندسون خرائط الأبنية إلا </a:t>
            </a:r>
            <a:r>
              <a:rPr lang="ar-SA" sz="2400" b="1" dirty="0" smtClean="0">
                <a:solidFill>
                  <a:srgbClr val="3333CC"/>
                </a:solidFill>
              </a:rPr>
              <a:t>خريطةً واحدةً .</a:t>
            </a:r>
            <a:endParaRPr lang="ar-SA" sz="2400" b="1" dirty="0">
              <a:solidFill>
                <a:srgbClr val="3333CC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918510" y="2555173"/>
            <a:ext cx="5029754" cy="267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3333CC"/>
                </a:solidFill>
              </a:rPr>
              <a:t>انصرف الأطباء إلى منازلهم إلا </a:t>
            </a:r>
            <a:r>
              <a:rPr lang="ar-SA" sz="2400" b="1" dirty="0" smtClean="0">
                <a:solidFill>
                  <a:srgbClr val="3333CC"/>
                </a:solidFill>
              </a:rPr>
              <a:t>الطبيبَ المناوب .</a:t>
            </a:r>
            <a:endParaRPr lang="ar-SA" sz="2400" b="1" dirty="0">
              <a:solidFill>
                <a:srgbClr val="3333CC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386231" y="3759431"/>
            <a:ext cx="4490025" cy="267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3333CC"/>
                </a:solidFill>
              </a:rPr>
              <a:t>تصدق الطفل بنقوده على المحتاج إلا </a:t>
            </a:r>
            <a:r>
              <a:rPr lang="ar-SA" sz="2400" b="1" dirty="0" smtClean="0">
                <a:solidFill>
                  <a:srgbClr val="3333CC"/>
                </a:solidFill>
              </a:rPr>
              <a:t>ريالاً .</a:t>
            </a:r>
            <a:endParaRPr lang="ar-SA" sz="2400" b="1" dirty="0">
              <a:solidFill>
                <a:srgbClr val="3333CC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546279" y="4941168"/>
            <a:ext cx="5618009" cy="267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3333CC"/>
                </a:solidFill>
              </a:rPr>
              <a:t>اشترك الأصدقاء في الرحلة المدرسية إلا </a:t>
            </a:r>
            <a:r>
              <a:rPr lang="ar-SA" sz="2400" b="1" dirty="0" smtClean="0">
                <a:solidFill>
                  <a:srgbClr val="3333CC"/>
                </a:solidFill>
              </a:rPr>
              <a:t>حسامًا .</a:t>
            </a:r>
            <a:endParaRPr lang="ar-SA" sz="2400" b="1" dirty="0">
              <a:solidFill>
                <a:srgbClr val="3333CC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847254" y="6143199"/>
            <a:ext cx="4490025" cy="267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3333CC"/>
                </a:solidFill>
              </a:rPr>
              <a:t>حضر المدعوات الحفل إلا </a:t>
            </a:r>
            <a:r>
              <a:rPr lang="ar-SA" sz="2400" b="1" dirty="0" smtClean="0">
                <a:solidFill>
                  <a:srgbClr val="3333CC"/>
                </a:solidFill>
              </a:rPr>
              <a:t>واحدةً .</a:t>
            </a:r>
            <a:endParaRPr lang="ar-SA" sz="2400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1" y="52130"/>
            <a:ext cx="8964885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1123630" y="1946649"/>
            <a:ext cx="3132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تعلمت في المدرسة الدورة الدموية .</a:t>
            </a:r>
            <a:endParaRPr lang="ar-SA" sz="2000" b="1" dirty="0">
              <a:solidFill>
                <a:srgbClr val="0066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709224" y="2291053"/>
            <a:ext cx="25747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نجح المخترعان في عملهما .</a:t>
            </a:r>
            <a:endParaRPr lang="ar-SA" sz="2000" b="1" dirty="0">
              <a:solidFill>
                <a:srgbClr val="0066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555336" y="2586903"/>
            <a:ext cx="27286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محمد تحققت آماله بعد نجاحه .</a:t>
            </a:r>
            <a:endParaRPr lang="ar-SA" sz="2000" b="1" dirty="0">
              <a:solidFill>
                <a:srgbClr val="0066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263551" y="2852936"/>
            <a:ext cx="29706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توصل نيوتن إلى الحقيقة العلمية .</a:t>
            </a:r>
            <a:endParaRPr lang="ar-SA" sz="2000" b="1" dirty="0">
              <a:solidFill>
                <a:srgbClr val="0066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cxnSp>
        <p:nvCxnSpPr>
          <p:cNvPr id="7" name="رابط مستقيم 6"/>
          <p:cNvCxnSpPr/>
          <p:nvPr/>
        </p:nvCxnSpPr>
        <p:spPr>
          <a:xfrm flipH="1">
            <a:off x="5680824" y="2180763"/>
            <a:ext cx="1342996" cy="848127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رابط مستقيم 7"/>
          <p:cNvCxnSpPr/>
          <p:nvPr/>
        </p:nvCxnSpPr>
        <p:spPr>
          <a:xfrm flipH="1">
            <a:off x="5868144" y="2492897"/>
            <a:ext cx="1297258" cy="247961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flipH="1">
            <a:off x="5652120" y="2780928"/>
            <a:ext cx="1371700" cy="576064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flipH="1" flipV="1">
            <a:off x="5680824" y="2492897"/>
            <a:ext cx="1343808" cy="60800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رابط مستقيم 15"/>
          <p:cNvCxnSpPr/>
          <p:nvPr/>
        </p:nvCxnSpPr>
        <p:spPr>
          <a:xfrm flipH="1" flipV="1">
            <a:off x="5680824" y="2180763"/>
            <a:ext cx="1387112" cy="1208167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مستطيل 17"/>
          <p:cNvSpPr/>
          <p:nvPr/>
        </p:nvSpPr>
        <p:spPr>
          <a:xfrm>
            <a:off x="1101647" y="3225036"/>
            <a:ext cx="3132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سفينة الفضاء مركبة تشبه الطائرة .</a:t>
            </a:r>
            <a:endParaRPr lang="ar-SA" sz="2000" b="1" dirty="0">
              <a:solidFill>
                <a:srgbClr val="0066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1600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8957"/>
            <a:ext cx="8856984" cy="667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124" y="3861048"/>
            <a:ext cx="644220" cy="38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61048"/>
            <a:ext cx="476163" cy="37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70987"/>
            <a:ext cx="1176403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70987"/>
            <a:ext cx="434149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95" y="3880927"/>
            <a:ext cx="434149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880925"/>
            <a:ext cx="630216" cy="36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33056"/>
            <a:ext cx="1022350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21088"/>
            <a:ext cx="1442494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221088"/>
            <a:ext cx="1162398" cy="34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388" y="4176973"/>
            <a:ext cx="1414484" cy="38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4741538" y="682757"/>
            <a:ext cx="8467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dirty="0" smtClean="0">
                <a:cs typeface="Akhbar MT" pitchFamily="2" charset="-78"/>
              </a:rPr>
              <a:t>ارتفعت</a:t>
            </a:r>
            <a:endParaRPr lang="ar-SA" sz="2800" dirty="0">
              <a:cs typeface="Akhbar MT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3450201" y="1340768"/>
            <a:ext cx="7922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dirty="0" smtClean="0">
                <a:cs typeface="Akhbar MT" pitchFamily="2" charset="-78"/>
              </a:rPr>
              <a:t>معروفة</a:t>
            </a:r>
            <a:endParaRPr lang="ar-SA" sz="2800" dirty="0">
              <a:cs typeface="Akhbar MT" pitchFamily="2" charset="-78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4951159" y="2008718"/>
            <a:ext cx="7729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dirty="0" smtClean="0">
                <a:cs typeface="Akhbar MT" pitchFamily="2" charset="-78"/>
              </a:rPr>
              <a:t>عبقري</a:t>
            </a:r>
            <a:endParaRPr lang="ar-SA" sz="2800" dirty="0">
              <a:cs typeface="Akhbar MT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3323690" y="2708554"/>
            <a:ext cx="846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dirty="0" smtClean="0">
                <a:cs typeface="Akhbar MT" pitchFamily="2" charset="-78"/>
              </a:rPr>
              <a:t>الأيادي</a:t>
            </a:r>
            <a:endParaRPr lang="ar-SA" sz="2800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1716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0.00382 0.2136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32535 0.203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67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-0.33195 0.2034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97" y="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19687 0.21389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7 L -0.02344 0.2439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7 L 0.46181 0.2858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0" y="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47171 0.27824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6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33333E-6 L -0.40955 0.19444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40741E-7 L 0.29097 0.3004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9" y="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0.02239 0.25116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1" y="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7532"/>
            <a:ext cx="7632848" cy="600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5937278" y="1124744"/>
            <a:ext cx="156966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600" b="1" dirty="0" smtClean="0">
                <a:cs typeface="Akhbar MT" pitchFamily="2" charset="-78"/>
              </a:rPr>
              <a:t>العزم و التصميم</a:t>
            </a:r>
            <a:endParaRPr lang="ar-SA" sz="2600" b="1" dirty="0">
              <a:cs typeface="Akhbar MT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363348" y="1164500"/>
            <a:ext cx="14590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600" b="1" dirty="0" smtClean="0">
                <a:cs typeface="Akhbar MT" pitchFamily="2" charset="-78"/>
              </a:rPr>
              <a:t>الأمل و الرجاء</a:t>
            </a:r>
            <a:endParaRPr lang="ar-SA" sz="2600" b="1" dirty="0">
              <a:cs typeface="Akhbar MT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33114" y="1174439"/>
            <a:ext cx="18133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600" b="1" dirty="0" smtClean="0">
                <a:cs typeface="Akhbar MT" pitchFamily="2" charset="-78"/>
              </a:rPr>
              <a:t>الاعتراف بالجميل</a:t>
            </a:r>
            <a:endParaRPr lang="ar-SA" sz="2600" b="1" dirty="0">
              <a:cs typeface="Akhbar MT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5364088" y="1609636"/>
            <a:ext cx="15023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600" b="1" dirty="0" smtClean="0">
                <a:cs typeface="Akhbar MT" pitchFamily="2" charset="-78"/>
              </a:rPr>
              <a:t>المعاناة و اليأس</a:t>
            </a:r>
            <a:endParaRPr lang="ar-SA" sz="2600" b="1" dirty="0">
              <a:cs typeface="Akhbar MT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150276" y="1668556"/>
            <a:ext cx="211949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600" b="1" dirty="0" smtClean="0">
                <a:cs typeface="Akhbar MT" pitchFamily="2" charset="-78"/>
              </a:rPr>
              <a:t>الحيرة و عدم الاهتداء</a:t>
            </a:r>
            <a:endParaRPr lang="ar-SA" sz="26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.55556E-7 0 L -0.47135 0.5835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76" y="2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44444E-6 2.96296E-6 L -0.30104 0.661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52" y="3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77778E-6 4.07407E-6 L -0.12343 0.3138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1" y="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11022E-16 -1.85185E-6 L -0.40503 0.3344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60" y="1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33333E-6 3.33333E-6 L -0.1967 0.4097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5" grpId="2"/>
      <p:bldP spid="6" grpId="0"/>
      <p:bldP spid="6" grpId="1"/>
      <p:bldP spid="6" grpId="2"/>
      <p:bldP spid="7" grpId="0"/>
      <p:bldP spid="7" grpId="1"/>
      <p:bldP spid="7" grpId="2"/>
      <p:bldP spid="8" grpId="0"/>
      <p:bldP spid="8" grpId="1"/>
      <p:bldP spid="8" grpId="2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008"/>
            <a:ext cx="8928992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79" y="548680"/>
            <a:ext cx="8791409" cy="309634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4624"/>
            <a:ext cx="1728192" cy="583467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" y="44624"/>
            <a:ext cx="5791965" cy="606533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67" y="4221088"/>
            <a:ext cx="7702117" cy="2390319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1511585" y="4753261"/>
            <a:ext cx="1476239" cy="2599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القاضي</a:t>
            </a:r>
            <a:endParaRPr lang="ar-SA" b="1" dirty="0">
              <a:solidFill>
                <a:srgbClr val="33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439577" y="5254464"/>
            <a:ext cx="1476239" cy="2599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المعماري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1547664" y="5661248"/>
            <a:ext cx="1476239" cy="2599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الراعي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1475656" y="6165304"/>
            <a:ext cx="1476239" cy="2599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المحامي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5436096" y="4750408"/>
            <a:ext cx="1476239" cy="2599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العلا</a:t>
            </a:r>
            <a:endParaRPr lang="ar-SA" b="1" dirty="0">
              <a:solidFill>
                <a:srgbClr val="7030A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5436096" y="5269074"/>
            <a:ext cx="1476239" cy="2599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الرؤى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5436096" y="5661248"/>
            <a:ext cx="1476239" cy="2599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جدوى</a:t>
            </a:r>
            <a:endParaRPr lang="ar-SA" b="1" dirty="0">
              <a:solidFill>
                <a:srgbClr val="7030A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5436096" y="6165304"/>
            <a:ext cx="1476239" cy="2599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فتى</a:t>
            </a:r>
          </a:p>
        </p:txBody>
      </p:sp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79923"/>
            <a:ext cx="2160240" cy="71682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5" r="1"/>
          <a:stretch/>
        </p:blipFill>
        <p:spPr>
          <a:xfrm>
            <a:off x="467544" y="107462"/>
            <a:ext cx="5976664" cy="565541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743659"/>
            <a:ext cx="2371840" cy="74112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42" y="1484784"/>
            <a:ext cx="8537222" cy="51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4693</TotalTime>
  <Words>693</Words>
  <Application>Microsoft Office PowerPoint</Application>
  <PresentationFormat>عرض على الشاشة (3:4)‏</PresentationFormat>
  <Paragraphs>299</Paragraphs>
  <Slides>74</Slides>
  <Notes>2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74</vt:i4>
      </vt:variant>
    </vt:vector>
  </HeadingPairs>
  <TitlesOfParts>
    <vt:vector size="75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user</cp:lastModifiedBy>
  <cp:revision>76</cp:revision>
  <dcterms:created xsi:type="dcterms:W3CDTF">2012-02-02T21:23:39Z</dcterms:created>
  <dcterms:modified xsi:type="dcterms:W3CDTF">2012-02-18T19:10:33Z</dcterms:modified>
</cp:coreProperties>
</file>