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0"/>
  </p:notesMasterIdLst>
  <p:sldIdLst>
    <p:sldId id="320" r:id="rId2"/>
    <p:sldId id="368" r:id="rId3"/>
    <p:sldId id="393" r:id="rId4"/>
    <p:sldId id="394" r:id="rId5"/>
    <p:sldId id="395" r:id="rId6"/>
    <p:sldId id="397" r:id="rId7"/>
    <p:sldId id="396" r:id="rId8"/>
    <p:sldId id="386" r:id="rId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0387" autoAdjust="0"/>
    <p:restoredTop sz="91103" autoAdjust="0"/>
  </p:normalViewPr>
  <p:slideViewPr>
    <p:cSldViewPr>
      <p:cViewPr varScale="1">
        <p:scale>
          <a:sx n="66" d="100"/>
          <a:sy n="66"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12/07/1438</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C7A8B54-5BE1-48A8-A322-41B78996835A}" type="datetimeFigureOut">
              <a:rPr lang="ar-EG" smtClean="0"/>
              <a:pPr/>
              <a:t>12/07/1438</a:t>
            </a:fld>
            <a:endParaRPr lang="ar-EG"/>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EG"/>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DA42930-387D-4B99-9E38-3444A803A0C5}" type="slidenum">
              <a:rPr lang="ar-EG" smtClean="0"/>
              <a:pPr/>
              <a:t>‹#›</a:t>
            </a:fld>
            <a:endParaRPr lang="ar-EG"/>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DA42930-387D-4B99-9E38-3444A803A0C5}" type="slidenum">
              <a:rPr lang="ar-EG" smtClean="0"/>
              <a:pPr/>
              <a:t>‹#›</a:t>
            </a:fld>
            <a:endParaRPr lang="ar-EG"/>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7" name="Slide Number Placeholder 6"/>
          <p:cNvSpPr>
            <a:spLocks noGrp="1"/>
          </p:cNvSpPr>
          <p:nvPr>
            <p:ph type="sldNum" sz="quarter" idx="12"/>
          </p:nvPr>
        </p:nvSpPr>
        <p:spPr/>
        <p:txBody>
          <a:bodyPr/>
          <a:lstStyle/>
          <a:p>
            <a:fld id="{7DA42930-387D-4B99-9E38-3444A803A0C5}" type="slidenum">
              <a:rPr lang="ar-EG" smtClean="0"/>
              <a:pPr/>
              <a:t>‹#›</a:t>
            </a:fld>
            <a:endParaRPr lang="ar-EG"/>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EG"/>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C7A8B54-5BE1-48A8-A322-41B78996835A}" type="datetimeFigureOut">
              <a:rPr lang="ar-EG" smtClean="0"/>
              <a:pPr/>
              <a:t>12/07/1438</a:t>
            </a:fld>
            <a:endParaRPr lang="ar-EG"/>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EG"/>
          </a:p>
        </p:txBody>
      </p:sp>
      <p:sp>
        <p:nvSpPr>
          <p:cNvPr id="7" name="Slide Number Placeholder 6"/>
          <p:cNvSpPr>
            <a:spLocks noGrp="1"/>
          </p:cNvSpPr>
          <p:nvPr>
            <p:ph type="sldNum" sz="quarter" idx="12"/>
          </p:nvPr>
        </p:nvSpPr>
        <p:spPr/>
        <p:txBody>
          <a:bodyPr/>
          <a:lstStyle/>
          <a:p>
            <a:fld id="{7DA42930-387D-4B99-9E38-3444A803A0C5}" type="slidenum">
              <a:rPr lang="ar-EG" smtClean="0"/>
              <a:pPr/>
              <a:t>‹#›</a:t>
            </a:fld>
            <a:endParaRPr lang="ar-EG"/>
          </a:p>
        </p:txBody>
      </p:sp>
    </p:spTree>
  </p:cSld>
  <p:clrMapOvr>
    <a:masterClrMapping/>
  </p:clrMapOvr>
  <p:transition spd="med">
    <p:dissolv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C7A8B54-5BE1-48A8-A322-41B78996835A}" type="datetimeFigureOut">
              <a:rPr lang="ar-EG" smtClean="0"/>
              <a:pPr/>
              <a:t>12/07/1438</a:t>
            </a:fld>
            <a:endParaRPr lang="ar-EG"/>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EG"/>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DA42930-387D-4B99-9E38-3444A803A0C5}"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ssolve/>
    <p:sndAc>
      <p:stSnd>
        <p:snd r:embed="rId13" name="chimes.wav"/>
      </p:stSnd>
    </p:sndAc>
  </p:transition>
  <p:timing>
    <p:tnLst>
      <p:par>
        <p:cTn id="1" dur="indefinite" restart="never" nodeType="tmRoot"/>
      </p:par>
    </p:tnLst>
  </p:timing>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openxmlformats.org/officeDocument/2006/relationships/audio" Target="../media/audio2.wav"/><Relationship Id="rId7" Type="http://schemas.openxmlformats.org/officeDocument/2006/relationships/image" Target="../media/image4.jpeg"/><Relationship Id="rId12"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jpeg"/><Relationship Id="rId9" Type="http://schemas.microsoft.com/office/2007/relationships/hdphoto" Target="../media/hdphoto2.wdp"/><Relationship Id="rId14" Type="http://schemas.openxmlformats.org/officeDocument/2006/relationships/audio" Target="../media/audio21.wav"/></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audio" Target="../media/audio11.wav"/><Relationship Id="rId4" Type="http://schemas.openxmlformats.org/officeDocument/2006/relationships/image" Target="../media/image10.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4" name="مجموعة 23"/>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25" name="صورة 24"/>
            <p:cNvPicPr>
              <a:picLocks noChangeAspect="1"/>
            </p:cNvPicPr>
            <p:nvPr/>
          </p:nvPicPr>
          <p:blipFill>
            <a:blip r:embed="rId5">
              <a:extLst>
                <a:ext uri="{BEBA8EAE-BF5A-486C-A8C5-ECC9F3942E4B}">
                  <a14:imgProps xmlns="" xmlns:a14="http://schemas.microsoft.com/office/drawing/2010/main">
                    <a14:imgLayer r:embed="rId6">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6" name="مستطيل 8"/>
            <p:cNvSpPr/>
            <p:nvPr/>
          </p:nvSpPr>
          <p:spPr>
            <a:xfrm>
              <a:off x="3116926" y="116632"/>
              <a:ext cx="2609386" cy="568810"/>
            </a:xfrm>
            <a:prstGeom prst="downArrowCallout">
              <a:avLst/>
            </a:prstGeom>
            <a:ln>
              <a:noFill/>
            </a:ln>
            <a:effectLst/>
            <a:sp3d prstMaterial="softEdge">
              <a:bevelT w="127000" prst="artDeco"/>
            </a:sp3d>
          </p:spPr>
          <p:txBody>
            <a:bodyPr wrap="none">
              <a:spAutoFit/>
            </a:bodyPr>
            <a:lstStyle/>
            <a:p>
              <a:pPr algn="ctr"/>
              <a:r>
                <a:rPr lang="ar-SA" sz="26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 الطاولة المستديرة</a:t>
              </a:r>
              <a:endParaRPr lang="ar-EG" sz="26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sp>
        <p:nvSpPr>
          <p:cNvPr id="29" name="مستطيل 8"/>
          <p:cNvSpPr/>
          <p:nvPr/>
        </p:nvSpPr>
        <p:spPr>
          <a:xfrm>
            <a:off x="6700755" y="44624"/>
            <a:ext cx="2155214" cy="783193"/>
          </a:xfrm>
          <a:prstGeom prst="roundRect">
            <a:avLst/>
          </a:prstGeom>
          <a:blipFill>
            <a:blip r:embed="rId7"/>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ar-SA" sz="2000" b="1" dirty="0">
                <a:solidFill>
                  <a:srgbClr val="002060"/>
                </a:solidFill>
                <a:effectLst>
                  <a:outerShdw blurRad="38100" dist="38100" dir="2700000" algn="tl">
                    <a:srgbClr val="000000">
                      <a:alpha val="43137"/>
                    </a:srgbClr>
                  </a:outerShdw>
                </a:effectLst>
              </a:rPr>
              <a:t>اسم الدرس</a:t>
            </a:r>
          </a:p>
          <a:p>
            <a:pPr algn="ctr"/>
            <a:r>
              <a:rPr lang="ar-SA" sz="2000" b="1" dirty="0" smtClean="0">
                <a:solidFill>
                  <a:srgbClr val="FF0000"/>
                </a:solidFill>
                <a:effectLst>
                  <a:outerShdw blurRad="38100" dist="38100" dir="2700000" algn="tl">
                    <a:srgbClr val="000000">
                      <a:alpha val="43137"/>
                    </a:srgbClr>
                  </a:outerShdw>
                </a:effectLst>
              </a:rPr>
              <a:t>أرسم</a:t>
            </a:r>
            <a:endParaRPr lang="ar-SA" sz="2000" b="1" dirty="0">
              <a:solidFill>
                <a:srgbClr val="FF0000"/>
              </a:solidFill>
              <a:effectLst>
                <a:outerShdw blurRad="38100" dist="38100" dir="2700000" algn="tl">
                  <a:srgbClr val="000000">
                    <a:alpha val="43137"/>
                  </a:srgbClr>
                </a:outerShdw>
              </a:effectLst>
            </a:endParaRPr>
          </a:p>
        </p:txBody>
      </p:sp>
      <p:pic>
        <p:nvPicPr>
          <p:cNvPr id="30" name="صورة 29">
            <a:hlinkClick r:id="" action="ppaction://hlinkshowjump?jump=nextslide"/>
          </p:cNvPr>
          <p:cNvPicPr>
            <a:picLocks noChangeAspect="1"/>
          </p:cNvPicPr>
          <p:nvPr/>
        </p:nvPicPr>
        <p:blipFill>
          <a:blip r:embed="rId8" cstate="print">
            <a:extLst>
              <a:ext uri="{BEBA8EAE-BF5A-486C-A8C5-ECC9F3942E4B}">
                <a14:imgProps xmln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rot="16200000" flipH="1" flipV="1">
            <a:off x="1979712" y="5949280"/>
            <a:ext cx="881484" cy="881484"/>
          </a:xfrm>
          <a:prstGeom prst="rect">
            <a:avLst/>
          </a:prstGeom>
        </p:spPr>
      </p:pic>
      <p:pic>
        <p:nvPicPr>
          <p:cNvPr id="31" name="صورة 30">
            <a:hlinkClick r:id="" action="ppaction://hlinkshowjump?jump=endshow"/>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5496" y="6027192"/>
            <a:ext cx="840817" cy="840817"/>
          </a:xfrm>
          <a:prstGeom prst="rect">
            <a:avLst/>
          </a:prstGeom>
        </p:spPr>
      </p:pic>
      <p:grpSp>
        <p:nvGrpSpPr>
          <p:cNvPr id="3" name="مجموعة 2"/>
          <p:cNvGrpSpPr/>
          <p:nvPr/>
        </p:nvGrpSpPr>
        <p:grpSpPr>
          <a:xfrm>
            <a:off x="948321" y="998153"/>
            <a:ext cx="7296087" cy="4932664"/>
            <a:chOff x="948321" y="998153"/>
            <a:chExt cx="7296087" cy="4932664"/>
          </a:xfrm>
        </p:grpSpPr>
        <p:grpSp>
          <p:nvGrpSpPr>
            <p:cNvPr id="19" name="مجموعة 18"/>
            <p:cNvGrpSpPr/>
            <p:nvPr/>
          </p:nvGrpSpPr>
          <p:grpSpPr>
            <a:xfrm>
              <a:off x="948321" y="998153"/>
              <a:ext cx="7296087" cy="4932664"/>
              <a:chOff x="523875" y="1116452"/>
              <a:chExt cx="8096250" cy="5120860"/>
            </a:xfrm>
          </p:grpSpPr>
          <p:pic>
            <p:nvPicPr>
              <p:cNvPr id="23" name="صورة 22"/>
              <p:cNvPicPr>
                <a:picLocks noChangeAspect="1"/>
              </p:cNvPicPr>
              <p:nvPr/>
            </p:nvPicPr>
            <p:blipFill>
              <a:blip r:embed="rId11">
                <a:extLst>
                  <a:ext uri="{BEBA8EAE-BF5A-486C-A8C5-ECC9F3942E4B}">
                    <a14:imgProps xmlns="" xmlns:a14="http://schemas.microsoft.com/office/drawing/2010/main">
                      <a14:imgLayer r:embed="rId12">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523875" y="1116452"/>
                <a:ext cx="8096250" cy="5120860"/>
              </a:xfrm>
              <a:prstGeom prst="rect">
                <a:avLst/>
              </a:prstGeom>
            </p:spPr>
          </p:pic>
          <p:sp>
            <p:nvSpPr>
              <p:cNvPr id="27" name="مربع نص 26"/>
              <p:cNvSpPr txBox="1"/>
              <p:nvPr/>
            </p:nvSpPr>
            <p:spPr>
              <a:xfrm>
                <a:off x="4492094" y="1239426"/>
                <a:ext cx="3808410" cy="479278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2100" b="1" u="sng" dirty="0">
                    <a:solidFill>
                      <a:srgbClr val="C00000"/>
                    </a:solidFill>
                  </a:rPr>
                  <a:t>خطوات الاستراتيجية</a:t>
                </a:r>
              </a:p>
              <a:p>
                <a:pPr algn="ctr"/>
                <a:r>
                  <a:rPr lang="ar-SA" sz="2100" b="1" dirty="0">
                    <a:solidFill>
                      <a:srgbClr val="002060"/>
                    </a:solidFill>
                  </a:rPr>
                  <a:t>تقسيم الطلاب إلي مجاميع صغيرة </a:t>
                </a:r>
              </a:p>
              <a:p>
                <a:pPr algn="ctr"/>
                <a:r>
                  <a:rPr lang="ar-SA" sz="2100" b="1" dirty="0">
                    <a:solidFill>
                      <a:srgbClr val="002060"/>
                    </a:solidFill>
                  </a:rPr>
                  <a:t>يختار </a:t>
                </a:r>
                <a:r>
                  <a:rPr lang="ar-SA" sz="2100" b="1" dirty="0" smtClean="0">
                    <a:solidFill>
                      <a:srgbClr val="002060"/>
                    </a:solidFill>
                  </a:rPr>
                  <a:t>المعلم/ـة </a:t>
                </a:r>
                <a:r>
                  <a:rPr lang="ar-SA" sz="2100" b="1" dirty="0">
                    <a:solidFill>
                      <a:srgbClr val="002060"/>
                    </a:solidFill>
                  </a:rPr>
                  <a:t>طالب البداية من كل حلقة باستخدام قلم الرصاص والورقة</a:t>
                </a:r>
              </a:p>
              <a:p>
                <a:pPr algn="ctr"/>
                <a:r>
                  <a:rPr lang="ar-SA" sz="2100" b="1" dirty="0">
                    <a:solidFill>
                      <a:srgbClr val="002060"/>
                    </a:solidFill>
                  </a:rPr>
                  <a:t>يطلب </a:t>
                </a:r>
                <a:r>
                  <a:rPr lang="ar-SA" sz="2100" b="1" dirty="0" smtClean="0">
                    <a:solidFill>
                      <a:srgbClr val="002060"/>
                    </a:solidFill>
                  </a:rPr>
                  <a:t>المعلم/ـة </a:t>
                </a:r>
                <a:r>
                  <a:rPr lang="ar-SA" sz="2100" b="1" dirty="0">
                    <a:solidFill>
                      <a:srgbClr val="002060"/>
                    </a:solidFill>
                  </a:rPr>
                  <a:t>منهم تصميم مشروع أو خطوات عمل أو مشكلة لها عدة حلول أو موضوع معين</a:t>
                </a:r>
              </a:p>
              <a:p>
                <a:pPr algn="ctr"/>
                <a:r>
                  <a:rPr lang="ar-SA" sz="2100" b="1" dirty="0">
                    <a:solidFill>
                      <a:srgbClr val="002060"/>
                    </a:solidFill>
                  </a:rPr>
                  <a:t>يبدأ طالب البداية بالكتابة وعندما ينتهي يبدأ الثاني والثالث وهكذا ويتناقشون بعد ذلك عن حلولهم ويصححون إن اقتضت الحاجة</a:t>
                </a:r>
              </a:p>
              <a:p>
                <a:pPr algn="ctr"/>
                <a:r>
                  <a:rPr lang="ar-SA" sz="2100" b="1" dirty="0">
                    <a:solidFill>
                      <a:srgbClr val="002060"/>
                    </a:solidFill>
                  </a:rPr>
                  <a:t>يقيم </a:t>
                </a:r>
                <a:r>
                  <a:rPr lang="ar-SA" sz="2100" b="1" dirty="0" smtClean="0">
                    <a:solidFill>
                      <a:srgbClr val="002060"/>
                    </a:solidFill>
                  </a:rPr>
                  <a:t>المعلم/ـة </a:t>
                </a:r>
                <a:r>
                  <a:rPr lang="ar-SA" sz="2100" b="1" dirty="0">
                    <a:solidFill>
                      <a:srgbClr val="002060"/>
                    </a:solidFill>
                  </a:rPr>
                  <a:t>النتائج بعد ذلك </a:t>
                </a:r>
              </a:p>
              <a:p>
                <a:pPr algn="ctr"/>
                <a:r>
                  <a:rPr lang="ar-SA" sz="2100" b="1" dirty="0">
                    <a:solidFill>
                      <a:srgbClr val="002060"/>
                    </a:solidFill>
                  </a:rPr>
                  <a:t>في حالة وجود مجموعة لم تحل بشكل جيد أو لم تكن اجابتها مثالية فيعاد توزيع الطلاب بحيث يذهب كل طالب إلي مجموعة جديدة</a:t>
                </a:r>
              </a:p>
            </p:txBody>
          </p:sp>
        </p:grpSp>
        <p:pic>
          <p:nvPicPr>
            <p:cNvPr id="13" name="صورة 12"/>
            <p:cNvPicPr>
              <a:picLocks noChangeAspect="1"/>
            </p:cNvPicPr>
            <p:nvPr/>
          </p:nvPicPr>
          <p:blipFill>
            <a:blip r:embed="rId1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03648" y="1178484"/>
              <a:ext cx="3168352" cy="4572000"/>
            </a:xfrm>
            <a:prstGeom prst="rect">
              <a:avLst/>
            </a:prstGeom>
          </p:spPr>
        </p:pic>
      </p:grpSp>
    </p:spTree>
    <p:custDataLst>
      <p:tags r:id="rId1"/>
    </p:custDataLst>
    <p:extLst>
      <p:ext uri="{BB962C8B-B14F-4D97-AF65-F5344CB8AC3E}">
        <p14:creationId xmlns="" xmlns:p14="http://schemas.microsoft.com/office/powerpoint/2010/main" val="111280895"/>
      </p:ext>
    </p:extLst>
  </p:cSld>
  <p:clrMapOvr>
    <a:masterClrMapping/>
  </p:clrMapOvr>
  <mc:AlternateContent xmlns:mc="http://schemas.openxmlformats.org/markup-compatibility/2006">
    <mc:Choice xmlns="" xmlns:p14="http://schemas.microsoft.com/office/powerpoint/2010/main" Requires="p14">
      <p:transition spd="slow" p14:dur="4000">
        <p14:vortex dir="u"/>
        <p:sndAc>
          <p:stSnd>
            <p:snd r:embed="rId14" name="arrow.wav"/>
          </p:stSnd>
        </p:sndAc>
      </p:transition>
    </mc:Choice>
    <mc:Fallback>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مستطيل 1"/>
          <p:cNvSpPr/>
          <p:nvPr/>
        </p:nvSpPr>
        <p:spPr>
          <a:xfrm>
            <a:off x="4716016" y="0"/>
            <a:ext cx="3384376" cy="54868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ln>
                  <a:solidFill>
                    <a:schemeClr val="bg2">
                      <a:lumMod val="20000"/>
                      <a:lumOff val="80000"/>
                    </a:schemeClr>
                  </a:solidFill>
                </a:ln>
                <a:solidFill>
                  <a:srgbClr val="0000FF"/>
                </a:solidFill>
                <a:cs typeface="PT Bold Heading" pitchFamily="2" charset="-78"/>
              </a:rPr>
              <a:t>تمهيد</a:t>
            </a:r>
            <a:endParaRPr lang="ar-SA" sz="2800" dirty="0">
              <a:ln>
                <a:solidFill>
                  <a:schemeClr val="bg2">
                    <a:lumMod val="20000"/>
                    <a:lumOff val="80000"/>
                  </a:schemeClr>
                </a:solidFill>
              </a:ln>
              <a:solidFill>
                <a:srgbClr val="0000FF"/>
              </a:solidFill>
              <a:cs typeface="PT Bold Heading" pitchFamily="2" charset="-78"/>
            </a:endParaRPr>
          </a:p>
        </p:txBody>
      </p:sp>
      <p:sp>
        <p:nvSpPr>
          <p:cNvPr id="8" name="مستطيل 7"/>
          <p:cNvSpPr/>
          <p:nvPr/>
        </p:nvSpPr>
        <p:spPr>
          <a:xfrm>
            <a:off x="467544" y="1772816"/>
            <a:ext cx="8208912" cy="3046988"/>
          </a:xfrm>
          <a:prstGeom prst="rect">
            <a:avLst/>
          </a:prstGeom>
        </p:spPr>
        <p:txBody>
          <a:bodyPr wrap="square">
            <a:spAutoFit/>
          </a:bodyPr>
          <a:lstStyle/>
          <a:p>
            <a:pPr algn="ctr" eaLnBrk="1" hangingPunct="1">
              <a:lnSpc>
                <a:spcPct val="200000"/>
              </a:lnSpc>
            </a:pPr>
            <a:r>
              <a:rPr lang="ar-SA" sz="3200" dirty="0" smtClean="0">
                <a:solidFill>
                  <a:srgbClr val="002060"/>
                </a:solidFill>
                <a:cs typeface="PT Bold Heading" pitchFamily="2" charset="-78"/>
              </a:rPr>
              <a:t>عبارة مكتوبة بخط نسخ جيد </a:t>
            </a:r>
          </a:p>
          <a:p>
            <a:pPr algn="ctr" eaLnBrk="1" hangingPunct="1">
              <a:lnSpc>
                <a:spcPct val="200000"/>
              </a:lnSpc>
            </a:pPr>
            <a:r>
              <a:rPr lang="ar-SA" sz="3200" dirty="0" smtClean="0">
                <a:solidFill>
                  <a:srgbClr val="002060"/>
                </a:solidFill>
                <a:cs typeface="PT Bold Heading" pitchFamily="2" charset="-78"/>
              </a:rPr>
              <a:t>وعبارة أخري مكتوبة بخط ردئ و أطرح سؤالا</a:t>
            </a:r>
          </a:p>
          <a:p>
            <a:pPr algn="ctr" eaLnBrk="1" hangingPunct="1">
              <a:lnSpc>
                <a:spcPct val="200000"/>
              </a:lnSpc>
            </a:pPr>
            <a:r>
              <a:rPr lang="ar-SA" sz="3200" dirty="0" smtClean="0">
                <a:solidFill>
                  <a:srgbClr val="C00000"/>
                </a:solidFill>
                <a:cs typeface="PT Bold Heading" pitchFamily="2" charset="-78"/>
              </a:rPr>
              <a:t>أيهما أجمل ؟ </a:t>
            </a:r>
            <a:endParaRPr lang="ar-EG" sz="3200" dirty="0">
              <a:solidFill>
                <a:srgbClr val="C00000"/>
              </a:solidFill>
              <a:cs typeface="PT Bold Heading" pitchFamily="2" charset="-78"/>
            </a:endParaRPr>
          </a:p>
        </p:txBody>
      </p:sp>
      <p:pic>
        <p:nvPicPr>
          <p:cNvPr id="24" name="صورة 23">
            <a:hlinkClick r:id="" action="ppaction://hlinkshowjump?jump=previousslide"/>
          </p:cNvPr>
          <p:cNvPicPr>
            <a:picLocks noChangeAspect="1"/>
          </p:cNvPicPr>
          <p:nvPr/>
        </p:nvPicPr>
        <p:blipFill>
          <a:blip r:embed="rId5" cstate="print">
            <a:extLst>
              <a:ext uri="{BEBA8EAE-BF5A-486C-A8C5-ECC9F3942E4B}">
                <a14:imgProps xmln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rot="16200000">
            <a:off x="6527503" y="6099168"/>
            <a:ext cx="431061" cy="953342"/>
          </a:xfrm>
          <a:prstGeom prst="rect">
            <a:avLst/>
          </a:prstGeom>
        </p:spPr>
      </p:pic>
      <p:pic>
        <p:nvPicPr>
          <p:cNvPr id="34" name="صورة 33">
            <a:hlinkClick r:id="" action="ppaction://hlinkshowjump?jump=firstslide"/>
          </p:cNvPr>
          <p:cNvPicPr>
            <a:picLocks noChangeAspect="1"/>
          </p:cNvPicPr>
          <p:nvPr/>
        </p:nvPicPr>
        <p:blipFill>
          <a:blip r:embed="rId7">
            <a:extLst>
              <a:ext uri="{BEBA8EAE-BF5A-486C-A8C5-ECC9F3942E4B}">
                <a14:imgProps xmln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463659" y="6248937"/>
            <a:ext cx="2594830" cy="687037"/>
          </a:xfrm>
          <a:prstGeom prst="rect">
            <a:avLst/>
          </a:prstGeom>
        </p:spPr>
      </p:pic>
      <p:pic>
        <p:nvPicPr>
          <p:cNvPr id="35" name="صورة 34">
            <a:hlinkClick r:id="" action="ppaction://hlinkshowjump?jump=nextslide"/>
          </p:cNvPr>
          <p:cNvPicPr>
            <a:picLocks noChangeAspect="1"/>
          </p:cNvPicPr>
          <p:nvPr/>
        </p:nvPicPr>
        <p:blipFill>
          <a:blip r:embed="rId5" cstate="print">
            <a:extLst>
              <a:ext uri="{BEBA8EAE-BF5A-486C-A8C5-ECC9F3942E4B}">
                <a14:imgProps xmln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rot="16200000" flipH="1" flipV="1">
            <a:off x="2493306" y="6099167"/>
            <a:ext cx="431063" cy="953342"/>
          </a:xfrm>
          <a:prstGeom prst="rect">
            <a:avLst/>
          </a:prstGeom>
        </p:spPr>
      </p:pic>
      <p:pic>
        <p:nvPicPr>
          <p:cNvPr id="36" name="صورة 35">
            <a:hlinkClick r:id="" action="ppaction://hlinkshowjump?jump=endshow"/>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69655" y="6315156"/>
            <a:ext cx="909360" cy="509995"/>
          </a:xfrm>
          <a:prstGeom prst="rect">
            <a:avLst/>
          </a:prstGeom>
        </p:spPr>
      </p:pic>
    </p:spTree>
    <p:extLst>
      <p:ext uri="{BB962C8B-B14F-4D97-AF65-F5344CB8AC3E}">
        <p14:creationId xmlns="" xmlns:p14="http://schemas.microsoft.com/office/powerpoint/2010/main" val="2434166080"/>
      </p:ext>
    </p:extLst>
  </p:cSld>
  <p:clrMapOvr>
    <a:masterClrMapping/>
  </p:clrMapOvr>
  <mc:AlternateContent xmlns:mc="http://schemas.openxmlformats.org/markup-compatibility/2006">
    <mc:Choice xmlns="" xmlns:p14="http://schemas.microsoft.com/office/powerpoint/2010/main" Requires="p14">
      <p:transition spd="slow" p14:dur="4000">
        <p14:vortex dir="u"/>
        <p:sndAc>
          <p:stSnd>
            <p:snd r:embed="rId10"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928926" y="857232"/>
            <a:ext cx="2711000" cy="1107996"/>
          </a:xfrm>
          <a:prstGeom prst="rect">
            <a:avLst/>
          </a:prstGeom>
          <a:noFill/>
        </p:spPr>
        <p:txBody>
          <a:bodyPr wrap="none" rtlCol="1">
            <a:prstTxWarp prst="textWave1">
              <a:avLst/>
            </a:prstTxWarp>
            <a:spAutoFit/>
          </a:bodyPr>
          <a:lstStyle/>
          <a:p>
            <a:r>
              <a:rPr lang="ar-SA"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خط النسخ</a:t>
            </a:r>
            <a:endParaRPr lang="ar-SA"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مستطيل مستدير الزوايا 4"/>
          <p:cNvSpPr/>
          <p:nvPr/>
        </p:nvSpPr>
        <p:spPr>
          <a:xfrm>
            <a:off x="571472" y="2143116"/>
            <a:ext cx="7929618" cy="40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effectLst>
                  <a:outerShdw blurRad="38100" dist="38100" dir="2700000" algn="tl">
                    <a:srgbClr val="000000">
                      <a:alpha val="43137"/>
                    </a:srgbClr>
                  </a:outerShdw>
                </a:effectLst>
              </a:rPr>
              <a:t>وهو أحد الخطوط الستة في اللغة العربيّة، يُطلق عليه أيضاً خط البديع، والمدور، والخط </a:t>
            </a:r>
            <a:r>
              <a:rPr lang="ar-SA" sz="3600" b="1" dirty="0" err="1" smtClean="0">
                <a:effectLst>
                  <a:outerShdw blurRad="38100" dist="38100" dir="2700000" algn="tl">
                    <a:srgbClr val="000000">
                      <a:alpha val="43137"/>
                    </a:srgbClr>
                  </a:outerShdw>
                </a:effectLst>
              </a:rPr>
              <a:t>النسخي</a:t>
            </a:r>
            <a:r>
              <a:rPr lang="ar-SA" sz="3600" b="1" dirty="0" smtClean="0">
                <a:effectLst>
                  <a:outerShdw blurRad="38100" dist="38100" dir="2700000" algn="tl">
                    <a:srgbClr val="000000">
                      <a:alpha val="43137"/>
                    </a:srgbClr>
                  </a:outerShdw>
                </a:effectLst>
              </a:rPr>
              <a:t>، ويمتاز ببساطته ورصانته ويُستخدم بكثرة في نسخ الكتب، وتعود نشأة هذا الخط وتأسيسه إلى الخطاط التركيّ ابن مقلة شيرازي، في أواخر القرن التاسع الميلادي.</a:t>
            </a:r>
            <a:br>
              <a:rPr lang="ar-SA" sz="3600" b="1" dirty="0" smtClean="0">
                <a:effectLst>
                  <a:outerShdw blurRad="38100" dist="38100" dir="2700000" algn="tl">
                    <a:srgbClr val="000000">
                      <a:alpha val="43137"/>
                    </a:srgbClr>
                  </a:outerShdw>
                </a:effectLst>
              </a:rPr>
            </a:br>
            <a:endParaRPr lang="ar-SA" sz="3600" b="1" dirty="0">
              <a:effectLst>
                <a:outerShdw blurRad="38100" dist="38100" dir="2700000" algn="tl">
                  <a:srgbClr val="000000">
                    <a:alpha val="43137"/>
                  </a:srgbClr>
                </a:outerShdw>
              </a:effectLst>
            </a:endParaRPr>
          </a:p>
        </p:txBody>
      </p:sp>
    </p:spTree>
  </p:cSld>
  <p:clrMapOvr>
    <a:masterClrMapping/>
  </p:clrMapOvr>
  <p:transition spd="med">
    <p:dissolv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928662" y="1643050"/>
            <a:ext cx="7429552"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smtClean="0">
              <a:effectLst>
                <a:outerShdw blurRad="38100" dist="38100" dir="2700000" algn="tl">
                  <a:srgbClr val="000000">
                    <a:alpha val="43137"/>
                  </a:srgbClr>
                </a:outerShdw>
              </a:effectLst>
            </a:endParaRPr>
          </a:p>
          <a:p>
            <a:pPr algn="ctr"/>
            <a:r>
              <a:rPr lang="ar-SA" sz="3600" b="1" dirty="0" smtClean="0">
                <a:effectLst>
                  <a:outerShdw blurRad="38100" dist="38100" dir="2700000" algn="tl">
                    <a:srgbClr val="000000">
                      <a:alpha val="43137"/>
                    </a:srgbClr>
                  </a:outerShdw>
                </a:effectLst>
              </a:rPr>
              <a:t>يعود سبب تسمية خط النسخ بهذا الاسم إثر انتشار استخدامه بشكل كبير في نسخ ونقل الكتب، وذلك لسهولة كتابته نظراً لسهولة سير القلم بسرعة، ويشار إلى أنّ المصاحف قد نُسخت بهذا الخط في العصور الإسلاميّة الأولى؛ نظراً لامتيازه بجمال حروفه وروعتها ووضوحها.</a:t>
            </a:r>
            <a:br>
              <a:rPr lang="ar-SA" sz="3600" b="1" dirty="0" smtClean="0">
                <a:effectLst>
                  <a:outerShdw blurRad="38100" dist="38100" dir="2700000" algn="tl">
                    <a:srgbClr val="000000">
                      <a:alpha val="43137"/>
                    </a:srgbClr>
                  </a:outerShdw>
                </a:effectLst>
              </a:rPr>
            </a:br>
            <a:endParaRPr lang="ar-SA" sz="3600" b="1" dirty="0">
              <a:effectLst>
                <a:outerShdw blurRad="38100" dist="38100" dir="2700000" algn="tl">
                  <a:srgbClr val="000000">
                    <a:alpha val="43137"/>
                  </a:srgbClr>
                </a:outerShdw>
              </a:effectLst>
            </a:endParaRPr>
          </a:p>
        </p:txBody>
      </p:sp>
      <p:sp>
        <p:nvSpPr>
          <p:cNvPr id="3" name="مستطيل 2"/>
          <p:cNvSpPr/>
          <p:nvPr/>
        </p:nvSpPr>
        <p:spPr>
          <a:xfrm>
            <a:off x="857224" y="571480"/>
            <a:ext cx="2712602" cy="923330"/>
          </a:xfrm>
          <a:prstGeom prst="rect">
            <a:avLst/>
          </a:prstGeom>
          <a:noFill/>
        </p:spPr>
        <p:txBody>
          <a:bodyPr wrap="none" lIns="91440" tIns="45720" rIns="91440" bIns="45720">
            <a:prstTxWarp prst="textWave1">
              <a:avLst/>
            </a:prstTxWarp>
            <a:spAutoFit/>
          </a:bodyPr>
          <a:lstStyle/>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سبب التسمية</a:t>
            </a:r>
            <a:endPar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ssolv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2976" y="1714488"/>
            <a:ext cx="6572296" cy="450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smtClean="0">
              <a:effectLst>
                <a:outerShdw blurRad="38100" dist="38100" dir="2700000" algn="tl">
                  <a:srgbClr val="000000">
                    <a:alpha val="43137"/>
                  </a:srgbClr>
                </a:outerShdw>
              </a:effectLst>
            </a:endParaRPr>
          </a:p>
          <a:p>
            <a:pPr algn="ctr"/>
            <a:r>
              <a:rPr lang="ar-SA" sz="3600" b="1" dirty="0" smtClean="0">
                <a:effectLst>
                  <a:outerShdw blurRad="38100" dist="38100" dir="2700000" algn="tl">
                    <a:srgbClr val="000000">
                      <a:alpha val="43137"/>
                    </a:srgbClr>
                  </a:outerShdw>
                </a:effectLst>
              </a:rPr>
              <a:t>يمتاز بمراعاة قواعد اللغة العربيّة التي يتم الاعتماد عليها في كتابة الخط العربي. روعة حروفه وجمال تركيبته وبنيته. الحفاظ على استخدام كتابة السنن ومراعاة تطبيق سننها. سهولة قراءة الكلمات والجمل المكتوبة بخط النسخ. تساوي أحجام الحروف في هذا النوع من الخطوط.</a:t>
            </a:r>
            <a:br>
              <a:rPr lang="ar-SA" sz="3600" b="1" dirty="0" smtClean="0">
                <a:effectLst>
                  <a:outerShdw blurRad="38100" dist="38100" dir="2700000" algn="tl">
                    <a:srgbClr val="000000">
                      <a:alpha val="43137"/>
                    </a:srgbClr>
                  </a:outerShdw>
                </a:effectLst>
              </a:rPr>
            </a:br>
            <a:r>
              <a:rPr lang="ar-SA" sz="3600" b="1" dirty="0" smtClean="0">
                <a:effectLst>
                  <a:outerShdw blurRad="38100" dist="38100" dir="2700000" algn="tl">
                    <a:srgbClr val="000000">
                      <a:alpha val="43137"/>
                    </a:srgbClr>
                  </a:outerShdw>
                </a:effectLst>
              </a:rPr>
              <a:t/>
            </a:r>
            <a:br>
              <a:rPr lang="ar-SA" sz="3600" b="1" dirty="0" smtClean="0">
                <a:effectLst>
                  <a:outerShdw blurRad="38100" dist="38100" dir="2700000" algn="tl">
                    <a:srgbClr val="000000">
                      <a:alpha val="43137"/>
                    </a:srgbClr>
                  </a:outerShdw>
                </a:effectLst>
              </a:rPr>
            </a:br>
            <a:endParaRPr lang="ar-SA" sz="3600" b="1" dirty="0">
              <a:effectLst>
                <a:outerShdw blurRad="38100" dist="38100" dir="2700000" algn="tl">
                  <a:srgbClr val="000000">
                    <a:alpha val="43137"/>
                  </a:srgbClr>
                </a:outerShdw>
              </a:effectLst>
            </a:endParaRPr>
          </a:p>
        </p:txBody>
      </p:sp>
      <p:sp>
        <p:nvSpPr>
          <p:cNvPr id="5" name="مربع نص 4"/>
          <p:cNvSpPr txBox="1"/>
          <p:nvPr/>
        </p:nvSpPr>
        <p:spPr>
          <a:xfrm>
            <a:off x="1071538" y="785794"/>
            <a:ext cx="3292889" cy="769441"/>
          </a:xfrm>
          <a:prstGeom prst="rect">
            <a:avLst/>
          </a:prstGeom>
          <a:noFill/>
        </p:spPr>
        <p:txBody>
          <a:bodyPr wrap="none" rtlCol="1">
            <a:prstTxWarp prst="textWave1">
              <a:avLst/>
            </a:prstTxWarp>
            <a:spAutoFit/>
          </a:bodyPr>
          <a:lstStyle/>
          <a:p>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مميزات خط النسخ </a:t>
            </a:r>
          </a:p>
        </p:txBody>
      </p:sp>
    </p:spTree>
  </p:cSld>
  <p:clrMapOvr>
    <a:masterClrMapping/>
  </p:clrMapOvr>
  <p:transition spd="med">
    <p:dissolv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00034" y="857232"/>
            <a:ext cx="8143932" cy="550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smtClean="0">
              <a:solidFill>
                <a:schemeClr val="bg1"/>
              </a:solidFill>
              <a:effectLst>
                <a:outerShdw blurRad="38100" dist="38100" dir="2700000" algn="tl">
                  <a:srgbClr val="000000">
                    <a:alpha val="43137"/>
                  </a:srgbClr>
                </a:outerShdw>
              </a:effectLst>
            </a:endParaRPr>
          </a:p>
          <a:p>
            <a:pPr algn="ctr"/>
            <a:endParaRPr lang="ar-SA" sz="3600" dirty="0" smtClean="0">
              <a:solidFill>
                <a:schemeClr val="bg1"/>
              </a:solidFill>
            </a:endParaRPr>
          </a:p>
          <a:p>
            <a:pPr algn="ctr"/>
            <a:endParaRPr lang="ar-SA" sz="3600" dirty="0" smtClean="0">
              <a:solidFill>
                <a:schemeClr val="bg1"/>
              </a:solidFill>
            </a:endParaRPr>
          </a:p>
          <a:p>
            <a:pPr algn="ctr"/>
            <a:endParaRPr lang="ar-SA" sz="3600" dirty="0" smtClean="0">
              <a:solidFill>
                <a:schemeClr val="bg1"/>
              </a:solidFill>
            </a:endParaRPr>
          </a:p>
          <a:p>
            <a:pPr algn="ctr"/>
            <a:r>
              <a:rPr lang="ar-SA" sz="3600" dirty="0" smtClean="0">
                <a:solidFill>
                  <a:schemeClr val="bg1"/>
                </a:solidFill>
              </a:rPr>
              <a:t>إنّ تعلم كتابة خط النسخ يمتاز بسهولته إذا تمّ </a:t>
            </a:r>
            <a:r>
              <a:rPr lang="ar-SA" sz="3600" dirty="0" err="1" smtClean="0">
                <a:solidFill>
                  <a:schemeClr val="bg1"/>
                </a:solidFill>
              </a:rPr>
              <a:t>اتباع</a:t>
            </a:r>
            <a:r>
              <a:rPr lang="ar-SA" sz="3600" dirty="0" smtClean="0">
                <a:solidFill>
                  <a:schemeClr val="bg1"/>
                </a:solidFill>
              </a:rPr>
              <a:t> قواعد خط النسخ، </a:t>
            </a:r>
          </a:p>
          <a:p>
            <a:pPr algn="ctr"/>
            <a:r>
              <a:rPr lang="ar-SA" sz="3600" dirty="0" smtClean="0">
                <a:solidFill>
                  <a:schemeClr val="bg1"/>
                </a:solidFill>
              </a:rPr>
              <a:t>ومنها مراعاة كتابة الحروف (أ، </a:t>
            </a:r>
            <a:r>
              <a:rPr lang="ar-SA" sz="3600" dirty="0" err="1" smtClean="0">
                <a:solidFill>
                  <a:schemeClr val="bg1"/>
                </a:solidFill>
              </a:rPr>
              <a:t>ب</a:t>
            </a:r>
            <a:r>
              <a:rPr lang="ar-SA" sz="3600" dirty="0" smtClean="0">
                <a:solidFill>
                  <a:schemeClr val="bg1"/>
                </a:solidFill>
              </a:rPr>
              <a:t>، </a:t>
            </a:r>
            <a:r>
              <a:rPr lang="ar-SA" sz="3600" dirty="0" err="1" smtClean="0">
                <a:solidFill>
                  <a:schemeClr val="bg1"/>
                </a:solidFill>
              </a:rPr>
              <a:t>ط</a:t>
            </a:r>
            <a:r>
              <a:rPr lang="ar-SA" sz="3600" dirty="0" smtClean="0">
                <a:solidFill>
                  <a:schemeClr val="bg1"/>
                </a:solidFill>
              </a:rPr>
              <a:t>، </a:t>
            </a:r>
            <a:r>
              <a:rPr lang="ar-SA" sz="3600" dirty="0" err="1" smtClean="0">
                <a:solidFill>
                  <a:schemeClr val="bg1"/>
                </a:solidFill>
              </a:rPr>
              <a:t>ف</a:t>
            </a:r>
            <a:r>
              <a:rPr lang="ar-SA" sz="3600" dirty="0" smtClean="0">
                <a:solidFill>
                  <a:schemeClr val="bg1"/>
                </a:solidFill>
              </a:rPr>
              <a:t>، </a:t>
            </a:r>
            <a:r>
              <a:rPr lang="ar-SA" sz="3600" dirty="0" err="1" smtClean="0">
                <a:solidFill>
                  <a:schemeClr val="bg1"/>
                </a:solidFill>
              </a:rPr>
              <a:t>ك</a:t>
            </a:r>
            <a:r>
              <a:rPr lang="ar-SA" sz="3600" dirty="0" smtClean="0">
                <a:solidFill>
                  <a:schemeClr val="bg1"/>
                </a:solidFill>
              </a:rPr>
              <a:t>، </a:t>
            </a:r>
            <a:r>
              <a:rPr lang="ar-SA" sz="3600" dirty="0" err="1" smtClean="0">
                <a:solidFill>
                  <a:schemeClr val="bg1"/>
                </a:solidFill>
              </a:rPr>
              <a:t>ل</a:t>
            </a:r>
            <a:r>
              <a:rPr lang="ar-SA" sz="3600" dirty="0" smtClean="0">
                <a:solidFill>
                  <a:schemeClr val="bg1"/>
                </a:solidFill>
              </a:rPr>
              <a:t>، </a:t>
            </a:r>
            <a:r>
              <a:rPr lang="ar-SA" sz="3600" dirty="0" err="1" smtClean="0">
                <a:solidFill>
                  <a:schemeClr val="bg1"/>
                </a:solidFill>
              </a:rPr>
              <a:t>م</a:t>
            </a:r>
            <a:r>
              <a:rPr lang="ar-SA" sz="3600" dirty="0" smtClean="0">
                <a:solidFill>
                  <a:schemeClr val="bg1"/>
                </a:solidFill>
              </a:rPr>
              <a:t>، هـ، لا)على السطر، وتُعرف بالحروف المستقرّة على السطور، وكتابة الحروف النازلة عن السطر وهي (ن، </a:t>
            </a:r>
            <a:r>
              <a:rPr lang="ar-SA" sz="3600" dirty="0" err="1" smtClean="0">
                <a:solidFill>
                  <a:schemeClr val="bg1"/>
                </a:solidFill>
              </a:rPr>
              <a:t>ص</a:t>
            </a:r>
            <a:r>
              <a:rPr lang="ar-SA" sz="3600" dirty="0" smtClean="0">
                <a:solidFill>
                  <a:schemeClr val="bg1"/>
                </a:solidFill>
              </a:rPr>
              <a:t>، </a:t>
            </a:r>
            <a:r>
              <a:rPr lang="ar-SA" sz="3600" dirty="0" err="1" smtClean="0">
                <a:solidFill>
                  <a:schemeClr val="bg1"/>
                </a:solidFill>
              </a:rPr>
              <a:t>ل</a:t>
            </a:r>
            <a:r>
              <a:rPr lang="ar-SA" sz="3600" dirty="0" smtClean="0">
                <a:solidFill>
                  <a:schemeClr val="bg1"/>
                </a:solidFill>
              </a:rPr>
              <a:t>، </a:t>
            </a:r>
            <a:r>
              <a:rPr lang="ar-SA" sz="3600" dirty="0" err="1" smtClean="0">
                <a:solidFill>
                  <a:schemeClr val="bg1"/>
                </a:solidFill>
              </a:rPr>
              <a:t>ى</a:t>
            </a:r>
            <a:r>
              <a:rPr lang="ar-SA" sz="3600" dirty="0" smtClean="0">
                <a:solidFill>
                  <a:schemeClr val="bg1"/>
                </a:solidFill>
              </a:rPr>
              <a:t>، </a:t>
            </a:r>
            <a:r>
              <a:rPr lang="ar-SA" sz="3600" dirty="0" err="1" smtClean="0">
                <a:solidFill>
                  <a:schemeClr val="bg1"/>
                </a:solidFill>
              </a:rPr>
              <a:t>ش</a:t>
            </a:r>
            <a:r>
              <a:rPr lang="ar-SA" sz="3600" dirty="0" smtClean="0">
                <a:solidFill>
                  <a:schemeClr val="bg1"/>
                </a:solidFill>
              </a:rPr>
              <a:t>، </a:t>
            </a:r>
            <a:r>
              <a:rPr lang="ar-SA" sz="3600" dirty="0" err="1" smtClean="0">
                <a:solidFill>
                  <a:schemeClr val="bg1"/>
                </a:solidFill>
              </a:rPr>
              <a:t>ر</a:t>
            </a:r>
            <a:r>
              <a:rPr lang="ar-SA" sz="3600" dirty="0" smtClean="0">
                <a:solidFill>
                  <a:schemeClr val="bg1"/>
                </a:solidFill>
              </a:rPr>
              <a:t>، </a:t>
            </a:r>
            <a:r>
              <a:rPr lang="ar-SA" sz="3600" dirty="0" err="1" smtClean="0">
                <a:solidFill>
                  <a:schemeClr val="bg1"/>
                </a:solidFill>
              </a:rPr>
              <a:t>و</a:t>
            </a:r>
            <a:r>
              <a:rPr lang="ar-SA" sz="3600" dirty="0" smtClean="0">
                <a:solidFill>
                  <a:schemeClr val="bg1"/>
                </a:solidFill>
              </a:rPr>
              <a:t>، </a:t>
            </a:r>
            <a:r>
              <a:rPr lang="ar-SA" sz="3600" dirty="0" err="1" smtClean="0">
                <a:solidFill>
                  <a:schemeClr val="bg1"/>
                </a:solidFill>
              </a:rPr>
              <a:t>ق</a:t>
            </a:r>
            <a:r>
              <a:rPr lang="ar-SA" sz="3600" dirty="0" smtClean="0">
                <a:solidFill>
                  <a:schemeClr val="bg1"/>
                </a:solidFill>
              </a:rPr>
              <a:t>، </a:t>
            </a:r>
            <a:r>
              <a:rPr lang="ar-SA" sz="3600" dirty="0" err="1" smtClean="0">
                <a:solidFill>
                  <a:schemeClr val="bg1"/>
                </a:solidFill>
              </a:rPr>
              <a:t>ج</a:t>
            </a:r>
            <a:r>
              <a:rPr lang="ar-SA" sz="3600" dirty="0" smtClean="0">
                <a:solidFill>
                  <a:schemeClr val="bg1"/>
                </a:solidFill>
              </a:rPr>
              <a:t>، </a:t>
            </a:r>
            <a:r>
              <a:rPr lang="ar-SA" sz="3600" dirty="0" err="1" smtClean="0">
                <a:solidFill>
                  <a:schemeClr val="bg1"/>
                </a:solidFill>
              </a:rPr>
              <a:t>م</a:t>
            </a:r>
            <a:r>
              <a:rPr lang="ar-SA" sz="3600" dirty="0" smtClean="0">
                <a:solidFill>
                  <a:schemeClr val="bg1"/>
                </a:solidFill>
              </a:rPr>
              <a:t>، </a:t>
            </a:r>
            <a:r>
              <a:rPr lang="ar-SA" sz="3600" dirty="0" err="1" smtClean="0">
                <a:solidFill>
                  <a:schemeClr val="bg1"/>
                </a:solidFill>
              </a:rPr>
              <a:t>ع</a:t>
            </a:r>
            <a:r>
              <a:rPr lang="ar-SA" sz="3600" dirty="0" smtClean="0">
                <a:solidFill>
                  <a:schemeClr val="bg1"/>
                </a:solidFill>
              </a:rPr>
              <a:t>، هـ) وهي مجموع حروف الجملة (نصلى شروق جمعه) أمّا الحروف حروف (ن، </a:t>
            </a:r>
            <a:r>
              <a:rPr lang="ar-SA" sz="3600" dirty="0" err="1" smtClean="0">
                <a:solidFill>
                  <a:schemeClr val="bg1"/>
                </a:solidFill>
              </a:rPr>
              <a:t>ص</a:t>
            </a:r>
            <a:r>
              <a:rPr lang="ar-SA" sz="3600" dirty="0" smtClean="0">
                <a:solidFill>
                  <a:schemeClr val="bg1"/>
                </a:solidFill>
              </a:rPr>
              <a:t>، </a:t>
            </a:r>
            <a:r>
              <a:rPr lang="ar-SA" sz="3600" dirty="0" err="1" smtClean="0">
                <a:solidFill>
                  <a:schemeClr val="bg1"/>
                </a:solidFill>
              </a:rPr>
              <a:t>ل</a:t>
            </a:r>
            <a:r>
              <a:rPr lang="ar-SA" sz="3600" dirty="0" smtClean="0">
                <a:solidFill>
                  <a:schemeClr val="bg1"/>
                </a:solidFill>
              </a:rPr>
              <a:t>، </a:t>
            </a:r>
            <a:r>
              <a:rPr lang="ar-SA" sz="3600" dirty="0" err="1" smtClean="0">
                <a:solidFill>
                  <a:schemeClr val="bg1"/>
                </a:solidFill>
              </a:rPr>
              <a:t>ى</a:t>
            </a:r>
            <a:r>
              <a:rPr lang="ar-SA" sz="3600" dirty="0" smtClean="0">
                <a:solidFill>
                  <a:schemeClr val="bg1"/>
                </a:solidFill>
              </a:rPr>
              <a:t>، </a:t>
            </a:r>
            <a:r>
              <a:rPr lang="ar-SA" sz="3600" dirty="0" err="1" smtClean="0">
                <a:solidFill>
                  <a:schemeClr val="bg1"/>
                </a:solidFill>
              </a:rPr>
              <a:t>س</a:t>
            </a:r>
            <a:r>
              <a:rPr lang="ar-SA" sz="3600" dirty="0" smtClean="0">
                <a:solidFill>
                  <a:schemeClr val="bg1"/>
                </a:solidFill>
              </a:rPr>
              <a:t>، </a:t>
            </a:r>
            <a:r>
              <a:rPr lang="ar-SA" sz="3600" dirty="0" err="1" smtClean="0">
                <a:solidFill>
                  <a:schemeClr val="bg1"/>
                </a:solidFill>
              </a:rPr>
              <a:t>ق</a:t>
            </a:r>
            <a:r>
              <a:rPr lang="ar-SA" sz="3600" dirty="0" smtClean="0">
                <a:solidFill>
                  <a:schemeClr val="bg1"/>
                </a:solidFill>
              </a:rPr>
              <a:t>) فتكتب منفردة، وكتابة حرف الهاء مفردة كما يتم كتابتها للكناية عن السنة الهجرية والدلالة عليها، وتكون على نحو ( هـ)، إذ لا يحتاج ذلك إلى اعتبارها رمزاً.</a:t>
            </a:r>
            <a:br>
              <a:rPr lang="ar-SA" sz="3600" dirty="0" smtClean="0">
                <a:solidFill>
                  <a:schemeClr val="bg1"/>
                </a:solidFill>
              </a:rPr>
            </a:br>
            <a:r>
              <a:rPr lang="ar-SA" sz="3600" dirty="0" smtClean="0">
                <a:solidFill>
                  <a:schemeClr val="bg1"/>
                </a:solidFill>
              </a:rPr>
              <a:t/>
            </a:r>
            <a:br>
              <a:rPr lang="ar-SA" sz="3600" dirty="0" smtClean="0">
                <a:solidFill>
                  <a:schemeClr val="bg1"/>
                </a:solidFill>
              </a:rPr>
            </a:br>
            <a:r>
              <a:rPr lang="ar-SA" sz="3600" b="1" dirty="0" smtClean="0">
                <a:solidFill>
                  <a:schemeClr val="bg1"/>
                </a:solidFill>
                <a:effectLst>
                  <a:outerShdw blurRad="38100" dist="38100" dir="2700000" algn="tl">
                    <a:srgbClr val="000000">
                      <a:alpha val="43137"/>
                    </a:srgbClr>
                  </a:outerShdw>
                </a:effectLst>
              </a:rPr>
              <a:t/>
            </a:r>
            <a:br>
              <a:rPr lang="ar-SA" sz="3600" b="1" dirty="0" smtClean="0">
                <a:solidFill>
                  <a:schemeClr val="bg1"/>
                </a:solidFill>
                <a:effectLst>
                  <a:outerShdw blurRad="38100" dist="38100" dir="2700000" algn="tl">
                    <a:srgbClr val="000000">
                      <a:alpha val="43137"/>
                    </a:srgbClr>
                  </a:outerShdw>
                </a:effectLst>
              </a:rPr>
            </a:br>
            <a:r>
              <a:rPr lang="ar-SA" sz="3600" b="1" dirty="0" smtClean="0">
                <a:solidFill>
                  <a:schemeClr val="bg1"/>
                </a:solidFill>
                <a:effectLst>
                  <a:outerShdw blurRad="38100" dist="38100" dir="2700000" algn="tl">
                    <a:srgbClr val="000000">
                      <a:alpha val="43137"/>
                    </a:srgbClr>
                  </a:outerShdw>
                </a:effectLst>
              </a:rPr>
              <a:t/>
            </a:r>
            <a:br>
              <a:rPr lang="ar-SA" sz="3600" b="1" dirty="0" smtClean="0">
                <a:solidFill>
                  <a:schemeClr val="bg1"/>
                </a:solidFill>
                <a:effectLst>
                  <a:outerShdw blurRad="38100" dist="38100" dir="2700000" algn="tl">
                    <a:srgbClr val="000000">
                      <a:alpha val="43137"/>
                    </a:srgbClr>
                  </a:outerShdw>
                </a:effectLst>
              </a:rPr>
            </a:br>
            <a:endParaRPr lang="ar-SA" sz="3600" b="1" dirty="0">
              <a:solidFill>
                <a:schemeClr val="bg1"/>
              </a:solidFill>
              <a:effectLst>
                <a:outerShdw blurRad="38100" dist="38100" dir="2700000" algn="tl">
                  <a:srgbClr val="000000">
                    <a:alpha val="43137"/>
                  </a:srgbClr>
                </a:outerShdw>
              </a:effectLst>
            </a:endParaRPr>
          </a:p>
        </p:txBody>
      </p:sp>
      <p:sp>
        <p:nvSpPr>
          <p:cNvPr id="5" name="مربع نص 4"/>
          <p:cNvSpPr txBox="1"/>
          <p:nvPr/>
        </p:nvSpPr>
        <p:spPr>
          <a:xfrm>
            <a:off x="4779573" y="-71462"/>
            <a:ext cx="3292889" cy="769441"/>
          </a:xfrm>
          <a:prstGeom prst="rect">
            <a:avLst/>
          </a:prstGeom>
          <a:noFill/>
        </p:spPr>
        <p:txBody>
          <a:bodyPr wrap="none" rtlCol="1">
            <a:prstTxWarp prst="textWave1">
              <a:avLst/>
            </a:prstTxWarp>
            <a:spAutoFit/>
          </a:bodyPr>
          <a:lstStyle/>
          <a:p>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تعلّم خط النسخ</a:t>
            </a:r>
          </a:p>
        </p:txBody>
      </p:sp>
    </p:spTree>
  </p:cSld>
  <p:clrMapOvr>
    <a:masterClrMapping/>
  </p:clrMapOvr>
  <p:transition spd="med">
    <p:dissolv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714348" y="1857364"/>
            <a:ext cx="7715304" cy="4429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smtClean="0">
              <a:effectLst>
                <a:outerShdw blurRad="38100" dist="38100" dir="2700000" algn="tl">
                  <a:srgbClr val="000000">
                    <a:alpha val="43137"/>
                  </a:srgbClr>
                </a:outerShdw>
              </a:effectLst>
            </a:endParaRPr>
          </a:p>
          <a:p>
            <a:pPr algn="ctr"/>
            <a:r>
              <a:rPr lang="ar-SA" sz="2800" b="1" dirty="0" smtClean="0">
                <a:effectLst>
                  <a:outerShdw blurRad="38100" dist="38100" dir="2700000" algn="tl">
                    <a:srgbClr val="000000">
                      <a:alpha val="43137"/>
                    </a:srgbClr>
                  </a:outerShdw>
                </a:effectLst>
              </a:rPr>
              <a:t>انتشر خط النسخ منذ بداية تأسيسه بشكل كبير بين الناس، وبدأ الناس يعلّمون بعضهم بعضاً هذا الخط، ويتشابه خط النسخ بشكل كبير مع خط الرقعة إلا أنّ هناك بعض </a:t>
            </a:r>
            <a:r>
              <a:rPr lang="ar-SA" sz="2800" b="1" dirty="0" err="1" smtClean="0">
                <a:effectLst>
                  <a:outerShdw blurRad="38100" dist="38100" dir="2700000" algn="tl">
                    <a:srgbClr val="000000">
                      <a:alpha val="43137"/>
                    </a:srgbClr>
                  </a:outerShdw>
                </a:effectLst>
              </a:rPr>
              <a:t>الفروقات</a:t>
            </a:r>
            <a:r>
              <a:rPr lang="ar-SA" sz="2800" b="1" dirty="0" smtClean="0">
                <a:effectLst>
                  <a:outerShdw blurRad="38100" dist="38100" dir="2700000" algn="tl">
                    <a:srgbClr val="000000">
                      <a:alpha val="43137"/>
                    </a:srgbClr>
                  </a:outerShdw>
                </a:effectLst>
              </a:rPr>
              <a:t> بينهما إذ يتم اعتماد خط الرقعة عند الكتابة العشوائيّة حيث لا يُعنى ولا يهتم بكتابة الأسنان في حرف السين، بينما يركّز خط النسخ جُلّ اهتمامه على أسنان حرف السين، وإلا لا يُعتبر نسخاً، بل يُصنف بأنه خط رقعة، وكما أنّ هناك فرق آخر بينهما هو عدم اشتراط واكتراث خط الرقعة للوضوح في الكتابة والقراءة، أما فيما يتعلّق بخط النسخ فيستلزم الوضوح وسهولة القراءة.</a:t>
            </a:r>
            <a:br>
              <a:rPr lang="ar-SA" sz="2800" b="1" dirty="0" smtClean="0">
                <a:effectLst>
                  <a:outerShdw blurRad="38100" dist="38100" dir="2700000" algn="tl">
                    <a:srgbClr val="000000">
                      <a:alpha val="43137"/>
                    </a:srgbClr>
                  </a:outerShdw>
                </a:effectLst>
              </a:rPr>
            </a:br>
            <a:r>
              <a:rPr lang="ar-SA" sz="2800" b="1" dirty="0" smtClean="0">
                <a:effectLst>
                  <a:outerShdw blurRad="38100" dist="38100" dir="2700000" algn="tl">
                    <a:srgbClr val="000000">
                      <a:alpha val="43137"/>
                    </a:srgbClr>
                  </a:outerShdw>
                </a:effectLst>
              </a:rPr>
              <a:t/>
            </a:r>
            <a:br>
              <a:rPr lang="ar-SA" sz="2800" b="1" dirty="0" smtClean="0">
                <a:effectLst>
                  <a:outerShdw blurRad="38100" dist="38100" dir="2700000" algn="tl">
                    <a:srgbClr val="000000">
                      <a:alpha val="43137"/>
                    </a:srgbClr>
                  </a:outerShdw>
                </a:effectLst>
              </a:rPr>
            </a:br>
            <a:endParaRPr lang="ar-SA" sz="2800" b="1" dirty="0">
              <a:effectLst>
                <a:outerShdw blurRad="38100" dist="38100" dir="2700000" algn="tl">
                  <a:srgbClr val="000000">
                    <a:alpha val="43137"/>
                  </a:srgbClr>
                </a:outerShdw>
              </a:effectLst>
            </a:endParaRPr>
          </a:p>
        </p:txBody>
      </p:sp>
      <p:sp>
        <p:nvSpPr>
          <p:cNvPr id="4" name="مربع نص 3"/>
          <p:cNvSpPr txBox="1"/>
          <p:nvPr/>
        </p:nvSpPr>
        <p:spPr>
          <a:xfrm>
            <a:off x="1714480" y="857232"/>
            <a:ext cx="5072098" cy="769441"/>
          </a:xfrm>
          <a:prstGeom prst="rect">
            <a:avLst/>
          </a:prstGeom>
          <a:noFill/>
        </p:spPr>
        <p:txBody>
          <a:bodyPr wrap="square" rtlCol="1">
            <a:prstTxWarp prst="textWave1">
              <a:avLst/>
            </a:prstTxWarp>
            <a:spAutoFit/>
          </a:bodyPr>
          <a:lstStyle/>
          <a:p>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الفرق بين خط النسخ والرقعة</a:t>
            </a:r>
            <a:endPar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ssolve/>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2" name="مربع نص 11"/>
          <p:cNvSpPr txBox="1"/>
          <p:nvPr/>
        </p:nvSpPr>
        <p:spPr>
          <a:xfrm>
            <a:off x="1415195" y="5919664"/>
            <a:ext cx="2757991" cy="461665"/>
          </a:xfrm>
          <a:prstGeom prst="rect">
            <a:avLst/>
          </a:prstGeom>
          <a:noFill/>
        </p:spPr>
        <p:txBody>
          <a:bodyPr wrap="square" rtlCol="1">
            <a:spAutoFit/>
          </a:bodyPr>
          <a:lstStyle/>
          <a:p>
            <a:pPr algn="ctr"/>
            <a:r>
              <a:rPr lang="ar-SA" sz="2400" b="1" dirty="0" smtClean="0">
                <a:solidFill>
                  <a:srgbClr val="C00000"/>
                </a:solidFill>
                <a:effectLst>
                  <a:outerShdw blurRad="38100" dist="38100" dir="2700000" algn="tl">
                    <a:srgbClr val="000000">
                      <a:alpha val="43137"/>
                    </a:srgbClr>
                  </a:outerShdw>
                </a:effectLst>
                <a:cs typeface="+mj-cs"/>
              </a:rPr>
              <a:t>أتقن</a:t>
            </a:r>
            <a:endParaRPr lang="ar-SA" sz="2400" b="1" dirty="0">
              <a:solidFill>
                <a:srgbClr val="000000"/>
              </a:solidFill>
              <a:effectLst>
                <a:outerShdw blurRad="38100" dist="38100" dir="2700000" algn="tl">
                  <a:srgbClr val="000000">
                    <a:alpha val="43137"/>
                  </a:srgbClr>
                </a:outerShdw>
              </a:effectLst>
              <a:cs typeface="+mj-cs"/>
            </a:endParaRPr>
          </a:p>
        </p:txBody>
      </p:sp>
      <p:sp>
        <p:nvSpPr>
          <p:cNvPr id="13" name="مربع نص 12"/>
          <p:cNvSpPr txBox="1"/>
          <p:nvPr/>
        </p:nvSpPr>
        <p:spPr>
          <a:xfrm>
            <a:off x="6300192" y="-36677"/>
            <a:ext cx="2757991" cy="369332"/>
          </a:xfrm>
          <a:prstGeom prst="rect">
            <a:avLst/>
          </a:prstGeom>
          <a:noFill/>
        </p:spPr>
        <p:txBody>
          <a:bodyPr wrap="square" rtlCol="1">
            <a:spAutoFit/>
          </a:bodyPr>
          <a:lstStyle/>
          <a:p>
            <a:r>
              <a:rPr lang="ar-SA" dirty="0" smtClean="0">
                <a:solidFill>
                  <a:srgbClr val="C00000"/>
                </a:solidFill>
                <a:cs typeface="PT Bold Heading" pitchFamily="2" charset="-78"/>
              </a:rPr>
              <a:t>اسم المجموعة :</a:t>
            </a:r>
            <a:endParaRPr lang="ar-SA" dirty="0">
              <a:solidFill>
                <a:srgbClr val="C00000"/>
              </a:solidFill>
              <a:cs typeface="PT Bold Heading" pitchFamily="2" charset="-78"/>
            </a:endParaRPr>
          </a:p>
        </p:txBody>
      </p:sp>
      <p:sp>
        <p:nvSpPr>
          <p:cNvPr id="14" name="مستطيل 13"/>
          <p:cNvSpPr/>
          <p:nvPr/>
        </p:nvSpPr>
        <p:spPr>
          <a:xfrm>
            <a:off x="6812596" y="467380"/>
            <a:ext cx="2233979" cy="369332"/>
          </a:xfrm>
          <a:prstGeom prst="rect">
            <a:avLst/>
          </a:prstGeom>
        </p:spPr>
        <p:txBody>
          <a:bodyPr wrap="square">
            <a:spAutoFit/>
          </a:bodyPr>
          <a:lstStyle/>
          <a:p>
            <a:r>
              <a:rPr lang="ar-SA" dirty="0">
                <a:solidFill>
                  <a:srgbClr val="FF0000"/>
                </a:solidFill>
                <a:cs typeface="PT Bold Heading" pitchFamily="2" charset="-78"/>
              </a:rPr>
              <a:t>اسم </a:t>
            </a:r>
            <a:r>
              <a:rPr lang="ar-SA" dirty="0" smtClean="0">
                <a:solidFill>
                  <a:srgbClr val="FF0000"/>
                </a:solidFill>
                <a:cs typeface="PT Bold Heading" pitchFamily="2" charset="-78"/>
              </a:rPr>
              <a:t>الطالب/ـة:</a:t>
            </a:r>
            <a:endParaRPr lang="ar-SA" dirty="0">
              <a:solidFill>
                <a:srgbClr val="FF0000"/>
              </a:solidFill>
              <a:cs typeface="PT Bold Heading" pitchFamily="2" charset="-78"/>
            </a:endParaRPr>
          </a:p>
        </p:txBody>
      </p:sp>
      <p:sp>
        <p:nvSpPr>
          <p:cNvPr id="15" name="مربع نص 14"/>
          <p:cNvSpPr txBox="1"/>
          <p:nvPr/>
        </p:nvSpPr>
        <p:spPr>
          <a:xfrm>
            <a:off x="4040249" y="6309321"/>
            <a:ext cx="1472542" cy="461665"/>
          </a:xfrm>
          <a:prstGeom prst="rect">
            <a:avLst/>
          </a:prstGeom>
          <a:noFill/>
        </p:spPr>
        <p:txBody>
          <a:bodyPr wrap="square" rtlCol="1">
            <a:spAutoFit/>
          </a:bodyPr>
          <a:lstStyle/>
          <a:p>
            <a:pPr algn="ctr"/>
            <a:r>
              <a:rPr lang="ar-SA" sz="2400" b="1" dirty="0" smtClean="0">
                <a:effectLst>
                  <a:outerShdw blurRad="38100" dist="38100" dir="2700000" algn="tl">
                    <a:srgbClr val="000000">
                      <a:alpha val="43137"/>
                    </a:srgbClr>
                  </a:outerShdw>
                </a:effectLst>
                <a:cs typeface="+mj-cs"/>
              </a:rPr>
              <a:t>نشاط 1</a:t>
            </a:r>
            <a:endParaRPr lang="ar-SA" sz="2400" b="1" dirty="0">
              <a:effectLst>
                <a:outerShdw blurRad="38100" dist="38100" dir="2700000" algn="tl">
                  <a:srgbClr val="000000">
                    <a:alpha val="43137"/>
                  </a:srgbClr>
                </a:outerShdw>
              </a:effectLst>
              <a:cs typeface="+mj-cs"/>
            </a:endParaRPr>
          </a:p>
        </p:txBody>
      </p:sp>
      <p:sp>
        <p:nvSpPr>
          <p:cNvPr id="16" name="مربع نص 15"/>
          <p:cNvSpPr txBox="1"/>
          <p:nvPr/>
        </p:nvSpPr>
        <p:spPr>
          <a:xfrm>
            <a:off x="6316227" y="6000382"/>
            <a:ext cx="2757991" cy="400110"/>
          </a:xfrm>
          <a:prstGeom prst="rect">
            <a:avLst/>
          </a:prstGeom>
          <a:noFill/>
        </p:spPr>
        <p:txBody>
          <a:bodyPr wrap="square" rtlCol="1">
            <a:spAutoFit/>
          </a:bodyPr>
          <a:lstStyle/>
          <a:p>
            <a:r>
              <a:rPr lang="ar-SA" sz="2000" dirty="0" smtClean="0">
                <a:solidFill>
                  <a:srgbClr val="C00000"/>
                </a:solidFill>
                <a:cs typeface="PT Bold Heading" pitchFamily="2" charset="-78"/>
              </a:rPr>
              <a:t>معلم/ـة المادة  :</a:t>
            </a:r>
            <a:endParaRPr lang="ar-SA" sz="2000" dirty="0">
              <a:solidFill>
                <a:srgbClr val="C00000"/>
              </a:solidFill>
              <a:cs typeface="PT Bold Heading" pitchFamily="2" charset="-78"/>
            </a:endParaRPr>
          </a:p>
        </p:txBody>
      </p:sp>
      <p:sp>
        <p:nvSpPr>
          <p:cNvPr id="17" name="مربع نص 16"/>
          <p:cNvSpPr txBox="1"/>
          <p:nvPr/>
        </p:nvSpPr>
        <p:spPr>
          <a:xfrm>
            <a:off x="6350513" y="6485274"/>
            <a:ext cx="2757991" cy="400110"/>
          </a:xfrm>
          <a:prstGeom prst="rect">
            <a:avLst/>
          </a:prstGeom>
          <a:noFill/>
        </p:spPr>
        <p:txBody>
          <a:bodyPr wrap="square" rtlCol="1">
            <a:spAutoFit/>
          </a:bodyPr>
          <a:lstStyle/>
          <a:p>
            <a:r>
              <a:rPr lang="ar-SA" sz="2000" dirty="0" smtClean="0">
                <a:solidFill>
                  <a:srgbClr val="C00000"/>
                </a:solidFill>
                <a:cs typeface="PT Bold Heading" pitchFamily="2" charset="-78"/>
              </a:rPr>
              <a:t>قائد/ـة المدرسة:</a:t>
            </a:r>
            <a:endParaRPr lang="ar-SA" sz="2000" dirty="0">
              <a:solidFill>
                <a:srgbClr val="C00000"/>
              </a:solidFill>
              <a:cs typeface="PT Bold Heading" pitchFamily="2" charset="-78"/>
            </a:endParaRPr>
          </a:p>
        </p:txBody>
      </p:sp>
      <p:sp>
        <p:nvSpPr>
          <p:cNvPr id="18" name="مربع نص 17"/>
          <p:cNvSpPr txBox="1"/>
          <p:nvPr/>
        </p:nvSpPr>
        <p:spPr>
          <a:xfrm>
            <a:off x="-445935" y="5919664"/>
            <a:ext cx="2757991" cy="461665"/>
          </a:xfrm>
          <a:prstGeom prst="rect">
            <a:avLst/>
          </a:prstGeom>
          <a:noFill/>
        </p:spPr>
        <p:txBody>
          <a:bodyPr wrap="square" rtlCol="1">
            <a:spAutoFit/>
          </a:bodyPr>
          <a:lstStyle/>
          <a:p>
            <a:pPr algn="ctr"/>
            <a:r>
              <a:rPr lang="ar-SA" sz="2400" b="1" dirty="0" smtClean="0">
                <a:solidFill>
                  <a:srgbClr val="C00000"/>
                </a:solidFill>
                <a:effectLst>
                  <a:outerShdw blurRad="38100" dist="38100" dir="2700000" algn="tl">
                    <a:srgbClr val="000000">
                      <a:alpha val="43137"/>
                    </a:srgbClr>
                  </a:outerShdw>
                </a:effectLst>
                <a:cs typeface="+mj-cs"/>
              </a:rPr>
              <a:t>لم يتقن</a:t>
            </a:r>
            <a:endParaRPr lang="ar-SA" sz="2400" b="1" dirty="0">
              <a:solidFill>
                <a:srgbClr val="000000"/>
              </a:solidFill>
              <a:effectLst>
                <a:outerShdw blurRad="38100" dist="38100" dir="2700000" algn="tl">
                  <a:srgbClr val="000000">
                    <a:alpha val="43137"/>
                  </a:srgbClr>
                </a:outerShdw>
              </a:effectLst>
              <a:cs typeface="+mj-cs"/>
            </a:endParaRPr>
          </a:p>
        </p:txBody>
      </p:sp>
      <p:sp>
        <p:nvSpPr>
          <p:cNvPr id="21" name="مربع نص 20"/>
          <p:cNvSpPr txBox="1"/>
          <p:nvPr/>
        </p:nvSpPr>
        <p:spPr>
          <a:xfrm>
            <a:off x="2722183" y="159023"/>
            <a:ext cx="3145961" cy="461665"/>
          </a:xfrm>
          <a:prstGeom prst="rect">
            <a:avLst/>
          </a:prstGeom>
          <a:noFill/>
        </p:spPr>
        <p:txBody>
          <a:bodyPr wrap="square" rtlCol="1">
            <a:spAutoFit/>
          </a:bodyPr>
          <a:lstStyle/>
          <a:p>
            <a:pPr algn="ctr"/>
            <a:r>
              <a:rPr lang="ar-SA" sz="2400" b="1" dirty="0">
                <a:solidFill>
                  <a:srgbClr val="0000FF"/>
                </a:solidFill>
                <a:effectLst>
                  <a:outerShdw blurRad="38100" dist="38100" dir="2700000" algn="tl">
                    <a:srgbClr val="000000">
                      <a:alpha val="43137"/>
                    </a:srgbClr>
                  </a:outerShdw>
                </a:effectLst>
                <a:cs typeface="+mj-cs"/>
              </a:rPr>
              <a:t>استراتيجية : </a:t>
            </a:r>
            <a:r>
              <a:rPr lang="ar-SA" sz="2400" b="1" dirty="0" smtClean="0">
                <a:solidFill>
                  <a:srgbClr val="FF0000"/>
                </a:solidFill>
                <a:effectLst>
                  <a:outerShdw blurRad="38100" dist="38100" dir="2700000" algn="tl">
                    <a:srgbClr val="000000">
                      <a:alpha val="43137"/>
                    </a:srgbClr>
                  </a:outerShdw>
                </a:effectLst>
                <a:cs typeface="+mj-cs"/>
              </a:rPr>
              <a:t>الطاولة المستديرة</a:t>
            </a:r>
            <a:endParaRPr lang="ar-SA" sz="2400" b="1" dirty="0">
              <a:solidFill>
                <a:srgbClr val="FF0000"/>
              </a:solidFill>
              <a:effectLst>
                <a:outerShdw blurRad="38100" dist="38100" dir="2700000" algn="tl">
                  <a:srgbClr val="000000">
                    <a:alpha val="43137"/>
                  </a:srgbClr>
                </a:outerShdw>
              </a:effectLst>
              <a:cs typeface="+mj-cs"/>
            </a:endParaRPr>
          </a:p>
        </p:txBody>
      </p:sp>
      <p:sp>
        <p:nvSpPr>
          <p:cNvPr id="22" name="مربع نص 21"/>
          <p:cNvSpPr txBox="1"/>
          <p:nvPr/>
        </p:nvSpPr>
        <p:spPr>
          <a:xfrm>
            <a:off x="0" y="365755"/>
            <a:ext cx="2483768" cy="830997"/>
          </a:xfrm>
          <a:prstGeom prst="rect">
            <a:avLst/>
          </a:prstGeom>
          <a:noFill/>
        </p:spPr>
        <p:txBody>
          <a:bodyPr wrap="square" rtlCol="1">
            <a:spAutoFit/>
          </a:bodyPr>
          <a:lstStyle/>
          <a:p>
            <a:pPr algn="ctr"/>
            <a:r>
              <a:rPr lang="ar-SA" sz="2400" dirty="0" smtClean="0">
                <a:ln>
                  <a:solidFill>
                    <a:schemeClr val="bg2">
                      <a:lumMod val="20000"/>
                      <a:lumOff val="80000"/>
                    </a:schemeClr>
                  </a:solidFill>
                </a:ln>
                <a:solidFill>
                  <a:srgbClr val="0000FF"/>
                </a:solidFill>
                <a:cs typeface="PT Bold Heading" pitchFamily="2" charset="-78"/>
              </a:rPr>
              <a:t>أرسم</a:t>
            </a:r>
            <a:endParaRPr lang="ar-SA" sz="2400" dirty="0">
              <a:ln>
                <a:solidFill>
                  <a:schemeClr val="bg2">
                    <a:lumMod val="20000"/>
                    <a:lumOff val="80000"/>
                  </a:schemeClr>
                </a:solidFill>
              </a:ln>
              <a:solidFill>
                <a:srgbClr val="0000FF"/>
              </a:solidFill>
              <a:cs typeface="PT Bold Heading" pitchFamily="2" charset="-78"/>
            </a:endParaRPr>
          </a:p>
          <a:p>
            <a:pPr algn="ctr"/>
            <a:endParaRPr lang="ar-SA" sz="2400" dirty="0">
              <a:ln>
                <a:solidFill>
                  <a:schemeClr val="bg2">
                    <a:lumMod val="20000"/>
                    <a:lumOff val="80000"/>
                  </a:schemeClr>
                </a:solidFill>
              </a:ln>
              <a:solidFill>
                <a:srgbClr val="0000FF"/>
              </a:solidFill>
              <a:cs typeface="PT Bold Heading" pitchFamily="2" charset="-78"/>
            </a:endParaRPr>
          </a:p>
        </p:txBody>
      </p:sp>
      <p:sp>
        <p:nvSpPr>
          <p:cNvPr id="19" name="مستطيل 18"/>
          <p:cNvSpPr/>
          <p:nvPr/>
        </p:nvSpPr>
        <p:spPr>
          <a:xfrm>
            <a:off x="1500166" y="1714488"/>
            <a:ext cx="6437303" cy="461665"/>
          </a:xfrm>
          <a:prstGeom prst="rect">
            <a:avLst/>
          </a:prstGeom>
          <a:blipFill>
            <a:blip r:embed="rId4"/>
            <a:stretch>
              <a:fillRect/>
            </a:stretch>
          </a:blip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ar-SA" sz="2400" dirty="0" smtClean="0">
                <a:solidFill>
                  <a:srgbClr val="002060"/>
                </a:solidFill>
                <a:cs typeface="PT Bold Heading" pitchFamily="2" charset="-78"/>
              </a:rPr>
              <a:t>أَكْتُبُ </a:t>
            </a:r>
            <a:r>
              <a:rPr lang="ar-SA" sz="2400" dirty="0" smtClean="0">
                <a:solidFill>
                  <a:srgbClr val="002060"/>
                </a:solidFill>
                <a:cs typeface="PT Bold Heading" pitchFamily="2" charset="-78"/>
              </a:rPr>
              <a:t>العبارة  التَّالِية </a:t>
            </a:r>
            <a:r>
              <a:rPr lang="ar-SA" sz="2400" dirty="0">
                <a:solidFill>
                  <a:srgbClr val="002060"/>
                </a:solidFill>
                <a:cs typeface="PT Bold Heading" pitchFamily="2" charset="-78"/>
              </a:rPr>
              <a:t>بِخَطِّ </a:t>
            </a:r>
            <a:r>
              <a:rPr lang="ar-SA" sz="2400" dirty="0" smtClean="0">
                <a:solidFill>
                  <a:srgbClr val="002060"/>
                </a:solidFill>
                <a:cs typeface="PT Bold Heading" pitchFamily="2" charset="-78"/>
              </a:rPr>
              <a:t>النَّسخِ </a:t>
            </a:r>
            <a:r>
              <a:rPr lang="ar-SA" sz="2400" dirty="0" smtClean="0">
                <a:solidFill>
                  <a:srgbClr val="002060"/>
                </a:solidFill>
                <a:cs typeface="PT Bold Heading" pitchFamily="2" charset="-78"/>
              </a:rPr>
              <a:t>:</a:t>
            </a:r>
            <a:endParaRPr lang="ar-SA" sz="2400" dirty="0">
              <a:solidFill>
                <a:srgbClr val="002060"/>
              </a:solidFill>
              <a:cs typeface="PT Bold Heading" pitchFamily="2" charset="-78"/>
            </a:endParaRPr>
          </a:p>
        </p:txBody>
      </p:sp>
      <p:sp>
        <p:nvSpPr>
          <p:cNvPr id="2" name="مستطيل 1"/>
          <p:cNvSpPr/>
          <p:nvPr/>
        </p:nvSpPr>
        <p:spPr>
          <a:xfrm>
            <a:off x="357158" y="4000504"/>
            <a:ext cx="8392042" cy="369332"/>
          </a:xfrm>
          <a:prstGeom prst="rect">
            <a:avLst/>
          </a:prstGeom>
        </p:spPr>
        <p:txBody>
          <a:bodyPr wrap="none">
            <a:spAutoFit/>
          </a:bodyPr>
          <a:lstStyle/>
          <a:p>
            <a:pPr algn="ctr"/>
            <a:r>
              <a:rPr lang="ar-SA" b="1" dirty="0" smtClean="0">
                <a:solidFill>
                  <a:srgbClr val="0000FF"/>
                </a:solidFill>
                <a:effectLst>
                  <a:outerShdw blurRad="38100" dist="38100" dir="2700000" algn="tl">
                    <a:srgbClr val="000000">
                      <a:alpha val="43137"/>
                    </a:srgbClr>
                  </a:outerShdw>
                </a:effectLst>
              </a:rPr>
              <a:t>.................................................................................................................................</a:t>
            </a:r>
            <a:endParaRPr lang="ar-SA" b="1" dirty="0">
              <a:solidFill>
                <a:srgbClr val="FF0000"/>
              </a:solidFill>
              <a:effectLst>
                <a:outerShdw blurRad="38100" dist="38100" dir="2700000" algn="tl">
                  <a:srgbClr val="000000">
                    <a:alpha val="43137"/>
                  </a:srgbClr>
                </a:outerShdw>
              </a:effectLst>
            </a:endParaRPr>
          </a:p>
        </p:txBody>
      </p:sp>
      <p:sp>
        <p:nvSpPr>
          <p:cNvPr id="3" name="مستطيل 2"/>
          <p:cNvSpPr/>
          <p:nvPr/>
        </p:nvSpPr>
        <p:spPr>
          <a:xfrm>
            <a:off x="107505" y="2732727"/>
            <a:ext cx="8939070" cy="1200329"/>
          </a:xfrm>
          <a:prstGeom prst="rect">
            <a:avLst/>
          </a:prstGeom>
        </p:spPr>
        <p:txBody>
          <a:bodyPr wrap="square">
            <a:spAutoFit/>
          </a:bodyPr>
          <a:lstStyle/>
          <a:p>
            <a:pPr algn="ctr"/>
            <a:r>
              <a:rPr lang="ar-SA" sz="3600" dirty="0" smtClean="0">
                <a:solidFill>
                  <a:srgbClr val="C00000"/>
                </a:solidFill>
              </a:rPr>
              <a:t>الأُسرةُ هِيَ التي تحرص عَلَى صَالـِح ٍالأَطْفَال كَي يَقُومُوا بِدَورهمْ فِـي الـْمُسْتَقْبَلِ .</a:t>
            </a:r>
            <a:endParaRPr lang="ar-SA" sz="3600" dirty="0"/>
          </a:p>
        </p:txBody>
      </p:sp>
      <p:sp>
        <p:nvSpPr>
          <p:cNvPr id="20" name="مستطيل 19"/>
          <p:cNvSpPr/>
          <p:nvPr/>
        </p:nvSpPr>
        <p:spPr>
          <a:xfrm>
            <a:off x="357158" y="4643446"/>
            <a:ext cx="8392042" cy="369332"/>
          </a:xfrm>
          <a:prstGeom prst="rect">
            <a:avLst/>
          </a:prstGeom>
        </p:spPr>
        <p:txBody>
          <a:bodyPr wrap="none">
            <a:spAutoFit/>
          </a:bodyPr>
          <a:lstStyle/>
          <a:p>
            <a:pPr algn="ctr"/>
            <a:r>
              <a:rPr lang="ar-SA" b="1" dirty="0" smtClean="0">
                <a:solidFill>
                  <a:srgbClr val="0000FF"/>
                </a:solidFill>
                <a:effectLst>
                  <a:outerShdw blurRad="38100" dist="38100" dir="2700000" algn="tl">
                    <a:srgbClr val="000000">
                      <a:alpha val="43137"/>
                    </a:srgbClr>
                  </a:outerShdw>
                </a:effectLst>
              </a:rPr>
              <a:t>.................................................................................................................................</a:t>
            </a:r>
            <a:endParaRPr lang="ar-SA" b="1" dirty="0">
              <a:solidFill>
                <a:srgbClr val="FF0000"/>
              </a:solidFill>
              <a:effectLst>
                <a:outerShdw blurRad="38100" dist="38100" dir="2700000" algn="tl">
                  <a:srgbClr val="000000">
                    <a:alpha val="43137"/>
                  </a:srgbClr>
                </a:outerShdw>
              </a:effectLst>
            </a:endParaRPr>
          </a:p>
        </p:txBody>
      </p:sp>
      <p:sp>
        <p:nvSpPr>
          <p:cNvPr id="23" name="مستطيل 22"/>
          <p:cNvSpPr/>
          <p:nvPr/>
        </p:nvSpPr>
        <p:spPr>
          <a:xfrm>
            <a:off x="375994" y="5214950"/>
            <a:ext cx="8392042" cy="369332"/>
          </a:xfrm>
          <a:prstGeom prst="rect">
            <a:avLst/>
          </a:prstGeom>
        </p:spPr>
        <p:txBody>
          <a:bodyPr wrap="none">
            <a:spAutoFit/>
          </a:bodyPr>
          <a:lstStyle/>
          <a:p>
            <a:pPr algn="ctr"/>
            <a:r>
              <a:rPr lang="ar-SA" b="1" dirty="0" smtClean="0">
                <a:solidFill>
                  <a:srgbClr val="0000FF"/>
                </a:solidFill>
                <a:effectLst>
                  <a:outerShdw blurRad="38100" dist="38100" dir="2700000" algn="tl">
                    <a:srgbClr val="000000">
                      <a:alpha val="43137"/>
                    </a:srgbClr>
                  </a:outerShdw>
                </a:effectLst>
              </a:rPr>
              <a:t>.................................................................................................................................</a:t>
            </a:r>
            <a:endParaRPr lang="ar-SA"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12648283"/>
      </p:ext>
    </p:extLst>
  </p:cSld>
  <p:clrMapOvr>
    <a:masterClrMapping/>
  </p:clrMapOvr>
  <mc:AlternateContent xmlns:mc="http://schemas.openxmlformats.org/markup-compatibility/2006">
    <mc:Choice xmlns="" xmlns:p14="http://schemas.microsoft.com/office/powerpoint/2010/main" Requires="p14">
      <p:transition spd="slow" p14:dur="4000">
        <p14:vortex dir="u"/>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مخصص 1">
      <a:majorFont>
        <a:latin typeface="Traditional Arabic"/>
        <a:ea typeface=""/>
        <a:cs typeface="Traditional Arabic"/>
      </a:majorFont>
      <a:minorFont>
        <a:latin typeface="Traditional Arabic"/>
        <a:ea typeface=""/>
        <a:cs typeface="Traditional Arabic"/>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4045</TotalTime>
  <Words>534</Words>
  <Application>Microsoft Office PowerPoint</Application>
  <PresentationFormat>عرض على الشاشة (3:4)‏</PresentationFormat>
  <Paragraphs>46</Paragraphs>
  <Slides>8</Slides>
  <Notes>0</Notes>
  <HiddenSlides>0</HiddenSlides>
  <MMClips>0</MMClips>
  <ScaleCrop>false</ScaleCrop>
  <HeadingPairs>
    <vt:vector size="4" baseType="variant">
      <vt:variant>
        <vt:lpstr>سمة</vt:lpstr>
      </vt:variant>
      <vt:variant>
        <vt:i4>1</vt:i4>
      </vt:variant>
      <vt:variant>
        <vt:lpstr>عناوين الشرائح</vt:lpstr>
      </vt:variant>
      <vt:variant>
        <vt:i4>8</vt:i4>
      </vt:variant>
    </vt:vector>
  </HeadingPairs>
  <TitlesOfParts>
    <vt:vector size="9" baseType="lpstr">
      <vt:lpstr>أوستن</vt:lpstr>
      <vt:lpstr>الشريحة 1</vt:lpstr>
      <vt:lpstr>الشريحة 2</vt:lpstr>
      <vt:lpstr>الشريحة 3</vt:lpstr>
      <vt:lpstr>الشريحة 4</vt:lpstr>
      <vt:lpstr>الشريحة 5</vt:lpstr>
      <vt:lpstr>الشريحة 6</vt:lpstr>
      <vt:lpstr>الشريحة 7</vt:lpstr>
      <vt:lpstr>الشريحة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TOSHIBA</cp:lastModifiedBy>
  <cp:revision>264</cp:revision>
  <dcterms:created xsi:type="dcterms:W3CDTF">2011-03-17T07:07:04Z</dcterms:created>
  <dcterms:modified xsi:type="dcterms:W3CDTF">2017-04-08T18:38:13Z</dcterms:modified>
</cp:coreProperties>
</file>