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20" r:id="rId2"/>
    <p:sldMasterId id="2147483732" r:id="rId3"/>
    <p:sldMasterId id="2147483744" r:id="rId4"/>
    <p:sldMasterId id="2147483756" r:id="rId5"/>
  </p:sldMasterIdLst>
  <p:sldIdLst>
    <p:sldId id="256" r:id="rId6"/>
    <p:sldId id="318" r:id="rId7"/>
    <p:sldId id="319" r:id="rId8"/>
    <p:sldId id="320" r:id="rId9"/>
    <p:sldId id="315" r:id="rId10"/>
    <p:sldId id="327" r:id="rId11"/>
    <p:sldId id="328" r:id="rId12"/>
    <p:sldId id="336" r:id="rId13"/>
    <p:sldId id="337" r:id="rId14"/>
    <p:sldId id="338" r:id="rId15"/>
    <p:sldId id="342" r:id="rId16"/>
    <p:sldId id="339" r:id="rId17"/>
    <p:sldId id="321" r:id="rId18"/>
    <p:sldId id="333" r:id="rId19"/>
    <p:sldId id="334" r:id="rId20"/>
    <p:sldId id="335" r:id="rId21"/>
    <p:sldId id="343" r:id="rId22"/>
    <p:sldId id="344" r:id="rId23"/>
    <p:sldId id="324"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91497" autoAdjust="0"/>
    <p:restoredTop sz="94660"/>
  </p:normalViewPr>
  <p:slideViewPr>
    <p:cSldViewPr>
      <p:cViewPr varScale="1">
        <p:scale>
          <a:sx n="75" d="100"/>
          <a:sy n="75" d="100"/>
        </p:scale>
        <p:origin x="-10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pPr/>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pPr/>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pPr/>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4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073430" y="4534453"/>
            <a:ext cx="6999032"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base">
              <a:spcBef>
                <a:spcPct val="0"/>
              </a:spcBef>
              <a:spcAft>
                <a:spcPct val="0"/>
              </a:spcAft>
              <a:defRPr/>
            </a:pPr>
            <a:r>
              <a:rPr lang="ar-EG" sz="8000" b="1" kern="0" spc="50" dirty="0" smtClean="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PT Bold Mirror" pitchFamily="2" charset="-78"/>
              </a:rPr>
              <a:t>المحرمات في النكاح</a:t>
            </a:r>
            <a:endParaRPr kumimoji="0" lang="ar-EG" sz="8000" b="1" i="0" u="none" strike="noStrike" kern="0" cap="none" spc="50" normalizeH="0" baseline="0" noProof="0" dirty="0" smtClean="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uLnTx/>
              <a:uFillTx/>
              <a:latin typeface="Calibri" pitchFamily="34" charset="0"/>
              <a:ea typeface="Calibri" pitchFamily="34" charset="0"/>
              <a:cs typeface="PT Bold Mirror" pitchFamily="2" charset="-78"/>
            </a:endParaRPr>
          </a:p>
        </p:txBody>
      </p:sp>
      <p:pic>
        <p:nvPicPr>
          <p:cNvPr id="8"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9821" y="428626"/>
            <a:ext cx="4191000" cy="3143250"/>
          </a:xfrm>
          <a:prstGeom prst="rect">
            <a:avLst/>
          </a:prstGeom>
          <a:effectLst>
            <a:softEdge rad="635000"/>
          </a:effectLst>
          <a:scene3d>
            <a:camera prst="perspectiveContrastingRightFacing"/>
            <a:lightRig rig="threePt" dir="t"/>
          </a:scene3d>
        </p:spPr>
      </p:pic>
      <p:pic>
        <p:nvPicPr>
          <p:cNvPr id="9"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81660" y="357188"/>
            <a:ext cx="4191000" cy="3143250"/>
          </a:xfrm>
          <a:prstGeom prst="rect">
            <a:avLst/>
          </a:prstGeom>
          <a:effectLst>
            <a:softEdge rad="635000"/>
          </a:effectLst>
          <a:scene3d>
            <a:camera prst="perspectiveContrastingLeftFacing"/>
            <a:lightRig rig="threePt" dir="t"/>
          </a:scene3d>
        </p:spPr>
      </p:pic>
      <p:pic>
        <p:nvPicPr>
          <p:cNvPr id="1026" name="Picture 2"/>
          <p:cNvPicPr>
            <a:picLocks noChangeAspect="1" noChangeArrowheads="1"/>
          </p:cNvPicPr>
          <p:nvPr/>
        </p:nvPicPr>
        <p:blipFill>
          <a:blip r:embed="rId3"/>
          <a:srcRect/>
          <a:stretch>
            <a:fillRect/>
          </a:stretch>
        </p:blipFill>
        <p:spPr bwMode="auto">
          <a:xfrm>
            <a:off x="3428992" y="928670"/>
            <a:ext cx="2152650" cy="1714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779579"/>
            <a:ext cx="8643998" cy="5078313"/>
          </a:xfrm>
          <a:prstGeom prst="rect">
            <a:avLst/>
          </a:prstGeom>
          <a:solidFill>
            <a:schemeClr val="bg1">
              <a:lumMod val="85000"/>
              <a:alpha val="60000"/>
            </a:schemeClr>
          </a:solidFill>
          <a:ln w="28575">
            <a:solidFill>
              <a:srgbClr val="FF0000"/>
            </a:solidFill>
          </a:ln>
        </p:spPr>
        <p:txBody>
          <a:bodyPr wrap="square" rtlCol="1">
            <a:spAutoFit/>
          </a:bodyPr>
          <a:lstStyle/>
          <a:p>
            <a:pPr algn="just"/>
            <a:r>
              <a:rPr lang="ar-EG" sz="3600" b="1" dirty="0" smtClean="0">
                <a:solidFill>
                  <a:srgbClr val="0000FF"/>
                </a:solidFill>
              </a:rPr>
              <a:t>القسم الثالث : من يحرمن بسبب المصاهرة وهن أربع : </a:t>
            </a:r>
          </a:p>
          <a:p>
            <a:pPr algn="just"/>
            <a:r>
              <a:rPr lang="ar-EG" sz="3600" b="1" dirty="0" smtClean="0">
                <a:solidFill>
                  <a:srgbClr val="0000FF"/>
                </a:solidFill>
              </a:rPr>
              <a:t>أ- زوجة الأب والجد وإن علا . </a:t>
            </a:r>
          </a:p>
          <a:p>
            <a:pPr algn="just"/>
            <a:r>
              <a:rPr lang="ar-EG" sz="3600" b="1" dirty="0" smtClean="0">
                <a:solidFill>
                  <a:srgbClr val="0000FF"/>
                </a:solidFill>
              </a:rPr>
              <a:t>ب- زوجة الابن وابن الابن وإن نزل ولو من الرضاع لقوله تعالي ( وحلائل أبنائكم الذين من أصلابكم  ) .</a:t>
            </a:r>
          </a:p>
          <a:p>
            <a:pPr algn="just"/>
            <a:r>
              <a:rPr lang="ar-EG" sz="3600" b="1" dirty="0" smtClean="0">
                <a:solidFill>
                  <a:srgbClr val="0000FF"/>
                </a:solidFill>
              </a:rPr>
              <a:t>ج- أم الزوجة وجدتها , لقوله تعالي : ( وأمهات نسائكم ) وهؤلاء يحرمن بمجرد العقد .</a:t>
            </a:r>
          </a:p>
          <a:p>
            <a:pPr algn="just"/>
            <a:r>
              <a:rPr lang="ar-EG" sz="3600" b="1" dirty="0" smtClean="0">
                <a:solidFill>
                  <a:srgbClr val="0000FF"/>
                </a:solidFill>
              </a:rPr>
              <a:t>د- من لا تحرم إلا بالدخول وهي بنت الزوجة وتسمى : (الربيبة ) لقوله تعالي : ( وربائبكم اللاتي في حجوركم من نسائكم اللاتي دخلتم </a:t>
            </a:r>
            <a:r>
              <a:rPr lang="ar-EG" sz="3600" b="1" dirty="0" err="1" smtClean="0">
                <a:solidFill>
                  <a:srgbClr val="0000FF"/>
                </a:solidFill>
              </a:rPr>
              <a:t>بهن</a:t>
            </a:r>
            <a:r>
              <a:rPr lang="ar-EG" sz="3600" b="1" dirty="0" smtClean="0">
                <a:solidFill>
                  <a:srgbClr val="0000FF"/>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2285992"/>
            <a:ext cx="8643998" cy="2800767"/>
          </a:xfrm>
          <a:prstGeom prst="rect">
            <a:avLst/>
          </a:prstGeom>
          <a:solidFill>
            <a:schemeClr val="bg1">
              <a:lumMod val="85000"/>
              <a:alpha val="60000"/>
            </a:schemeClr>
          </a:solidFill>
          <a:ln w="28575">
            <a:solidFill>
              <a:srgbClr val="FF0000"/>
            </a:solidFill>
          </a:ln>
        </p:spPr>
        <p:txBody>
          <a:bodyPr wrap="square" rtlCol="1">
            <a:spAutoFit/>
          </a:bodyPr>
          <a:lstStyle/>
          <a:p>
            <a:pPr algn="just"/>
            <a:r>
              <a:rPr lang="ar-EG" sz="4400" b="1" dirty="0" smtClean="0">
                <a:solidFill>
                  <a:srgbClr val="0000FF"/>
                </a:solidFill>
              </a:rPr>
              <a:t>القسم الرابع : من تحرم بسبب اللعان وهي الملاعنة ، فتحرم على زوجها الذي لاعنها على التأبيد ولكنها لا تحرم على غيره وهذا قول عامة أهل العلم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42876" y="1252542"/>
            <a:ext cx="8858280" cy="5105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ستطيل 3"/>
          <p:cNvSpPr/>
          <p:nvPr/>
        </p:nvSpPr>
        <p:spPr>
          <a:xfrm>
            <a:off x="142844" y="3621006"/>
            <a:ext cx="8572560" cy="2862322"/>
          </a:xfrm>
          <a:prstGeom prst="rect">
            <a:avLst/>
          </a:prstGeom>
        </p:spPr>
        <p:txBody>
          <a:bodyPr wrap="square">
            <a:spAutoFit/>
          </a:bodyPr>
          <a:lstStyle/>
          <a:p>
            <a:r>
              <a:rPr lang="ar-EG" sz="2000" b="1" dirty="0" smtClean="0">
                <a:solidFill>
                  <a:srgbClr val="FF0000"/>
                </a:solidFill>
              </a:rPr>
              <a:t>فاللعان من اللعن، بمعنى الطرد والإبعاد، وفي اصطلاح الفقهاء ما يجري بين الزوجين من الشهادات والأيمان المؤكدة في حالة مخصوصة وهي إذا رمى الزوج زوجته بالزنا ، ولم تكن له بينة على ذلك وأنكرت الزوجة ذلك إنكاراً باتاً ، أو ادعى الزوج أن ولد زوجته ليس منه ، وأنكرت هي تلك الدعوى ولا بينة ، فإنهما يلجآن </a:t>
            </a:r>
            <a:r>
              <a:rPr lang="ar-EG" sz="2000" b="1" dirty="0" smtClean="0">
                <a:solidFill>
                  <a:srgbClr val="FF0000"/>
                </a:solidFill>
              </a:rPr>
              <a:t>للملاعنة </a:t>
            </a:r>
            <a:r>
              <a:rPr lang="ar-EG" sz="2000" b="1" dirty="0" smtClean="0">
                <a:solidFill>
                  <a:srgbClr val="FF0000"/>
                </a:solidFill>
              </a:rPr>
              <a:t>على الصفة التي بين الله تعالى حيث يقول: (والذين يرمون أزواجهم ولم يكن لهم شهداء إلاّ أنفسهم فشهادة أحدهم أربع شهادات بالله إنه لمن الصادقين والخامسة أن لعنة الله عليه إن كان من الكاذبين ويدرأ عنها العذاب أن تشهد أربع شهادات بالله إنه لمن الكاذبين والخامسة أن غضب الله عليها إن كان من الصادقين) [النور: 6-9] . </a:t>
            </a:r>
            <a:br>
              <a:rPr lang="ar-EG" sz="2000" b="1" dirty="0" smtClean="0">
                <a:solidFill>
                  <a:srgbClr val="FF0000"/>
                </a:solidFill>
              </a:rPr>
            </a:br>
            <a:r>
              <a:rPr lang="ar-EG" sz="2000" b="1" dirty="0" smtClean="0">
                <a:solidFill>
                  <a:srgbClr val="FF0000"/>
                </a:solidFill>
              </a:rPr>
              <a:t>فإن تم اللعان بينهما، حصلت الفرقة بينهما على التأبيد، ويدرأ الحد وتنتفي نسبة الولد الذي لاعنا فيه عن الزوج.</a:t>
            </a:r>
            <a:endParaRPr lang="ar-EG"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2195736" y="3024247"/>
            <a:ext cx="4464496" cy="264687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6600" b="1" spc="50" dirty="0" smtClean="0">
                <a:ln w="11430"/>
                <a:solidFill>
                  <a:srgbClr val="C00000"/>
                </a:solidFill>
                <a:effectLst>
                  <a:outerShdw blurRad="76200" dist="50800" dir="5400000" algn="tl" rotWithShape="0">
                    <a:srgbClr val="000000">
                      <a:alpha val="65000"/>
                    </a:srgbClr>
                  </a:outerShdw>
                </a:effectLst>
                <a:cs typeface="Farsi Simple Bold" pitchFamily="2" charset="-78"/>
              </a:rPr>
              <a:t>التقويم</a:t>
            </a:r>
            <a:endParaRPr lang="ar-SA" sz="16600" b="1" spc="50" dirty="0">
              <a:ln w="11430"/>
              <a:solidFill>
                <a:srgbClr val="C00000"/>
              </a:soli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071934" y="214290"/>
            <a:ext cx="4762500" cy="1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4"/>
          <a:srcRect/>
          <a:stretch>
            <a:fillRect/>
          </a:stretch>
        </p:blipFill>
        <p:spPr bwMode="auto">
          <a:xfrm>
            <a:off x="4286248" y="3214686"/>
            <a:ext cx="4552950" cy="714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a:srcRect/>
          <a:stretch>
            <a:fillRect/>
          </a:stretch>
        </p:blipFill>
        <p:spPr bwMode="auto">
          <a:xfrm>
            <a:off x="1428728" y="1643050"/>
            <a:ext cx="7038975" cy="1071570"/>
          </a:xfrm>
          <a:prstGeom prst="rect">
            <a:avLst/>
          </a:prstGeom>
          <a:noFill/>
          <a:ln w="9525">
            <a:no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1571604" y="4500570"/>
            <a:ext cx="7038975" cy="107157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429256" y="642918"/>
            <a:ext cx="3500440" cy="642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4"/>
          <a:srcRect/>
          <a:stretch>
            <a:fillRect/>
          </a:stretch>
        </p:blipFill>
        <p:spPr bwMode="auto">
          <a:xfrm>
            <a:off x="5286380" y="2928934"/>
            <a:ext cx="3571879" cy="642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5"/>
          <a:srcRect/>
          <a:stretch>
            <a:fillRect/>
          </a:stretch>
        </p:blipFill>
        <p:spPr bwMode="auto">
          <a:xfrm>
            <a:off x="5214942" y="1714488"/>
            <a:ext cx="3595691" cy="5715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3929058" y="1714488"/>
            <a:ext cx="1295400" cy="571501"/>
          </a:xfrm>
          <a:prstGeom prst="rect">
            <a:avLst/>
          </a:prstGeom>
          <a:noFill/>
          <a:ln w="9525">
            <a:noFill/>
            <a:miter lim="800000"/>
            <a:headEnd/>
            <a:tailEnd/>
          </a:ln>
          <a:effectLst/>
        </p:spPr>
      </p:pic>
      <p:pic>
        <p:nvPicPr>
          <p:cNvPr id="2053" name="Picture 5"/>
          <p:cNvPicPr>
            <a:picLocks noChangeAspect="1" noChangeArrowheads="1"/>
          </p:cNvPicPr>
          <p:nvPr/>
        </p:nvPicPr>
        <p:blipFill>
          <a:blip r:embed="rId7"/>
          <a:srcRect/>
          <a:stretch>
            <a:fillRect/>
          </a:stretch>
        </p:blipFill>
        <p:spPr bwMode="auto">
          <a:xfrm>
            <a:off x="3857620" y="4000504"/>
            <a:ext cx="3448092" cy="64294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ppt_x"/>
                                          </p:val>
                                        </p:tav>
                                        <p:tav tm="100000">
                                          <p:val>
                                            <p:strVal val="#ppt_x"/>
                                          </p:val>
                                        </p:tav>
                                      </p:tavLst>
                                    </p:anim>
                                    <p:anim calcmode="lin" valueType="num">
                                      <p:cBhvr additive="base">
                                        <p:cTn id="1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14282" y="500043"/>
            <a:ext cx="8715436"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500034" y="2357430"/>
            <a:ext cx="2928958" cy="461665"/>
          </a:xfrm>
          <a:prstGeom prst="rect">
            <a:avLst/>
          </a:prstGeom>
          <a:noFill/>
        </p:spPr>
        <p:txBody>
          <a:bodyPr wrap="square" rtlCol="1">
            <a:spAutoFit/>
          </a:bodyPr>
          <a:lstStyle/>
          <a:p>
            <a:r>
              <a:rPr lang="ar-EG" sz="2400" b="1" dirty="0" smtClean="0">
                <a:solidFill>
                  <a:srgbClr val="FF0000"/>
                </a:solidFill>
              </a:rPr>
              <a:t>النسب </a:t>
            </a:r>
            <a:endParaRPr lang="ar-EG" sz="2000" b="1" dirty="0">
              <a:solidFill>
                <a:srgbClr val="FF0000"/>
              </a:solidFill>
            </a:endParaRPr>
          </a:p>
        </p:txBody>
      </p:sp>
      <p:sp>
        <p:nvSpPr>
          <p:cNvPr id="4" name="مربع نص 3"/>
          <p:cNvSpPr txBox="1"/>
          <p:nvPr/>
        </p:nvSpPr>
        <p:spPr>
          <a:xfrm>
            <a:off x="571472" y="3000372"/>
            <a:ext cx="2928958" cy="461665"/>
          </a:xfrm>
          <a:prstGeom prst="rect">
            <a:avLst/>
          </a:prstGeom>
          <a:noFill/>
        </p:spPr>
        <p:txBody>
          <a:bodyPr wrap="square" rtlCol="1">
            <a:spAutoFit/>
          </a:bodyPr>
          <a:lstStyle/>
          <a:p>
            <a:r>
              <a:rPr lang="ar-EG" sz="2400" b="1" dirty="0" smtClean="0">
                <a:solidFill>
                  <a:srgbClr val="FF0000"/>
                </a:solidFill>
              </a:rPr>
              <a:t>اللعان </a:t>
            </a:r>
            <a:endParaRPr lang="ar-EG" sz="2000" b="1" dirty="0">
              <a:solidFill>
                <a:srgbClr val="FF0000"/>
              </a:solidFill>
            </a:endParaRPr>
          </a:p>
        </p:txBody>
      </p:sp>
      <p:sp>
        <p:nvSpPr>
          <p:cNvPr id="5" name="مربع نص 4"/>
          <p:cNvSpPr txBox="1"/>
          <p:nvPr/>
        </p:nvSpPr>
        <p:spPr>
          <a:xfrm>
            <a:off x="571472" y="3571876"/>
            <a:ext cx="2928958" cy="461665"/>
          </a:xfrm>
          <a:prstGeom prst="rect">
            <a:avLst/>
          </a:prstGeom>
          <a:noFill/>
        </p:spPr>
        <p:txBody>
          <a:bodyPr wrap="square" rtlCol="1">
            <a:spAutoFit/>
          </a:bodyPr>
          <a:lstStyle/>
          <a:p>
            <a:r>
              <a:rPr lang="ar-EG" sz="2400" b="1" dirty="0" smtClean="0">
                <a:solidFill>
                  <a:srgbClr val="FF0000"/>
                </a:solidFill>
              </a:rPr>
              <a:t>النسب </a:t>
            </a:r>
            <a:endParaRPr lang="ar-EG" sz="2000" b="1" dirty="0">
              <a:solidFill>
                <a:srgbClr val="FF0000"/>
              </a:solidFill>
            </a:endParaRPr>
          </a:p>
        </p:txBody>
      </p:sp>
      <p:sp>
        <p:nvSpPr>
          <p:cNvPr id="6" name="مربع نص 5"/>
          <p:cNvSpPr txBox="1"/>
          <p:nvPr/>
        </p:nvSpPr>
        <p:spPr>
          <a:xfrm>
            <a:off x="571472" y="4214818"/>
            <a:ext cx="2928958" cy="461665"/>
          </a:xfrm>
          <a:prstGeom prst="rect">
            <a:avLst/>
          </a:prstGeom>
          <a:noFill/>
        </p:spPr>
        <p:txBody>
          <a:bodyPr wrap="square" rtlCol="1">
            <a:spAutoFit/>
          </a:bodyPr>
          <a:lstStyle/>
          <a:p>
            <a:r>
              <a:rPr lang="ar-EG" sz="2400" b="1" dirty="0" smtClean="0">
                <a:solidFill>
                  <a:srgbClr val="FF0000"/>
                </a:solidFill>
              </a:rPr>
              <a:t>الرضاع </a:t>
            </a:r>
            <a:endParaRPr lang="ar-EG" sz="2000" b="1" dirty="0">
              <a:solidFill>
                <a:srgbClr val="FF0000"/>
              </a:solidFill>
            </a:endParaRPr>
          </a:p>
        </p:txBody>
      </p:sp>
      <p:sp>
        <p:nvSpPr>
          <p:cNvPr id="7" name="مربع نص 6"/>
          <p:cNvSpPr txBox="1"/>
          <p:nvPr/>
        </p:nvSpPr>
        <p:spPr>
          <a:xfrm>
            <a:off x="571472" y="4857760"/>
            <a:ext cx="2928958" cy="461665"/>
          </a:xfrm>
          <a:prstGeom prst="rect">
            <a:avLst/>
          </a:prstGeom>
          <a:noFill/>
        </p:spPr>
        <p:txBody>
          <a:bodyPr wrap="square" rtlCol="1">
            <a:spAutoFit/>
          </a:bodyPr>
          <a:lstStyle/>
          <a:p>
            <a:r>
              <a:rPr lang="ar-EG" sz="2400" b="1" dirty="0" smtClean="0">
                <a:solidFill>
                  <a:srgbClr val="FF0000"/>
                </a:solidFill>
              </a:rPr>
              <a:t>المصاهرة </a:t>
            </a:r>
            <a:endParaRPr lang="ar-EG" sz="2000" b="1" dirty="0">
              <a:solidFill>
                <a:srgbClr val="FF0000"/>
              </a:solidFill>
            </a:endParaRPr>
          </a:p>
        </p:txBody>
      </p:sp>
      <p:sp>
        <p:nvSpPr>
          <p:cNvPr id="8" name="مربع نص 7"/>
          <p:cNvSpPr txBox="1"/>
          <p:nvPr/>
        </p:nvSpPr>
        <p:spPr>
          <a:xfrm>
            <a:off x="571472" y="5572140"/>
            <a:ext cx="2928958" cy="461665"/>
          </a:xfrm>
          <a:prstGeom prst="rect">
            <a:avLst/>
          </a:prstGeom>
          <a:noFill/>
        </p:spPr>
        <p:txBody>
          <a:bodyPr wrap="square" rtlCol="1">
            <a:spAutoFit/>
          </a:bodyPr>
          <a:lstStyle/>
          <a:p>
            <a:r>
              <a:rPr lang="ar-EG" sz="2400" b="1" dirty="0" smtClean="0">
                <a:solidFill>
                  <a:srgbClr val="FF0000"/>
                </a:solidFill>
              </a:rPr>
              <a:t>المصاهرة </a:t>
            </a:r>
            <a:endParaRPr lang="ar-EG" sz="20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42845" y="857232"/>
            <a:ext cx="8858312"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357158" y="4357694"/>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4" name="مربع نص 3"/>
          <p:cNvSpPr txBox="1"/>
          <p:nvPr/>
        </p:nvSpPr>
        <p:spPr>
          <a:xfrm>
            <a:off x="357158" y="2214554"/>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5" name="مربع نص 4"/>
          <p:cNvSpPr txBox="1"/>
          <p:nvPr/>
        </p:nvSpPr>
        <p:spPr>
          <a:xfrm>
            <a:off x="357158" y="2928934"/>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6" name="مربع نص 5"/>
          <p:cNvSpPr txBox="1"/>
          <p:nvPr/>
        </p:nvSpPr>
        <p:spPr>
          <a:xfrm>
            <a:off x="428596" y="3714752"/>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100013" y="1928803"/>
            <a:ext cx="8943975"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428596" y="3714752"/>
            <a:ext cx="7215238" cy="954107"/>
          </a:xfrm>
          <a:prstGeom prst="rect">
            <a:avLst/>
          </a:prstGeom>
          <a:noFill/>
        </p:spPr>
        <p:txBody>
          <a:bodyPr wrap="square" rtlCol="1">
            <a:spAutoFit/>
          </a:bodyPr>
          <a:lstStyle/>
          <a:p>
            <a:pPr algn="ctr"/>
            <a:r>
              <a:rPr lang="ar-EG" sz="2800" b="1" dirty="0" smtClean="0">
                <a:solidFill>
                  <a:srgbClr val="FF0000"/>
                </a:solidFill>
                <a:sym typeface="Wingdings 2"/>
              </a:rPr>
              <a:t>عند الدخول بالأم تحرم بنتها على زوج الأم تحريما أبديا والربيبة هي بنت الزوجة  </a:t>
            </a:r>
            <a:endParaRPr lang="ar-EG" sz="16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2845" y="142852"/>
            <a:ext cx="8858312" cy="657229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مربع نص 4"/>
          <p:cNvSpPr txBox="1"/>
          <p:nvPr/>
        </p:nvSpPr>
        <p:spPr>
          <a:xfrm rot="20323022">
            <a:off x="2936472" y="2133027"/>
            <a:ext cx="3672408" cy="264687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Farsi Simple Bold" pitchFamily="2" charset="-78"/>
              </a:rPr>
              <a:t>تمهيد</a:t>
            </a:r>
            <a:endParaRPr lang="ar-SA"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486" y="1085610"/>
            <a:ext cx="7572428" cy="4708981"/>
          </a:xfrm>
          <a:prstGeom prst="rect">
            <a:avLst/>
          </a:prstGeom>
        </p:spPr>
        <p:txBody>
          <a:bodyPr wrap="square">
            <a:spAutoFit/>
          </a:bodyPr>
          <a:lstStyle/>
          <a:p>
            <a:pPr algn="just"/>
            <a:r>
              <a:rPr lang="ar-EG"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يحرم على الرجل أن يتزوج بعض النساء حرمة أبدية وحرمة مؤقتة .</a:t>
            </a:r>
          </a:p>
          <a:p>
            <a:pPr algn="just"/>
            <a:r>
              <a:rPr lang="ar-EG"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فما معنى حرمة أبدية وحرمة مؤقتة ؟</a:t>
            </a: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714348" y="2132950"/>
            <a:ext cx="7715304" cy="212365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EG" sz="8800" b="1" spc="50" dirty="0" smtClean="0">
                <a:ln w="11430"/>
                <a:solidFill>
                  <a:srgbClr val="00FF00"/>
                </a:solidFill>
                <a:effectLst>
                  <a:outerShdw blurRad="76200" dist="50800" dir="5400000" algn="tl" rotWithShape="0">
                    <a:srgbClr val="000000">
                      <a:alpha val="65000"/>
                    </a:srgbClr>
                  </a:outerShdw>
                </a:effectLst>
                <a:cs typeface="Farsi Simple Bold" pitchFamily="2" charset="-78"/>
              </a:rPr>
              <a:t>أنواع المحرمات </a:t>
            </a:r>
            <a:endParaRPr lang="ar-SA" sz="8800" b="1" spc="50" dirty="0">
              <a:ln w="11430"/>
              <a:solidFill>
                <a:srgbClr val="00FF00"/>
              </a:soli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285720" y="2357430"/>
            <a:ext cx="8643998" cy="2585323"/>
          </a:xfrm>
          <a:prstGeom prst="rect">
            <a:avLst/>
          </a:prstGeom>
          <a:solidFill>
            <a:schemeClr val="bg1">
              <a:lumMod val="85000"/>
              <a:alpha val="60000"/>
            </a:schemeClr>
          </a:solidFill>
          <a:ln w="28575">
            <a:solidFill>
              <a:srgbClr val="FF0000"/>
            </a:solidFill>
          </a:ln>
        </p:spPr>
        <p:txBody>
          <a:bodyPr wrap="square" rtlCol="1">
            <a:spAutoFit/>
          </a:bodyPr>
          <a:lstStyle/>
          <a:p>
            <a:pPr algn="just"/>
            <a:r>
              <a:rPr lang="ar-EG" sz="5400" b="1" dirty="0" smtClean="0">
                <a:solidFill>
                  <a:srgbClr val="0000FF"/>
                </a:solidFill>
              </a:rPr>
              <a:t>المحرمات في النكاح على نوعين :</a:t>
            </a:r>
          </a:p>
          <a:p>
            <a:pPr algn="just"/>
            <a:r>
              <a:rPr lang="ar-EG" sz="5400" b="1" dirty="0" smtClean="0">
                <a:solidFill>
                  <a:srgbClr val="0000FF"/>
                </a:solidFill>
              </a:rPr>
              <a:t>النوع الأول : من تحرم حرمة أبدية .</a:t>
            </a:r>
          </a:p>
          <a:p>
            <a:pPr algn="just"/>
            <a:r>
              <a:rPr lang="ar-EG" sz="5400" b="1" dirty="0" smtClean="0">
                <a:solidFill>
                  <a:srgbClr val="0000FF"/>
                </a:solidFill>
              </a:rPr>
              <a:t>النوع الثاني : من تحرم حرمة مؤقتة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714348" y="2460492"/>
            <a:ext cx="7715304" cy="175432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EG" sz="7200" b="1" spc="50" dirty="0" smtClean="0">
                <a:ln w="11430"/>
                <a:solidFill>
                  <a:srgbClr val="00FF00"/>
                </a:solidFill>
                <a:effectLst>
                  <a:outerShdw blurRad="76200" dist="50800" dir="5400000" algn="tl" rotWithShape="0">
                    <a:srgbClr val="000000">
                      <a:alpha val="65000"/>
                    </a:srgbClr>
                  </a:outerShdw>
                </a:effectLst>
                <a:cs typeface="Farsi Simple Bold" pitchFamily="2" charset="-78"/>
              </a:rPr>
              <a:t>أولا : المحرمات حرمة أبدية</a:t>
            </a:r>
            <a:endParaRPr lang="ar-SA" sz="7200" b="1" spc="50" dirty="0">
              <a:ln w="11430"/>
              <a:solidFill>
                <a:srgbClr val="00FF00"/>
              </a:soli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285720" y="243087"/>
            <a:ext cx="8643998" cy="6186309"/>
          </a:xfrm>
          <a:prstGeom prst="rect">
            <a:avLst/>
          </a:prstGeom>
          <a:solidFill>
            <a:schemeClr val="bg1">
              <a:lumMod val="85000"/>
              <a:alpha val="60000"/>
            </a:schemeClr>
          </a:solidFill>
          <a:ln w="28575">
            <a:solidFill>
              <a:srgbClr val="FF0000"/>
            </a:solidFill>
          </a:ln>
        </p:spPr>
        <p:txBody>
          <a:bodyPr wrap="square" rtlCol="1">
            <a:spAutoFit/>
          </a:bodyPr>
          <a:lstStyle/>
          <a:p>
            <a:pPr algn="just"/>
            <a:r>
              <a:rPr lang="ar-EG" sz="3600" b="1" dirty="0" smtClean="0">
                <a:solidFill>
                  <a:srgbClr val="0000FF"/>
                </a:solidFill>
              </a:rPr>
              <a:t>تنقسم المحرمات حرمة أبدية إلى الأقسام التالية :</a:t>
            </a:r>
          </a:p>
          <a:p>
            <a:pPr algn="just"/>
            <a:r>
              <a:rPr lang="ar-EG" sz="3600" b="1" dirty="0" smtClean="0">
                <a:solidFill>
                  <a:srgbClr val="0000FF"/>
                </a:solidFill>
              </a:rPr>
              <a:t>القسم الأول : من يحرمن بسبب النسب وهو القرابة وهن سبع :- </a:t>
            </a:r>
          </a:p>
          <a:p>
            <a:pPr algn="just"/>
            <a:r>
              <a:rPr lang="ar-EG" sz="3600" b="1" dirty="0" smtClean="0">
                <a:solidFill>
                  <a:srgbClr val="0000FF"/>
                </a:solidFill>
              </a:rPr>
              <a:t>أ- الأم والجدة وإن علت .</a:t>
            </a:r>
          </a:p>
          <a:p>
            <a:pPr algn="just"/>
            <a:r>
              <a:rPr lang="ar-EG" sz="3600" b="1" dirty="0" smtClean="0">
                <a:solidFill>
                  <a:srgbClr val="0000FF"/>
                </a:solidFill>
              </a:rPr>
              <a:t>ب- البنت ومثلها بنت الابن وإن نزلتا كبنت البنت وبنت بنت الابن .                ج- الأخوات .</a:t>
            </a:r>
          </a:p>
          <a:p>
            <a:pPr algn="just"/>
            <a:r>
              <a:rPr lang="ar-EG" sz="3600" b="1" dirty="0" smtClean="0">
                <a:solidFill>
                  <a:srgbClr val="0000FF"/>
                </a:solidFill>
              </a:rPr>
              <a:t>د- العمات .                      هـ- الخالات .</a:t>
            </a:r>
          </a:p>
          <a:p>
            <a:pPr algn="just"/>
            <a:r>
              <a:rPr lang="ar-EG" sz="3600" b="1" dirty="0" smtClean="0">
                <a:solidFill>
                  <a:srgbClr val="0000FF"/>
                </a:solidFill>
              </a:rPr>
              <a:t>و- بنات الإخوة .                ز- بنات الأخوات .</a:t>
            </a:r>
          </a:p>
          <a:p>
            <a:pPr algn="just"/>
            <a:r>
              <a:rPr lang="ar-EG" sz="3600" b="1" dirty="0" smtClean="0">
                <a:solidFill>
                  <a:srgbClr val="0000FF"/>
                </a:solidFill>
              </a:rPr>
              <a:t>والدليل على ذلك قوله تعالي : ( حرمت عليكم أمهاتكم وبناتكم وأخواتكم وعماتكم وخالاتكم وبنات الأخ وبنات الأخت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1830537"/>
            <a:ext cx="8643998" cy="3170099"/>
          </a:xfrm>
          <a:prstGeom prst="rect">
            <a:avLst/>
          </a:prstGeom>
          <a:solidFill>
            <a:schemeClr val="bg1">
              <a:lumMod val="85000"/>
              <a:alpha val="60000"/>
            </a:schemeClr>
          </a:solidFill>
          <a:ln w="28575">
            <a:solidFill>
              <a:srgbClr val="FF0000"/>
            </a:solidFill>
          </a:ln>
        </p:spPr>
        <p:txBody>
          <a:bodyPr wrap="square" rtlCol="1">
            <a:spAutoFit/>
          </a:bodyPr>
          <a:lstStyle/>
          <a:p>
            <a:pPr algn="just"/>
            <a:r>
              <a:rPr lang="ar-EG" sz="4000" b="1" dirty="0" smtClean="0">
                <a:solidFill>
                  <a:srgbClr val="0000FF"/>
                </a:solidFill>
              </a:rPr>
              <a:t>القسم الثاني : من يحرم بسبب الرضاع : وهن سبع نسوة كالسابق لقوله تعالي : ( وأمهاتكم اللاتي أرضعنكم وأخواتكم من الرضاعة ) . </a:t>
            </a:r>
          </a:p>
          <a:p>
            <a:pPr algn="just"/>
            <a:r>
              <a:rPr lang="ar-EG" sz="4000" b="1" dirty="0" smtClean="0">
                <a:solidFill>
                  <a:srgbClr val="0000FF"/>
                </a:solidFill>
              </a:rPr>
              <a:t>وقوله صلي الله عليه وسلم ( يحرم من الرضاعة ما يحرم من الولادة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314" y="214291"/>
            <a:ext cx="8715404" cy="6429420"/>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p:nvPr/>
        </p:nvSpPr>
        <p:spPr>
          <a:xfrm>
            <a:off x="857224" y="1610013"/>
            <a:ext cx="7286676" cy="1200329"/>
          </a:xfrm>
          <a:prstGeom prst="rect">
            <a:avLst/>
          </a:prstGeom>
          <a:noFill/>
        </p:spPr>
        <p:txBody>
          <a:bodyPr wrap="square" rtlCol="1">
            <a:spAutoFit/>
          </a:bodyPr>
          <a:lstStyle/>
          <a:p>
            <a:r>
              <a:rPr lang="ar-EG" sz="2400" b="1" dirty="0" smtClean="0">
                <a:solidFill>
                  <a:srgbClr val="FF0000"/>
                </a:solidFill>
              </a:rPr>
              <a:t>أي أنه يحرم الزواج </a:t>
            </a:r>
            <a:r>
              <a:rPr lang="ar-EG" sz="2400" b="1" dirty="0" smtClean="0">
                <a:solidFill>
                  <a:srgbClr val="FF0000"/>
                </a:solidFill>
              </a:rPr>
              <a:t> </a:t>
            </a:r>
            <a:r>
              <a:rPr lang="ar-EG" sz="2400" b="1" dirty="0" smtClean="0">
                <a:solidFill>
                  <a:srgbClr val="FF0000"/>
                </a:solidFill>
              </a:rPr>
              <a:t>منه بالرضاع ما يحرم بالولادة فكما تحرم الأخت من الولادة على الرجل أن يتزوجها كذلك تحرم الأخت من الرضاع كأن يكون رضع الرجل من أم هذه البنت </a:t>
            </a:r>
            <a:endParaRPr lang="ar-EG" sz="2000" b="1" dirty="0">
              <a:solidFill>
                <a:srgbClr val="FF0000"/>
              </a:solidFill>
            </a:endParaRPr>
          </a:p>
        </p:txBody>
      </p:sp>
      <p:sp>
        <p:nvSpPr>
          <p:cNvPr id="4" name="مربع نص 3"/>
          <p:cNvSpPr txBox="1"/>
          <p:nvPr/>
        </p:nvSpPr>
        <p:spPr>
          <a:xfrm>
            <a:off x="1071538" y="5214950"/>
            <a:ext cx="7286676" cy="830997"/>
          </a:xfrm>
          <a:prstGeom prst="rect">
            <a:avLst/>
          </a:prstGeom>
          <a:noFill/>
        </p:spPr>
        <p:txBody>
          <a:bodyPr wrap="square" rtlCol="1">
            <a:spAutoFit/>
          </a:bodyPr>
          <a:lstStyle/>
          <a:p>
            <a:r>
              <a:rPr lang="ar-EG" sz="2400" b="1" dirty="0" smtClean="0">
                <a:solidFill>
                  <a:srgbClr val="FF0000"/>
                </a:solidFill>
              </a:rPr>
              <a:t>يخص التحريم الرضيع فقط مثال رضع خالد من خالته فيحرم عليه كل بناتها </a:t>
            </a:r>
            <a:r>
              <a:rPr lang="ar-EG" sz="2400" b="1" dirty="0" err="1" smtClean="0">
                <a:solidFill>
                  <a:srgbClr val="FF0000"/>
                </a:solidFill>
              </a:rPr>
              <a:t>أا</a:t>
            </a:r>
            <a:r>
              <a:rPr lang="ar-EG" sz="2400" b="1" dirty="0" smtClean="0">
                <a:solidFill>
                  <a:srgbClr val="FF0000"/>
                </a:solidFill>
              </a:rPr>
              <a:t> أخوة خالد يحل لهم الزواج من بنات خالتهم </a:t>
            </a:r>
            <a:endParaRPr lang="ar-EG"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479</Words>
  <PresentationFormat>عرض على الشاشة (3:4)‏</PresentationFormat>
  <Paragraphs>39</Paragraphs>
  <Slides>19</Slides>
  <Notes>0</Notes>
  <HiddenSlides>0</HiddenSlides>
  <MMClips>0</MMClips>
  <ScaleCrop>false</ScaleCrop>
  <HeadingPairs>
    <vt:vector size="4" baseType="variant">
      <vt:variant>
        <vt:lpstr>سمة</vt:lpstr>
      </vt:variant>
      <vt:variant>
        <vt:i4>5</vt:i4>
      </vt:variant>
      <vt:variant>
        <vt:lpstr>عناوين الشرائح</vt:lpstr>
      </vt:variant>
      <vt:variant>
        <vt:i4>19</vt:i4>
      </vt:variant>
    </vt:vector>
  </HeadingPairs>
  <TitlesOfParts>
    <vt:vector size="24" baseType="lpstr">
      <vt:lpstr>سمة Office</vt:lpstr>
      <vt:lpstr>6_سمة Office</vt:lpstr>
      <vt:lpstr>1_Pushpin</vt:lpstr>
      <vt:lpstr>4_سمة Office</vt:lpstr>
      <vt:lpstr>5_Slipstream</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الله</cp:lastModifiedBy>
  <cp:revision>22</cp:revision>
  <dcterms:created xsi:type="dcterms:W3CDTF">2015-12-21T01:12:08Z</dcterms:created>
  <dcterms:modified xsi:type="dcterms:W3CDTF">2017-01-01T15:26:17Z</dcterms:modified>
</cp:coreProperties>
</file>