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  <p:sldMasterId id="2147483696" r:id="rId3"/>
    <p:sldMasterId id="2147483708" r:id="rId4"/>
    <p:sldMasterId id="2147483768" r:id="rId5"/>
    <p:sldMasterId id="2147483780" r:id="rId6"/>
    <p:sldMasterId id="2147483792" r:id="rId7"/>
    <p:sldMasterId id="2147483840" r:id="rId8"/>
    <p:sldMasterId id="2147484188" r:id="rId9"/>
    <p:sldMasterId id="2147484320" r:id="rId10"/>
    <p:sldMasterId id="2147484368" r:id="rId11"/>
    <p:sldMasterId id="2147484476" r:id="rId12"/>
    <p:sldMasterId id="2147484488" r:id="rId13"/>
    <p:sldMasterId id="2147484500" r:id="rId14"/>
    <p:sldMasterId id="2147484512" r:id="rId15"/>
    <p:sldMasterId id="2147484524" r:id="rId16"/>
  </p:sldMasterIdLst>
  <p:notesMasterIdLst>
    <p:notesMasterId r:id="rId51"/>
  </p:notesMasterIdLst>
  <p:sldIdLst>
    <p:sldId id="655" r:id="rId17"/>
    <p:sldId id="434" r:id="rId18"/>
    <p:sldId id="689" r:id="rId19"/>
    <p:sldId id="536" r:id="rId20"/>
    <p:sldId id="524" r:id="rId21"/>
    <p:sldId id="304" r:id="rId22"/>
    <p:sldId id="505" r:id="rId23"/>
    <p:sldId id="331" r:id="rId24"/>
    <p:sldId id="692" r:id="rId25"/>
    <p:sldId id="693" r:id="rId26"/>
    <p:sldId id="694" r:id="rId27"/>
    <p:sldId id="632" r:id="rId28"/>
    <p:sldId id="526" r:id="rId29"/>
    <p:sldId id="518" r:id="rId30"/>
    <p:sldId id="527" r:id="rId31"/>
    <p:sldId id="510" r:id="rId32"/>
    <p:sldId id="511" r:id="rId33"/>
    <p:sldId id="695" r:id="rId34"/>
    <p:sldId id="697" r:id="rId35"/>
    <p:sldId id="696" r:id="rId36"/>
    <p:sldId id="699" r:id="rId37"/>
    <p:sldId id="698" r:id="rId38"/>
    <p:sldId id="705" r:id="rId39"/>
    <p:sldId id="706" r:id="rId40"/>
    <p:sldId id="707" r:id="rId41"/>
    <p:sldId id="512" r:id="rId42"/>
    <p:sldId id="658" r:id="rId43"/>
    <p:sldId id="700" r:id="rId44"/>
    <p:sldId id="701" r:id="rId45"/>
    <p:sldId id="704" r:id="rId46"/>
    <p:sldId id="702" r:id="rId47"/>
    <p:sldId id="708" r:id="rId48"/>
    <p:sldId id="703" r:id="rId49"/>
    <p:sldId id="668" r:id="rId5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XCqxVpLyBr7v45Fo1/GY4Q==" hashData="/Mcke2vXLLaZxKfDezAzrYg/v/E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441" autoAdjust="0"/>
    <p:restoredTop sz="86323" autoAdjust="0"/>
  </p:normalViewPr>
  <p:slideViewPr>
    <p:cSldViewPr>
      <p:cViewPr>
        <p:scale>
          <a:sx n="91" d="100"/>
          <a:sy n="91" d="100"/>
        </p:scale>
        <p:origin x="-5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8B56F-5B04-48AF-8FED-C37FB5594C3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E1B4867-33F7-47A8-9879-CA9CCD9BCCF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r>
            <a:rPr lang="ar-EG" sz="3600" b="1" dirty="0" smtClean="0">
              <a:solidFill>
                <a:schemeClr val="bg1"/>
              </a:solidFill>
            </a:rPr>
            <a:t>الدرس الأول (أسلوب العلم) </a:t>
          </a:r>
          <a:endParaRPr lang="ar-EG" sz="3600" b="1" dirty="0">
            <a:solidFill>
              <a:schemeClr val="bg1"/>
            </a:solidFill>
          </a:endParaRPr>
        </a:p>
      </dgm:t>
    </dgm:pt>
    <dgm:pt modelId="{07476B8B-8737-4AAF-AE6A-4595FE13CD20}" type="parTrans" cxnId="{24EAC4BE-501D-4B75-A9B6-6A0DA19879D1}">
      <dgm:prSet/>
      <dgm:spPr/>
      <dgm:t>
        <a:bodyPr/>
        <a:lstStyle/>
        <a:p>
          <a:pPr rtl="1"/>
          <a:endParaRPr lang="ar-EG"/>
        </a:p>
      </dgm:t>
    </dgm:pt>
    <dgm:pt modelId="{FFA7F8E6-A4AB-4715-BDB9-21801BEF1F2B}" type="sibTrans" cxnId="{24EAC4BE-501D-4B75-A9B6-6A0DA19879D1}">
      <dgm:prSet custT="1"/>
      <dgm:spPr/>
      <dgm:t>
        <a:bodyPr/>
        <a:lstStyle/>
        <a:p>
          <a:pPr rtl="1"/>
          <a:endParaRPr lang="ar-EG" sz="2000" b="1"/>
        </a:p>
      </dgm:t>
    </dgm:pt>
    <dgm:pt modelId="{42C85126-EE63-469F-9595-4457361FA83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r" rtl="1"/>
          <a:r>
            <a:rPr lang="ar-EG" sz="3600" b="1" dirty="0" smtClean="0">
              <a:solidFill>
                <a:schemeClr val="bg1"/>
              </a:solidFill>
            </a:rPr>
            <a:t> </a:t>
          </a:r>
          <a:r>
            <a:rPr lang="ar-EG" sz="3600" b="1" dirty="0" smtClean="0">
              <a:solidFill>
                <a:srgbClr val="FF0000"/>
              </a:solidFill>
            </a:rPr>
            <a:t>1 - أن يوضح الطالب مفهوم علم الآثار </a:t>
          </a:r>
          <a:r>
            <a:rPr lang="ar-EG" sz="3600" b="1" dirty="0" smtClean="0">
              <a:solidFill>
                <a:schemeClr val="bg1"/>
              </a:solidFill>
            </a:rPr>
            <a:t>.</a:t>
          </a:r>
          <a:endParaRPr lang="ar-EG" sz="3600" b="1" dirty="0">
            <a:solidFill>
              <a:schemeClr val="bg1"/>
            </a:solidFill>
          </a:endParaRPr>
        </a:p>
      </dgm:t>
    </dgm:pt>
    <dgm:pt modelId="{D9F89C30-20BF-440C-9999-41EA0A065EE4}" type="parTrans" cxnId="{45F267F6-0D4F-4BC5-A026-DDC205891FAD}">
      <dgm:prSet/>
      <dgm:spPr/>
      <dgm:t>
        <a:bodyPr/>
        <a:lstStyle/>
        <a:p>
          <a:pPr rtl="1"/>
          <a:endParaRPr lang="ar-EG"/>
        </a:p>
      </dgm:t>
    </dgm:pt>
    <dgm:pt modelId="{F0F9F08B-626F-42B1-9D2D-07279A34C86E}" type="sibTrans" cxnId="{45F267F6-0D4F-4BC5-A026-DDC205891FAD}">
      <dgm:prSet custT="1"/>
      <dgm:spPr/>
      <dgm:t>
        <a:bodyPr/>
        <a:lstStyle/>
        <a:p>
          <a:pPr rtl="1"/>
          <a:endParaRPr lang="ar-EG" sz="2400" b="1"/>
        </a:p>
      </dgm:t>
    </dgm:pt>
    <dgm:pt modelId="{9BB9212D-BEFF-4C6F-B57D-8929D04B53D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r" rtl="1"/>
          <a:r>
            <a:rPr lang="ar-EG" sz="4000" b="1" dirty="0" smtClean="0">
              <a:solidFill>
                <a:srgbClr val="FF0000"/>
              </a:solidFill>
            </a:rPr>
            <a:t>2 – </a:t>
          </a:r>
          <a:r>
            <a:rPr lang="ar-EG" sz="3600" b="1" dirty="0" smtClean="0">
              <a:solidFill>
                <a:srgbClr val="FF0000"/>
              </a:solidFill>
            </a:rPr>
            <a:t>أن يقارن الطالب بين العلم والتقنية </a:t>
          </a:r>
          <a:r>
            <a:rPr lang="ar-EG" sz="3600" b="1" dirty="0" smtClean="0">
              <a:solidFill>
                <a:schemeClr val="bg1"/>
              </a:solidFill>
            </a:rPr>
            <a:t>.</a:t>
          </a:r>
          <a:endParaRPr lang="ar-EG" sz="3600" b="1" dirty="0">
            <a:solidFill>
              <a:schemeClr val="bg1"/>
            </a:solidFill>
          </a:endParaRPr>
        </a:p>
      </dgm:t>
    </dgm:pt>
    <dgm:pt modelId="{AFB4A7A6-867A-4CED-AEE1-626C94C46051}" type="parTrans" cxnId="{B96631C1-A8A2-47FE-A6DE-E7D55DDBE2FD}">
      <dgm:prSet/>
      <dgm:spPr/>
      <dgm:t>
        <a:bodyPr/>
        <a:lstStyle/>
        <a:p>
          <a:pPr rtl="1"/>
          <a:endParaRPr lang="ar-EG"/>
        </a:p>
      </dgm:t>
    </dgm:pt>
    <dgm:pt modelId="{AE18EA68-FBA7-4BAC-BE24-148FB69E240A}" type="sibTrans" cxnId="{B96631C1-A8A2-47FE-A6DE-E7D55DDBE2FD}">
      <dgm:prSet/>
      <dgm:spPr/>
      <dgm:t>
        <a:bodyPr/>
        <a:lstStyle/>
        <a:p>
          <a:pPr rtl="1"/>
          <a:endParaRPr lang="ar-EG"/>
        </a:p>
      </dgm:t>
    </dgm:pt>
    <dgm:pt modelId="{0CAF7DE4-E07E-4418-9DDD-E1DF582FBCA0}" type="pres">
      <dgm:prSet presAssocID="{AAA8B56F-5B04-48AF-8FED-C37FB5594C38}" presName="linearFlow" presStyleCnt="0">
        <dgm:presLayoutVars>
          <dgm:resizeHandles val="exact"/>
        </dgm:presLayoutVars>
      </dgm:prSet>
      <dgm:spPr/>
    </dgm:pt>
    <dgm:pt modelId="{4670A60E-0D80-4F95-B9C3-585F6C0A10F4}" type="pres">
      <dgm:prSet presAssocID="{DE1B4867-33F7-47A8-9879-CA9CCD9BCCF3}" presName="node" presStyleLbl="node1" presStyleIdx="0" presStyleCnt="3" custScaleX="257814" custLinFactNeighborX="-3906" custLinFactNeighborY="-1446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AB1A4DD-9229-4BCC-98CE-B9F8432BBF8D}" type="pres">
      <dgm:prSet presAssocID="{FFA7F8E6-A4AB-4715-BDB9-21801BEF1F2B}" presName="sibTrans" presStyleLbl="sibTrans2D1" presStyleIdx="0" presStyleCnt="2"/>
      <dgm:spPr/>
      <dgm:t>
        <a:bodyPr/>
        <a:lstStyle/>
        <a:p>
          <a:pPr rtl="1"/>
          <a:endParaRPr lang="ar-EG"/>
        </a:p>
      </dgm:t>
    </dgm:pt>
    <dgm:pt modelId="{3446910C-68E8-4CA4-AA59-589B65DB8B04}" type="pres">
      <dgm:prSet presAssocID="{FFA7F8E6-A4AB-4715-BDB9-21801BEF1F2B}" presName="connectorText" presStyleLbl="sibTrans2D1" presStyleIdx="0" presStyleCnt="2"/>
      <dgm:spPr/>
      <dgm:t>
        <a:bodyPr/>
        <a:lstStyle/>
        <a:p>
          <a:pPr rtl="1"/>
          <a:endParaRPr lang="ar-EG"/>
        </a:p>
      </dgm:t>
    </dgm:pt>
    <dgm:pt modelId="{5595F1CD-0764-4DF4-A9E3-CA2BCE8F5AAF}" type="pres">
      <dgm:prSet presAssocID="{42C85126-EE63-469F-9595-4457361FA83E}" presName="node" presStyleLbl="node1" presStyleIdx="1" presStyleCnt="3" custScaleX="328127" custLinFactNeighborY="-1886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8B97E96-5562-4AF9-AF56-29FC3F60DA31}" type="pres">
      <dgm:prSet presAssocID="{F0F9F08B-626F-42B1-9D2D-07279A34C86E}" presName="sibTrans" presStyleLbl="sibTrans2D1" presStyleIdx="1" presStyleCnt="2"/>
      <dgm:spPr/>
      <dgm:t>
        <a:bodyPr/>
        <a:lstStyle/>
        <a:p>
          <a:pPr rtl="1"/>
          <a:endParaRPr lang="ar-EG"/>
        </a:p>
      </dgm:t>
    </dgm:pt>
    <dgm:pt modelId="{E434B3BD-047B-42E6-BB4E-5D7FD2A7EE4D}" type="pres">
      <dgm:prSet presAssocID="{F0F9F08B-626F-42B1-9D2D-07279A34C86E}" presName="connectorText" presStyleLbl="sibTrans2D1" presStyleIdx="1" presStyleCnt="2"/>
      <dgm:spPr/>
      <dgm:t>
        <a:bodyPr/>
        <a:lstStyle/>
        <a:p>
          <a:pPr rtl="1"/>
          <a:endParaRPr lang="ar-EG"/>
        </a:p>
      </dgm:t>
    </dgm:pt>
    <dgm:pt modelId="{DA698F90-394C-405F-B946-58DE92D465D1}" type="pres">
      <dgm:prSet presAssocID="{9BB9212D-BEFF-4C6F-B57D-8929D04B53D9}" presName="node" presStyleLbl="node1" presStyleIdx="2" presStyleCnt="3" custScaleX="328127" custLinFactNeighborY="-2326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B96631C1-A8A2-47FE-A6DE-E7D55DDBE2FD}" srcId="{AAA8B56F-5B04-48AF-8FED-C37FB5594C38}" destId="{9BB9212D-BEFF-4C6F-B57D-8929D04B53D9}" srcOrd="2" destOrd="0" parTransId="{AFB4A7A6-867A-4CED-AEE1-626C94C46051}" sibTransId="{AE18EA68-FBA7-4BAC-BE24-148FB69E240A}"/>
    <dgm:cxn modelId="{EF91EE3B-2216-4027-9B88-5773606D9F5C}" type="presOf" srcId="{FFA7F8E6-A4AB-4715-BDB9-21801BEF1F2B}" destId="{3446910C-68E8-4CA4-AA59-589B65DB8B04}" srcOrd="1" destOrd="0" presId="urn:microsoft.com/office/officeart/2005/8/layout/process2"/>
    <dgm:cxn modelId="{24EAC4BE-501D-4B75-A9B6-6A0DA19879D1}" srcId="{AAA8B56F-5B04-48AF-8FED-C37FB5594C38}" destId="{DE1B4867-33F7-47A8-9879-CA9CCD9BCCF3}" srcOrd="0" destOrd="0" parTransId="{07476B8B-8737-4AAF-AE6A-4595FE13CD20}" sibTransId="{FFA7F8E6-A4AB-4715-BDB9-21801BEF1F2B}"/>
    <dgm:cxn modelId="{78642FCE-1520-4077-B941-7268B8406D3F}" type="presOf" srcId="{F0F9F08B-626F-42B1-9D2D-07279A34C86E}" destId="{E8B97E96-5562-4AF9-AF56-29FC3F60DA31}" srcOrd="0" destOrd="0" presId="urn:microsoft.com/office/officeart/2005/8/layout/process2"/>
    <dgm:cxn modelId="{45F267F6-0D4F-4BC5-A026-DDC205891FAD}" srcId="{AAA8B56F-5B04-48AF-8FED-C37FB5594C38}" destId="{42C85126-EE63-469F-9595-4457361FA83E}" srcOrd="1" destOrd="0" parTransId="{D9F89C30-20BF-440C-9999-41EA0A065EE4}" sibTransId="{F0F9F08B-626F-42B1-9D2D-07279A34C86E}"/>
    <dgm:cxn modelId="{B856DBDE-64FA-434B-8563-91C3F6ABD930}" type="presOf" srcId="{42C85126-EE63-469F-9595-4457361FA83E}" destId="{5595F1CD-0764-4DF4-A9E3-CA2BCE8F5AAF}" srcOrd="0" destOrd="0" presId="urn:microsoft.com/office/officeart/2005/8/layout/process2"/>
    <dgm:cxn modelId="{91F7A799-9533-4203-A1AF-8550E914A0B7}" type="presOf" srcId="{DE1B4867-33F7-47A8-9879-CA9CCD9BCCF3}" destId="{4670A60E-0D80-4F95-B9C3-585F6C0A10F4}" srcOrd="0" destOrd="0" presId="urn:microsoft.com/office/officeart/2005/8/layout/process2"/>
    <dgm:cxn modelId="{D52CED11-5892-427F-A398-660C43DF1E2E}" type="presOf" srcId="{FFA7F8E6-A4AB-4715-BDB9-21801BEF1F2B}" destId="{6AB1A4DD-9229-4BCC-98CE-B9F8432BBF8D}" srcOrd="0" destOrd="0" presId="urn:microsoft.com/office/officeart/2005/8/layout/process2"/>
    <dgm:cxn modelId="{59E84832-5B58-4AC0-8C9C-586627E43258}" type="presOf" srcId="{9BB9212D-BEFF-4C6F-B57D-8929D04B53D9}" destId="{DA698F90-394C-405F-B946-58DE92D465D1}" srcOrd="0" destOrd="0" presId="urn:microsoft.com/office/officeart/2005/8/layout/process2"/>
    <dgm:cxn modelId="{042AC8D9-F923-447C-978E-7D64A38C4B8C}" type="presOf" srcId="{AAA8B56F-5B04-48AF-8FED-C37FB5594C38}" destId="{0CAF7DE4-E07E-4418-9DDD-E1DF582FBCA0}" srcOrd="0" destOrd="0" presId="urn:microsoft.com/office/officeart/2005/8/layout/process2"/>
    <dgm:cxn modelId="{73B2CC8D-E10E-46B8-B2B5-D773878E25BB}" type="presOf" srcId="{F0F9F08B-626F-42B1-9D2D-07279A34C86E}" destId="{E434B3BD-047B-42E6-BB4E-5D7FD2A7EE4D}" srcOrd="1" destOrd="0" presId="urn:microsoft.com/office/officeart/2005/8/layout/process2"/>
    <dgm:cxn modelId="{9D1AAA1B-F61C-4F9B-A573-7089FF9B4867}" type="presParOf" srcId="{0CAF7DE4-E07E-4418-9DDD-E1DF582FBCA0}" destId="{4670A60E-0D80-4F95-B9C3-585F6C0A10F4}" srcOrd="0" destOrd="0" presId="urn:microsoft.com/office/officeart/2005/8/layout/process2"/>
    <dgm:cxn modelId="{004ECC93-1BC1-40FB-98DD-7A7D40B407D5}" type="presParOf" srcId="{0CAF7DE4-E07E-4418-9DDD-E1DF582FBCA0}" destId="{6AB1A4DD-9229-4BCC-98CE-B9F8432BBF8D}" srcOrd="1" destOrd="0" presId="urn:microsoft.com/office/officeart/2005/8/layout/process2"/>
    <dgm:cxn modelId="{2E333ECC-EFCC-4478-B0E4-192DCCD105BC}" type="presParOf" srcId="{6AB1A4DD-9229-4BCC-98CE-B9F8432BBF8D}" destId="{3446910C-68E8-4CA4-AA59-589B65DB8B04}" srcOrd="0" destOrd="0" presId="urn:microsoft.com/office/officeart/2005/8/layout/process2"/>
    <dgm:cxn modelId="{B7DD7C87-C80A-43C4-B648-5EE2008F8780}" type="presParOf" srcId="{0CAF7DE4-E07E-4418-9DDD-E1DF582FBCA0}" destId="{5595F1CD-0764-4DF4-A9E3-CA2BCE8F5AAF}" srcOrd="2" destOrd="0" presId="urn:microsoft.com/office/officeart/2005/8/layout/process2"/>
    <dgm:cxn modelId="{7402AB79-56E7-4D3E-A31A-9FF5F098D991}" type="presParOf" srcId="{0CAF7DE4-E07E-4418-9DDD-E1DF582FBCA0}" destId="{E8B97E96-5562-4AF9-AF56-29FC3F60DA31}" srcOrd="3" destOrd="0" presId="urn:microsoft.com/office/officeart/2005/8/layout/process2"/>
    <dgm:cxn modelId="{9BB19670-E43C-4711-A391-40D4B3C1A78A}" type="presParOf" srcId="{E8B97E96-5562-4AF9-AF56-29FC3F60DA31}" destId="{E434B3BD-047B-42E6-BB4E-5D7FD2A7EE4D}" srcOrd="0" destOrd="0" presId="urn:microsoft.com/office/officeart/2005/8/layout/process2"/>
    <dgm:cxn modelId="{44B10F97-E689-4803-A94A-170A26655309}" type="presParOf" srcId="{0CAF7DE4-E07E-4418-9DDD-E1DF582FBCA0}" destId="{DA698F90-394C-405F-B946-58DE92D465D1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8B56F-5B04-48AF-8FED-C37FB5594C3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2C85126-EE63-469F-9595-4457361FA83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EG" sz="1900" b="1" dirty="0" smtClean="0">
              <a:solidFill>
                <a:schemeClr val="bg1"/>
              </a:solidFill>
            </a:rPr>
            <a:t> 1 – </a:t>
          </a:r>
          <a:r>
            <a:rPr lang="ar-EG" sz="2800" b="1" dirty="0" smtClean="0">
              <a:solidFill>
                <a:schemeClr val="bg1"/>
              </a:solidFill>
            </a:rPr>
            <a:t>أن يوضح الطالب خطوات الطريقة العلمية.</a:t>
          </a:r>
          <a:endParaRPr lang="ar-EG" sz="2800" b="1" dirty="0">
            <a:solidFill>
              <a:schemeClr val="bg1"/>
            </a:solidFill>
          </a:endParaRPr>
        </a:p>
      </dgm:t>
    </dgm:pt>
    <dgm:pt modelId="{D9F89C30-20BF-440C-9999-41EA0A065EE4}" type="parTrans" cxnId="{45F267F6-0D4F-4BC5-A026-DDC205891FAD}">
      <dgm:prSet/>
      <dgm:spPr/>
      <dgm:t>
        <a:bodyPr/>
        <a:lstStyle/>
        <a:p>
          <a:pPr rtl="1"/>
          <a:endParaRPr lang="ar-EG"/>
        </a:p>
      </dgm:t>
    </dgm:pt>
    <dgm:pt modelId="{F0F9F08B-626F-42B1-9D2D-07279A34C86E}" type="sibTrans" cxnId="{45F267F6-0D4F-4BC5-A026-DDC205891FAD}">
      <dgm:prSet/>
      <dgm:spPr/>
      <dgm:t>
        <a:bodyPr/>
        <a:lstStyle/>
        <a:p>
          <a:pPr rtl="1"/>
          <a:endParaRPr lang="ar-EG" b="1"/>
        </a:p>
      </dgm:t>
    </dgm:pt>
    <dgm:pt modelId="{9BB9212D-BEFF-4C6F-B57D-8929D04B53D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EG" sz="3200" b="1" dirty="0" smtClean="0">
              <a:solidFill>
                <a:schemeClr val="bg1"/>
              </a:solidFill>
            </a:rPr>
            <a:t>2 </a:t>
          </a:r>
          <a:r>
            <a:rPr lang="ar-EG" sz="2800" b="1" dirty="0" smtClean="0">
              <a:solidFill>
                <a:schemeClr val="bg1"/>
              </a:solidFill>
            </a:rPr>
            <a:t>– </a:t>
          </a:r>
          <a:r>
            <a:rPr lang="ar-EG" sz="2400" b="1" dirty="0" smtClean="0">
              <a:solidFill>
                <a:schemeClr val="bg1"/>
              </a:solidFill>
            </a:rPr>
            <a:t>أن يقارن الطالب بين المتغيرات والثوابت في التجارب العلمية.</a:t>
          </a:r>
          <a:endParaRPr lang="ar-EG" sz="2400" b="1" dirty="0">
            <a:solidFill>
              <a:schemeClr val="bg1"/>
            </a:solidFill>
          </a:endParaRPr>
        </a:p>
      </dgm:t>
    </dgm:pt>
    <dgm:pt modelId="{AFB4A7A6-867A-4CED-AEE1-626C94C46051}" type="parTrans" cxnId="{B96631C1-A8A2-47FE-A6DE-E7D55DDBE2FD}">
      <dgm:prSet/>
      <dgm:spPr/>
      <dgm:t>
        <a:bodyPr/>
        <a:lstStyle/>
        <a:p>
          <a:pPr rtl="1"/>
          <a:endParaRPr lang="ar-EG"/>
        </a:p>
      </dgm:t>
    </dgm:pt>
    <dgm:pt modelId="{AE18EA68-FBA7-4BAC-BE24-148FB69E240A}" type="sibTrans" cxnId="{B96631C1-A8A2-47FE-A6DE-E7D55DDBE2FD}">
      <dgm:prSet/>
      <dgm:spPr/>
      <dgm:t>
        <a:bodyPr/>
        <a:lstStyle/>
        <a:p>
          <a:pPr rtl="1"/>
          <a:endParaRPr lang="ar-EG" b="1"/>
        </a:p>
      </dgm:t>
    </dgm:pt>
    <dgm:pt modelId="{39D1469E-685A-4694-AE17-705E4CFE94C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r" rtl="1"/>
          <a:r>
            <a:rPr lang="ar-EG" sz="2800" b="1" dirty="0" smtClean="0">
              <a:solidFill>
                <a:schemeClr val="bg1"/>
              </a:solidFill>
            </a:rPr>
            <a:t>3 – </a:t>
          </a:r>
          <a:r>
            <a:rPr lang="ar-EG" sz="2400" b="1" dirty="0" smtClean="0">
              <a:solidFill>
                <a:schemeClr val="bg1"/>
              </a:solidFill>
            </a:rPr>
            <a:t>أن يوضح الطالب كيفية ضبط المتغيرات  في أثناء التجربة العلمية .</a:t>
          </a:r>
          <a:endParaRPr lang="ar-EG" sz="2400" b="1" dirty="0">
            <a:solidFill>
              <a:schemeClr val="bg1"/>
            </a:solidFill>
          </a:endParaRPr>
        </a:p>
      </dgm:t>
    </dgm:pt>
    <dgm:pt modelId="{5FDE7E3F-18E2-42DD-BB66-E0D7EA1B7062}" type="parTrans" cxnId="{A719AB44-C232-41E4-AEF8-8127F5040A79}">
      <dgm:prSet/>
      <dgm:spPr/>
      <dgm:t>
        <a:bodyPr/>
        <a:lstStyle/>
        <a:p>
          <a:pPr rtl="1"/>
          <a:endParaRPr lang="ar-EG"/>
        </a:p>
      </dgm:t>
    </dgm:pt>
    <dgm:pt modelId="{106D0F7E-7EA9-427D-95D2-AE66BE85D444}" type="sibTrans" cxnId="{A719AB44-C232-41E4-AEF8-8127F5040A79}">
      <dgm:prSet/>
      <dgm:spPr/>
      <dgm:t>
        <a:bodyPr/>
        <a:lstStyle/>
        <a:p>
          <a:pPr rtl="1"/>
          <a:endParaRPr lang="ar-EG"/>
        </a:p>
      </dgm:t>
    </dgm:pt>
    <dgm:pt modelId="{0CAF7DE4-E07E-4418-9DDD-E1DF582FBCA0}" type="pres">
      <dgm:prSet presAssocID="{AAA8B56F-5B04-48AF-8FED-C37FB5594C38}" presName="linearFlow" presStyleCnt="0">
        <dgm:presLayoutVars>
          <dgm:resizeHandles val="exact"/>
        </dgm:presLayoutVars>
      </dgm:prSet>
      <dgm:spPr/>
    </dgm:pt>
    <dgm:pt modelId="{5595F1CD-0764-4DF4-A9E3-CA2BCE8F5AAF}" type="pres">
      <dgm:prSet presAssocID="{42C85126-EE63-469F-9595-4457361FA83E}" presName="node" presStyleLbl="node1" presStyleIdx="0" presStyleCnt="3" custScaleX="101561" custScaleY="63370" custLinFactNeighborX="-2229" custLinFactNeighborY="-4090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8B97E96-5562-4AF9-AF56-29FC3F60DA31}" type="pres">
      <dgm:prSet presAssocID="{F0F9F08B-626F-42B1-9D2D-07279A34C86E}" presName="sibTrans" presStyleLbl="sibTrans2D1" presStyleIdx="0" presStyleCnt="2"/>
      <dgm:spPr/>
      <dgm:t>
        <a:bodyPr/>
        <a:lstStyle/>
        <a:p>
          <a:pPr rtl="1"/>
          <a:endParaRPr lang="ar-EG"/>
        </a:p>
      </dgm:t>
    </dgm:pt>
    <dgm:pt modelId="{E434B3BD-047B-42E6-BB4E-5D7FD2A7EE4D}" type="pres">
      <dgm:prSet presAssocID="{F0F9F08B-626F-42B1-9D2D-07279A34C86E}" presName="connectorText" presStyleLbl="sibTrans2D1" presStyleIdx="0" presStyleCnt="2"/>
      <dgm:spPr/>
      <dgm:t>
        <a:bodyPr/>
        <a:lstStyle/>
        <a:p>
          <a:pPr rtl="1"/>
          <a:endParaRPr lang="ar-EG"/>
        </a:p>
      </dgm:t>
    </dgm:pt>
    <dgm:pt modelId="{DA698F90-394C-405F-B946-58DE92D465D1}" type="pres">
      <dgm:prSet presAssocID="{9BB9212D-BEFF-4C6F-B57D-8929D04B53D9}" presName="node" presStyleLbl="node1" presStyleIdx="1" presStyleCnt="3" custScaleX="116380" custScaleY="60276" custLinFactNeighborY="-2326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5612F42-2CDE-44F0-BB92-02847F37F8A8}" type="pres">
      <dgm:prSet presAssocID="{AE18EA68-FBA7-4BAC-BE24-148FB69E240A}" presName="sibTrans" presStyleLbl="sibTrans2D1" presStyleIdx="1" presStyleCnt="2"/>
      <dgm:spPr/>
      <dgm:t>
        <a:bodyPr/>
        <a:lstStyle/>
        <a:p>
          <a:pPr rtl="1"/>
          <a:endParaRPr lang="ar-EG"/>
        </a:p>
      </dgm:t>
    </dgm:pt>
    <dgm:pt modelId="{492C4B3E-B4F1-4641-8D51-564E4C37426C}" type="pres">
      <dgm:prSet presAssocID="{AE18EA68-FBA7-4BAC-BE24-148FB69E240A}" presName="connectorText" presStyleLbl="sibTrans2D1" presStyleIdx="1" presStyleCnt="2"/>
      <dgm:spPr/>
      <dgm:t>
        <a:bodyPr/>
        <a:lstStyle/>
        <a:p>
          <a:pPr rtl="1"/>
          <a:endParaRPr lang="ar-EG"/>
        </a:p>
      </dgm:t>
    </dgm:pt>
    <dgm:pt modelId="{09CDE229-56F1-4122-85A0-8B70FBCCEDF5}" type="pres">
      <dgm:prSet presAssocID="{39D1469E-685A-4694-AE17-705E4CFE94CA}" presName="node" presStyleLbl="node1" presStyleIdx="2" presStyleCnt="3" custScaleX="116380" custScaleY="6446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0C08D277-4FFA-4C0E-B453-51D239F2086E}" type="presOf" srcId="{AAA8B56F-5B04-48AF-8FED-C37FB5594C38}" destId="{0CAF7DE4-E07E-4418-9DDD-E1DF582FBCA0}" srcOrd="0" destOrd="0" presId="urn:microsoft.com/office/officeart/2005/8/layout/process2"/>
    <dgm:cxn modelId="{80773529-E2BB-4264-8605-940820DD5BDA}" type="presOf" srcId="{9BB9212D-BEFF-4C6F-B57D-8929D04B53D9}" destId="{DA698F90-394C-405F-B946-58DE92D465D1}" srcOrd="0" destOrd="0" presId="urn:microsoft.com/office/officeart/2005/8/layout/process2"/>
    <dgm:cxn modelId="{A1A22D10-A35E-466A-A0CD-D0BD65542363}" type="presOf" srcId="{F0F9F08B-626F-42B1-9D2D-07279A34C86E}" destId="{E434B3BD-047B-42E6-BB4E-5D7FD2A7EE4D}" srcOrd="1" destOrd="0" presId="urn:microsoft.com/office/officeart/2005/8/layout/process2"/>
    <dgm:cxn modelId="{52AEB38B-3229-418D-83E7-E742B50E6B2D}" type="presOf" srcId="{42C85126-EE63-469F-9595-4457361FA83E}" destId="{5595F1CD-0764-4DF4-A9E3-CA2BCE8F5AAF}" srcOrd="0" destOrd="0" presId="urn:microsoft.com/office/officeart/2005/8/layout/process2"/>
    <dgm:cxn modelId="{76D4E3DA-0F1C-45C2-9A56-557E206D48C4}" type="presOf" srcId="{AE18EA68-FBA7-4BAC-BE24-148FB69E240A}" destId="{D5612F42-2CDE-44F0-BB92-02847F37F8A8}" srcOrd="0" destOrd="0" presId="urn:microsoft.com/office/officeart/2005/8/layout/process2"/>
    <dgm:cxn modelId="{70AB286E-C45E-4802-A702-224F54D423B6}" type="presOf" srcId="{39D1469E-685A-4694-AE17-705E4CFE94CA}" destId="{09CDE229-56F1-4122-85A0-8B70FBCCEDF5}" srcOrd="0" destOrd="0" presId="urn:microsoft.com/office/officeart/2005/8/layout/process2"/>
    <dgm:cxn modelId="{A719AB44-C232-41E4-AEF8-8127F5040A79}" srcId="{AAA8B56F-5B04-48AF-8FED-C37FB5594C38}" destId="{39D1469E-685A-4694-AE17-705E4CFE94CA}" srcOrd="2" destOrd="0" parTransId="{5FDE7E3F-18E2-42DD-BB66-E0D7EA1B7062}" sibTransId="{106D0F7E-7EA9-427D-95D2-AE66BE85D444}"/>
    <dgm:cxn modelId="{AE184FA3-B6B8-4FB5-82FE-44CD6F21ADB1}" type="presOf" srcId="{AE18EA68-FBA7-4BAC-BE24-148FB69E240A}" destId="{492C4B3E-B4F1-4641-8D51-564E4C37426C}" srcOrd="1" destOrd="0" presId="urn:microsoft.com/office/officeart/2005/8/layout/process2"/>
    <dgm:cxn modelId="{B96631C1-A8A2-47FE-A6DE-E7D55DDBE2FD}" srcId="{AAA8B56F-5B04-48AF-8FED-C37FB5594C38}" destId="{9BB9212D-BEFF-4C6F-B57D-8929D04B53D9}" srcOrd="1" destOrd="0" parTransId="{AFB4A7A6-867A-4CED-AEE1-626C94C46051}" sibTransId="{AE18EA68-FBA7-4BAC-BE24-148FB69E240A}"/>
    <dgm:cxn modelId="{BC6A10C0-A99B-4165-A0BD-931B2EAA2D59}" type="presOf" srcId="{F0F9F08B-626F-42B1-9D2D-07279A34C86E}" destId="{E8B97E96-5562-4AF9-AF56-29FC3F60DA31}" srcOrd="0" destOrd="0" presId="urn:microsoft.com/office/officeart/2005/8/layout/process2"/>
    <dgm:cxn modelId="{45F267F6-0D4F-4BC5-A026-DDC205891FAD}" srcId="{AAA8B56F-5B04-48AF-8FED-C37FB5594C38}" destId="{42C85126-EE63-469F-9595-4457361FA83E}" srcOrd="0" destOrd="0" parTransId="{D9F89C30-20BF-440C-9999-41EA0A065EE4}" sibTransId="{F0F9F08B-626F-42B1-9D2D-07279A34C86E}"/>
    <dgm:cxn modelId="{A9BCAAD3-8404-4B81-84A3-CE00DEBBD556}" type="presParOf" srcId="{0CAF7DE4-E07E-4418-9DDD-E1DF582FBCA0}" destId="{5595F1CD-0764-4DF4-A9E3-CA2BCE8F5AAF}" srcOrd="0" destOrd="0" presId="urn:microsoft.com/office/officeart/2005/8/layout/process2"/>
    <dgm:cxn modelId="{F1C44A98-198A-4539-8914-8208E9B0CCF4}" type="presParOf" srcId="{0CAF7DE4-E07E-4418-9DDD-E1DF582FBCA0}" destId="{E8B97E96-5562-4AF9-AF56-29FC3F60DA31}" srcOrd="1" destOrd="0" presId="urn:microsoft.com/office/officeart/2005/8/layout/process2"/>
    <dgm:cxn modelId="{AC4FC3E2-D7FD-4C22-83E3-EE29E2FC9A88}" type="presParOf" srcId="{E8B97E96-5562-4AF9-AF56-29FC3F60DA31}" destId="{E434B3BD-047B-42E6-BB4E-5D7FD2A7EE4D}" srcOrd="0" destOrd="0" presId="urn:microsoft.com/office/officeart/2005/8/layout/process2"/>
    <dgm:cxn modelId="{6D8C515A-AE95-4A48-8DBA-76ECF8C16785}" type="presParOf" srcId="{0CAF7DE4-E07E-4418-9DDD-E1DF582FBCA0}" destId="{DA698F90-394C-405F-B946-58DE92D465D1}" srcOrd="2" destOrd="0" presId="urn:microsoft.com/office/officeart/2005/8/layout/process2"/>
    <dgm:cxn modelId="{E165EF7A-67D8-4218-875A-8A29F0416B0B}" type="presParOf" srcId="{0CAF7DE4-E07E-4418-9DDD-E1DF582FBCA0}" destId="{D5612F42-2CDE-44F0-BB92-02847F37F8A8}" srcOrd="3" destOrd="0" presId="urn:microsoft.com/office/officeart/2005/8/layout/process2"/>
    <dgm:cxn modelId="{20CE4CFF-6269-4853-BAD1-6E6DA29BB828}" type="presParOf" srcId="{D5612F42-2CDE-44F0-BB92-02847F37F8A8}" destId="{492C4B3E-B4F1-4641-8D51-564E4C37426C}" srcOrd="0" destOrd="0" presId="urn:microsoft.com/office/officeart/2005/8/layout/process2"/>
    <dgm:cxn modelId="{4033179F-471F-4CFF-B29D-CB2B7D714482}" type="presParOf" srcId="{0CAF7DE4-E07E-4418-9DDD-E1DF582FBCA0}" destId="{09CDE229-56F1-4122-85A0-8B70FBCCEDF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0A60E-0D80-4F95-B9C3-585F6C0A10F4}">
      <dsp:nvSpPr>
        <dsp:cNvPr id="0" name=""/>
        <dsp:cNvSpPr/>
      </dsp:nvSpPr>
      <dsp:spPr>
        <a:xfrm>
          <a:off x="610234" y="0"/>
          <a:ext cx="5034385" cy="101500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innerShdw blurRad="63500">
            <a:srgbClr val="000000">
              <a:alpha val="60000"/>
            </a:srgbClr>
          </a:inn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bg1"/>
              </a:solidFill>
            </a:rPr>
            <a:t>الدرس الأول (أسلوب العلم) </a:t>
          </a:r>
          <a:endParaRPr lang="ar-EG" sz="3600" b="1" kern="1200" dirty="0">
            <a:solidFill>
              <a:schemeClr val="bg1"/>
            </a:solidFill>
          </a:endParaRPr>
        </a:p>
      </dsp:txBody>
      <dsp:txXfrm>
        <a:off x="639963" y="29729"/>
        <a:ext cx="4974927" cy="955549"/>
      </dsp:txXfrm>
    </dsp:sp>
    <dsp:sp modelId="{6AB1A4DD-9229-4BCC-98CE-B9F8432BBF8D}">
      <dsp:nvSpPr>
        <dsp:cNvPr id="0" name=""/>
        <dsp:cNvSpPr/>
      </dsp:nvSpPr>
      <dsp:spPr>
        <a:xfrm rot="5216653">
          <a:off x="3010186" y="993507"/>
          <a:ext cx="310756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000" b="1" kern="1200"/>
        </a:p>
      </dsp:txBody>
      <dsp:txXfrm rot="-5400000">
        <a:off x="3026054" y="1066572"/>
        <a:ext cx="274051" cy="217529"/>
      </dsp:txXfrm>
    </dsp:sp>
    <dsp:sp modelId="{5595F1CD-0764-4DF4-A9E3-CA2BCE8F5AAF}">
      <dsp:nvSpPr>
        <dsp:cNvPr id="0" name=""/>
        <dsp:cNvSpPr/>
      </dsp:nvSpPr>
      <dsp:spPr>
        <a:xfrm>
          <a:off x="0" y="1428760"/>
          <a:ext cx="6407402" cy="101500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innerShdw blurRad="63500">
            <a:srgbClr val="000000">
              <a:alpha val="60000"/>
            </a:srgbClr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bg1"/>
              </a:solidFill>
            </a:rPr>
            <a:t> </a:t>
          </a:r>
          <a:r>
            <a:rPr lang="ar-EG" sz="3600" b="1" kern="1200" dirty="0" smtClean="0">
              <a:solidFill>
                <a:srgbClr val="FF0000"/>
              </a:solidFill>
            </a:rPr>
            <a:t>1 - أن يوضح الطالب مفهوم علم الآثار </a:t>
          </a:r>
          <a:r>
            <a:rPr lang="ar-EG" sz="3600" b="1" kern="1200" dirty="0" smtClean="0">
              <a:solidFill>
                <a:schemeClr val="bg1"/>
              </a:solidFill>
            </a:rPr>
            <a:t>.</a:t>
          </a:r>
          <a:endParaRPr lang="ar-EG" sz="3600" b="1" kern="1200" dirty="0">
            <a:solidFill>
              <a:schemeClr val="bg1"/>
            </a:solidFill>
          </a:endParaRPr>
        </a:p>
      </dsp:txBody>
      <dsp:txXfrm>
        <a:off x="29729" y="1458489"/>
        <a:ext cx="6347944" cy="955549"/>
      </dsp:txXfrm>
    </dsp:sp>
    <dsp:sp modelId="{E8B97E96-5562-4AF9-AF56-29FC3F60DA31}">
      <dsp:nvSpPr>
        <dsp:cNvPr id="0" name=""/>
        <dsp:cNvSpPr/>
      </dsp:nvSpPr>
      <dsp:spPr>
        <a:xfrm rot="5400000">
          <a:off x="3021755" y="2457986"/>
          <a:ext cx="363891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400" b="1" kern="1200"/>
        </a:p>
      </dsp:txBody>
      <dsp:txXfrm rot="-5400000">
        <a:off x="3066676" y="2504417"/>
        <a:ext cx="274051" cy="254724"/>
      </dsp:txXfrm>
    </dsp:sp>
    <dsp:sp modelId="{DA698F90-394C-405F-B946-58DE92D465D1}">
      <dsp:nvSpPr>
        <dsp:cNvPr id="0" name=""/>
        <dsp:cNvSpPr/>
      </dsp:nvSpPr>
      <dsp:spPr>
        <a:xfrm>
          <a:off x="0" y="2928957"/>
          <a:ext cx="6407402" cy="101500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innerShdw blurRad="63500">
            <a:srgbClr val="000000">
              <a:alpha val="60000"/>
            </a:srgbClr>
          </a:inn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rgbClr val="FF0000"/>
              </a:solidFill>
            </a:rPr>
            <a:t>2 – </a:t>
          </a:r>
          <a:r>
            <a:rPr lang="ar-EG" sz="3600" b="1" kern="1200" dirty="0" smtClean="0">
              <a:solidFill>
                <a:srgbClr val="FF0000"/>
              </a:solidFill>
            </a:rPr>
            <a:t>أن يقارن الطالب بين العلم والتقنية </a:t>
          </a:r>
          <a:r>
            <a:rPr lang="ar-EG" sz="3600" b="1" kern="1200" dirty="0" smtClean="0">
              <a:solidFill>
                <a:schemeClr val="bg1"/>
              </a:solidFill>
            </a:rPr>
            <a:t>.</a:t>
          </a:r>
          <a:endParaRPr lang="ar-EG" sz="3600" b="1" kern="1200" dirty="0">
            <a:solidFill>
              <a:schemeClr val="bg1"/>
            </a:solidFill>
          </a:endParaRPr>
        </a:p>
      </dsp:txBody>
      <dsp:txXfrm>
        <a:off x="29729" y="2958686"/>
        <a:ext cx="6347944" cy="955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5F1CD-0764-4DF4-A9E3-CA2BCE8F5AAF}">
      <dsp:nvSpPr>
        <dsp:cNvPr id="0" name=""/>
        <dsp:cNvSpPr/>
      </dsp:nvSpPr>
      <dsp:spPr>
        <a:xfrm>
          <a:off x="1460113" y="0"/>
          <a:ext cx="3893638" cy="13497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80000"/>
                <a:satMod val="150000"/>
              </a:schemeClr>
            </a:gs>
            <a:gs pos="100000">
              <a:schemeClr val="accent3">
                <a:tint val="100000"/>
                <a:shade val="80000"/>
                <a:satMod val="150000"/>
              </a:schemeClr>
            </a:gs>
          </a:gsLst>
          <a:lin ang="16200000" scaled="1"/>
        </a:gra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innerShdw blurRad="63500">
            <a:srgbClr val="000000">
              <a:alpha val="60000"/>
            </a:srgbClr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900" b="1" kern="1200" dirty="0" smtClean="0">
              <a:solidFill>
                <a:schemeClr val="bg1"/>
              </a:solidFill>
            </a:rPr>
            <a:t> 1 – </a:t>
          </a:r>
          <a:r>
            <a:rPr lang="ar-EG" sz="2800" b="1" kern="1200" dirty="0" smtClean="0">
              <a:solidFill>
                <a:schemeClr val="bg1"/>
              </a:solidFill>
            </a:rPr>
            <a:t>أن يوضح الطالب خطوات الطريقة العلمية.</a:t>
          </a:r>
          <a:endParaRPr lang="ar-EG" sz="2800" b="1" kern="1200" dirty="0">
            <a:solidFill>
              <a:schemeClr val="bg1"/>
            </a:solidFill>
          </a:endParaRPr>
        </a:p>
      </dsp:txBody>
      <dsp:txXfrm>
        <a:off x="1499645" y="39532"/>
        <a:ext cx="3814574" cy="1270644"/>
      </dsp:txXfrm>
    </dsp:sp>
    <dsp:sp modelId="{E8B97E96-5562-4AF9-AF56-29FC3F60DA31}">
      <dsp:nvSpPr>
        <dsp:cNvPr id="0" name=""/>
        <dsp:cNvSpPr/>
      </dsp:nvSpPr>
      <dsp:spPr>
        <a:xfrm rot="5262640">
          <a:off x="3142264" y="1280895"/>
          <a:ext cx="616108" cy="958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3200" b="1" kern="1200"/>
        </a:p>
      </dsp:txBody>
      <dsp:txXfrm rot="-5400000">
        <a:off x="3159092" y="1452139"/>
        <a:ext cx="575068" cy="431276"/>
      </dsp:txXfrm>
    </dsp:sp>
    <dsp:sp modelId="{DA698F90-394C-405F-B946-58DE92D465D1}">
      <dsp:nvSpPr>
        <dsp:cNvPr id="0" name=""/>
        <dsp:cNvSpPr/>
      </dsp:nvSpPr>
      <dsp:spPr>
        <a:xfrm>
          <a:off x="1261503" y="2170530"/>
          <a:ext cx="4461768" cy="12838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80000"/>
                <a:satMod val="150000"/>
              </a:schemeClr>
            </a:gs>
            <a:gs pos="100000">
              <a:schemeClr val="accent2">
                <a:tint val="100000"/>
                <a:shade val="80000"/>
                <a:satMod val="15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innerShdw blurRad="63500">
            <a:srgbClr val="000000">
              <a:alpha val="60000"/>
            </a:srgbClr>
          </a:inn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bg1"/>
              </a:solidFill>
            </a:rPr>
            <a:t>2 </a:t>
          </a:r>
          <a:r>
            <a:rPr lang="ar-EG" sz="2800" b="1" kern="1200" dirty="0" smtClean="0">
              <a:solidFill>
                <a:schemeClr val="bg1"/>
              </a:solidFill>
            </a:rPr>
            <a:t>– </a:t>
          </a:r>
          <a:r>
            <a:rPr lang="ar-EG" sz="2400" b="1" kern="1200" dirty="0" smtClean="0">
              <a:solidFill>
                <a:schemeClr val="bg1"/>
              </a:solidFill>
            </a:rPr>
            <a:t>أن يقارن الطالب بين المتغيرات والثوابت في التجارب العلمية.</a:t>
          </a:r>
          <a:endParaRPr lang="ar-EG" sz="2400" b="1" kern="1200" dirty="0">
            <a:solidFill>
              <a:schemeClr val="bg1"/>
            </a:solidFill>
          </a:endParaRPr>
        </a:p>
      </dsp:txBody>
      <dsp:txXfrm>
        <a:off x="1299104" y="2208131"/>
        <a:ext cx="4386566" cy="1208607"/>
      </dsp:txXfrm>
    </dsp:sp>
    <dsp:sp modelId="{D5612F42-2CDE-44F0-BB92-02847F37F8A8}">
      <dsp:nvSpPr>
        <dsp:cNvPr id="0" name=""/>
        <dsp:cNvSpPr/>
      </dsp:nvSpPr>
      <dsp:spPr>
        <a:xfrm rot="5400000">
          <a:off x="3000140" y="3631445"/>
          <a:ext cx="984494" cy="958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5300" b="1" kern="1200"/>
        </a:p>
      </dsp:txBody>
      <dsp:txXfrm rot="-5400000">
        <a:off x="3204853" y="3618422"/>
        <a:ext cx="575068" cy="696960"/>
      </dsp:txXfrm>
    </dsp:sp>
    <dsp:sp modelId="{09CDE229-56F1-4122-85A0-8B70FBCCEDF5}">
      <dsp:nvSpPr>
        <dsp:cNvPr id="0" name=""/>
        <dsp:cNvSpPr/>
      </dsp:nvSpPr>
      <dsp:spPr>
        <a:xfrm>
          <a:off x="1261503" y="4766998"/>
          <a:ext cx="4461768" cy="137307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innerShdw blurRad="63500">
            <a:srgbClr val="000000">
              <a:alpha val="60000"/>
            </a:srgbClr>
          </a:inn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bg1"/>
              </a:solidFill>
            </a:rPr>
            <a:t>3 – </a:t>
          </a:r>
          <a:r>
            <a:rPr lang="ar-EG" sz="2400" b="1" kern="1200" dirty="0" smtClean="0">
              <a:solidFill>
                <a:schemeClr val="bg1"/>
              </a:solidFill>
            </a:rPr>
            <a:t>أن يوضح الطالب كيفية ضبط المتغيرات  في أثناء التجربة العلمية .</a:t>
          </a:r>
          <a:endParaRPr lang="ar-EG" sz="2400" b="1" kern="1200" dirty="0">
            <a:solidFill>
              <a:schemeClr val="bg1"/>
            </a:solidFill>
          </a:endParaRPr>
        </a:p>
      </dsp:txBody>
      <dsp:txXfrm>
        <a:off x="1301719" y="4807214"/>
        <a:ext cx="4381336" cy="1292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DFCDEE-4FAF-4B44-9021-01862A067D7F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B72A8A-A11C-4ECC-B2B8-03150241254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872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2850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>
                <a:solidFill>
                  <a:prstClr val="black"/>
                </a:solidFill>
              </a:rPr>
              <a:pPr/>
              <a:t>29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>
                <a:solidFill>
                  <a:prstClr val="black"/>
                </a:solidFill>
              </a:rPr>
              <a:pPr/>
              <a:t>32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>
                <a:solidFill>
                  <a:prstClr val="black"/>
                </a:solidFill>
              </a:rPr>
              <a:pPr/>
              <a:t>34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>
                <a:solidFill>
                  <a:prstClr val="black"/>
                </a:solidFill>
              </a:rPr>
              <a:pPr/>
              <a:t>7</a:t>
            </a:fld>
            <a:endParaRPr lang="ar-S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>
                <a:solidFill>
                  <a:prstClr val="black"/>
                </a:solidFill>
              </a:rPr>
              <a:pPr/>
              <a:t>13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>
                <a:solidFill>
                  <a:prstClr val="black"/>
                </a:solidFill>
              </a:rPr>
              <a:pPr/>
              <a:t>14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>
                <a:solidFill>
                  <a:prstClr val="black"/>
                </a:solidFill>
              </a:rPr>
              <a:pPr/>
              <a:t>17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>
                <a:solidFill>
                  <a:prstClr val="black"/>
                </a:solidFill>
              </a:rPr>
              <a:pPr/>
              <a:t>25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>
                <a:solidFill>
                  <a:prstClr val="black"/>
                </a:solidFill>
              </a:rPr>
              <a:pPr/>
              <a:t>26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>
                <a:solidFill>
                  <a:prstClr val="black"/>
                </a:solidFill>
              </a:rPr>
              <a:pPr/>
              <a:t>27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>
                <a:solidFill>
                  <a:prstClr val="black"/>
                </a:solidFill>
              </a:rPr>
              <a:pPr/>
              <a:t>28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6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78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195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685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394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921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753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541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81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0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233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155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234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710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326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670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876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000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921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116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863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429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3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01235653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02448388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3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64319734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58870346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0340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89645760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2906743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3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71980013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37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3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68179061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3590038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28508739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3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70995754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80727107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3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16588804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45535003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68493133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55881088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45194894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59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3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06876623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3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82556989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63861631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5082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3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88415218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32843000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3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92071078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1201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27589976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39102044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220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34297100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3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08549271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3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58280201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09754095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94067487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3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23597478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80093412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3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32826080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65413337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84460149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038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1022229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84773832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3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36245383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3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18196030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8393555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624"/>
      </p:ext>
    </p:extLst>
  </p:cSld>
  <p:clrMapOvr>
    <a:masterClrMapping/>
  </p:clrMapOvr>
  <p:transition spd="slow" advTm="60000">
    <p:wheel spokes="8"/>
    <p:sndAc>
      <p:stSnd>
        <p:snd r:embed="rId1" name="chimes.wav"/>
      </p:stSnd>
    </p:sndAc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89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155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763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28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258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632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835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934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225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7665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02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3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6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23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65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9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96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8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8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9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7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14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88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95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90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81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1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3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98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35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9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57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70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80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85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42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84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96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77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30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20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14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72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7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1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66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37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191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91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07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04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03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756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50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790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13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71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697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50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22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00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413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20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209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78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7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276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196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67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169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761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59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673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552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174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1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5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086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168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862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866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750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440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924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703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/>
              <a:pPr/>
              <a:t>04/01/39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3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4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80730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ransition spd="slow" advTm="60000">
    <p:wheel spokes="8"/>
    <p:sndAc>
      <p:stSnd>
        <p:snd r:embed="rId13" name="chimes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1500"/>
        </a:spcBef>
        <a:buFontTx/>
        <a:buBlip>
          <a:blip r:embed="rId15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4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11533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ransition spd="slow" advTm="60000">
    <p:wheel spokes="8"/>
    <p:sndAc>
      <p:stSnd>
        <p:snd r:embed="rId13" name="chimes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1500"/>
        </a:spcBef>
        <a:buFontTx/>
        <a:buBlip>
          <a:blip r:embed="rId15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4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01189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ransition spd="slow" advTm="60000">
    <p:wheel spokes="8"/>
    <p:sndAc>
      <p:stSnd>
        <p:snd r:embed="rId13" name="chimes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1500"/>
        </a:spcBef>
        <a:buFontTx/>
        <a:buBlip>
          <a:blip r:embed="rId15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4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028A51E2-B091-4FA8-BE9F-A0ABBA0B0570}" type="datetimeFigureOut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04/01/1439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766FC78B-E45A-426D-A5FB-FF75D13B8C33}" type="slidenum">
              <a:rPr lang="ar-EG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/>
              <a:t>‹#›</a:t>
            </a:fld>
            <a:endParaRPr lang="ar-EG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2377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ransition spd="slow" advTm="60000">
    <p:wheel spokes="8"/>
    <p:sndAc>
      <p:stSnd>
        <p:snd r:embed="rId13" name="chimes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1500"/>
        </a:spcBef>
        <a:buFontTx/>
        <a:buBlip>
          <a:blip r:embed="rId15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8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7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8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7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5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8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1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04/01/39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7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6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6.xml"/><Relationship Id="rId6" Type="http://schemas.openxmlformats.org/officeDocument/2006/relationships/audio" Target="../media/audio1.wav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audio" Target="../media/audio1.wav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53.jpg"/><Relationship Id="rId4" Type="http://schemas.openxmlformats.org/officeDocument/2006/relationships/image" Target="../media/image5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84976" cy="612067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96" y="186179"/>
            <a:ext cx="4762500" cy="238125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14391"/>
            <a:ext cx="4067944" cy="684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  <a:cs typeface="Times New Roman"/>
              </a:rPr>
              <a:t>مادة العلوم</a:t>
            </a:r>
          </a:p>
          <a:p>
            <a:pPr algn="ctr"/>
            <a:r>
              <a:rPr lang="ar-SA" sz="40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  <a:cs typeface="Times New Roman"/>
              </a:rPr>
              <a:t>الصف الثاني متوسط </a:t>
            </a:r>
            <a:r>
              <a:rPr lang="ar-SA" sz="4000" b="1" dirty="0" smtClean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Times New Roman"/>
              </a:rPr>
              <a:t>الفصل الدراسي الأول</a:t>
            </a:r>
            <a:r>
              <a:rPr lang="ar-SA" sz="2400" b="1" dirty="0" smtClean="0">
                <a:solidFill>
                  <a:prstClr val="black"/>
                </a:solidFill>
                <a:cs typeface="Times New Roman"/>
              </a:rPr>
              <a:t>          </a:t>
            </a:r>
            <a:r>
              <a:rPr lang="ar-SA" sz="4000" b="1" dirty="0">
                <a:solidFill>
                  <a:prstClr val="black"/>
                </a:solidFill>
                <a:cs typeface="Times New Roman"/>
              </a:rPr>
              <a:t/>
            </a:r>
            <a:br>
              <a:rPr lang="ar-SA" sz="4000" b="1" dirty="0">
                <a:solidFill>
                  <a:prstClr val="black"/>
                </a:solidFill>
                <a:cs typeface="Times New Roman"/>
              </a:rPr>
            </a:br>
            <a:r>
              <a:rPr lang="ar-SA" sz="4400" b="1" dirty="0">
                <a:solidFill>
                  <a:srgbClr val="9BBB59">
                    <a:lumMod val="50000"/>
                  </a:srgbClr>
                </a:solidFill>
                <a:cs typeface="Times New Roman"/>
              </a:rPr>
              <a:t>الوحدة </a:t>
            </a:r>
            <a:r>
              <a:rPr lang="ar-SA" sz="4400" b="1" dirty="0" smtClean="0">
                <a:solidFill>
                  <a:srgbClr val="9BBB59">
                    <a:lumMod val="50000"/>
                  </a:srgbClr>
                </a:solidFill>
                <a:cs typeface="Times New Roman"/>
              </a:rPr>
              <a:t>الأولى</a:t>
            </a:r>
            <a:r>
              <a:rPr lang="ar-SA" sz="4400" b="1" dirty="0">
                <a:solidFill>
                  <a:srgbClr val="FF0000"/>
                </a:solidFill>
                <a:cs typeface="Times New Roman"/>
              </a:rPr>
              <a:t/>
            </a:r>
            <a:br>
              <a:rPr lang="ar-SA" sz="4400" b="1" dirty="0">
                <a:solidFill>
                  <a:srgbClr val="FF0000"/>
                </a:solidFill>
                <a:cs typeface="Times New Roman"/>
              </a:rPr>
            </a:br>
            <a:r>
              <a:rPr lang="ar-SA" sz="4000" b="1" dirty="0">
                <a:solidFill>
                  <a:srgbClr val="FF0000"/>
                </a:solidFill>
                <a:cs typeface="Times New Roman"/>
              </a:rPr>
              <a:t>إعداد وتقديم الأستاذ /       </a:t>
            </a:r>
            <a:r>
              <a:rPr lang="ar-SA" sz="2800" b="1" dirty="0">
                <a:solidFill>
                  <a:srgbClr val="C00000"/>
                </a:solidFill>
                <a:cs typeface="Times New Roman"/>
              </a:rPr>
              <a:t/>
            </a:r>
            <a:br>
              <a:rPr lang="ar-SA" sz="2800" b="1" dirty="0">
                <a:solidFill>
                  <a:srgbClr val="C00000"/>
                </a:solidFill>
                <a:cs typeface="Times New Roman"/>
              </a:rPr>
            </a:br>
            <a:endParaRPr lang="ar-SA" sz="1600" dirty="0">
              <a:solidFill>
                <a:prstClr val="black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186179"/>
            <a:ext cx="3384376" cy="1370613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07504" y="5013176"/>
            <a:ext cx="3852936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cs typeface="Times New Roman"/>
              </a:rPr>
              <a:t>صابر بن </a:t>
            </a:r>
            <a:r>
              <a:rPr lang="ar-SA" sz="3200" b="1" dirty="0" smtClean="0">
                <a:solidFill>
                  <a:srgbClr val="002060"/>
                </a:solidFill>
                <a:cs typeface="Times New Roman"/>
              </a:rPr>
              <a:t>دخيل الله السيالي</a:t>
            </a:r>
            <a:endParaRPr lang="ar-SA" sz="1100" dirty="0">
              <a:solidFill>
                <a:srgbClr val="00206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73996" y="6021288"/>
            <a:ext cx="44024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مدرسة أبي دجانة المتوسطة</a:t>
            </a:r>
          </a:p>
          <a:p>
            <a:pPr algn="ctr"/>
            <a:endParaRPr lang="ar-SA" sz="3600" b="1" dirty="0">
              <a:solidFill>
                <a:srgbClr val="00206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1556792"/>
            <a:ext cx="736775" cy="8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84" y="214313"/>
            <a:ext cx="5022320" cy="114298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b="1" u="sng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فرعا علم الآثــــار</a:t>
            </a:r>
            <a:endParaRPr lang="ar-EG" sz="7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1571612"/>
            <a:ext cx="680085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357430"/>
            <a:ext cx="22145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942637"/>
      </p:ext>
    </p:extLst>
  </p:cSld>
  <p:clrMapOvr>
    <a:masterClrMapping/>
  </p:clrMapOvr>
  <p:transition spd="slow" advTm="60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1704" y="214313"/>
            <a:ext cx="5328592" cy="76641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 smtClean="0">
                <a:solidFill>
                  <a:schemeClr val="bg1"/>
                </a:solidFill>
              </a:rPr>
              <a:t>ماهي القطع الأثرية ؟ </a:t>
            </a:r>
            <a:endParaRPr lang="ar-EG" sz="4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1174" y="1139644"/>
            <a:ext cx="8643967" cy="1080120"/>
          </a:xfrm>
          <a:prstGeom prst="round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أشياء صنعها الانسان قديما ولها أهمية تاريخية وثقافية مثل الأدوات والأسلحة</a:t>
            </a:r>
            <a:r>
              <a:rPr lang="ar-EG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. و</a:t>
            </a:r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قد تم اكتشافها بعدة طرق منها :</a:t>
            </a:r>
            <a:endParaRPr lang="ar-EG" sz="36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6588224" y="2348880"/>
            <a:ext cx="2341462" cy="9361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ar-EG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1)</a:t>
            </a:r>
            <a:r>
              <a:rPr lang="ar-SA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التقنية</a:t>
            </a:r>
            <a:endParaRPr lang="ar-EG" sz="28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611560" y="2348880"/>
            <a:ext cx="2634656" cy="9361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ar-SA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3</a:t>
            </a:r>
            <a:r>
              <a:rPr lang="ar-EG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)</a:t>
            </a:r>
            <a:r>
              <a:rPr lang="ar-SA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العمل المختبري</a:t>
            </a:r>
            <a:endParaRPr lang="ar-EG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3635896" y="2348880"/>
            <a:ext cx="2507740" cy="9361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ar-SA" sz="24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ar-EG" sz="24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)</a:t>
            </a:r>
            <a:r>
              <a:rPr lang="ar-SA" sz="24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عمليات الحفر والتنقيب</a:t>
            </a:r>
            <a:endParaRPr lang="ar-EG" sz="24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1295740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0871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588224" y="620688"/>
            <a:ext cx="2232248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prstClr val="white"/>
                </a:solidFill>
              </a:rPr>
              <a:t>تقويم</a:t>
            </a:r>
            <a:endParaRPr lang="ar-SA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3528" y="260648"/>
            <a:ext cx="4248472" cy="6408712"/>
          </a:xfrm>
          <a:blipFill>
            <a:blip r:embed="rId5"/>
            <a:tile tx="0" ty="0" sx="100000" sy="100000" flip="none" algn="tl"/>
          </a:blipFill>
        </p:spPr>
      </p:pic>
      <p:sp>
        <p:nvSpPr>
          <p:cNvPr id="2" name="مستطيل 1"/>
          <p:cNvSpPr/>
          <p:nvPr/>
        </p:nvSpPr>
        <p:spPr>
          <a:xfrm>
            <a:off x="4572000" y="260648"/>
            <a:ext cx="4392488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س : ماهي فروع علم الآثار؟</a:t>
            </a:r>
          </a:p>
          <a:p>
            <a:pPr algn="ctr"/>
            <a:endParaRPr lang="ar-SA" sz="2400" b="1" dirty="0">
              <a:solidFill>
                <a:srgbClr val="FF0000"/>
              </a:solidFill>
            </a:endParaRPr>
          </a:p>
          <a:p>
            <a:pPr algn="ctr"/>
            <a:endParaRPr lang="ar-SA" sz="2400" b="1" dirty="0" smtClean="0">
              <a:solidFill>
                <a:srgbClr val="FF0000"/>
              </a:solidFill>
            </a:endParaRPr>
          </a:p>
          <a:p>
            <a:pPr algn="ctr"/>
            <a:endParaRPr lang="ar-SA" sz="2400" b="1" dirty="0" smtClean="0">
              <a:solidFill>
                <a:srgbClr val="FF0000"/>
              </a:solidFill>
            </a:endParaRPr>
          </a:p>
          <a:p>
            <a:pPr algn="ctr"/>
            <a:endParaRPr lang="ar-SA" sz="2400" b="1" dirty="0">
              <a:solidFill>
                <a:srgbClr val="FF0000"/>
              </a:solidFill>
            </a:endParaRPr>
          </a:p>
          <a:p>
            <a:pPr algn="ctr"/>
            <a:endParaRPr lang="ar-SA" sz="2400" b="1" dirty="0" smtClean="0">
              <a:solidFill>
                <a:srgbClr val="FF0000"/>
              </a:solidFill>
            </a:endParaRPr>
          </a:p>
          <a:p>
            <a:pPr algn="ctr"/>
            <a:endParaRPr lang="ar-SA" sz="2400" b="1" dirty="0">
              <a:solidFill>
                <a:srgbClr val="FF0000"/>
              </a:solidFill>
            </a:endParaRPr>
          </a:p>
          <a:p>
            <a:pPr algn="ctr"/>
            <a:endParaRPr lang="ar-SA" sz="2400" b="1" dirty="0" smtClean="0">
              <a:solidFill>
                <a:srgbClr val="FF0000"/>
              </a:solidFill>
            </a:endParaRPr>
          </a:p>
          <a:p>
            <a:pPr algn="ctr"/>
            <a:endParaRPr lang="ar-SA" sz="2400" b="1" dirty="0">
              <a:solidFill>
                <a:srgbClr val="FF0000"/>
              </a:solidFill>
            </a:endParaRPr>
          </a:p>
          <a:p>
            <a:pPr algn="ctr"/>
            <a:endParaRPr lang="ar-S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س : ما هو </a:t>
            </a:r>
            <a:r>
              <a:rPr lang="ar-SA" sz="2400" b="1" dirty="0">
                <a:solidFill>
                  <a:srgbClr val="FF0000"/>
                </a:solidFill>
              </a:rPr>
              <a:t>المصطلح العلمي لما يلي:</a:t>
            </a:r>
          </a:p>
          <a:p>
            <a:pPr algn="ctr"/>
            <a:endParaRPr lang="ar-SA" sz="2400" b="1" dirty="0">
              <a:solidFill>
                <a:srgbClr val="FF0000"/>
              </a:solidFill>
            </a:endParaRP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......................</a:t>
            </a:r>
            <a:r>
              <a:rPr lang="ar-SA" sz="2400" b="1" dirty="0">
                <a:solidFill>
                  <a:prstClr val="black"/>
                </a:solidFill>
              </a:rPr>
              <a:t>. </a:t>
            </a:r>
            <a:r>
              <a:rPr lang="ar-SA" sz="2400" b="1" dirty="0" smtClean="0">
                <a:solidFill>
                  <a:prstClr val="black"/>
                </a:solidFill>
              </a:rPr>
              <a:t>أسلوب </a:t>
            </a:r>
            <a:r>
              <a:rPr lang="ar-SA" sz="2400" b="1" dirty="0">
                <a:solidFill>
                  <a:prstClr val="black"/>
                </a:solidFill>
              </a:rPr>
              <a:t>دقيق لفهم العالم من حولنا .</a:t>
            </a:r>
            <a:br>
              <a:rPr lang="ar-SA" sz="2400" b="1" dirty="0">
                <a:solidFill>
                  <a:prstClr val="black"/>
                </a:solidFill>
              </a:rPr>
            </a:br>
            <a:endParaRPr lang="ar-SA" sz="2400" b="1" dirty="0">
              <a:solidFill>
                <a:prstClr val="black"/>
              </a:solidFill>
            </a:endParaRPr>
          </a:p>
          <a:p>
            <a:pPr algn="ctr"/>
            <a:endParaRPr lang="ar-SA" sz="2400" b="1" dirty="0">
              <a:solidFill>
                <a:srgbClr val="1F497D"/>
              </a:solidFill>
            </a:endParaRPr>
          </a:p>
          <a:p>
            <a:pPr algn="ctr"/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164288" y="4504764"/>
            <a:ext cx="12241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2060"/>
                </a:solidFill>
              </a:rPr>
              <a:t>العلم</a:t>
            </a:r>
            <a:endParaRPr lang="ar-SA" sz="3200" b="1" dirty="0">
              <a:solidFill>
                <a:srgbClr val="00206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960440" cy="6408712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4768856" y="1196752"/>
            <a:ext cx="4069655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(1) علم يهتم بدراسة الناس الذين عاشوا قديما في فترة ما قبل تدوين التاريخ </a:t>
            </a:r>
            <a:r>
              <a:rPr lang="ar-EG" sz="24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ar-EG" sz="24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4679447" y="2420888"/>
            <a:ext cx="4248472" cy="972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(2) علم يبحث في دراسة الحضارات الإنسانية من بداية تدوين التاريخ .</a:t>
            </a:r>
          </a:p>
        </p:txBody>
      </p:sp>
    </p:spTree>
    <p:extLst>
      <p:ext uri="{BB962C8B-B14F-4D97-AF65-F5344CB8AC3E}">
        <p14:creationId xmlns:p14="http://schemas.microsoft.com/office/powerpoint/2010/main" val="39324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3528" y="260648"/>
            <a:ext cx="8568952" cy="3310548"/>
          </a:xfrm>
          <a:blipFill>
            <a:blip r:embed="rId5"/>
            <a:tile tx="0" ty="0" sx="100000" sy="100000" flip="none" algn="tl"/>
          </a:blipFill>
        </p:spPr>
      </p:pic>
      <p:sp>
        <p:nvSpPr>
          <p:cNvPr id="3" name="مستطيل 2"/>
          <p:cNvSpPr/>
          <p:nvPr/>
        </p:nvSpPr>
        <p:spPr>
          <a:xfrm>
            <a:off x="323528" y="3573016"/>
            <a:ext cx="8568952" cy="3024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ضع كلمة صح أو خطأ فيما يلي :</a:t>
            </a:r>
          </a:p>
          <a:p>
            <a:pPr algn="ctr"/>
            <a:r>
              <a:rPr lang="ar-SA" sz="4000" b="1" dirty="0">
                <a:solidFill>
                  <a:schemeClr val="tx1"/>
                </a:solidFill>
              </a:rPr>
              <a:t>أشياء صنعها الانسان </a:t>
            </a:r>
            <a:r>
              <a:rPr lang="ar-SA" sz="4000" b="1" dirty="0" smtClean="0">
                <a:solidFill>
                  <a:schemeClr val="tx1"/>
                </a:solidFill>
              </a:rPr>
              <a:t>حديثا </a:t>
            </a:r>
            <a:r>
              <a:rPr lang="ar-SA" sz="4000" b="1" dirty="0">
                <a:solidFill>
                  <a:schemeClr val="tx1"/>
                </a:solidFill>
              </a:rPr>
              <a:t>ولها أهمية تاريخية وثقافية مثل الأدوات والأسلحة. (       </a:t>
            </a:r>
            <a:r>
              <a:rPr lang="ar-SA" sz="3600" b="1" dirty="0" smtClean="0">
                <a:solidFill>
                  <a:schemeClr val="tx1"/>
                </a:solidFill>
              </a:rPr>
              <a:t>)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691680" y="5517232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خطأ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-17649" y="-5680"/>
            <a:ext cx="3744416" cy="33843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solidFill>
                  <a:schemeClr val="bg1"/>
                </a:solidFill>
              </a:rPr>
              <a:t>العلم    و </a:t>
            </a:r>
          </a:p>
          <a:p>
            <a:pPr algn="ctr"/>
            <a:r>
              <a:rPr lang="ar-SA" sz="7200" b="1" dirty="0" smtClean="0">
                <a:solidFill>
                  <a:schemeClr val="bg1"/>
                </a:solidFill>
              </a:rPr>
              <a:t>التقنية</a:t>
            </a:r>
            <a:endParaRPr lang="ar-SA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40871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ar-SA" sz="3600" b="1" dirty="0" smtClean="0"/>
          </a:p>
          <a:p>
            <a:endParaRPr lang="ar-SA" sz="3600" b="1" dirty="0"/>
          </a:p>
        </p:txBody>
      </p:sp>
      <p:sp>
        <p:nvSpPr>
          <p:cNvPr id="10" name="مستطيل 9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788024" y="476672"/>
            <a:ext cx="3960440" cy="568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000" b="1" dirty="0" smtClean="0">
                <a:solidFill>
                  <a:srgbClr val="FF0000"/>
                </a:solidFill>
              </a:rPr>
              <a:t>قارن بين العلم والتقنية؟</a:t>
            </a:r>
          </a:p>
          <a:p>
            <a:pPr lvl="0" algn="ctr"/>
            <a:endParaRPr lang="ar-SA" sz="4000" b="1" dirty="0">
              <a:solidFill>
                <a:srgbClr val="FF0000"/>
              </a:solidFill>
            </a:endParaRPr>
          </a:p>
          <a:p>
            <a:pPr lvl="0" algn="ctr"/>
            <a:r>
              <a:rPr lang="ar-SA" sz="4000" b="1" dirty="0" smtClean="0">
                <a:solidFill>
                  <a:srgbClr val="00B050"/>
                </a:solidFill>
              </a:rPr>
              <a:t>اذكر أمثلة على أشكال التقنية التي تستخدم في علم الآثار؟ </a:t>
            </a:r>
          </a:p>
          <a:p>
            <a:pPr lvl="0" algn="ctr"/>
            <a:endParaRPr lang="ar-SA" sz="4000" b="1" dirty="0">
              <a:solidFill>
                <a:srgbClr val="00B050"/>
              </a:solidFill>
            </a:endParaRPr>
          </a:p>
          <a:p>
            <a:pPr lvl="0" algn="ctr"/>
            <a:r>
              <a:rPr lang="ar-SA" sz="4000" b="1" dirty="0">
                <a:solidFill>
                  <a:prstClr val="black"/>
                </a:solidFill>
              </a:rPr>
              <a:t> </a:t>
            </a:r>
            <a:endParaRPr lang="ar-S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32048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0">
        <p14:ripple/>
        <p:sndAc>
          <p:stSnd>
            <p:snd r:embed="rId2" name="chimes.wav"/>
          </p:stSnd>
        </p:sndAc>
      </p:transition>
    </mc:Choice>
    <mc:Fallback xmlns="">
      <p:transition advTm="9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741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14:glitter dir="r"/>
        <p:sndAc>
          <p:stSnd>
            <p:snd r:embed="rId3" name="chimes.wav"/>
          </p:stSnd>
        </p:sndAc>
      </p:transition>
    </mc:Choice>
    <mc:Fallback xmlns="">
      <p:transition advTm="20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428728" y="142868"/>
            <a:ext cx="6286500" cy="2357438"/>
          </a:xfrm>
          <a:prstGeom prst="downArrowCallout">
            <a:avLst/>
          </a:prstGeom>
          <a:solidFill>
            <a:srgbClr val="FF00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8000" b="1" dirty="0" smtClean="0">
                <a:solidFill>
                  <a:prstClr val="white"/>
                </a:solidFill>
                <a:latin typeface="Arabic Typesetting" pitchFamily="66" charset="-78"/>
                <a:cs typeface="Arabic Typesetting" pitchFamily="66" charset="-78"/>
              </a:rPr>
              <a:t>الفرق بين العلم و التقنية</a:t>
            </a:r>
            <a:endParaRPr lang="ar-EG" sz="8000" b="1" dirty="0">
              <a:solidFill>
                <a:prstClr val="whit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4942" y="1785938"/>
            <a:ext cx="3786188" cy="157162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defRPr/>
            </a:pPr>
            <a:r>
              <a:rPr lang="ar-EG" sz="3200" b="1" u="sng" dirty="0" smtClean="0">
                <a:solidFill>
                  <a:srgbClr val="FFFF00"/>
                </a:solidFill>
              </a:rPr>
              <a:t>العلم : </a:t>
            </a:r>
            <a:r>
              <a:rPr lang="ar-EG" sz="3200" b="1" dirty="0" smtClean="0">
                <a:solidFill>
                  <a:prstClr val="white"/>
                </a:solidFill>
              </a:rPr>
              <a:t>أسلوب دقيق لفهم العالم من حولنا .</a:t>
            </a:r>
            <a:endParaRPr lang="ar-EG" sz="3200" b="1" u="sng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8" y="1785939"/>
            <a:ext cx="3857625" cy="157162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defRPr/>
            </a:pPr>
            <a:r>
              <a:rPr lang="ar-EG" sz="2400" b="1" u="sng" dirty="0">
                <a:solidFill>
                  <a:srgbClr val="FFFF00"/>
                </a:solidFill>
              </a:rPr>
              <a:t>التقنية : </a:t>
            </a:r>
            <a:r>
              <a:rPr lang="ar-EG" sz="2400" b="1" dirty="0">
                <a:solidFill>
                  <a:schemeClr val="tx1"/>
                </a:solidFill>
              </a:rPr>
              <a:t>هي تطبيق </a:t>
            </a:r>
            <a:r>
              <a:rPr lang="ar-EG" sz="2400" b="1" dirty="0" smtClean="0">
                <a:solidFill>
                  <a:schemeClr val="tx1"/>
                </a:solidFill>
              </a:rPr>
              <a:t>ل</a:t>
            </a:r>
            <a:r>
              <a:rPr lang="ar-SA" sz="2400" b="1" dirty="0" smtClean="0">
                <a:solidFill>
                  <a:schemeClr val="tx1"/>
                </a:solidFill>
              </a:rPr>
              <a:t>لعلم لصناعة منتجات أو أدوات يستخدمها الانسان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56436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714752"/>
            <a:ext cx="25003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57" y="2841932"/>
            <a:ext cx="1219006" cy="51563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2780928"/>
            <a:ext cx="972746" cy="5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2370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/س1 و س2 ص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717178"/>
      </p:ext>
    </p:extLst>
  </p:cSld>
  <p:clrMapOvr>
    <a:masterClrMapping/>
  </p:clrMapOvr>
  <p:transition spd="slow" advTm="60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شرح على شكل سحابة 5"/>
          <p:cNvSpPr/>
          <p:nvPr/>
        </p:nvSpPr>
        <p:spPr>
          <a:xfrm>
            <a:off x="3419872" y="188640"/>
            <a:ext cx="4854607" cy="3600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 w="50800"/>
                <a:solidFill>
                  <a:schemeClr val="tx1"/>
                </a:solidFill>
              </a:rPr>
              <a:t>الوحدة الأولى</a:t>
            </a:r>
          </a:p>
          <a:p>
            <a:pPr algn="ctr"/>
            <a:r>
              <a:rPr lang="ar-SA" sz="3200" b="1" dirty="0" smtClean="0">
                <a:ln w="50800"/>
                <a:solidFill>
                  <a:srgbClr val="FF0000"/>
                </a:solidFill>
              </a:rPr>
              <a:t>دراسة المادة</a:t>
            </a:r>
            <a:endParaRPr lang="ar-SA" sz="32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71536" y="4365104"/>
            <a:ext cx="5929354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الفصل الأول:</a:t>
            </a:r>
          </a:p>
          <a:p>
            <a:pPr algn="ctr"/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طبيعة العلم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8"/>
            <a:ext cx="8558212" cy="67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3709988" cy="8096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3657600" cy="87630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989" y="2214554"/>
            <a:ext cx="3662383" cy="92869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286124"/>
            <a:ext cx="3743345" cy="92869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429132"/>
            <a:ext cx="3786213" cy="85725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4447" y="214290"/>
            <a:ext cx="3548081" cy="234316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5556722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971800" y="2438400"/>
            <a:ext cx="2971800" cy="3429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953000" y="762000"/>
            <a:ext cx="3733800" cy="2057400"/>
          </a:xfrm>
          <a:prstGeom prst="wedgeEllipseCallout">
            <a:avLst>
              <a:gd name="adj1" fmla="val -40441"/>
              <a:gd name="adj2" fmla="val 14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295400"/>
            <a:ext cx="373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الدرس الثاني: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457200"/>
            <a:ext cx="3581400" cy="2286000"/>
          </a:xfrm>
          <a:prstGeom prst="wedgeEllipseCallout">
            <a:avLst>
              <a:gd name="adj1" fmla="val 45444"/>
              <a:gd name="adj2" fmla="val 1338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9749" y="938480"/>
            <a:ext cx="304184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EG" sz="4000" b="1" dirty="0">
                <a:solidFill>
                  <a:schemeClr val="bg1"/>
                </a:solidFill>
              </a:rPr>
              <a:t>حل المشكلات بطريقة علمية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166953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991919"/>
              </p:ext>
            </p:extLst>
          </p:nvPr>
        </p:nvGraphicFramePr>
        <p:xfrm>
          <a:off x="12956" y="620688"/>
          <a:ext cx="698477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loud 2"/>
          <p:cNvSpPr/>
          <p:nvPr/>
        </p:nvSpPr>
        <p:spPr>
          <a:xfrm>
            <a:off x="6156176" y="260648"/>
            <a:ext cx="2505447" cy="129614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>
                <a:solidFill>
                  <a:schemeClr val="bg1"/>
                </a:solidFill>
              </a:rPr>
              <a:t>الأهداف</a:t>
            </a:r>
          </a:p>
        </p:txBody>
      </p:sp>
    </p:spTree>
    <p:extLst>
      <p:ext uri="{BB962C8B-B14F-4D97-AF65-F5344CB8AC3E}">
        <p14:creationId xmlns:p14="http://schemas.microsoft.com/office/powerpoint/2010/main" val="3497785184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5364088" y="908720"/>
            <a:ext cx="3600400" cy="33843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B050"/>
                </a:solidFill>
              </a:rPr>
              <a:t>الطرائق العلمية</a:t>
            </a:r>
          </a:p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المتغيرات والثوابت</a:t>
            </a:r>
          </a:p>
          <a:p>
            <a:pPr algn="ctr"/>
            <a:r>
              <a:rPr lang="ar-SA" sz="3600" b="1" dirty="0" smtClean="0">
                <a:solidFill>
                  <a:schemeClr val="tx2"/>
                </a:solidFill>
              </a:rPr>
              <a:t>مصادر المعلومات</a:t>
            </a:r>
            <a:endParaRPr lang="ar-SA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08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40871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ar-SA" sz="3600" b="1" dirty="0" smtClean="0"/>
          </a:p>
          <a:p>
            <a:endParaRPr lang="ar-SA" sz="3600" b="1" dirty="0"/>
          </a:p>
        </p:txBody>
      </p:sp>
      <p:sp>
        <p:nvSpPr>
          <p:cNvPr id="10" name="مستطيل 9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788024" y="476672"/>
            <a:ext cx="3960440" cy="568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000" b="1" dirty="0" smtClean="0">
                <a:solidFill>
                  <a:srgbClr val="FF0000"/>
                </a:solidFill>
              </a:rPr>
              <a:t>ماهي الطرائق العلمية موضحا خطواتها ؟</a:t>
            </a:r>
          </a:p>
          <a:p>
            <a:pPr lvl="0" algn="ctr"/>
            <a:endParaRPr lang="ar-SA" sz="4000" b="1" dirty="0">
              <a:solidFill>
                <a:srgbClr val="FF0000"/>
              </a:solidFill>
            </a:endParaRPr>
          </a:p>
          <a:p>
            <a:pPr lvl="0" algn="ctr"/>
            <a:r>
              <a:rPr lang="ar-SA" sz="4000" b="1" dirty="0" smtClean="0">
                <a:solidFill>
                  <a:srgbClr val="00B050"/>
                </a:solidFill>
              </a:rPr>
              <a:t>قارن بين المتغيرات والثوابت في التجربة؟ </a:t>
            </a:r>
          </a:p>
          <a:p>
            <a:pPr lvl="0" algn="ctr"/>
            <a:endParaRPr lang="ar-SA" sz="4000" b="1" dirty="0">
              <a:solidFill>
                <a:srgbClr val="00B050"/>
              </a:solidFill>
            </a:endParaRPr>
          </a:p>
          <a:p>
            <a:pPr lvl="0" algn="ctr"/>
            <a:r>
              <a:rPr lang="ar-SA" sz="3600" b="1" dirty="0" smtClean="0">
                <a:solidFill>
                  <a:schemeClr val="tx1"/>
                </a:solidFill>
              </a:rPr>
              <a:t>عدد مصادر المعلومات؟</a:t>
            </a:r>
            <a:endParaRPr lang="ar-SA" sz="3600" b="1" dirty="0">
              <a:solidFill>
                <a:schemeClr val="tx1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32048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0">
        <p14:ripple/>
        <p:sndAc>
          <p:stSnd>
            <p:snd r:embed="rId2" name="chimes.wav"/>
          </p:stSnd>
        </p:sndAc>
      </p:transition>
    </mc:Choice>
    <mc:Fallback xmlns="">
      <p:transition advTm="9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5004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14:glitter dir="r"/>
        <p:sndAc>
          <p:stSnd>
            <p:snd r:embed="rId3" name="chimes.wav"/>
          </p:stSnd>
        </p:sndAc>
      </p:transition>
    </mc:Choice>
    <mc:Fallback xmlns="">
      <p:transition advTm="20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  <a:p>
            <a:endParaRPr lang="ar-SA" smtClean="0"/>
          </a:p>
          <a:p>
            <a:endParaRPr lang="ar-SA" smtClean="0"/>
          </a:p>
          <a:p>
            <a:endParaRPr lang="ar-SA" smtClean="0"/>
          </a:p>
          <a:p>
            <a:endParaRPr lang="ar-SA" smtClean="0"/>
          </a:p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067944" y="57690"/>
            <a:ext cx="4896544" cy="1931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000" b="1" dirty="0" smtClean="0">
                <a:solidFill>
                  <a:schemeClr val="tx1"/>
                </a:solidFill>
              </a:rPr>
              <a:t>الطرائق العلمية هي: </a:t>
            </a:r>
          </a:p>
          <a:p>
            <a:pPr lvl="0" algn="ctr"/>
            <a:endParaRPr lang="ar-SA" sz="4000" b="1" dirty="0">
              <a:solidFill>
                <a:srgbClr val="002060"/>
              </a:solidFill>
            </a:endParaRPr>
          </a:p>
          <a:p>
            <a:pPr lvl="0" algn="ctr"/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716016" y="1023265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خطوات تتبع حل المشكلات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Horizontal Scroll 4"/>
          <p:cNvSpPr/>
          <p:nvPr/>
        </p:nvSpPr>
        <p:spPr>
          <a:xfrm>
            <a:off x="611560" y="2204864"/>
            <a:ext cx="7920880" cy="4071942"/>
          </a:xfrm>
          <a:prstGeom prst="horizontalScroll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 خطوات </a:t>
            </a: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المتبعة في حل المشكلات</a:t>
            </a:r>
            <a:r>
              <a:rPr lang="ar-EG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>
              <a:defRPr/>
            </a:pP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 تحديد المشكلة .     </a:t>
            </a:r>
            <a:endParaRPr lang="ar-S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وضع الفرضيات . </a:t>
            </a:r>
            <a:endParaRPr lang="ar-S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ar-E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اختبار الفرضيات </a:t>
            </a: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ar-S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-استخلاص </a:t>
            </a:r>
            <a:r>
              <a:rPr lang="ar-E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النتائج </a:t>
            </a: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7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79512" y="260648"/>
            <a:ext cx="8856984" cy="63367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عند إعداد الفرضيات ؛ تتضمن الفرضية المتغير المستقل والمتغير </a:t>
            </a:r>
            <a:r>
              <a:rPr lang="ar-EG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التابع</a:t>
            </a:r>
            <a:endParaRPr lang="ar-SA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ar-SA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قارن بين المتغير المستقل والمتغير التابع؟</a:t>
            </a:r>
          </a:p>
          <a:p>
            <a:pPr algn="ctr">
              <a:defRPr/>
            </a:pPr>
            <a:r>
              <a:rPr lang="ar-EG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المتغير المستقل :</a:t>
            </a: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هو الذي يتغير </a:t>
            </a:r>
            <a:r>
              <a:rPr lang="ar-EG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باستمرار</a:t>
            </a: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في التجربة</a:t>
            </a:r>
            <a:r>
              <a:rPr lang="ar-EG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.</a:t>
            </a:r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ar-EG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المتغير التابع :</a:t>
            </a: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هو الناتج الذي نريد أن نقيسه في التجربة .</a:t>
            </a:r>
            <a:r>
              <a:rPr lang="ar-EG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endParaRPr lang="ar-EG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ar-EG" sz="3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2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79512" y="260648"/>
            <a:ext cx="8856984" cy="63367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قارن بين العوامل الثابتة والعوامل الضابطة؟</a:t>
            </a:r>
          </a:p>
          <a:p>
            <a:pPr algn="ctr">
              <a:defRPr/>
            </a:pPr>
            <a:endParaRPr lang="ar-SA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العوامل الثابتة : </a:t>
            </a:r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تبقى دون تغير في التجربة </a:t>
            </a:r>
            <a:r>
              <a:rPr lang="ar-EG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ar-SA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ar-SA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العوامل الضابطة : </a:t>
            </a:r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عوامل تستخدم للمقارنة </a:t>
            </a: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ar-EG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ar-EG" sz="3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9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79512" y="260648"/>
            <a:ext cx="8856984" cy="63367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ماهي مصادر المعلومات؟</a:t>
            </a:r>
          </a:p>
          <a:p>
            <a:pPr algn="ctr">
              <a:defRPr/>
            </a:pPr>
            <a:endParaRPr lang="ar-SA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الكتب</a:t>
            </a:r>
          </a:p>
          <a:p>
            <a:pPr algn="ctr">
              <a:defRPr/>
            </a:pPr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النت</a:t>
            </a:r>
          </a:p>
          <a:p>
            <a:pPr algn="ctr">
              <a:defRPr/>
            </a:pPr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الصحف</a:t>
            </a:r>
          </a:p>
          <a:p>
            <a:pPr algn="ctr">
              <a:defRPr/>
            </a:pPr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المجلات  </a:t>
            </a:r>
          </a:p>
          <a:p>
            <a:pPr algn="ctr">
              <a:defRPr/>
            </a:pPr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التلفاز </a:t>
            </a:r>
          </a:p>
          <a:p>
            <a:pPr algn="ctr">
              <a:defRPr/>
            </a:pPr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الراديو</a:t>
            </a:r>
            <a:endParaRPr lang="ar-EG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2348880"/>
            <a:ext cx="2952328" cy="397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39552" y="2348879"/>
            <a:ext cx="2808312" cy="3973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ar-EG" sz="4800" b="1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جمع المعلومات من المكتبة أو الإنترنت يسهم في حل المشكلة</a:t>
            </a:r>
            <a:endParaRPr lang="ar-EG" sz="4800" dirty="0">
              <a:solidFill>
                <a:schemeClr val="tx2"/>
              </a:solidFill>
              <a:latin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5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19251061"/>
              </p:ext>
            </p:extLst>
          </p:nvPr>
        </p:nvGraphicFramePr>
        <p:xfrm>
          <a:off x="1116926" y="2276872"/>
          <a:ext cx="64074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loud 2"/>
          <p:cNvSpPr/>
          <p:nvPr/>
        </p:nvSpPr>
        <p:spPr>
          <a:xfrm>
            <a:off x="7164288" y="2643758"/>
            <a:ext cx="1857375" cy="85725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solidFill>
                  <a:prstClr val="black"/>
                </a:solidFill>
              </a:rPr>
              <a:t>الأهداف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60106" y="250499"/>
            <a:ext cx="5912523" cy="12438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prstClr val="white"/>
                </a:solidFill>
              </a:rPr>
              <a:t>الفصل الأول: </a:t>
            </a:r>
            <a:r>
              <a:rPr lang="ar-SA" sz="4400" b="1" dirty="0" smtClean="0">
                <a:solidFill>
                  <a:prstClr val="white"/>
                </a:solidFill>
              </a:rPr>
              <a:t>طبيعة العلم</a:t>
            </a:r>
            <a:endParaRPr lang="ar-SA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21170"/>
      </p:ext>
    </p:extLst>
  </p:cSld>
  <p:clrMapOvr>
    <a:masterClrMapping/>
  </p:clrMapOvr>
  <p:transition spd="slow" advTm="60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/س1 و س2 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ص27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5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0" y="176666"/>
            <a:ext cx="852487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06" y="100442"/>
            <a:ext cx="3571900" cy="114300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68" y="1457764"/>
            <a:ext cx="3643338" cy="121444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68" y="2862713"/>
            <a:ext cx="3714776" cy="109538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472" y="4158116"/>
            <a:ext cx="3657600" cy="5143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910" y="4829628"/>
            <a:ext cx="3452812" cy="98583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5910" y="171903"/>
            <a:ext cx="3357562" cy="139541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11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3851920" y="487198"/>
            <a:ext cx="5292080" cy="3857652"/>
          </a:xfrm>
          <a:prstGeom prst="cloud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إجابة مراجعة </a:t>
            </a:r>
            <a:r>
              <a:rPr lang="ar-SA" sz="4000" b="1" dirty="0" smtClean="0">
                <a:solidFill>
                  <a:srgbClr val="002060"/>
                </a:solidFill>
              </a:rPr>
              <a:t>الفصل ص </a:t>
            </a:r>
            <a:r>
              <a:rPr lang="ar-SA" sz="4000" b="1" dirty="0" smtClean="0">
                <a:solidFill>
                  <a:srgbClr val="002060"/>
                </a:solidFill>
              </a:rPr>
              <a:t>32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3779912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55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9538"/>
            <a:ext cx="8643938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572000" y="1357298"/>
            <a:ext cx="143661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المتغير المستقل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298533" y="1643050"/>
            <a:ext cx="84510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الفرضية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21470" y="2059536"/>
            <a:ext cx="139974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الطريقة العلمية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601500" y="2273850"/>
            <a:ext cx="542136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العلم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572132" y="2488164"/>
            <a:ext cx="65755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الثابت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18507" y="2714620"/>
            <a:ext cx="123944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المتغير التابع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493184" y="3929066"/>
            <a:ext cx="157927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ــــــــــــــــــــــــــــــ</a:t>
            </a:r>
            <a:endParaRPr lang="ar-SA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857752" y="4714884"/>
            <a:ext cx="3299301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ـــــــــــــــــــــــــــــــــــــــــــــــــــــــــــــــــــ</a:t>
            </a:r>
            <a:endParaRPr lang="ar-SA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786314" y="5447900"/>
            <a:ext cx="157927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ــــــــــــــــــــــــــــــ</a:t>
            </a:r>
            <a:endParaRPr lang="ar-SA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214414" y="1375934"/>
            <a:ext cx="157927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ــــــــــــــــــــــــــــــ</a:t>
            </a:r>
            <a:endParaRPr lang="ar-SA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71538" y="2733256"/>
            <a:ext cx="157927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ــــــــــــــــــــــــــــــ</a:t>
            </a:r>
            <a:endParaRPr lang="ar-SA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786050" y="3929066"/>
            <a:ext cx="157927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ــــــــــــــــــــــــــــــ</a:t>
            </a:r>
            <a:endParaRPr lang="ar-SA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219575"/>
            <a:ext cx="3405188" cy="7810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114925"/>
            <a:ext cx="3348038" cy="67151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929313"/>
            <a:ext cx="3286125" cy="8286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مستطيل 17"/>
          <p:cNvSpPr/>
          <p:nvPr/>
        </p:nvSpPr>
        <p:spPr>
          <a:xfrm>
            <a:off x="1142976" y="2161752"/>
            <a:ext cx="3113353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ـــــــــــــــــــــــــــــــــــــــــــــــــــــــــــــــ</a:t>
            </a:r>
            <a:endParaRPr lang="ar-SA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812360" y="6237312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نصر نائب للنص 1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r" rtl="1">
              <a:buNone/>
            </a:pPr>
            <a:endParaRPr lang="ar-SA" b="1" smtClean="0"/>
          </a:p>
        </p:txBody>
      </p:sp>
    </p:spTree>
    <p:extLst>
      <p:ext uri="{BB962C8B-B14F-4D97-AF65-F5344CB8AC3E}">
        <p14:creationId xmlns:p14="http://schemas.microsoft.com/office/powerpoint/2010/main" val="98420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pPr>
              <a:buNone/>
            </a:pPr>
            <a:r>
              <a:rPr lang="ar-SA" sz="8000" b="1" dirty="0" smtClean="0"/>
              <a:t>  </a:t>
            </a:r>
            <a:endParaRPr lang="ar-SA" sz="6600" b="1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endParaRPr lang="ar-SA" sz="6600" b="1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2143108" y="0"/>
            <a:ext cx="6500858" cy="34289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1F497D"/>
                </a:solidFill>
              </a:rPr>
              <a:t>عزيزي الطالب /</a:t>
            </a:r>
          </a:p>
          <a:p>
            <a:pPr algn="ctr"/>
            <a:r>
              <a:rPr lang="ar-SA" sz="2400" b="1" dirty="0" smtClean="0">
                <a:solidFill>
                  <a:srgbClr val="1F497D"/>
                </a:solidFill>
              </a:rPr>
              <a:t>هذا العمل كلفني الكثير من الوقت والجهد وكل ما أتمناه</a:t>
            </a:r>
          </a:p>
          <a:p>
            <a:pPr algn="ctr"/>
            <a:r>
              <a:rPr lang="ar-SA" sz="2400" b="1" dirty="0" smtClean="0">
                <a:solidFill>
                  <a:srgbClr val="1F497D"/>
                </a:solidFill>
              </a:rPr>
              <a:t> أن أرى ثماره في نجاحك بتفوق. </a:t>
            </a:r>
          </a:p>
          <a:p>
            <a:pPr algn="ctr"/>
            <a:r>
              <a:rPr lang="ar-SA" sz="2400" b="1" dirty="0" smtClean="0">
                <a:solidFill>
                  <a:srgbClr val="1F497D"/>
                </a:solidFill>
              </a:rPr>
              <a:t>اسأل الله العظيم أن يكون هذا العمل خالصا لوجهه الكريم.</a:t>
            </a:r>
            <a:endParaRPr lang="ar-SA" sz="2400" b="1" dirty="0">
              <a:solidFill>
                <a:srgbClr val="1F497D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2910" y="3929066"/>
            <a:ext cx="7215238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 smtClean="0">
              <a:solidFill>
                <a:prstClr val="black"/>
              </a:solidFill>
            </a:endParaRPr>
          </a:p>
          <a:p>
            <a:pPr algn="ctr"/>
            <a:endParaRPr lang="ar-SA" sz="2800" b="1" dirty="0" smtClean="0">
              <a:solidFill>
                <a:prstClr val="black"/>
              </a:solidFill>
            </a:endParaRP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معد ومنفذ هذا العمل :</a:t>
            </a:r>
          </a:p>
          <a:p>
            <a:pPr algn="ctr"/>
            <a:r>
              <a:rPr lang="ar-SA" sz="4000" b="1" dirty="0" smtClean="0">
                <a:solidFill>
                  <a:prstClr val="black"/>
                </a:solidFill>
              </a:rPr>
              <a:t>أ. صابر دخيل الله علي السيالي </a:t>
            </a:r>
          </a:p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معلم مادة العلوم بمتوسطة أبي دجانة بمكة المكرمة</a:t>
            </a: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حساب خاص للمادة :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    </a:t>
            </a:r>
            <a:r>
              <a:rPr lang="en-US" sz="2800" b="1" dirty="0" smtClean="0">
                <a:solidFill>
                  <a:prstClr val="black"/>
                </a:solidFill>
              </a:rPr>
              <a:t>sabir_511          </a:t>
            </a:r>
            <a:r>
              <a:rPr lang="ar-SA" sz="2800" b="1" dirty="0" smtClean="0">
                <a:solidFill>
                  <a:prstClr val="black"/>
                </a:solidFill>
              </a:rPr>
              <a:t>@</a:t>
            </a:r>
          </a:p>
          <a:p>
            <a:pPr algn="ctr"/>
            <a:endParaRPr lang="ar-SA" sz="2800" b="1" dirty="0" smtClean="0">
              <a:solidFill>
                <a:prstClr val="black"/>
              </a:solidFill>
            </a:endParaRPr>
          </a:p>
          <a:p>
            <a:pPr algn="ctr"/>
            <a:endParaRPr lang="ar-SA" sz="2800" b="1" dirty="0" smtClean="0">
              <a:solidFill>
                <a:prstClr val="black"/>
              </a:solidFill>
            </a:endParaRPr>
          </a:p>
        </p:txBody>
      </p:sp>
      <p:pic>
        <p:nvPicPr>
          <p:cNvPr id="6" name="صورة 5" descr="شعر-تويت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6000768"/>
            <a:ext cx="1500198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-108520" y="620688"/>
            <a:ext cx="9036496" cy="6048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*ل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563888" y="0"/>
            <a:ext cx="2448272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prstClr val="black"/>
                </a:solidFill>
              </a:rPr>
              <a:t>التهيئة</a:t>
            </a:r>
            <a:endParaRPr lang="ar-SA" sz="3600" b="1" dirty="0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259632" y="836712"/>
            <a:ext cx="684076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لو طرح عليك معلمك سؤال عن موضوع تجهل اجابته كواجب منزلي فماذا سوف تفعل 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259632" y="2348880"/>
            <a:ext cx="684076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البحث عن الإجابة في الكتب أو النت 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259632" y="3645024"/>
            <a:ext cx="684076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ماذا نستفيد من عملية البحث 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259632" y="5013176"/>
            <a:ext cx="684076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نتعلم</a:t>
            </a:r>
            <a:endParaRPr lang="ar-S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26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5364088" y="908720"/>
            <a:ext cx="3600400" cy="33843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B050"/>
                </a:solidFill>
              </a:rPr>
              <a:t>مفهوم علم الآثار</a:t>
            </a:r>
          </a:p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العلم والتقنية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74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idx="1"/>
          </p:nvPr>
        </p:nvSpPr>
        <p:spPr>
          <a:xfrm>
            <a:off x="1187624" y="428625"/>
            <a:ext cx="6912768" cy="569753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ar-SA" sz="3600" b="1" dirty="0"/>
          </a:p>
        </p:txBody>
      </p:sp>
      <p:sp>
        <p:nvSpPr>
          <p:cNvPr id="2" name="شكل بيضاوي 1"/>
          <p:cNvSpPr/>
          <p:nvPr/>
        </p:nvSpPr>
        <p:spPr>
          <a:xfrm>
            <a:off x="2631123" y="2276872"/>
            <a:ext cx="3960440" cy="2376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ما هو العلم ؟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ماذا تعرف عن علم الآثار؟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5975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  <p:sndAc>
          <p:stSnd>
            <p:snd r:embed="rId3" name="chimes.wav"/>
          </p:stSnd>
        </p:sndAc>
      </p:transition>
    </mc:Choice>
    <mc:Fallback xmlns="">
      <p:transition spd="slow" advTm="20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941876" y="1124744"/>
            <a:ext cx="7776864" cy="40626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SA" sz="5400" b="1" dirty="0" smtClean="0">
                <a:solidFill>
                  <a:srgbClr val="FFC000"/>
                </a:solidFill>
              </a:rPr>
              <a:t>العلم :</a:t>
            </a:r>
          </a:p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ar-SA" sz="5400" b="1" dirty="0" smtClean="0">
                <a:solidFill>
                  <a:srgbClr val="002060"/>
                </a:solidFill>
              </a:rPr>
              <a:t>طريقة تساعدنا على إجابة أسئلتنا وأسلوب دقيق لفهم العالم من حولنا 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116633"/>
            <a:ext cx="5760640" cy="8640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b="1" u="sng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علم الآثـــــــــار</a:t>
            </a:r>
            <a:endParaRPr lang="ar-EG" sz="72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5720" y="1124744"/>
            <a:ext cx="8643967" cy="108012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هو العلم الذي يدرس الأدوات وما خلفته حضارات الإنسان . وينقسم هذا العلم إلى </a:t>
            </a:r>
            <a:r>
              <a:rPr lang="ar-SA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فرعين</a:t>
            </a:r>
            <a:r>
              <a:rPr lang="ar-EG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رئيسيين</a:t>
            </a:r>
            <a:r>
              <a:rPr lang="ar-SA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ar-EG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357562"/>
            <a:ext cx="514353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429000"/>
            <a:ext cx="27146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شكل بيضاوي 2"/>
          <p:cNvSpPr/>
          <p:nvPr/>
        </p:nvSpPr>
        <p:spPr>
          <a:xfrm>
            <a:off x="4860031" y="2348880"/>
            <a:ext cx="4069655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(1) علم يهتم بدراسة الناس الذين عاشوا قديما في فترة ما قبل تدوين التاريخ </a:t>
            </a:r>
            <a:r>
              <a:rPr lang="ar-EG" sz="24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ar-EG" sz="24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7504" y="2348880"/>
            <a:ext cx="4608511" cy="972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(2) علم يبحث في دراسة الحضارات الإنسانية من بداية تدوين التاريخ .</a:t>
            </a:r>
          </a:p>
        </p:txBody>
      </p:sp>
    </p:spTree>
    <p:extLst>
      <p:ext uri="{BB962C8B-B14F-4D97-AF65-F5344CB8AC3E}">
        <p14:creationId xmlns:p14="http://schemas.microsoft.com/office/powerpoint/2010/main" val="1826314285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5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9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2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2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2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9860</TotalTime>
  <Words>624</Words>
  <Application>Microsoft Office PowerPoint</Application>
  <PresentationFormat>عرض على الشاشة (3:4)‏</PresentationFormat>
  <Paragraphs>164</Paragraphs>
  <Slides>34</Slides>
  <Notes>12</Notes>
  <HiddenSlides>0</HiddenSlides>
  <MMClips>0</MMClips>
  <ScaleCrop>false</ScaleCrop>
  <HeadingPairs>
    <vt:vector size="4" baseType="variant">
      <vt:variant>
        <vt:lpstr>نسق</vt:lpstr>
      </vt:variant>
      <vt:variant>
        <vt:i4>16</vt:i4>
      </vt:variant>
      <vt:variant>
        <vt:lpstr>عناوين الشرائح</vt:lpstr>
      </vt:variant>
      <vt:variant>
        <vt:i4>34</vt:i4>
      </vt:variant>
    </vt:vector>
  </HeadingPairs>
  <TitlesOfParts>
    <vt:vector size="50" baseType="lpstr">
      <vt:lpstr>سمة Office</vt:lpstr>
      <vt:lpstr>2_سمة Office</vt:lpstr>
      <vt:lpstr>4_سمة Office</vt:lpstr>
      <vt:lpstr>1_سمة Office</vt:lpstr>
      <vt:lpstr>7_سمة Office</vt:lpstr>
      <vt:lpstr>3_سمة Office</vt:lpstr>
      <vt:lpstr>9_سمة Office</vt:lpstr>
      <vt:lpstr>13_سمة Office</vt:lpstr>
      <vt:lpstr>34_سمة Office</vt:lpstr>
      <vt:lpstr>45_سمة Office</vt:lpstr>
      <vt:lpstr>29_سمة Office</vt:lpstr>
      <vt:lpstr>2</vt:lpstr>
      <vt:lpstr>1_2</vt:lpstr>
      <vt:lpstr>2_2</vt:lpstr>
      <vt:lpstr>3_2</vt:lpstr>
      <vt:lpstr>8_سمة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نماذج الذرة</dc:title>
  <dc:creator>vaio</dc:creator>
  <cp:lastModifiedBy>ASUS</cp:lastModifiedBy>
  <cp:revision>802</cp:revision>
  <dcterms:created xsi:type="dcterms:W3CDTF">2011-10-13T18:22:40Z</dcterms:created>
  <dcterms:modified xsi:type="dcterms:W3CDTF">2017-09-24T11:56:51Z</dcterms:modified>
</cp:coreProperties>
</file>